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351" r:id="rId2"/>
    <p:sldId id="352" r:id="rId3"/>
    <p:sldId id="302" r:id="rId4"/>
    <p:sldId id="322" r:id="rId5"/>
    <p:sldId id="303" r:id="rId6"/>
    <p:sldId id="354" r:id="rId7"/>
    <p:sldId id="330" r:id="rId8"/>
    <p:sldId id="332" r:id="rId9"/>
    <p:sldId id="315" r:id="rId10"/>
    <p:sldId id="316" r:id="rId11"/>
    <p:sldId id="355" r:id="rId12"/>
    <p:sldId id="356" r:id="rId13"/>
    <p:sldId id="357" r:id="rId14"/>
    <p:sldId id="359" r:id="rId15"/>
    <p:sldId id="360" r:id="rId16"/>
    <p:sldId id="361" r:id="rId17"/>
    <p:sldId id="362" r:id="rId18"/>
    <p:sldId id="363" r:id="rId19"/>
    <p:sldId id="364" r:id="rId20"/>
    <p:sldId id="333" r:id="rId21"/>
    <p:sldId id="365" r:id="rId22"/>
    <p:sldId id="378" r:id="rId23"/>
    <p:sldId id="381"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83" r:id="rId37"/>
    <p:sldId id="382" r:id="rId38"/>
    <p:sldId id="342" r:id="rId39"/>
    <p:sldId id="344" r:id="rId40"/>
    <p:sldId id="310" r:id="rId41"/>
    <p:sldId id="309" r:id="rId42"/>
    <p:sldId id="345" r:id="rId43"/>
    <p:sldId id="334" r:id="rId44"/>
    <p:sldId id="384" r:id="rId45"/>
    <p:sldId id="312" r:id="rId46"/>
    <p:sldId id="300" r:id="rId47"/>
    <p:sldId id="346" r:id="rId48"/>
    <p:sldId id="348" r:id="rId49"/>
    <p:sldId id="349" r:id="rId50"/>
    <p:sldId id="340" r:id="rId51"/>
    <p:sldId id="341" r:id="rId52"/>
    <p:sldId id="353" r:id="rId53"/>
  </p:sldIdLst>
  <p:sldSz cx="9144000" cy="5143500" type="screen16x9"/>
  <p:notesSz cx="6858000" cy="9144000"/>
  <p:custDataLst>
    <p:tags r:id="rId5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903" userDrawn="1">
          <p15:clr>
            <a:srgbClr val="A4A3A4"/>
          </p15:clr>
        </p15:guide>
        <p15:guide id="3" orient="horz" pos="2436" userDrawn="1">
          <p15:clr>
            <a:srgbClr val="A4A3A4"/>
          </p15:clr>
        </p15:guide>
        <p15:guide id="4" pos="90" userDrawn="1">
          <p15:clr>
            <a:srgbClr val="A4A3A4"/>
          </p15:clr>
        </p15:guide>
        <p15:guide id="7" pos="5647" userDrawn="1">
          <p15:clr>
            <a:srgbClr val="A4A3A4"/>
          </p15:clr>
        </p15:guide>
        <p15:guide id="8" orient="horz" pos="1189" userDrawn="1">
          <p15:clr>
            <a:srgbClr val="A4A3A4"/>
          </p15:clr>
        </p15:guide>
        <p15:guide id="9" orient="horz" pos="2663"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7"/>
    <a:srgbClr val="929292"/>
    <a:srgbClr val="626262"/>
    <a:srgbClr val="FFFFFF"/>
    <a:srgbClr val="696969"/>
    <a:srgbClr val="979797"/>
    <a:srgbClr val="E6E6E6"/>
    <a:srgbClr val="ACACAC"/>
    <a:srgbClr val="59595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214" autoAdjust="0"/>
  </p:normalViewPr>
  <p:slideViewPr>
    <p:cSldViewPr snapToGrid="0" showGuides="1">
      <p:cViewPr varScale="1">
        <p:scale>
          <a:sx n="89" d="100"/>
          <a:sy n="89" d="100"/>
        </p:scale>
        <p:origin x="336" y="77"/>
      </p:cViewPr>
      <p:guideLst>
        <p:guide orient="horz" pos="2119"/>
        <p:guide pos="2903"/>
        <p:guide orient="horz" pos="2436"/>
        <p:guide pos="90"/>
        <p:guide pos="5647"/>
        <p:guide orient="horz" pos="1189"/>
        <p:guide orient="horz" pos="2663"/>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22823;&#23398;\&#22823;&#22235;&#23398;&#24180;&#65288;2019-2020&#65289;\&#19979;&#23398;&#26399;\&#27605;&#35774;\&#32467;&#26524;\&#20998;&#31867;&#32467;&#2652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u="none" strike="noStrike" kern="1200" spc="0" baseline="0" dirty="0">
                <a:solidFill>
                  <a:prstClr val="black">
                    <a:lumMod val="65000"/>
                    <a:lumOff val="35000"/>
                  </a:prstClr>
                </a:solidFill>
                <a:effectLst/>
                <a:latin typeface="+mn-lt"/>
                <a:ea typeface="+mn-ea"/>
                <a:cs typeface="+mn-cs"/>
              </a:rPr>
              <a:t>Accuracy</a:t>
            </a:r>
            <a:r>
              <a:rPr lang="en-US" altLang="zh-CN" dirty="0"/>
              <a:t>(A vs E)</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综合!$E$64</c:f>
              <c:strCache>
                <c:ptCount val="1"/>
                <c:pt idx="0">
                  <c:v>std_AE</c:v>
                </c:pt>
              </c:strCache>
            </c:strRef>
          </c:tx>
          <c:spPr>
            <a:solidFill>
              <a:schemeClr val="accent1"/>
            </a:solidFill>
            <a:ln>
              <a:noFill/>
            </a:ln>
            <a:effectLst/>
          </c:spPr>
          <c:invertIfNegative val="0"/>
          <c:cat>
            <c:strRef>
              <c:f>综合!$F$63:$H$63</c:f>
              <c:strCache>
                <c:ptCount val="3"/>
                <c:pt idx="0">
                  <c:v>SVM</c:v>
                </c:pt>
                <c:pt idx="1">
                  <c:v>KNN</c:v>
                </c:pt>
                <c:pt idx="2">
                  <c:v>DT</c:v>
                </c:pt>
              </c:strCache>
            </c:strRef>
          </c:cat>
          <c:val>
            <c:numRef>
              <c:f>综合!$F$64:$H$64</c:f>
              <c:numCache>
                <c:formatCode>0.00%</c:formatCode>
                <c:ptCount val="3"/>
                <c:pt idx="0">
                  <c:v>0.99541999999999997</c:v>
                </c:pt>
                <c:pt idx="1">
                  <c:v>1</c:v>
                </c:pt>
                <c:pt idx="2">
                  <c:v>1</c:v>
                </c:pt>
              </c:numCache>
            </c:numRef>
          </c:val>
          <c:extLst>
            <c:ext xmlns:c16="http://schemas.microsoft.com/office/drawing/2014/chart" uri="{C3380CC4-5D6E-409C-BE32-E72D297353CC}">
              <c16:uniqueId val="{00000000-04DC-4051-8D6A-3AE2F189BEEE}"/>
            </c:ext>
          </c:extLst>
        </c:ser>
        <c:ser>
          <c:idx val="1"/>
          <c:order val="1"/>
          <c:tx>
            <c:strRef>
              <c:f>综合!$E$65</c:f>
              <c:strCache>
                <c:ptCount val="1"/>
                <c:pt idx="0">
                  <c:v>std_AE_d1</c:v>
                </c:pt>
              </c:strCache>
            </c:strRef>
          </c:tx>
          <c:spPr>
            <a:solidFill>
              <a:schemeClr val="accent2"/>
            </a:solidFill>
            <a:ln>
              <a:noFill/>
            </a:ln>
            <a:effectLst/>
          </c:spPr>
          <c:invertIfNegative val="0"/>
          <c:cat>
            <c:strRef>
              <c:f>综合!$F$63:$H$63</c:f>
              <c:strCache>
                <c:ptCount val="3"/>
                <c:pt idx="0">
                  <c:v>SVM</c:v>
                </c:pt>
                <c:pt idx="1">
                  <c:v>KNN</c:v>
                </c:pt>
                <c:pt idx="2">
                  <c:v>DT</c:v>
                </c:pt>
              </c:strCache>
            </c:strRef>
          </c:cat>
          <c:val>
            <c:numRef>
              <c:f>综合!$F$65:$H$65</c:f>
              <c:numCache>
                <c:formatCode>0.00%</c:formatCode>
                <c:ptCount val="3"/>
                <c:pt idx="0">
                  <c:v>0.86333000000000004</c:v>
                </c:pt>
                <c:pt idx="1">
                  <c:v>0.84750000000000003</c:v>
                </c:pt>
                <c:pt idx="2">
                  <c:v>0.82625000000000004</c:v>
                </c:pt>
              </c:numCache>
            </c:numRef>
          </c:val>
          <c:extLst>
            <c:ext xmlns:c16="http://schemas.microsoft.com/office/drawing/2014/chart" uri="{C3380CC4-5D6E-409C-BE32-E72D297353CC}">
              <c16:uniqueId val="{00000001-04DC-4051-8D6A-3AE2F189BEEE}"/>
            </c:ext>
          </c:extLst>
        </c:ser>
        <c:ser>
          <c:idx val="2"/>
          <c:order val="2"/>
          <c:tx>
            <c:strRef>
              <c:f>综合!$E$66</c:f>
              <c:strCache>
                <c:ptCount val="1"/>
                <c:pt idx="0">
                  <c:v>std_AE_d2</c:v>
                </c:pt>
              </c:strCache>
            </c:strRef>
          </c:tx>
          <c:spPr>
            <a:solidFill>
              <a:schemeClr val="accent3"/>
            </a:solidFill>
            <a:ln>
              <a:noFill/>
            </a:ln>
            <a:effectLst/>
          </c:spPr>
          <c:invertIfNegative val="0"/>
          <c:cat>
            <c:strRef>
              <c:f>综合!$F$63:$H$63</c:f>
              <c:strCache>
                <c:ptCount val="3"/>
                <c:pt idx="0">
                  <c:v>SVM</c:v>
                </c:pt>
                <c:pt idx="1">
                  <c:v>KNN</c:v>
                </c:pt>
                <c:pt idx="2">
                  <c:v>DT</c:v>
                </c:pt>
              </c:strCache>
            </c:strRef>
          </c:cat>
          <c:val>
            <c:numRef>
              <c:f>综合!$F$66:$H$66</c:f>
              <c:numCache>
                <c:formatCode>0.00%</c:formatCode>
                <c:ptCount val="3"/>
                <c:pt idx="0">
                  <c:v>0.94499999999999995</c:v>
                </c:pt>
                <c:pt idx="1">
                  <c:v>0.93916999999999995</c:v>
                </c:pt>
                <c:pt idx="2">
                  <c:v>0.91916699999999996</c:v>
                </c:pt>
              </c:numCache>
            </c:numRef>
          </c:val>
          <c:extLst>
            <c:ext xmlns:c16="http://schemas.microsoft.com/office/drawing/2014/chart" uri="{C3380CC4-5D6E-409C-BE32-E72D297353CC}">
              <c16:uniqueId val="{00000002-04DC-4051-8D6A-3AE2F189BEEE}"/>
            </c:ext>
          </c:extLst>
        </c:ser>
        <c:ser>
          <c:idx val="3"/>
          <c:order val="3"/>
          <c:tx>
            <c:strRef>
              <c:f>综合!$E$67</c:f>
              <c:strCache>
                <c:ptCount val="1"/>
                <c:pt idx="0">
                  <c:v>std_AE_d3</c:v>
                </c:pt>
              </c:strCache>
            </c:strRef>
          </c:tx>
          <c:spPr>
            <a:solidFill>
              <a:schemeClr val="accent4"/>
            </a:solidFill>
            <a:ln>
              <a:noFill/>
            </a:ln>
            <a:effectLst/>
          </c:spPr>
          <c:invertIfNegative val="0"/>
          <c:cat>
            <c:strRef>
              <c:f>综合!$F$63:$H$63</c:f>
              <c:strCache>
                <c:ptCount val="3"/>
                <c:pt idx="0">
                  <c:v>SVM</c:v>
                </c:pt>
                <c:pt idx="1">
                  <c:v>KNN</c:v>
                </c:pt>
                <c:pt idx="2">
                  <c:v>DT</c:v>
                </c:pt>
              </c:strCache>
            </c:strRef>
          </c:cat>
          <c:val>
            <c:numRef>
              <c:f>综合!$F$67:$H$67</c:f>
              <c:numCache>
                <c:formatCode>0.00%</c:formatCode>
                <c:ptCount val="3"/>
                <c:pt idx="0">
                  <c:v>0.98499999999999999</c:v>
                </c:pt>
                <c:pt idx="1">
                  <c:v>0.99207999999999996</c:v>
                </c:pt>
                <c:pt idx="2">
                  <c:v>0.98499999999999999</c:v>
                </c:pt>
              </c:numCache>
            </c:numRef>
          </c:val>
          <c:extLst>
            <c:ext xmlns:c16="http://schemas.microsoft.com/office/drawing/2014/chart" uri="{C3380CC4-5D6E-409C-BE32-E72D297353CC}">
              <c16:uniqueId val="{00000003-04DC-4051-8D6A-3AE2F189BEEE}"/>
            </c:ext>
          </c:extLst>
        </c:ser>
        <c:ser>
          <c:idx val="4"/>
          <c:order val="4"/>
          <c:tx>
            <c:strRef>
              <c:f>综合!$E$68</c:f>
              <c:strCache>
                <c:ptCount val="1"/>
                <c:pt idx="0">
                  <c:v>std_AE_d4</c:v>
                </c:pt>
              </c:strCache>
            </c:strRef>
          </c:tx>
          <c:spPr>
            <a:solidFill>
              <a:schemeClr val="accent5"/>
            </a:solidFill>
            <a:ln>
              <a:noFill/>
            </a:ln>
            <a:effectLst/>
          </c:spPr>
          <c:invertIfNegative val="0"/>
          <c:cat>
            <c:strRef>
              <c:f>综合!$F$63:$H$63</c:f>
              <c:strCache>
                <c:ptCount val="3"/>
                <c:pt idx="0">
                  <c:v>SVM</c:v>
                </c:pt>
                <c:pt idx="1">
                  <c:v>KNN</c:v>
                </c:pt>
                <c:pt idx="2">
                  <c:v>DT</c:v>
                </c:pt>
              </c:strCache>
            </c:strRef>
          </c:cat>
          <c:val>
            <c:numRef>
              <c:f>综合!$F$68:$H$68</c:f>
              <c:numCache>
                <c:formatCode>0.00%</c:formatCode>
                <c:ptCount val="3"/>
                <c:pt idx="0">
                  <c:v>0.99250000000000005</c:v>
                </c:pt>
                <c:pt idx="1">
                  <c:v>0.99375000000000002</c:v>
                </c:pt>
                <c:pt idx="2">
                  <c:v>0.99166699999999997</c:v>
                </c:pt>
              </c:numCache>
            </c:numRef>
          </c:val>
          <c:extLst>
            <c:ext xmlns:c16="http://schemas.microsoft.com/office/drawing/2014/chart" uri="{C3380CC4-5D6E-409C-BE32-E72D297353CC}">
              <c16:uniqueId val="{00000004-04DC-4051-8D6A-3AE2F189BEEE}"/>
            </c:ext>
          </c:extLst>
        </c:ser>
        <c:ser>
          <c:idx val="5"/>
          <c:order val="5"/>
          <c:tx>
            <c:strRef>
              <c:f>综合!$E$69</c:f>
              <c:strCache>
                <c:ptCount val="1"/>
                <c:pt idx="0">
                  <c:v>std_AE_d5</c:v>
                </c:pt>
              </c:strCache>
            </c:strRef>
          </c:tx>
          <c:spPr>
            <a:solidFill>
              <a:schemeClr val="accent6"/>
            </a:solidFill>
            <a:ln>
              <a:noFill/>
            </a:ln>
            <a:effectLst/>
          </c:spPr>
          <c:invertIfNegative val="0"/>
          <c:cat>
            <c:strRef>
              <c:f>综合!$F$63:$H$63</c:f>
              <c:strCache>
                <c:ptCount val="3"/>
                <c:pt idx="0">
                  <c:v>SVM</c:v>
                </c:pt>
                <c:pt idx="1">
                  <c:v>KNN</c:v>
                </c:pt>
                <c:pt idx="2">
                  <c:v>DT</c:v>
                </c:pt>
              </c:strCache>
            </c:strRef>
          </c:cat>
          <c:val>
            <c:numRef>
              <c:f>综合!$F$69:$H$69</c:f>
              <c:numCache>
                <c:formatCode>0.00%</c:formatCode>
                <c:ptCount val="3"/>
                <c:pt idx="0">
                  <c:v>0.98499999999999999</c:v>
                </c:pt>
                <c:pt idx="1">
                  <c:v>1</c:v>
                </c:pt>
                <c:pt idx="2">
                  <c:v>1</c:v>
                </c:pt>
              </c:numCache>
            </c:numRef>
          </c:val>
          <c:extLst>
            <c:ext xmlns:c16="http://schemas.microsoft.com/office/drawing/2014/chart" uri="{C3380CC4-5D6E-409C-BE32-E72D297353CC}">
              <c16:uniqueId val="{00000005-04DC-4051-8D6A-3AE2F189BEEE}"/>
            </c:ext>
          </c:extLst>
        </c:ser>
        <c:ser>
          <c:idx val="6"/>
          <c:order val="6"/>
          <c:tx>
            <c:strRef>
              <c:f>综合!$E$70</c:f>
              <c:strCache>
                <c:ptCount val="1"/>
                <c:pt idx="0">
                  <c:v>sampen_AE</c:v>
                </c:pt>
              </c:strCache>
            </c:strRef>
          </c:tx>
          <c:spPr>
            <a:solidFill>
              <a:schemeClr val="accent1">
                <a:lumMod val="60000"/>
              </a:schemeClr>
            </a:solidFill>
            <a:ln>
              <a:noFill/>
            </a:ln>
            <a:effectLst/>
          </c:spPr>
          <c:invertIfNegative val="0"/>
          <c:cat>
            <c:strRef>
              <c:f>综合!$F$63:$H$63</c:f>
              <c:strCache>
                <c:ptCount val="3"/>
                <c:pt idx="0">
                  <c:v>SVM</c:v>
                </c:pt>
                <c:pt idx="1">
                  <c:v>KNN</c:v>
                </c:pt>
                <c:pt idx="2">
                  <c:v>DT</c:v>
                </c:pt>
              </c:strCache>
            </c:strRef>
          </c:cat>
          <c:val>
            <c:numRef>
              <c:f>综合!$F$70:$H$70</c:f>
              <c:numCache>
                <c:formatCode>0.00%</c:formatCode>
                <c:ptCount val="3"/>
                <c:pt idx="0">
                  <c:v>0.95916699999999999</c:v>
                </c:pt>
                <c:pt idx="1">
                  <c:v>0.96</c:v>
                </c:pt>
                <c:pt idx="2">
                  <c:v>0.94625000000000004</c:v>
                </c:pt>
              </c:numCache>
            </c:numRef>
          </c:val>
          <c:extLst>
            <c:ext xmlns:c16="http://schemas.microsoft.com/office/drawing/2014/chart" uri="{C3380CC4-5D6E-409C-BE32-E72D297353CC}">
              <c16:uniqueId val="{00000006-04DC-4051-8D6A-3AE2F189BEEE}"/>
            </c:ext>
          </c:extLst>
        </c:ser>
        <c:ser>
          <c:idx val="7"/>
          <c:order val="7"/>
          <c:tx>
            <c:strRef>
              <c:f>综合!$E$71</c:f>
              <c:strCache>
                <c:ptCount val="1"/>
                <c:pt idx="0">
                  <c:v>sampen_AE_d1</c:v>
                </c:pt>
              </c:strCache>
            </c:strRef>
          </c:tx>
          <c:spPr>
            <a:solidFill>
              <a:schemeClr val="accent2">
                <a:lumMod val="60000"/>
              </a:schemeClr>
            </a:solidFill>
            <a:ln>
              <a:noFill/>
            </a:ln>
            <a:effectLst/>
          </c:spPr>
          <c:invertIfNegative val="0"/>
          <c:cat>
            <c:strRef>
              <c:f>综合!$F$63:$H$63</c:f>
              <c:strCache>
                <c:ptCount val="3"/>
                <c:pt idx="0">
                  <c:v>SVM</c:v>
                </c:pt>
                <c:pt idx="1">
                  <c:v>KNN</c:v>
                </c:pt>
                <c:pt idx="2">
                  <c:v>DT</c:v>
                </c:pt>
              </c:strCache>
            </c:strRef>
          </c:cat>
          <c:val>
            <c:numRef>
              <c:f>综合!$F$71:$H$71</c:f>
              <c:numCache>
                <c:formatCode>0.00%</c:formatCode>
                <c:ptCount val="3"/>
                <c:pt idx="0">
                  <c:v>0.95666700000000005</c:v>
                </c:pt>
                <c:pt idx="1">
                  <c:v>0.95625000000000004</c:v>
                </c:pt>
                <c:pt idx="2">
                  <c:v>0.94374999999999998</c:v>
                </c:pt>
              </c:numCache>
            </c:numRef>
          </c:val>
          <c:extLst>
            <c:ext xmlns:c16="http://schemas.microsoft.com/office/drawing/2014/chart" uri="{C3380CC4-5D6E-409C-BE32-E72D297353CC}">
              <c16:uniqueId val="{00000007-04DC-4051-8D6A-3AE2F189BEEE}"/>
            </c:ext>
          </c:extLst>
        </c:ser>
        <c:ser>
          <c:idx val="8"/>
          <c:order val="8"/>
          <c:tx>
            <c:strRef>
              <c:f>综合!$E$72</c:f>
              <c:strCache>
                <c:ptCount val="1"/>
                <c:pt idx="0">
                  <c:v>sampen_AE_d2</c:v>
                </c:pt>
              </c:strCache>
            </c:strRef>
          </c:tx>
          <c:spPr>
            <a:solidFill>
              <a:schemeClr val="accent3">
                <a:lumMod val="60000"/>
              </a:schemeClr>
            </a:solidFill>
            <a:ln>
              <a:noFill/>
            </a:ln>
            <a:effectLst/>
          </c:spPr>
          <c:invertIfNegative val="0"/>
          <c:cat>
            <c:strRef>
              <c:f>综合!$F$63:$H$63</c:f>
              <c:strCache>
                <c:ptCount val="3"/>
                <c:pt idx="0">
                  <c:v>SVM</c:v>
                </c:pt>
                <c:pt idx="1">
                  <c:v>KNN</c:v>
                </c:pt>
                <c:pt idx="2">
                  <c:v>DT</c:v>
                </c:pt>
              </c:strCache>
            </c:strRef>
          </c:cat>
          <c:val>
            <c:numRef>
              <c:f>综合!$F$72:$H$72</c:f>
              <c:numCache>
                <c:formatCode>0.00%</c:formatCode>
                <c:ptCount val="3"/>
                <c:pt idx="0">
                  <c:v>0.89583299999999999</c:v>
                </c:pt>
                <c:pt idx="1">
                  <c:v>0.89333300000000004</c:v>
                </c:pt>
                <c:pt idx="2">
                  <c:v>0.85</c:v>
                </c:pt>
              </c:numCache>
            </c:numRef>
          </c:val>
          <c:extLst>
            <c:ext xmlns:c16="http://schemas.microsoft.com/office/drawing/2014/chart" uri="{C3380CC4-5D6E-409C-BE32-E72D297353CC}">
              <c16:uniqueId val="{00000008-04DC-4051-8D6A-3AE2F189BEEE}"/>
            </c:ext>
          </c:extLst>
        </c:ser>
        <c:ser>
          <c:idx val="9"/>
          <c:order val="9"/>
          <c:tx>
            <c:strRef>
              <c:f>综合!$E$73</c:f>
              <c:strCache>
                <c:ptCount val="1"/>
                <c:pt idx="0">
                  <c:v>sampen_AE_d3</c:v>
                </c:pt>
              </c:strCache>
            </c:strRef>
          </c:tx>
          <c:spPr>
            <a:solidFill>
              <a:schemeClr val="accent4">
                <a:lumMod val="60000"/>
              </a:schemeClr>
            </a:solidFill>
            <a:ln>
              <a:noFill/>
            </a:ln>
            <a:effectLst/>
          </c:spPr>
          <c:invertIfNegative val="0"/>
          <c:cat>
            <c:strRef>
              <c:f>综合!$F$63:$H$63</c:f>
              <c:strCache>
                <c:ptCount val="3"/>
                <c:pt idx="0">
                  <c:v>SVM</c:v>
                </c:pt>
                <c:pt idx="1">
                  <c:v>KNN</c:v>
                </c:pt>
                <c:pt idx="2">
                  <c:v>DT</c:v>
                </c:pt>
              </c:strCache>
            </c:strRef>
          </c:cat>
          <c:val>
            <c:numRef>
              <c:f>综合!$F$73:$H$73</c:f>
              <c:numCache>
                <c:formatCode>0.00%</c:formatCode>
                <c:ptCount val="3"/>
                <c:pt idx="0">
                  <c:v>0.79166700000000001</c:v>
                </c:pt>
                <c:pt idx="1">
                  <c:v>0.76833300000000004</c:v>
                </c:pt>
                <c:pt idx="2">
                  <c:v>0.75833300000000003</c:v>
                </c:pt>
              </c:numCache>
            </c:numRef>
          </c:val>
          <c:extLst>
            <c:ext xmlns:c16="http://schemas.microsoft.com/office/drawing/2014/chart" uri="{C3380CC4-5D6E-409C-BE32-E72D297353CC}">
              <c16:uniqueId val="{00000009-04DC-4051-8D6A-3AE2F189BEEE}"/>
            </c:ext>
          </c:extLst>
        </c:ser>
        <c:dLbls>
          <c:showLegendKey val="0"/>
          <c:showVal val="0"/>
          <c:showCatName val="0"/>
          <c:showSerName val="0"/>
          <c:showPercent val="0"/>
          <c:showBubbleSize val="0"/>
        </c:dLbls>
        <c:gapWidth val="219"/>
        <c:overlap val="-27"/>
        <c:axId val="672134400"/>
        <c:axId val="672135056"/>
      </c:barChart>
      <c:catAx>
        <c:axId val="67213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2135056"/>
        <c:crosses val="autoZero"/>
        <c:auto val="1"/>
        <c:lblAlgn val="ctr"/>
        <c:lblOffset val="100"/>
        <c:noMultiLvlLbl val="0"/>
      </c:catAx>
      <c:valAx>
        <c:axId val="6721350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213440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Accuracy</a:t>
            </a:r>
            <a:r>
              <a:rPr lang="en-US" altLang="zh-CN" sz="1400" b="0" i="0" u="none" strike="noStrike" baseline="0">
                <a:effectLst/>
              </a:rPr>
              <a:t>(D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综合!$E$172</c:f>
              <c:strCache>
                <c:ptCount val="1"/>
                <c:pt idx="0">
                  <c:v>std_DE</c:v>
                </c:pt>
              </c:strCache>
            </c:strRef>
          </c:tx>
          <c:spPr>
            <a:solidFill>
              <a:schemeClr val="accent1"/>
            </a:solidFill>
            <a:ln>
              <a:noFill/>
            </a:ln>
            <a:effectLst/>
          </c:spPr>
          <c:invertIfNegative val="0"/>
          <c:cat>
            <c:strRef>
              <c:f>综合!$F$171:$H$171</c:f>
              <c:strCache>
                <c:ptCount val="3"/>
                <c:pt idx="0">
                  <c:v>SVM</c:v>
                </c:pt>
                <c:pt idx="1">
                  <c:v>KNN</c:v>
                </c:pt>
                <c:pt idx="2">
                  <c:v>DT</c:v>
                </c:pt>
              </c:strCache>
            </c:strRef>
          </c:cat>
          <c:val>
            <c:numRef>
              <c:f>综合!$F$172:$H$172</c:f>
              <c:numCache>
                <c:formatCode>0.00%</c:formatCode>
                <c:ptCount val="3"/>
                <c:pt idx="0">
                  <c:v>0.90874999999999995</c:v>
                </c:pt>
                <c:pt idx="1">
                  <c:v>0.92457999999999996</c:v>
                </c:pt>
                <c:pt idx="2">
                  <c:v>0.89375000000000004</c:v>
                </c:pt>
              </c:numCache>
            </c:numRef>
          </c:val>
          <c:extLst>
            <c:ext xmlns:c16="http://schemas.microsoft.com/office/drawing/2014/chart" uri="{C3380CC4-5D6E-409C-BE32-E72D297353CC}">
              <c16:uniqueId val="{00000000-0E37-47FE-905D-3A8892951481}"/>
            </c:ext>
          </c:extLst>
        </c:ser>
        <c:ser>
          <c:idx val="1"/>
          <c:order val="1"/>
          <c:tx>
            <c:strRef>
              <c:f>综合!$E$173</c:f>
              <c:strCache>
                <c:ptCount val="1"/>
                <c:pt idx="0">
                  <c:v>std_DE_d1</c:v>
                </c:pt>
              </c:strCache>
            </c:strRef>
          </c:tx>
          <c:spPr>
            <a:solidFill>
              <a:schemeClr val="accent2"/>
            </a:solidFill>
            <a:ln>
              <a:noFill/>
            </a:ln>
            <a:effectLst/>
          </c:spPr>
          <c:invertIfNegative val="0"/>
          <c:cat>
            <c:strRef>
              <c:f>综合!$F$171:$H$171</c:f>
              <c:strCache>
                <c:ptCount val="3"/>
                <c:pt idx="0">
                  <c:v>SVM</c:v>
                </c:pt>
                <c:pt idx="1">
                  <c:v>KNN</c:v>
                </c:pt>
                <c:pt idx="2">
                  <c:v>DT</c:v>
                </c:pt>
              </c:strCache>
            </c:strRef>
          </c:cat>
          <c:val>
            <c:numRef>
              <c:f>综合!$F$173:$H$173</c:f>
              <c:numCache>
                <c:formatCode>0.00%</c:formatCode>
                <c:ptCount val="3"/>
                <c:pt idx="0">
                  <c:v>0.90083299999999999</c:v>
                </c:pt>
                <c:pt idx="1">
                  <c:v>0.88791699999999996</c:v>
                </c:pt>
                <c:pt idx="2">
                  <c:v>0.84958299999999998</c:v>
                </c:pt>
              </c:numCache>
            </c:numRef>
          </c:val>
          <c:extLst>
            <c:ext xmlns:c16="http://schemas.microsoft.com/office/drawing/2014/chart" uri="{C3380CC4-5D6E-409C-BE32-E72D297353CC}">
              <c16:uniqueId val="{00000001-0E37-47FE-905D-3A8892951481}"/>
            </c:ext>
          </c:extLst>
        </c:ser>
        <c:ser>
          <c:idx val="2"/>
          <c:order val="2"/>
          <c:tx>
            <c:strRef>
              <c:f>综合!$E$174</c:f>
              <c:strCache>
                <c:ptCount val="1"/>
                <c:pt idx="0">
                  <c:v>std_DE_d2</c:v>
                </c:pt>
              </c:strCache>
            </c:strRef>
          </c:tx>
          <c:spPr>
            <a:solidFill>
              <a:schemeClr val="accent3"/>
            </a:solidFill>
            <a:ln>
              <a:noFill/>
            </a:ln>
            <a:effectLst/>
          </c:spPr>
          <c:invertIfNegative val="0"/>
          <c:cat>
            <c:strRef>
              <c:f>综合!$F$171:$H$171</c:f>
              <c:strCache>
                <c:ptCount val="3"/>
                <c:pt idx="0">
                  <c:v>SVM</c:v>
                </c:pt>
                <c:pt idx="1">
                  <c:v>KNN</c:v>
                </c:pt>
                <c:pt idx="2">
                  <c:v>DT</c:v>
                </c:pt>
              </c:strCache>
            </c:strRef>
          </c:cat>
          <c:val>
            <c:numRef>
              <c:f>综合!$F$174:$H$174</c:f>
              <c:numCache>
                <c:formatCode>0.00%</c:formatCode>
                <c:ptCount val="3"/>
                <c:pt idx="0">
                  <c:v>0.93458300000000005</c:v>
                </c:pt>
                <c:pt idx="1">
                  <c:v>0.93625000000000003</c:v>
                </c:pt>
                <c:pt idx="2">
                  <c:v>0.92666700000000002</c:v>
                </c:pt>
              </c:numCache>
            </c:numRef>
          </c:val>
          <c:extLst>
            <c:ext xmlns:c16="http://schemas.microsoft.com/office/drawing/2014/chart" uri="{C3380CC4-5D6E-409C-BE32-E72D297353CC}">
              <c16:uniqueId val="{00000002-0E37-47FE-905D-3A8892951481}"/>
            </c:ext>
          </c:extLst>
        </c:ser>
        <c:ser>
          <c:idx val="3"/>
          <c:order val="3"/>
          <c:tx>
            <c:strRef>
              <c:f>综合!$E$175</c:f>
              <c:strCache>
                <c:ptCount val="1"/>
                <c:pt idx="0">
                  <c:v>std_DE_d3</c:v>
                </c:pt>
              </c:strCache>
            </c:strRef>
          </c:tx>
          <c:spPr>
            <a:solidFill>
              <a:schemeClr val="accent4"/>
            </a:solidFill>
            <a:ln>
              <a:noFill/>
            </a:ln>
            <a:effectLst/>
          </c:spPr>
          <c:invertIfNegative val="0"/>
          <c:cat>
            <c:strRef>
              <c:f>综合!$F$171:$H$171</c:f>
              <c:strCache>
                <c:ptCount val="3"/>
                <c:pt idx="0">
                  <c:v>SVM</c:v>
                </c:pt>
                <c:pt idx="1">
                  <c:v>KNN</c:v>
                </c:pt>
                <c:pt idx="2">
                  <c:v>DT</c:v>
                </c:pt>
              </c:strCache>
            </c:strRef>
          </c:cat>
          <c:val>
            <c:numRef>
              <c:f>综合!$F$175:$H$175</c:f>
              <c:numCache>
                <c:formatCode>0.00%</c:formatCode>
                <c:ptCount val="3"/>
                <c:pt idx="0">
                  <c:v>0.94666700000000004</c:v>
                </c:pt>
                <c:pt idx="1">
                  <c:v>0.96499999999999997</c:v>
                </c:pt>
                <c:pt idx="2">
                  <c:v>0.94166700000000003</c:v>
                </c:pt>
              </c:numCache>
            </c:numRef>
          </c:val>
          <c:extLst>
            <c:ext xmlns:c16="http://schemas.microsoft.com/office/drawing/2014/chart" uri="{C3380CC4-5D6E-409C-BE32-E72D297353CC}">
              <c16:uniqueId val="{00000003-0E37-47FE-905D-3A8892951481}"/>
            </c:ext>
          </c:extLst>
        </c:ser>
        <c:ser>
          <c:idx val="4"/>
          <c:order val="4"/>
          <c:tx>
            <c:strRef>
              <c:f>综合!$E$176</c:f>
              <c:strCache>
                <c:ptCount val="1"/>
                <c:pt idx="0">
                  <c:v>std_DE_d4</c:v>
                </c:pt>
              </c:strCache>
            </c:strRef>
          </c:tx>
          <c:spPr>
            <a:solidFill>
              <a:schemeClr val="accent5"/>
            </a:solidFill>
            <a:ln>
              <a:noFill/>
            </a:ln>
            <a:effectLst/>
          </c:spPr>
          <c:invertIfNegative val="0"/>
          <c:cat>
            <c:strRef>
              <c:f>综合!$F$171:$H$171</c:f>
              <c:strCache>
                <c:ptCount val="3"/>
                <c:pt idx="0">
                  <c:v>SVM</c:v>
                </c:pt>
                <c:pt idx="1">
                  <c:v>KNN</c:v>
                </c:pt>
                <c:pt idx="2">
                  <c:v>DT</c:v>
                </c:pt>
              </c:strCache>
            </c:strRef>
          </c:cat>
          <c:val>
            <c:numRef>
              <c:f>综合!$F$176:$H$176</c:f>
              <c:numCache>
                <c:formatCode>0.00%</c:formatCode>
                <c:ptCount val="3"/>
                <c:pt idx="0">
                  <c:v>0.91500000000000004</c:v>
                </c:pt>
                <c:pt idx="1">
                  <c:v>0.94374999999999998</c:v>
                </c:pt>
                <c:pt idx="2">
                  <c:v>0.92</c:v>
                </c:pt>
              </c:numCache>
            </c:numRef>
          </c:val>
          <c:extLst>
            <c:ext xmlns:c16="http://schemas.microsoft.com/office/drawing/2014/chart" uri="{C3380CC4-5D6E-409C-BE32-E72D297353CC}">
              <c16:uniqueId val="{00000004-0E37-47FE-905D-3A8892951481}"/>
            </c:ext>
          </c:extLst>
        </c:ser>
        <c:ser>
          <c:idx val="5"/>
          <c:order val="5"/>
          <c:tx>
            <c:strRef>
              <c:f>综合!$E$177</c:f>
              <c:strCache>
                <c:ptCount val="1"/>
                <c:pt idx="0">
                  <c:v>std_DE_d5</c:v>
                </c:pt>
              </c:strCache>
            </c:strRef>
          </c:tx>
          <c:spPr>
            <a:solidFill>
              <a:schemeClr val="accent6"/>
            </a:solidFill>
            <a:ln>
              <a:noFill/>
            </a:ln>
            <a:effectLst/>
          </c:spPr>
          <c:invertIfNegative val="0"/>
          <c:cat>
            <c:strRef>
              <c:f>综合!$F$171:$H$171</c:f>
              <c:strCache>
                <c:ptCount val="3"/>
                <c:pt idx="0">
                  <c:v>SVM</c:v>
                </c:pt>
                <c:pt idx="1">
                  <c:v>KNN</c:v>
                </c:pt>
                <c:pt idx="2">
                  <c:v>DT</c:v>
                </c:pt>
              </c:strCache>
            </c:strRef>
          </c:cat>
          <c:val>
            <c:numRef>
              <c:f>综合!$F$177:$H$177</c:f>
              <c:numCache>
                <c:formatCode>0.00%</c:formatCode>
                <c:ptCount val="3"/>
                <c:pt idx="0">
                  <c:v>0.87291700000000005</c:v>
                </c:pt>
                <c:pt idx="1">
                  <c:v>0.92041700000000004</c:v>
                </c:pt>
                <c:pt idx="2">
                  <c:v>0.88124999999999998</c:v>
                </c:pt>
              </c:numCache>
            </c:numRef>
          </c:val>
          <c:extLst>
            <c:ext xmlns:c16="http://schemas.microsoft.com/office/drawing/2014/chart" uri="{C3380CC4-5D6E-409C-BE32-E72D297353CC}">
              <c16:uniqueId val="{00000005-0E37-47FE-905D-3A8892951481}"/>
            </c:ext>
          </c:extLst>
        </c:ser>
        <c:ser>
          <c:idx val="6"/>
          <c:order val="6"/>
          <c:tx>
            <c:strRef>
              <c:f>综合!$E$178</c:f>
              <c:strCache>
                <c:ptCount val="1"/>
                <c:pt idx="0">
                  <c:v>sampen_DE</c:v>
                </c:pt>
              </c:strCache>
            </c:strRef>
          </c:tx>
          <c:spPr>
            <a:solidFill>
              <a:schemeClr val="accent1">
                <a:lumMod val="60000"/>
              </a:schemeClr>
            </a:solidFill>
            <a:ln>
              <a:noFill/>
            </a:ln>
            <a:effectLst/>
          </c:spPr>
          <c:invertIfNegative val="0"/>
          <c:cat>
            <c:strRef>
              <c:f>综合!$F$171:$H$171</c:f>
              <c:strCache>
                <c:ptCount val="3"/>
                <c:pt idx="0">
                  <c:v>SVM</c:v>
                </c:pt>
                <c:pt idx="1">
                  <c:v>KNN</c:v>
                </c:pt>
                <c:pt idx="2">
                  <c:v>DT</c:v>
                </c:pt>
              </c:strCache>
            </c:strRef>
          </c:cat>
          <c:val>
            <c:numRef>
              <c:f>综合!$F$178:$H$178</c:f>
              <c:numCache>
                <c:formatCode>0.00%</c:formatCode>
                <c:ptCount val="3"/>
                <c:pt idx="0">
                  <c:v>0.64749999999999996</c:v>
                </c:pt>
                <c:pt idx="1">
                  <c:v>0.64749999999999996</c:v>
                </c:pt>
                <c:pt idx="2">
                  <c:v>0.63458300000000001</c:v>
                </c:pt>
              </c:numCache>
            </c:numRef>
          </c:val>
          <c:extLst>
            <c:ext xmlns:c16="http://schemas.microsoft.com/office/drawing/2014/chart" uri="{C3380CC4-5D6E-409C-BE32-E72D297353CC}">
              <c16:uniqueId val="{00000006-0E37-47FE-905D-3A8892951481}"/>
            </c:ext>
          </c:extLst>
        </c:ser>
        <c:ser>
          <c:idx val="7"/>
          <c:order val="7"/>
          <c:tx>
            <c:strRef>
              <c:f>综合!$E$179</c:f>
              <c:strCache>
                <c:ptCount val="1"/>
                <c:pt idx="0">
                  <c:v>sampen_DE_d1</c:v>
                </c:pt>
              </c:strCache>
            </c:strRef>
          </c:tx>
          <c:spPr>
            <a:solidFill>
              <a:schemeClr val="accent2">
                <a:lumMod val="60000"/>
              </a:schemeClr>
            </a:solidFill>
            <a:ln>
              <a:noFill/>
            </a:ln>
            <a:effectLst/>
          </c:spPr>
          <c:invertIfNegative val="0"/>
          <c:cat>
            <c:strRef>
              <c:f>综合!$F$171:$H$171</c:f>
              <c:strCache>
                <c:ptCount val="3"/>
                <c:pt idx="0">
                  <c:v>SVM</c:v>
                </c:pt>
                <c:pt idx="1">
                  <c:v>KNN</c:v>
                </c:pt>
                <c:pt idx="2">
                  <c:v>DT</c:v>
                </c:pt>
              </c:strCache>
            </c:strRef>
          </c:cat>
          <c:val>
            <c:numRef>
              <c:f>综合!$F$179:$H$179</c:f>
              <c:numCache>
                <c:formatCode>0.00%</c:formatCode>
                <c:ptCount val="3"/>
                <c:pt idx="0">
                  <c:v>0.88124999999999998</c:v>
                </c:pt>
                <c:pt idx="1">
                  <c:v>0.875417</c:v>
                </c:pt>
                <c:pt idx="2">
                  <c:v>0.84583299999999995</c:v>
                </c:pt>
              </c:numCache>
            </c:numRef>
          </c:val>
          <c:extLst>
            <c:ext xmlns:c16="http://schemas.microsoft.com/office/drawing/2014/chart" uri="{C3380CC4-5D6E-409C-BE32-E72D297353CC}">
              <c16:uniqueId val="{00000007-0E37-47FE-905D-3A8892951481}"/>
            </c:ext>
          </c:extLst>
        </c:ser>
        <c:ser>
          <c:idx val="8"/>
          <c:order val="8"/>
          <c:tx>
            <c:strRef>
              <c:f>综合!$E$180</c:f>
              <c:strCache>
                <c:ptCount val="1"/>
                <c:pt idx="0">
                  <c:v>sampen_DE_d2</c:v>
                </c:pt>
              </c:strCache>
            </c:strRef>
          </c:tx>
          <c:spPr>
            <a:solidFill>
              <a:schemeClr val="accent3">
                <a:lumMod val="60000"/>
              </a:schemeClr>
            </a:solidFill>
            <a:ln>
              <a:noFill/>
            </a:ln>
            <a:effectLst/>
          </c:spPr>
          <c:invertIfNegative val="0"/>
          <c:cat>
            <c:strRef>
              <c:f>综合!$F$171:$H$171</c:f>
              <c:strCache>
                <c:ptCount val="3"/>
                <c:pt idx="0">
                  <c:v>SVM</c:v>
                </c:pt>
                <c:pt idx="1">
                  <c:v>KNN</c:v>
                </c:pt>
                <c:pt idx="2">
                  <c:v>DT</c:v>
                </c:pt>
              </c:strCache>
            </c:strRef>
          </c:cat>
          <c:val>
            <c:numRef>
              <c:f>综合!$F$180:$H$180</c:f>
              <c:numCache>
                <c:formatCode>0.00%</c:formatCode>
                <c:ptCount val="3"/>
                <c:pt idx="0">
                  <c:v>0.79791699999999999</c:v>
                </c:pt>
                <c:pt idx="1">
                  <c:v>0.78625</c:v>
                </c:pt>
                <c:pt idx="2">
                  <c:v>0.74</c:v>
                </c:pt>
              </c:numCache>
            </c:numRef>
          </c:val>
          <c:extLst>
            <c:ext xmlns:c16="http://schemas.microsoft.com/office/drawing/2014/chart" uri="{C3380CC4-5D6E-409C-BE32-E72D297353CC}">
              <c16:uniqueId val="{00000008-0E37-47FE-905D-3A8892951481}"/>
            </c:ext>
          </c:extLst>
        </c:ser>
        <c:ser>
          <c:idx val="9"/>
          <c:order val="9"/>
          <c:tx>
            <c:strRef>
              <c:f>综合!$E$181</c:f>
              <c:strCache>
                <c:ptCount val="1"/>
                <c:pt idx="0">
                  <c:v>sampen_DE_d3</c:v>
                </c:pt>
              </c:strCache>
            </c:strRef>
          </c:tx>
          <c:spPr>
            <a:solidFill>
              <a:schemeClr val="accent4">
                <a:lumMod val="60000"/>
              </a:schemeClr>
            </a:solidFill>
            <a:ln>
              <a:noFill/>
            </a:ln>
            <a:effectLst/>
          </c:spPr>
          <c:invertIfNegative val="0"/>
          <c:cat>
            <c:strRef>
              <c:f>综合!$F$171:$H$171</c:f>
              <c:strCache>
                <c:ptCount val="3"/>
                <c:pt idx="0">
                  <c:v>SVM</c:v>
                </c:pt>
                <c:pt idx="1">
                  <c:v>KNN</c:v>
                </c:pt>
                <c:pt idx="2">
                  <c:v>DT</c:v>
                </c:pt>
              </c:strCache>
            </c:strRef>
          </c:cat>
          <c:val>
            <c:numRef>
              <c:f>综合!$F$181:$H$181</c:f>
              <c:numCache>
                <c:formatCode>0.00%</c:formatCode>
                <c:ptCount val="3"/>
                <c:pt idx="0">
                  <c:v>0.63958300000000001</c:v>
                </c:pt>
                <c:pt idx="1">
                  <c:v>0.62666699999999997</c:v>
                </c:pt>
                <c:pt idx="2">
                  <c:v>0.58583300000000005</c:v>
                </c:pt>
              </c:numCache>
            </c:numRef>
          </c:val>
          <c:extLst>
            <c:ext xmlns:c16="http://schemas.microsoft.com/office/drawing/2014/chart" uri="{C3380CC4-5D6E-409C-BE32-E72D297353CC}">
              <c16:uniqueId val="{00000009-0E37-47FE-905D-3A8892951481}"/>
            </c:ext>
          </c:extLst>
        </c:ser>
        <c:dLbls>
          <c:showLegendKey val="0"/>
          <c:showVal val="0"/>
          <c:showCatName val="0"/>
          <c:showSerName val="0"/>
          <c:showPercent val="0"/>
          <c:showBubbleSize val="0"/>
        </c:dLbls>
        <c:gapWidth val="219"/>
        <c:overlap val="-27"/>
        <c:axId val="527983768"/>
        <c:axId val="527985408"/>
      </c:barChart>
      <c:catAx>
        <c:axId val="52798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7985408"/>
        <c:crosses val="autoZero"/>
        <c:auto val="1"/>
        <c:lblAlgn val="ctr"/>
        <c:lblOffset val="100"/>
        <c:noMultiLvlLbl val="0"/>
      </c:catAx>
      <c:valAx>
        <c:axId val="52798540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7983768"/>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Sensitivity</a:t>
            </a:r>
            <a:r>
              <a:rPr lang="en-US" altLang="zh-CN" sz="1400" b="0" i="0" u="none" strike="noStrike" baseline="0">
                <a:effectLst/>
              </a:rPr>
              <a:t>(D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综合!$M$172</c:f>
              <c:strCache>
                <c:ptCount val="1"/>
                <c:pt idx="0">
                  <c:v>std_DE</c:v>
                </c:pt>
              </c:strCache>
            </c:strRef>
          </c:tx>
          <c:spPr>
            <a:solidFill>
              <a:schemeClr val="accent1"/>
            </a:solidFill>
            <a:ln>
              <a:noFill/>
            </a:ln>
            <a:effectLst/>
          </c:spPr>
          <c:invertIfNegative val="0"/>
          <c:cat>
            <c:strRef>
              <c:f>综合!$N$171:$P$171</c:f>
              <c:strCache>
                <c:ptCount val="3"/>
                <c:pt idx="0">
                  <c:v>SVM</c:v>
                </c:pt>
                <c:pt idx="1">
                  <c:v>KNN</c:v>
                </c:pt>
                <c:pt idx="2">
                  <c:v>DT</c:v>
                </c:pt>
              </c:strCache>
            </c:strRef>
          </c:cat>
          <c:val>
            <c:numRef>
              <c:f>综合!$N$172:$P$172</c:f>
              <c:numCache>
                <c:formatCode>0.00%</c:formatCode>
                <c:ptCount val="3"/>
                <c:pt idx="0">
                  <c:v>0.95342300000000002</c:v>
                </c:pt>
                <c:pt idx="1">
                  <c:v>0.97387000000000001</c:v>
                </c:pt>
                <c:pt idx="2">
                  <c:v>0.904891</c:v>
                </c:pt>
              </c:numCache>
            </c:numRef>
          </c:val>
          <c:extLst>
            <c:ext xmlns:c16="http://schemas.microsoft.com/office/drawing/2014/chart" uri="{C3380CC4-5D6E-409C-BE32-E72D297353CC}">
              <c16:uniqueId val="{00000000-88DD-4D07-8D7E-83335C79C6BE}"/>
            </c:ext>
          </c:extLst>
        </c:ser>
        <c:ser>
          <c:idx val="1"/>
          <c:order val="1"/>
          <c:tx>
            <c:strRef>
              <c:f>综合!$M$173</c:f>
              <c:strCache>
                <c:ptCount val="1"/>
                <c:pt idx="0">
                  <c:v>std_DE_d1</c:v>
                </c:pt>
              </c:strCache>
            </c:strRef>
          </c:tx>
          <c:spPr>
            <a:solidFill>
              <a:schemeClr val="accent2"/>
            </a:solidFill>
            <a:ln>
              <a:noFill/>
            </a:ln>
            <a:effectLst/>
          </c:spPr>
          <c:invertIfNegative val="0"/>
          <c:cat>
            <c:strRef>
              <c:f>综合!$N$171:$P$171</c:f>
              <c:strCache>
                <c:ptCount val="3"/>
                <c:pt idx="0">
                  <c:v>SVM</c:v>
                </c:pt>
                <c:pt idx="1">
                  <c:v>KNN</c:v>
                </c:pt>
                <c:pt idx="2">
                  <c:v>DT</c:v>
                </c:pt>
              </c:strCache>
            </c:strRef>
          </c:cat>
          <c:val>
            <c:numRef>
              <c:f>综合!$N$173:$P$173</c:f>
              <c:numCache>
                <c:formatCode>0.00%</c:formatCode>
                <c:ptCount val="3"/>
                <c:pt idx="0">
                  <c:v>0.90387700000000004</c:v>
                </c:pt>
                <c:pt idx="1">
                  <c:v>0.90130500000000002</c:v>
                </c:pt>
                <c:pt idx="2">
                  <c:v>0.84814500000000004</c:v>
                </c:pt>
              </c:numCache>
            </c:numRef>
          </c:val>
          <c:extLst>
            <c:ext xmlns:c16="http://schemas.microsoft.com/office/drawing/2014/chart" uri="{C3380CC4-5D6E-409C-BE32-E72D297353CC}">
              <c16:uniqueId val="{00000001-88DD-4D07-8D7E-83335C79C6BE}"/>
            </c:ext>
          </c:extLst>
        </c:ser>
        <c:ser>
          <c:idx val="2"/>
          <c:order val="2"/>
          <c:tx>
            <c:strRef>
              <c:f>综合!$M$174</c:f>
              <c:strCache>
                <c:ptCount val="1"/>
                <c:pt idx="0">
                  <c:v>std_DE_d2</c:v>
                </c:pt>
              </c:strCache>
            </c:strRef>
          </c:tx>
          <c:spPr>
            <a:solidFill>
              <a:schemeClr val="accent3"/>
            </a:solidFill>
            <a:ln>
              <a:noFill/>
            </a:ln>
            <a:effectLst/>
          </c:spPr>
          <c:invertIfNegative val="0"/>
          <c:cat>
            <c:strRef>
              <c:f>综合!$N$171:$P$171</c:f>
              <c:strCache>
                <c:ptCount val="3"/>
                <c:pt idx="0">
                  <c:v>SVM</c:v>
                </c:pt>
                <c:pt idx="1">
                  <c:v>KNN</c:v>
                </c:pt>
                <c:pt idx="2">
                  <c:v>DT</c:v>
                </c:pt>
              </c:strCache>
            </c:strRef>
          </c:cat>
          <c:val>
            <c:numRef>
              <c:f>综合!$N$174:$P$174</c:f>
              <c:numCache>
                <c:formatCode>0.00%</c:formatCode>
                <c:ptCount val="3"/>
                <c:pt idx="0">
                  <c:v>0.96057400000000004</c:v>
                </c:pt>
                <c:pt idx="1">
                  <c:v>0.95322499999999999</c:v>
                </c:pt>
                <c:pt idx="2">
                  <c:v>0.938114</c:v>
                </c:pt>
              </c:numCache>
            </c:numRef>
          </c:val>
          <c:extLst>
            <c:ext xmlns:c16="http://schemas.microsoft.com/office/drawing/2014/chart" uri="{C3380CC4-5D6E-409C-BE32-E72D297353CC}">
              <c16:uniqueId val="{00000002-88DD-4D07-8D7E-83335C79C6BE}"/>
            </c:ext>
          </c:extLst>
        </c:ser>
        <c:ser>
          <c:idx val="3"/>
          <c:order val="3"/>
          <c:tx>
            <c:strRef>
              <c:f>综合!$M$175</c:f>
              <c:strCache>
                <c:ptCount val="1"/>
                <c:pt idx="0">
                  <c:v>std_DE_d3</c:v>
                </c:pt>
              </c:strCache>
            </c:strRef>
          </c:tx>
          <c:spPr>
            <a:solidFill>
              <a:schemeClr val="accent4"/>
            </a:solidFill>
            <a:ln>
              <a:noFill/>
            </a:ln>
            <a:effectLst/>
          </c:spPr>
          <c:invertIfNegative val="0"/>
          <c:cat>
            <c:strRef>
              <c:f>综合!$N$171:$P$171</c:f>
              <c:strCache>
                <c:ptCount val="3"/>
                <c:pt idx="0">
                  <c:v>SVM</c:v>
                </c:pt>
                <c:pt idx="1">
                  <c:v>KNN</c:v>
                </c:pt>
                <c:pt idx="2">
                  <c:v>DT</c:v>
                </c:pt>
              </c:strCache>
            </c:strRef>
          </c:cat>
          <c:val>
            <c:numRef>
              <c:f>综合!$N$175:$P$175</c:f>
              <c:numCache>
                <c:formatCode>0.00%</c:formatCode>
                <c:ptCount val="3"/>
                <c:pt idx="0">
                  <c:v>0.97550499999999996</c:v>
                </c:pt>
                <c:pt idx="1">
                  <c:v>0.97731100000000004</c:v>
                </c:pt>
                <c:pt idx="2">
                  <c:v>0.93735400000000002</c:v>
                </c:pt>
              </c:numCache>
            </c:numRef>
          </c:val>
          <c:extLst>
            <c:ext xmlns:c16="http://schemas.microsoft.com/office/drawing/2014/chart" uri="{C3380CC4-5D6E-409C-BE32-E72D297353CC}">
              <c16:uniqueId val="{00000003-88DD-4D07-8D7E-83335C79C6BE}"/>
            </c:ext>
          </c:extLst>
        </c:ser>
        <c:ser>
          <c:idx val="4"/>
          <c:order val="4"/>
          <c:tx>
            <c:strRef>
              <c:f>综合!$M$176</c:f>
              <c:strCache>
                <c:ptCount val="1"/>
                <c:pt idx="0">
                  <c:v>std_DE_d4</c:v>
                </c:pt>
              </c:strCache>
            </c:strRef>
          </c:tx>
          <c:spPr>
            <a:solidFill>
              <a:schemeClr val="accent5"/>
            </a:solidFill>
            <a:ln>
              <a:noFill/>
            </a:ln>
            <a:effectLst/>
          </c:spPr>
          <c:invertIfNegative val="0"/>
          <c:cat>
            <c:strRef>
              <c:f>综合!$N$171:$P$171</c:f>
              <c:strCache>
                <c:ptCount val="3"/>
                <c:pt idx="0">
                  <c:v>SVM</c:v>
                </c:pt>
                <c:pt idx="1">
                  <c:v>KNN</c:v>
                </c:pt>
                <c:pt idx="2">
                  <c:v>DT</c:v>
                </c:pt>
              </c:strCache>
            </c:strRef>
          </c:cat>
          <c:val>
            <c:numRef>
              <c:f>综合!$N$176:$P$176</c:f>
              <c:numCache>
                <c:formatCode>0.00%</c:formatCode>
                <c:ptCount val="3"/>
                <c:pt idx="0">
                  <c:v>0.94450999999999996</c:v>
                </c:pt>
                <c:pt idx="1">
                  <c:v>0.94259400000000004</c:v>
                </c:pt>
                <c:pt idx="2">
                  <c:v>0.92503400000000002</c:v>
                </c:pt>
              </c:numCache>
            </c:numRef>
          </c:val>
          <c:extLst>
            <c:ext xmlns:c16="http://schemas.microsoft.com/office/drawing/2014/chart" uri="{C3380CC4-5D6E-409C-BE32-E72D297353CC}">
              <c16:uniqueId val="{00000004-88DD-4D07-8D7E-83335C79C6BE}"/>
            </c:ext>
          </c:extLst>
        </c:ser>
        <c:ser>
          <c:idx val="5"/>
          <c:order val="5"/>
          <c:tx>
            <c:strRef>
              <c:f>综合!$M$177</c:f>
              <c:strCache>
                <c:ptCount val="1"/>
                <c:pt idx="0">
                  <c:v>std_DE_d5</c:v>
                </c:pt>
              </c:strCache>
            </c:strRef>
          </c:tx>
          <c:spPr>
            <a:solidFill>
              <a:schemeClr val="accent6"/>
            </a:solidFill>
            <a:ln>
              <a:noFill/>
            </a:ln>
            <a:effectLst/>
          </c:spPr>
          <c:invertIfNegative val="0"/>
          <c:cat>
            <c:strRef>
              <c:f>综合!$N$171:$P$171</c:f>
              <c:strCache>
                <c:ptCount val="3"/>
                <c:pt idx="0">
                  <c:v>SVM</c:v>
                </c:pt>
                <c:pt idx="1">
                  <c:v>KNN</c:v>
                </c:pt>
                <c:pt idx="2">
                  <c:v>DT</c:v>
                </c:pt>
              </c:strCache>
            </c:strRef>
          </c:cat>
          <c:val>
            <c:numRef>
              <c:f>综合!$N$177:$P$177</c:f>
              <c:numCache>
                <c:formatCode>0.00%</c:formatCode>
                <c:ptCount val="3"/>
                <c:pt idx="0">
                  <c:v>0.92391900000000005</c:v>
                </c:pt>
                <c:pt idx="1">
                  <c:v>0.93611599999999995</c:v>
                </c:pt>
                <c:pt idx="2">
                  <c:v>0.87531700000000001</c:v>
                </c:pt>
              </c:numCache>
            </c:numRef>
          </c:val>
          <c:extLst>
            <c:ext xmlns:c16="http://schemas.microsoft.com/office/drawing/2014/chart" uri="{C3380CC4-5D6E-409C-BE32-E72D297353CC}">
              <c16:uniqueId val="{00000005-88DD-4D07-8D7E-83335C79C6BE}"/>
            </c:ext>
          </c:extLst>
        </c:ser>
        <c:ser>
          <c:idx val="6"/>
          <c:order val="6"/>
          <c:tx>
            <c:strRef>
              <c:f>综合!$M$178</c:f>
              <c:strCache>
                <c:ptCount val="1"/>
                <c:pt idx="0">
                  <c:v>sampen_DE</c:v>
                </c:pt>
              </c:strCache>
            </c:strRef>
          </c:tx>
          <c:spPr>
            <a:solidFill>
              <a:schemeClr val="accent1">
                <a:lumMod val="60000"/>
              </a:schemeClr>
            </a:solidFill>
            <a:ln>
              <a:noFill/>
            </a:ln>
            <a:effectLst/>
          </c:spPr>
          <c:invertIfNegative val="0"/>
          <c:cat>
            <c:strRef>
              <c:f>综合!$N$171:$P$171</c:f>
              <c:strCache>
                <c:ptCount val="3"/>
                <c:pt idx="0">
                  <c:v>SVM</c:v>
                </c:pt>
                <c:pt idx="1">
                  <c:v>KNN</c:v>
                </c:pt>
                <c:pt idx="2">
                  <c:v>DT</c:v>
                </c:pt>
              </c:strCache>
            </c:strRef>
          </c:cat>
          <c:val>
            <c:numRef>
              <c:f>综合!$N$178:$P$178</c:f>
              <c:numCache>
                <c:formatCode>0.00%</c:formatCode>
                <c:ptCount val="3"/>
                <c:pt idx="0">
                  <c:v>0.79332599999999998</c:v>
                </c:pt>
                <c:pt idx="1">
                  <c:v>0.68327400000000005</c:v>
                </c:pt>
                <c:pt idx="2">
                  <c:v>0.62372300000000003</c:v>
                </c:pt>
              </c:numCache>
            </c:numRef>
          </c:val>
          <c:extLst>
            <c:ext xmlns:c16="http://schemas.microsoft.com/office/drawing/2014/chart" uri="{C3380CC4-5D6E-409C-BE32-E72D297353CC}">
              <c16:uniqueId val="{00000006-88DD-4D07-8D7E-83335C79C6BE}"/>
            </c:ext>
          </c:extLst>
        </c:ser>
        <c:ser>
          <c:idx val="7"/>
          <c:order val="7"/>
          <c:tx>
            <c:strRef>
              <c:f>综合!$M$179</c:f>
              <c:strCache>
                <c:ptCount val="1"/>
                <c:pt idx="0">
                  <c:v>sampen_DE_d1</c:v>
                </c:pt>
              </c:strCache>
            </c:strRef>
          </c:tx>
          <c:spPr>
            <a:solidFill>
              <a:schemeClr val="accent2">
                <a:lumMod val="60000"/>
              </a:schemeClr>
            </a:solidFill>
            <a:ln>
              <a:noFill/>
            </a:ln>
            <a:effectLst/>
          </c:spPr>
          <c:invertIfNegative val="0"/>
          <c:cat>
            <c:strRef>
              <c:f>综合!$N$171:$P$171</c:f>
              <c:strCache>
                <c:ptCount val="3"/>
                <c:pt idx="0">
                  <c:v>SVM</c:v>
                </c:pt>
                <c:pt idx="1">
                  <c:v>KNN</c:v>
                </c:pt>
                <c:pt idx="2">
                  <c:v>DT</c:v>
                </c:pt>
              </c:strCache>
            </c:strRef>
          </c:cat>
          <c:val>
            <c:numRef>
              <c:f>综合!$N$179:$P$179</c:f>
              <c:numCache>
                <c:formatCode>0.00%</c:formatCode>
                <c:ptCount val="3"/>
                <c:pt idx="0">
                  <c:v>0.91369900000000004</c:v>
                </c:pt>
                <c:pt idx="1">
                  <c:v>0.91330800000000001</c:v>
                </c:pt>
                <c:pt idx="2">
                  <c:v>0.85926000000000002</c:v>
                </c:pt>
              </c:numCache>
            </c:numRef>
          </c:val>
          <c:extLst>
            <c:ext xmlns:c16="http://schemas.microsoft.com/office/drawing/2014/chart" uri="{C3380CC4-5D6E-409C-BE32-E72D297353CC}">
              <c16:uniqueId val="{00000007-88DD-4D07-8D7E-83335C79C6BE}"/>
            </c:ext>
          </c:extLst>
        </c:ser>
        <c:ser>
          <c:idx val="8"/>
          <c:order val="8"/>
          <c:tx>
            <c:strRef>
              <c:f>综合!$M$180</c:f>
              <c:strCache>
                <c:ptCount val="1"/>
                <c:pt idx="0">
                  <c:v>sampen_DE_d2</c:v>
                </c:pt>
              </c:strCache>
            </c:strRef>
          </c:tx>
          <c:spPr>
            <a:solidFill>
              <a:schemeClr val="accent3">
                <a:lumMod val="60000"/>
              </a:schemeClr>
            </a:solidFill>
            <a:ln>
              <a:noFill/>
            </a:ln>
            <a:effectLst/>
          </c:spPr>
          <c:invertIfNegative val="0"/>
          <c:cat>
            <c:strRef>
              <c:f>综合!$N$171:$P$171</c:f>
              <c:strCache>
                <c:ptCount val="3"/>
                <c:pt idx="0">
                  <c:v>SVM</c:v>
                </c:pt>
                <c:pt idx="1">
                  <c:v>KNN</c:v>
                </c:pt>
                <c:pt idx="2">
                  <c:v>DT</c:v>
                </c:pt>
              </c:strCache>
            </c:strRef>
          </c:cat>
          <c:val>
            <c:numRef>
              <c:f>综合!$N$180:$P$180</c:f>
              <c:numCache>
                <c:formatCode>0.00%</c:formatCode>
                <c:ptCount val="3"/>
                <c:pt idx="0">
                  <c:v>0.89210500000000004</c:v>
                </c:pt>
                <c:pt idx="1">
                  <c:v>0.87973299999999999</c:v>
                </c:pt>
                <c:pt idx="2">
                  <c:v>0.76647900000000002</c:v>
                </c:pt>
              </c:numCache>
            </c:numRef>
          </c:val>
          <c:extLst>
            <c:ext xmlns:c16="http://schemas.microsoft.com/office/drawing/2014/chart" uri="{C3380CC4-5D6E-409C-BE32-E72D297353CC}">
              <c16:uniqueId val="{00000008-88DD-4D07-8D7E-83335C79C6BE}"/>
            </c:ext>
          </c:extLst>
        </c:ser>
        <c:ser>
          <c:idx val="9"/>
          <c:order val="9"/>
          <c:tx>
            <c:strRef>
              <c:f>综合!$M$181</c:f>
              <c:strCache>
                <c:ptCount val="1"/>
                <c:pt idx="0">
                  <c:v>sampen_DE_d3</c:v>
                </c:pt>
              </c:strCache>
            </c:strRef>
          </c:tx>
          <c:spPr>
            <a:solidFill>
              <a:schemeClr val="accent4">
                <a:lumMod val="60000"/>
              </a:schemeClr>
            </a:solidFill>
            <a:ln>
              <a:noFill/>
            </a:ln>
            <a:effectLst/>
          </c:spPr>
          <c:invertIfNegative val="0"/>
          <c:cat>
            <c:strRef>
              <c:f>综合!$N$171:$P$171</c:f>
              <c:strCache>
                <c:ptCount val="3"/>
                <c:pt idx="0">
                  <c:v>SVM</c:v>
                </c:pt>
                <c:pt idx="1">
                  <c:v>KNN</c:v>
                </c:pt>
                <c:pt idx="2">
                  <c:v>DT</c:v>
                </c:pt>
              </c:strCache>
            </c:strRef>
          </c:cat>
          <c:val>
            <c:numRef>
              <c:f>综合!$N$181:$P$181</c:f>
              <c:numCache>
                <c:formatCode>0.00%</c:formatCode>
                <c:ptCount val="3"/>
                <c:pt idx="0">
                  <c:v>0.64088000000000001</c:v>
                </c:pt>
                <c:pt idx="1">
                  <c:v>0.63967600000000002</c:v>
                </c:pt>
                <c:pt idx="2">
                  <c:v>0.60402100000000003</c:v>
                </c:pt>
              </c:numCache>
            </c:numRef>
          </c:val>
          <c:extLst>
            <c:ext xmlns:c16="http://schemas.microsoft.com/office/drawing/2014/chart" uri="{C3380CC4-5D6E-409C-BE32-E72D297353CC}">
              <c16:uniqueId val="{00000009-88DD-4D07-8D7E-83335C79C6BE}"/>
            </c:ext>
          </c:extLst>
        </c:ser>
        <c:dLbls>
          <c:showLegendKey val="0"/>
          <c:showVal val="0"/>
          <c:showCatName val="0"/>
          <c:showSerName val="0"/>
          <c:showPercent val="0"/>
          <c:showBubbleSize val="0"/>
        </c:dLbls>
        <c:gapWidth val="219"/>
        <c:overlap val="-27"/>
        <c:axId val="702522376"/>
        <c:axId val="702524672"/>
      </c:barChart>
      <c:catAx>
        <c:axId val="702522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524672"/>
        <c:crosses val="autoZero"/>
        <c:auto val="1"/>
        <c:lblAlgn val="ctr"/>
        <c:lblOffset val="100"/>
        <c:noMultiLvlLbl val="0"/>
      </c:catAx>
      <c:valAx>
        <c:axId val="70252467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522376"/>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Specificity</a:t>
            </a:r>
            <a:r>
              <a:rPr lang="en-US" altLang="zh-CN" sz="1400" b="0" i="0" u="none" strike="noStrike" baseline="0" dirty="0">
                <a:effectLst/>
              </a:rPr>
              <a:t>(D vs E)</a:t>
            </a:r>
            <a:endParaRPr lang="zh-CN" altLang="zh-C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综合!$U$172</c:f>
              <c:strCache>
                <c:ptCount val="1"/>
                <c:pt idx="0">
                  <c:v>std_DE</c:v>
                </c:pt>
              </c:strCache>
            </c:strRef>
          </c:tx>
          <c:spPr>
            <a:solidFill>
              <a:schemeClr val="accent1"/>
            </a:solidFill>
            <a:ln>
              <a:noFill/>
            </a:ln>
            <a:effectLst/>
          </c:spPr>
          <c:invertIfNegative val="0"/>
          <c:cat>
            <c:strRef>
              <c:f>综合!$V$171:$X$171</c:f>
              <c:strCache>
                <c:ptCount val="3"/>
                <c:pt idx="0">
                  <c:v>SVM</c:v>
                </c:pt>
                <c:pt idx="1">
                  <c:v>KNN</c:v>
                </c:pt>
                <c:pt idx="2">
                  <c:v>DT</c:v>
                </c:pt>
              </c:strCache>
            </c:strRef>
          </c:cat>
          <c:val>
            <c:numRef>
              <c:f>综合!$V$172:$X$172</c:f>
              <c:numCache>
                <c:formatCode>0.00%</c:formatCode>
                <c:ptCount val="3"/>
                <c:pt idx="0">
                  <c:v>0.865143</c:v>
                </c:pt>
                <c:pt idx="1">
                  <c:v>0.87275999999999998</c:v>
                </c:pt>
                <c:pt idx="2">
                  <c:v>0.88230200000000003</c:v>
                </c:pt>
              </c:numCache>
            </c:numRef>
          </c:val>
          <c:extLst>
            <c:ext xmlns:c16="http://schemas.microsoft.com/office/drawing/2014/chart" uri="{C3380CC4-5D6E-409C-BE32-E72D297353CC}">
              <c16:uniqueId val="{00000000-CBDB-4FDD-AC8C-D5061B802CC1}"/>
            </c:ext>
          </c:extLst>
        </c:ser>
        <c:ser>
          <c:idx val="1"/>
          <c:order val="1"/>
          <c:tx>
            <c:strRef>
              <c:f>综合!$U$173</c:f>
              <c:strCache>
                <c:ptCount val="1"/>
                <c:pt idx="0">
                  <c:v>std_DE_d1</c:v>
                </c:pt>
              </c:strCache>
            </c:strRef>
          </c:tx>
          <c:spPr>
            <a:solidFill>
              <a:schemeClr val="accent2"/>
            </a:solidFill>
            <a:ln>
              <a:noFill/>
            </a:ln>
            <a:effectLst/>
          </c:spPr>
          <c:invertIfNegative val="0"/>
          <c:cat>
            <c:strRef>
              <c:f>综合!$V$171:$X$171</c:f>
              <c:strCache>
                <c:ptCount val="3"/>
                <c:pt idx="0">
                  <c:v>SVM</c:v>
                </c:pt>
                <c:pt idx="1">
                  <c:v>KNN</c:v>
                </c:pt>
                <c:pt idx="2">
                  <c:v>DT</c:v>
                </c:pt>
              </c:strCache>
            </c:strRef>
          </c:cat>
          <c:val>
            <c:numRef>
              <c:f>综合!$V$173:$X$173</c:f>
              <c:numCache>
                <c:formatCode>0.00%</c:formatCode>
                <c:ptCount val="3"/>
                <c:pt idx="0">
                  <c:v>0.89727999999999997</c:v>
                </c:pt>
                <c:pt idx="1">
                  <c:v>0.87532799999999999</c:v>
                </c:pt>
                <c:pt idx="2">
                  <c:v>0.85240199999999999</c:v>
                </c:pt>
              </c:numCache>
            </c:numRef>
          </c:val>
          <c:extLst>
            <c:ext xmlns:c16="http://schemas.microsoft.com/office/drawing/2014/chart" uri="{C3380CC4-5D6E-409C-BE32-E72D297353CC}">
              <c16:uniqueId val="{00000001-CBDB-4FDD-AC8C-D5061B802CC1}"/>
            </c:ext>
          </c:extLst>
        </c:ser>
        <c:ser>
          <c:idx val="2"/>
          <c:order val="2"/>
          <c:tx>
            <c:strRef>
              <c:f>综合!$U$174</c:f>
              <c:strCache>
                <c:ptCount val="1"/>
                <c:pt idx="0">
                  <c:v>std_DE_d2</c:v>
                </c:pt>
              </c:strCache>
            </c:strRef>
          </c:tx>
          <c:spPr>
            <a:solidFill>
              <a:schemeClr val="accent3"/>
            </a:solidFill>
            <a:ln>
              <a:noFill/>
            </a:ln>
            <a:effectLst/>
          </c:spPr>
          <c:invertIfNegative val="0"/>
          <c:cat>
            <c:strRef>
              <c:f>综合!$V$171:$X$171</c:f>
              <c:strCache>
                <c:ptCount val="3"/>
                <c:pt idx="0">
                  <c:v>SVM</c:v>
                </c:pt>
                <c:pt idx="1">
                  <c:v>KNN</c:v>
                </c:pt>
                <c:pt idx="2">
                  <c:v>DT</c:v>
                </c:pt>
              </c:strCache>
            </c:strRef>
          </c:cat>
          <c:val>
            <c:numRef>
              <c:f>综合!$V$174:$X$174</c:f>
              <c:numCache>
                <c:formatCode>0.00%</c:formatCode>
                <c:ptCount val="3"/>
                <c:pt idx="0">
                  <c:v>0.90732800000000002</c:v>
                </c:pt>
                <c:pt idx="1">
                  <c:v>0.91865600000000003</c:v>
                </c:pt>
                <c:pt idx="2">
                  <c:v>0.91531700000000005</c:v>
                </c:pt>
              </c:numCache>
            </c:numRef>
          </c:val>
          <c:extLst>
            <c:ext xmlns:c16="http://schemas.microsoft.com/office/drawing/2014/chart" uri="{C3380CC4-5D6E-409C-BE32-E72D297353CC}">
              <c16:uniqueId val="{00000002-CBDB-4FDD-AC8C-D5061B802CC1}"/>
            </c:ext>
          </c:extLst>
        </c:ser>
        <c:ser>
          <c:idx val="3"/>
          <c:order val="3"/>
          <c:tx>
            <c:strRef>
              <c:f>综合!$U$175</c:f>
              <c:strCache>
                <c:ptCount val="1"/>
                <c:pt idx="0">
                  <c:v>std_DE_d3</c:v>
                </c:pt>
              </c:strCache>
            </c:strRef>
          </c:tx>
          <c:spPr>
            <a:solidFill>
              <a:schemeClr val="accent4"/>
            </a:solidFill>
            <a:ln>
              <a:noFill/>
            </a:ln>
            <a:effectLst/>
          </c:spPr>
          <c:invertIfNegative val="0"/>
          <c:cat>
            <c:strRef>
              <c:f>综合!$V$171:$X$171</c:f>
              <c:strCache>
                <c:ptCount val="3"/>
                <c:pt idx="0">
                  <c:v>SVM</c:v>
                </c:pt>
                <c:pt idx="1">
                  <c:v>KNN</c:v>
                </c:pt>
                <c:pt idx="2">
                  <c:v>DT</c:v>
                </c:pt>
              </c:strCache>
            </c:strRef>
          </c:cat>
          <c:val>
            <c:numRef>
              <c:f>综合!$V$175:$X$175</c:f>
              <c:numCache>
                <c:formatCode>0.00%</c:formatCode>
                <c:ptCount val="3"/>
                <c:pt idx="0">
                  <c:v>0.918771</c:v>
                </c:pt>
                <c:pt idx="1">
                  <c:v>0.95229600000000003</c:v>
                </c:pt>
                <c:pt idx="2">
                  <c:v>0.94701100000000005</c:v>
                </c:pt>
              </c:numCache>
            </c:numRef>
          </c:val>
          <c:extLst>
            <c:ext xmlns:c16="http://schemas.microsoft.com/office/drawing/2014/chart" uri="{C3380CC4-5D6E-409C-BE32-E72D297353CC}">
              <c16:uniqueId val="{00000003-CBDB-4FDD-AC8C-D5061B802CC1}"/>
            </c:ext>
          </c:extLst>
        </c:ser>
        <c:ser>
          <c:idx val="4"/>
          <c:order val="4"/>
          <c:tx>
            <c:strRef>
              <c:f>综合!$U$176</c:f>
              <c:strCache>
                <c:ptCount val="1"/>
                <c:pt idx="0">
                  <c:v>std_DE_d4</c:v>
                </c:pt>
              </c:strCache>
            </c:strRef>
          </c:tx>
          <c:spPr>
            <a:solidFill>
              <a:schemeClr val="accent5"/>
            </a:solidFill>
            <a:ln>
              <a:noFill/>
            </a:ln>
            <a:effectLst/>
          </c:spPr>
          <c:invertIfNegative val="0"/>
          <c:cat>
            <c:strRef>
              <c:f>综合!$V$171:$X$171</c:f>
              <c:strCache>
                <c:ptCount val="3"/>
                <c:pt idx="0">
                  <c:v>SVM</c:v>
                </c:pt>
                <c:pt idx="1">
                  <c:v>KNN</c:v>
                </c:pt>
                <c:pt idx="2">
                  <c:v>DT</c:v>
                </c:pt>
              </c:strCache>
            </c:strRef>
          </c:cat>
          <c:val>
            <c:numRef>
              <c:f>综合!$V$176:$X$176</c:f>
              <c:numCache>
                <c:formatCode>0.00%</c:formatCode>
                <c:ptCount val="3"/>
                <c:pt idx="0">
                  <c:v>0.885992</c:v>
                </c:pt>
                <c:pt idx="1">
                  <c:v>0.94476599999999999</c:v>
                </c:pt>
                <c:pt idx="2">
                  <c:v>0.91386599999999996</c:v>
                </c:pt>
              </c:numCache>
            </c:numRef>
          </c:val>
          <c:extLst>
            <c:ext xmlns:c16="http://schemas.microsoft.com/office/drawing/2014/chart" uri="{C3380CC4-5D6E-409C-BE32-E72D297353CC}">
              <c16:uniqueId val="{00000004-CBDB-4FDD-AC8C-D5061B802CC1}"/>
            </c:ext>
          </c:extLst>
        </c:ser>
        <c:ser>
          <c:idx val="5"/>
          <c:order val="5"/>
          <c:tx>
            <c:strRef>
              <c:f>综合!$U$177</c:f>
              <c:strCache>
                <c:ptCount val="1"/>
                <c:pt idx="0">
                  <c:v>std_DE_d5</c:v>
                </c:pt>
              </c:strCache>
            </c:strRef>
          </c:tx>
          <c:spPr>
            <a:solidFill>
              <a:schemeClr val="accent6"/>
            </a:solidFill>
            <a:ln>
              <a:noFill/>
            </a:ln>
            <a:effectLst/>
          </c:spPr>
          <c:invertIfNegative val="0"/>
          <c:cat>
            <c:strRef>
              <c:f>综合!$V$171:$X$171</c:f>
              <c:strCache>
                <c:ptCount val="3"/>
                <c:pt idx="0">
                  <c:v>SVM</c:v>
                </c:pt>
                <c:pt idx="1">
                  <c:v>KNN</c:v>
                </c:pt>
                <c:pt idx="2">
                  <c:v>DT</c:v>
                </c:pt>
              </c:strCache>
            </c:strRef>
          </c:cat>
          <c:val>
            <c:numRef>
              <c:f>综合!$V$177:$X$177</c:f>
              <c:numCache>
                <c:formatCode>0.00%</c:formatCode>
                <c:ptCount val="3"/>
                <c:pt idx="0">
                  <c:v>0.82183899999999999</c:v>
                </c:pt>
                <c:pt idx="1">
                  <c:v>0.90477399999999997</c:v>
                </c:pt>
                <c:pt idx="2">
                  <c:v>0.883822</c:v>
                </c:pt>
              </c:numCache>
            </c:numRef>
          </c:val>
          <c:extLst>
            <c:ext xmlns:c16="http://schemas.microsoft.com/office/drawing/2014/chart" uri="{C3380CC4-5D6E-409C-BE32-E72D297353CC}">
              <c16:uniqueId val="{00000005-CBDB-4FDD-AC8C-D5061B802CC1}"/>
            </c:ext>
          </c:extLst>
        </c:ser>
        <c:ser>
          <c:idx val="6"/>
          <c:order val="6"/>
          <c:tx>
            <c:strRef>
              <c:f>综合!$U$178</c:f>
              <c:strCache>
                <c:ptCount val="1"/>
                <c:pt idx="0">
                  <c:v>sampen_DE</c:v>
                </c:pt>
              </c:strCache>
            </c:strRef>
          </c:tx>
          <c:spPr>
            <a:solidFill>
              <a:schemeClr val="accent1">
                <a:lumMod val="60000"/>
              </a:schemeClr>
            </a:solidFill>
            <a:ln>
              <a:noFill/>
            </a:ln>
            <a:effectLst/>
          </c:spPr>
          <c:invertIfNegative val="0"/>
          <c:cat>
            <c:strRef>
              <c:f>综合!$V$171:$X$171</c:f>
              <c:strCache>
                <c:ptCount val="3"/>
                <c:pt idx="0">
                  <c:v>SVM</c:v>
                </c:pt>
                <c:pt idx="1">
                  <c:v>KNN</c:v>
                </c:pt>
                <c:pt idx="2">
                  <c:v>DT</c:v>
                </c:pt>
              </c:strCache>
            </c:strRef>
          </c:cat>
          <c:val>
            <c:numRef>
              <c:f>综合!$V$178:$X$178</c:f>
              <c:numCache>
                <c:formatCode>0.00%</c:formatCode>
                <c:ptCount val="3"/>
                <c:pt idx="0">
                  <c:v>0.50517299999999998</c:v>
                </c:pt>
                <c:pt idx="1">
                  <c:v>0.61415299999999995</c:v>
                </c:pt>
                <c:pt idx="2">
                  <c:v>0.64661100000000005</c:v>
                </c:pt>
              </c:numCache>
            </c:numRef>
          </c:val>
          <c:extLst>
            <c:ext xmlns:c16="http://schemas.microsoft.com/office/drawing/2014/chart" uri="{C3380CC4-5D6E-409C-BE32-E72D297353CC}">
              <c16:uniqueId val="{00000006-CBDB-4FDD-AC8C-D5061B802CC1}"/>
            </c:ext>
          </c:extLst>
        </c:ser>
        <c:ser>
          <c:idx val="7"/>
          <c:order val="7"/>
          <c:tx>
            <c:strRef>
              <c:f>综合!$U$179</c:f>
              <c:strCache>
                <c:ptCount val="1"/>
                <c:pt idx="0">
                  <c:v>sampen_DE_d1</c:v>
                </c:pt>
              </c:strCache>
            </c:strRef>
          </c:tx>
          <c:spPr>
            <a:solidFill>
              <a:schemeClr val="accent2">
                <a:lumMod val="60000"/>
              </a:schemeClr>
            </a:solidFill>
            <a:ln>
              <a:noFill/>
            </a:ln>
            <a:effectLst/>
          </c:spPr>
          <c:invertIfNegative val="0"/>
          <c:cat>
            <c:strRef>
              <c:f>综合!$V$171:$X$171</c:f>
              <c:strCache>
                <c:ptCount val="3"/>
                <c:pt idx="0">
                  <c:v>SVM</c:v>
                </c:pt>
                <c:pt idx="1">
                  <c:v>KNN</c:v>
                </c:pt>
                <c:pt idx="2">
                  <c:v>DT</c:v>
                </c:pt>
              </c:strCache>
            </c:strRef>
          </c:cat>
          <c:val>
            <c:numRef>
              <c:f>综合!$V$179:$X$179</c:f>
              <c:numCache>
                <c:formatCode>0.00%</c:formatCode>
                <c:ptCount val="3"/>
                <c:pt idx="0">
                  <c:v>0.849248</c:v>
                </c:pt>
                <c:pt idx="1">
                  <c:v>0.83690299999999995</c:v>
                </c:pt>
                <c:pt idx="2">
                  <c:v>0.83352499999999996</c:v>
                </c:pt>
              </c:numCache>
            </c:numRef>
          </c:val>
          <c:extLst>
            <c:ext xmlns:c16="http://schemas.microsoft.com/office/drawing/2014/chart" uri="{C3380CC4-5D6E-409C-BE32-E72D297353CC}">
              <c16:uniqueId val="{00000007-CBDB-4FDD-AC8C-D5061B802CC1}"/>
            </c:ext>
          </c:extLst>
        </c:ser>
        <c:ser>
          <c:idx val="8"/>
          <c:order val="8"/>
          <c:tx>
            <c:strRef>
              <c:f>综合!$U$180</c:f>
              <c:strCache>
                <c:ptCount val="1"/>
                <c:pt idx="0">
                  <c:v>sampen_DE_d2</c:v>
                </c:pt>
              </c:strCache>
            </c:strRef>
          </c:tx>
          <c:spPr>
            <a:solidFill>
              <a:schemeClr val="accent3">
                <a:lumMod val="60000"/>
              </a:schemeClr>
            </a:solidFill>
            <a:ln>
              <a:noFill/>
            </a:ln>
            <a:effectLst/>
          </c:spPr>
          <c:invertIfNegative val="0"/>
          <c:cat>
            <c:strRef>
              <c:f>综合!$V$171:$X$171</c:f>
              <c:strCache>
                <c:ptCount val="3"/>
                <c:pt idx="0">
                  <c:v>SVM</c:v>
                </c:pt>
                <c:pt idx="1">
                  <c:v>KNN</c:v>
                </c:pt>
                <c:pt idx="2">
                  <c:v>DT</c:v>
                </c:pt>
              </c:strCache>
            </c:strRef>
          </c:cat>
          <c:val>
            <c:numRef>
              <c:f>综合!$V$180:$X$180</c:f>
              <c:numCache>
                <c:formatCode>0.00%</c:formatCode>
                <c:ptCount val="3"/>
                <c:pt idx="0">
                  <c:v>0.70497799999999999</c:v>
                </c:pt>
                <c:pt idx="1">
                  <c:v>0.69192500000000001</c:v>
                </c:pt>
                <c:pt idx="2">
                  <c:v>0.71299900000000005</c:v>
                </c:pt>
              </c:numCache>
            </c:numRef>
          </c:val>
          <c:extLst>
            <c:ext xmlns:c16="http://schemas.microsoft.com/office/drawing/2014/chart" uri="{C3380CC4-5D6E-409C-BE32-E72D297353CC}">
              <c16:uniqueId val="{00000008-CBDB-4FDD-AC8C-D5061B802CC1}"/>
            </c:ext>
          </c:extLst>
        </c:ser>
        <c:ser>
          <c:idx val="9"/>
          <c:order val="9"/>
          <c:tx>
            <c:strRef>
              <c:f>综合!$U$181</c:f>
              <c:strCache>
                <c:ptCount val="1"/>
                <c:pt idx="0">
                  <c:v>sampen_DE_d3</c:v>
                </c:pt>
              </c:strCache>
            </c:strRef>
          </c:tx>
          <c:spPr>
            <a:solidFill>
              <a:schemeClr val="accent4">
                <a:lumMod val="60000"/>
              </a:schemeClr>
            </a:solidFill>
            <a:ln>
              <a:noFill/>
            </a:ln>
            <a:effectLst/>
          </c:spPr>
          <c:invertIfNegative val="0"/>
          <c:cat>
            <c:strRef>
              <c:f>综合!$V$171:$X$171</c:f>
              <c:strCache>
                <c:ptCount val="3"/>
                <c:pt idx="0">
                  <c:v>SVM</c:v>
                </c:pt>
                <c:pt idx="1">
                  <c:v>KNN</c:v>
                </c:pt>
                <c:pt idx="2">
                  <c:v>DT</c:v>
                </c:pt>
              </c:strCache>
            </c:strRef>
          </c:cat>
          <c:val>
            <c:numRef>
              <c:f>综合!$V$181:$X$181</c:f>
              <c:numCache>
                <c:formatCode>0.00%</c:formatCode>
                <c:ptCount val="3"/>
                <c:pt idx="0">
                  <c:v>0.64019300000000001</c:v>
                </c:pt>
                <c:pt idx="1">
                  <c:v>0.61690699999999998</c:v>
                </c:pt>
                <c:pt idx="2">
                  <c:v>0.56661399999999995</c:v>
                </c:pt>
              </c:numCache>
            </c:numRef>
          </c:val>
          <c:extLst>
            <c:ext xmlns:c16="http://schemas.microsoft.com/office/drawing/2014/chart" uri="{C3380CC4-5D6E-409C-BE32-E72D297353CC}">
              <c16:uniqueId val="{00000009-CBDB-4FDD-AC8C-D5061B802CC1}"/>
            </c:ext>
          </c:extLst>
        </c:ser>
        <c:dLbls>
          <c:showLegendKey val="0"/>
          <c:showVal val="0"/>
          <c:showCatName val="0"/>
          <c:showSerName val="0"/>
          <c:showPercent val="0"/>
          <c:showBubbleSize val="0"/>
        </c:dLbls>
        <c:gapWidth val="219"/>
        <c:overlap val="-27"/>
        <c:axId val="702227112"/>
        <c:axId val="702230064"/>
      </c:barChart>
      <c:catAx>
        <c:axId val="702227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230064"/>
        <c:crosses val="autoZero"/>
        <c:auto val="1"/>
        <c:lblAlgn val="ctr"/>
        <c:lblOffset val="100"/>
        <c:noMultiLvlLbl val="0"/>
      </c:catAx>
      <c:valAx>
        <c:axId val="7022300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227112"/>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u="none" strike="noStrike" kern="1200" spc="0" baseline="0" dirty="0">
                <a:solidFill>
                  <a:prstClr val="black">
                    <a:lumMod val="65000"/>
                    <a:lumOff val="35000"/>
                  </a:prstClr>
                </a:solidFill>
                <a:effectLst/>
                <a:latin typeface="+mn-lt"/>
                <a:ea typeface="+mn-ea"/>
                <a:cs typeface="+mn-cs"/>
              </a:rPr>
              <a:t>Sensitivity</a:t>
            </a:r>
            <a:r>
              <a:rPr lang="en-US" altLang="zh-CN" sz="1400" b="0" i="0" u="none" strike="noStrike" baseline="0" dirty="0">
                <a:effectLst/>
              </a:rPr>
              <a:t>(A vs E)</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综合!$M$64</c:f>
              <c:strCache>
                <c:ptCount val="1"/>
                <c:pt idx="0">
                  <c:v>std_AE</c:v>
                </c:pt>
              </c:strCache>
            </c:strRef>
          </c:tx>
          <c:spPr>
            <a:solidFill>
              <a:schemeClr val="accent1"/>
            </a:solidFill>
            <a:ln>
              <a:noFill/>
            </a:ln>
            <a:effectLst/>
          </c:spPr>
          <c:invertIfNegative val="0"/>
          <c:cat>
            <c:strRef>
              <c:f>综合!$N$63:$P$63</c:f>
              <c:strCache>
                <c:ptCount val="3"/>
                <c:pt idx="0">
                  <c:v>SVM</c:v>
                </c:pt>
                <c:pt idx="1">
                  <c:v>KNN</c:v>
                </c:pt>
                <c:pt idx="2">
                  <c:v>DT</c:v>
                </c:pt>
              </c:strCache>
            </c:strRef>
          </c:cat>
          <c:val>
            <c:numRef>
              <c:f>综合!$N$64:$P$64</c:f>
              <c:numCache>
                <c:formatCode>0.00%</c:formatCode>
                <c:ptCount val="3"/>
                <c:pt idx="0">
                  <c:v>1</c:v>
                </c:pt>
                <c:pt idx="1">
                  <c:v>1</c:v>
                </c:pt>
                <c:pt idx="2">
                  <c:v>1</c:v>
                </c:pt>
              </c:numCache>
            </c:numRef>
          </c:val>
          <c:extLst>
            <c:ext xmlns:c16="http://schemas.microsoft.com/office/drawing/2014/chart" uri="{C3380CC4-5D6E-409C-BE32-E72D297353CC}">
              <c16:uniqueId val="{00000000-4B3F-4A97-B01B-3E6EB11E017E}"/>
            </c:ext>
          </c:extLst>
        </c:ser>
        <c:ser>
          <c:idx val="1"/>
          <c:order val="1"/>
          <c:tx>
            <c:strRef>
              <c:f>综合!$M$65</c:f>
              <c:strCache>
                <c:ptCount val="1"/>
                <c:pt idx="0">
                  <c:v>std_AE_d1</c:v>
                </c:pt>
              </c:strCache>
            </c:strRef>
          </c:tx>
          <c:spPr>
            <a:solidFill>
              <a:schemeClr val="accent2"/>
            </a:solidFill>
            <a:ln>
              <a:noFill/>
            </a:ln>
            <a:effectLst/>
          </c:spPr>
          <c:invertIfNegative val="0"/>
          <c:cat>
            <c:strRef>
              <c:f>综合!$N$63:$P$63</c:f>
              <c:strCache>
                <c:ptCount val="3"/>
                <c:pt idx="0">
                  <c:v>SVM</c:v>
                </c:pt>
                <c:pt idx="1">
                  <c:v>KNN</c:v>
                </c:pt>
                <c:pt idx="2">
                  <c:v>DT</c:v>
                </c:pt>
              </c:strCache>
            </c:strRef>
          </c:cat>
          <c:val>
            <c:numRef>
              <c:f>综合!$N$65:$P$65</c:f>
              <c:numCache>
                <c:formatCode>0.00%</c:formatCode>
                <c:ptCount val="3"/>
                <c:pt idx="0">
                  <c:v>0.86494000000000004</c:v>
                </c:pt>
                <c:pt idx="1">
                  <c:v>0.84694000000000003</c:v>
                </c:pt>
                <c:pt idx="2">
                  <c:v>0.83115600000000001</c:v>
                </c:pt>
              </c:numCache>
            </c:numRef>
          </c:val>
          <c:extLst>
            <c:ext xmlns:c16="http://schemas.microsoft.com/office/drawing/2014/chart" uri="{C3380CC4-5D6E-409C-BE32-E72D297353CC}">
              <c16:uniqueId val="{00000001-4B3F-4A97-B01B-3E6EB11E017E}"/>
            </c:ext>
          </c:extLst>
        </c:ser>
        <c:ser>
          <c:idx val="2"/>
          <c:order val="2"/>
          <c:tx>
            <c:strRef>
              <c:f>综合!$M$66</c:f>
              <c:strCache>
                <c:ptCount val="1"/>
                <c:pt idx="0">
                  <c:v>std_AE_d2</c:v>
                </c:pt>
              </c:strCache>
            </c:strRef>
          </c:tx>
          <c:spPr>
            <a:solidFill>
              <a:schemeClr val="accent3"/>
            </a:solidFill>
            <a:ln>
              <a:noFill/>
            </a:ln>
            <a:effectLst/>
          </c:spPr>
          <c:invertIfNegative val="0"/>
          <c:cat>
            <c:strRef>
              <c:f>综合!$N$63:$P$63</c:f>
              <c:strCache>
                <c:ptCount val="3"/>
                <c:pt idx="0">
                  <c:v>SVM</c:v>
                </c:pt>
                <c:pt idx="1">
                  <c:v>KNN</c:v>
                </c:pt>
                <c:pt idx="2">
                  <c:v>DT</c:v>
                </c:pt>
              </c:strCache>
            </c:strRef>
          </c:cat>
          <c:val>
            <c:numRef>
              <c:f>综合!$N$66:$P$66</c:f>
              <c:numCache>
                <c:formatCode>0.00%</c:formatCode>
                <c:ptCount val="3"/>
                <c:pt idx="0">
                  <c:v>0.94496000000000002</c:v>
                </c:pt>
                <c:pt idx="1">
                  <c:v>0.92478000000000005</c:v>
                </c:pt>
                <c:pt idx="2">
                  <c:v>0.91558099999999998</c:v>
                </c:pt>
              </c:numCache>
            </c:numRef>
          </c:val>
          <c:extLst>
            <c:ext xmlns:c16="http://schemas.microsoft.com/office/drawing/2014/chart" uri="{C3380CC4-5D6E-409C-BE32-E72D297353CC}">
              <c16:uniqueId val="{00000002-4B3F-4A97-B01B-3E6EB11E017E}"/>
            </c:ext>
          </c:extLst>
        </c:ser>
        <c:ser>
          <c:idx val="3"/>
          <c:order val="3"/>
          <c:tx>
            <c:strRef>
              <c:f>综合!$M$67</c:f>
              <c:strCache>
                <c:ptCount val="1"/>
                <c:pt idx="0">
                  <c:v>std_AE_d3</c:v>
                </c:pt>
              </c:strCache>
            </c:strRef>
          </c:tx>
          <c:spPr>
            <a:solidFill>
              <a:schemeClr val="accent4"/>
            </a:solidFill>
            <a:ln>
              <a:noFill/>
            </a:ln>
            <a:effectLst/>
          </c:spPr>
          <c:invertIfNegative val="0"/>
          <c:cat>
            <c:strRef>
              <c:f>综合!$N$63:$P$63</c:f>
              <c:strCache>
                <c:ptCount val="3"/>
                <c:pt idx="0">
                  <c:v>SVM</c:v>
                </c:pt>
                <c:pt idx="1">
                  <c:v>KNN</c:v>
                </c:pt>
                <c:pt idx="2">
                  <c:v>DT</c:v>
                </c:pt>
              </c:strCache>
            </c:strRef>
          </c:cat>
          <c:val>
            <c:numRef>
              <c:f>综合!$N$67:$P$67</c:f>
              <c:numCache>
                <c:formatCode>0.00%</c:formatCode>
                <c:ptCount val="3"/>
                <c:pt idx="0">
                  <c:v>0.98594099999999996</c:v>
                </c:pt>
                <c:pt idx="1">
                  <c:v>0.98406000000000005</c:v>
                </c:pt>
                <c:pt idx="2">
                  <c:v>0.98469700000000004</c:v>
                </c:pt>
              </c:numCache>
            </c:numRef>
          </c:val>
          <c:extLst>
            <c:ext xmlns:c16="http://schemas.microsoft.com/office/drawing/2014/chart" uri="{C3380CC4-5D6E-409C-BE32-E72D297353CC}">
              <c16:uniqueId val="{00000003-4B3F-4A97-B01B-3E6EB11E017E}"/>
            </c:ext>
          </c:extLst>
        </c:ser>
        <c:ser>
          <c:idx val="4"/>
          <c:order val="4"/>
          <c:tx>
            <c:strRef>
              <c:f>综合!$M$68</c:f>
              <c:strCache>
                <c:ptCount val="1"/>
                <c:pt idx="0">
                  <c:v>std_AE_d4</c:v>
                </c:pt>
              </c:strCache>
            </c:strRef>
          </c:tx>
          <c:spPr>
            <a:solidFill>
              <a:schemeClr val="accent5"/>
            </a:solidFill>
            <a:ln>
              <a:noFill/>
            </a:ln>
            <a:effectLst/>
          </c:spPr>
          <c:invertIfNegative val="0"/>
          <c:cat>
            <c:strRef>
              <c:f>综合!$N$63:$P$63</c:f>
              <c:strCache>
                <c:ptCount val="3"/>
                <c:pt idx="0">
                  <c:v>SVM</c:v>
                </c:pt>
                <c:pt idx="1">
                  <c:v>KNN</c:v>
                </c:pt>
                <c:pt idx="2">
                  <c:v>DT</c:v>
                </c:pt>
              </c:strCache>
            </c:strRef>
          </c:cat>
          <c:val>
            <c:numRef>
              <c:f>综合!$N$68:$P$68</c:f>
              <c:numCache>
                <c:formatCode>0.00%</c:formatCode>
                <c:ptCount val="3"/>
                <c:pt idx="0">
                  <c:v>0.992452</c:v>
                </c:pt>
                <c:pt idx="1">
                  <c:v>0.98721099999999995</c:v>
                </c:pt>
                <c:pt idx="2">
                  <c:v>0.98706099999999997</c:v>
                </c:pt>
              </c:numCache>
            </c:numRef>
          </c:val>
          <c:extLst>
            <c:ext xmlns:c16="http://schemas.microsoft.com/office/drawing/2014/chart" uri="{C3380CC4-5D6E-409C-BE32-E72D297353CC}">
              <c16:uniqueId val="{00000004-4B3F-4A97-B01B-3E6EB11E017E}"/>
            </c:ext>
          </c:extLst>
        </c:ser>
        <c:ser>
          <c:idx val="5"/>
          <c:order val="5"/>
          <c:tx>
            <c:strRef>
              <c:f>综合!$M$69</c:f>
              <c:strCache>
                <c:ptCount val="1"/>
                <c:pt idx="0">
                  <c:v>std_AE_d5</c:v>
                </c:pt>
              </c:strCache>
            </c:strRef>
          </c:tx>
          <c:spPr>
            <a:solidFill>
              <a:schemeClr val="accent6"/>
            </a:solidFill>
            <a:ln>
              <a:noFill/>
            </a:ln>
            <a:effectLst/>
          </c:spPr>
          <c:invertIfNegative val="0"/>
          <c:cat>
            <c:strRef>
              <c:f>综合!$N$63:$P$63</c:f>
              <c:strCache>
                <c:ptCount val="3"/>
                <c:pt idx="0">
                  <c:v>SVM</c:v>
                </c:pt>
                <c:pt idx="1">
                  <c:v>KNN</c:v>
                </c:pt>
                <c:pt idx="2">
                  <c:v>DT</c:v>
                </c:pt>
              </c:strCache>
            </c:strRef>
          </c:cat>
          <c:val>
            <c:numRef>
              <c:f>综合!$N$69:$P$69</c:f>
              <c:numCache>
                <c:formatCode>0.00%</c:formatCode>
                <c:ptCount val="3"/>
                <c:pt idx="0">
                  <c:v>1</c:v>
                </c:pt>
                <c:pt idx="1">
                  <c:v>1</c:v>
                </c:pt>
                <c:pt idx="2">
                  <c:v>1</c:v>
                </c:pt>
              </c:numCache>
            </c:numRef>
          </c:val>
          <c:extLst>
            <c:ext xmlns:c16="http://schemas.microsoft.com/office/drawing/2014/chart" uri="{C3380CC4-5D6E-409C-BE32-E72D297353CC}">
              <c16:uniqueId val="{00000005-4B3F-4A97-B01B-3E6EB11E017E}"/>
            </c:ext>
          </c:extLst>
        </c:ser>
        <c:ser>
          <c:idx val="6"/>
          <c:order val="6"/>
          <c:tx>
            <c:strRef>
              <c:f>综合!$M$70</c:f>
              <c:strCache>
                <c:ptCount val="1"/>
                <c:pt idx="0">
                  <c:v>sampen_AE</c:v>
                </c:pt>
              </c:strCache>
            </c:strRef>
          </c:tx>
          <c:spPr>
            <a:solidFill>
              <a:schemeClr val="accent1">
                <a:lumMod val="60000"/>
              </a:schemeClr>
            </a:solidFill>
            <a:ln>
              <a:noFill/>
            </a:ln>
            <a:effectLst/>
          </c:spPr>
          <c:invertIfNegative val="0"/>
          <c:cat>
            <c:strRef>
              <c:f>综合!$N$63:$P$63</c:f>
              <c:strCache>
                <c:ptCount val="3"/>
                <c:pt idx="0">
                  <c:v>SVM</c:v>
                </c:pt>
                <c:pt idx="1">
                  <c:v>KNN</c:v>
                </c:pt>
                <c:pt idx="2">
                  <c:v>DT</c:v>
                </c:pt>
              </c:strCache>
            </c:strRef>
          </c:cat>
          <c:val>
            <c:numRef>
              <c:f>综合!$N$70:$P$70</c:f>
              <c:numCache>
                <c:formatCode>0.00%</c:formatCode>
                <c:ptCount val="3"/>
                <c:pt idx="0">
                  <c:v>0.94050500000000004</c:v>
                </c:pt>
                <c:pt idx="1">
                  <c:v>0.95163200000000003</c:v>
                </c:pt>
                <c:pt idx="2">
                  <c:v>0.94012600000000002</c:v>
                </c:pt>
              </c:numCache>
            </c:numRef>
          </c:val>
          <c:extLst>
            <c:ext xmlns:c16="http://schemas.microsoft.com/office/drawing/2014/chart" uri="{C3380CC4-5D6E-409C-BE32-E72D297353CC}">
              <c16:uniqueId val="{00000006-4B3F-4A97-B01B-3E6EB11E017E}"/>
            </c:ext>
          </c:extLst>
        </c:ser>
        <c:ser>
          <c:idx val="7"/>
          <c:order val="7"/>
          <c:tx>
            <c:strRef>
              <c:f>综合!$M$71</c:f>
              <c:strCache>
                <c:ptCount val="1"/>
                <c:pt idx="0">
                  <c:v>sampen_AE_d1</c:v>
                </c:pt>
              </c:strCache>
            </c:strRef>
          </c:tx>
          <c:spPr>
            <a:solidFill>
              <a:schemeClr val="accent2">
                <a:lumMod val="60000"/>
              </a:schemeClr>
            </a:solidFill>
            <a:ln>
              <a:noFill/>
            </a:ln>
            <a:effectLst/>
          </c:spPr>
          <c:invertIfNegative val="0"/>
          <c:cat>
            <c:strRef>
              <c:f>综合!$N$63:$P$63</c:f>
              <c:strCache>
                <c:ptCount val="3"/>
                <c:pt idx="0">
                  <c:v>SVM</c:v>
                </c:pt>
                <c:pt idx="1">
                  <c:v>KNN</c:v>
                </c:pt>
                <c:pt idx="2">
                  <c:v>DT</c:v>
                </c:pt>
              </c:strCache>
            </c:strRef>
          </c:cat>
          <c:val>
            <c:numRef>
              <c:f>综合!$N$71:$P$71</c:f>
              <c:numCache>
                <c:formatCode>0.00%</c:formatCode>
                <c:ptCount val="3"/>
                <c:pt idx="0">
                  <c:v>0.938191</c:v>
                </c:pt>
                <c:pt idx="1">
                  <c:v>0.95450900000000005</c:v>
                </c:pt>
                <c:pt idx="2">
                  <c:v>0.94208899999999995</c:v>
                </c:pt>
              </c:numCache>
            </c:numRef>
          </c:val>
          <c:extLst>
            <c:ext xmlns:c16="http://schemas.microsoft.com/office/drawing/2014/chart" uri="{C3380CC4-5D6E-409C-BE32-E72D297353CC}">
              <c16:uniqueId val="{00000007-4B3F-4A97-B01B-3E6EB11E017E}"/>
            </c:ext>
          </c:extLst>
        </c:ser>
        <c:ser>
          <c:idx val="8"/>
          <c:order val="8"/>
          <c:tx>
            <c:strRef>
              <c:f>综合!$M$72</c:f>
              <c:strCache>
                <c:ptCount val="1"/>
                <c:pt idx="0">
                  <c:v>sampen_AE_d2</c:v>
                </c:pt>
              </c:strCache>
            </c:strRef>
          </c:tx>
          <c:spPr>
            <a:solidFill>
              <a:schemeClr val="accent3">
                <a:lumMod val="60000"/>
              </a:schemeClr>
            </a:solidFill>
            <a:ln>
              <a:noFill/>
            </a:ln>
            <a:effectLst/>
          </c:spPr>
          <c:invertIfNegative val="0"/>
          <c:cat>
            <c:strRef>
              <c:f>综合!$N$63:$P$63</c:f>
              <c:strCache>
                <c:ptCount val="3"/>
                <c:pt idx="0">
                  <c:v>SVM</c:v>
                </c:pt>
                <c:pt idx="1">
                  <c:v>KNN</c:v>
                </c:pt>
                <c:pt idx="2">
                  <c:v>DT</c:v>
                </c:pt>
              </c:strCache>
            </c:strRef>
          </c:cat>
          <c:val>
            <c:numRef>
              <c:f>综合!$N$72:$P$72</c:f>
              <c:numCache>
                <c:formatCode>0.00%</c:formatCode>
                <c:ptCount val="3"/>
                <c:pt idx="0">
                  <c:v>0.86412100000000003</c:v>
                </c:pt>
                <c:pt idx="1">
                  <c:v>0.88665799999999995</c:v>
                </c:pt>
                <c:pt idx="2">
                  <c:v>0.83599400000000001</c:v>
                </c:pt>
              </c:numCache>
            </c:numRef>
          </c:val>
          <c:extLst>
            <c:ext xmlns:c16="http://schemas.microsoft.com/office/drawing/2014/chart" uri="{C3380CC4-5D6E-409C-BE32-E72D297353CC}">
              <c16:uniqueId val="{00000008-4B3F-4A97-B01B-3E6EB11E017E}"/>
            </c:ext>
          </c:extLst>
        </c:ser>
        <c:ser>
          <c:idx val="9"/>
          <c:order val="9"/>
          <c:tx>
            <c:strRef>
              <c:f>综合!$M$73</c:f>
              <c:strCache>
                <c:ptCount val="1"/>
                <c:pt idx="0">
                  <c:v>sampen_AE_d3</c:v>
                </c:pt>
              </c:strCache>
            </c:strRef>
          </c:tx>
          <c:spPr>
            <a:solidFill>
              <a:schemeClr val="accent4">
                <a:lumMod val="60000"/>
              </a:schemeClr>
            </a:solidFill>
            <a:ln>
              <a:noFill/>
            </a:ln>
            <a:effectLst/>
          </c:spPr>
          <c:invertIfNegative val="0"/>
          <c:cat>
            <c:strRef>
              <c:f>综合!$N$63:$P$63</c:f>
              <c:strCache>
                <c:ptCount val="3"/>
                <c:pt idx="0">
                  <c:v>SVM</c:v>
                </c:pt>
                <c:pt idx="1">
                  <c:v>KNN</c:v>
                </c:pt>
                <c:pt idx="2">
                  <c:v>DT</c:v>
                </c:pt>
              </c:strCache>
            </c:strRef>
          </c:cat>
          <c:val>
            <c:numRef>
              <c:f>综合!$N$73:$P$73</c:f>
              <c:numCache>
                <c:formatCode>0.00%</c:formatCode>
                <c:ptCount val="3"/>
                <c:pt idx="0">
                  <c:v>0.70418999999999998</c:v>
                </c:pt>
                <c:pt idx="1">
                  <c:v>0.71127899999999999</c:v>
                </c:pt>
                <c:pt idx="2">
                  <c:v>0.74870300000000001</c:v>
                </c:pt>
              </c:numCache>
            </c:numRef>
          </c:val>
          <c:extLst>
            <c:ext xmlns:c16="http://schemas.microsoft.com/office/drawing/2014/chart" uri="{C3380CC4-5D6E-409C-BE32-E72D297353CC}">
              <c16:uniqueId val="{00000009-4B3F-4A97-B01B-3E6EB11E017E}"/>
            </c:ext>
          </c:extLst>
        </c:ser>
        <c:dLbls>
          <c:showLegendKey val="0"/>
          <c:showVal val="0"/>
          <c:showCatName val="0"/>
          <c:showSerName val="0"/>
          <c:showPercent val="0"/>
          <c:showBubbleSize val="0"/>
        </c:dLbls>
        <c:gapWidth val="219"/>
        <c:overlap val="-27"/>
        <c:axId val="697369464"/>
        <c:axId val="697364872"/>
      </c:barChart>
      <c:catAx>
        <c:axId val="697369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364872"/>
        <c:crosses val="autoZero"/>
        <c:auto val="1"/>
        <c:lblAlgn val="ctr"/>
        <c:lblOffset val="100"/>
        <c:noMultiLvlLbl val="0"/>
      </c:catAx>
      <c:valAx>
        <c:axId val="69736487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36946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u="none" strike="noStrike" kern="1200" spc="0" baseline="0" dirty="0">
                <a:solidFill>
                  <a:prstClr val="black">
                    <a:lumMod val="65000"/>
                    <a:lumOff val="35000"/>
                  </a:prstClr>
                </a:solidFill>
                <a:effectLst/>
                <a:latin typeface="+mn-lt"/>
                <a:ea typeface="+mn-ea"/>
                <a:cs typeface="+mn-cs"/>
              </a:rPr>
              <a:t>Specificity</a:t>
            </a:r>
            <a:r>
              <a:rPr lang="en-US" altLang="zh-CN" sz="1400" b="0" i="0" u="none" strike="noStrike" baseline="0" dirty="0">
                <a:effectLst/>
              </a:rPr>
              <a:t>(A vs E)</a:t>
            </a:r>
            <a:endParaRPr lang="zh-CN"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综合!$U$64</c:f>
              <c:strCache>
                <c:ptCount val="1"/>
                <c:pt idx="0">
                  <c:v>std_AE</c:v>
                </c:pt>
              </c:strCache>
            </c:strRef>
          </c:tx>
          <c:spPr>
            <a:solidFill>
              <a:schemeClr val="accent1"/>
            </a:solidFill>
            <a:ln>
              <a:noFill/>
            </a:ln>
            <a:effectLst/>
          </c:spPr>
          <c:invertIfNegative val="0"/>
          <c:cat>
            <c:strRef>
              <c:f>综合!$V$63:$X$63</c:f>
              <c:strCache>
                <c:ptCount val="3"/>
                <c:pt idx="0">
                  <c:v>SVM</c:v>
                </c:pt>
                <c:pt idx="1">
                  <c:v>KNN</c:v>
                </c:pt>
                <c:pt idx="2">
                  <c:v>DT</c:v>
                </c:pt>
              </c:strCache>
            </c:strRef>
          </c:cat>
          <c:val>
            <c:numRef>
              <c:f>综合!$V$64:$X$64</c:f>
              <c:numCache>
                <c:formatCode>0.00%</c:formatCode>
                <c:ptCount val="3"/>
                <c:pt idx="0">
                  <c:v>0.99102999999999997</c:v>
                </c:pt>
                <c:pt idx="1">
                  <c:v>1</c:v>
                </c:pt>
                <c:pt idx="2">
                  <c:v>1</c:v>
                </c:pt>
              </c:numCache>
            </c:numRef>
          </c:val>
          <c:extLst>
            <c:ext xmlns:c16="http://schemas.microsoft.com/office/drawing/2014/chart" uri="{C3380CC4-5D6E-409C-BE32-E72D297353CC}">
              <c16:uniqueId val="{00000000-C0F5-4CE1-85BD-FEA60FE6D2D1}"/>
            </c:ext>
          </c:extLst>
        </c:ser>
        <c:ser>
          <c:idx val="1"/>
          <c:order val="1"/>
          <c:tx>
            <c:strRef>
              <c:f>综合!$U$65</c:f>
              <c:strCache>
                <c:ptCount val="1"/>
                <c:pt idx="0">
                  <c:v>std_AE_d1</c:v>
                </c:pt>
              </c:strCache>
            </c:strRef>
          </c:tx>
          <c:spPr>
            <a:solidFill>
              <a:schemeClr val="accent2"/>
            </a:solidFill>
            <a:ln>
              <a:noFill/>
            </a:ln>
            <a:effectLst/>
          </c:spPr>
          <c:invertIfNegative val="0"/>
          <c:cat>
            <c:strRef>
              <c:f>综合!$V$63:$X$63</c:f>
              <c:strCache>
                <c:ptCount val="3"/>
                <c:pt idx="0">
                  <c:v>SVM</c:v>
                </c:pt>
                <c:pt idx="1">
                  <c:v>KNN</c:v>
                </c:pt>
                <c:pt idx="2">
                  <c:v>DT</c:v>
                </c:pt>
              </c:strCache>
            </c:strRef>
          </c:cat>
          <c:val>
            <c:numRef>
              <c:f>综合!$V$65:$X$65</c:f>
              <c:numCache>
                <c:formatCode>0.00%</c:formatCode>
                <c:ptCount val="3"/>
                <c:pt idx="0">
                  <c:v>0.86233000000000004</c:v>
                </c:pt>
                <c:pt idx="1">
                  <c:v>0.84785999999999995</c:v>
                </c:pt>
                <c:pt idx="2">
                  <c:v>0.82321100000000003</c:v>
                </c:pt>
              </c:numCache>
            </c:numRef>
          </c:val>
          <c:extLst>
            <c:ext xmlns:c16="http://schemas.microsoft.com/office/drawing/2014/chart" uri="{C3380CC4-5D6E-409C-BE32-E72D297353CC}">
              <c16:uniqueId val="{00000001-C0F5-4CE1-85BD-FEA60FE6D2D1}"/>
            </c:ext>
          </c:extLst>
        </c:ser>
        <c:ser>
          <c:idx val="2"/>
          <c:order val="2"/>
          <c:tx>
            <c:strRef>
              <c:f>综合!$U$66</c:f>
              <c:strCache>
                <c:ptCount val="1"/>
                <c:pt idx="0">
                  <c:v>std_AE_d2</c:v>
                </c:pt>
              </c:strCache>
            </c:strRef>
          </c:tx>
          <c:spPr>
            <a:solidFill>
              <a:schemeClr val="accent3"/>
            </a:solidFill>
            <a:ln>
              <a:noFill/>
            </a:ln>
            <a:effectLst/>
          </c:spPr>
          <c:invertIfNegative val="0"/>
          <c:cat>
            <c:strRef>
              <c:f>综合!$V$63:$X$63</c:f>
              <c:strCache>
                <c:ptCount val="3"/>
                <c:pt idx="0">
                  <c:v>SVM</c:v>
                </c:pt>
                <c:pt idx="1">
                  <c:v>KNN</c:v>
                </c:pt>
                <c:pt idx="2">
                  <c:v>DT</c:v>
                </c:pt>
              </c:strCache>
            </c:strRef>
          </c:cat>
          <c:val>
            <c:numRef>
              <c:f>综合!$V$66:$X$66</c:f>
              <c:numCache>
                <c:formatCode>0.00%</c:formatCode>
                <c:ptCount val="3"/>
                <c:pt idx="0">
                  <c:v>0.94562999999999997</c:v>
                </c:pt>
                <c:pt idx="1">
                  <c:v>0.95265999999999995</c:v>
                </c:pt>
                <c:pt idx="2">
                  <c:v>0.923794</c:v>
                </c:pt>
              </c:numCache>
            </c:numRef>
          </c:val>
          <c:extLst>
            <c:ext xmlns:c16="http://schemas.microsoft.com/office/drawing/2014/chart" uri="{C3380CC4-5D6E-409C-BE32-E72D297353CC}">
              <c16:uniqueId val="{00000002-C0F5-4CE1-85BD-FEA60FE6D2D1}"/>
            </c:ext>
          </c:extLst>
        </c:ser>
        <c:ser>
          <c:idx val="3"/>
          <c:order val="3"/>
          <c:tx>
            <c:strRef>
              <c:f>综合!$U$67</c:f>
              <c:strCache>
                <c:ptCount val="1"/>
                <c:pt idx="0">
                  <c:v>std_AE_d3</c:v>
                </c:pt>
              </c:strCache>
            </c:strRef>
          </c:tx>
          <c:spPr>
            <a:solidFill>
              <a:schemeClr val="accent4"/>
            </a:solidFill>
            <a:ln>
              <a:noFill/>
            </a:ln>
            <a:effectLst/>
          </c:spPr>
          <c:invertIfNegative val="0"/>
          <c:cat>
            <c:strRef>
              <c:f>综合!$V$63:$X$63</c:f>
              <c:strCache>
                <c:ptCount val="3"/>
                <c:pt idx="0">
                  <c:v>SVM</c:v>
                </c:pt>
                <c:pt idx="1">
                  <c:v>KNN</c:v>
                </c:pt>
                <c:pt idx="2">
                  <c:v>DT</c:v>
                </c:pt>
              </c:strCache>
            </c:strRef>
          </c:cat>
          <c:val>
            <c:numRef>
              <c:f>综合!$V$67:$X$67</c:f>
              <c:numCache>
                <c:formatCode>0.00%</c:formatCode>
                <c:ptCount val="3"/>
                <c:pt idx="0">
                  <c:v>0.98406700000000003</c:v>
                </c:pt>
                <c:pt idx="1">
                  <c:v>1</c:v>
                </c:pt>
                <c:pt idx="2">
                  <c:v>0.98521800000000004</c:v>
                </c:pt>
              </c:numCache>
            </c:numRef>
          </c:val>
          <c:extLst>
            <c:ext xmlns:c16="http://schemas.microsoft.com/office/drawing/2014/chart" uri="{C3380CC4-5D6E-409C-BE32-E72D297353CC}">
              <c16:uniqueId val="{00000003-C0F5-4CE1-85BD-FEA60FE6D2D1}"/>
            </c:ext>
          </c:extLst>
        </c:ser>
        <c:ser>
          <c:idx val="4"/>
          <c:order val="4"/>
          <c:tx>
            <c:strRef>
              <c:f>综合!$U$68</c:f>
              <c:strCache>
                <c:ptCount val="1"/>
                <c:pt idx="0">
                  <c:v>std_AE_d4</c:v>
                </c:pt>
              </c:strCache>
            </c:strRef>
          </c:tx>
          <c:spPr>
            <a:solidFill>
              <a:schemeClr val="accent5"/>
            </a:solidFill>
            <a:ln>
              <a:noFill/>
            </a:ln>
            <a:effectLst/>
          </c:spPr>
          <c:invertIfNegative val="0"/>
          <c:cat>
            <c:strRef>
              <c:f>综合!$V$63:$X$63</c:f>
              <c:strCache>
                <c:ptCount val="3"/>
                <c:pt idx="0">
                  <c:v>SVM</c:v>
                </c:pt>
                <c:pt idx="1">
                  <c:v>KNN</c:v>
                </c:pt>
                <c:pt idx="2">
                  <c:v>DT</c:v>
                </c:pt>
              </c:strCache>
            </c:strRef>
          </c:cat>
          <c:val>
            <c:numRef>
              <c:f>综合!$V$68:$X$68</c:f>
              <c:numCache>
                <c:formatCode>0.00%</c:formatCode>
                <c:ptCount val="3"/>
                <c:pt idx="0">
                  <c:v>0.99267099999999997</c:v>
                </c:pt>
                <c:pt idx="1">
                  <c:v>1</c:v>
                </c:pt>
                <c:pt idx="2">
                  <c:v>0.99559900000000001</c:v>
                </c:pt>
              </c:numCache>
            </c:numRef>
          </c:val>
          <c:extLst>
            <c:ext xmlns:c16="http://schemas.microsoft.com/office/drawing/2014/chart" uri="{C3380CC4-5D6E-409C-BE32-E72D297353CC}">
              <c16:uniqueId val="{00000004-C0F5-4CE1-85BD-FEA60FE6D2D1}"/>
            </c:ext>
          </c:extLst>
        </c:ser>
        <c:ser>
          <c:idx val="5"/>
          <c:order val="5"/>
          <c:tx>
            <c:strRef>
              <c:f>综合!$U$69</c:f>
              <c:strCache>
                <c:ptCount val="1"/>
                <c:pt idx="0">
                  <c:v>std_AE_d5</c:v>
                </c:pt>
              </c:strCache>
            </c:strRef>
          </c:tx>
          <c:spPr>
            <a:solidFill>
              <a:schemeClr val="accent6"/>
            </a:solidFill>
            <a:ln>
              <a:noFill/>
            </a:ln>
            <a:effectLst/>
          </c:spPr>
          <c:invertIfNegative val="0"/>
          <c:cat>
            <c:strRef>
              <c:f>综合!$V$63:$X$63</c:f>
              <c:strCache>
                <c:ptCount val="3"/>
                <c:pt idx="0">
                  <c:v>SVM</c:v>
                </c:pt>
                <c:pt idx="1">
                  <c:v>KNN</c:v>
                </c:pt>
                <c:pt idx="2">
                  <c:v>DT</c:v>
                </c:pt>
              </c:strCache>
            </c:strRef>
          </c:cat>
          <c:val>
            <c:numRef>
              <c:f>综合!$V$69:$X$69</c:f>
              <c:numCache>
                <c:formatCode>0.00%</c:formatCode>
                <c:ptCount val="3"/>
                <c:pt idx="0">
                  <c:v>0.97025399999999995</c:v>
                </c:pt>
                <c:pt idx="1">
                  <c:v>1</c:v>
                </c:pt>
                <c:pt idx="2">
                  <c:v>1</c:v>
                </c:pt>
              </c:numCache>
            </c:numRef>
          </c:val>
          <c:extLst>
            <c:ext xmlns:c16="http://schemas.microsoft.com/office/drawing/2014/chart" uri="{C3380CC4-5D6E-409C-BE32-E72D297353CC}">
              <c16:uniqueId val="{00000005-C0F5-4CE1-85BD-FEA60FE6D2D1}"/>
            </c:ext>
          </c:extLst>
        </c:ser>
        <c:ser>
          <c:idx val="6"/>
          <c:order val="6"/>
          <c:tx>
            <c:strRef>
              <c:f>综合!$U$70</c:f>
              <c:strCache>
                <c:ptCount val="1"/>
                <c:pt idx="0">
                  <c:v>sampen_AE</c:v>
                </c:pt>
              </c:strCache>
            </c:strRef>
          </c:tx>
          <c:spPr>
            <a:solidFill>
              <a:schemeClr val="accent1">
                <a:lumMod val="60000"/>
              </a:schemeClr>
            </a:solidFill>
            <a:ln>
              <a:noFill/>
            </a:ln>
            <a:effectLst/>
          </c:spPr>
          <c:invertIfNegative val="0"/>
          <c:cat>
            <c:strRef>
              <c:f>综合!$V$63:$X$63</c:f>
              <c:strCache>
                <c:ptCount val="3"/>
                <c:pt idx="0">
                  <c:v>SVM</c:v>
                </c:pt>
                <c:pt idx="1">
                  <c:v>KNN</c:v>
                </c:pt>
                <c:pt idx="2">
                  <c:v>DT</c:v>
                </c:pt>
              </c:strCache>
            </c:strRef>
          </c:cat>
          <c:val>
            <c:numRef>
              <c:f>综合!$V$70:$X$70</c:f>
              <c:numCache>
                <c:formatCode>0.00%</c:formatCode>
                <c:ptCount val="3"/>
                <c:pt idx="0">
                  <c:v>0.978433</c:v>
                </c:pt>
                <c:pt idx="1">
                  <c:v>0.968252</c:v>
                </c:pt>
                <c:pt idx="2">
                  <c:v>0.95144700000000004</c:v>
                </c:pt>
              </c:numCache>
            </c:numRef>
          </c:val>
          <c:extLst>
            <c:ext xmlns:c16="http://schemas.microsoft.com/office/drawing/2014/chart" uri="{C3380CC4-5D6E-409C-BE32-E72D297353CC}">
              <c16:uniqueId val="{00000006-C0F5-4CE1-85BD-FEA60FE6D2D1}"/>
            </c:ext>
          </c:extLst>
        </c:ser>
        <c:ser>
          <c:idx val="7"/>
          <c:order val="7"/>
          <c:tx>
            <c:strRef>
              <c:f>综合!$U$71</c:f>
              <c:strCache>
                <c:ptCount val="1"/>
                <c:pt idx="0">
                  <c:v>sampen_AE_d1</c:v>
                </c:pt>
              </c:strCache>
            </c:strRef>
          </c:tx>
          <c:spPr>
            <a:solidFill>
              <a:schemeClr val="accent2">
                <a:lumMod val="60000"/>
              </a:schemeClr>
            </a:solidFill>
            <a:ln>
              <a:noFill/>
            </a:ln>
            <a:effectLst/>
          </c:spPr>
          <c:invertIfNegative val="0"/>
          <c:cat>
            <c:strRef>
              <c:f>综合!$V$63:$X$63</c:f>
              <c:strCache>
                <c:ptCount val="3"/>
                <c:pt idx="0">
                  <c:v>SVM</c:v>
                </c:pt>
                <c:pt idx="1">
                  <c:v>KNN</c:v>
                </c:pt>
                <c:pt idx="2">
                  <c:v>DT</c:v>
                </c:pt>
              </c:strCache>
            </c:strRef>
          </c:cat>
          <c:val>
            <c:numRef>
              <c:f>综合!$V$71:$X$71</c:f>
              <c:numCache>
                <c:formatCode>0.00%</c:formatCode>
                <c:ptCount val="3"/>
                <c:pt idx="0">
                  <c:v>0.97509800000000002</c:v>
                </c:pt>
                <c:pt idx="1">
                  <c:v>0.95786000000000004</c:v>
                </c:pt>
                <c:pt idx="2">
                  <c:v>0.94574100000000005</c:v>
                </c:pt>
              </c:numCache>
            </c:numRef>
          </c:val>
          <c:extLst>
            <c:ext xmlns:c16="http://schemas.microsoft.com/office/drawing/2014/chart" uri="{C3380CC4-5D6E-409C-BE32-E72D297353CC}">
              <c16:uniqueId val="{00000007-C0F5-4CE1-85BD-FEA60FE6D2D1}"/>
            </c:ext>
          </c:extLst>
        </c:ser>
        <c:ser>
          <c:idx val="8"/>
          <c:order val="8"/>
          <c:tx>
            <c:strRef>
              <c:f>综合!$U$72</c:f>
              <c:strCache>
                <c:ptCount val="1"/>
                <c:pt idx="0">
                  <c:v>sampen_AE_d2</c:v>
                </c:pt>
              </c:strCache>
            </c:strRef>
          </c:tx>
          <c:spPr>
            <a:solidFill>
              <a:schemeClr val="accent3">
                <a:lumMod val="60000"/>
              </a:schemeClr>
            </a:solidFill>
            <a:ln>
              <a:noFill/>
            </a:ln>
            <a:effectLst/>
          </c:spPr>
          <c:invertIfNegative val="0"/>
          <c:cat>
            <c:strRef>
              <c:f>综合!$V$63:$X$63</c:f>
              <c:strCache>
                <c:ptCount val="3"/>
                <c:pt idx="0">
                  <c:v>SVM</c:v>
                </c:pt>
                <c:pt idx="1">
                  <c:v>KNN</c:v>
                </c:pt>
                <c:pt idx="2">
                  <c:v>DT</c:v>
                </c:pt>
              </c:strCache>
            </c:strRef>
          </c:cat>
          <c:val>
            <c:numRef>
              <c:f>综合!$V$72:$X$72</c:f>
              <c:numCache>
                <c:formatCode>0.00%</c:formatCode>
                <c:ptCount val="3"/>
                <c:pt idx="0">
                  <c:v>0.92921799999999999</c:v>
                </c:pt>
                <c:pt idx="1">
                  <c:v>0.90035399999999999</c:v>
                </c:pt>
                <c:pt idx="2">
                  <c:v>0.86389400000000005</c:v>
                </c:pt>
              </c:numCache>
            </c:numRef>
          </c:val>
          <c:extLst>
            <c:ext xmlns:c16="http://schemas.microsoft.com/office/drawing/2014/chart" uri="{C3380CC4-5D6E-409C-BE32-E72D297353CC}">
              <c16:uniqueId val="{00000008-C0F5-4CE1-85BD-FEA60FE6D2D1}"/>
            </c:ext>
          </c:extLst>
        </c:ser>
        <c:ser>
          <c:idx val="9"/>
          <c:order val="9"/>
          <c:tx>
            <c:strRef>
              <c:f>综合!$U$73</c:f>
              <c:strCache>
                <c:ptCount val="1"/>
                <c:pt idx="0">
                  <c:v>sampen_AE_d3</c:v>
                </c:pt>
              </c:strCache>
            </c:strRef>
          </c:tx>
          <c:spPr>
            <a:solidFill>
              <a:schemeClr val="accent4">
                <a:lumMod val="60000"/>
              </a:schemeClr>
            </a:solidFill>
            <a:ln>
              <a:noFill/>
            </a:ln>
            <a:effectLst/>
          </c:spPr>
          <c:invertIfNegative val="0"/>
          <c:cat>
            <c:strRef>
              <c:f>综合!$V$63:$X$63</c:f>
              <c:strCache>
                <c:ptCount val="3"/>
                <c:pt idx="0">
                  <c:v>SVM</c:v>
                </c:pt>
                <c:pt idx="1">
                  <c:v>KNN</c:v>
                </c:pt>
                <c:pt idx="2">
                  <c:v>DT</c:v>
                </c:pt>
              </c:strCache>
            </c:strRef>
          </c:cat>
          <c:val>
            <c:numRef>
              <c:f>综合!$V$73:$X$73</c:f>
              <c:numCache>
                <c:formatCode>0.00%</c:formatCode>
                <c:ptCount val="3"/>
                <c:pt idx="0">
                  <c:v>0.87834199999999996</c:v>
                </c:pt>
                <c:pt idx="1">
                  <c:v>0.82647199999999998</c:v>
                </c:pt>
                <c:pt idx="2">
                  <c:v>0.76503600000000005</c:v>
                </c:pt>
              </c:numCache>
            </c:numRef>
          </c:val>
          <c:extLst>
            <c:ext xmlns:c16="http://schemas.microsoft.com/office/drawing/2014/chart" uri="{C3380CC4-5D6E-409C-BE32-E72D297353CC}">
              <c16:uniqueId val="{00000009-C0F5-4CE1-85BD-FEA60FE6D2D1}"/>
            </c:ext>
          </c:extLst>
        </c:ser>
        <c:dLbls>
          <c:showLegendKey val="0"/>
          <c:showVal val="0"/>
          <c:showCatName val="0"/>
          <c:showSerName val="0"/>
          <c:showPercent val="0"/>
          <c:showBubbleSize val="0"/>
        </c:dLbls>
        <c:gapWidth val="219"/>
        <c:overlap val="-27"/>
        <c:axId val="668204520"/>
        <c:axId val="668209112"/>
      </c:barChart>
      <c:catAx>
        <c:axId val="66820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209112"/>
        <c:crosses val="autoZero"/>
        <c:auto val="1"/>
        <c:lblAlgn val="ctr"/>
        <c:lblOffset val="100"/>
        <c:noMultiLvlLbl val="0"/>
      </c:catAx>
      <c:valAx>
        <c:axId val="6682091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20452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Accuracy</a:t>
            </a:r>
            <a:r>
              <a:rPr lang="en-US" altLang="zh-CN" sz="1400" b="0" i="0" u="none" strike="noStrike" baseline="0" dirty="0">
                <a:effectLst/>
              </a:rPr>
              <a:t>(B vs E)</a:t>
            </a:r>
            <a:endParaRPr lang="zh-CN" altLang="zh-CN"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综合!$E$100</c:f>
              <c:strCache>
                <c:ptCount val="1"/>
                <c:pt idx="0">
                  <c:v>std_BE</c:v>
                </c:pt>
              </c:strCache>
            </c:strRef>
          </c:tx>
          <c:spPr>
            <a:solidFill>
              <a:schemeClr val="accent1"/>
            </a:solidFill>
            <a:ln>
              <a:noFill/>
            </a:ln>
            <a:effectLst/>
          </c:spPr>
          <c:invertIfNegative val="0"/>
          <c:cat>
            <c:strRef>
              <c:f>综合!$F$99:$H$99</c:f>
              <c:strCache>
                <c:ptCount val="3"/>
                <c:pt idx="0">
                  <c:v>SVM</c:v>
                </c:pt>
                <c:pt idx="1">
                  <c:v>KNN</c:v>
                </c:pt>
                <c:pt idx="2">
                  <c:v>DT</c:v>
                </c:pt>
              </c:strCache>
            </c:strRef>
          </c:cat>
          <c:val>
            <c:numRef>
              <c:f>综合!$F$100:$H$100</c:f>
              <c:numCache>
                <c:formatCode>0.00%</c:formatCode>
                <c:ptCount val="3"/>
                <c:pt idx="0">
                  <c:v>0.94458299999999995</c:v>
                </c:pt>
                <c:pt idx="1">
                  <c:v>0.96082999999999996</c:v>
                </c:pt>
                <c:pt idx="2">
                  <c:v>0.95208300000000001</c:v>
                </c:pt>
              </c:numCache>
            </c:numRef>
          </c:val>
          <c:extLst>
            <c:ext xmlns:c16="http://schemas.microsoft.com/office/drawing/2014/chart" uri="{C3380CC4-5D6E-409C-BE32-E72D297353CC}">
              <c16:uniqueId val="{00000000-6871-4B52-A3AB-D4F58AAACFCA}"/>
            </c:ext>
          </c:extLst>
        </c:ser>
        <c:ser>
          <c:idx val="1"/>
          <c:order val="1"/>
          <c:tx>
            <c:strRef>
              <c:f>综合!$E$101</c:f>
              <c:strCache>
                <c:ptCount val="1"/>
                <c:pt idx="0">
                  <c:v>std_BE_d1</c:v>
                </c:pt>
              </c:strCache>
            </c:strRef>
          </c:tx>
          <c:spPr>
            <a:solidFill>
              <a:schemeClr val="accent2"/>
            </a:solidFill>
            <a:ln>
              <a:noFill/>
            </a:ln>
            <a:effectLst/>
          </c:spPr>
          <c:invertIfNegative val="0"/>
          <c:cat>
            <c:strRef>
              <c:f>综合!$F$99:$H$99</c:f>
              <c:strCache>
                <c:ptCount val="3"/>
                <c:pt idx="0">
                  <c:v>SVM</c:v>
                </c:pt>
                <c:pt idx="1">
                  <c:v>KNN</c:v>
                </c:pt>
                <c:pt idx="2">
                  <c:v>DT</c:v>
                </c:pt>
              </c:strCache>
            </c:strRef>
          </c:cat>
          <c:val>
            <c:numRef>
              <c:f>综合!$F$101:$H$101</c:f>
              <c:numCache>
                <c:formatCode>0.00%</c:formatCode>
                <c:ptCount val="3"/>
                <c:pt idx="0">
                  <c:v>0.81833299999999998</c:v>
                </c:pt>
                <c:pt idx="1">
                  <c:v>0.81041700000000005</c:v>
                </c:pt>
                <c:pt idx="2">
                  <c:v>0.76958300000000002</c:v>
                </c:pt>
              </c:numCache>
            </c:numRef>
          </c:val>
          <c:extLst>
            <c:ext xmlns:c16="http://schemas.microsoft.com/office/drawing/2014/chart" uri="{C3380CC4-5D6E-409C-BE32-E72D297353CC}">
              <c16:uniqueId val="{00000001-6871-4B52-A3AB-D4F58AAACFCA}"/>
            </c:ext>
          </c:extLst>
        </c:ser>
        <c:ser>
          <c:idx val="2"/>
          <c:order val="2"/>
          <c:tx>
            <c:strRef>
              <c:f>综合!$E$102</c:f>
              <c:strCache>
                <c:ptCount val="1"/>
                <c:pt idx="0">
                  <c:v>std_BE_d2</c:v>
                </c:pt>
              </c:strCache>
            </c:strRef>
          </c:tx>
          <c:spPr>
            <a:solidFill>
              <a:schemeClr val="accent3"/>
            </a:solidFill>
            <a:ln>
              <a:noFill/>
            </a:ln>
            <a:effectLst/>
          </c:spPr>
          <c:invertIfNegative val="0"/>
          <c:cat>
            <c:strRef>
              <c:f>综合!$F$99:$H$99</c:f>
              <c:strCache>
                <c:ptCount val="3"/>
                <c:pt idx="0">
                  <c:v>SVM</c:v>
                </c:pt>
                <c:pt idx="1">
                  <c:v>KNN</c:v>
                </c:pt>
                <c:pt idx="2">
                  <c:v>DT</c:v>
                </c:pt>
              </c:strCache>
            </c:strRef>
          </c:cat>
          <c:val>
            <c:numRef>
              <c:f>综合!$F$102:$H$102</c:f>
              <c:numCache>
                <c:formatCode>0.00%</c:formatCode>
                <c:ptCount val="3"/>
                <c:pt idx="0">
                  <c:v>0.90625</c:v>
                </c:pt>
                <c:pt idx="1">
                  <c:v>0.90332999999999997</c:v>
                </c:pt>
                <c:pt idx="2">
                  <c:v>0.870417</c:v>
                </c:pt>
              </c:numCache>
            </c:numRef>
          </c:val>
          <c:extLst>
            <c:ext xmlns:c16="http://schemas.microsoft.com/office/drawing/2014/chart" uri="{C3380CC4-5D6E-409C-BE32-E72D297353CC}">
              <c16:uniqueId val="{00000002-6871-4B52-A3AB-D4F58AAACFCA}"/>
            </c:ext>
          </c:extLst>
        </c:ser>
        <c:ser>
          <c:idx val="3"/>
          <c:order val="3"/>
          <c:tx>
            <c:strRef>
              <c:f>综合!$E$103</c:f>
              <c:strCache>
                <c:ptCount val="1"/>
                <c:pt idx="0">
                  <c:v>std_BE_d3</c:v>
                </c:pt>
              </c:strCache>
            </c:strRef>
          </c:tx>
          <c:spPr>
            <a:solidFill>
              <a:schemeClr val="accent4"/>
            </a:solidFill>
            <a:ln>
              <a:noFill/>
            </a:ln>
            <a:effectLst/>
          </c:spPr>
          <c:invertIfNegative val="0"/>
          <c:cat>
            <c:strRef>
              <c:f>综合!$F$99:$H$99</c:f>
              <c:strCache>
                <c:ptCount val="3"/>
                <c:pt idx="0">
                  <c:v>SVM</c:v>
                </c:pt>
                <c:pt idx="1">
                  <c:v>KNN</c:v>
                </c:pt>
                <c:pt idx="2">
                  <c:v>DT</c:v>
                </c:pt>
              </c:strCache>
            </c:strRef>
          </c:cat>
          <c:val>
            <c:numRef>
              <c:f>综合!$F$103:$H$103</c:f>
              <c:numCache>
                <c:formatCode>0.00%</c:formatCode>
                <c:ptCount val="3"/>
                <c:pt idx="0">
                  <c:v>0.82291700000000001</c:v>
                </c:pt>
                <c:pt idx="1">
                  <c:v>0.82791700000000001</c:v>
                </c:pt>
                <c:pt idx="2">
                  <c:v>0.81166700000000003</c:v>
                </c:pt>
              </c:numCache>
            </c:numRef>
          </c:val>
          <c:extLst>
            <c:ext xmlns:c16="http://schemas.microsoft.com/office/drawing/2014/chart" uri="{C3380CC4-5D6E-409C-BE32-E72D297353CC}">
              <c16:uniqueId val="{00000003-6871-4B52-A3AB-D4F58AAACFCA}"/>
            </c:ext>
          </c:extLst>
        </c:ser>
        <c:ser>
          <c:idx val="4"/>
          <c:order val="4"/>
          <c:tx>
            <c:strRef>
              <c:f>综合!$E$104</c:f>
              <c:strCache>
                <c:ptCount val="1"/>
                <c:pt idx="0">
                  <c:v>std_BE_d4</c:v>
                </c:pt>
              </c:strCache>
            </c:strRef>
          </c:tx>
          <c:spPr>
            <a:solidFill>
              <a:schemeClr val="accent5"/>
            </a:solidFill>
            <a:ln>
              <a:noFill/>
            </a:ln>
            <a:effectLst/>
          </c:spPr>
          <c:invertIfNegative val="0"/>
          <c:cat>
            <c:strRef>
              <c:f>综合!$F$99:$H$99</c:f>
              <c:strCache>
                <c:ptCount val="3"/>
                <c:pt idx="0">
                  <c:v>SVM</c:v>
                </c:pt>
                <c:pt idx="1">
                  <c:v>KNN</c:v>
                </c:pt>
                <c:pt idx="2">
                  <c:v>DT</c:v>
                </c:pt>
              </c:strCache>
            </c:strRef>
          </c:cat>
          <c:val>
            <c:numRef>
              <c:f>综合!$F$104:$H$104</c:f>
              <c:numCache>
                <c:formatCode>0.00%</c:formatCode>
                <c:ptCount val="3"/>
                <c:pt idx="0">
                  <c:v>0.88583299999999998</c:v>
                </c:pt>
                <c:pt idx="1">
                  <c:v>0.91</c:v>
                </c:pt>
                <c:pt idx="2">
                  <c:v>0.89208299999999996</c:v>
                </c:pt>
              </c:numCache>
            </c:numRef>
          </c:val>
          <c:extLst>
            <c:ext xmlns:c16="http://schemas.microsoft.com/office/drawing/2014/chart" uri="{C3380CC4-5D6E-409C-BE32-E72D297353CC}">
              <c16:uniqueId val="{00000004-6871-4B52-A3AB-D4F58AAACFCA}"/>
            </c:ext>
          </c:extLst>
        </c:ser>
        <c:ser>
          <c:idx val="5"/>
          <c:order val="5"/>
          <c:tx>
            <c:strRef>
              <c:f>综合!$E$105</c:f>
              <c:strCache>
                <c:ptCount val="1"/>
                <c:pt idx="0">
                  <c:v>std_BE_d5</c:v>
                </c:pt>
              </c:strCache>
            </c:strRef>
          </c:tx>
          <c:spPr>
            <a:solidFill>
              <a:schemeClr val="accent6"/>
            </a:solidFill>
            <a:ln>
              <a:noFill/>
            </a:ln>
            <a:effectLst/>
          </c:spPr>
          <c:invertIfNegative val="0"/>
          <c:cat>
            <c:strRef>
              <c:f>综合!$F$99:$H$99</c:f>
              <c:strCache>
                <c:ptCount val="3"/>
                <c:pt idx="0">
                  <c:v>SVM</c:v>
                </c:pt>
                <c:pt idx="1">
                  <c:v>KNN</c:v>
                </c:pt>
                <c:pt idx="2">
                  <c:v>DT</c:v>
                </c:pt>
              </c:strCache>
            </c:strRef>
          </c:cat>
          <c:val>
            <c:numRef>
              <c:f>综合!$F$105:$H$105</c:f>
              <c:numCache>
                <c:formatCode>0.00%</c:formatCode>
                <c:ptCount val="3"/>
                <c:pt idx="0">
                  <c:v>0.97416700000000001</c:v>
                </c:pt>
                <c:pt idx="1">
                  <c:v>0.995417</c:v>
                </c:pt>
                <c:pt idx="2">
                  <c:v>0.99375000000000002</c:v>
                </c:pt>
              </c:numCache>
            </c:numRef>
          </c:val>
          <c:extLst>
            <c:ext xmlns:c16="http://schemas.microsoft.com/office/drawing/2014/chart" uri="{C3380CC4-5D6E-409C-BE32-E72D297353CC}">
              <c16:uniqueId val="{00000005-6871-4B52-A3AB-D4F58AAACFCA}"/>
            </c:ext>
          </c:extLst>
        </c:ser>
        <c:ser>
          <c:idx val="6"/>
          <c:order val="6"/>
          <c:tx>
            <c:strRef>
              <c:f>综合!$E$106</c:f>
              <c:strCache>
                <c:ptCount val="1"/>
                <c:pt idx="0">
                  <c:v>sampen_BE</c:v>
                </c:pt>
              </c:strCache>
            </c:strRef>
          </c:tx>
          <c:spPr>
            <a:solidFill>
              <a:schemeClr val="accent1">
                <a:lumMod val="60000"/>
              </a:schemeClr>
            </a:solidFill>
            <a:ln>
              <a:noFill/>
            </a:ln>
            <a:effectLst/>
          </c:spPr>
          <c:invertIfNegative val="0"/>
          <c:cat>
            <c:strRef>
              <c:f>综合!$F$99:$H$99</c:f>
              <c:strCache>
                <c:ptCount val="3"/>
                <c:pt idx="0">
                  <c:v>SVM</c:v>
                </c:pt>
                <c:pt idx="1">
                  <c:v>KNN</c:v>
                </c:pt>
                <c:pt idx="2">
                  <c:v>DT</c:v>
                </c:pt>
              </c:strCache>
            </c:strRef>
          </c:cat>
          <c:val>
            <c:numRef>
              <c:f>综合!$F$106:$H$106</c:f>
              <c:numCache>
                <c:formatCode>0.00%</c:formatCode>
                <c:ptCount val="3"/>
                <c:pt idx="0">
                  <c:v>0.95166700000000004</c:v>
                </c:pt>
                <c:pt idx="1">
                  <c:v>0.95625000000000004</c:v>
                </c:pt>
                <c:pt idx="2">
                  <c:v>0.9375</c:v>
                </c:pt>
              </c:numCache>
            </c:numRef>
          </c:val>
          <c:extLst>
            <c:ext xmlns:c16="http://schemas.microsoft.com/office/drawing/2014/chart" uri="{C3380CC4-5D6E-409C-BE32-E72D297353CC}">
              <c16:uniqueId val="{00000006-6871-4B52-A3AB-D4F58AAACFCA}"/>
            </c:ext>
          </c:extLst>
        </c:ser>
        <c:ser>
          <c:idx val="7"/>
          <c:order val="7"/>
          <c:tx>
            <c:strRef>
              <c:f>综合!$E$107</c:f>
              <c:strCache>
                <c:ptCount val="1"/>
                <c:pt idx="0">
                  <c:v>sampen_BE_d1</c:v>
                </c:pt>
              </c:strCache>
            </c:strRef>
          </c:tx>
          <c:spPr>
            <a:solidFill>
              <a:schemeClr val="accent2">
                <a:lumMod val="60000"/>
              </a:schemeClr>
            </a:solidFill>
            <a:ln>
              <a:noFill/>
            </a:ln>
            <a:effectLst/>
          </c:spPr>
          <c:invertIfNegative val="0"/>
          <c:cat>
            <c:strRef>
              <c:f>综合!$F$99:$H$99</c:f>
              <c:strCache>
                <c:ptCount val="3"/>
                <c:pt idx="0">
                  <c:v>SVM</c:v>
                </c:pt>
                <c:pt idx="1">
                  <c:v>KNN</c:v>
                </c:pt>
                <c:pt idx="2">
                  <c:v>DT</c:v>
                </c:pt>
              </c:strCache>
            </c:strRef>
          </c:cat>
          <c:val>
            <c:numRef>
              <c:f>综合!$F$107:$H$107</c:f>
              <c:numCache>
                <c:formatCode>0.00%</c:formatCode>
                <c:ptCount val="3"/>
                <c:pt idx="0">
                  <c:v>0.91541700000000004</c:v>
                </c:pt>
                <c:pt idx="1">
                  <c:v>0.91333299999999995</c:v>
                </c:pt>
                <c:pt idx="2">
                  <c:v>0.88249999999999995</c:v>
                </c:pt>
              </c:numCache>
            </c:numRef>
          </c:val>
          <c:extLst>
            <c:ext xmlns:c16="http://schemas.microsoft.com/office/drawing/2014/chart" uri="{C3380CC4-5D6E-409C-BE32-E72D297353CC}">
              <c16:uniqueId val="{00000007-6871-4B52-A3AB-D4F58AAACFCA}"/>
            </c:ext>
          </c:extLst>
        </c:ser>
        <c:ser>
          <c:idx val="8"/>
          <c:order val="8"/>
          <c:tx>
            <c:strRef>
              <c:f>综合!$E$108</c:f>
              <c:strCache>
                <c:ptCount val="1"/>
                <c:pt idx="0">
                  <c:v>sampen_BE_d2</c:v>
                </c:pt>
              </c:strCache>
            </c:strRef>
          </c:tx>
          <c:spPr>
            <a:solidFill>
              <a:schemeClr val="accent3">
                <a:lumMod val="60000"/>
              </a:schemeClr>
            </a:solidFill>
            <a:ln>
              <a:noFill/>
            </a:ln>
            <a:effectLst/>
          </c:spPr>
          <c:invertIfNegative val="0"/>
          <c:cat>
            <c:strRef>
              <c:f>综合!$F$99:$H$99</c:f>
              <c:strCache>
                <c:ptCount val="3"/>
                <c:pt idx="0">
                  <c:v>SVM</c:v>
                </c:pt>
                <c:pt idx="1">
                  <c:v>KNN</c:v>
                </c:pt>
                <c:pt idx="2">
                  <c:v>DT</c:v>
                </c:pt>
              </c:strCache>
            </c:strRef>
          </c:cat>
          <c:val>
            <c:numRef>
              <c:f>综合!$F$108:$H$108</c:f>
              <c:numCache>
                <c:formatCode>0.00%</c:formatCode>
                <c:ptCount val="3"/>
                <c:pt idx="0">
                  <c:v>0.90375000000000005</c:v>
                </c:pt>
                <c:pt idx="1">
                  <c:v>0.88791699999999996</c:v>
                </c:pt>
                <c:pt idx="2">
                  <c:v>0.875417</c:v>
                </c:pt>
              </c:numCache>
            </c:numRef>
          </c:val>
          <c:extLst>
            <c:ext xmlns:c16="http://schemas.microsoft.com/office/drawing/2014/chart" uri="{C3380CC4-5D6E-409C-BE32-E72D297353CC}">
              <c16:uniqueId val="{00000008-6871-4B52-A3AB-D4F58AAACFCA}"/>
            </c:ext>
          </c:extLst>
        </c:ser>
        <c:ser>
          <c:idx val="9"/>
          <c:order val="9"/>
          <c:tx>
            <c:strRef>
              <c:f>综合!$E$109</c:f>
              <c:strCache>
                <c:ptCount val="1"/>
                <c:pt idx="0">
                  <c:v>sampen_BE_d3</c:v>
                </c:pt>
              </c:strCache>
            </c:strRef>
          </c:tx>
          <c:spPr>
            <a:solidFill>
              <a:schemeClr val="accent4">
                <a:lumMod val="60000"/>
              </a:schemeClr>
            </a:solidFill>
            <a:ln>
              <a:noFill/>
            </a:ln>
            <a:effectLst/>
          </c:spPr>
          <c:invertIfNegative val="0"/>
          <c:cat>
            <c:strRef>
              <c:f>综合!$F$99:$H$99</c:f>
              <c:strCache>
                <c:ptCount val="3"/>
                <c:pt idx="0">
                  <c:v>SVM</c:v>
                </c:pt>
                <c:pt idx="1">
                  <c:v>KNN</c:v>
                </c:pt>
                <c:pt idx="2">
                  <c:v>DT</c:v>
                </c:pt>
              </c:strCache>
            </c:strRef>
          </c:cat>
          <c:val>
            <c:numRef>
              <c:f>综合!$F$109:$H$109</c:f>
              <c:numCache>
                <c:formatCode>0.00%</c:formatCode>
                <c:ptCount val="3"/>
                <c:pt idx="0">
                  <c:v>0.66125</c:v>
                </c:pt>
                <c:pt idx="1">
                  <c:v>0.61624999999999996</c:v>
                </c:pt>
                <c:pt idx="2">
                  <c:v>0.60499999999999998</c:v>
                </c:pt>
              </c:numCache>
            </c:numRef>
          </c:val>
          <c:extLst>
            <c:ext xmlns:c16="http://schemas.microsoft.com/office/drawing/2014/chart" uri="{C3380CC4-5D6E-409C-BE32-E72D297353CC}">
              <c16:uniqueId val="{00000009-6871-4B52-A3AB-D4F58AAACFCA}"/>
            </c:ext>
          </c:extLst>
        </c:ser>
        <c:dLbls>
          <c:showLegendKey val="0"/>
          <c:showVal val="0"/>
          <c:showCatName val="0"/>
          <c:showSerName val="0"/>
          <c:showPercent val="0"/>
          <c:showBubbleSize val="0"/>
        </c:dLbls>
        <c:gapWidth val="219"/>
        <c:overlap val="-27"/>
        <c:axId val="697365200"/>
        <c:axId val="697370448"/>
      </c:barChart>
      <c:catAx>
        <c:axId val="69736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370448"/>
        <c:crosses val="autoZero"/>
        <c:auto val="1"/>
        <c:lblAlgn val="ctr"/>
        <c:lblOffset val="100"/>
        <c:noMultiLvlLbl val="0"/>
      </c:catAx>
      <c:valAx>
        <c:axId val="69737044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36520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Sensitivity</a:t>
            </a:r>
            <a:r>
              <a:rPr lang="en-US" altLang="zh-CN" sz="1400" b="0" i="0" u="none" strike="noStrike" baseline="0">
                <a:effectLst/>
              </a:rPr>
              <a:t>(B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综合!$M$100</c:f>
              <c:strCache>
                <c:ptCount val="1"/>
                <c:pt idx="0">
                  <c:v>std_BE</c:v>
                </c:pt>
              </c:strCache>
            </c:strRef>
          </c:tx>
          <c:spPr>
            <a:solidFill>
              <a:schemeClr val="accent1"/>
            </a:solidFill>
            <a:ln>
              <a:noFill/>
            </a:ln>
            <a:effectLst/>
          </c:spPr>
          <c:invertIfNegative val="0"/>
          <c:cat>
            <c:strRef>
              <c:f>综合!$N$99:$P$99</c:f>
              <c:strCache>
                <c:ptCount val="3"/>
                <c:pt idx="0">
                  <c:v>SVM</c:v>
                </c:pt>
                <c:pt idx="1">
                  <c:v>KNN</c:v>
                </c:pt>
                <c:pt idx="2">
                  <c:v>DT</c:v>
                </c:pt>
              </c:strCache>
            </c:strRef>
          </c:cat>
          <c:val>
            <c:numRef>
              <c:f>综合!$N$100:$P$100</c:f>
              <c:numCache>
                <c:formatCode>0.00%</c:formatCode>
                <c:ptCount val="3"/>
                <c:pt idx="0">
                  <c:v>0.95821699999999999</c:v>
                </c:pt>
                <c:pt idx="1">
                  <c:v>0.94947000000000004</c:v>
                </c:pt>
                <c:pt idx="2">
                  <c:v>0.94553600000000004</c:v>
                </c:pt>
              </c:numCache>
            </c:numRef>
          </c:val>
          <c:extLst>
            <c:ext xmlns:c16="http://schemas.microsoft.com/office/drawing/2014/chart" uri="{C3380CC4-5D6E-409C-BE32-E72D297353CC}">
              <c16:uniqueId val="{00000000-40A8-4211-AAA1-345B8A211311}"/>
            </c:ext>
          </c:extLst>
        </c:ser>
        <c:ser>
          <c:idx val="1"/>
          <c:order val="1"/>
          <c:tx>
            <c:strRef>
              <c:f>综合!$M$101</c:f>
              <c:strCache>
                <c:ptCount val="1"/>
                <c:pt idx="0">
                  <c:v>std_BE_d1</c:v>
                </c:pt>
              </c:strCache>
            </c:strRef>
          </c:tx>
          <c:spPr>
            <a:solidFill>
              <a:schemeClr val="accent2"/>
            </a:solidFill>
            <a:ln>
              <a:noFill/>
            </a:ln>
            <a:effectLst/>
          </c:spPr>
          <c:invertIfNegative val="0"/>
          <c:cat>
            <c:strRef>
              <c:f>综合!$N$99:$P$99</c:f>
              <c:strCache>
                <c:ptCount val="3"/>
                <c:pt idx="0">
                  <c:v>SVM</c:v>
                </c:pt>
                <c:pt idx="1">
                  <c:v>KNN</c:v>
                </c:pt>
                <c:pt idx="2">
                  <c:v>DT</c:v>
                </c:pt>
              </c:strCache>
            </c:strRef>
          </c:cat>
          <c:val>
            <c:numRef>
              <c:f>综合!$N$101:$P$101</c:f>
              <c:numCache>
                <c:formatCode>0.00%</c:formatCode>
                <c:ptCount val="3"/>
                <c:pt idx="0">
                  <c:v>0.81591499999999995</c:v>
                </c:pt>
                <c:pt idx="1">
                  <c:v>0.82476499999999997</c:v>
                </c:pt>
                <c:pt idx="2">
                  <c:v>0.76447900000000002</c:v>
                </c:pt>
              </c:numCache>
            </c:numRef>
          </c:val>
          <c:extLst>
            <c:ext xmlns:c16="http://schemas.microsoft.com/office/drawing/2014/chart" uri="{C3380CC4-5D6E-409C-BE32-E72D297353CC}">
              <c16:uniqueId val="{00000001-40A8-4211-AAA1-345B8A211311}"/>
            </c:ext>
          </c:extLst>
        </c:ser>
        <c:ser>
          <c:idx val="2"/>
          <c:order val="2"/>
          <c:tx>
            <c:strRef>
              <c:f>综合!$M$102</c:f>
              <c:strCache>
                <c:ptCount val="1"/>
                <c:pt idx="0">
                  <c:v>std_BE_d2</c:v>
                </c:pt>
              </c:strCache>
            </c:strRef>
          </c:tx>
          <c:spPr>
            <a:solidFill>
              <a:schemeClr val="accent3"/>
            </a:solidFill>
            <a:ln>
              <a:noFill/>
            </a:ln>
            <a:effectLst/>
          </c:spPr>
          <c:invertIfNegative val="0"/>
          <c:cat>
            <c:strRef>
              <c:f>综合!$N$99:$P$99</c:f>
              <c:strCache>
                <c:ptCount val="3"/>
                <c:pt idx="0">
                  <c:v>SVM</c:v>
                </c:pt>
                <c:pt idx="1">
                  <c:v>KNN</c:v>
                </c:pt>
                <c:pt idx="2">
                  <c:v>DT</c:v>
                </c:pt>
              </c:strCache>
            </c:strRef>
          </c:cat>
          <c:val>
            <c:numRef>
              <c:f>综合!$N$102:$P$102</c:f>
              <c:numCache>
                <c:formatCode>0.00%</c:formatCode>
                <c:ptCount val="3"/>
                <c:pt idx="0">
                  <c:v>0.84288300000000005</c:v>
                </c:pt>
                <c:pt idx="1">
                  <c:v>0.84265999999999996</c:v>
                </c:pt>
                <c:pt idx="2">
                  <c:v>0.84701700000000002</c:v>
                </c:pt>
              </c:numCache>
            </c:numRef>
          </c:val>
          <c:extLst>
            <c:ext xmlns:c16="http://schemas.microsoft.com/office/drawing/2014/chart" uri="{C3380CC4-5D6E-409C-BE32-E72D297353CC}">
              <c16:uniqueId val="{00000002-40A8-4211-AAA1-345B8A211311}"/>
            </c:ext>
          </c:extLst>
        </c:ser>
        <c:ser>
          <c:idx val="3"/>
          <c:order val="3"/>
          <c:tx>
            <c:strRef>
              <c:f>综合!$M$103</c:f>
              <c:strCache>
                <c:ptCount val="1"/>
                <c:pt idx="0">
                  <c:v>std_BE_d3</c:v>
                </c:pt>
              </c:strCache>
            </c:strRef>
          </c:tx>
          <c:spPr>
            <a:solidFill>
              <a:schemeClr val="accent4"/>
            </a:solidFill>
            <a:ln>
              <a:noFill/>
            </a:ln>
            <a:effectLst/>
          </c:spPr>
          <c:invertIfNegative val="0"/>
          <c:cat>
            <c:strRef>
              <c:f>综合!$N$99:$P$99</c:f>
              <c:strCache>
                <c:ptCount val="3"/>
                <c:pt idx="0">
                  <c:v>SVM</c:v>
                </c:pt>
                <c:pt idx="1">
                  <c:v>KNN</c:v>
                </c:pt>
                <c:pt idx="2">
                  <c:v>DT</c:v>
                </c:pt>
              </c:strCache>
            </c:strRef>
          </c:cat>
          <c:val>
            <c:numRef>
              <c:f>综合!$N$103:$P$103</c:f>
              <c:numCache>
                <c:formatCode>0.00%</c:formatCode>
                <c:ptCount val="3"/>
                <c:pt idx="0">
                  <c:v>0.83811800000000003</c:v>
                </c:pt>
                <c:pt idx="1">
                  <c:v>0.78443300000000005</c:v>
                </c:pt>
                <c:pt idx="2">
                  <c:v>0.79926299999999995</c:v>
                </c:pt>
              </c:numCache>
            </c:numRef>
          </c:val>
          <c:extLst>
            <c:ext xmlns:c16="http://schemas.microsoft.com/office/drawing/2014/chart" uri="{C3380CC4-5D6E-409C-BE32-E72D297353CC}">
              <c16:uniqueId val="{00000003-40A8-4211-AAA1-345B8A211311}"/>
            </c:ext>
          </c:extLst>
        </c:ser>
        <c:ser>
          <c:idx val="4"/>
          <c:order val="4"/>
          <c:tx>
            <c:strRef>
              <c:f>综合!$M$104</c:f>
              <c:strCache>
                <c:ptCount val="1"/>
                <c:pt idx="0">
                  <c:v>std_BE_d4</c:v>
                </c:pt>
              </c:strCache>
            </c:strRef>
          </c:tx>
          <c:spPr>
            <a:solidFill>
              <a:schemeClr val="accent5"/>
            </a:solidFill>
            <a:ln>
              <a:noFill/>
            </a:ln>
            <a:effectLst/>
          </c:spPr>
          <c:invertIfNegative val="0"/>
          <c:cat>
            <c:strRef>
              <c:f>综合!$N$99:$P$99</c:f>
              <c:strCache>
                <c:ptCount val="3"/>
                <c:pt idx="0">
                  <c:v>SVM</c:v>
                </c:pt>
                <c:pt idx="1">
                  <c:v>KNN</c:v>
                </c:pt>
                <c:pt idx="2">
                  <c:v>DT</c:v>
                </c:pt>
              </c:strCache>
            </c:strRef>
          </c:cat>
          <c:val>
            <c:numRef>
              <c:f>综合!$N$104:$P$104</c:f>
              <c:numCache>
                <c:formatCode>0.00%</c:formatCode>
                <c:ptCount val="3"/>
                <c:pt idx="0">
                  <c:v>0.91949999999999998</c:v>
                </c:pt>
                <c:pt idx="1">
                  <c:v>0.893988</c:v>
                </c:pt>
                <c:pt idx="2">
                  <c:v>0.88534999999999997</c:v>
                </c:pt>
              </c:numCache>
            </c:numRef>
          </c:val>
          <c:extLst>
            <c:ext xmlns:c16="http://schemas.microsoft.com/office/drawing/2014/chart" uri="{C3380CC4-5D6E-409C-BE32-E72D297353CC}">
              <c16:uniqueId val="{00000004-40A8-4211-AAA1-345B8A211311}"/>
            </c:ext>
          </c:extLst>
        </c:ser>
        <c:ser>
          <c:idx val="5"/>
          <c:order val="5"/>
          <c:tx>
            <c:strRef>
              <c:f>综合!$M$105</c:f>
              <c:strCache>
                <c:ptCount val="1"/>
                <c:pt idx="0">
                  <c:v>std_BE_d5</c:v>
                </c:pt>
              </c:strCache>
            </c:strRef>
          </c:tx>
          <c:spPr>
            <a:solidFill>
              <a:schemeClr val="accent6"/>
            </a:solidFill>
            <a:ln>
              <a:noFill/>
            </a:ln>
            <a:effectLst/>
          </c:spPr>
          <c:invertIfNegative val="0"/>
          <c:cat>
            <c:strRef>
              <c:f>综合!$N$99:$P$99</c:f>
              <c:strCache>
                <c:ptCount val="3"/>
                <c:pt idx="0">
                  <c:v>SVM</c:v>
                </c:pt>
                <c:pt idx="1">
                  <c:v>KNN</c:v>
                </c:pt>
                <c:pt idx="2">
                  <c:v>DT</c:v>
                </c:pt>
              </c:strCache>
            </c:strRef>
          </c:cat>
          <c:val>
            <c:numRef>
              <c:f>综合!$N$105:$P$105</c:f>
              <c:numCache>
                <c:formatCode>0.00%</c:formatCode>
                <c:ptCount val="3"/>
                <c:pt idx="0">
                  <c:v>0.99846599999999996</c:v>
                </c:pt>
                <c:pt idx="1">
                  <c:v>0.994973</c:v>
                </c:pt>
                <c:pt idx="2">
                  <c:v>0.99317100000000003</c:v>
                </c:pt>
              </c:numCache>
            </c:numRef>
          </c:val>
          <c:extLst>
            <c:ext xmlns:c16="http://schemas.microsoft.com/office/drawing/2014/chart" uri="{C3380CC4-5D6E-409C-BE32-E72D297353CC}">
              <c16:uniqueId val="{00000005-40A8-4211-AAA1-345B8A211311}"/>
            </c:ext>
          </c:extLst>
        </c:ser>
        <c:ser>
          <c:idx val="6"/>
          <c:order val="6"/>
          <c:tx>
            <c:strRef>
              <c:f>综合!$M$106</c:f>
              <c:strCache>
                <c:ptCount val="1"/>
                <c:pt idx="0">
                  <c:v>sampen_BE</c:v>
                </c:pt>
              </c:strCache>
            </c:strRef>
          </c:tx>
          <c:spPr>
            <a:solidFill>
              <a:schemeClr val="accent1">
                <a:lumMod val="60000"/>
              </a:schemeClr>
            </a:solidFill>
            <a:ln>
              <a:noFill/>
            </a:ln>
            <a:effectLst/>
          </c:spPr>
          <c:invertIfNegative val="0"/>
          <c:cat>
            <c:strRef>
              <c:f>综合!$N$99:$P$99</c:f>
              <c:strCache>
                <c:ptCount val="3"/>
                <c:pt idx="0">
                  <c:v>SVM</c:v>
                </c:pt>
                <c:pt idx="1">
                  <c:v>KNN</c:v>
                </c:pt>
                <c:pt idx="2">
                  <c:v>DT</c:v>
                </c:pt>
              </c:strCache>
            </c:strRef>
          </c:cat>
          <c:val>
            <c:numRef>
              <c:f>综合!$N$106:$P$106</c:f>
              <c:numCache>
                <c:formatCode>0.00%</c:formatCode>
                <c:ptCount val="3"/>
                <c:pt idx="0">
                  <c:v>0.90975799999999996</c:v>
                </c:pt>
                <c:pt idx="1">
                  <c:v>0.92193599999999998</c:v>
                </c:pt>
                <c:pt idx="2">
                  <c:v>0.93195899999999998</c:v>
                </c:pt>
              </c:numCache>
            </c:numRef>
          </c:val>
          <c:extLst>
            <c:ext xmlns:c16="http://schemas.microsoft.com/office/drawing/2014/chart" uri="{C3380CC4-5D6E-409C-BE32-E72D297353CC}">
              <c16:uniqueId val="{00000006-40A8-4211-AAA1-345B8A211311}"/>
            </c:ext>
          </c:extLst>
        </c:ser>
        <c:ser>
          <c:idx val="7"/>
          <c:order val="7"/>
          <c:tx>
            <c:strRef>
              <c:f>综合!$M$107</c:f>
              <c:strCache>
                <c:ptCount val="1"/>
                <c:pt idx="0">
                  <c:v>sampen_BE_d1</c:v>
                </c:pt>
              </c:strCache>
            </c:strRef>
          </c:tx>
          <c:spPr>
            <a:solidFill>
              <a:schemeClr val="accent2">
                <a:lumMod val="60000"/>
              </a:schemeClr>
            </a:solidFill>
            <a:ln>
              <a:noFill/>
            </a:ln>
            <a:effectLst/>
          </c:spPr>
          <c:invertIfNegative val="0"/>
          <c:cat>
            <c:strRef>
              <c:f>综合!$N$99:$P$99</c:f>
              <c:strCache>
                <c:ptCount val="3"/>
                <c:pt idx="0">
                  <c:v>SVM</c:v>
                </c:pt>
                <c:pt idx="1">
                  <c:v>KNN</c:v>
                </c:pt>
                <c:pt idx="2">
                  <c:v>DT</c:v>
                </c:pt>
              </c:strCache>
            </c:strRef>
          </c:cat>
          <c:val>
            <c:numRef>
              <c:f>综合!$N$107:$P$107</c:f>
              <c:numCache>
                <c:formatCode>0.00%</c:formatCode>
                <c:ptCount val="3"/>
                <c:pt idx="0">
                  <c:v>0.87564799999999998</c:v>
                </c:pt>
                <c:pt idx="1">
                  <c:v>0.87953700000000001</c:v>
                </c:pt>
                <c:pt idx="2">
                  <c:v>0.86955499999999997</c:v>
                </c:pt>
              </c:numCache>
            </c:numRef>
          </c:val>
          <c:extLst>
            <c:ext xmlns:c16="http://schemas.microsoft.com/office/drawing/2014/chart" uri="{C3380CC4-5D6E-409C-BE32-E72D297353CC}">
              <c16:uniqueId val="{00000007-40A8-4211-AAA1-345B8A211311}"/>
            </c:ext>
          </c:extLst>
        </c:ser>
        <c:ser>
          <c:idx val="8"/>
          <c:order val="8"/>
          <c:tx>
            <c:strRef>
              <c:f>综合!$M$108</c:f>
              <c:strCache>
                <c:ptCount val="1"/>
                <c:pt idx="0">
                  <c:v>sampen_BE_d2</c:v>
                </c:pt>
              </c:strCache>
            </c:strRef>
          </c:tx>
          <c:spPr>
            <a:solidFill>
              <a:schemeClr val="accent3">
                <a:lumMod val="60000"/>
              </a:schemeClr>
            </a:solidFill>
            <a:ln>
              <a:noFill/>
            </a:ln>
            <a:effectLst/>
          </c:spPr>
          <c:invertIfNegative val="0"/>
          <c:cat>
            <c:strRef>
              <c:f>综合!$N$99:$P$99</c:f>
              <c:strCache>
                <c:ptCount val="3"/>
                <c:pt idx="0">
                  <c:v>SVM</c:v>
                </c:pt>
                <c:pt idx="1">
                  <c:v>KNN</c:v>
                </c:pt>
                <c:pt idx="2">
                  <c:v>DT</c:v>
                </c:pt>
              </c:strCache>
            </c:strRef>
          </c:cat>
          <c:val>
            <c:numRef>
              <c:f>综合!$N$108:$P$108</c:f>
              <c:numCache>
                <c:formatCode>0.00%</c:formatCode>
                <c:ptCount val="3"/>
                <c:pt idx="0">
                  <c:v>0.86137300000000006</c:v>
                </c:pt>
                <c:pt idx="1">
                  <c:v>0.85948800000000003</c:v>
                </c:pt>
                <c:pt idx="2">
                  <c:v>0.85763800000000001</c:v>
                </c:pt>
              </c:numCache>
            </c:numRef>
          </c:val>
          <c:extLst>
            <c:ext xmlns:c16="http://schemas.microsoft.com/office/drawing/2014/chart" uri="{C3380CC4-5D6E-409C-BE32-E72D297353CC}">
              <c16:uniqueId val="{00000008-40A8-4211-AAA1-345B8A211311}"/>
            </c:ext>
          </c:extLst>
        </c:ser>
        <c:ser>
          <c:idx val="9"/>
          <c:order val="9"/>
          <c:tx>
            <c:strRef>
              <c:f>综合!$M$109</c:f>
              <c:strCache>
                <c:ptCount val="1"/>
                <c:pt idx="0">
                  <c:v>sampen_BE_d3</c:v>
                </c:pt>
              </c:strCache>
            </c:strRef>
          </c:tx>
          <c:spPr>
            <a:solidFill>
              <a:schemeClr val="accent4">
                <a:lumMod val="60000"/>
              </a:schemeClr>
            </a:solidFill>
            <a:ln>
              <a:noFill/>
            </a:ln>
            <a:effectLst/>
          </c:spPr>
          <c:invertIfNegative val="0"/>
          <c:cat>
            <c:strRef>
              <c:f>综合!$N$99:$P$99</c:f>
              <c:strCache>
                <c:ptCount val="3"/>
                <c:pt idx="0">
                  <c:v>SVM</c:v>
                </c:pt>
                <c:pt idx="1">
                  <c:v>KNN</c:v>
                </c:pt>
                <c:pt idx="2">
                  <c:v>DT</c:v>
                </c:pt>
              </c:strCache>
            </c:strRef>
          </c:cat>
          <c:val>
            <c:numRef>
              <c:f>综合!$N$109:$P$109</c:f>
              <c:numCache>
                <c:formatCode>0.00%</c:formatCode>
                <c:ptCount val="3"/>
                <c:pt idx="0">
                  <c:v>0.46679399999999999</c:v>
                </c:pt>
                <c:pt idx="1">
                  <c:v>0.58008199999999999</c:v>
                </c:pt>
                <c:pt idx="2">
                  <c:v>0.60055899999999995</c:v>
                </c:pt>
              </c:numCache>
            </c:numRef>
          </c:val>
          <c:extLst>
            <c:ext xmlns:c16="http://schemas.microsoft.com/office/drawing/2014/chart" uri="{C3380CC4-5D6E-409C-BE32-E72D297353CC}">
              <c16:uniqueId val="{00000009-40A8-4211-AAA1-345B8A211311}"/>
            </c:ext>
          </c:extLst>
        </c:ser>
        <c:dLbls>
          <c:showLegendKey val="0"/>
          <c:showVal val="0"/>
          <c:showCatName val="0"/>
          <c:showSerName val="0"/>
          <c:showPercent val="0"/>
          <c:showBubbleSize val="0"/>
        </c:dLbls>
        <c:gapWidth val="219"/>
        <c:overlap val="-27"/>
        <c:axId val="697897008"/>
        <c:axId val="697893728"/>
      </c:barChart>
      <c:catAx>
        <c:axId val="697897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893728"/>
        <c:crosses val="autoZero"/>
        <c:auto val="1"/>
        <c:lblAlgn val="ctr"/>
        <c:lblOffset val="100"/>
        <c:noMultiLvlLbl val="0"/>
      </c:catAx>
      <c:valAx>
        <c:axId val="69789372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7897008"/>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Specificity</a:t>
            </a:r>
            <a:r>
              <a:rPr lang="en-US" altLang="zh-CN" sz="1400" b="0" i="0" u="none" strike="noStrike" baseline="0">
                <a:effectLst/>
              </a:rPr>
              <a:t>(B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综合!$U$100</c:f>
              <c:strCache>
                <c:ptCount val="1"/>
                <c:pt idx="0">
                  <c:v>std_BE</c:v>
                </c:pt>
              </c:strCache>
            </c:strRef>
          </c:tx>
          <c:spPr>
            <a:solidFill>
              <a:schemeClr val="accent1"/>
            </a:solidFill>
            <a:ln>
              <a:noFill/>
            </a:ln>
            <a:effectLst/>
          </c:spPr>
          <c:invertIfNegative val="0"/>
          <c:cat>
            <c:strRef>
              <c:f>综合!$V$99:$X$99</c:f>
              <c:strCache>
                <c:ptCount val="3"/>
                <c:pt idx="0">
                  <c:v>SVM</c:v>
                </c:pt>
                <c:pt idx="1">
                  <c:v>KNN</c:v>
                </c:pt>
                <c:pt idx="2">
                  <c:v>DT</c:v>
                </c:pt>
              </c:strCache>
            </c:strRef>
          </c:cat>
          <c:val>
            <c:numRef>
              <c:f>综合!$V$100:$X$100</c:f>
              <c:numCache>
                <c:formatCode>0.00%</c:formatCode>
                <c:ptCount val="3"/>
                <c:pt idx="0">
                  <c:v>0.930871</c:v>
                </c:pt>
                <c:pt idx="1">
                  <c:v>0.97331000000000001</c:v>
                </c:pt>
                <c:pt idx="2">
                  <c:v>0.95866499999999999</c:v>
                </c:pt>
              </c:numCache>
            </c:numRef>
          </c:val>
          <c:extLst>
            <c:ext xmlns:c16="http://schemas.microsoft.com/office/drawing/2014/chart" uri="{C3380CC4-5D6E-409C-BE32-E72D297353CC}">
              <c16:uniqueId val="{00000000-DF6A-4D38-BE69-A49E5A7445BE}"/>
            </c:ext>
          </c:extLst>
        </c:ser>
        <c:ser>
          <c:idx val="1"/>
          <c:order val="1"/>
          <c:tx>
            <c:strRef>
              <c:f>综合!$U$101</c:f>
              <c:strCache>
                <c:ptCount val="1"/>
                <c:pt idx="0">
                  <c:v>std_BE_d1</c:v>
                </c:pt>
              </c:strCache>
            </c:strRef>
          </c:tx>
          <c:spPr>
            <a:solidFill>
              <a:schemeClr val="accent2"/>
            </a:solidFill>
            <a:ln>
              <a:noFill/>
            </a:ln>
            <a:effectLst/>
          </c:spPr>
          <c:invertIfNegative val="0"/>
          <c:cat>
            <c:strRef>
              <c:f>综合!$V$99:$X$99</c:f>
              <c:strCache>
                <c:ptCount val="3"/>
                <c:pt idx="0">
                  <c:v>SVM</c:v>
                </c:pt>
                <c:pt idx="1">
                  <c:v>KNN</c:v>
                </c:pt>
                <c:pt idx="2">
                  <c:v>DT</c:v>
                </c:pt>
              </c:strCache>
            </c:strRef>
          </c:cat>
          <c:val>
            <c:numRef>
              <c:f>综合!$V$101:$X$101</c:f>
              <c:numCache>
                <c:formatCode>0.00%</c:formatCode>
                <c:ptCount val="3"/>
                <c:pt idx="0">
                  <c:v>0.82124799999999998</c:v>
                </c:pt>
                <c:pt idx="1">
                  <c:v>0.79653499999999999</c:v>
                </c:pt>
                <c:pt idx="2">
                  <c:v>0.77416099999999999</c:v>
                </c:pt>
              </c:numCache>
            </c:numRef>
          </c:val>
          <c:extLst>
            <c:ext xmlns:c16="http://schemas.microsoft.com/office/drawing/2014/chart" uri="{C3380CC4-5D6E-409C-BE32-E72D297353CC}">
              <c16:uniqueId val="{00000001-DF6A-4D38-BE69-A49E5A7445BE}"/>
            </c:ext>
          </c:extLst>
        </c:ser>
        <c:ser>
          <c:idx val="2"/>
          <c:order val="2"/>
          <c:tx>
            <c:strRef>
              <c:f>综合!$U$102</c:f>
              <c:strCache>
                <c:ptCount val="1"/>
                <c:pt idx="0">
                  <c:v>std_BE_d2</c:v>
                </c:pt>
              </c:strCache>
            </c:strRef>
          </c:tx>
          <c:spPr>
            <a:solidFill>
              <a:schemeClr val="accent3"/>
            </a:solidFill>
            <a:ln>
              <a:noFill/>
            </a:ln>
            <a:effectLst/>
          </c:spPr>
          <c:invertIfNegative val="0"/>
          <c:cat>
            <c:strRef>
              <c:f>综合!$V$99:$X$99</c:f>
              <c:strCache>
                <c:ptCount val="3"/>
                <c:pt idx="0">
                  <c:v>SVM</c:v>
                </c:pt>
                <c:pt idx="1">
                  <c:v>KNN</c:v>
                </c:pt>
                <c:pt idx="2">
                  <c:v>DT</c:v>
                </c:pt>
              </c:strCache>
            </c:strRef>
          </c:cat>
          <c:val>
            <c:numRef>
              <c:f>综合!$V$102:$X$102</c:f>
              <c:numCache>
                <c:formatCode>0.00%</c:formatCode>
                <c:ptCount val="3"/>
                <c:pt idx="0">
                  <c:v>0.96895600000000004</c:v>
                </c:pt>
                <c:pt idx="1">
                  <c:v>0.96421999999999997</c:v>
                </c:pt>
                <c:pt idx="2">
                  <c:v>0.89198100000000002</c:v>
                </c:pt>
              </c:numCache>
            </c:numRef>
          </c:val>
          <c:extLst>
            <c:ext xmlns:c16="http://schemas.microsoft.com/office/drawing/2014/chart" uri="{C3380CC4-5D6E-409C-BE32-E72D297353CC}">
              <c16:uniqueId val="{00000002-DF6A-4D38-BE69-A49E5A7445BE}"/>
            </c:ext>
          </c:extLst>
        </c:ser>
        <c:ser>
          <c:idx val="3"/>
          <c:order val="3"/>
          <c:tx>
            <c:strRef>
              <c:f>综合!$U$103</c:f>
              <c:strCache>
                <c:ptCount val="1"/>
                <c:pt idx="0">
                  <c:v>std_BE_d3</c:v>
                </c:pt>
              </c:strCache>
            </c:strRef>
          </c:tx>
          <c:spPr>
            <a:solidFill>
              <a:schemeClr val="accent4"/>
            </a:solidFill>
            <a:ln>
              <a:noFill/>
            </a:ln>
            <a:effectLst/>
          </c:spPr>
          <c:invertIfNegative val="0"/>
          <c:cat>
            <c:strRef>
              <c:f>综合!$V$99:$X$99</c:f>
              <c:strCache>
                <c:ptCount val="3"/>
                <c:pt idx="0">
                  <c:v>SVM</c:v>
                </c:pt>
                <c:pt idx="1">
                  <c:v>KNN</c:v>
                </c:pt>
                <c:pt idx="2">
                  <c:v>DT</c:v>
                </c:pt>
              </c:strCache>
            </c:strRef>
          </c:cat>
          <c:val>
            <c:numRef>
              <c:f>综合!$V$103:$X$103</c:f>
              <c:numCache>
                <c:formatCode>0.00%</c:formatCode>
                <c:ptCount val="3"/>
                <c:pt idx="0">
                  <c:v>0.81112700000000004</c:v>
                </c:pt>
                <c:pt idx="1">
                  <c:v>0.87028399999999995</c:v>
                </c:pt>
                <c:pt idx="2">
                  <c:v>0.82267100000000004</c:v>
                </c:pt>
              </c:numCache>
            </c:numRef>
          </c:val>
          <c:extLst>
            <c:ext xmlns:c16="http://schemas.microsoft.com/office/drawing/2014/chart" uri="{C3380CC4-5D6E-409C-BE32-E72D297353CC}">
              <c16:uniqueId val="{00000003-DF6A-4D38-BE69-A49E5A7445BE}"/>
            </c:ext>
          </c:extLst>
        </c:ser>
        <c:ser>
          <c:idx val="4"/>
          <c:order val="4"/>
          <c:tx>
            <c:strRef>
              <c:f>综合!$U$104</c:f>
              <c:strCache>
                <c:ptCount val="1"/>
                <c:pt idx="0">
                  <c:v>std_BE_d4</c:v>
                </c:pt>
              </c:strCache>
            </c:strRef>
          </c:tx>
          <c:spPr>
            <a:solidFill>
              <a:schemeClr val="accent5"/>
            </a:solidFill>
            <a:ln>
              <a:noFill/>
            </a:ln>
            <a:effectLst/>
          </c:spPr>
          <c:invertIfNegative val="0"/>
          <c:cat>
            <c:strRef>
              <c:f>综合!$V$99:$X$99</c:f>
              <c:strCache>
                <c:ptCount val="3"/>
                <c:pt idx="0">
                  <c:v>SVM</c:v>
                </c:pt>
                <c:pt idx="1">
                  <c:v>KNN</c:v>
                </c:pt>
                <c:pt idx="2">
                  <c:v>DT</c:v>
                </c:pt>
              </c:strCache>
            </c:strRef>
          </c:cat>
          <c:val>
            <c:numRef>
              <c:f>综合!$V$104:$X$104</c:f>
              <c:numCache>
                <c:formatCode>0.00%</c:formatCode>
                <c:ptCount val="3"/>
                <c:pt idx="0">
                  <c:v>0.850804</c:v>
                </c:pt>
                <c:pt idx="1">
                  <c:v>0.92655500000000002</c:v>
                </c:pt>
                <c:pt idx="2">
                  <c:v>0.90064</c:v>
                </c:pt>
              </c:numCache>
            </c:numRef>
          </c:val>
          <c:extLst>
            <c:ext xmlns:c16="http://schemas.microsoft.com/office/drawing/2014/chart" uri="{C3380CC4-5D6E-409C-BE32-E72D297353CC}">
              <c16:uniqueId val="{00000004-DF6A-4D38-BE69-A49E5A7445BE}"/>
            </c:ext>
          </c:extLst>
        </c:ser>
        <c:ser>
          <c:idx val="5"/>
          <c:order val="5"/>
          <c:tx>
            <c:strRef>
              <c:f>综合!$U$105</c:f>
              <c:strCache>
                <c:ptCount val="1"/>
                <c:pt idx="0">
                  <c:v>std_BE_d5</c:v>
                </c:pt>
              </c:strCache>
            </c:strRef>
          </c:tx>
          <c:spPr>
            <a:solidFill>
              <a:schemeClr val="accent6"/>
            </a:solidFill>
            <a:ln>
              <a:noFill/>
            </a:ln>
            <a:effectLst/>
          </c:spPr>
          <c:invertIfNegative val="0"/>
          <c:cat>
            <c:strRef>
              <c:f>综合!$V$99:$X$99</c:f>
              <c:strCache>
                <c:ptCount val="3"/>
                <c:pt idx="0">
                  <c:v>SVM</c:v>
                </c:pt>
                <c:pt idx="1">
                  <c:v>KNN</c:v>
                </c:pt>
                <c:pt idx="2">
                  <c:v>DT</c:v>
                </c:pt>
              </c:strCache>
            </c:strRef>
          </c:cat>
          <c:val>
            <c:numRef>
              <c:f>综合!$V$105:$X$105</c:f>
              <c:numCache>
                <c:formatCode>0.00%</c:formatCode>
                <c:ptCount val="3"/>
                <c:pt idx="0">
                  <c:v>0.95030899999999996</c:v>
                </c:pt>
                <c:pt idx="1">
                  <c:v>0.99586200000000002</c:v>
                </c:pt>
                <c:pt idx="2">
                  <c:v>0.99409499999999995</c:v>
                </c:pt>
              </c:numCache>
            </c:numRef>
          </c:val>
          <c:extLst>
            <c:ext xmlns:c16="http://schemas.microsoft.com/office/drawing/2014/chart" uri="{C3380CC4-5D6E-409C-BE32-E72D297353CC}">
              <c16:uniqueId val="{00000005-DF6A-4D38-BE69-A49E5A7445BE}"/>
            </c:ext>
          </c:extLst>
        </c:ser>
        <c:ser>
          <c:idx val="6"/>
          <c:order val="6"/>
          <c:tx>
            <c:strRef>
              <c:f>综合!$U$106</c:f>
              <c:strCache>
                <c:ptCount val="1"/>
                <c:pt idx="0">
                  <c:v>sampen_BE</c:v>
                </c:pt>
              </c:strCache>
            </c:strRef>
          </c:tx>
          <c:spPr>
            <a:solidFill>
              <a:schemeClr val="accent1">
                <a:lumMod val="60000"/>
              </a:schemeClr>
            </a:solidFill>
            <a:ln>
              <a:noFill/>
            </a:ln>
            <a:effectLst/>
          </c:spPr>
          <c:invertIfNegative val="0"/>
          <c:cat>
            <c:strRef>
              <c:f>综合!$V$99:$X$99</c:f>
              <c:strCache>
                <c:ptCount val="3"/>
                <c:pt idx="0">
                  <c:v>SVM</c:v>
                </c:pt>
                <c:pt idx="1">
                  <c:v>KNN</c:v>
                </c:pt>
                <c:pt idx="2">
                  <c:v>DT</c:v>
                </c:pt>
              </c:strCache>
            </c:strRef>
          </c:cat>
          <c:val>
            <c:numRef>
              <c:f>综合!$V$106:$X$106</c:f>
              <c:numCache>
                <c:formatCode>0.00%</c:formatCode>
                <c:ptCount val="3"/>
                <c:pt idx="0">
                  <c:v>0.99512100000000003</c:v>
                </c:pt>
                <c:pt idx="1">
                  <c:v>0.98987199999999997</c:v>
                </c:pt>
                <c:pt idx="2">
                  <c:v>0.94321100000000002</c:v>
                </c:pt>
              </c:numCache>
            </c:numRef>
          </c:val>
          <c:extLst>
            <c:ext xmlns:c16="http://schemas.microsoft.com/office/drawing/2014/chart" uri="{C3380CC4-5D6E-409C-BE32-E72D297353CC}">
              <c16:uniqueId val="{00000006-DF6A-4D38-BE69-A49E5A7445BE}"/>
            </c:ext>
          </c:extLst>
        </c:ser>
        <c:ser>
          <c:idx val="7"/>
          <c:order val="7"/>
          <c:tx>
            <c:strRef>
              <c:f>综合!$U$107</c:f>
              <c:strCache>
                <c:ptCount val="1"/>
                <c:pt idx="0">
                  <c:v>sampen_BE_d1</c:v>
                </c:pt>
              </c:strCache>
            </c:strRef>
          </c:tx>
          <c:spPr>
            <a:solidFill>
              <a:schemeClr val="accent2">
                <a:lumMod val="60000"/>
              </a:schemeClr>
            </a:solidFill>
            <a:ln>
              <a:noFill/>
            </a:ln>
            <a:effectLst/>
          </c:spPr>
          <c:invertIfNegative val="0"/>
          <c:cat>
            <c:strRef>
              <c:f>综合!$V$99:$X$99</c:f>
              <c:strCache>
                <c:ptCount val="3"/>
                <c:pt idx="0">
                  <c:v>SVM</c:v>
                </c:pt>
                <c:pt idx="1">
                  <c:v>KNN</c:v>
                </c:pt>
                <c:pt idx="2">
                  <c:v>DT</c:v>
                </c:pt>
              </c:strCache>
            </c:strRef>
          </c:cat>
          <c:val>
            <c:numRef>
              <c:f>综合!$V$107:$X$107</c:f>
              <c:numCache>
                <c:formatCode>0.00%</c:formatCode>
                <c:ptCount val="3"/>
                <c:pt idx="0">
                  <c:v>0.95682199999999995</c:v>
                </c:pt>
                <c:pt idx="1">
                  <c:v>0.94719399999999998</c:v>
                </c:pt>
                <c:pt idx="2">
                  <c:v>0.89507300000000001</c:v>
                </c:pt>
              </c:numCache>
            </c:numRef>
          </c:val>
          <c:extLst>
            <c:ext xmlns:c16="http://schemas.microsoft.com/office/drawing/2014/chart" uri="{C3380CC4-5D6E-409C-BE32-E72D297353CC}">
              <c16:uniqueId val="{00000007-DF6A-4D38-BE69-A49E5A7445BE}"/>
            </c:ext>
          </c:extLst>
        </c:ser>
        <c:ser>
          <c:idx val="8"/>
          <c:order val="8"/>
          <c:tx>
            <c:strRef>
              <c:f>综合!$U$108</c:f>
              <c:strCache>
                <c:ptCount val="1"/>
                <c:pt idx="0">
                  <c:v>sampen_BE_d2</c:v>
                </c:pt>
              </c:strCache>
            </c:strRef>
          </c:tx>
          <c:spPr>
            <a:solidFill>
              <a:schemeClr val="accent3">
                <a:lumMod val="60000"/>
              </a:schemeClr>
            </a:solidFill>
            <a:ln>
              <a:noFill/>
            </a:ln>
            <a:effectLst/>
          </c:spPr>
          <c:invertIfNegative val="0"/>
          <c:cat>
            <c:strRef>
              <c:f>综合!$V$99:$X$99</c:f>
              <c:strCache>
                <c:ptCount val="3"/>
                <c:pt idx="0">
                  <c:v>SVM</c:v>
                </c:pt>
                <c:pt idx="1">
                  <c:v>KNN</c:v>
                </c:pt>
                <c:pt idx="2">
                  <c:v>DT</c:v>
                </c:pt>
              </c:strCache>
            </c:strRef>
          </c:cat>
          <c:val>
            <c:numRef>
              <c:f>综合!$V$108:$X$108</c:f>
              <c:numCache>
                <c:formatCode>0.00%</c:formatCode>
                <c:ptCount val="3"/>
                <c:pt idx="0">
                  <c:v>0.945716</c:v>
                </c:pt>
                <c:pt idx="1">
                  <c:v>0.91594699999999996</c:v>
                </c:pt>
                <c:pt idx="2">
                  <c:v>0.89310599999999996</c:v>
                </c:pt>
              </c:numCache>
            </c:numRef>
          </c:val>
          <c:extLst>
            <c:ext xmlns:c16="http://schemas.microsoft.com/office/drawing/2014/chart" uri="{C3380CC4-5D6E-409C-BE32-E72D297353CC}">
              <c16:uniqueId val="{00000008-DF6A-4D38-BE69-A49E5A7445BE}"/>
            </c:ext>
          </c:extLst>
        </c:ser>
        <c:ser>
          <c:idx val="9"/>
          <c:order val="9"/>
          <c:tx>
            <c:strRef>
              <c:f>综合!$U$109</c:f>
              <c:strCache>
                <c:ptCount val="1"/>
                <c:pt idx="0">
                  <c:v>sampen_BE_d3</c:v>
                </c:pt>
              </c:strCache>
            </c:strRef>
          </c:tx>
          <c:spPr>
            <a:solidFill>
              <a:schemeClr val="accent4">
                <a:lumMod val="60000"/>
              </a:schemeClr>
            </a:solidFill>
            <a:ln>
              <a:noFill/>
            </a:ln>
            <a:effectLst/>
          </c:spPr>
          <c:invertIfNegative val="0"/>
          <c:cat>
            <c:strRef>
              <c:f>综合!$V$99:$X$99</c:f>
              <c:strCache>
                <c:ptCount val="3"/>
                <c:pt idx="0">
                  <c:v>SVM</c:v>
                </c:pt>
                <c:pt idx="1">
                  <c:v>KNN</c:v>
                </c:pt>
                <c:pt idx="2">
                  <c:v>DT</c:v>
                </c:pt>
              </c:strCache>
            </c:strRef>
          </c:cat>
          <c:val>
            <c:numRef>
              <c:f>综合!$V$109:$X$109</c:f>
              <c:numCache>
                <c:formatCode>0.00%</c:formatCode>
                <c:ptCount val="3"/>
                <c:pt idx="0">
                  <c:v>0.85624400000000001</c:v>
                </c:pt>
                <c:pt idx="1">
                  <c:v>0.65513999999999994</c:v>
                </c:pt>
                <c:pt idx="2">
                  <c:v>0.61037600000000003</c:v>
                </c:pt>
              </c:numCache>
            </c:numRef>
          </c:val>
          <c:extLst>
            <c:ext xmlns:c16="http://schemas.microsoft.com/office/drawing/2014/chart" uri="{C3380CC4-5D6E-409C-BE32-E72D297353CC}">
              <c16:uniqueId val="{00000009-DF6A-4D38-BE69-A49E5A7445BE}"/>
            </c:ext>
          </c:extLst>
        </c:ser>
        <c:dLbls>
          <c:showLegendKey val="0"/>
          <c:showVal val="0"/>
          <c:showCatName val="0"/>
          <c:showSerName val="0"/>
          <c:showPercent val="0"/>
          <c:showBubbleSize val="0"/>
        </c:dLbls>
        <c:gapWidth val="219"/>
        <c:overlap val="-27"/>
        <c:axId val="665129952"/>
        <c:axId val="665127000"/>
      </c:barChart>
      <c:catAx>
        <c:axId val="66512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5127000"/>
        <c:crosses val="autoZero"/>
        <c:auto val="1"/>
        <c:lblAlgn val="ctr"/>
        <c:lblOffset val="100"/>
        <c:noMultiLvlLbl val="0"/>
      </c:catAx>
      <c:valAx>
        <c:axId val="6651270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5129952"/>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Accuracy</a:t>
            </a:r>
            <a:r>
              <a:rPr lang="en-US" altLang="zh-CN" sz="1400" b="0" i="0" u="none" strike="noStrike" baseline="0">
                <a:effectLst/>
              </a:rPr>
              <a:t>(C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综合!$E$136</c:f>
              <c:strCache>
                <c:ptCount val="1"/>
                <c:pt idx="0">
                  <c:v>std_CE</c:v>
                </c:pt>
              </c:strCache>
            </c:strRef>
          </c:tx>
          <c:spPr>
            <a:solidFill>
              <a:schemeClr val="accent1"/>
            </a:solidFill>
            <a:ln>
              <a:noFill/>
            </a:ln>
            <a:effectLst/>
          </c:spPr>
          <c:invertIfNegative val="0"/>
          <c:cat>
            <c:strRef>
              <c:f>综合!$F$135:$H$135</c:f>
              <c:strCache>
                <c:ptCount val="3"/>
                <c:pt idx="0">
                  <c:v>SVM</c:v>
                </c:pt>
                <c:pt idx="1">
                  <c:v>KNN</c:v>
                </c:pt>
                <c:pt idx="2">
                  <c:v>DT</c:v>
                </c:pt>
              </c:strCache>
            </c:strRef>
          </c:cat>
          <c:val>
            <c:numRef>
              <c:f>综合!$F$136:$H$136</c:f>
              <c:numCache>
                <c:formatCode>0.00%</c:formatCode>
                <c:ptCount val="3"/>
                <c:pt idx="0">
                  <c:v>0.97791700000000004</c:v>
                </c:pt>
                <c:pt idx="1">
                  <c:v>0.98250000000000004</c:v>
                </c:pt>
                <c:pt idx="2">
                  <c:v>0.97750000000000004</c:v>
                </c:pt>
              </c:numCache>
            </c:numRef>
          </c:val>
          <c:extLst>
            <c:ext xmlns:c16="http://schemas.microsoft.com/office/drawing/2014/chart" uri="{C3380CC4-5D6E-409C-BE32-E72D297353CC}">
              <c16:uniqueId val="{00000000-FBA8-4FAB-9F70-A1F7409122A2}"/>
            </c:ext>
          </c:extLst>
        </c:ser>
        <c:ser>
          <c:idx val="1"/>
          <c:order val="1"/>
          <c:tx>
            <c:strRef>
              <c:f>综合!$E$137</c:f>
              <c:strCache>
                <c:ptCount val="1"/>
                <c:pt idx="0">
                  <c:v>std_CE_d1</c:v>
                </c:pt>
              </c:strCache>
            </c:strRef>
          </c:tx>
          <c:spPr>
            <a:solidFill>
              <a:schemeClr val="accent2"/>
            </a:solidFill>
            <a:ln>
              <a:noFill/>
            </a:ln>
            <a:effectLst/>
          </c:spPr>
          <c:invertIfNegative val="0"/>
          <c:cat>
            <c:strRef>
              <c:f>综合!$F$135:$H$135</c:f>
              <c:strCache>
                <c:ptCount val="3"/>
                <c:pt idx="0">
                  <c:v>SVM</c:v>
                </c:pt>
                <c:pt idx="1">
                  <c:v>KNN</c:v>
                </c:pt>
                <c:pt idx="2">
                  <c:v>DT</c:v>
                </c:pt>
              </c:strCache>
            </c:strRef>
          </c:cat>
          <c:val>
            <c:numRef>
              <c:f>综合!$F$137:$H$137</c:f>
              <c:numCache>
                <c:formatCode>0.00%</c:formatCode>
                <c:ptCount val="3"/>
                <c:pt idx="0">
                  <c:v>0.88249999999999995</c:v>
                </c:pt>
                <c:pt idx="1">
                  <c:v>0.86917</c:v>
                </c:pt>
                <c:pt idx="2">
                  <c:v>0.84375</c:v>
                </c:pt>
              </c:numCache>
            </c:numRef>
          </c:val>
          <c:extLst>
            <c:ext xmlns:c16="http://schemas.microsoft.com/office/drawing/2014/chart" uri="{C3380CC4-5D6E-409C-BE32-E72D297353CC}">
              <c16:uniqueId val="{00000001-FBA8-4FAB-9F70-A1F7409122A2}"/>
            </c:ext>
          </c:extLst>
        </c:ser>
        <c:ser>
          <c:idx val="2"/>
          <c:order val="2"/>
          <c:tx>
            <c:strRef>
              <c:f>综合!$E$138</c:f>
              <c:strCache>
                <c:ptCount val="1"/>
                <c:pt idx="0">
                  <c:v>std_CE_d2</c:v>
                </c:pt>
              </c:strCache>
            </c:strRef>
          </c:tx>
          <c:spPr>
            <a:solidFill>
              <a:schemeClr val="accent3"/>
            </a:solidFill>
            <a:ln>
              <a:noFill/>
            </a:ln>
            <a:effectLst/>
          </c:spPr>
          <c:invertIfNegative val="0"/>
          <c:cat>
            <c:strRef>
              <c:f>综合!$F$135:$H$135</c:f>
              <c:strCache>
                <c:ptCount val="3"/>
                <c:pt idx="0">
                  <c:v>SVM</c:v>
                </c:pt>
                <c:pt idx="1">
                  <c:v>KNN</c:v>
                </c:pt>
                <c:pt idx="2">
                  <c:v>DT</c:v>
                </c:pt>
              </c:strCache>
            </c:strRef>
          </c:cat>
          <c:val>
            <c:numRef>
              <c:f>综合!$F$138:$H$138</c:f>
              <c:numCache>
                <c:formatCode>0.00%</c:formatCode>
                <c:ptCount val="3"/>
                <c:pt idx="0">
                  <c:v>0.969167</c:v>
                </c:pt>
                <c:pt idx="1">
                  <c:v>0.96333000000000002</c:v>
                </c:pt>
                <c:pt idx="2">
                  <c:v>0.95041699999999996</c:v>
                </c:pt>
              </c:numCache>
            </c:numRef>
          </c:val>
          <c:extLst>
            <c:ext xmlns:c16="http://schemas.microsoft.com/office/drawing/2014/chart" uri="{C3380CC4-5D6E-409C-BE32-E72D297353CC}">
              <c16:uniqueId val="{00000002-FBA8-4FAB-9F70-A1F7409122A2}"/>
            </c:ext>
          </c:extLst>
        </c:ser>
        <c:ser>
          <c:idx val="3"/>
          <c:order val="3"/>
          <c:tx>
            <c:strRef>
              <c:f>综合!$E$139</c:f>
              <c:strCache>
                <c:ptCount val="1"/>
                <c:pt idx="0">
                  <c:v>std_CE_d3</c:v>
                </c:pt>
              </c:strCache>
            </c:strRef>
          </c:tx>
          <c:spPr>
            <a:solidFill>
              <a:schemeClr val="accent4"/>
            </a:solidFill>
            <a:ln>
              <a:noFill/>
            </a:ln>
            <a:effectLst/>
          </c:spPr>
          <c:invertIfNegative val="0"/>
          <c:cat>
            <c:strRef>
              <c:f>综合!$F$135:$H$135</c:f>
              <c:strCache>
                <c:ptCount val="3"/>
                <c:pt idx="0">
                  <c:v>SVM</c:v>
                </c:pt>
                <c:pt idx="1">
                  <c:v>KNN</c:v>
                </c:pt>
                <c:pt idx="2">
                  <c:v>DT</c:v>
                </c:pt>
              </c:strCache>
            </c:strRef>
          </c:cat>
          <c:val>
            <c:numRef>
              <c:f>综合!$F$139:$H$139</c:f>
              <c:numCache>
                <c:formatCode>0.00%</c:formatCode>
                <c:ptCount val="3"/>
                <c:pt idx="0">
                  <c:v>0.97401700000000002</c:v>
                </c:pt>
                <c:pt idx="1">
                  <c:v>0.98291700000000004</c:v>
                </c:pt>
                <c:pt idx="2">
                  <c:v>0.97541699999999998</c:v>
                </c:pt>
              </c:numCache>
            </c:numRef>
          </c:val>
          <c:extLst>
            <c:ext xmlns:c16="http://schemas.microsoft.com/office/drawing/2014/chart" uri="{C3380CC4-5D6E-409C-BE32-E72D297353CC}">
              <c16:uniqueId val="{00000003-FBA8-4FAB-9F70-A1F7409122A2}"/>
            </c:ext>
          </c:extLst>
        </c:ser>
        <c:ser>
          <c:idx val="4"/>
          <c:order val="4"/>
          <c:tx>
            <c:strRef>
              <c:f>综合!$E$140</c:f>
              <c:strCache>
                <c:ptCount val="1"/>
                <c:pt idx="0">
                  <c:v>std_CE_d4</c:v>
                </c:pt>
              </c:strCache>
            </c:strRef>
          </c:tx>
          <c:spPr>
            <a:solidFill>
              <a:schemeClr val="accent5"/>
            </a:solidFill>
            <a:ln>
              <a:noFill/>
            </a:ln>
            <a:effectLst/>
          </c:spPr>
          <c:invertIfNegative val="0"/>
          <c:cat>
            <c:strRef>
              <c:f>综合!$F$135:$H$135</c:f>
              <c:strCache>
                <c:ptCount val="3"/>
                <c:pt idx="0">
                  <c:v>SVM</c:v>
                </c:pt>
                <c:pt idx="1">
                  <c:v>KNN</c:v>
                </c:pt>
                <c:pt idx="2">
                  <c:v>DT</c:v>
                </c:pt>
              </c:strCache>
            </c:strRef>
          </c:cat>
          <c:val>
            <c:numRef>
              <c:f>综合!$F$140:$H$140</c:f>
              <c:numCache>
                <c:formatCode>0.00%</c:formatCode>
                <c:ptCount val="3"/>
                <c:pt idx="0">
                  <c:v>0.96625000000000005</c:v>
                </c:pt>
                <c:pt idx="1">
                  <c:v>0.97875000000000001</c:v>
                </c:pt>
                <c:pt idx="2">
                  <c:v>0.96625000000000005</c:v>
                </c:pt>
              </c:numCache>
            </c:numRef>
          </c:val>
          <c:extLst>
            <c:ext xmlns:c16="http://schemas.microsoft.com/office/drawing/2014/chart" uri="{C3380CC4-5D6E-409C-BE32-E72D297353CC}">
              <c16:uniqueId val="{00000004-FBA8-4FAB-9F70-A1F7409122A2}"/>
            </c:ext>
          </c:extLst>
        </c:ser>
        <c:ser>
          <c:idx val="5"/>
          <c:order val="5"/>
          <c:tx>
            <c:strRef>
              <c:f>综合!$E$141</c:f>
              <c:strCache>
                <c:ptCount val="1"/>
                <c:pt idx="0">
                  <c:v>std_CE_d5</c:v>
                </c:pt>
              </c:strCache>
            </c:strRef>
          </c:tx>
          <c:spPr>
            <a:solidFill>
              <a:schemeClr val="accent6"/>
            </a:solidFill>
            <a:ln>
              <a:noFill/>
            </a:ln>
            <a:effectLst/>
          </c:spPr>
          <c:invertIfNegative val="0"/>
          <c:cat>
            <c:strRef>
              <c:f>综合!$F$135:$H$135</c:f>
              <c:strCache>
                <c:ptCount val="3"/>
                <c:pt idx="0">
                  <c:v>SVM</c:v>
                </c:pt>
                <c:pt idx="1">
                  <c:v>KNN</c:v>
                </c:pt>
                <c:pt idx="2">
                  <c:v>DT</c:v>
                </c:pt>
              </c:strCache>
            </c:strRef>
          </c:cat>
          <c:val>
            <c:numRef>
              <c:f>综合!$F$141:$H$141</c:f>
              <c:numCache>
                <c:formatCode>0.00%</c:formatCode>
                <c:ptCount val="3"/>
                <c:pt idx="0">
                  <c:v>0.937083</c:v>
                </c:pt>
                <c:pt idx="1">
                  <c:v>0.96375</c:v>
                </c:pt>
                <c:pt idx="2">
                  <c:v>0.94958299999999995</c:v>
                </c:pt>
              </c:numCache>
            </c:numRef>
          </c:val>
          <c:extLst>
            <c:ext xmlns:c16="http://schemas.microsoft.com/office/drawing/2014/chart" uri="{C3380CC4-5D6E-409C-BE32-E72D297353CC}">
              <c16:uniqueId val="{00000005-FBA8-4FAB-9F70-A1F7409122A2}"/>
            </c:ext>
          </c:extLst>
        </c:ser>
        <c:ser>
          <c:idx val="6"/>
          <c:order val="6"/>
          <c:tx>
            <c:strRef>
              <c:f>综合!$E$142</c:f>
              <c:strCache>
                <c:ptCount val="1"/>
                <c:pt idx="0">
                  <c:v>sampen_CE</c:v>
                </c:pt>
              </c:strCache>
            </c:strRef>
          </c:tx>
          <c:spPr>
            <a:solidFill>
              <a:schemeClr val="accent1">
                <a:lumMod val="60000"/>
              </a:schemeClr>
            </a:solidFill>
            <a:ln>
              <a:noFill/>
            </a:ln>
            <a:effectLst/>
          </c:spPr>
          <c:invertIfNegative val="0"/>
          <c:cat>
            <c:strRef>
              <c:f>综合!$F$135:$H$135</c:f>
              <c:strCache>
                <c:ptCount val="3"/>
                <c:pt idx="0">
                  <c:v>SVM</c:v>
                </c:pt>
                <c:pt idx="1">
                  <c:v>KNN</c:v>
                </c:pt>
                <c:pt idx="2">
                  <c:v>DT</c:v>
                </c:pt>
              </c:strCache>
            </c:strRef>
          </c:cat>
          <c:val>
            <c:numRef>
              <c:f>综合!$F$142:$H$142</c:f>
              <c:numCache>
                <c:formatCode>0.00%</c:formatCode>
                <c:ptCount val="3"/>
                <c:pt idx="0">
                  <c:v>0.69125000000000003</c:v>
                </c:pt>
                <c:pt idx="1">
                  <c:v>0.66625000000000001</c:v>
                </c:pt>
                <c:pt idx="2">
                  <c:v>0.61833300000000002</c:v>
                </c:pt>
              </c:numCache>
            </c:numRef>
          </c:val>
          <c:extLst>
            <c:ext xmlns:c16="http://schemas.microsoft.com/office/drawing/2014/chart" uri="{C3380CC4-5D6E-409C-BE32-E72D297353CC}">
              <c16:uniqueId val="{00000006-FBA8-4FAB-9F70-A1F7409122A2}"/>
            </c:ext>
          </c:extLst>
        </c:ser>
        <c:ser>
          <c:idx val="7"/>
          <c:order val="7"/>
          <c:tx>
            <c:strRef>
              <c:f>综合!$E$143</c:f>
              <c:strCache>
                <c:ptCount val="1"/>
                <c:pt idx="0">
                  <c:v>sampen_CE_d1</c:v>
                </c:pt>
              </c:strCache>
            </c:strRef>
          </c:tx>
          <c:spPr>
            <a:solidFill>
              <a:schemeClr val="accent2">
                <a:lumMod val="60000"/>
              </a:schemeClr>
            </a:solidFill>
            <a:ln>
              <a:noFill/>
            </a:ln>
            <a:effectLst/>
          </c:spPr>
          <c:invertIfNegative val="0"/>
          <c:cat>
            <c:strRef>
              <c:f>综合!$F$135:$H$135</c:f>
              <c:strCache>
                <c:ptCount val="3"/>
                <c:pt idx="0">
                  <c:v>SVM</c:v>
                </c:pt>
                <c:pt idx="1">
                  <c:v>KNN</c:v>
                </c:pt>
                <c:pt idx="2">
                  <c:v>DT</c:v>
                </c:pt>
              </c:strCache>
            </c:strRef>
          </c:cat>
          <c:val>
            <c:numRef>
              <c:f>综合!$F$143:$H$143</c:f>
              <c:numCache>
                <c:formatCode>0.00%</c:formatCode>
                <c:ptCount val="3"/>
                <c:pt idx="0">
                  <c:v>0.97</c:v>
                </c:pt>
                <c:pt idx="1">
                  <c:v>0.96250000000000002</c:v>
                </c:pt>
                <c:pt idx="2">
                  <c:v>0.95458299999999996</c:v>
                </c:pt>
              </c:numCache>
            </c:numRef>
          </c:val>
          <c:extLst>
            <c:ext xmlns:c16="http://schemas.microsoft.com/office/drawing/2014/chart" uri="{C3380CC4-5D6E-409C-BE32-E72D297353CC}">
              <c16:uniqueId val="{00000007-FBA8-4FAB-9F70-A1F7409122A2}"/>
            </c:ext>
          </c:extLst>
        </c:ser>
        <c:ser>
          <c:idx val="8"/>
          <c:order val="8"/>
          <c:tx>
            <c:strRef>
              <c:f>综合!$E$144</c:f>
              <c:strCache>
                <c:ptCount val="1"/>
                <c:pt idx="0">
                  <c:v>sampen_CE_d2</c:v>
                </c:pt>
              </c:strCache>
            </c:strRef>
          </c:tx>
          <c:spPr>
            <a:solidFill>
              <a:schemeClr val="accent3">
                <a:lumMod val="60000"/>
              </a:schemeClr>
            </a:solidFill>
            <a:ln>
              <a:noFill/>
            </a:ln>
            <a:effectLst/>
          </c:spPr>
          <c:invertIfNegative val="0"/>
          <c:cat>
            <c:strRef>
              <c:f>综合!$F$135:$H$135</c:f>
              <c:strCache>
                <c:ptCount val="3"/>
                <c:pt idx="0">
                  <c:v>SVM</c:v>
                </c:pt>
                <c:pt idx="1">
                  <c:v>KNN</c:v>
                </c:pt>
                <c:pt idx="2">
                  <c:v>DT</c:v>
                </c:pt>
              </c:strCache>
            </c:strRef>
          </c:cat>
          <c:val>
            <c:numRef>
              <c:f>综合!$F$144:$H$144</c:f>
              <c:numCache>
                <c:formatCode>0.00%</c:formatCode>
                <c:ptCount val="3"/>
                <c:pt idx="0">
                  <c:v>0.94958299999999995</c:v>
                </c:pt>
                <c:pt idx="1">
                  <c:v>0.95</c:v>
                </c:pt>
                <c:pt idx="2">
                  <c:v>0.92749999999999999</c:v>
                </c:pt>
              </c:numCache>
            </c:numRef>
          </c:val>
          <c:extLst>
            <c:ext xmlns:c16="http://schemas.microsoft.com/office/drawing/2014/chart" uri="{C3380CC4-5D6E-409C-BE32-E72D297353CC}">
              <c16:uniqueId val="{00000008-FBA8-4FAB-9F70-A1F7409122A2}"/>
            </c:ext>
          </c:extLst>
        </c:ser>
        <c:ser>
          <c:idx val="9"/>
          <c:order val="9"/>
          <c:tx>
            <c:strRef>
              <c:f>综合!$E$145</c:f>
              <c:strCache>
                <c:ptCount val="1"/>
                <c:pt idx="0">
                  <c:v>sampen_CE_d3</c:v>
                </c:pt>
              </c:strCache>
            </c:strRef>
          </c:tx>
          <c:spPr>
            <a:solidFill>
              <a:schemeClr val="accent4">
                <a:lumMod val="60000"/>
              </a:schemeClr>
            </a:solidFill>
            <a:ln>
              <a:noFill/>
            </a:ln>
            <a:effectLst/>
          </c:spPr>
          <c:invertIfNegative val="0"/>
          <c:cat>
            <c:strRef>
              <c:f>综合!$F$135:$H$135</c:f>
              <c:strCache>
                <c:ptCount val="3"/>
                <c:pt idx="0">
                  <c:v>SVM</c:v>
                </c:pt>
                <c:pt idx="1">
                  <c:v>KNN</c:v>
                </c:pt>
                <c:pt idx="2">
                  <c:v>DT</c:v>
                </c:pt>
              </c:strCache>
            </c:strRef>
          </c:cat>
          <c:val>
            <c:numRef>
              <c:f>综合!$F$145:$H$145</c:f>
              <c:numCache>
                <c:formatCode>0.00%</c:formatCode>
                <c:ptCount val="3"/>
                <c:pt idx="0">
                  <c:v>0.76666699999999999</c:v>
                </c:pt>
                <c:pt idx="1">
                  <c:v>0.74375000000000002</c:v>
                </c:pt>
                <c:pt idx="2">
                  <c:v>0.70374999999999999</c:v>
                </c:pt>
              </c:numCache>
            </c:numRef>
          </c:val>
          <c:extLst>
            <c:ext xmlns:c16="http://schemas.microsoft.com/office/drawing/2014/chart" uri="{C3380CC4-5D6E-409C-BE32-E72D297353CC}">
              <c16:uniqueId val="{00000009-FBA8-4FAB-9F70-A1F7409122A2}"/>
            </c:ext>
          </c:extLst>
        </c:ser>
        <c:dLbls>
          <c:showLegendKey val="0"/>
          <c:showVal val="0"/>
          <c:showCatName val="0"/>
          <c:showSerName val="0"/>
          <c:showPercent val="0"/>
          <c:showBubbleSize val="0"/>
        </c:dLbls>
        <c:gapWidth val="219"/>
        <c:overlap val="-27"/>
        <c:axId val="674343560"/>
        <c:axId val="629424904"/>
      </c:barChart>
      <c:catAx>
        <c:axId val="674343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9424904"/>
        <c:crosses val="autoZero"/>
        <c:auto val="1"/>
        <c:lblAlgn val="ctr"/>
        <c:lblOffset val="100"/>
        <c:noMultiLvlLbl val="0"/>
      </c:catAx>
      <c:valAx>
        <c:axId val="62942490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34356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Sensitivity</a:t>
            </a:r>
            <a:r>
              <a:rPr lang="en-US" altLang="zh-CN" sz="1400" b="0" i="0" u="none" strike="noStrike" baseline="0">
                <a:effectLst/>
              </a:rPr>
              <a:t>(C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综合!$M$136</c:f>
              <c:strCache>
                <c:ptCount val="1"/>
                <c:pt idx="0">
                  <c:v>std_CE</c:v>
                </c:pt>
              </c:strCache>
            </c:strRef>
          </c:tx>
          <c:spPr>
            <a:solidFill>
              <a:schemeClr val="accent1"/>
            </a:solidFill>
            <a:ln>
              <a:noFill/>
            </a:ln>
            <a:effectLst/>
          </c:spPr>
          <c:invertIfNegative val="0"/>
          <c:cat>
            <c:strRef>
              <c:f>综合!$N$135:$P$135</c:f>
              <c:strCache>
                <c:ptCount val="3"/>
                <c:pt idx="0">
                  <c:v>SVM</c:v>
                </c:pt>
                <c:pt idx="1">
                  <c:v>KNN</c:v>
                </c:pt>
                <c:pt idx="2">
                  <c:v>DT</c:v>
                </c:pt>
              </c:strCache>
            </c:strRef>
          </c:cat>
          <c:val>
            <c:numRef>
              <c:f>综合!$N$136:$P$136</c:f>
              <c:numCache>
                <c:formatCode>0.00%</c:formatCode>
                <c:ptCount val="3"/>
                <c:pt idx="0">
                  <c:v>0.98888100000000001</c:v>
                </c:pt>
                <c:pt idx="1">
                  <c:v>0.98753100000000005</c:v>
                </c:pt>
                <c:pt idx="2">
                  <c:v>0.97758900000000004</c:v>
                </c:pt>
              </c:numCache>
            </c:numRef>
          </c:val>
          <c:extLst>
            <c:ext xmlns:c16="http://schemas.microsoft.com/office/drawing/2014/chart" uri="{C3380CC4-5D6E-409C-BE32-E72D297353CC}">
              <c16:uniqueId val="{00000000-6152-43F2-8B69-8AF19DD734B4}"/>
            </c:ext>
          </c:extLst>
        </c:ser>
        <c:ser>
          <c:idx val="1"/>
          <c:order val="1"/>
          <c:tx>
            <c:strRef>
              <c:f>综合!$M$137</c:f>
              <c:strCache>
                <c:ptCount val="1"/>
                <c:pt idx="0">
                  <c:v>std_CE_d1</c:v>
                </c:pt>
              </c:strCache>
            </c:strRef>
          </c:tx>
          <c:spPr>
            <a:solidFill>
              <a:schemeClr val="accent2"/>
            </a:solidFill>
            <a:ln>
              <a:noFill/>
            </a:ln>
            <a:effectLst/>
          </c:spPr>
          <c:invertIfNegative val="0"/>
          <c:cat>
            <c:strRef>
              <c:f>综合!$N$135:$P$135</c:f>
              <c:strCache>
                <c:ptCount val="3"/>
                <c:pt idx="0">
                  <c:v>SVM</c:v>
                </c:pt>
                <c:pt idx="1">
                  <c:v>KNN</c:v>
                </c:pt>
                <c:pt idx="2">
                  <c:v>DT</c:v>
                </c:pt>
              </c:strCache>
            </c:strRef>
          </c:cat>
          <c:val>
            <c:numRef>
              <c:f>综合!$N$137:$P$137</c:f>
              <c:numCache>
                <c:formatCode>0.00%</c:formatCode>
                <c:ptCount val="3"/>
                <c:pt idx="0">
                  <c:v>0.93701299999999998</c:v>
                </c:pt>
                <c:pt idx="1">
                  <c:v>0.90273999999999999</c:v>
                </c:pt>
                <c:pt idx="2">
                  <c:v>0.85804800000000003</c:v>
                </c:pt>
              </c:numCache>
            </c:numRef>
          </c:val>
          <c:extLst>
            <c:ext xmlns:c16="http://schemas.microsoft.com/office/drawing/2014/chart" uri="{C3380CC4-5D6E-409C-BE32-E72D297353CC}">
              <c16:uniqueId val="{00000001-6152-43F2-8B69-8AF19DD734B4}"/>
            </c:ext>
          </c:extLst>
        </c:ser>
        <c:ser>
          <c:idx val="2"/>
          <c:order val="2"/>
          <c:tx>
            <c:strRef>
              <c:f>综合!$M$138</c:f>
              <c:strCache>
                <c:ptCount val="1"/>
                <c:pt idx="0">
                  <c:v>std_CE_d2</c:v>
                </c:pt>
              </c:strCache>
            </c:strRef>
          </c:tx>
          <c:spPr>
            <a:solidFill>
              <a:schemeClr val="accent3"/>
            </a:solidFill>
            <a:ln>
              <a:noFill/>
            </a:ln>
            <a:effectLst/>
          </c:spPr>
          <c:invertIfNegative val="0"/>
          <c:cat>
            <c:strRef>
              <c:f>综合!$N$135:$P$135</c:f>
              <c:strCache>
                <c:ptCount val="3"/>
                <c:pt idx="0">
                  <c:v>SVM</c:v>
                </c:pt>
                <c:pt idx="1">
                  <c:v>KNN</c:v>
                </c:pt>
                <c:pt idx="2">
                  <c:v>DT</c:v>
                </c:pt>
              </c:strCache>
            </c:strRef>
          </c:cat>
          <c:val>
            <c:numRef>
              <c:f>综合!$N$138:$P$138</c:f>
              <c:numCache>
                <c:formatCode>0.00%</c:formatCode>
                <c:ptCount val="3"/>
                <c:pt idx="0">
                  <c:v>0.97090600000000005</c:v>
                </c:pt>
                <c:pt idx="1">
                  <c:v>0.95696000000000003</c:v>
                </c:pt>
                <c:pt idx="2">
                  <c:v>0.94760900000000003</c:v>
                </c:pt>
              </c:numCache>
            </c:numRef>
          </c:val>
          <c:extLst>
            <c:ext xmlns:c16="http://schemas.microsoft.com/office/drawing/2014/chart" uri="{C3380CC4-5D6E-409C-BE32-E72D297353CC}">
              <c16:uniqueId val="{00000002-6152-43F2-8B69-8AF19DD734B4}"/>
            </c:ext>
          </c:extLst>
        </c:ser>
        <c:ser>
          <c:idx val="3"/>
          <c:order val="3"/>
          <c:tx>
            <c:strRef>
              <c:f>综合!$M$139</c:f>
              <c:strCache>
                <c:ptCount val="1"/>
                <c:pt idx="0">
                  <c:v>std_CE_d3</c:v>
                </c:pt>
              </c:strCache>
            </c:strRef>
          </c:tx>
          <c:spPr>
            <a:solidFill>
              <a:schemeClr val="accent4"/>
            </a:solidFill>
            <a:ln>
              <a:noFill/>
            </a:ln>
            <a:effectLst/>
          </c:spPr>
          <c:invertIfNegative val="0"/>
          <c:cat>
            <c:strRef>
              <c:f>综合!$N$135:$P$135</c:f>
              <c:strCache>
                <c:ptCount val="3"/>
                <c:pt idx="0">
                  <c:v>SVM</c:v>
                </c:pt>
                <c:pt idx="1">
                  <c:v>KNN</c:v>
                </c:pt>
                <c:pt idx="2">
                  <c:v>DT</c:v>
                </c:pt>
              </c:strCache>
            </c:strRef>
          </c:cat>
          <c:val>
            <c:numRef>
              <c:f>综合!$N$139:$P$139</c:f>
              <c:numCache>
                <c:formatCode>0.00%</c:formatCode>
                <c:ptCount val="3"/>
                <c:pt idx="0">
                  <c:v>0.98504100000000006</c:v>
                </c:pt>
                <c:pt idx="1">
                  <c:v>0.98491399999999996</c:v>
                </c:pt>
                <c:pt idx="2">
                  <c:v>0.97367700000000001</c:v>
                </c:pt>
              </c:numCache>
            </c:numRef>
          </c:val>
          <c:extLst>
            <c:ext xmlns:c16="http://schemas.microsoft.com/office/drawing/2014/chart" uri="{C3380CC4-5D6E-409C-BE32-E72D297353CC}">
              <c16:uniqueId val="{00000003-6152-43F2-8B69-8AF19DD734B4}"/>
            </c:ext>
          </c:extLst>
        </c:ser>
        <c:ser>
          <c:idx val="4"/>
          <c:order val="4"/>
          <c:tx>
            <c:strRef>
              <c:f>综合!$M$140</c:f>
              <c:strCache>
                <c:ptCount val="1"/>
                <c:pt idx="0">
                  <c:v>std_CE_d4</c:v>
                </c:pt>
              </c:strCache>
            </c:strRef>
          </c:tx>
          <c:spPr>
            <a:solidFill>
              <a:schemeClr val="accent5"/>
            </a:solidFill>
            <a:ln>
              <a:noFill/>
            </a:ln>
            <a:effectLst/>
          </c:spPr>
          <c:invertIfNegative val="0"/>
          <c:cat>
            <c:strRef>
              <c:f>综合!$N$135:$P$135</c:f>
              <c:strCache>
                <c:ptCount val="3"/>
                <c:pt idx="0">
                  <c:v>SVM</c:v>
                </c:pt>
                <c:pt idx="1">
                  <c:v>KNN</c:v>
                </c:pt>
                <c:pt idx="2">
                  <c:v>DT</c:v>
                </c:pt>
              </c:strCache>
            </c:strRef>
          </c:cat>
          <c:val>
            <c:numRef>
              <c:f>综合!$N$140:$P$140</c:f>
              <c:numCache>
                <c:formatCode>0.00%</c:formatCode>
                <c:ptCount val="3"/>
                <c:pt idx="0">
                  <c:v>0.97773900000000002</c:v>
                </c:pt>
                <c:pt idx="1">
                  <c:v>0.97900799999999999</c:v>
                </c:pt>
                <c:pt idx="2">
                  <c:v>0.969279</c:v>
                </c:pt>
              </c:numCache>
            </c:numRef>
          </c:val>
          <c:extLst>
            <c:ext xmlns:c16="http://schemas.microsoft.com/office/drawing/2014/chart" uri="{C3380CC4-5D6E-409C-BE32-E72D297353CC}">
              <c16:uniqueId val="{00000004-6152-43F2-8B69-8AF19DD734B4}"/>
            </c:ext>
          </c:extLst>
        </c:ser>
        <c:ser>
          <c:idx val="5"/>
          <c:order val="5"/>
          <c:tx>
            <c:strRef>
              <c:f>综合!$M$141</c:f>
              <c:strCache>
                <c:ptCount val="1"/>
                <c:pt idx="0">
                  <c:v>std_CE_d5</c:v>
                </c:pt>
              </c:strCache>
            </c:strRef>
          </c:tx>
          <c:spPr>
            <a:solidFill>
              <a:schemeClr val="accent6"/>
            </a:solidFill>
            <a:ln>
              <a:noFill/>
            </a:ln>
            <a:effectLst/>
          </c:spPr>
          <c:invertIfNegative val="0"/>
          <c:cat>
            <c:strRef>
              <c:f>综合!$N$135:$P$135</c:f>
              <c:strCache>
                <c:ptCount val="3"/>
                <c:pt idx="0">
                  <c:v>SVM</c:v>
                </c:pt>
                <c:pt idx="1">
                  <c:v>KNN</c:v>
                </c:pt>
                <c:pt idx="2">
                  <c:v>DT</c:v>
                </c:pt>
              </c:strCache>
            </c:strRef>
          </c:cat>
          <c:val>
            <c:numRef>
              <c:f>综合!$N$141:$P$141</c:f>
              <c:numCache>
                <c:formatCode>0.00%</c:formatCode>
                <c:ptCount val="3"/>
                <c:pt idx="0">
                  <c:v>0.96243000000000001</c:v>
                </c:pt>
                <c:pt idx="1">
                  <c:v>0.95055400000000001</c:v>
                </c:pt>
                <c:pt idx="2">
                  <c:v>0.94970500000000002</c:v>
                </c:pt>
              </c:numCache>
            </c:numRef>
          </c:val>
          <c:extLst>
            <c:ext xmlns:c16="http://schemas.microsoft.com/office/drawing/2014/chart" uri="{C3380CC4-5D6E-409C-BE32-E72D297353CC}">
              <c16:uniqueId val="{00000005-6152-43F2-8B69-8AF19DD734B4}"/>
            </c:ext>
          </c:extLst>
        </c:ser>
        <c:ser>
          <c:idx val="6"/>
          <c:order val="6"/>
          <c:tx>
            <c:strRef>
              <c:f>综合!$M$142</c:f>
              <c:strCache>
                <c:ptCount val="1"/>
                <c:pt idx="0">
                  <c:v>sampen_CE</c:v>
                </c:pt>
              </c:strCache>
            </c:strRef>
          </c:tx>
          <c:spPr>
            <a:solidFill>
              <a:schemeClr val="accent1">
                <a:lumMod val="60000"/>
              </a:schemeClr>
            </a:solidFill>
            <a:ln>
              <a:noFill/>
            </a:ln>
            <a:effectLst/>
          </c:spPr>
          <c:invertIfNegative val="0"/>
          <c:cat>
            <c:strRef>
              <c:f>综合!$N$135:$P$135</c:f>
              <c:strCache>
                <c:ptCount val="3"/>
                <c:pt idx="0">
                  <c:v>SVM</c:v>
                </c:pt>
                <c:pt idx="1">
                  <c:v>KNN</c:v>
                </c:pt>
                <c:pt idx="2">
                  <c:v>DT</c:v>
                </c:pt>
              </c:strCache>
            </c:strRef>
          </c:cat>
          <c:val>
            <c:numRef>
              <c:f>综合!$N$142:$P$142</c:f>
              <c:numCache>
                <c:formatCode>0.00%</c:formatCode>
                <c:ptCount val="3"/>
                <c:pt idx="0">
                  <c:v>0.63093399999999999</c:v>
                </c:pt>
                <c:pt idx="1">
                  <c:v>0.65610000000000002</c:v>
                </c:pt>
                <c:pt idx="2">
                  <c:v>0.60675000000000001</c:v>
                </c:pt>
              </c:numCache>
            </c:numRef>
          </c:val>
          <c:extLst>
            <c:ext xmlns:c16="http://schemas.microsoft.com/office/drawing/2014/chart" uri="{C3380CC4-5D6E-409C-BE32-E72D297353CC}">
              <c16:uniqueId val="{00000006-6152-43F2-8B69-8AF19DD734B4}"/>
            </c:ext>
          </c:extLst>
        </c:ser>
        <c:ser>
          <c:idx val="7"/>
          <c:order val="7"/>
          <c:tx>
            <c:strRef>
              <c:f>综合!$M$143</c:f>
              <c:strCache>
                <c:ptCount val="1"/>
                <c:pt idx="0">
                  <c:v>sampen_CE_d1</c:v>
                </c:pt>
              </c:strCache>
            </c:strRef>
          </c:tx>
          <c:spPr>
            <a:solidFill>
              <a:schemeClr val="accent2">
                <a:lumMod val="60000"/>
              </a:schemeClr>
            </a:solidFill>
            <a:ln>
              <a:noFill/>
            </a:ln>
            <a:effectLst/>
          </c:spPr>
          <c:invertIfNegative val="0"/>
          <c:cat>
            <c:strRef>
              <c:f>综合!$N$135:$P$135</c:f>
              <c:strCache>
                <c:ptCount val="3"/>
                <c:pt idx="0">
                  <c:v>SVM</c:v>
                </c:pt>
                <c:pt idx="1">
                  <c:v>KNN</c:v>
                </c:pt>
                <c:pt idx="2">
                  <c:v>DT</c:v>
                </c:pt>
              </c:strCache>
            </c:strRef>
          </c:cat>
          <c:val>
            <c:numRef>
              <c:f>综合!$N$143:$P$143</c:f>
              <c:numCache>
                <c:formatCode>0.00%</c:formatCode>
                <c:ptCount val="3"/>
                <c:pt idx="0">
                  <c:v>0.95070600000000005</c:v>
                </c:pt>
                <c:pt idx="1">
                  <c:v>0.95612299999999995</c:v>
                </c:pt>
                <c:pt idx="2">
                  <c:v>0.95854499999999998</c:v>
                </c:pt>
              </c:numCache>
            </c:numRef>
          </c:val>
          <c:extLst>
            <c:ext xmlns:c16="http://schemas.microsoft.com/office/drawing/2014/chart" uri="{C3380CC4-5D6E-409C-BE32-E72D297353CC}">
              <c16:uniqueId val="{00000007-6152-43F2-8B69-8AF19DD734B4}"/>
            </c:ext>
          </c:extLst>
        </c:ser>
        <c:ser>
          <c:idx val="8"/>
          <c:order val="8"/>
          <c:tx>
            <c:strRef>
              <c:f>综合!$M$144</c:f>
              <c:strCache>
                <c:ptCount val="1"/>
                <c:pt idx="0">
                  <c:v>sampen_CE_d2</c:v>
                </c:pt>
              </c:strCache>
            </c:strRef>
          </c:tx>
          <c:spPr>
            <a:solidFill>
              <a:schemeClr val="accent3">
                <a:lumMod val="60000"/>
              </a:schemeClr>
            </a:solidFill>
            <a:ln>
              <a:noFill/>
            </a:ln>
            <a:effectLst/>
          </c:spPr>
          <c:invertIfNegative val="0"/>
          <c:cat>
            <c:strRef>
              <c:f>综合!$N$135:$P$135</c:f>
              <c:strCache>
                <c:ptCount val="3"/>
                <c:pt idx="0">
                  <c:v>SVM</c:v>
                </c:pt>
                <c:pt idx="1">
                  <c:v>KNN</c:v>
                </c:pt>
                <c:pt idx="2">
                  <c:v>DT</c:v>
                </c:pt>
              </c:strCache>
            </c:strRef>
          </c:cat>
          <c:val>
            <c:numRef>
              <c:f>综合!$N$144:$P$144</c:f>
              <c:numCache>
                <c:formatCode>0.00%</c:formatCode>
                <c:ptCount val="3"/>
                <c:pt idx="0">
                  <c:v>0.93699900000000003</c:v>
                </c:pt>
                <c:pt idx="1">
                  <c:v>0.95334099999999999</c:v>
                </c:pt>
                <c:pt idx="2">
                  <c:v>0.92333900000000002</c:v>
                </c:pt>
              </c:numCache>
            </c:numRef>
          </c:val>
          <c:extLst>
            <c:ext xmlns:c16="http://schemas.microsoft.com/office/drawing/2014/chart" uri="{C3380CC4-5D6E-409C-BE32-E72D297353CC}">
              <c16:uniqueId val="{00000008-6152-43F2-8B69-8AF19DD734B4}"/>
            </c:ext>
          </c:extLst>
        </c:ser>
        <c:ser>
          <c:idx val="9"/>
          <c:order val="9"/>
          <c:tx>
            <c:strRef>
              <c:f>综合!$M$145</c:f>
              <c:strCache>
                <c:ptCount val="1"/>
                <c:pt idx="0">
                  <c:v>sampen_CE_d3</c:v>
                </c:pt>
              </c:strCache>
            </c:strRef>
          </c:tx>
          <c:spPr>
            <a:solidFill>
              <a:schemeClr val="accent4">
                <a:lumMod val="60000"/>
              </a:schemeClr>
            </a:solidFill>
            <a:ln>
              <a:noFill/>
            </a:ln>
            <a:effectLst/>
          </c:spPr>
          <c:invertIfNegative val="0"/>
          <c:cat>
            <c:strRef>
              <c:f>综合!$N$135:$P$135</c:f>
              <c:strCache>
                <c:ptCount val="3"/>
                <c:pt idx="0">
                  <c:v>SVM</c:v>
                </c:pt>
                <c:pt idx="1">
                  <c:v>KNN</c:v>
                </c:pt>
                <c:pt idx="2">
                  <c:v>DT</c:v>
                </c:pt>
              </c:strCache>
            </c:strRef>
          </c:cat>
          <c:val>
            <c:numRef>
              <c:f>综合!$N$145:$P$145</c:f>
              <c:numCache>
                <c:formatCode>0.00%</c:formatCode>
                <c:ptCount val="3"/>
                <c:pt idx="0">
                  <c:v>0.66429300000000002</c:v>
                </c:pt>
                <c:pt idx="1">
                  <c:v>0.70225800000000005</c:v>
                </c:pt>
                <c:pt idx="2">
                  <c:v>0.70157999999999998</c:v>
                </c:pt>
              </c:numCache>
            </c:numRef>
          </c:val>
          <c:extLst>
            <c:ext xmlns:c16="http://schemas.microsoft.com/office/drawing/2014/chart" uri="{C3380CC4-5D6E-409C-BE32-E72D297353CC}">
              <c16:uniqueId val="{00000009-6152-43F2-8B69-8AF19DD734B4}"/>
            </c:ext>
          </c:extLst>
        </c:ser>
        <c:dLbls>
          <c:showLegendKey val="0"/>
          <c:showVal val="0"/>
          <c:showCatName val="0"/>
          <c:showSerName val="0"/>
          <c:showPercent val="0"/>
          <c:showBubbleSize val="0"/>
        </c:dLbls>
        <c:gapWidth val="219"/>
        <c:overlap val="-27"/>
        <c:axId val="702521392"/>
        <c:axId val="702522048"/>
      </c:barChart>
      <c:catAx>
        <c:axId val="70252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522048"/>
        <c:crosses val="autoZero"/>
        <c:auto val="1"/>
        <c:lblAlgn val="ctr"/>
        <c:lblOffset val="100"/>
        <c:noMultiLvlLbl val="0"/>
      </c:catAx>
      <c:valAx>
        <c:axId val="70252204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02521392"/>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Specificity</a:t>
            </a:r>
            <a:r>
              <a:rPr lang="en-US" altLang="zh-CN" sz="1400" b="0" i="0" u="none" strike="noStrike" baseline="0">
                <a:effectLst/>
              </a:rPr>
              <a:t>(C vs E)</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综合!$U$136</c:f>
              <c:strCache>
                <c:ptCount val="1"/>
                <c:pt idx="0">
                  <c:v>std_CE</c:v>
                </c:pt>
              </c:strCache>
            </c:strRef>
          </c:tx>
          <c:spPr>
            <a:solidFill>
              <a:schemeClr val="accent1"/>
            </a:solidFill>
            <a:ln>
              <a:noFill/>
            </a:ln>
            <a:effectLst/>
          </c:spPr>
          <c:invertIfNegative val="0"/>
          <c:cat>
            <c:strRef>
              <c:f>综合!$V$135:$X$135</c:f>
              <c:strCache>
                <c:ptCount val="3"/>
                <c:pt idx="0">
                  <c:v>SVM</c:v>
                </c:pt>
                <c:pt idx="1">
                  <c:v>KNN</c:v>
                </c:pt>
                <c:pt idx="2">
                  <c:v>DT</c:v>
                </c:pt>
              </c:strCache>
            </c:strRef>
          </c:cat>
          <c:val>
            <c:numRef>
              <c:f>综合!$V$136:$X$136</c:f>
              <c:numCache>
                <c:formatCode>0.00%</c:formatCode>
                <c:ptCount val="3"/>
                <c:pt idx="0">
                  <c:v>0.96649499999999999</c:v>
                </c:pt>
                <c:pt idx="1">
                  <c:v>0.977935</c:v>
                </c:pt>
                <c:pt idx="2">
                  <c:v>0.97765299999999999</c:v>
                </c:pt>
              </c:numCache>
            </c:numRef>
          </c:val>
          <c:extLst>
            <c:ext xmlns:c16="http://schemas.microsoft.com/office/drawing/2014/chart" uri="{C3380CC4-5D6E-409C-BE32-E72D297353CC}">
              <c16:uniqueId val="{00000000-E1B2-4513-88F0-73EC4CFA8B05}"/>
            </c:ext>
          </c:extLst>
        </c:ser>
        <c:ser>
          <c:idx val="1"/>
          <c:order val="1"/>
          <c:tx>
            <c:strRef>
              <c:f>综合!$U$137</c:f>
              <c:strCache>
                <c:ptCount val="1"/>
                <c:pt idx="0">
                  <c:v>std_CE_d1</c:v>
                </c:pt>
              </c:strCache>
            </c:strRef>
          </c:tx>
          <c:spPr>
            <a:solidFill>
              <a:schemeClr val="accent2"/>
            </a:solidFill>
            <a:ln>
              <a:noFill/>
            </a:ln>
            <a:effectLst/>
          </c:spPr>
          <c:invertIfNegative val="0"/>
          <c:cat>
            <c:strRef>
              <c:f>综合!$V$135:$X$135</c:f>
              <c:strCache>
                <c:ptCount val="3"/>
                <c:pt idx="0">
                  <c:v>SVM</c:v>
                </c:pt>
                <c:pt idx="1">
                  <c:v>KNN</c:v>
                </c:pt>
                <c:pt idx="2">
                  <c:v>DT</c:v>
                </c:pt>
              </c:strCache>
            </c:strRef>
          </c:cat>
          <c:val>
            <c:numRef>
              <c:f>综合!$V$137:$X$137</c:f>
              <c:numCache>
                <c:formatCode>0.00%</c:formatCode>
                <c:ptCount val="3"/>
                <c:pt idx="0">
                  <c:v>0.82866099999999998</c:v>
                </c:pt>
                <c:pt idx="1">
                  <c:v>0.83606000000000003</c:v>
                </c:pt>
                <c:pt idx="2">
                  <c:v>0.831673</c:v>
                </c:pt>
              </c:numCache>
            </c:numRef>
          </c:val>
          <c:extLst>
            <c:ext xmlns:c16="http://schemas.microsoft.com/office/drawing/2014/chart" uri="{C3380CC4-5D6E-409C-BE32-E72D297353CC}">
              <c16:uniqueId val="{00000001-E1B2-4513-88F0-73EC4CFA8B05}"/>
            </c:ext>
          </c:extLst>
        </c:ser>
        <c:ser>
          <c:idx val="2"/>
          <c:order val="2"/>
          <c:tx>
            <c:strRef>
              <c:f>综合!$U$138</c:f>
              <c:strCache>
                <c:ptCount val="1"/>
                <c:pt idx="0">
                  <c:v>std_CE_d2</c:v>
                </c:pt>
              </c:strCache>
            </c:strRef>
          </c:tx>
          <c:spPr>
            <a:solidFill>
              <a:schemeClr val="accent3"/>
            </a:solidFill>
            <a:ln>
              <a:noFill/>
            </a:ln>
            <a:effectLst/>
          </c:spPr>
          <c:invertIfNegative val="0"/>
          <c:cat>
            <c:strRef>
              <c:f>综合!$V$135:$X$135</c:f>
              <c:strCache>
                <c:ptCount val="3"/>
                <c:pt idx="0">
                  <c:v>SVM</c:v>
                </c:pt>
                <c:pt idx="1">
                  <c:v>KNN</c:v>
                </c:pt>
                <c:pt idx="2">
                  <c:v>DT</c:v>
                </c:pt>
              </c:strCache>
            </c:strRef>
          </c:cat>
          <c:val>
            <c:numRef>
              <c:f>综合!$V$138:$X$138</c:f>
              <c:numCache>
                <c:formatCode>0.00%</c:formatCode>
                <c:ptCount val="3"/>
                <c:pt idx="0">
                  <c:v>0.96707399999999999</c:v>
                </c:pt>
                <c:pt idx="1">
                  <c:v>0.9698</c:v>
                </c:pt>
                <c:pt idx="2">
                  <c:v>0.95408800000000005</c:v>
                </c:pt>
              </c:numCache>
            </c:numRef>
          </c:val>
          <c:extLst>
            <c:ext xmlns:c16="http://schemas.microsoft.com/office/drawing/2014/chart" uri="{C3380CC4-5D6E-409C-BE32-E72D297353CC}">
              <c16:uniqueId val="{00000002-E1B2-4513-88F0-73EC4CFA8B05}"/>
            </c:ext>
          </c:extLst>
        </c:ser>
        <c:ser>
          <c:idx val="3"/>
          <c:order val="3"/>
          <c:tx>
            <c:strRef>
              <c:f>综合!$U$139</c:f>
              <c:strCache>
                <c:ptCount val="1"/>
                <c:pt idx="0">
                  <c:v>std_CE_d3</c:v>
                </c:pt>
              </c:strCache>
            </c:strRef>
          </c:tx>
          <c:spPr>
            <a:solidFill>
              <a:schemeClr val="accent4"/>
            </a:solidFill>
            <a:ln>
              <a:noFill/>
            </a:ln>
            <a:effectLst/>
          </c:spPr>
          <c:invertIfNegative val="0"/>
          <c:cat>
            <c:strRef>
              <c:f>综合!$V$135:$X$135</c:f>
              <c:strCache>
                <c:ptCount val="3"/>
                <c:pt idx="0">
                  <c:v>SVM</c:v>
                </c:pt>
                <c:pt idx="1">
                  <c:v>KNN</c:v>
                </c:pt>
                <c:pt idx="2">
                  <c:v>DT</c:v>
                </c:pt>
              </c:strCache>
            </c:strRef>
          </c:cat>
          <c:val>
            <c:numRef>
              <c:f>综合!$V$139:$X$139</c:f>
              <c:numCache>
                <c:formatCode>0.00%</c:formatCode>
                <c:ptCount val="3"/>
                <c:pt idx="0">
                  <c:v>0.95595200000000002</c:v>
                </c:pt>
                <c:pt idx="1">
                  <c:v>0.98081099999999999</c:v>
                </c:pt>
                <c:pt idx="2">
                  <c:v>0.97731100000000004</c:v>
                </c:pt>
              </c:numCache>
            </c:numRef>
          </c:val>
          <c:extLst>
            <c:ext xmlns:c16="http://schemas.microsoft.com/office/drawing/2014/chart" uri="{C3380CC4-5D6E-409C-BE32-E72D297353CC}">
              <c16:uniqueId val="{00000003-E1B2-4513-88F0-73EC4CFA8B05}"/>
            </c:ext>
          </c:extLst>
        </c:ser>
        <c:ser>
          <c:idx val="4"/>
          <c:order val="4"/>
          <c:tx>
            <c:strRef>
              <c:f>综合!$U$140</c:f>
              <c:strCache>
                <c:ptCount val="1"/>
                <c:pt idx="0">
                  <c:v>std_CE_d4</c:v>
                </c:pt>
              </c:strCache>
            </c:strRef>
          </c:tx>
          <c:spPr>
            <a:solidFill>
              <a:schemeClr val="accent5"/>
            </a:solidFill>
            <a:ln>
              <a:noFill/>
            </a:ln>
            <a:effectLst/>
          </c:spPr>
          <c:invertIfNegative val="0"/>
          <c:cat>
            <c:strRef>
              <c:f>综合!$V$135:$X$135</c:f>
              <c:strCache>
                <c:ptCount val="3"/>
                <c:pt idx="0">
                  <c:v>SVM</c:v>
                </c:pt>
                <c:pt idx="1">
                  <c:v>KNN</c:v>
                </c:pt>
                <c:pt idx="2">
                  <c:v>DT</c:v>
                </c:pt>
              </c:strCache>
            </c:strRef>
          </c:cat>
          <c:val>
            <c:numRef>
              <c:f>综合!$V$140:$X$140</c:f>
              <c:numCache>
                <c:formatCode>0.00%</c:formatCode>
                <c:ptCount val="3"/>
                <c:pt idx="0">
                  <c:v>0.955762</c:v>
                </c:pt>
                <c:pt idx="1">
                  <c:v>0.978101</c:v>
                </c:pt>
                <c:pt idx="2">
                  <c:v>0.963611</c:v>
                </c:pt>
              </c:numCache>
            </c:numRef>
          </c:val>
          <c:extLst>
            <c:ext xmlns:c16="http://schemas.microsoft.com/office/drawing/2014/chart" uri="{C3380CC4-5D6E-409C-BE32-E72D297353CC}">
              <c16:uniqueId val="{00000004-E1B2-4513-88F0-73EC4CFA8B05}"/>
            </c:ext>
          </c:extLst>
        </c:ser>
        <c:ser>
          <c:idx val="5"/>
          <c:order val="5"/>
          <c:tx>
            <c:strRef>
              <c:f>综合!$U$141</c:f>
              <c:strCache>
                <c:ptCount val="1"/>
                <c:pt idx="0">
                  <c:v>std_CE_d5</c:v>
                </c:pt>
              </c:strCache>
            </c:strRef>
          </c:tx>
          <c:spPr>
            <a:solidFill>
              <a:schemeClr val="accent6"/>
            </a:solidFill>
            <a:ln>
              <a:noFill/>
            </a:ln>
            <a:effectLst/>
          </c:spPr>
          <c:invertIfNegative val="0"/>
          <c:cat>
            <c:strRef>
              <c:f>综合!$V$135:$X$135</c:f>
              <c:strCache>
                <c:ptCount val="3"/>
                <c:pt idx="0">
                  <c:v>SVM</c:v>
                </c:pt>
                <c:pt idx="1">
                  <c:v>KNN</c:v>
                </c:pt>
                <c:pt idx="2">
                  <c:v>DT</c:v>
                </c:pt>
              </c:strCache>
            </c:strRef>
          </c:cat>
          <c:val>
            <c:numRef>
              <c:f>综合!$V$141:$X$141</c:f>
              <c:numCache>
                <c:formatCode>0.00%</c:formatCode>
                <c:ptCount val="3"/>
                <c:pt idx="0">
                  <c:v>0.91241799999999995</c:v>
                </c:pt>
                <c:pt idx="1">
                  <c:v>0.97751699999999997</c:v>
                </c:pt>
                <c:pt idx="2">
                  <c:v>0.95089500000000005</c:v>
                </c:pt>
              </c:numCache>
            </c:numRef>
          </c:val>
          <c:extLst>
            <c:ext xmlns:c16="http://schemas.microsoft.com/office/drawing/2014/chart" uri="{C3380CC4-5D6E-409C-BE32-E72D297353CC}">
              <c16:uniqueId val="{00000005-E1B2-4513-88F0-73EC4CFA8B05}"/>
            </c:ext>
          </c:extLst>
        </c:ser>
        <c:ser>
          <c:idx val="6"/>
          <c:order val="6"/>
          <c:tx>
            <c:strRef>
              <c:f>综合!$U$142</c:f>
              <c:strCache>
                <c:ptCount val="1"/>
                <c:pt idx="0">
                  <c:v>sampen_CE</c:v>
                </c:pt>
              </c:strCache>
            </c:strRef>
          </c:tx>
          <c:spPr>
            <a:solidFill>
              <a:schemeClr val="accent1">
                <a:lumMod val="60000"/>
              </a:schemeClr>
            </a:solidFill>
            <a:ln>
              <a:noFill/>
            </a:ln>
            <a:effectLst/>
          </c:spPr>
          <c:invertIfNegative val="0"/>
          <c:cat>
            <c:strRef>
              <c:f>综合!$V$135:$X$135</c:f>
              <c:strCache>
                <c:ptCount val="3"/>
                <c:pt idx="0">
                  <c:v>SVM</c:v>
                </c:pt>
                <c:pt idx="1">
                  <c:v>KNN</c:v>
                </c:pt>
                <c:pt idx="2">
                  <c:v>DT</c:v>
                </c:pt>
              </c:strCache>
            </c:strRef>
          </c:cat>
          <c:val>
            <c:numRef>
              <c:f>综合!$V$142:$X$142</c:f>
              <c:numCache>
                <c:formatCode>0.00%</c:formatCode>
                <c:ptCount val="3"/>
                <c:pt idx="0">
                  <c:v>0.75724599999999997</c:v>
                </c:pt>
                <c:pt idx="1">
                  <c:v>0.67950999999999995</c:v>
                </c:pt>
                <c:pt idx="2">
                  <c:v>0.63148400000000005</c:v>
                </c:pt>
              </c:numCache>
            </c:numRef>
          </c:val>
          <c:extLst>
            <c:ext xmlns:c16="http://schemas.microsoft.com/office/drawing/2014/chart" uri="{C3380CC4-5D6E-409C-BE32-E72D297353CC}">
              <c16:uniqueId val="{00000006-E1B2-4513-88F0-73EC4CFA8B05}"/>
            </c:ext>
          </c:extLst>
        </c:ser>
        <c:ser>
          <c:idx val="7"/>
          <c:order val="7"/>
          <c:tx>
            <c:strRef>
              <c:f>综合!$U$143</c:f>
              <c:strCache>
                <c:ptCount val="1"/>
                <c:pt idx="0">
                  <c:v>sampen_CE_d1</c:v>
                </c:pt>
              </c:strCache>
            </c:strRef>
          </c:tx>
          <c:spPr>
            <a:solidFill>
              <a:schemeClr val="accent2">
                <a:lumMod val="60000"/>
              </a:schemeClr>
            </a:solidFill>
            <a:ln>
              <a:noFill/>
            </a:ln>
            <a:effectLst/>
          </c:spPr>
          <c:invertIfNegative val="0"/>
          <c:cat>
            <c:strRef>
              <c:f>综合!$V$135:$X$135</c:f>
              <c:strCache>
                <c:ptCount val="3"/>
                <c:pt idx="0">
                  <c:v>SVM</c:v>
                </c:pt>
                <c:pt idx="1">
                  <c:v>KNN</c:v>
                </c:pt>
                <c:pt idx="2">
                  <c:v>DT</c:v>
                </c:pt>
              </c:strCache>
            </c:strRef>
          </c:cat>
          <c:val>
            <c:numRef>
              <c:f>综合!$V$143:$X$143</c:f>
              <c:numCache>
                <c:formatCode>0.00%</c:formatCode>
                <c:ptCount val="3"/>
                <c:pt idx="0">
                  <c:v>0.99028099999999997</c:v>
                </c:pt>
                <c:pt idx="1">
                  <c:v>0.96935000000000004</c:v>
                </c:pt>
                <c:pt idx="2">
                  <c:v>0.95207399999999998</c:v>
                </c:pt>
              </c:numCache>
            </c:numRef>
          </c:val>
          <c:extLst>
            <c:ext xmlns:c16="http://schemas.microsoft.com/office/drawing/2014/chart" uri="{C3380CC4-5D6E-409C-BE32-E72D297353CC}">
              <c16:uniqueId val="{00000007-E1B2-4513-88F0-73EC4CFA8B05}"/>
            </c:ext>
          </c:extLst>
        </c:ser>
        <c:ser>
          <c:idx val="8"/>
          <c:order val="8"/>
          <c:tx>
            <c:strRef>
              <c:f>综合!$U$144</c:f>
              <c:strCache>
                <c:ptCount val="1"/>
                <c:pt idx="0">
                  <c:v>sampen_CE_d2</c:v>
                </c:pt>
              </c:strCache>
            </c:strRef>
          </c:tx>
          <c:spPr>
            <a:solidFill>
              <a:schemeClr val="accent3">
                <a:lumMod val="60000"/>
              </a:schemeClr>
            </a:solidFill>
            <a:ln>
              <a:noFill/>
            </a:ln>
            <a:effectLst/>
          </c:spPr>
          <c:invertIfNegative val="0"/>
          <c:cat>
            <c:strRef>
              <c:f>综合!$V$135:$X$135</c:f>
              <c:strCache>
                <c:ptCount val="3"/>
                <c:pt idx="0">
                  <c:v>SVM</c:v>
                </c:pt>
                <c:pt idx="1">
                  <c:v>KNN</c:v>
                </c:pt>
                <c:pt idx="2">
                  <c:v>DT</c:v>
                </c:pt>
              </c:strCache>
            </c:strRef>
          </c:cat>
          <c:val>
            <c:numRef>
              <c:f>综合!$V$144:$X$144</c:f>
              <c:numCache>
                <c:formatCode>0.00%</c:formatCode>
                <c:ptCount val="3"/>
                <c:pt idx="0">
                  <c:v>0.96037399999999995</c:v>
                </c:pt>
                <c:pt idx="1">
                  <c:v>0.94653900000000002</c:v>
                </c:pt>
                <c:pt idx="2">
                  <c:v>0.930871</c:v>
                </c:pt>
              </c:numCache>
            </c:numRef>
          </c:val>
          <c:extLst>
            <c:ext xmlns:c16="http://schemas.microsoft.com/office/drawing/2014/chart" uri="{C3380CC4-5D6E-409C-BE32-E72D297353CC}">
              <c16:uniqueId val="{00000008-E1B2-4513-88F0-73EC4CFA8B05}"/>
            </c:ext>
          </c:extLst>
        </c:ser>
        <c:ser>
          <c:idx val="9"/>
          <c:order val="9"/>
          <c:tx>
            <c:strRef>
              <c:f>综合!$U$145</c:f>
              <c:strCache>
                <c:ptCount val="1"/>
                <c:pt idx="0">
                  <c:v>sampen_CE_d3</c:v>
                </c:pt>
              </c:strCache>
            </c:strRef>
          </c:tx>
          <c:spPr>
            <a:solidFill>
              <a:schemeClr val="accent4">
                <a:lumMod val="60000"/>
              </a:schemeClr>
            </a:solidFill>
            <a:ln>
              <a:noFill/>
            </a:ln>
            <a:effectLst/>
          </c:spPr>
          <c:invertIfNegative val="0"/>
          <c:cat>
            <c:strRef>
              <c:f>综合!$V$135:$X$135</c:f>
              <c:strCache>
                <c:ptCount val="3"/>
                <c:pt idx="0">
                  <c:v>SVM</c:v>
                </c:pt>
                <c:pt idx="1">
                  <c:v>KNN</c:v>
                </c:pt>
                <c:pt idx="2">
                  <c:v>DT</c:v>
                </c:pt>
              </c:strCache>
            </c:strRef>
          </c:cat>
          <c:val>
            <c:numRef>
              <c:f>综合!$V$145:$X$145</c:f>
              <c:numCache>
                <c:formatCode>0.00%</c:formatCode>
                <c:ptCount val="3"/>
                <c:pt idx="0">
                  <c:v>0.87132100000000001</c:v>
                </c:pt>
                <c:pt idx="1">
                  <c:v>0.78637699999999999</c:v>
                </c:pt>
                <c:pt idx="2">
                  <c:v>0.70699400000000001</c:v>
                </c:pt>
              </c:numCache>
            </c:numRef>
          </c:val>
          <c:extLst>
            <c:ext xmlns:c16="http://schemas.microsoft.com/office/drawing/2014/chart" uri="{C3380CC4-5D6E-409C-BE32-E72D297353CC}">
              <c16:uniqueId val="{00000009-E1B2-4513-88F0-73EC4CFA8B05}"/>
            </c:ext>
          </c:extLst>
        </c:ser>
        <c:dLbls>
          <c:showLegendKey val="0"/>
          <c:showVal val="0"/>
          <c:showCatName val="0"/>
          <c:showSerName val="0"/>
          <c:showPercent val="0"/>
          <c:showBubbleSize val="0"/>
        </c:dLbls>
        <c:gapWidth val="219"/>
        <c:overlap val="-27"/>
        <c:axId val="668915696"/>
        <c:axId val="668914384"/>
      </c:barChart>
      <c:catAx>
        <c:axId val="66891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14384"/>
        <c:crosses val="autoZero"/>
        <c:auto val="1"/>
        <c:lblAlgn val="ctr"/>
        <c:lblOffset val="100"/>
        <c:noMultiLvlLbl val="0"/>
      </c:catAx>
      <c:valAx>
        <c:axId val="6689143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15696"/>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38</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39</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40</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41</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42</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43</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45</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46</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47</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48</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49</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50</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51</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52</a:t>
            </a:fld>
            <a:endParaRPr lang="zh-CN" altLang="en-US"/>
          </a:p>
        </p:txBody>
      </p:sp>
    </p:spTree>
    <p:extLst>
      <p:ext uri="{BB962C8B-B14F-4D97-AF65-F5344CB8AC3E}">
        <p14:creationId xmlns:p14="http://schemas.microsoft.com/office/powerpoint/2010/main" val="3961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72" name="图片 71">
            <a:extLst>
              <a:ext uri="{FF2B5EF4-FFF2-40B4-BE49-F238E27FC236}">
                <a16:creationId xmlns:a16="http://schemas.microsoft.com/office/drawing/2014/main" id="{236A084F-8AC4-4035-935A-1DB0AE751B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2020/4/19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4.jpg"/></Relationships>
</file>

<file path=ppt/slides/_rels/slide4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2" name="文本框 17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AE7A14-BE8D-434D-BDA3-BAF16BAF593D}"/>
              </a:ext>
            </a:extLst>
          </p:cNvPr>
          <p:cNvSpPr txBox="1">
            <a:spLocks noChangeArrowheads="1"/>
          </p:cNvSpPr>
          <p:nvPr/>
        </p:nvSpPr>
        <p:spPr bwMode="auto">
          <a:xfrm>
            <a:off x="2056817" y="2019890"/>
            <a:ext cx="5393600"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基于小波变换和支持向量机的</a:t>
            </a:r>
            <a:endParaRPr lang="en-US" altLang="zh-CN" sz="24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癫痫脑电信号分类</a:t>
            </a:r>
          </a:p>
        </p:txBody>
      </p:sp>
      <p:sp>
        <p:nvSpPr>
          <p:cNvPr id="173" name="文本框 1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98EE346-5296-43AC-88BF-2BBAEADA12FF}"/>
              </a:ext>
            </a:extLst>
          </p:cNvPr>
          <p:cNvSpPr txBox="1">
            <a:spLocks noChangeArrowheads="1"/>
          </p:cNvSpPr>
          <p:nvPr/>
        </p:nvSpPr>
        <p:spPr bwMode="auto">
          <a:xfrm>
            <a:off x="1725637" y="2880480"/>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中期答辩</a:t>
            </a:r>
          </a:p>
        </p:txBody>
      </p:sp>
      <p:cxnSp>
        <p:nvCxnSpPr>
          <p:cNvPr id="174" name="直接连接符 173">
            <a:extLst>
              <a:ext uri="{FF2B5EF4-FFF2-40B4-BE49-F238E27FC236}">
                <a16:creationId xmlns:a16="http://schemas.microsoft.com/office/drawing/2014/main" id="{BFB1E548-5522-42BD-9648-CD8F6F0D8DEB}"/>
              </a:ext>
            </a:extLst>
          </p:cNvPr>
          <p:cNvCxnSpPr/>
          <p:nvPr/>
        </p:nvCxnSpPr>
        <p:spPr>
          <a:xfrm>
            <a:off x="4563862" y="32344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anim calcmode="lin" valueType="num">
                                      <p:cBhvr additive="base">
                                        <p:cTn id="31" dur="500" fill="hold"/>
                                        <p:tgtEl>
                                          <p:spTgt spid="172"/>
                                        </p:tgtEl>
                                        <p:attrNameLst>
                                          <p:attrName>ppt_x</p:attrName>
                                        </p:attrNameLst>
                                      </p:cBhvr>
                                      <p:tavLst>
                                        <p:tav tm="0">
                                          <p:val>
                                            <p:strVal val="#ppt_x"/>
                                          </p:val>
                                        </p:tav>
                                        <p:tav tm="100000">
                                          <p:val>
                                            <p:strVal val="#ppt_x"/>
                                          </p:val>
                                        </p:tav>
                                      </p:tavLst>
                                    </p:anim>
                                    <p:anim calcmode="lin" valueType="num">
                                      <p:cBhvr additive="base">
                                        <p:cTn id="32" dur="500" fill="hold"/>
                                        <p:tgtEl>
                                          <p:spTgt spid="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 calcmode="lin" valueType="num">
                                      <p:cBhvr additive="base">
                                        <p:cTn id="39" dur="500" fill="hold"/>
                                        <p:tgtEl>
                                          <p:spTgt spid="175"/>
                                        </p:tgtEl>
                                        <p:attrNameLst>
                                          <p:attrName>ppt_x</p:attrName>
                                        </p:attrNameLst>
                                      </p:cBhvr>
                                      <p:tavLst>
                                        <p:tav tm="0">
                                          <p:val>
                                            <p:strVal val="#ppt_x"/>
                                          </p:val>
                                        </p:tav>
                                        <p:tav tm="100000">
                                          <p:val>
                                            <p:strVal val="#ppt_x"/>
                                          </p:val>
                                        </p:tav>
                                      </p:tavLst>
                                    </p:anim>
                                    <p:anim calcmode="lin" valueType="num">
                                      <p:cBhvr additive="base">
                                        <p:cTn id="40" dur="500" fill="hold"/>
                                        <p:tgtEl>
                                          <p:spTgt spid="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500" fill="hold"/>
                                        <p:tgtEl>
                                          <p:spTgt spid="176"/>
                                        </p:tgtEl>
                                        <p:attrNameLst>
                                          <p:attrName>ppt_x</p:attrName>
                                        </p:attrNameLst>
                                      </p:cBhvr>
                                      <p:tavLst>
                                        <p:tav tm="0">
                                          <p:val>
                                            <p:strVal val="#ppt_x"/>
                                          </p:val>
                                        </p:tav>
                                        <p:tav tm="100000">
                                          <p:val>
                                            <p:strVal val="#ppt_x"/>
                                          </p:val>
                                        </p:tav>
                                      </p:tavLst>
                                    </p:anim>
                                    <p:anim calcmode="lin" valueType="num">
                                      <p:cBhvr additive="base">
                                        <p:cTn id="44" dur="50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ppt_x"/>
                                          </p:val>
                                        </p:tav>
                                        <p:tav tm="100000">
                                          <p:val>
                                            <p:strVal val="#ppt_x"/>
                                          </p:val>
                                        </p:tav>
                                      </p:tavLst>
                                    </p:anim>
                                    <p:anim calcmode="lin" valueType="num">
                                      <p:cBhvr additive="base">
                                        <p:cTn id="48" dur="500" fill="hold"/>
                                        <p:tgtEl>
                                          <p:spTgt spid="1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additive="base">
                                        <p:cTn id="51" dur="500" fill="hold"/>
                                        <p:tgtEl>
                                          <p:spTgt spid="178"/>
                                        </p:tgtEl>
                                        <p:attrNameLst>
                                          <p:attrName>ppt_x</p:attrName>
                                        </p:attrNameLst>
                                      </p:cBhvr>
                                      <p:tavLst>
                                        <p:tav tm="0">
                                          <p:val>
                                            <p:strVal val="#ppt_x"/>
                                          </p:val>
                                        </p:tav>
                                        <p:tav tm="100000">
                                          <p:val>
                                            <p:strVal val="#ppt_x"/>
                                          </p:val>
                                        </p:tav>
                                      </p:tavLst>
                                    </p:anim>
                                    <p:anim calcmode="lin" valueType="num">
                                      <p:cBhvr additive="base">
                                        <p:cTn id="5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2" grpId="0"/>
      <p:bldP spid="173" grpId="0"/>
      <p:bldP spid="175" grpId="0" animBg="1"/>
      <p:bldP spid="176" grpId="0"/>
      <p:bldP spid="177" grpId="0" animBg="1"/>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F12E3DA3-AA1D-4A06-9DFC-3721CD46C7BC}"/>
              </a:ext>
            </a:extLst>
          </p:cNvPr>
          <p:cNvGrpSpPr/>
          <p:nvPr/>
        </p:nvGrpSpPr>
        <p:grpSpPr>
          <a:xfrm>
            <a:off x="1" y="248836"/>
            <a:ext cx="9143999" cy="360040"/>
            <a:chOff x="1" y="404664"/>
            <a:chExt cx="8719310" cy="216024"/>
          </a:xfrm>
        </p:grpSpPr>
        <p:sp>
          <p:nvSpPr>
            <p:cNvPr id="54" name="矩形 53">
              <a:extLst>
                <a:ext uri="{FF2B5EF4-FFF2-40B4-BE49-F238E27FC236}">
                  <a16:creationId xmlns:a16="http://schemas.microsoft.com/office/drawing/2014/main" id="{F941DA4F-5132-42B0-B978-93B752E89D7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65422501-5E84-4CB5-AD6C-0B5A773ADAC2}"/>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01CAD509-907A-418A-83F8-9589789B8CC9}"/>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E089D2F3-089B-4485-AA82-A3273DC6D7DC}"/>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C602583C-FD9F-405B-A27E-EB138CDCDD71}"/>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509AADCE-EC2E-40BC-AE82-08C61269D550}"/>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B455BD69-065F-41C5-99F2-C0887928BBA4}"/>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967EB0F2-C956-4773-8F65-74C13FB08A5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10</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dirty="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205264" y="2598972"/>
            <a:ext cx="815622"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dirty="0">
                <a:solidFill>
                  <a:schemeClr val="bg1"/>
                </a:solidFill>
                <a:latin typeface="微软雅黑" panose="020B0503020204020204" pitchFamily="34" charset="-122"/>
                <a:ea typeface="微软雅黑" panose="020B0503020204020204" pitchFamily="34" charset="-122"/>
                <a:sym typeface="+mn-lt"/>
              </a:rPr>
              <a:t>数据集</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09093"/>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96734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546279"/>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400367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来源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本研究中所采用的数据集来自于波恩大学癫痫中心数据库。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456152"/>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组成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03496"/>
            <a:ext cx="31831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其中包含</a:t>
            </a:r>
            <a:r>
              <a:rPr lang="zh-CN" altLang="en-US" sz="1100" b="1" dirty="0">
                <a:solidFill>
                  <a:srgbClr val="404040"/>
                </a:solidFill>
                <a:latin typeface="微软雅黑" panose="020B0503020204020204" pitchFamily="34" charset="-122"/>
              </a:rPr>
              <a:t>五组</a:t>
            </a:r>
            <a:r>
              <a:rPr lang="zh-CN" altLang="en-US" sz="1100" dirty="0">
                <a:solidFill>
                  <a:srgbClr val="404040"/>
                </a:solidFill>
                <a:latin typeface="微软雅黑" panose="020B0503020204020204" pitchFamily="34" charset="-122"/>
              </a:rPr>
              <a:t>数据</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用</a:t>
            </a:r>
            <a:r>
              <a:rPr lang="en-US" altLang="zh-CN" sz="1100" b="1" dirty="0">
                <a:solidFill>
                  <a:srgbClr val="404040"/>
                </a:solidFill>
                <a:latin typeface="微软雅黑" panose="020B0503020204020204" pitchFamily="34" charset="-122"/>
              </a:rPr>
              <a:t>A-E</a:t>
            </a:r>
            <a:r>
              <a:rPr lang="zh-CN" altLang="en-US" sz="1100" dirty="0">
                <a:solidFill>
                  <a:srgbClr val="404040"/>
                </a:solidFill>
                <a:latin typeface="微软雅黑" panose="020B0503020204020204" pitchFamily="34" charset="-122"/>
              </a:rPr>
              <a:t>表示</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A</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B</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健康志愿者睁眼时正常脑电信号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C</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癫痫患者发作间期病灶外的脑电信号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D</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癫痫患者发作间期病灶区的脑电信号</a:t>
            </a:r>
            <a:r>
              <a:rPr lang="en-US" altLang="zh-CN" sz="1100" dirty="0">
                <a:solidFill>
                  <a:srgbClr val="404040"/>
                </a:solidFill>
                <a:latin typeface="微软雅黑" panose="020B0503020204020204" pitchFamily="34" charset="-122"/>
              </a:rPr>
              <a:t>)</a:t>
            </a:r>
          </a:p>
          <a:p>
            <a:r>
              <a:rPr lang="en-US" altLang="zh-CN" sz="1100" dirty="0">
                <a:solidFill>
                  <a:srgbClr val="404040"/>
                </a:solidFill>
                <a:latin typeface="微软雅黑" panose="020B0503020204020204" pitchFamily="34" charset="-122"/>
              </a:rPr>
              <a:t>E</a:t>
            </a:r>
            <a:r>
              <a:rPr lang="zh-CN" altLang="en-US" sz="1100" dirty="0">
                <a:solidFill>
                  <a:srgbClr val="404040"/>
                </a:solidFill>
                <a:latin typeface="微软雅黑" panose="020B0503020204020204" pitchFamily="34" charset="-122"/>
              </a:rPr>
              <a:t>组  </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癫痫患者发作期的脑电信号</a:t>
            </a:r>
            <a:r>
              <a:rPr lang="en-US" altLang="zh-CN" sz="1100" dirty="0">
                <a:solidFill>
                  <a:srgbClr val="404040"/>
                </a:solidFill>
                <a:latin typeface="微软雅黑" panose="020B0503020204020204" pitchFamily="34" charset="-122"/>
              </a:rPr>
              <a:t>)</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88637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内容</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133722"/>
            <a:ext cx="22127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脑电信号采样频率为</a:t>
            </a:r>
            <a:r>
              <a:rPr lang="en-US" altLang="zh-CN" sz="1100" b="1" dirty="0">
                <a:solidFill>
                  <a:srgbClr val="404040"/>
                </a:solidFill>
                <a:latin typeface="微软雅黑" panose="020B0503020204020204" pitchFamily="34" charset="-122"/>
              </a:rPr>
              <a:t>173.61Hz</a:t>
            </a:r>
            <a:r>
              <a:rPr lang="en-US" altLang="zh-CN" sz="1100" dirty="0">
                <a:solidFill>
                  <a:srgbClr val="404040"/>
                </a:solidFill>
                <a:latin typeface="微软雅黑" panose="020B0503020204020204" pitchFamily="34" charset="-122"/>
              </a:rPr>
              <a:t>,</a:t>
            </a:r>
            <a:r>
              <a:rPr lang="zh-CN" altLang="en-US" sz="1100" dirty="0">
                <a:solidFill>
                  <a:srgbClr val="404040"/>
                </a:solidFill>
                <a:latin typeface="微软雅黑" panose="020B0503020204020204" pitchFamily="34" charset="-122"/>
              </a:rPr>
              <a:t>每组包含</a:t>
            </a:r>
            <a:r>
              <a:rPr lang="en-US" altLang="zh-CN" sz="1100" b="1" dirty="0">
                <a:solidFill>
                  <a:srgbClr val="404040"/>
                </a:solidFill>
                <a:latin typeface="微软雅黑" panose="020B0503020204020204" pitchFamily="34" charset="-122"/>
              </a:rPr>
              <a:t>100</a:t>
            </a:r>
            <a:r>
              <a:rPr lang="zh-CN" altLang="en-US" sz="1100" dirty="0">
                <a:solidFill>
                  <a:srgbClr val="404040"/>
                </a:solidFill>
                <a:latin typeface="微软雅黑" panose="020B0503020204020204" pitchFamily="34" charset="-122"/>
              </a:rPr>
              <a:t>个持续</a:t>
            </a:r>
            <a:r>
              <a:rPr lang="en-US" altLang="zh-CN" sz="1100" b="1" dirty="0">
                <a:solidFill>
                  <a:srgbClr val="404040"/>
                </a:solidFill>
                <a:latin typeface="微软雅黑" panose="020B0503020204020204" pitchFamily="34" charset="-122"/>
              </a:rPr>
              <a:t>23.6s</a:t>
            </a:r>
            <a:r>
              <a:rPr lang="zh-CN" altLang="en-US" sz="1100" dirty="0">
                <a:solidFill>
                  <a:srgbClr val="404040"/>
                </a:solidFill>
                <a:latin typeface="微软雅黑" panose="020B0503020204020204" pitchFamily="34" charset="-122"/>
              </a:rPr>
              <a:t>的单通道脑电片段，每个片段包含</a:t>
            </a:r>
            <a:r>
              <a:rPr lang="en-US" altLang="zh-CN" sz="1100" b="1" dirty="0">
                <a:solidFill>
                  <a:srgbClr val="404040"/>
                </a:solidFill>
                <a:latin typeface="微软雅黑" panose="020B0503020204020204" pitchFamily="34" charset="-122"/>
              </a:rPr>
              <a:t>4097</a:t>
            </a:r>
            <a:r>
              <a:rPr lang="zh-CN" altLang="en-US" sz="1100" dirty="0">
                <a:solidFill>
                  <a:srgbClr val="404040"/>
                </a:solidFill>
                <a:latin typeface="微软雅黑" panose="020B0503020204020204" pitchFamily="34" charset="-122"/>
              </a:rPr>
              <a:t>个数据点。</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733374" y="226937"/>
            <a:ext cx="209589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数据集介绍</a:t>
            </a:r>
          </a:p>
        </p:txBody>
      </p:sp>
      <p:sp>
        <p:nvSpPr>
          <p:cNvPr id="3" name="矩形 2">
            <a:extLst>
              <a:ext uri="{FF2B5EF4-FFF2-40B4-BE49-F238E27FC236}">
                <a16:creationId xmlns:a16="http://schemas.microsoft.com/office/drawing/2014/main" id="{768E2CB7-130E-4197-89D1-C02C0FCE8FD6}"/>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a:extLst>
              <a:ext uri="{FF2B5EF4-FFF2-40B4-BE49-F238E27FC236}">
                <a16:creationId xmlns:a16="http://schemas.microsoft.com/office/drawing/2014/main" id="{4BFEE5B2-7C2D-4A62-975E-0888F2CBDC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0502" y="1516197"/>
            <a:ext cx="205200" cy="205200"/>
          </a:xfrm>
          <a:prstGeom prst="rect">
            <a:avLst/>
          </a:prstGeom>
        </p:spPr>
      </p:pic>
      <p:pic>
        <p:nvPicPr>
          <p:cNvPr id="8" name="图形 7">
            <a:extLst>
              <a:ext uri="{FF2B5EF4-FFF2-40B4-BE49-F238E27FC236}">
                <a16:creationId xmlns:a16="http://schemas.microsoft.com/office/drawing/2014/main" id="{F8F2A28C-E4D0-4350-B3FD-A1BC5122B05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800" y="2716133"/>
            <a:ext cx="205200" cy="205200"/>
          </a:xfrm>
          <a:prstGeom prst="rect">
            <a:avLst/>
          </a:prstGeom>
        </p:spPr>
      </p:pic>
      <p:pic>
        <p:nvPicPr>
          <p:cNvPr id="10" name="图形 9">
            <a:extLst>
              <a:ext uri="{FF2B5EF4-FFF2-40B4-BE49-F238E27FC236}">
                <a16:creationId xmlns:a16="http://schemas.microsoft.com/office/drawing/2014/main" id="{B42AA3F7-3AF5-4A05-BA89-ED41ED25E6CB}"/>
              </a:ext>
            </a:extLst>
          </p:cNvPr>
          <p:cNvPicPr>
            <a:picLocks/>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3634" y="4030027"/>
            <a:ext cx="226800" cy="205200"/>
          </a:xfrm>
          <a:prstGeom prst="rect">
            <a:avLst/>
          </a:prstGeom>
        </p:spPr>
      </p:pic>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fade">
                                      <p:cBhvr>
                                        <p:cTn id="67" dur="1000"/>
                                        <p:tgtEl>
                                          <p:spTgt spid="66"/>
                                        </p:tgtEl>
                                      </p:cBhvr>
                                    </p:animEffect>
                                    <p:anim calcmode="lin" valueType="num">
                                      <p:cBhvr>
                                        <p:cTn id="68" dur="1000" fill="hold"/>
                                        <p:tgtEl>
                                          <p:spTgt spid="66"/>
                                        </p:tgtEl>
                                        <p:attrNameLst>
                                          <p:attrName>ppt_x</p:attrName>
                                        </p:attrNameLst>
                                      </p:cBhvr>
                                      <p:tavLst>
                                        <p:tav tm="0">
                                          <p:val>
                                            <p:strVal val="#ppt_x"/>
                                          </p:val>
                                        </p:tav>
                                        <p:tav tm="100000">
                                          <p:val>
                                            <p:strVal val="#ppt_x"/>
                                          </p:val>
                                        </p:tav>
                                      </p:tavLst>
                                    </p:anim>
                                    <p:anim calcmode="lin" valueType="num">
                                      <p:cBhvr>
                                        <p:cTn id="69" dur="1000" fill="hold"/>
                                        <p:tgtEl>
                                          <p:spTgt spid="6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1000"/>
                                        <p:tgtEl>
                                          <p:spTgt spid="69"/>
                                        </p:tgtEl>
                                      </p:cBhvr>
                                    </p:animEffect>
                                    <p:anim calcmode="lin" valueType="num">
                                      <p:cBhvr>
                                        <p:cTn id="83" dur="1000" fill="hold"/>
                                        <p:tgtEl>
                                          <p:spTgt spid="69"/>
                                        </p:tgtEl>
                                        <p:attrNameLst>
                                          <p:attrName>ppt_x</p:attrName>
                                        </p:attrNameLst>
                                      </p:cBhvr>
                                      <p:tavLst>
                                        <p:tav tm="0">
                                          <p:val>
                                            <p:strVal val="#ppt_x"/>
                                          </p:val>
                                        </p:tav>
                                        <p:tav tm="100000">
                                          <p:val>
                                            <p:strVal val="#ppt_x"/>
                                          </p:val>
                                        </p:tav>
                                      </p:tavLst>
                                    </p:anim>
                                    <p:anim calcmode="lin" valueType="num">
                                      <p:cBhvr>
                                        <p:cTn id="84" dur="1000" fill="hold"/>
                                        <p:tgtEl>
                                          <p:spTgt spid="6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1000"/>
                                        <p:tgtEl>
                                          <p:spTgt spid="70"/>
                                        </p:tgtEl>
                                      </p:cBhvr>
                                    </p:animEffect>
                                    <p:anim calcmode="lin" valueType="num">
                                      <p:cBhvr>
                                        <p:cTn id="88" dur="1000" fill="hold"/>
                                        <p:tgtEl>
                                          <p:spTgt spid="70"/>
                                        </p:tgtEl>
                                        <p:attrNameLst>
                                          <p:attrName>ppt_x</p:attrName>
                                        </p:attrNameLst>
                                      </p:cBhvr>
                                      <p:tavLst>
                                        <p:tav tm="0">
                                          <p:val>
                                            <p:strVal val="#ppt_x"/>
                                          </p:val>
                                        </p:tav>
                                        <p:tav tm="100000">
                                          <p:val>
                                            <p:strVal val="#ppt_x"/>
                                          </p:val>
                                        </p:tav>
                                      </p:tavLst>
                                    </p:anim>
                                    <p:anim calcmode="lin" valueType="num">
                                      <p:cBhvr>
                                        <p:cTn id="89" dur="10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1000"/>
                                        <p:tgtEl>
                                          <p:spTgt spid="72"/>
                                        </p:tgtEl>
                                      </p:cBhvr>
                                    </p:animEffect>
                                    <p:anim calcmode="lin" valueType="num">
                                      <p:cBhvr>
                                        <p:cTn id="98" dur="1000" fill="hold"/>
                                        <p:tgtEl>
                                          <p:spTgt spid="72"/>
                                        </p:tgtEl>
                                        <p:attrNameLst>
                                          <p:attrName>ppt_x</p:attrName>
                                        </p:attrNameLst>
                                      </p:cBhvr>
                                      <p:tavLst>
                                        <p:tav tm="0">
                                          <p:val>
                                            <p:strVal val="#ppt_x"/>
                                          </p:val>
                                        </p:tav>
                                        <p:tav tm="100000">
                                          <p:val>
                                            <p:strVal val="#ppt_x"/>
                                          </p:val>
                                        </p:tav>
                                      </p:tavLst>
                                    </p:anim>
                                    <p:anim calcmode="lin" valueType="num">
                                      <p:cBhvr>
                                        <p:cTn id="99" dur="1000" fill="hold"/>
                                        <p:tgtEl>
                                          <p:spTgt spid="7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1000"/>
                                        <p:tgtEl>
                                          <p:spTgt spid="76"/>
                                        </p:tgtEl>
                                      </p:cBhvr>
                                    </p:animEffect>
                                    <p:anim calcmode="lin" valueType="num">
                                      <p:cBhvr>
                                        <p:cTn id="103" dur="1000" fill="hold"/>
                                        <p:tgtEl>
                                          <p:spTgt spid="76"/>
                                        </p:tgtEl>
                                        <p:attrNameLst>
                                          <p:attrName>ppt_x</p:attrName>
                                        </p:attrNameLst>
                                      </p:cBhvr>
                                      <p:tavLst>
                                        <p:tav tm="0">
                                          <p:val>
                                            <p:strVal val="#ppt_x"/>
                                          </p:val>
                                        </p:tav>
                                        <p:tav tm="100000">
                                          <p:val>
                                            <p:strVal val="#ppt_x"/>
                                          </p:val>
                                        </p:tav>
                                      </p:tavLst>
                                    </p:anim>
                                    <p:anim calcmode="lin" valueType="num">
                                      <p:cBhvr>
                                        <p:cTn id="104" dur="1000" fill="hold"/>
                                        <p:tgtEl>
                                          <p:spTgt spid="7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1000"/>
                                        <p:tgtEl>
                                          <p:spTgt spid="77"/>
                                        </p:tgtEl>
                                      </p:cBhvr>
                                    </p:animEffect>
                                    <p:anim calcmode="lin" valueType="num">
                                      <p:cBhvr>
                                        <p:cTn id="108" dur="1000" fill="hold"/>
                                        <p:tgtEl>
                                          <p:spTgt spid="77"/>
                                        </p:tgtEl>
                                        <p:attrNameLst>
                                          <p:attrName>ppt_x</p:attrName>
                                        </p:attrNameLst>
                                      </p:cBhvr>
                                      <p:tavLst>
                                        <p:tav tm="0">
                                          <p:val>
                                            <p:strVal val="#ppt_x"/>
                                          </p:val>
                                        </p:tav>
                                        <p:tav tm="100000">
                                          <p:val>
                                            <p:strVal val="#ppt_x"/>
                                          </p:val>
                                        </p:tav>
                                      </p:tavLst>
                                    </p:anim>
                                    <p:anim calcmode="lin" valueType="num">
                                      <p:cBhvr>
                                        <p:cTn id="109" dur="1000" fill="hold"/>
                                        <p:tgtEl>
                                          <p:spTgt spid="7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fade">
                                      <p:cBhvr>
                                        <p:cTn id="112" dur="1000"/>
                                        <p:tgtEl>
                                          <p:spTgt spid="78"/>
                                        </p:tgtEl>
                                      </p:cBhvr>
                                    </p:animEffect>
                                    <p:anim calcmode="lin" valueType="num">
                                      <p:cBhvr>
                                        <p:cTn id="113" dur="1000" fill="hold"/>
                                        <p:tgtEl>
                                          <p:spTgt spid="78"/>
                                        </p:tgtEl>
                                        <p:attrNameLst>
                                          <p:attrName>ppt_x</p:attrName>
                                        </p:attrNameLst>
                                      </p:cBhvr>
                                      <p:tavLst>
                                        <p:tav tm="0">
                                          <p:val>
                                            <p:strVal val="#ppt_x"/>
                                          </p:val>
                                        </p:tav>
                                        <p:tav tm="100000">
                                          <p:val>
                                            <p:strVal val="#ppt_x"/>
                                          </p:val>
                                        </p:tav>
                                      </p:tavLst>
                                    </p:anim>
                                    <p:anim calcmode="lin" valueType="num">
                                      <p:cBhvr>
                                        <p:cTn id="114" dur="1000" fill="hold"/>
                                        <p:tgtEl>
                                          <p:spTgt spid="78"/>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1000"/>
                                        <p:tgtEl>
                                          <p:spTgt spid="79"/>
                                        </p:tgtEl>
                                      </p:cBhvr>
                                    </p:animEffect>
                                    <p:anim calcmode="lin" valueType="num">
                                      <p:cBhvr>
                                        <p:cTn id="118" dur="1000" fill="hold"/>
                                        <p:tgtEl>
                                          <p:spTgt spid="79"/>
                                        </p:tgtEl>
                                        <p:attrNameLst>
                                          <p:attrName>ppt_x</p:attrName>
                                        </p:attrNameLst>
                                      </p:cBhvr>
                                      <p:tavLst>
                                        <p:tav tm="0">
                                          <p:val>
                                            <p:strVal val="#ppt_x"/>
                                          </p:val>
                                        </p:tav>
                                        <p:tav tm="100000">
                                          <p:val>
                                            <p:strVal val="#ppt_x"/>
                                          </p:val>
                                        </p:tav>
                                      </p:tavLst>
                                    </p:anim>
                                    <p:anim calcmode="lin" valueType="num">
                                      <p:cBhvr>
                                        <p:cTn id="119" dur="1000" fill="hold"/>
                                        <p:tgtEl>
                                          <p:spTgt spid="7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1000"/>
                                        <p:tgtEl>
                                          <p:spTgt spid="80"/>
                                        </p:tgtEl>
                                      </p:cBhvr>
                                    </p:animEffect>
                                    <p:anim calcmode="lin" valueType="num">
                                      <p:cBhvr>
                                        <p:cTn id="123" dur="1000" fill="hold"/>
                                        <p:tgtEl>
                                          <p:spTgt spid="80"/>
                                        </p:tgtEl>
                                        <p:attrNameLst>
                                          <p:attrName>ppt_x</p:attrName>
                                        </p:attrNameLst>
                                      </p:cBhvr>
                                      <p:tavLst>
                                        <p:tav tm="0">
                                          <p:val>
                                            <p:strVal val="#ppt_x"/>
                                          </p:val>
                                        </p:tav>
                                        <p:tav tm="100000">
                                          <p:val>
                                            <p:strVal val="#ppt_x"/>
                                          </p:val>
                                        </p:tav>
                                      </p:tavLst>
                                    </p:anim>
                                    <p:anim calcmode="lin" valueType="num">
                                      <p:cBhvr>
                                        <p:cTn id="124" dur="1000" fill="hold"/>
                                        <p:tgtEl>
                                          <p:spTgt spid="8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1000"/>
                                        <p:tgtEl>
                                          <p:spTgt spid="81"/>
                                        </p:tgtEl>
                                      </p:cBhvr>
                                    </p:animEffect>
                                    <p:anim calcmode="lin" valueType="num">
                                      <p:cBhvr>
                                        <p:cTn id="128" dur="1000" fill="hold"/>
                                        <p:tgtEl>
                                          <p:spTgt spid="81"/>
                                        </p:tgtEl>
                                        <p:attrNameLst>
                                          <p:attrName>ppt_x</p:attrName>
                                        </p:attrNameLst>
                                      </p:cBhvr>
                                      <p:tavLst>
                                        <p:tav tm="0">
                                          <p:val>
                                            <p:strVal val="#ppt_x"/>
                                          </p:val>
                                        </p:tav>
                                        <p:tav tm="100000">
                                          <p:val>
                                            <p:strVal val="#ppt_x"/>
                                          </p:val>
                                        </p:tav>
                                      </p:tavLst>
                                    </p:anim>
                                    <p:anim calcmode="lin" valueType="num">
                                      <p:cBhvr>
                                        <p:cTn id="1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11</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11</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841662" y="216461"/>
            <a:ext cx="1287512"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特征提取</a:t>
            </a: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a:extLst>
              <a:ext uri="{FF2B5EF4-FFF2-40B4-BE49-F238E27FC236}">
                <a16:creationId xmlns:a16="http://schemas.microsoft.com/office/drawing/2014/main" id="{33E4D548-B4D5-484B-8CD9-755B31A7DBC5}"/>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784254" y="764890"/>
            <a:ext cx="2807358" cy="3600275"/>
          </a:xfrm>
          <a:prstGeom prst="rect">
            <a:avLst/>
          </a:prstGeom>
        </p:spPr>
      </p:pic>
      <p:sp>
        <p:nvSpPr>
          <p:cNvPr id="59" name="文本框 58">
            <a:extLst>
              <a:ext uri="{FF2B5EF4-FFF2-40B4-BE49-F238E27FC236}">
                <a16:creationId xmlns:a16="http://schemas.microsoft.com/office/drawing/2014/main" id="{0232B0BC-1DD6-42C6-A4ED-C335F62AF264}"/>
              </a:ext>
            </a:extLst>
          </p:cNvPr>
          <p:cNvSpPr txBox="1"/>
          <p:nvPr/>
        </p:nvSpPr>
        <p:spPr>
          <a:xfrm>
            <a:off x="1303638" y="4350616"/>
            <a:ext cx="1768590" cy="300081"/>
          </a:xfrm>
          <a:prstGeom prst="rect">
            <a:avLst/>
          </a:prstGeom>
          <a:noFill/>
        </p:spPr>
        <p:txBody>
          <a:bodyPr wrap="square" rtlCol="0">
            <a:spAutoFit/>
          </a:bodyPr>
          <a:lstStyle/>
          <a:p>
            <a:r>
              <a:rPr lang="zh-CN" altLang="en-US" b="1" dirty="0">
                <a:latin typeface="+mn-ea"/>
              </a:rPr>
              <a:t>图</a:t>
            </a:r>
            <a:r>
              <a:rPr lang="en-US" altLang="zh-CN" b="1" dirty="0">
                <a:latin typeface="+mn-ea"/>
              </a:rPr>
              <a:t>3-1 </a:t>
            </a:r>
            <a:r>
              <a:rPr lang="zh-CN" altLang="en-US" dirty="0">
                <a:latin typeface="+mn-ea"/>
              </a:rPr>
              <a:t>特征提取框图</a:t>
            </a:r>
          </a:p>
        </p:txBody>
      </p:sp>
      <p:sp>
        <p:nvSpPr>
          <p:cNvPr id="60" name="右箭头 13">
            <a:extLst>
              <a:ext uri="{FF2B5EF4-FFF2-40B4-BE49-F238E27FC236}">
                <a16:creationId xmlns:a16="http://schemas.microsoft.com/office/drawing/2014/main" id="{18EC316D-878F-4E69-A15D-7878B28FF69C}"/>
              </a:ext>
            </a:extLst>
          </p:cNvPr>
          <p:cNvSpPr/>
          <p:nvPr/>
        </p:nvSpPr>
        <p:spPr>
          <a:xfrm>
            <a:off x="3789368" y="2260227"/>
            <a:ext cx="1424187" cy="609600"/>
          </a:xfrm>
          <a:prstGeom prst="rightArrow">
            <a:avLst/>
          </a:prstGeom>
          <a:solidFill>
            <a:srgbClr val="9292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5411311" y="765607"/>
            <a:ext cx="3069203"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分组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：每个脑电片段以</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1024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个数据点为一组，共可分为</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2000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组脑电数据片段；</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文本框 61">
            <a:extLst>
              <a:ext uri="{FF2B5EF4-FFF2-40B4-BE49-F238E27FC236}">
                <a16:creationId xmlns:a16="http://schemas.microsoft.com/office/drawing/2014/main" id="{D2C29CBC-A7A8-468E-AD95-41653CCBB649}"/>
              </a:ext>
            </a:extLst>
          </p:cNvPr>
          <p:cNvSpPr txBox="1"/>
          <p:nvPr/>
        </p:nvSpPr>
        <p:spPr>
          <a:xfrm>
            <a:off x="5411311" y="3058629"/>
            <a:ext cx="3319734" cy="923330"/>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标准差</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(Std)</a:t>
            </a:r>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、样本熵</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Sampen</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：由小波系数计算得出作为癫痫脑电信号分类的特征向量。</a:t>
            </a:r>
          </a:p>
        </p:txBody>
      </p:sp>
      <p:sp>
        <p:nvSpPr>
          <p:cNvPr id="63" name="文本框 62">
            <a:extLst>
              <a:ext uri="{FF2B5EF4-FFF2-40B4-BE49-F238E27FC236}">
                <a16:creationId xmlns:a16="http://schemas.microsoft.com/office/drawing/2014/main" id="{423A5024-7906-493B-A8F0-741AB9AA328D}"/>
              </a:ext>
            </a:extLst>
          </p:cNvPr>
          <p:cNvSpPr txBox="1"/>
          <p:nvPr/>
        </p:nvSpPr>
        <p:spPr>
          <a:xfrm>
            <a:off x="5411311" y="1848109"/>
            <a:ext cx="3069203" cy="954107"/>
          </a:xfrm>
          <a:prstGeom prst="rect">
            <a:avLst/>
          </a:prstGeom>
          <a:noFill/>
        </p:spPr>
        <p:txBody>
          <a:bodyPr wrap="square" rtlCol="0">
            <a:spAutoFit/>
          </a:bodyPr>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DWT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表征脑电信号时域及频域信息；表征特定频率子带内的信号性质；</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46690DA7-2A71-41ED-8600-5E47349AC290}"/>
              </a:ext>
            </a:extLst>
          </p:cNvPr>
          <p:cNvSpPr txBox="1"/>
          <p:nvPr/>
        </p:nvSpPr>
        <p:spPr>
          <a:xfrm>
            <a:off x="5411311" y="4138690"/>
            <a:ext cx="3319734" cy="646331"/>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分类</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 vs E</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 vs E</a:t>
            </a:r>
            <a:endPar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04218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12</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12</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621832" y="216461"/>
            <a:ext cx="2807358"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离散小波变换</a:t>
            </a:r>
            <a:r>
              <a:rPr lang="en-US" altLang="zh-CN" sz="2100" b="1" dirty="0">
                <a:solidFill>
                  <a:srgbClr val="404040"/>
                </a:solidFill>
                <a:latin typeface="微软雅黑" panose="020B0503020204020204" pitchFamily="34" charset="-122"/>
                <a:ea typeface="微软雅黑" panose="020B0503020204020204" pitchFamily="34" charset="-122"/>
              </a:rPr>
              <a:t>(DWT)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
            <a:extLst>
              <a:ext uri="{FF2B5EF4-FFF2-40B4-BE49-F238E27FC236}">
                <a16:creationId xmlns:a16="http://schemas.microsoft.com/office/drawing/2014/main" id="{3F2EB071-E832-4EBD-9C9C-A4DB52886F89}"/>
              </a:ext>
            </a:extLst>
          </p:cNvPr>
          <p:cNvSpPr txBox="1">
            <a:spLocks noChangeArrowheads="1"/>
          </p:cNvSpPr>
          <p:nvPr/>
        </p:nvSpPr>
        <p:spPr bwMode="auto">
          <a:xfrm>
            <a:off x="621832" y="1447043"/>
            <a:ext cx="81248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具体过程：</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’db4’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为小波基，对</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X(n)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进行五层小波分解，得到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cD1</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cD2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cD3 cD4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 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五个频带上的小波系数</a:t>
            </a:r>
          </a:p>
        </p:txBody>
      </p:sp>
      <p:sp>
        <p:nvSpPr>
          <p:cNvPr id="22" name="矩形 2">
            <a:extLst>
              <a:ext uri="{FF2B5EF4-FFF2-40B4-BE49-F238E27FC236}">
                <a16:creationId xmlns:a16="http://schemas.microsoft.com/office/drawing/2014/main" id="{43F2E509-3073-4C8C-9E52-B539D3329112}"/>
              </a:ext>
            </a:extLst>
          </p:cNvPr>
          <p:cNvSpPr>
            <a:spLocks noChangeArrowheads="1"/>
          </p:cNvSpPr>
          <p:nvPr/>
        </p:nvSpPr>
        <p:spPr bwMode="auto">
          <a:xfrm>
            <a:off x="621832" y="845437"/>
            <a:ext cx="812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目的：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在不同尺度上对信号进行分解，得到一系列小波系数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pic>
        <p:nvPicPr>
          <p:cNvPr id="14" name="图片 13">
            <a:extLst>
              <a:ext uri="{FF2B5EF4-FFF2-40B4-BE49-F238E27FC236}">
                <a16:creationId xmlns:a16="http://schemas.microsoft.com/office/drawing/2014/main" id="{65BEFC0E-D8CA-403E-ADE8-BAC35F266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43" y="1923531"/>
            <a:ext cx="5623500" cy="2679299"/>
          </a:xfrm>
          <a:prstGeom prst="rect">
            <a:avLst/>
          </a:prstGeom>
        </p:spPr>
      </p:pic>
      <p:sp>
        <p:nvSpPr>
          <p:cNvPr id="27" name="文本框 26">
            <a:extLst>
              <a:ext uri="{FF2B5EF4-FFF2-40B4-BE49-F238E27FC236}">
                <a16:creationId xmlns:a16="http://schemas.microsoft.com/office/drawing/2014/main" id="{2C2B27DC-8845-461E-B805-898C0208BB39}"/>
              </a:ext>
            </a:extLst>
          </p:cNvPr>
          <p:cNvSpPr txBox="1"/>
          <p:nvPr/>
        </p:nvSpPr>
        <p:spPr>
          <a:xfrm>
            <a:off x="3368949" y="4298063"/>
            <a:ext cx="2406103" cy="300082"/>
          </a:xfrm>
          <a:prstGeom prst="rect">
            <a:avLst/>
          </a:prstGeom>
          <a:noFill/>
        </p:spPr>
        <p:txBody>
          <a:bodyPr wrap="square" rtlCol="0">
            <a:spAutoFit/>
          </a:bodyPr>
          <a:lstStyle/>
          <a:p>
            <a:r>
              <a:rPr lang="zh-CN" altLang="en-US" b="1" dirty="0">
                <a:latin typeface="+mn-ea"/>
              </a:rPr>
              <a:t>图</a:t>
            </a:r>
            <a:r>
              <a:rPr lang="en-US" altLang="zh-CN" b="1" dirty="0">
                <a:latin typeface="+mn-ea"/>
              </a:rPr>
              <a:t>3-2 </a:t>
            </a:r>
            <a:r>
              <a:rPr lang="zh-CN" altLang="en-US" dirty="0">
                <a:latin typeface="+mn-ea"/>
              </a:rPr>
              <a:t>离散小波变换分解框图</a:t>
            </a:r>
          </a:p>
        </p:txBody>
      </p:sp>
    </p:spTree>
    <p:extLst>
      <p:ext uri="{BB962C8B-B14F-4D97-AF65-F5344CB8AC3E}">
        <p14:creationId xmlns:p14="http://schemas.microsoft.com/office/powerpoint/2010/main" val="27105933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13</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712409" y="212877"/>
            <a:ext cx="1540203"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标准差</a:t>
            </a:r>
            <a:r>
              <a:rPr lang="en-US" altLang="zh-CN" sz="2100" b="1" dirty="0">
                <a:solidFill>
                  <a:srgbClr val="404040"/>
                </a:solidFill>
                <a:latin typeface="微软雅黑" panose="020B0503020204020204" pitchFamily="34" charset="-122"/>
                <a:ea typeface="微软雅黑" panose="020B0503020204020204" pitchFamily="34" charset="-122"/>
              </a:rPr>
              <a:t>(Std)</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2FFD488-B33E-4411-9FC6-AE1F60F3744B}"/>
              </a:ext>
            </a:extLst>
          </p:cNvPr>
          <p:cNvSpPr/>
          <p:nvPr/>
        </p:nvSpPr>
        <p:spPr>
          <a:xfrm>
            <a:off x="621831" y="983258"/>
            <a:ext cx="7768025"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：肖文卿在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基于小波系数特征融合的小鼠癫痫脑电分类</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一文中，提取</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标准差</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作为分类的</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，并据此对比了正常与癫痫状态小鼠不同小波系数的标准差值，发现存在显著差异。</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B8C76C9-576C-4F05-B76C-EF8F356C70F2}"/>
                  </a:ext>
                </a:extLst>
              </p:cNvPr>
              <p:cNvSpPr/>
              <p:nvPr/>
            </p:nvSpPr>
            <p:spPr>
              <a:xfrm>
                <a:off x="3521130" y="2145618"/>
                <a:ext cx="2572678" cy="613886"/>
              </a:xfrm>
              <a:prstGeom prst="rect">
                <a:avLst/>
              </a:prstGeom>
            </p:spPr>
            <p:txBody>
              <a:bodyPr wrap="square">
                <a:spAutoFit/>
              </a:bodyPr>
              <a:lstStyle/>
              <a:p>
                <a14:m>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 </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oMath>
                </a14:m>
                <a:r>
                  <a:rPr lang="zh-CN" altLang="en-US" sz="2000" dirty="0"/>
                  <a:t> </a:t>
                </a:r>
              </a:p>
            </p:txBody>
          </p:sp>
        </mc:Choice>
        <mc:Fallback xmlns="">
          <p:sp>
            <p:nvSpPr>
              <p:cNvPr id="14" name="矩形 13">
                <a:extLst>
                  <a:ext uri="{FF2B5EF4-FFF2-40B4-BE49-F238E27FC236}">
                    <a16:creationId xmlns:a16="http://schemas.microsoft.com/office/drawing/2014/main" id="{9B8C76C9-576C-4F05-B76C-EF8F356C70F2}"/>
                  </a:ext>
                </a:extLst>
              </p:cNvPr>
              <p:cNvSpPr>
                <a:spLocks noRot="1" noChangeAspect="1" noMove="1" noResize="1" noEditPoints="1" noAdjustHandles="1" noChangeArrowheads="1" noChangeShapeType="1" noTextEdit="1"/>
              </p:cNvSpPr>
              <p:nvPr/>
            </p:nvSpPr>
            <p:spPr>
              <a:xfrm>
                <a:off x="3521130" y="2145618"/>
                <a:ext cx="2572678" cy="61388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130C3E2-BFAE-43F6-8D81-B081719C040D}"/>
                  </a:ext>
                </a:extLst>
              </p:cNvPr>
              <p:cNvSpPr/>
              <p:nvPr/>
            </p:nvSpPr>
            <p:spPr>
              <a:xfrm>
                <a:off x="2712933" y="3111396"/>
                <a:ext cx="3718134" cy="843885"/>
              </a:xfrm>
              <a:prstGeom prst="rect">
                <a:avLst/>
              </a:prstGeom>
            </p:spPr>
            <p:txBody>
              <a:bodyPr wrap="none">
                <a:spAutoFit/>
              </a:bodyPr>
              <a:lstStyle/>
              <a:p>
                <a14:m>
                  <m:oMath xmlns:m="http://schemas.openxmlformats.org/officeDocument/2006/math">
                    <m:r>
                      <a:rPr lang="zh-CN" altLang="en-US" sz="2400" i="1" smtClean="0">
                        <a:latin typeface="Cambria Math" panose="02040503050406030204" pitchFamily="18" charset="0"/>
                      </a:rPr>
                      <m:t>𝑠𝑡𝑑</m:t>
                    </m:r>
                    <m:r>
                      <a:rPr lang="zh-CN" altLang="en-US" sz="2400" i="0">
                        <a:latin typeface="Cambria Math" panose="02040503050406030204" pitchFamily="18" charset="0"/>
                      </a:rPr>
                      <m:t>= </m:t>
                    </m:r>
                    <m:rad>
                      <m:radPr>
                        <m:degHide m:val="on"/>
                        <m:ctrlPr>
                          <a:rPr lang="zh-CN" altLang="en-US" sz="2400" i="1">
                            <a:latin typeface="Cambria Math" panose="02040503050406030204" pitchFamily="18" charset="0"/>
                          </a:rPr>
                        </m:ctrlPr>
                      </m:radPr>
                      <m:deg/>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r>
                              <a:rPr lang="zh-CN" altLang="en-US" sz="2400" i="0">
                                <a:latin typeface="Cambria Math" panose="02040503050406030204" pitchFamily="18" charset="0"/>
                              </a:rPr>
                              <m:t>−1</m:t>
                            </m:r>
                          </m:den>
                        </m:f>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e>
                                </m:d>
                              </m:e>
                              <m:sup>
                                <m:r>
                                  <a:rPr lang="zh-CN" altLang="en-US" sz="2400" i="0">
                                    <a:latin typeface="Cambria Math" panose="02040503050406030204" pitchFamily="18" charset="0"/>
                                  </a:rPr>
                                  <m:t>2</m:t>
                                </m:r>
                              </m:sup>
                            </m:sSup>
                          </m:e>
                        </m:nary>
                      </m:e>
                    </m:rad>
                  </m:oMath>
                </a14:m>
                <a:r>
                  <a:rPr lang="zh-CN" altLang="en-US" sz="2400" dirty="0"/>
                  <a:t> </a:t>
                </a:r>
              </a:p>
            </p:txBody>
          </p:sp>
        </mc:Choice>
        <mc:Fallback xmlns="">
          <p:sp>
            <p:nvSpPr>
              <p:cNvPr id="15" name="矩形 14">
                <a:extLst>
                  <a:ext uri="{FF2B5EF4-FFF2-40B4-BE49-F238E27FC236}">
                    <a16:creationId xmlns:a16="http://schemas.microsoft.com/office/drawing/2014/main" id="{1130C3E2-BFAE-43F6-8D81-B081719C040D}"/>
                  </a:ext>
                </a:extLst>
              </p:cNvPr>
              <p:cNvSpPr>
                <a:spLocks noRot="1" noChangeAspect="1" noMove="1" noResize="1" noEditPoints="1" noAdjustHandles="1" noChangeArrowheads="1" noChangeShapeType="1" noTextEdit="1"/>
              </p:cNvSpPr>
              <p:nvPr/>
            </p:nvSpPr>
            <p:spPr>
              <a:xfrm>
                <a:off x="2712933" y="3111396"/>
                <a:ext cx="3718134" cy="84388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034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14</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样本熵</a:t>
            </a:r>
            <a:r>
              <a:rPr lang="en-US" altLang="zh-CN" sz="2100" b="1" dirty="0">
                <a:solidFill>
                  <a:srgbClr val="404040"/>
                </a:solidFill>
                <a:latin typeface="微软雅黑" panose="020B0503020204020204" pitchFamily="34" charset="-122"/>
                <a:ea typeface="微软雅黑" panose="020B0503020204020204" pitchFamily="34" charset="-122"/>
              </a:rPr>
              <a:t>(</a:t>
            </a:r>
            <a:r>
              <a:rPr lang="en-US" altLang="zh-CN" sz="2100" b="1" dirty="0" err="1">
                <a:solidFill>
                  <a:srgbClr val="404040"/>
                </a:solidFill>
                <a:latin typeface="微软雅黑" panose="020B0503020204020204" pitchFamily="34" charset="-122"/>
                <a:ea typeface="微软雅黑" panose="020B0503020204020204" pitchFamily="34" charset="-122"/>
              </a:rPr>
              <a:t>Sampen</a:t>
            </a:r>
            <a:r>
              <a:rPr lang="en-US" altLang="zh-CN" sz="2100" b="1" dirty="0">
                <a:solidFill>
                  <a:srgbClr val="404040"/>
                </a:solidFill>
                <a:latin typeface="微软雅黑" panose="020B0503020204020204" pitchFamily="34" charset="-122"/>
                <a:ea typeface="微软雅黑" panose="020B0503020204020204" pitchFamily="34" charset="-122"/>
              </a:rPr>
              <a:t>)</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F35D8B3-3127-44EF-B586-E00DA332584F}"/>
              </a:ext>
            </a:extLst>
          </p:cNvPr>
          <p:cNvSpPr/>
          <p:nvPr/>
        </p:nvSpPr>
        <p:spPr>
          <a:xfrm>
            <a:off x="621831" y="983258"/>
            <a:ext cx="8079109" cy="923330"/>
          </a:xfrm>
          <a:prstGeom prst="rect">
            <a:avLst/>
          </a:prstGeom>
        </p:spPr>
        <p:txBody>
          <a:bodyPr wrap="square">
            <a:spAutoFit/>
          </a:bodyPr>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非线性特征</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Cheol Seung </a:t>
            </a:r>
            <a:r>
              <a:rPr lang="en-US" altLang="zh-CN" sz="1800" dirty="0" err="1">
                <a:latin typeface="Times New Roman" panose="02020603050405020304" pitchFamily="18" charset="0"/>
                <a:cs typeface="Times New Roman" panose="02020603050405020304" pitchFamily="18" charset="0"/>
              </a:rPr>
              <a:t>Yoo</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Automatic detection of seizure termination during electroconvulsive therapy using sample entropy of the electroencephalogram</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一文中，根据在癫痫发作中，脑电信号</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样本熵</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下降这一结论进行了信号分类。</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6B7BE72-77DA-4259-809A-43F3978BB606}"/>
                  </a:ext>
                </a:extLst>
              </p:cNvPr>
              <p:cNvSpPr/>
              <p:nvPr/>
            </p:nvSpPr>
            <p:spPr>
              <a:xfrm>
                <a:off x="2534455" y="2250337"/>
                <a:ext cx="4253857" cy="641138"/>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0">
                            <a:latin typeface="Cambria Math" panose="02040503050406030204" pitchFamily="18" charset="0"/>
                          </a:rPr>
                          <m:t>,</m:t>
                        </m:r>
                        <m:r>
                          <a:rPr lang="zh-CN" altLang="en-US" sz="2000" i="1">
                            <a:latin typeface="Cambria Math" panose="02040503050406030204" pitchFamily="18" charset="0"/>
                          </a:rPr>
                          <m:t>𝑟</m:t>
                        </m:r>
                      </m:e>
                    </m:d>
                    <m:r>
                      <a:rPr lang="zh-CN" altLang="en-US" sz="2000" i="0">
                        <a:latin typeface="Cambria Math" panose="02040503050406030204" pitchFamily="18" charset="0"/>
                      </a:rPr>
                      <m:t>= </m:t>
                    </m:r>
                    <m:func>
                      <m:funcPr>
                        <m:ctrlPr>
                          <a:rPr lang="zh-CN" altLang="en-US" sz="2000" i="1">
                            <a:latin typeface="Cambria Math" panose="02040503050406030204" pitchFamily="18" charset="0"/>
                          </a:rPr>
                        </m:ctrlPr>
                      </m:funcPr>
                      <m:fName>
                        <m:limLow>
                          <m:limLowPr>
                            <m:ctrlPr>
                              <a:rPr lang="zh-CN" altLang="en-US" sz="2000" i="1">
                                <a:latin typeface="Cambria Math" panose="02040503050406030204" pitchFamily="18" charset="0"/>
                              </a:rPr>
                            </m:ctrlPr>
                          </m:limLowPr>
                          <m:e>
                            <m:r>
                              <m:rPr>
                                <m:sty m:val="p"/>
                              </m:rPr>
                              <a:rPr lang="zh-CN" altLang="en-US" sz="2000" i="0">
                                <a:latin typeface="Cambria Math" panose="02040503050406030204" pitchFamily="18" charset="0"/>
                              </a:rPr>
                              <m:t>lim</m:t>
                            </m:r>
                          </m:e>
                          <m:lim>
                            <m:r>
                              <a:rPr lang="zh-CN" altLang="en-US" sz="2000" i="1">
                                <a:latin typeface="Cambria Math" panose="02040503050406030204" pitchFamily="18" charset="0"/>
                              </a:rPr>
                              <m:t>𝑁</m:t>
                            </m:r>
                            <m:r>
                              <a:rPr lang="zh-CN" altLang="en-US" sz="2000" i="0">
                                <a:latin typeface="Cambria Math" panose="02040503050406030204" pitchFamily="18" charset="0"/>
                              </a:rPr>
                              <m:t>→∞</m:t>
                            </m:r>
                          </m:lim>
                        </m:limLow>
                      </m:fName>
                      <m:e>
                        <m:d>
                          <m:dPr>
                            <m:begChr m:val="{"/>
                            <m:endChr m:val="}"/>
                            <m:ctrlPr>
                              <a:rPr lang="zh-CN" altLang="en-US" sz="2000" i="1">
                                <a:latin typeface="Cambria Math" panose="02040503050406030204" pitchFamily="18" charset="0"/>
                              </a:rPr>
                            </m:ctrlPr>
                          </m:dPr>
                          <m:e>
                            <m:r>
                              <a:rPr lang="zh-CN" altLang="en-US" sz="2000" i="0">
                                <a:latin typeface="Cambria Math" panose="02040503050406030204" pitchFamily="18" charset="0"/>
                              </a:rPr>
                              <m:t>−</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0">
                                            <a:latin typeface="Cambria Math" panose="02040503050406030204" pitchFamily="18" charset="0"/>
                                          </a:rPr>
                                          <m:t>(</m:t>
                                        </m:r>
                                        <m:r>
                                          <a:rPr lang="zh-CN" altLang="en-US" sz="2000" i="1">
                                            <a:latin typeface="Cambria Math" panose="02040503050406030204" pitchFamily="18" charset="0"/>
                                          </a:rPr>
                                          <m:t>𝑟</m:t>
                                        </m:r>
                                      </m:e>
                                    </m:d>
                                  </m:den>
                                </m:f>
                              </m:e>
                            </m:d>
                          </m:e>
                        </m:d>
                      </m:e>
                    </m:func>
                  </m:oMath>
                </a14:m>
                <a:r>
                  <a:rPr lang="zh-CN" altLang="en-US" sz="2000" dirty="0"/>
                  <a:t>   </a:t>
                </a:r>
              </a:p>
            </p:txBody>
          </p:sp>
        </mc:Choice>
        <mc:Fallback xmlns="">
          <p:sp>
            <p:nvSpPr>
              <p:cNvPr id="5" name="矩形 4">
                <a:extLst>
                  <a:ext uri="{FF2B5EF4-FFF2-40B4-BE49-F238E27FC236}">
                    <a16:creationId xmlns:a16="http://schemas.microsoft.com/office/drawing/2014/main" id="{56B7BE72-77DA-4259-809A-43F3978BB606}"/>
                  </a:ext>
                </a:extLst>
              </p:cNvPr>
              <p:cNvSpPr>
                <a:spLocks noRot="1" noChangeAspect="1" noMove="1" noResize="1" noEditPoints="1" noAdjustHandles="1" noChangeArrowheads="1" noChangeShapeType="1" noTextEdit="1"/>
              </p:cNvSpPr>
              <p:nvPr/>
            </p:nvSpPr>
            <p:spPr>
              <a:xfrm>
                <a:off x="2534455" y="2250337"/>
                <a:ext cx="4253857" cy="6411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0087FC8-CDD0-4AEC-BD2C-87A9DF10272F}"/>
                  </a:ext>
                </a:extLst>
              </p:cNvPr>
              <p:cNvSpPr/>
              <p:nvPr/>
            </p:nvSpPr>
            <p:spPr>
              <a:xfrm>
                <a:off x="2009247" y="3314047"/>
                <a:ext cx="5304273" cy="640112"/>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𝑆𝑎𝑚𝑝𝑒𝑛</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𝑚</m:t>
                        </m:r>
                        <m:r>
                          <a:rPr lang="zh-CN" altLang="en-US" sz="2000" i="1">
                            <a:latin typeface="Cambria Math" panose="02040503050406030204" pitchFamily="18" charset="0"/>
                          </a:rPr>
                          <m:t>,</m:t>
                        </m:r>
                        <m:r>
                          <a:rPr lang="zh-CN" altLang="en-US" sz="2000" i="1">
                            <a:latin typeface="Cambria Math" panose="02040503050406030204" pitchFamily="18" charset="0"/>
                          </a:rPr>
                          <m:t>𝑟</m:t>
                        </m:r>
                        <m:r>
                          <a:rPr lang="zh-CN" altLang="en-US" sz="2000" i="1">
                            <a:latin typeface="Cambria Math" panose="02040503050406030204" pitchFamily="18" charset="0"/>
                          </a:rPr>
                          <m:t>,</m:t>
                        </m:r>
                        <m:r>
                          <a:rPr lang="zh-CN" altLang="en-US" sz="2000" i="1">
                            <a:latin typeface="Cambria Math" panose="02040503050406030204" pitchFamily="18" charset="0"/>
                          </a:rPr>
                          <m:t>𝑁</m:t>
                        </m:r>
                      </m:e>
                    </m:d>
                    <m:r>
                      <a:rPr lang="zh-CN" altLang="en-US" sz="2000" i="1">
                        <a:latin typeface="Cambria Math" panose="02040503050406030204" pitchFamily="18" charset="0"/>
                      </a:rPr>
                      <m:t>= −</m:t>
                    </m:r>
                    <m:r>
                      <a:rPr lang="zh-CN" altLang="en-US" sz="2000" i="1">
                        <a:latin typeface="Cambria Math" panose="02040503050406030204" pitchFamily="18" charset="0"/>
                      </a:rPr>
                      <m:t>𝑙𝑛</m:t>
                    </m:r>
                    <m:d>
                      <m:dPr>
                        <m:begChr m:val="["/>
                        <m:endChr m:val="]"/>
                        <m:ctrlPr>
                          <a:rPr lang="zh-CN" altLang="en-US" sz="2000" i="1">
                            <a:latin typeface="Cambria Math" panose="02040503050406030204" pitchFamily="18" charset="0"/>
                          </a:rPr>
                        </m:ctrlPr>
                      </m:dPr>
                      <m:e>
                        <m:f>
                          <m:fPr>
                            <m:ctrlPr>
                              <a:rPr lang="zh-CN" altLang="en-US" sz="2000" i="1">
                                <a:latin typeface="Cambria Math" panose="02040503050406030204" pitchFamily="18" charset="0"/>
                              </a:rPr>
                            </m:ctrlPr>
                          </m:fPr>
                          <m:num>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num>
                          <m:den>
                            <m:d>
                              <m:dPr>
                                <m:begChr m:val=""/>
                                <m:ctrlPr>
                                  <a:rPr lang="zh-CN" altLang="en-US" sz="2000" i="1">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panose="02040503050406030204" pitchFamily="18" charset="0"/>
                                      </a:rPr>
                                      <m:t>𝐵</m:t>
                                    </m:r>
                                  </m:e>
                                  <m:sup>
                                    <m:r>
                                      <a:rPr lang="zh-CN" altLang="en-US" sz="2000" i="1">
                                        <a:latin typeface="Cambria Math" panose="02040503050406030204" pitchFamily="18" charset="0"/>
                                      </a:rPr>
                                      <m:t>𝑚</m:t>
                                    </m:r>
                                  </m:sup>
                                </m:sSup>
                                <m:r>
                                  <a:rPr lang="zh-CN" altLang="en-US" sz="2000" i="1">
                                    <a:latin typeface="Cambria Math" panose="02040503050406030204" pitchFamily="18" charset="0"/>
                                  </a:rPr>
                                  <m:t>(</m:t>
                                </m:r>
                                <m:r>
                                  <a:rPr lang="zh-CN" altLang="en-US" sz="2000" i="1">
                                    <a:latin typeface="Cambria Math" panose="02040503050406030204" pitchFamily="18" charset="0"/>
                                  </a:rPr>
                                  <m:t>𝑟</m:t>
                                </m:r>
                              </m:e>
                            </m:d>
                          </m:den>
                        </m:f>
                      </m:e>
                    </m:d>
                    <m:r>
                      <a:rPr lang="en-US" altLang="zh-CN" sz="2000" b="0" i="1" smtClean="0">
                        <a:latin typeface="Cambria Math" panose="02040503050406030204" pitchFamily="18" charset="0"/>
                      </a:rPr>
                      <m:t>     </m:t>
                    </m:r>
                  </m:oMath>
                </a14:m>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Cambria Math" panose="020405030504060302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为有限值</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i="1"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30087FC8-CDD0-4AEC-BD2C-87A9DF10272F}"/>
                  </a:ext>
                </a:extLst>
              </p:cNvPr>
              <p:cNvSpPr>
                <a:spLocks noRot="1" noChangeAspect="1" noMove="1" noResize="1" noEditPoints="1" noAdjustHandles="1" noChangeArrowheads="1" noChangeShapeType="1" noTextEdit="1"/>
              </p:cNvSpPr>
              <p:nvPr/>
            </p:nvSpPr>
            <p:spPr>
              <a:xfrm>
                <a:off x="2009247" y="3314047"/>
                <a:ext cx="5304273" cy="640112"/>
              </a:xfrm>
              <a:prstGeom prst="rect">
                <a:avLst/>
              </a:prstGeom>
              <a:blipFill>
                <a:blip r:embed="rId3"/>
                <a:stretch>
                  <a:fillRect r="-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1993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15</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15</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5" name="图片 14">
            <a:extLst>
              <a:ext uri="{FF2B5EF4-FFF2-40B4-BE49-F238E27FC236}">
                <a16:creationId xmlns:a16="http://schemas.microsoft.com/office/drawing/2014/main" id="{F8D374AA-644D-4420-8FA6-382DD426EC72}"/>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4544" t="8887" r="2615" b="5719"/>
          <a:stretch/>
        </p:blipFill>
        <p:spPr>
          <a:xfrm>
            <a:off x="1005293" y="810169"/>
            <a:ext cx="7133415" cy="3523161"/>
          </a:xfrm>
          <a:prstGeom prst="rect">
            <a:avLst/>
          </a:prstGeom>
        </p:spPr>
      </p:pic>
      <p:sp>
        <p:nvSpPr>
          <p:cNvPr id="20" name="文本框 19">
            <a:extLst>
              <a:ext uri="{FF2B5EF4-FFF2-40B4-BE49-F238E27FC236}">
                <a16:creationId xmlns:a16="http://schemas.microsoft.com/office/drawing/2014/main" id="{B368ECF9-DFD3-469E-9B2A-3B28E97D712B}"/>
              </a:ext>
            </a:extLst>
          </p:cNvPr>
          <p:cNvSpPr txBox="1"/>
          <p:nvPr/>
        </p:nvSpPr>
        <p:spPr>
          <a:xfrm>
            <a:off x="3412144" y="4298063"/>
            <a:ext cx="2319712"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zh-CN" altLang="en-US" dirty="0">
                <a:latin typeface="+mn-ea"/>
              </a:rPr>
              <a:t>脑电信号时序图</a:t>
            </a:r>
            <a:r>
              <a:rPr lang="en-US" altLang="zh-CN" dirty="0">
                <a:latin typeface="+mn-ea"/>
              </a:rPr>
              <a:t>(A-E)</a:t>
            </a:r>
            <a:endParaRPr lang="zh-CN" altLang="en-US" dirty="0">
              <a:latin typeface="+mn-ea"/>
            </a:endParaRPr>
          </a:p>
        </p:txBody>
      </p:sp>
    </p:spTree>
    <p:extLst>
      <p:ext uri="{BB962C8B-B14F-4D97-AF65-F5344CB8AC3E}">
        <p14:creationId xmlns:p14="http://schemas.microsoft.com/office/powerpoint/2010/main" val="2800311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16</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16</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0" name="文本框 19">
            <a:extLst>
              <a:ext uri="{FF2B5EF4-FFF2-40B4-BE49-F238E27FC236}">
                <a16:creationId xmlns:a16="http://schemas.microsoft.com/office/drawing/2014/main" id="{B368ECF9-DFD3-469E-9B2A-3B28E97D712B}"/>
              </a:ext>
            </a:extLst>
          </p:cNvPr>
          <p:cNvSpPr txBox="1"/>
          <p:nvPr/>
        </p:nvSpPr>
        <p:spPr>
          <a:xfrm>
            <a:off x="1452285" y="3892345"/>
            <a:ext cx="2338259" cy="300082"/>
          </a:xfrm>
          <a:prstGeom prst="rect">
            <a:avLst/>
          </a:prstGeom>
          <a:noFill/>
        </p:spPr>
        <p:txBody>
          <a:bodyPr wrap="square" rtlCol="0">
            <a:spAutoFit/>
          </a:bodyPr>
          <a:lstStyle/>
          <a:p>
            <a:r>
              <a:rPr lang="zh-CN" altLang="en-US" b="1" dirty="0">
                <a:latin typeface="+mn-ea"/>
              </a:rPr>
              <a:t>图</a:t>
            </a:r>
            <a:r>
              <a:rPr lang="en-US" altLang="zh-CN" b="1" dirty="0">
                <a:latin typeface="+mn-ea"/>
              </a:rPr>
              <a:t>3-4 </a:t>
            </a:r>
            <a:r>
              <a:rPr lang="en-US" altLang="zh-CN" dirty="0">
                <a:latin typeface="+mn-ea"/>
              </a:rPr>
              <a:t>A</a:t>
            </a:r>
            <a:r>
              <a:rPr lang="zh-CN" altLang="en-US" dirty="0">
                <a:latin typeface="+mn-ea"/>
              </a:rPr>
              <a:t>组脑电信号小波系数</a:t>
            </a:r>
          </a:p>
        </p:txBody>
      </p:sp>
      <p:pic>
        <p:nvPicPr>
          <p:cNvPr id="13" name="图片 12">
            <a:extLst>
              <a:ext uri="{FF2B5EF4-FFF2-40B4-BE49-F238E27FC236}">
                <a16:creationId xmlns:a16="http://schemas.microsoft.com/office/drawing/2014/main" id="{80C8B93C-E496-42F3-B1EB-BA37E17473E0}"/>
              </a:ext>
            </a:extLst>
          </p:cNvPr>
          <p:cNvPicPr>
            <a:picLocks/>
          </p:cNvPicPr>
          <p:nvPr/>
        </p:nvPicPr>
        <p:blipFill rotWithShape="1">
          <a:blip r:embed="rId2" cstate="print">
            <a:extLst>
              <a:ext uri="{28A0092B-C50C-407E-A947-70E740481C1C}">
                <a14:useLocalDpi xmlns:a14="http://schemas.microsoft.com/office/drawing/2010/main" val="0"/>
              </a:ext>
            </a:extLst>
          </a:blip>
          <a:srcRect l="7925" t="11178" r="5655" b="5763"/>
          <a:stretch/>
        </p:blipFill>
        <p:spPr>
          <a:xfrm>
            <a:off x="517021" y="1619162"/>
            <a:ext cx="4208788" cy="2174246"/>
          </a:xfrm>
          <a:prstGeom prst="rect">
            <a:avLst/>
          </a:prstGeom>
        </p:spPr>
      </p:pic>
      <p:sp>
        <p:nvSpPr>
          <p:cNvPr id="22" name="矩形 21">
            <a:extLst>
              <a:ext uri="{FF2B5EF4-FFF2-40B4-BE49-F238E27FC236}">
                <a16:creationId xmlns:a16="http://schemas.microsoft.com/office/drawing/2014/main" id="{4574535B-2CE7-4E69-961B-33F279D33FD7}"/>
              </a:ext>
            </a:extLst>
          </p:cNvPr>
          <p:cNvSpPr/>
          <p:nvPr/>
        </p:nvSpPr>
        <p:spPr>
          <a:xfrm>
            <a:off x="621832" y="983258"/>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80D3EA98-1F54-4D42-B84E-112B181994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99" t="10774" r="5442" b="4578"/>
          <a:stretch/>
        </p:blipFill>
        <p:spPr>
          <a:xfrm>
            <a:off x="4774847" y="2083491"/>
            <a:ext cx="4145363" cy="2174246"/>
          </a:xfrm>
          <a:prstGeom prst="rect">
            <a:avLst/>
          </a:prstGeom>
        </p:spPr>
      </p:pic>
      <p:sp>
        <p:nvSpPr>
          <p:cNvPr id="19" name="矩形 18">
            <a:extLst>
              <a:ext uri="{FF2B5EF4-FFF2-40B4-BE49-F238E27FC236}">
                <a16:creationId xmlns:a16="http://schemas.microsoft.com/office/drawing/2014/main" id="{74EEAED5-3C3C-49A0-99DE-E1A2FD1BFCFE}"/>
              </a:ext>
            </a:extLst>
          </p:cNvPr>
          <p:cNvSpPr/>
          <p:nvPr/>
        </p:nvSpPr>
        <p:spPr>
          <a:xfrm>
            <a:off x="4725809" y="1435026"/>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7DF3AC92-0CD1-453F-9A0A-0B51F7DAF1BB}"/>
              </a:ext>
            </a:extLst>
          </p:cNvPr>
          <p:cNvSpPr txBox="1"/>
          <p:nvPr/>
        </p:nvSpPr>
        <p:spPr>
          <a:xfrm>
            <a:off x="5608667" y="4352667"/>
            <a:ext cx="2338259" cy="300082"/>
          </a:xfrm>
          <a:prstGeom prst="rect">
            <a:avLst/>
          </a:prstGeom>
          <a:noFill/>
        </p:spPr>
        <p:txBody>
          <a:bodyPr wrap="square" rtlCol="0">
            <a:spAutoFit/>
          </a:bodyPr>
          <a:lstStyle/>
          <a:p>
            <a:r>
              <a:rPr lang="zh-CN" altLang="en-US" b="1" dirty="0">
                <a:latin typeface="+mn-ea"/>
              </a:rPr>
              <a:t>图</a:t>
            </a:r>
            <a:r>
              <a:rPr lang="en-US" altLang="zh-CN" b="1" dirty="0">
                <a:latin typeface="+mn-ea"/>
              </a:rPr>
              <a:t>3-5 E</a:t>
            </a:r>
            <a:r>
              <a:rPr lang="zh-CN" altLang="en-US" dirty="0">
                <a:latin typeface="+mn-ea"/>
              </a:rPr>
              <a:t>组脑电信号小波系数</a:t>
            </a:r>
          </a:p>
        </p:txBody>
      </p:sp>
    </p:spTree>
    <p:extLst>
      <p:ext uri="{BB962C8B-B14F-4D97-AF65-F5344CB8AC3E}">
        <p14:creationId xmlns:p14="http://schemas.microsoft.com/office/powerpoint/2010/main" val="30490339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17</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pic>
        <p:nvPicPr>
          <p:cNvPr id="13" name="图片 12">
            <a:extLst>
              <a:ext uri="{FF2B5EF4-FFF2-40B4-BE49-F238E27FC236}">
                <a16:creationId xmlns:a16="http://schemas.microsoft.com/office/drawing/2014/main" id="{CCAC40E6-3501-4D08-A4B8-05CF49E208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7" t="10155" r="6990" b="4351"/>
          <a:stretch/>
        </p:blipFill>
        <p:spPr>
          <a:xfrm>
            <a:off x="371232" y="1629589"/>
            <a:ext cx="4237281" cy="2272818"/>
          </a:xfrm>
          <a:prstGeom prst="rect">
            <a:avLst/>
          </a:prstGeom>
        </p:spPr>
      </p:pic>
      <p:pic>
        <p:nvPicPr>
          <p:cNvPr id="16" name="图片 15">
            <a:extLst>
              <a:ext uri="{FF2B5EF4-FFF2-40B4-BE49-F238E27FC236}">
                <a16:creationId xmlns:a16="http://schemas.microsoft.com/office/drawing/2014/main" id="{7CE64B2F-8F3E-496B-B67B-6A0F310C55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73" t="9591" r="5656" b="4498"/>
          <a:stretch/>
        </p:blipFill>
        <p:spPr>
          <a:xfrm>
            <a:off x="4763844" y="2147509"/>
            <a:ext cx="4237281" cy="2272818"/>
          </a:xfrm>
          <a:prstGeom prst="rect">
            <a:avLst/>
          </a:prstGeom>
        </p:spPr>
      </p:pic>
      <p:sp>
        <p:nvSpPr>
          <p:cNvPr id="21" name="矩形 20">
            <a:extLst>
              <a:ext uri="{FF2B5EF4-FFF2-40B4-BE49-F238E27FC236}">
                <a16:creationId xmlns:a16="http://schemas.microsoft.com/office/drawing/2014/main" id="{46BB74D5-B731-46A0-BC18-CF2A602225D4}"/>
              </a:ext>
            </a:extLst>
          </p:cNvPr>
          <p:cNvSpPr/>
          <p:nvPr/>
        </p:nvSpPr>
        <p:spPr>
          <a:xfrm>
            <a:off x="621832" y="983258"/>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515BA757-7284-40DB-874B-EB1E1BA49400}"/>
              </a:ext>
            </a:extLst>
          </p:cNvPr>
          <p:cNvSpPr/>
          <p:nvPr/>
        </p:nvSpPr>
        <p:spPr>
          <a:xfrm>
            <a:off x="4725809" y="1435026"/>
            <a:ext cx="4103977" cy="646331"/>
          </a:xfrm>
          <a:prstGeom prst="rect">
            <a:avLst/>
          </a:prstGeom>
        </p:spPr>
        <p:txBody>
          <a:bodyPr wrap="square">
            <a:spAutoFit/>
          </a:bodyPr>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组脑电信号经过五层小波变换得到的小波系数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cD1~cD5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441DA158-95BC-400A-AB7E-E378D5EDBD46}"/>
              </a:ext>
            </a:extLst>
          </p:cNvPr>
          <p:cNvSpPr txBox="1"/>
          <p:nvPr/>
        </p:nvSpPr>
        <p:spPr>
          <a:xfrm>
            <a:off x="142875" y="4035905"/>
            <a:ext cx="4480815" cy="300082"/>
          </a:xfrm>
          <a:prstGeom prst="rect">
            <a:avLst/>
          </a:prstGeom>
          <a:noFill/>
        </p:spPr>
        <p:txBody>
          <a:bodyPr wrap="square" rtlCol="0">
            <a:spAutoFit/>
          </a:bodyPr>
          <a:lstStyle/>
          <a:p>
            <a:r>
              <a:rPr lang="zh-CN" altLang="en-US" b="1" dirty="0">
                <a:latin typeface="+mn-ea"/>
              </a:rPr>
              <a:t>图</a:t>
            </a:r>
            <a:r>
              <a:rPr lang="en-US" altLang="zh-CN" b="1" dirty="0">
                <a:latin typeface="+mn-ea"/>
              </a:rPr>
              <a:t>3-6 </a:t>
            </a:r>
            <a:r>
              <a:rPr lang="en-US" altLang="zh-CN" dirty="0">
                <a:latin typeface="+mn-ea"/>
              </a:rPr>
              <a:t>A</a:t>
            </a:r>
            <a:r>
              <a:rPr lang="zh-CN" altLang="en-US" dirty="0">
                <a:latin typeface="+mn-ea"/>
              </a:rPr>
              <a:t>组和</a:t>
            </a:r>
            <a:r>
              <a:rPr lang="en-US" altLang="zh-CN" dirty="0">
                <a:latin typeface="+mn-ea"/>
              </a:rPr>
              <a:t>E</a:t>
            </a:r>
            <a:r>
              <a:rPr lang="zh-CN" altLang="en-US" dirty="0">
                <a:latin typeface="+mn-ea"/>
              </a:rPr>
              <a:t>组</a:t>
            </a:r>
            <a:r>
              <a:rPr lang="en-US" altLang="zh-CN" dirty="0">
                <a:latin typeface="+mn-ea"/>
              </a:rPr>
              <a:t>EEG</a:t>
            </a:r>
            <a:r>
              <a:rPr lang="zh-CN" altLang="en-US" dirty="0">
                <a:latin typeface="+mn-ea"/>
              </a:rPr>
              <a:t>及其小波系数</a:t>
            </a:r>
            <a:r>
              <a:rPr lang="en-US" altLang="zh-CN" dirty="0">
                <a:latin typeface="+mn-ea"/>
              </a:rPr>
              <a:t>cD1~cD5</a:t>
            </a:r>
            <a:r>
              <a:rPr lang="zh-CN" altLang="en-US" dirty="0">
                <a:latin typeface="+mn-ea"/>
              </a:rPr>
              <a:t>的标准差比较</a:t>
            </a:r>
          </a:p>
        </p:txBody>
      </p:sp>
      <p:sp>
        <p:nvSpPr>
          <p:cNvPr id="24" name="文本框 23">
            <a:extLst>
              <a:ext uri="{FF2B5EF4-FFF2-40B4-BE49-F238E27FC236}">
                <a16:creationId xmlns:a16="http://schemas.microsoft.com/office/drawing/2014/main" id="{468301AE-BDE8-4BDE-8E5D-75F3F5B08688}"/>
              </a:ext>
            </a:extLst>
          </p:cNvPr>
          <p:cNvSpPr txBox="1"/>
          <p:nvPr/>
        </p:nvSpPr>
        <p:spPr>
          <a:xfrm>
            <a:off x="4703688" y="4486479"/>
            <a:ext cx="4469810" cy="300082"/>
          </a:xfrm>
          <a:prstGeom prst="rect">
            <a:avLst/>
          </a:prstGeom>
          <a:noFill/>
        </p:spPr>
        <p:txBody>
          <a:bodyPr wrap="square" rtlCol="0">
            <a:spAutoFit/>
          </a:bodyPr>
          <a:lstStyle/>
          <a:p>
            <a:r>
              <a:rPr lang="zh-CN" altLang="en-US" b="1" dirty="0">
                <a:latin typeface="+mn-ea"/>
              </a:rPr>
              <a:t>图</a:t>
            </a:r>
            <a:r>
              <a:rPr lang="en-US" altLang="zh-CN" b="1" dirty="0">
                <a:latin typeface="+mn-ea"/>
              </a:rPr>
              <a:t>3-7 </a:t>
            </a:r>
            <a:r>
              <a:rPr lang="en-US" altLang="zh-CN" dirty="0">
                <a:latin typeface="+mn-ea"/>
              </a:rPr>
              <a:t>A</a:t>
            </a:r>
            <a:r>
              <a:rPr lang="zh-CN" altLang="en-US" dirty="0">
                <a:latin typeface="+mn-ea"/>
              </a:rPr>
              <a:t>组和</a:t>
            </a:r>
            <a:r>
              <a:rPr lang="en-US" altLang="zh-CN" dirty="0">
                <a:latin typeface="+mn-ea"/>
              </a:rPr>
              <a:t>E</a:t>
            </a:r>
            <a:r>
              <a:rPr lang="zh-CN" altLang="en-US" dirty="0">
                <a:latin typeface="+mn-ea"/>
              </a:rPr>
              <a:t>组</a:t>
            </a:r>
            <a:r>
              <a:rPr lang="en-US" altLang="zh-CN" dirty="0">
                <a:latin typeface="+mn-ea"/>
              </a:rPr>
              <a:t>EEG</a:t>
            </a:r>
            <a:r>
              <a:rPr lang="zh-CN" altLang="en-US" dirty="0">
                <a:latin typeface="+mn-ea"/>
              </a:rPr>
              <a:t>及其小波系数</a:t>
            </a:r>
            <a:r>
              <a:rPr lang="en-US" altLang="zh-CN" dirty="0">
                <a:latin typeface="+mn-ea"/>
              </a:rPr>
              <a:t>cD1~cD5</a:t>
            </a:r>
            <a:r>
              <a:rPr lang="zh-CN" altLang="en-US" dirty="0">
                <a:latin typeface="+mn-ea"/>
              </a:rPr>
              <a:t>的样本熵比较</a:t>
            </a:r>
          </a:p>
        </p:txBody>
      </p:sp>
    </p:spTree>
    <p:extLst>
      <p:ext uri="{BB962C8B-B14F-4D97-AF65-F5344CB8AC3E}">
        <p14:creationId xmlns:p14="http://schemas.microsoft.com/office/powerpoint/2010/main" val="42739167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18</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18</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16" name="矩形 15">
            <a:extLst>
              <a:ext uri="{FF2B5EF4-FFF2-40B4-BE49-F238E27FC236}">
                <a16:creationId xmlns:a16="http://schemas.microsoft.com/office/drawing/2014/main" id="{E029AB41-4C4E-4EF3-9883-48D028B305F9}"/>
              </a:ext>
            </a:extLst>
          </p:cNvPr>
          <p:cNvSpPr/>
          <p:nvPr/>
        </p:nvSpPr>
        <p:spPr>
          <a:xfrm>
            <a:off x="621832" y="983258"/>
            <a:ext cx="6909028" cy="369332"/>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下表对变量的缩写及其含义进行了说明，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四组类似。</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 name="表格 16">
            <a:extLst>
              <a:ext uri="{FF2B5EF4-FFF2-40B4-BE49-F238E27FC236}">
                <a16:creationId xmlns:a16="http://schemas.microsoft.com/office/drawing/2014/main" id="{ACB93698-4D61-4E7B-BDF4-4C0BC666CA4E}"/>
              </a:ext>
            </a:extLst>
          </p:cNvPr>
          <p:cNvGraphicFramePr>
            <a:graphicFrameLocks noGrp="1"/>
          </p:cNvGraphicFramePr>
          <p:nvPr>
            <p:extLst>
              <p:ext uri="{D42A27DB-BD31-4B8C-83A1-F6EECF244321}">
                <p14:modId xmlns:p14="http://schemas.microsoft.com/office/powerpoint/2010/main" val="1463226895"/>
              </p:ext>
            </p:extLst>
          </p:nvPr>
        </p:nvGraphicFramePr>
        <p:xfrm>
          <a:off x="517021" y="1442800"/>
          <a:ext cx="8229770" cy="2595880"/>
        </p:xfrm>
        <a:graphic>
          <a:graphicData uri="http://schemas.openxmlformats.org/drawingml/2006/table">
            <a:tbl>
              <a:tblPr firstRow="1" bandRow="1">
                <a:tableStyleId>{5C22544A-7EE6-4342-B048-85BDC9FD1C3A}</a:tableStyleId>
              </a:tblPr>
              <a:tblGrid>
                <a:gridCol w="4114885">
                  <a:extLst>
                    <a:ext uri="{9D8B030D-6E8A-4147-A177-3AD203B41FA5}">
                      <a16:colId xmlns:a16="http://schemas.microsoft.com/office/drawing/2014/main" val="3005019323"/>
                    </a:ext>
                  </a:extLst>
                </a:gridCol>
                <a:gridCol w="4114885">
                  <a:extLst>
                    <a:ext uri="{9D8B030D-6E8A-4147-A177-3AD203B41FA5}">
                      <a16:colId xmlns:a16="http://schemas.microsoft.com/office/drawing/2014/main" val="603030147"/>
                    </a:ext>
                  </a:extLst>
                </a:gridCol>
              </a:tblGrid>
              <a:tr h="370840">
                <a:tc>
                  <a:txBody>
                    <a:bodyPr/>
                    <a:lstStyle/>
                    <a:p>
                      <a:pPr algn="ctr"/>
                      <a:endParaRPr lang="zh-CN" altLang="en-US" dirty="0"/>
                    </a:p>
                  </a:txBody>
                  <a:tcPr/>
                </a:tc>
                <a:tc>
                  <a:txBody>
                    <a:bodyPr/>
                    <a:lstStyle/>
                    <a:p>
                      <a:endParaRPr lang="zh-CN" altLang="en-US" dirty="0"/>
                    </a:p>
                  </a:txBody>
                  <a:tcPr/>
                </a:tc>
                <a:extLst>
                  <a:ext uri="{0D108BD9-81ED-4DB2-BD59-A6C34878D82A}">
                    <a16:rowId xmlns:a16="http://schemas.microsoft.com/office/drawing/2014/main" val="3460803823"/>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25217420"/>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6109514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0288202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8331597"/>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49991385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20711079"/>
                  </a:ext>
                </a:extLst>
              </a:tr>
            </a:tbl>
          </a:graphicData>
        </a:graphic>
      </p:graphicFrame>
      <p:sp>
        <p:nvSpPr>
          <p:cNvPr id="19" name="文本框 18">
            <a:extLst>
              <a:ext uri="{FF2B5EF4-FFF2-40B4-BE49-F238E27FC236}">
                <a16:creationId xmlns:a16="http://schemas.microsoft.com/office/drawing/2014/main" id="{47499D79-57F3-49AB-8588-B11B557E0C6D}"/>
              </a:ext>
            </a:extLst>
          </p:cNvPr>
          <p:cNvSpPr txBox="1"/>
          <p:nvPr/>
        </p:nvSpPr>
        <p:spPr>
          <a:xfrm>
            <a:off x="748040" y="1476551"/>
            <a:ext cx="569818" cy="300082"/>
          </a:xfrm>
          <a:prstGeom prst="rect">
            <a:avLst/>
          </a:prstGeom>
          <a:noFill/>
        </p:spPr>
        <p:txBody>
          <a:bodyPr wrap="square" rtlCol="0">
            <a:spAutoFit/>
          </a:bodyPr>
          <a:lstStyle/>
          <a:p>
            <a:r>
              <a:rPr lang="zh-CN" altLang="en-US" dirty="0">
                <a:solidFill>
                  <a:srgbClr val="FFFFFF"/>
                </a:solidFill>
              </a:rPr>
              <a:t>缩写</a:t>
            </a:r>
          </a:p>
        </p:txBody>
      </p:sp>
      <p:sp>
        <p:nvSpPr>
          <p:cNvPr id="22" name="文本框 21">
            <a:extLst>
              <a:ext uri="{FF2B5EF4-FFF2-40B4-BE49-F238E27FC236}">
                <a16:creationId xmlns:a16="http://schemas.microsoft.com/office/drawing/2014/main" id="{B5823423-3685-484C-ABBD-CEB70B516F8C}"/>
              </a:ext>
            </a:extLst>
          </p:cNvPr>
          <p:cNvSpPr txBox="1"/>
          <p:nvPr/>
        </p:nvSpPr>
        <p:spPr>
          <a:xfrm>
            <a:off x="3275516" y="1465403"/>
            <a:ext cx="569818" cy="300082"/>
          </a:xfrm>
          <a:prstGeom prst="rect">
            <a:avLst/>
          </a:prstGeom>
          <a:noFill/>
        </p:spPr>
        <p:txBody>
          <a:bodyPr wrap="square" rtlCol="0">
            <a:spAutoFit/>
          </a:bodyPr>
          <a:lstStyle/>
          <a:p>
            <a:pPr algn="ctr"/>
            <a:r>
              <a:rPr lang="zh-CN" altLang="en-US" dirty="0">
                <a:solidFill>
                  <a:srgbClr val="FFFFFF"/>
                </a:solidFill>
              </a:rPr>
              <a:t>含义</a:t>
            </a:r>
          </a:p>
        </p:txBody>
      </p:sp>
      <p:sp>
        <p:nvSpPr>
          <p:cNvPr id="25" name="文本框 24">
            <a:extLst>
              <a:ext uri="{FF2B5EF4-FFF2-40B4-BE49-F238E27FC236}">
                <a16:creationId xmlns:a16="http://schemas.microsoft.com/office/drawing/2014/main" id="{C6017D34-1EAA-4845-9081-2BDE80ED6255}"/>
              </a:ext>
            </a:extLst>
          </p:cNvPr>
          <p:cNvSpPr txBox="1"/>
          <p:nvPr/>
        </p:nvSpPr>
        <p:spPr>
          <a:xfrm>
            <a:off x="748040" y="1849879"/>
            <a:ext cx="98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std_A</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039F8B1-A6DB-4595-90A0-AF2AFCB82546}"/>
              </a:ext>
            </a:extLst>
          </p:cNvPr>
          <p:cNvSpPr txBox="1"/>
          <p:nvPr/>
        </p:nvSpPr>
        <p:spPr>
          <a:xfrm>
            <a:off x="718372" y="2220989"/>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std_A_d1</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B1F79C3C-025C-4F35-9377-26B2785FC577}"/>
              </a:ext>
            </a:extLst>
          </p:cNvPr>
          <p:cNvSpPr txBox="1"/>
          <p:nvPr/>
        </p:nvSpPr>
        <p:spPr>
          <a:xfrm>
            <a:off x="718372" y="2570951"/>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std_A_d2</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5FA7E35-A1C3-41EC-B32D-66A783390BDD}"/>
              </a:ext>
            </a:extLst>
          </p:cNvPr>
          <p:cNvSpPr txBox="1"/>
          <p:nvPr/>
        </p:nvSpPr>
        <p:spPr>
          <a:xfrm>
            <a:off x="2431423" y="187090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组原始脑电信号标准差</a:t>
            </a:r>
          </a:p>
        </p:txBody>
      </p:sp>
      <p:sp>
        <p:nvSpPr>
          <p:cNvPr id="29" name="文本框 28">
            <a:extLst>
              <a:ext uri="{FF2B5EF4-FFF2-40B4-BE49-F238E27FC236}">
                <a16:creationId xmlns:a16="http://schemas.microsoft.com/office/drawing/2014/main" id="{A7F3D37F-B4EB-4548-9E66-A33355F81889}"/>
              </a:ext>
            </a:extLst>
          </p:cNvPr>
          <p:cNvSpPr txBox="1"/>
          <p:nvPr/>
        </p:nvSpPr>
        <p:spPr>
          <a:xfrm>
            <a:off x="2436056" y="222638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cD1</a:t>
            </a:r>
            <a:r>
              <a:rPr lang="zh-CN" altLang="en-US" sz="1200" dirty="0">
                <a:latin typeface="Times New Roman" panose="02020603050405020304" pitchFamily="18" charset="0"/>
                <a:cs typeface="Times New Roman" panose="02020603050405020304" pitchFamily="18" charset="0"/>
              </a:rPr>
              <a:t>标准差</a:t>
            </a:r>
          </a:p>
        </p:txBody>
      </p:sp>
      <p:sp>
        <p:nvSpPr>
          <p:cNvPr id="30" name="文本框 29">
            <a:extLst>
              <a:ext uri="{FF2B5EF4-FFF2-40B4-BE49-F238E27FC236}">
                <a16:creationId xmlns:a16="http://schemas.microsoft.com/office/drawing/2014/main" id="{30DA3CAC-3531-4D1B-9FF0-9F2ABB7E6528}"/>
              </a:ext>
            </a:extLst>
          </p:cNvPr>
          <p:cNvSpPr txBox="1"/>
          <p:nvPr/>
        </p:nvSpPr>
        <p:spPr>
          <a:xfrm>
            <a:off x="718372" y="2920913"/>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std_A_d3</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08909311-8093-47FA-A862-263E23AD565C}"/>
              </a:ext>
            </a:extLst>
          </p:cNvPr>
          <p:cNvSpPr txBox="1"/>
          <p:nvPr/>
        </p:nvSpPr>
        <p:spPr>
          <a:xfrm>
            <a:off x="718372" y="3296741"/>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std_A_d4</a:t>
            </a:r>
            <a:endParaRPr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D4BC2550-1F07-4070-8B18-444E0EC41AF9}"/>
              </a:ext>
            </a:extLst>
          </p:cNvPr>
          <p:cNvSpPr txBox="1"/>
          <p:nvPr/>
        </p:nvSpPr>
        <p:spPr>
          <a:xfrm>
            <a:off x="748039" y="3705884"/>
            <a:ext cx="987499" cy="30008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std_A_d5</a:t>
            </a:r>
            <a:endParaRPr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23CCAA61-766C-4354-B3C8-687859EE8091}"/>
              </a:ext>
            </a:extLst>
          </p:cNvPr>
          <p:cNvSpPr txBox="1"/>
          <p:nvPr/>
        </p:nvSpPr>
        <p:spPr>
          <a:xfrm>
            <a:off x="2410622" y="260224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cD2</a:t>
            </a:r>
            <a:r>
              <a:rPr lang="zh-CN" altLang="en-US" sz="1200" dirty="0">
                <a:latin typeface="Times New Roman" panose="02020603050405020304" pitchFamily="18" charset="0"/>
                <a:cs typeface="Times New Roman" panose="02020603050405020304" pitchFamily="18" charset="0"/>
              </a:rPr>
              <a:t>标准差</a:t>
            </a:r>
          </a:p>
        </p:txBody>
      </p:sp>
      <p:sp>
        <p:nvSpPr>
          <p:cNvPr id="34" name="文本框 33">
            <a:extLst>
              <a:ext uri="{FF2B5EF4-FFF2-40B4-BE49-F238E27FC236}">
                <a16:creationId xmlns:a16="http://schemas.microsoft.com/office/drawing/2014/main" id="{CA48E3CD-1E0C-4F85-B2C4-B0B9B4280BE7}"/>
              </a:ext>
            </a:extLst>
          </p:cNvPr>
          <p:cNvSpPr txBox="1"/>
          <p:nvPr/>
        </p:nvSpPr>
        <p:spPr>
          <a:xfrm>
            <a:off x="2410622" y="2932454"/>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cD3</a:t>
            </a:r>
            <a:r>
              <a:rPr lang="zh-CN" altLang="en-US" sz="1200" dirty="0">
                <a:latin typeface="Times New Roman" panose="02020603050405020304" pitchFamily="18" charset="0"/>
                <a:cs typeface="Times New Roman" panose="02020603050405020304" pitchFamily="18" charset="0"/>
              </a:rPr>
              <a:t>标准差</a:t>
            </a:r>
          </a:p>
        </p:txBody>
      </p:sp>
      <p:sp>
        <p:nvSpPr>
          <p:cNvPr id="35" name="文本框 34">
            <a:extLst>
              <a:ext uri="{FF2B5EF4-FFF2-40B4-BE49-F238E27FC236}">
                <a16:creationId xmlns:a16="http://schemas.microsoft.com/office/drawing/2014/main" id="{326BFE41-DD33-424A-BA80-1327AFEADCE8}"/>
              </a:ext>
            </a:extLst>
          </p:cNvPr>
          <p:cNvSpPr txBox="1"/>
          <p:nvPr/>
        </p:nvSpPr>
        <p:spPr>
          <a:xfrm>
            <a:off x="2423407" y="3308282"/>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cD4</a:t>
            </a:r>
            <a:r>
              <a:rPr lang="zh-CN" altLang="en-US" sz="1200" dirty="0">
                <a:latin typeface="Times New Roman" panose="02020603050405020304" pitchFamily="18" charset="0"/>
                <a:cs typeface="Times New Roman" panose="02020603050405020304" pitchFamily="18" charset="0"/>
              </a:rPr>
              <a:t>标准差</a:t>
            </a:r>
          </a:p>
        </p:txBody>
      </p:sp>
      <p:sp>
        <p:nvSpPr>
          <p:cNvPr id="36" name="文本框 35">
            <a:extLst>
              <a:ext uri="{FF2B5EF4-FFF2-40B4-BE49-F238E27FC236}">
                <a16:creationId xmlns:a16="http://schemas.microsoft.com/office/drawing/2014/main" id="{6FB0C3B3-1B60-4158-9D48-617961E4E135}"/>
              </a:ext>
            </a:extLst>
          </p:cNvPr>
          <p:cNvSpPr txBox="1"/>
          <p:nvPr/>
        </p:nvSpPr>
        <p:spPr>
          <a:xfrm>
            <a:off x="2431423" y="3717425"/>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cD5</a:t>
            </a:r>
            <a:r>
              <a:rPr lang="zh-CN" altLang="en-US" sz="1200" dirty="0">
                <a:latin typeface="Times New Roman" panose="02020603050405020304" pitchFamily="18" charset="0"/>
                <a:cs typeface="Times New Roman" panose="02020603050405020304" pitchFamily="18" charset="0"/>
              </a:rPr>
              <a:t>标准差</a:t>
            </a:r>
          </a:p>
        </p:txBody>
      </p:sp>
      <p:sp>
        <p:nvSpPr>
          <p:cNvPr id="37" name="文本框 36">
            <a:extLst>
              <a:ext uri="{FF2B5EF4-FFF2-40B4-BE49-F238E27FC236}">
                <a16:creationId xmlns:a16="http://schemas.microsoft.com/office/drawing/2014/main" id="{8A6AB36E-B1CE-4A41-8215-B35346F93ADB}"/>
              </a:ext>
            </a:extLst>
          </p:cNvPr>
          <p:cNvSpPr txBox="1"/>
          <p:nvPr/>
        </p:nvSpPr>
        <p:spPr>
          <a:xfrm>
            <a:off x="4998210" y="1476551"/>
            <a:ext cx="569818" cy="300082"/>
          </a:xfrm>
          <a:prstGeom prst="rect">
            <a:avLst/>
          </a:prstGeom>
          <a:noFill/>
        </p:spPr>
        <p:txBody>
          <a:bodyPr wrap="square" rtlCol="0">
            <a:spAutoFit/>
          </a:bodyPr>
          <a:lstStyle/>
          <a:p>
            <a:r>
              <a:rPr lang="zh-CN" altLang="en-US" dirty="0">
                <a:solidFill>
                  <a:srgbClr val="FFFFFF"/>
                </a:solidFill>
              </a:rPr>
              <a:t>缩写</a:t>
            </a:r>
          </a:p>
        </p:txBody>
      </p:sp>
      <p:sp>
        <p:nvSpPr>
          <p:cNvPr id="38" name="文本框 37">
            <a:extLst>
              <a:ext uri="{FF2B5EF4-FFF2-40B4-BE49-F238E27FC236}">
                <a16:creationId xmlns:a16="http://schemas.microsoft.com/office/drawing/2014/main" id="{5E60D38F-C111-4405-ABAC-BA85C537630E}"/>
              </a:ext>
            </a:extLst>
          </p:cNvPr>
          <p:cNvSpPr txBox="1"/>
          <p:nvPr/>
        </p:nvSpPr>
        <p:spPr>
          <a:xfrm>
            <a:off x="7618904" y="1476551"/>
            <a:ext cx="569818" cy="300082"/>
          </a:xfrm>
          <a:prstGeom prst="rect">
            <a:avLst/>
          </a:prstGeom>
          <a:noFill/>
        </p:spPr>
        <p:txBody>
          <a:bodyPr wrap="square" rtlCol="0">
            <a:spAutoFit/>
          </a:bodyPr>
          <a:lstStyle/>
          <a:p>
            <a:pPr algn="ctr"/>
            <a:r>
              <a:rPr lang="zh-CN" altLang="en-US" dirty="0">
                <a:solidFill>
                  <a:srgbClr val="FFFFFF"/>
                </a:solidFill>
              </a:rPr>
              <a:t>含义</a:t>
            </a:r>
          </a:p>
        </p:txBody>
      </p:sp>
      <p:sp>
        <p:nvSpPr>
          <p:cNvPr id="39" name="文本框 38">
            <a:extLst>
              <a:ext uri="{FF2B5EF4-FFF2-40B4-BE49-F238E27FC236}">
                <a16:creationId xmlns:a16="http://schemas.microsoft.com/office/drawing/2014/main" id="{0AA36AED-51C1-4BFC-B911-331AB65710D5}"/>
              </a:ext>
            </a:extLst>
          </p:cNvPr>
          <p:cNvSpPr txBox="1"/>
          <p:nvPr/>
        </p:nvSpPr>
        <p:spPr>
          <a:xfrm>
            <a:off x="4789370" y="1838337"/>
            <a:ext cx="98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sampen_A</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05DF81DB-B3AE-42B9-AE3F-80982E519DC3}"/>
              </a:ext>
            </a:extLst>
          </p:cNvPr>
          <p:cNvSpPr txBox="1"/>
          <p:nvPr/>
        </p:nvSpPr>
        <p:spPr>
          <a:xfrm>
            <a:off x="4759702" y="2209447"/>
            <a:ext cx="1258910"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_A_d1</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9F3A4EB1-2657-4A22-AC6A-71C6DB08F42D}"/>
              </a:ext>
            </a:extLst>
          </p:cNvPr>
          <p:cNvSpPr txBox="1"/>
          <p:nvPr/>
        </p:nvSpPr>
        <p:spPr>
          <a:xfrm>
            <a:off x="4759702" y="2559409"/>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_A_d2</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C0E9A954-2547-428F-91DA-A9EFBFA71B54}"/>
              </a:ext>
            </a:extLst>
          </p:cNvPr>
          <p:cNvSpPr txBox="1"/>
          <p:nvPr/>
        </p:nvSpPr>
        <p:spPr>
          <a:xfrm>
            <a:off x="6472753" y="185935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组原始脑电信号样本熵</a:t>
            </a:r>
          </a:p>
        </p:txBody>
      </p:sp>
      <p:sp>
        <p:nvSpPr>
          <p:cNvPr id="43" name="文本框 42">
            <a:extLst>
              <a:ext uri="{FF2B5EF4-FFF2-40B4-BE49-F238E27FC236}">
                <a16:creationId xmlns:a16="http://schemas.microsoft.com/office/drawing/2014/main" id="{489417C2-4353-4B71-9EDD-07728289A004}"/>
              </a:ext>
            </a:extLst>
          </p:cNvPr>
          <p:cNvSpPr txBox="1"/>
          <p:nvPr/>
        </p:nvSpPr>
        <p:spPr>
          <a:xfrm>
            <a:off x="6472753" y="222638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cD1</a:t>
            </a:r>
            <a:r>
              <a:rPr lang="zh-CN" altLang="en-US" sz="1200" dirty="0">
                <a:latin typeface="Times New Roman" panose="02020603050405020304" pitchFamily="18" charset="0"/>
                <a:cs typeface="Times New Roman" panose="02020603050405020304" pitchFamily="18" charset="0"/>
              </a:rPr>
              <a:t>样本熵</a:t>
            </a:r>
          </a:p>
        </p:txBody>
      </p:sp>
      <p:sp>
        <p:nvSpPr>
          <p:cNvPr id="44" name="文本框 43">
            <a:extLst>
              <a:ext uri="{FF2B5EF4-FFF2-40B4-BE49-F238E27FC236}">
                <a16:creationId xmlns:a16="http://schemas.microsoft.com/office/drawing/2014/main" id="{4FC009A6-C089-406D-8446-00C78F4AB4FC}"/>
              </a:ext>
            </a:extLst>
          </p:cNvPr>
          <p:cNvSpPr txBox="1"/>
          <p:nvPr/>
        </p:nvSpPr>
        <p:spPr>
          <a:xfrm>
            <a:off x="4759702" y="2909371"/>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_A_d3</a:t>
            </a:r>
            <a:endParaRPr lang="zh-CN" altLang="en-US"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55A24FB3-6DDF-4362-9C96-F97AE7BEEF72}"/>
              </a:ext>
            </a:extLst>
          </p:cNvPr>
          <p:cNvSpPr txBox="1"/>
          <p:nvPr/>
        </p:nvSpPr>
        <p:spPr>
          <a:xfrm>
            <a:off x="4759702" y="3285199"/>
            <a:ext cx="1258910"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_A_d4</a:t>
            </a:r>
            <a:endParaRPr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7E4CE101-FC02-45C2-8647-7D0165DE82B4}"/>
              </a:ext>
            </a:extLst>
          </p:cNvPr>
          <p:cNvSpPr txBox="1"/>
          <p:nvPr/>
        </p:nvSpPr>
        <p:spPr>
          <a:xfrm>
            <a:off x="4759702" y="3682800"/>
            <a:ext cx="1357499" cy="30008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sampen</a:t>
            </a:r>
            <a:r>
              <a:rPr lang="en-US" altLang="zh-CN" dirty="0">
                <a:latin typeface="Times New Roman" panose="02020603050405020304" pitchFamily="18" charset="0"/>
                <a:cs typeface="Times New Roman" panose="02020603050405020304" pitchFamily="18" charset="0"/>
              </a:rPr>
              <a:t> _A_d5</a:t>
            </a:r>
            <a:endParaRPr lang="zh-CN" altLang="en-US"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C355A78D-DA99-4567-8EE0-8540EDB10504}"/>
              </a:ext>
            </a:extLst>
          </p:cNvPr>
          <p:cNvSpPr txBox="1"/>
          <p:nvPr/>
        </p:nvSpPr>
        <p:spPr>
          <a:xfrm>
            <a:off x="6451952" y="2590698"/>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cD2</a:t>
            </a:r>
            <a:r>
              <a:rPr lang="zh-CN" altLang="en-US" sz="1200" dirty="0">
                <a:latin typeface="Times New Roman" panose="02020603050405020304" pitchFamily="18" charset="0"/>
                <a:cs typeface="Times New Roman" panose="02020603050405020304" pitchFamily="18" charset="0"/>
              </a:rPr>
              <a:t>样本熵</a:t>
            </a:r>
          </a:p>
        </p:txBody>
      </p:sp>
      <p:sp>
        <p:nvSpPr>
          <p:cNvPr id="48" name="文本框 47">
            <a:extLst>
              <a:ext uri="{FF2B5EF4-FFF2-40B4-BE49-F238E27FC236}">
                <a16:creationId xmlns:a16="http://schemas.microsoft.com/office/drawing/2014/main" id="{128D30A1-3BD8-4284-9A8A-DFE6D1AED7CF}"/>
              </a:ext>
            </a:extLst>
          </p:cNvPr>
          <p:cNvSpPr txBox="1"/>
          <p:nvPr/>
        </p:nvSpPr>
        <p:spPr>
          <a:xfrm>
            <a:off x="6451952" y="2920912"/>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cD3</a:t>
            </a:r>
            <a:r>
              <a:rPr lang="zh-CN" altLang="en-US" sz="1200" dirty="0">
                <a:latin typeface="Times New Roman" panose="02020603050405020304" pitchFamily="18" charset="0"/>
                <a:cs typeface="Times New Roman" panose="02020603050405020304" pitchFamily="18" charset="0"/>
              </a:rPr>
              <a:t>样本熵</a:t>
            </a:r>
          </a:p>
        </p:txBody>
      </p:sp>
      <p:sp>
        <p:nvSpPr>
          <p:cNvPr id="49" name="文本框 48">
            <a:extLst>
              <a:ext uri="{FF2B5EF4-FFF2-40B4-BE49-F238E27FC236}">
                <a16:creationId xmlns:a16="http://schemas.microsoft.com/office/drawing/2014/main" id="{B0522EDB-2C99-4B43-AEB4-659260127F1A}"/>
              </a:ext>
            </a:extLst>
          </p:cNvPr>
          <p:cNvSpPr txBox="1"/>
          <p:nvPr/>
        </p:nvSpPr>
        <p:spPr>
          <a:xfrm>
            <a:off x="6464737" y="3296740"/>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cD4</a:t>
            </a:r>
            <a:r>
              <a:rPr lang="zh-CN" altLang="en-US" sz="1200" dirty="0">
                <a:latin typeface="Times New Roman" panose="02020603050405020304" pitchFamily="18" charset="0"/>
                <a:cs typeface="Times New Roman" panose="02020603050405020304" pitchFamily="18" charset="0"/>
              </a:rPr>
              <a:t>样本熵</a:t>
            </a:r>
          </a:p>
        </p:txBody>
      </p:sp>
      <p:sp>
        <p:nvSpPr>
          <p:cNvPr id="50" name="文本框 49">
            <a:extLst>
              <a:ext uri="{FF2B5EF4-FFF2-40B4-BE49-F238E27FC236}">
                <a16:creationId xmlns:a16="http://schemas.microsoft.com/office/drawing/2014/main" id="{E2DEB38B-E678-401D-A10D-6309078BE90D}"/>
              </a:ext>
            </a:extLst>
          </p:cNvPr>
          <p:cNvSpPr txBox="1"/>
          <p:nvPr/>
        </p:nvSpPr>
        <p:spPr>
          <a:xfrm>
            <a:off x="6472753" y="3705883"/>
            <a:ext cx="2274037" cy="276999"/>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分组后</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组详细系数</a:t>
            </a:r>
            <a:r>
              <a:rPr lang="en-US" altLang="zh-CN" sz="1200" dirty="0">
                <a:latin typeface="Times New Roman" panose="02020603050405020304" pitchFamily="18" charset="0"/>
                <a:cs typeface="Times New Roman" panose="02020603050405020304" pitchFamily="18" charset="0"/>
              </a:rPr>
              <a:t>cD5</a:t>
            </a:r>
            <a:r>
              <a:rPr lang="zh-CN" altLang="en-US" sz="1200" dirty="0">
                <a:latin typeface="Times New Roman" panose="02020603050405020304" pitchFamily="18" charset="0"/>
                <a:cs typeface="Times New Roman" panose="02020603050405020304" pitchFamily="18" charset="0"/>
              </a:rPr>
              <a:t>样本熵</a:t>
            </a:r>
          </a:p>
        </p:txBody>
      </p:sp>
      <p:sp>
        <p:nvSpPr>
          <p:cNvPr id="52" name="文本框 51">
            <a:extLst>
              <a:ext uri="{FF2B5EF4-FFF2-40B4-BE49-F238E27FC236}">
                <a16:creationId xmlns:a16="http://schemas.microsoft.com/office/drawing/2014/main" id="{CE6BA372-F5D8-4F06-B937-F0F88C1D5C76}"/>
              </a:ext>
            </a:extLst>
          </p:cNvPr>
          <p:cNvSpPr txBox="1"/>
          <p:nvPr/>
        </p:nvSpPr>
        <p:spPr>
          <a:xfrm>
            <a:off x="3231414" y="4288386"/>
            <a:ext cx="2681172" cy="300082"/>
          </a:xfrm>
          <a:prstGeom prst="rect">
            <a:avLst/>
          </a:prstGeom>
          <a:noFill/>
        </p:spPr>
        <p:txBody>
          <a:bodyPr wrap="square" rtlCol="0">
            <a:spAutoFit/>
          </a:bodyPr>
          <a:lstStyle/>
          <a:p>
            <a:r>
              <a:rPr lang="zh-CN" altLang="en-US" b="1" dirty="0">
                <a:latin typeface="+mn-ea"/>
              </a:rPr>
              <a:t>表</a:t>
            </a:r>
            <a:r>
              <a:rPr lang="en-US" altLang="zh-CN" b="1" dirty="0">
                <a:latin typeface="+mn-ea"/>
              </a:rPr>
              <a:t>3-1 </a:t>
            </a:r>
            <a:r>
              <a:rPr lang="en-US" altLang="zh-CN" dirty="0">
                <a:latin typeface="+mn-ea"/>
              </a:rPr>
              <a:t>A</a:t>
            </a:r>
            <a:r>
              <a:rPr lang="zh-CN" altLang="en-US" dirty="0">
                <a:latin typeface="+mn-ea"/>
              </a:rPr>
              <a:t>组变量缩写及含义说明</a:t>
            </a:r>
          </a:p>
        </p:txBody>
      </p:sp>
    </p:spTree>
    <p:extLst>
      <p:ext uri="{BB962C8B-B14F-4D97-AF65-F5344CB8AC3E}">
        <p14:creationId xmlns:p14="http://schemas.microsoft.com/office/powerpoint/2010/main" val="3108497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19</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19</a:t>
            </a:fld>
            <a:endParaRPr lang="zh-CN" altLang="en-US"/>
          </a:p>
        </p:txBody>
      </p:sp>
      <p:sp>
        <p:nvSpPr>
          <p:cNvPr id="51" name="矩形 50">
            <a:extLst>
              <a:ext uri="{FF2B5EF4-FFF2-40B4-BE49-F238E27FC236}">
                <a16:creationId xmlns:a16="http://schemas.microsoft.com/office/drawing/2014/main" id="{3A668FC2-F238-413B-ABD9-AC7F959B2C3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59">
            <a:extLst>
              <a:ext uri="{FF2B5EF4-FFF2-40B4-BE49-F238E27FC236}">
                <a16:creationId xmlns:a16="http://schemas.microsoft.com/office/drawing/2014/main" id="{CC0F4A70-9141-42AB-8EA3-1565A153F300}"/>
              </a:ext>
            </a:extLst>
          </p:cNvPr>
          <p:cNvSpPr txBox="1"/>
          <p:nvPr/>
        </p:nvSpPr>
        <p:spPr>
          <a:xfrm>
            <a:off x="724647" y="214778"/>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1" name="矩形 20">
            <a:extLst>
              <a:ext uri="{FF2B5EF4-FFF2-40B4-BE49-F238E27FC236}">
                <a16:creationId xmlns:a16="http://schemas.microsoft.com/office/drawing/2014/main" id="{46BB74D5-B731-46A0-BC18-CF2A602225D4}"/>
              </a:ext>
            </a:extLst>
          </p:cNvPr>
          <p:cNvSpPr/>
          <p:nvPr/>
        </p:nvSpPr>
        <p:spPr>
          <a:xfrm>
            <a:off x="724647" y="1648420"/>
            <a:ext cx="7503245" cy="923330"/>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根据图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3-6</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及图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3-7</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的比较，我们选择</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std_A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std_A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(E)_d1~std_A(E)_d5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(E)_d1~ </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(E)_d3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作为特征向量，其余三种</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(B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也进行了类似的选择。</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109120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6">
            <a:extLst>
              <a:ext uri="{FF2B5EF4-FFF2-40B4-BE49-F238E27FC236}">
                <a16:creationId xmlns:a16="http://schemas.microsoft.com/office/drawing/2014/main" id="{22D5E9FF-7FD4-417E-861F-682F4F4557A8}"/>
              </a:ext>
            </a:extLst>
          </p:cNvPr>
          <p:cNvSpPr txBox="1">
            <a:spLocks noChangeArrowheads="1"/>
          </p:cNvSpPr>
          <p:nvPr/>
        </p:nvSpPr>
        <p:spPr bwMode="auto">
          <a:xfrm>
            <a:off x="1827415" y="191172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背景</a:t>
            </a:r>
          </a:p>
        </p:txBody>
      </p:sp>
      <p:sp>
        <p:nvSpPr>
          <p:cNvPr id="46" name="矩形 45">
            <a:extLst>
              <a:ext uri="{FF2B5EF4-FFF2-40B4-BE49-F238E27FC236}">
                <a16:creationId xmlns:a16="http://schemas.microsoft.com/office/drawing/2014/main" id="{97B8AFEA-3D8E-4960-A5A8-48A491ACA5B9}"/>
              </a:ext>
            </a:extLst>
          </p:cNvPr>
          <p:cNvSpPr/>
          <p:nvPr/>
        </p:nvSpPr>
        <p:spPr>
          <a:xfrm>
            <a:off x="1827415" y="2194620"/>
            <a:ext cx="829073"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a:t>
            </a:r>
          </a:p>
        </p:txBody>
      </p:sp>
      <p:sp>
        <p:nvSpPr>
          <p:cNvPr id="47" name="椭圆 46">
            <a:extLst>
              <a:ext uri="{FF2B5EF4-FFF2-40B4-BE49-F238E27FC236}">
                <a16:creationId xmlns:a16="http://schemas.microsoft.com/office/drawing/2014/main" id="{690B6563-38E4-434C-B076-3EC0C8A9D15C}"/>
              </a:ext>
            </a:extLst>
          </p:cNvPr>
          <p:cNvSpPr/>
          <p:nvPr/>
        </p:nvSpPr>
        <p:spPr>
          <a:xfrm>
            <a:off x="1434133" y="197472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48" name="文本框 6">
            <a:extLst>
              <a:ext uri="{FF2B5EF4-FFF2-40B4-BE49-F238E27FC236}">
                <a16:creationId xmlns:a16="http://schemas.microsoft.com/office/drawing/2014/main" id="{6DFBD969-A4EE-48EE-BF92-40E9E5D420D7}"/>
              </a:ext>
            </a:extLst>
          </p:cNvPr>
          <p:cNvSpPr txBox="1">
            <a:spLocks noChangeArrowheads="1"/>
          </p:cNvSpPr>
          <p:nvPr/>
        </p:nvSpPr>
        <p:spPr bwMode="auto">
          <a:xfrm>
            <a:off x="6262552" y="1912881"/>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脑电信号特征提取</a:t>
            </a:r>
          </a:p>
        </p:txBody>
      </p:sp>
      <p:sp>
        <p:nvSpPr>
          <p:cNvPr id="49" name="矩形 48">
            <a:extLst>
              <a:ext uri="{FF2B5EF4-FFF2-40B4-BE49-F238E27FC236}">
                <a16:creationId xmlns:a16="http://schemas.microsoft.com/office/drawing/2014/main" id="{A5707F80-4E06-4DBF-A3EB-6AF920655377}"/>
              </a:ext>
            </a:extLst>
          </p:cNvPr>
          <p:cNvSpPr/>
          <p:nvPr/>
        </p:nvSpPr>
        <p:spPr>
          <a:xfrm>
            <a:off x="6262552" y="2203096"/>
            <a:ext cx="1919115"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Feature extraction of EEG signal</a:t>
            </a:r>
          </a:p>
        </p:txBody>
      </p:sp>
      <p:sp>
        <p:nvSpPr>
          <p:cNvPr id="50" name="椭圆 49">
            <a:extLst>
              <a:ext uri="{FF2B5EF4-FFF2-40B4-BE49-F238E27FC236}">
                <a16:creationId xmlns:a16="http://schemas.microsoft.com/office/drawing/2014/main" id="{500B33CC-B83E-4738-95A5-9D5AD0154E85}"/>
              </a:ext>
            </a:extLst>
          </p:cNvPr>
          <p:cNvSpPr/>
          <p:nvPr/>
        </p:nvSpPr>
        <p:spPr>
          <a:xfrm>
            <a:off x="5869270"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51" name="文本框 6">
            <a:extLst>
              <a:ext uri="{FF2B5EF4-FFF2-40B4-BE49-F238E27FC236}">
                <a16:creationId xmlns:a16="http://schemas.microsoft.com/office/drawing/2014/main" id="{79C73E1B-BA34-4AAE-BA94-3183DD24D9F2}"/>
              </a:ext>
            </a:extLst>
          </p:cNvPr>
          <p:cNvSpPr txBox="1">
            <a:spLocks noChangeArrowheads="1"/>
          </p:cNvSpPr>
          <p:nvPr/>
        </p:nvSpPr>
        <p:spPr bwMode="auto">
          <a:xfrm>
            <a:off x="1827415" y="3159762"/>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脑电信号分类</a:t>
            </a:r>
          </a:p>
        </p:txBody>
      </p:sp>
      <p:sp>
        <p:nvSpPr>
          <p:cNvPr id="52" name="矩形 51">
            <a:extLst>
              <a:ext uri="{FF2B5EF4-FFF2-40B4-BE49-F238E27FC236}">
                <a16:creationId xmlns:a16="http://schemas.microsoft.com/office/drawing/2014/main" id="{893F3186-1960-48B8-B214-09E7CD23BEDF}"/>
              </a:ext>
            </a:extLst>
          </p:cNvPr>
          <p:cNvSpPr/>
          <p:nvPr/>
        </p:nvSpPr>
        <p:spPr>
          <a:xfrm>
            <a:off x="1827415" y="3449977"/>
            <a:ext cx="1620957"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Classification of EEG signal</a:t>
            </a:r>
          </a:p>
        </p:txBody>
      </p:sp>
      <p:sp>
        <p:nvSpPr>
          <p:cNvPr id="53" name="椭圆 52">
            <a:extLst>
              <a:ext uri="{FF2B5EF4-FFF2-40B4-BE49-F238E27FC236}">
                <a16:creationId xmlns:a16="http://schemas.microsoft.com/office/drawing/2014/main" id="{C9D2E7F6-DE0A-40B4-ABBB-CDA839B7EF30}"/>
              </a:ext>
            </a:extLst>
          </p:cNvPr>
          <p:cNvSpPr/>
          <p:nvPr/>
        </p:nvSpPr>
        <p:spPr>
          <a:xfrm>
            <a:off x="1434133"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54" name="文本框 6">
            <a:extLst>
              <a:ext uri="{FF2B5EF4-FFF2-40B4-BE49-F238E27FC236}">
                <a16:creationId xmlns:a16="http://schemas.microsoft.com/office/drawing/2014/main" id="{85AB9C1A-B91A-4742-A7E6-FF5765286540}"/>
              </a:ext>
            </a:extLst>
          </p:cNvPr>
          <p:cNvSpPr txBox="1">
            <a:spLocks noChangeArrowheads="1"/>
          </p:cNvSpPr>
          <p:nvPr/>
        </p:nvSpPr>
        <p:spPr bwMode="auto">
          <a:xfrm>
            <a:off x="6262552" y="3159762"/>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总结与下步任务</a:t>
            </a:r>
          </a:p>
        </p:txBody>
      </p:sp>
      <p:sp>
        <p:nvSpPr>
          <p:cNvPr id="55" name="矩形 54">
            <a:extLst>
              <a:ext uri="{FF2B5EF4-FFF2-40B4-BE49-F238E27FC236}">
                <a16:creationId xmlns:a16="http://schemas.microsoft.com/office/drawing/2014/main" id="{26BBE503-5BF0-4112-B16D-C2AD28D790D6}"/>
              </a:ext>
            </a:extLst>
          </p:cNvPr>
          <p:cNvSpPr/>
          <p:nvPr/>
        </p:nvSpPr>
        <p:spPr>
          <a:xfrm>
            <a:off x="6262552" y="3449977"/>
            <a:ext cx="1489510"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Summary and Next Task</a:t>
            </a:r>
          </a:p>
        </p:txBody>
      </p:sp>
      <p:sp>
        <p:nvSpPr>
          <p:cNvPr id="56" name="椭圆 55">
            <a:extLst>
              <a:ext uri="{FF2B5EF4-FFF2-40B4-BE49-F238E27FC236}">
                <a16:creationId xmlns:a16="http://schemas.microsoft.com/office/drawing/2014/main" id="{ABF8412D-2538-4EF4-877E-CE0E406FC8C2}"/>
              </a:ext>
            </a:extLst>
          </p:cNvPr>
          <p:cNvSpPr/>
          <p:nvPr/>
        </p:nvSpPr>
        <p:spPr>
          <a:xfrm>
            <a:off x="5869270"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57" name="文本框 5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D01D4C0-1E2D-4A95-A860-1E219299A8DB}"/>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8" name="文本框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7E6B70A-6E5E-4D7F-BC89-CB14BE14B457}"/>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9" name="直接连接符 58">
            <a:extLst>
              <a:ext uri="{FF2B5EF4-FFF2-40B4-BE49-F238E27FC236}">
                <a16:creationId xmlns:a16="http://schemas.microsoft.com/office/drawing/2014/main" id="{FC463CD3-2B29-404F-80BD-130D06F0B9FA}"/>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p:bldP spid="50" grpId="0" animBg="1"/>
      <p:bldP spid="51" grpId="0"/>
      <p:bldP spid="52" grpId="0"/>
      <p:bldP spid="53" grpId="0" animBg="1"/>
      <p:bldP spid="54" grpId="0"/>
      <p:bldP spid="55" grpId="0"/>
      <p:bldP spid="56"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094673" y="188806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脑电信号分类</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500938" y="2503133"/>
            <a:ext cx="21421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Classification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20A5712A-76A5-4748-8EF7-59AEE5CE1D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21</a:t>
            </a:fld>
            <a:endParaRPr lang="zh-CN" altLang="en-US"/>
          </a:p>
        </p:txBody>
      </p:sp>
      <p:grpSp>
        <p:nvGrpSpPr>
          <p:cNvPr id="3" name="组合 2">
            <a:extLst>
              <a:ext uri="{FF2B5EF4-FFF2-40B4-BE49-F238E27FC236}">
                <a16:creationId xmlns:a16="http://schemas.microsoft.com/office/drawing/2014/main" id="{4B0EAC2C-7326-4E8E-8769-7867B72A4A4C}"/>
              </a:ext>
            </a:extLst>
          </p:cNvPr>
          <p:cNvGrpSpPr/>
          <p:nvPr/>
        </p:nvGrpSpPr>
        <p:grpSpPr>
          <a:xfrm>
            <a:off x="1" y="248836"/>
            <a:ext cx="9143999" cy="360040"/>
            <a:chOff x="1" y="404664"/>
            <a:chExt cx="8719310" cy="216024"/>
          </a:xfrm>
        </p:grpSpPr>
        <p:sp>
          <p:nvSpPr>
            <p:cNvPr id="4" name="矩形 3">
              <a:extLst>
                <a:ext uri="{FF2B5EF4-FFF2-40B4-BE49-F238E27FC236}">
                  <a16:creationId xmlns:a16="http://schemas.microsoft.com/office/drawing/2014/main" id="{F9BE8CEF-7279-4860-9E9A-39D5F9AE32EC}"/>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AD0C158-7228-419C-A4E7-11895D04B5B4}"/>
                </a:ext>
              </a:extLst>
            </p:cNvPr>
            <p:cNvSpPr/>
            <p:nvPr/>
          </p:nvSpPr>
          <p:spPr>
            <a:xfrm>
              <a:off x="2339849" y="404664"/>
              <a:ext cx="568679"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419FBD83-7864-4E01-9356-9EEA812F6B56}"/>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6B95D32-7D89-430A-8C0C-51607AC1A66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AD5130E-ADC8-46A4-82AA-09D6EF5A0947}"/>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C2A04D4-527A-4ABC-9EFF-6BCE18BCE405}"/>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C811E64B-2F67-4178-A928-BADABD9C9BBF}"/>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6952376F-7688-463D-B325-08F9E1EC0A2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21</a:t>
            </a:fld>
            <a:endParaRPr lang="zh-CN" altLang="en-US"/>
          </a:p>
        </p:txBody>
      </p:sp>
      <p:sp>
        <p:nvSpPr>
          <p:cNvPr id="50" name="文本框 59">
            <a:extLst>
              <a:ext uri="{FF2B5EF4-FFF2-40B4-BE49-F238E27FC236}">
                <a16:creationId xmlns:a16="http://schemas.microsoft.com/office/drawing/2014/main" id="{56B20FC1-9E92-44F0-924B-D335E8610151}"/>
              </a:ext>
            </a:extLst>
          </p:cNvPr>
          <p:cNvSpPr txBox="1"/>
          <p:nvPr/>
        </p:nvSpPr>
        <p:spPr>
          <a:xfrm>
            <a:off x="841662" y="216461"/>
            <a:ext cx="1287512"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算法框架</a:t>
            </a:r>
          </a:p>
        </p:txBody>
      </p:sp>
      <p:sp>
        <p:nvSpPr>
          <p:cNvPr id="51" name="矩形 50">
            <a:extLst>
              <a:ext uri="{FF2B5EF4-FFF2-40B4-BE49-F238E27FC236}">
                <a16:creationId xmlns:a16="http://schemas.microsoft.com/office/drawing/2014/main" id="{3A668FC2-F238-413B-ABD9-AC7F959B2C39}"/>
              </a:ext>
            </a:extLst>
          </p:cNvPr>
          <p:cNvSpPr/>
          <p:nvPr/>
        </p:nvSpPr>
        <p:spPr>
          <a:xfrm>
            <a:off x="517022" y="53278"/>
            <a:ext cx="1936793"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0232B0BC-1DD6-42C6-A4ED-C335F62AF264}"/>
              </a:ext>
            </a:extLst>
          </p:cNvPr>
          <p:cNvSpPr txBox="1"/>
          <p:nvPr/>
        </p:nvSpPr>
        <p:spPr>
          <a:xfrm>
            <a:off x="1569520" y="3747890"/>
            <a:ext cx="1768590" cy="300082"/>
          </a:xfrm>
          <a:prstGeom prst="rect">
            <a:avLst/>
          </a:prstGeom>
          <a:noFill/>
        </p:spPr>
        <p:txBody>
          <a:bodyPr wrap="square" rtlCol="0">
            <a:spAutoFit/>
          </a:bodyPr>
          <a:lstStyle/>
          <a:p>
            <a:r>
              <a:rPr lang="zh-CN" altLang="en-US" b="1" dirty="0">
                <a:latin typeface="+mn-ea"/>
              </a:rPr>
              <a:t>图</a:t>
            </a:r>
            <a:r>
              <a:rPr lang="en-US" altLang="zh-CN" b="1" dirty="0">
                <a:latin typeface="+mn-ea"/>
              </a:rPr>
              <a:t>3-1 </a:t>
            </a:r>
            <a:r>
              <a:rPr lang="zh-CN" altLang="en-US" dirty="0">
                <a:latin typeface="+mn-ea"/>
              </a:rPr>
              <a:t>分类过程框图</a:t>
            </a:r>
          </a:p>
        </p:txBody>
      </p:sp>
      <p:sp>
        <p:nvSpPr>
          <p:cNvPr id="60" name="右箭头 13">
            <a:extLst>
              <a:ext uri="{FF2B5EF4-FFF2-40B4-BE49-F238E27FC236}">
                <a16:creationId xmlns:a16="http://schemas.microsoft.com/office/drawing/2014/main" id="{18EC316D-878F-4E69-A15D-7878B28FF69C}"/>
              </a:ext>
            </a:extLst>
          </p:cNvPr>
          <p:cNvSpPr/>
          <p:nvPr/>
        </p:nvSpPr>
        <p:spPr>
          <a:xfrm>
            <a:off x="4279061" y="2260227"/>
            <a:ext cx="934494" cy="609600"/>
          </a:xfrm>
          <a:prstGeom prst="rightArrow">
            <a:avLst/>
          </a:prstGeom>
          <a:solidFill>
            <a:srgbClr val="92929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2C29CBC-A7A8-468E-AD95-41653CCBB649}"/>
              </a:ext>
            </a:extLst>
          </p:cNvPr>
          <p:cNvSpPr txBox="1"/>
          <p:nvPr/>
        </p:nvSpPr>
        <p:spPr>
          <a:xfrm>
            <a:off x="5408162" y="1033752"/>
            <a:ext cx="3319734" cy="1477328"/>
          </a:xfrm>
          <a:prstGeom prst="rect">
            <a:avLst/>
          </a:prstGeom>
          <a:noFill/>
        </p:spPr>
        <p:txBody>
          <a:bodyPr wrap="square" rtlCol="0">
            <a:spAutoFit/>
          </a:bodyPr>
          <a:lstStyle/>
          <a:p>
            <a:pPr lvl="0"/>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单一属性二分类</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：以上得到的十维特征向量，每一维单独作为分类器的输入进行上述四种情况的分类；</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折</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交叉验证，每个分类运行</a:t>
            </a: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次</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，结果取平均值。</a:t>
            </a:r>
          </a:p>
        </p:txBody>
      </p:sp>
      <p:sp>
        <p:nvSpPr>
          <p:cNvPr id="21" name="文本框 20">
            <a:extLst>
              <a:ext uri="{FF2B5EF4-FFF2-40B4-BE49-F238E27FC236}">
                <a16:creationId xmlns:a16="http://schemas.microsoft.com/office/drawing/2014/main" id="{46690DA7-2A71-41ED-8600-5E47349AC290}"/>
              </a:ext>
            </a:extLst>
          </p:cNvPr>
          <p:cNvSpPr txBox="1"/>
          <p:nvPr/>
        </p:nvSpPr>
        <p:spPr>
          <a:xfrm>
            <a:off x="5408162" y="2868625"/>
            <a:ext cx="3319734" cy="1289712"/>
          </a:xfrm>
          <a:prstGeom prst="rect">
            <a:avLst/>
          </a:prstGeom>
          <a:noFill/>
        </p:spPr>
        <p:txBody>
          <a:bodyPr wrap="square" rtlCol="0">
            <a:spAutoFit/>
          </a:bodyPr>
          <a:lstStyle/>
          <a:p>
            <a:pPr lvl="0">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Accuracy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：准确率</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Sensitivity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：灵敏度</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Specificity</a:t>
            </a:r>
            <a:r>
              <a:rPr lang="zh-CN" altLang="en-US"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：特异度</a:t>
            </a:r>
            <a:endParaRPr lang="en-US" altLang="zh-CN" sz="1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78766667-5083-48BD-A435-FAA2B220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2" y="1211601"/>
            <a:ext cx="4429772" cy="2536289"/>
          </a:xfrm>
          <a:prstGeom prst="rect">
            <a:avLst/>
          </a:prstGeom>
        </p:spPr>
      </p:pic>
    </p:spTree>
    <p:extLst>
      <p:ext uri="{BB962C8B-B14F-4D97-AF65-F5344CB8AC3E}">
        <p14:creationId xmlns:p14="http://schemas.microsoft.com/office/powerpoint/2010/main" val="6739456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3D4FF2-EC31-4594-A912-DAEDFF8E2849}"/>
              </a:ext>
            </a:extLst>
          </p:cNvPr>
          <p:cNvSpPr>
            <a:spLocks noGrp="1"/>
          </p:cNvSpPr>
          <p:nvPr>
            <p:ph type="sldNum" sz="quarter" idx="12"/>
          </p:nvPr>
        </p:nvSpPr>
        <p:spPr/>
        <p:txBody>
          <a:bodyPr/>
          <a:lstStyle/>
          <a:p>
            <a:fld id="{ACBECEF1-1935-4692-9C86-5FD89D9EDF46}" type="slidenum">
              <a:rPr lang="zh-CN" altLang="en-US" smtClean="0"/>
              <a:pPr/>
              <a:t>22</a:t>
            </a:fld>
            <a:endParaRPr lang="zh-CN" altLang="en-US"/>
          </a:p>
        </p:txBody>
      </p:sp>
      <p:pic>
        <p:nvPicPr>
          <p:cNvPr id="4" name="图片 3">
            <a:extLst>
              <a:ext uri="{FF2B5EF4-FFF2-40B4-BE49-F238E27FC236}">
                <a16:creationId xmlns:a16="http://schemas.microsoft.com/office/drawing/2014/main" id="{7D76A088-CF93-4AAC-A4BB-F001BB35DA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984" t="8887" r="6129" b="5685"/>
          <a:stretch/>
        </p:blipFill>
        <p:spPr>
          <a:xfrm>
            <a:off x="394335" y="1559608"/>
            <a:ext cx="4177665" cy="2231318"/>
          </a:xfrm>
          <a:prstGeom prst="rect">
            <a:avLst/>
          </a:prstGeom>
        </p:spPr>
      </p:pic>
      <p:pic>
        <p:nvPicPr>
          <p:cNvPr id="5" name="图片 4">
            <a:extLst>
              <a:ext uri="{FF2B5EF4-FFF2-40B4-BE49-F238E27FC236}">
                <a16:creationId xmlns:a16="http://schemas.microsoft.com/office/drawing/2014/main" id="{46D29B2A-1194-4C1A-BAAF-7E02A1D729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15" t="9663" r="5400" b="4910"/>
          <a:stretch/>
        </p:blipFill>
        <p:spPr>
          <a:xfrm>
            <a:off x="4758695" y="1996195"/>
            <a:ext cx="4177665" cy="2231318"/>
          </a:xfrm>
          <a:prstGeom prst="rect">
            <a:avLst/>
          </a:prstGeom>
        </p:spPr>
      </p:pic>
      <p:grpSp>
        <p:nvGrpSpPr>
          <p:cNvPr id="6" name="组合 5">
            <a:extLst>
              <a:ext uri="{FF2B5EF4-FFF2-40B4-BE49-F238E27FC236}">
                <a16:creationId xmlns:a16="http://schemas.microsoft.com/office/drawing/2014/main" id="{CBC9201C-DFAA-410C-B39F-2B2978D50416}"/>
              </a:ext>
            </a:extLst>
          </p:cNvPr>
          <p:cNvGrpSpPr/>
          <p:nvPr/>
        </p:nvGrpSpPr>
        <p:grpSpPr>
          <a:xfrm>
            <a:off x="1" y="248836"/>
            <a:ext cx="9143999" cy="360040"/>
            <a:chOff x="1" y="404664"/>
            <a:chExt cx="8719310" cy="216024"/>
          </a:xfrm>
        </p:grpSpPr>
        <p:sp>
          <p:nvSpPr>
            <p:cNvPr id="7" name="矩形 6">
              <a:extLst>
                <a:ext uri="{FF2B5EF4-FFF2-40B4-BE49-F238E27FC236}">
                  <a16:creationId xmlns:a16="http://schemas.microsoft.com/office/drawing/2014/main" id="{F9056F59-9560-4043-9324-AD4F47F26166}"/>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E814515-A280-47BC-9C15-D492B9D157E7}"/>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E4C1E41-3E03-4F08-A7C9-11A14905E9C2}"/>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42EE1F1A-7352-4429-A296-160E19FADE8C}"/>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9D04E3B-5BA8-4569-8BD4-A5C7063F4916}"/>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83DEBAD-6225-446C-86F9-687A8213B6B9}"/>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729E8DD3-AF35-44B1-ABDF-BCAA944695E7}"/>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4" name="矩形 13">
            <a:extLst>
              <a:ext uri="{FF2B5EF4-FFF2-40B4-BE49-F238E27FC236}">
                <a16:creationId xmlns:a16="http://schemas.microsoft.com/office/drawing/2014/main" id="{8E229947-0EAB-4092-8D02-031251C5DD98}"/>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9">
            <a:extLst>
              <a:ext uri="{FF2B5EF4-FFF2-40B4-BE49-F238E27FC236}">
                <a16:creationId xmlns:a16="http://schemas.microsoft.com/office/drawing/2014/main" id="{CF484966-1636-41E2-8F9D-FD3896F402AD}"/>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16" name="矩形 15">
            <a:extLst>
              <a:ext uri="{FF2B5EF4-FFF2-40B4-BE49-F238E27FC236}">
                <a16:creationId xmlns:a16="http://schemas.microsoft.com/office/drawing/2014/main" id="{AE787AF7-87DC-4A9F-AE52-F68476EB6370}"/>
              </a:ext>
            </a:extLst>
          </p:cNvPr>
          <p:cNvSpPr/>
          <p:nvPr/>
        </p:nvSpPr>
        <p:spPr>
          <a:xfrm>
            <a:off x="621832" y="983258"/>
            <a:ext cx="6909028" cy="646331"/>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为例，以下两图为以</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为特征向量，使用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SVM</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KNN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的分类结果。</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a:extLst>
              <a:ext uri="{FF2B5EF4-FFF2-40B4-BE49-F238E27FC236}">
                <a16:creationId xmlns:a16="http://schemas.microsoft.com/office/drawing/2014/main" id="{EE43C6FA-3C6D-4527-9769-3AC581DD981D}"/>
              </a:ext>
            </a:extLst>
          </p:cNvPr>
          <p:cNvSpPr txBox="1"/>
          <p:nvPr/>
        </p:nvSpPr>
        <p:spPr>
          <a:xfrm>
            <a:off x="1255155" y="3901007"/>
            <a:ext cx="2456024" cy="300082"/>
          </a:xfrm>
          <a:prstGeom prst="rect">
            <a:avLst/>
          </a:prstGeom>
          <a:noFill/>
        </p:spPr>
        <p:txBody>
          <a:bodyPr wrap="square" rtlCol="0">
            <a:spAutoFit/>
          </a:bodyPr>
          <a:lstStyle/>
          <a:p>
            <a:r>
              <a:rPr lang="zh-CN" altLang="en-US" b="1" dirty="0">
                <a:latin typeface="+mn-ea"/>
              </a:rPr>
              <a:t>图</a:t>
            </a:r>
            <a:r>
              <a:rPr lang="en-US" altLang="zh-CN" b="1" dirty="0">
                <a:latin typeface="+mn-ea"/>
              </a:rPr>
              <a:t>3-2 </a:t>
            </a:r>
            <a:r>
              <a:rPr lang="en-US" altLang="zh-CN" dirty="0">
                <a:latin typeface="+mn-ea"/>
              </a:rPr>
              <a:t>SVM</a:t>
            </a:r>
            <a:r>
              <a:rPr lang="zh-CN" altLang="en-US" dirty="0">
                <a:latin typeface="+mn-ea"/>
              </a:rPr>
              <a:t>对</a:t>
            </a:r>
            <a:r>
              <a:rPr lang="en-US" altLang="zh-CN" dirty="0">
                <a:latin typeface="+mn-ea"/>
              </a:rPr>
              <a:t>AE</a:t>
            </a:r>
            <a:r>
              <a:rPr lang="zh-CN" altLang="en-US" dirty="0">
                <a:latin typeface="+mn-ea"/>
              </a:rPr>
              <a:t>两组分类结果</a:t>
            </a:r>
          </a:p>
        </p:txBody>
      </p:sp>
      <p:sp>
        <p:nvSpPr>
          <p:cNvPr id="47" name="文本框 46">
            <a:extLst>
              <a:ext uri="{FF2B5EF4-FFF2-40B4-BE49-F238E27FC236}">
                <a16:creationId xmlns:a16="http://schemas.microsoft.com/office/drawing/2014/main" id="{C791A602-AF97-44A6-AA94-BDC48B41F97E}"/>
              </a:ext>
            </a:extLst>
          </p:cNvPr>
          <p:cNvSpPr txBox="1"/>
          <p:nvPr/>
        </p:nvSpPr>
        <p:spPr>
          <a:xfrm>
            <a:off x="5859482" y="4337555"/>
            <a:ext cx="2499922" cy="300082"/>
          </a:xfrm>
          <a:prstGeom prst="rect">
            <a:avLst/>
          </a:prstGeom>
          <a:noFill/>
        </p:spPr>
        <p:txBody>
          <a:bodyPr wrap="square" rtlCol="0">
            <a:spAutoFit/>
          </a:bodyPr>
          <a:lstStyle/>
          <a:p>
            <a:r>
              <a:rPr lang="zh-CN" altLang="en-US" b="1" dirty="0">
                <a:latin typeface="+mn-ea"/>
              </a:rPr>
              <a:t>图</a:t>
            </a:r>
            <a:r>
              <a:rPr lang="en-US" altLang="zh-CN" b="1" dirty="0">
                <a:latin typeface="+mn-ea"/>
              </a:rPr>
              <a:t>3-3 </a:t>
            </a:r>
            <a:r>
              <a:rPr lang="en-US" altLang="zh-CN" dirty="0">
                <a:latin typeface="+mn-ea"/>
              </a:rPr>
              <a:t>KNN</a:t>
            </a:r>
            <a:r>
              <a:rPr lang="zh-CN" altLang="en-US" dirty="0">
                <a:latin typeface="+mn-ea"/>
              </a:rPr>
              <a:t>对</a:t>
            </a:r>
            <a:r>
              <a:rPr lang="en-US" altLang="zh-CN" dirty="0">
                <a:latin typeface="+mn-ea"/>
              </a:rPr>
              <a:t>AE</a:t>
            </a:r>
            <a:r>
              <a:rPr lang="zh-CN" altLang="en-US" dirty="0">
                <a:latin typeface="+mn-ea"/>
              </a:rPr>
              <a:t>两组分类结果</a:t>
            </a:r>
          </a:p>
        </p:txBody>
      </p:sp>
    </p:spTree>
    <p:extLst>
      <p:ext uri="{BB962C8B-B14F-4D97-AF65-F5344CB8AC3E}">
        <p14:creationId xmlns:p14="http://schemas.microsoft.com/office/powerpoint/2010/main" val="8549694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C4F809-83F9-4D5B-B586-C70D5EC5874B}"/>
              </a:ext>
            </a:extLst>
          </p:cNvPr>
          <p:cNvSpPr>
            <a:spLocks noGrp="1"/>
          </p:cNvSpPr>
          <p:nvPr>
            <p:ph type="sldNum" sz="quarter" idx="12"/>
          </p:nvPr>
        </p:nvSpPr>
        <p:spPr/>
        <p:txBody>
          <a:bodyPr/>
          <a:lstStyle/>
          <a:p>
            <a:fld id="{ACBECEF1-1935-4692-9C86-5FD89D9EDF46}" type="slidenum">
              <a:rPr lang="zh-CN" altLang="en-US" smtClean="0"/>
              <a:pPr/>
              <a:t>23</a:t>
            </a:fld>
            <a:endParaRPr lang="zh-CN" altLang="en-US" dirty="0"/>
          </a:p>
        </p:txBody>
      </p:sp>
      <p:pic>
        <p:nvPicPr>
          <p:cNvPr id="4" name="图片 3">
            <a:extLst>
              <a:ext uri="{FF2B5EF4-FFF2-40B4-BE49-F238E27FC236}">
                <a16:creationId xmlns:a16="http://schemas.microsoft.com/office/drawing/2014/main" id="{78CC2BE5-EAB7-40B8-B49B-D5B91BE3EA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64" t="13828" r="583" b="1243"/>
          <a:stretch/>
        </p:blipFill>
        <p:spPr>
          <a:xfrm>
            <a:off x="42485" y="1657242"/>
            <a:ext cx="4414278" cy="2053273"/>
          </a:xfrm>
          <a:prstGeom prst="rect">
            <a:avLst/>
          </a:prstGeom>
        </p:spPr>
      </p:pic>
      <p:pic>
        <p:nvPicPr>
          <p:cNvPr id="5" name="图片 4">
            <a:extLst>
              <a:ext uri="{FF2B5EF4-FFF2-40B4-BE49-F238E27FC236}">
                <a16:creationId xmlns:a16="http://schemas.microsoft.com/office/drawing/2014/main" id="{58E0F4FD-6EEC-40A0-BFE2-A4F81576EC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84" t="9749" r="5966" b="5583"/>
          <a:stretch/>
        </p:blipFill>
        <p:spPr>
          <a:xfrm>
            <a:off x="4687239" y="1887538"/>
            <a:ext cx="4367430" cy="2363016"/>
          </a:xfrm>
          <a:prstGeom prst="rect">
            <a:avLst/>
          </a:prstGeom>
        </p:spPr>
      </p:pic>
      <p:sp>
        <p:nvSpPr>
          <p:cNvPr id="16" name="矩形 15">
            <a:extLst>
              <a:ext uri="{FF2B5EF4-FFF2-40B4-BE49-F238E27FC236}">
                <a16:creationId xmlns:a16="http://schemas.microsoft.com/office/drawing/2014/main" id="{1480E36F-B246-4067-8AF1-4673CFC3F6BE}"/>
              </a:ext>
            </a:extLst>
          </p:cNvPr>
          <p:cNvSpPr/>
          <p:nvPr/>
        </p:nvSpPr>
        <p:spPr>
          <a:xfrm>
            <a:off x="621832" y="983258"/>
            <a:ext cx="6909028" cy="646331"/>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 vs 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为例，以下两图为以</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sampen_A</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为特征向量，使用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绘制出的分类树与得到的分类结果。</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17D70F49-A9C2-4C55-9F56-8D2240539C5C}"/>
              </a:ext>
            </a:extLst>
          </p:cNvPr>
          <p:cNvSpPr txBox="1"/>
          <p:nvPr/>
        </p:nvSpPr>
        <p:spPr>
          <a:xfrm>
            <a:off x="1608840" y="3901925"/>
            <a:ext cx="1281568" cy="300082"/>
          </a:xfrm>
          <a:prstGeom prst="rect">
            <a:avLst/>
          </a:prstGeom>
          <a:noFill/>
        </p:spPr>
        <p:txBody>
          <a:bodyPr wrap="square" rtlCol="0">
            <a:spAutoFit/>
          </a:bodyPr>
          <a:lstStyle/>
          <a:p>
            <a:r>
              <a:rPr lang="zh-CN" altLang="en-US" b="1" dirty="0">
                <a:latin typeface="+mn-ea"/>
              </a:rPr>
              <a:t>图</a:t>
            </a:r>
            <a:r>
              <a:rPr lang="en-US" altLang="zh-CN" b="1" dirty="0">
                <a:latin typeface="+mn-ea"/>
              </a:rPr>
              <a:t>3-4 </a:t>
            </a:r>
            <a:r>
              <a:rPr lang="zh-CN" altLang="en-US" dirty="0">
                <a:latin typeface="+mn-ea"/>
              </a:rPr>
              <a:t>分类树</a:t>
            </a:r>
          </a:p>
        </p:txBody>
      </p:sp>
      <p:sp>
        <p:nvSpPr>
          <p:cNvPr id="18" name="文本框 17">
            <a:extLst>
              <a:ext uri="{FF2B5EF4-FFF2-40B4-BE49-F238E27FC236}">
                <a16:creationId xmlns:a16="http://schemas.microsoft.com/office/drawing/2014/main" id="{415EA18C-E621-41D2-948D-8E686944A91C}"/>
              </a:ext>
            </a:extLst>
          </p:cNvPr>
          <p:cNvSpPr txBox="1"/>
          <p:nvPr/>
        </p:nvSpPr>
        <p:spPr>
          <a:xfrm>
            <a:off x="5700181" y="4349075"/>
            <a:ext cx="2818524" cy="300082"/>
          </a:xfrm>
          <a:prstGeom prst="rect">
            <a:avLst/>
          </a:prstGeom>
          <a:noFill/>
        </p:spPr>
        <p:txBody>
          <a:bodyPr wrap="square" rtlCol="0">
            <a:spAutoFit/>
          </a:bodyPr>
          <a:lstStyle/>
          <a:p>
            <a:r>
              <a:rPr lang="zh-CN" altLang="en-US" b="1" dirty="0">
                <a:latin typeface="+mn-ea"/>
              </a:rPr>
              <a:t>图</a:t>
            </a:r>
            <a:r>
              <a:rPr lang="en-US" altLang="zh-CN" b="1" dirty="0">
                <a:latin typeface="+mn-ea"/>
              </a:rPr>
              <a:t>3-5 </a:t>
            </a:r>
            <a:r>
              <a:rPr lang="en-US" altLang="zh-CN" dirty="0">
                <a:latin typeface="+mn-ea"/>
              </a:rPr>
              <a:t>DT</a:t>
            </a:r>
            <a:r>
              <a:rPr lang="zh-CN" altLang="en-US" dirty="0">
                <a:latin typeface="+mn-ea"/>
              </a:rPr>
              <a:t>对</a:t>
            </a:r>
            <a:r>
              <a:rPr lang="en-US" altLang="zh-CN" dirty="0">
                <a:latin typeface="+mn-ea"/>
              </a:rPr>
              <a:t>AE</a:t>
            </a:r>
            <a:r>
              <a:rPr lang="zh-CN" altLang="en-US" dirty="0">
                <a:latin typeface="+mn-ea"/>
              </a:rPr>
              <a:t>两组变量分类结果</a:t>
            </a:r>
          </a:p>
        </p:txBody>
      </p:sp>
      <p:grpSp>
        <p:nvGrpSpPr>
          <p:cNvPr id="19" name="组合 18">
            <a:extLst>
              <a:ext uri="{FF2B5EF4-FFF2-40B4-BE49-F238E27FC236}">
                <a16:creationId xmlns:a16="http://schemas.microsoft.com/office/drawing/2014/main" id="{11F3EB7A-44C5-4C3C-9618-D3B34336E0DE}"/>
              </a:ext>
            </a:extLst>
          </p:cNvPr>
          <p:cNvGrpSpPr/>
          <p:nvPr/>
        </p:nvGrpSpPr>
        <p:grpSpPr>
          <a:xfrm>
            <a:off x="1" y="248836"/>
            <a:ext cx="9143999" cy="360040"/>
            <a:chOff x="1" y="404664"/>
            <a:chExt cx="8719310" cy="216024"/>
          </a:xfrm>
        </p:grpSpPr>
        <p:sp>
          <p:nvSpPr>
            <p:cNvPr id="20" name="矩形 19">
              <a:extLst>
                <a:ext uri="{FF2B5EF4-FFF2-40B4-BE49-F238E27FC236}">
                  <a16:creationId xmlns:a16="http://schemas.microsoft.com/office/drawing/2014/main" id="{281B5432-0571-4549-8DCA-1F1826CED77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4E6B04B0-B5B5-442B-A49E-C53775A3BC75}"/>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A95F4F5B-54D6-43FB-AAEC-2FE616C6F851}"/>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E69993E-52F7-4701-9F63-A4F67DDA395B}"/>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BB418E6-7F3C-4068-8F09-BD092C297F32}"/>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6159D87-776F-4358-B409-E3C80698757C}"/>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6382AA8E-7FDB-4F05-88EE-2ABD8DC2EF1C}"/>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7" name="矩形 26">
            <a:extLst>
              <a:ext uri="{FF2B5EF4-FFF2-40B4-BE49-F238E27FC236}">
                <a16:creationId xmlns:a16="http://schemas.microsoft.com/office/drawing/2014/main" id="{234DA71B-E1DC-4494-A643-545BD8BFBEAB}"/>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59">
            <a:extLst>
              <a:ext uri="{FF2B5EF4-FFF2-40B4-BE49-F238E27FC236}">
                <a16:creationId xmlns:a16="http://schemas.microsoft.com/office/drawing/2014/main" id="{5ADE8427-4110-48BF-B10F-742570A57894}"/>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4080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9DA61D-96A7-4776-A553-294AA1AA805A}"/>
              </a:ext>
            </a:extLst>
          </p:cNvPr>
          <p:cNvSpPr>
            <a:spLocks noGrp="1"/>
          </p:cNvSpPr>
          <p:nvPr>
            <p:ph type="sldNum" sz="quarter" idx="12"/>
          </p:nvPr>
        </p:nvSpPr>
        <p:spPr/>
        <p:txBody>
          <a:bodyPr/>
          <a:lstStyle/>
          <a:p>
            <a:fld id="{ACBECEF1-1935-4692-9C86-5FD89D9EDF46}" type="slidenum">
              <a:rPr lang="zh-CN" altLang="en-US" smtClean="0"/>
              <a:pPr/>
              <a:t>24</a:t>
            </a:fld>
            <a:endParaRPr lang="zh-CN" altLang="en-US"/>
          </a:p>
        </p:txBody>
      </p:sp>
      <p:sp>
        <p:nvSpPr>
          <p:cNvPr id="12" name="灯片编号占位符 1">
            <a:extLst>
              <a:ext uri="{FF2B5EF4-FFF2-40B4-BE49-F238E27FC236}">
                <a16:creationId xmlns:a16="http://schemas.microsoft.com/office/drawing/2014/main" id="{6193C3FA-79D9-4AFD-AC67-0C5FC1CAF2FA}"/>
              </a:ext>
            </a:extLst>
          </p:cNvPr>
          <p:cNvSpPr txBox="1">
            <a:spLocks/>
          </p:cNvSpPr>
          <p:nvPr/>
        </p:nvSpPr>
        <p:spPr>
          <a:xfrm>
            <a:off x="6847529" y="4747679"/>
            <a:ext cx="2057400" cy="273844"/>
          </a:xfrm>
          <a:prstGeom prst="rect">
            <a:avLst/>
          </a:prstGeom>
        </p:spPr>
        <p:txBody>
          <a:bodyPr vert="horz" lIns="91440" tIns="45720" rIns="91440" bIns="45720" rtlCol="0" anchor="ctr"/>
          <a:lstStyle>
            <a:defPPr>
              <a:defRPr lang="zh-CN"/>
            </a:defPPr>
            <a:lvl1pPr marL="0" algn="r" defTabSz="685800" rtl="0" eaLnBrk="1" latinLnBrk="0" hangingPunct="1">
              <a:defRPr sz="1100" kern="1200">
                <a:solidFill>
                  <a:schemeClr val="tx1">
                    <a:lumMod val="85000"/>
                    <a:lumOff val="15000"/>
                  </a:schemeClr>
                </a:solidFill>
                <a:latin typeface="+mj-ea"/>
                <a:ea typeface="+mj-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CBECEF1-1935-4692-9C86-5FD89D9EDF46}" type="slidenum">
              <a:rPr lang="zh-CN" altLang="en-US" smtClean="0"/>
              <a:pPr/>
              <a:t>24</a:t>
            </a:fld>
            <a:endParaRPr lang="zh-CN" altLang="en-US"/>
          </a:p>
        </p:txBody>
      </p:sp>
      <p:sp>
        <p:nvSpPr>
          <p:cNvPr id="16" name="矩形 15">
            <a:extLst>
              <a:ext uri="{FF2B5EF4-FFF2-40B4-BE49-F238E27FC236}">
                <a16:creationId xmlns:a16="http://schemas.microsoft.com/office/drawing/2014/main" id="{E029AB41-4C4E-4EF3-9883-48D028B305F9}"/>
              </a:ext>
            </a:extLst>
          </p:cNvPr>
          <p:cNvSpPr/>
          <p:nvPr/>
        </p:nvSpPr>
        <p:spPr>
          <a:xfrm>
            <a:off x="621831" y="901011"/>
            <a:ext cx="8522169" cy="923330"/>
          </a:xfrm>
          <a:prstGeom prst="rect">
            <a:avLst/>
          </a:prstGeom>
        </p:spPr>
        <p:txBody>
          <a:bodyPr wrap="square">
            <a:spAutoFit/>
          </a:bodyPr>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以下图表为使用</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SVM</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KNN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DT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进行二分类得到的分类结果，特征向量从左至右依次为</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std_AE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std_AE_d1~ d5</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sampan_AE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sampan_AE_d1~ d3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、其余三种情况类似。</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2" name="图表 21">
            <a:extLst>
              <a:ext uri="{FF2B5EF4-FFF2-40B4-BE49-F238E27FC236}">
                <a16:creationId xmlns:a16="http://schemas.microsoft.com/office/drawing/2014/main" id="{99DB63C5-D333-4AEA-95C0-7C7D9EA48F8B}"/>
              </a:ext>
            </a:extLst>
          </p:cNvPr>
          <p:cNvGraphicFramePr>
            <a:graphicFrameLocks/>
          </p:cNvGraphicFramePr>
          <p:nvPr>
            <p:extLst>
              <p:ext uri="{D42A27DB-BD31-4B8C-83A1-F6EECF244321}">
                <p14:modId xmlns:p14="http://schemas.microsoft.com/office/powerpoint/2010/main" val="1206876334"/>
              </p:ext>
            </p:extLst>
          </p:nvPr>
        </p:nvGraphicFramePr>
        <p:xfrm>
          <a:off x="2132487" y="1748204"/>
          <a:ext cx="4952052" cy="2799995"/>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C7D4A9AF-80F2-4B38-B37C-06BA061A1E75}"/>
              </a:ext>
            </a:extLst>
          </p:cNvPr>
          <p:cNvSpPr txBox="1"/>
          <p:nvPr/>
        </p:nvSpPr>
        <p:spPr>
          <a:xfrm>
            <a:off x="3513408" y="4447597"/>
            <a:ext cx="2117185" cy="300082"/>
          </a:xfrm>
          <a:prstGeom prst="rect">
            <a:avLst/>
          </a:prstGeom>
          <a:noFill/>
        </p:spPr>
        <p:txBody>
          <a:bodyPr wrap="square" rtlCol="0">
            <a:spAutoFit/>
          </a:bodyPr>
          <a:lstStyle/>
          <a:p>
            <a:r>
              <a:rPr lang="zh-CN" altLang="en-US" b="1" dirty="0">
                <a:latin typeface="+mn-ea"/>
              </a:rPr>
              <a:t>图</a:t>
            </a:r>
            <a:r>
              <a:rPr lang="en-US" altLang="zh-CN" b="1" dirty="0">
                <a:latin typeface="+mn-ea"/>
              </a:rPr>
              <a:t>3-6 </a:t>
            </a:r>
            <a:r>
              <a:rPr lang="en-US" altLang="zh-CN" dirty="0">
                <a:latin typeface="+mn-ea"/>
              </a:rPr>
              <a:t>AE</a:t>
            </a:r>
            <a:r>
              <a:rPr lang="zh-CN" altLang="en-US" dirty="0">
                <a:latin typeface="+mn-ea"/>
              </a:rPr>
              <a:t>两组分类准确率</a:t>
            </a:r>
          </a:p>
        </p:txBody>
      </p:sp>
      <p:grpSp>
        <p:nvGrpSpPr>
          <p:cNvPr id="19" name="组合 18">
            <a:extLst>
              <a:ext uri="{FF2B5EF4-FFF2-40B4-BE49-F238E27FC236}">
                <a16:creationId xmlns:a16="http://schemas.microsoft.com/office/drawing/2014/main" id="{D1D60D96-0534-46CF-9C5D-DA27D1E2E93B}"/>
              </a:ext>
            </a:extLst>
          </p:cNvPr>
          <p:cNvGrpSpPr/>
          <p:nvPr/>
        </p:nvGrpSpPr>
        <p:grpSpPr>
          <a:xfrm>
            <a:off x="1" y="248836"/>
            <a:ext cx="9143999" cy="360040"/>
            <a:chOff x="1" y="404664"/>
            <a:chExt cx="8719310" cy="216024"/>
          </a:xfrm>
        </p:grpSpPr>
        <p:sp>
          <p:nvSpPr>
            <p:cNvPr id="20" name="矩形 19">
              <a:extLst>
                <a:ext uri="{FF2B5EF4-FFF2-40B4-BE49-F238E27FC236}">
                  <a16:creationId xmlns:a16="http://schemas.microsoft.com/office/drawing/2014/main" id="{6F13A61F-FC4C-40FC-90DC-15C47F37F546}"/>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6CCFD45-180C-459A-84B6-B1147DC1FDF0}"/>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66D39739-DC16-4EE0-B1CB-DC832CBF6930}"/>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BAA09009-E988-41F0-9569-AE004D2C8333}"/>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179FA48-EFE7-4C2D-9D24-2FA2B3DB6EEC}"/>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65337F96-37A1-4E89-A9CE-8AE988DA110D}"/>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C120863-927E-41C4-9BBB-4A6D4254E7FB}"/>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8" name="矩形 27">
            <a:extLst>
              <a:ext uri="{FF2B5EF4-FFF2-40B4-BE49-F238E27FC236}">
                <a16:creationId xmlns:a16="http://schemas.microsoft.com/office/drawing/2014/main" id="{C1ECB46D-8955-4C81-BBA1-B7A41BBB93DA}"/>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59">
            <a:extLst>
              <a:ext uri="{FF2B5EF4-FFF2-40B4-BE49-F238E27FC236}">
                <a16:creationId xmlns:a16="http://schemas.microsoft.com/office/drawing/2014/main" id="{7CF917A3-C07A-4325-94A5-D5FD224D885E}"/>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16979172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E36200-2363-421C-B172-0733A43D17EE}"/>
              </a:ext>
            </a:extLst>
          </p:cNvPr>
          <p:cNvSpPr>
            <a:spLocks noGrp="1"/>
          </p:cNvSpPr>
          <p:nvPr>
            <p:ph type="sldNum" sz="quarter" idx="12"/>
          </p:nvPr>
        </p:nvSpPr>
        <p:spPr/>
        <p:txBody>
          <a:bodyPr/>
          <a:lstStyle/>
          <a:p>
            <a:fld id="{ACBECEF1-1935-4692-9C86-5FD89D9EDF46}" type="slidenum">
              <a:rPr lang="zh-CN" altLang="en-US" smtClean="0"/>
              <a:pPr/>
              <a:t>25</a:t>
            </a:fld>
            <a:endParaRPr lang="zh-CN" altLang="en-US"/>
          </a:p>
        </p:txBody>
      </p:sp>
      <p:graphicFrame>
        <p:nvGraphicFramePr>
          <p:cNvPr id="4" name="图表 3">
            <a:extLst>
              <a:ext uri="{FF2B5EF4-FFF2-40B4-BE49-F238E27FC236}">
                <a16:creationId xmlns:a16="http://schemas.microsoft.com/office/drawing/2014/main" id="{A0A19A03-52AC-4558-AE41-78D394FC96B3}"/>
              </a:ext>
            </a:extLst>
          </p:cNvPr>
          <p:cNvGraphicFramePr>
            <a:graphicFrameLocks/>
          </p:cNvGraphicFramePr>
          <p:nvPr>
            <p:extLst>
              <p:ext uri="{D42A27DB-BD31-4B8C-83A1-F6EECF244321}">
                <p14:modId xmlns:p14="http://schemas.microsoft.com/office/powerpoint/2010/main" val="1310303057"/>
              </p:ext>
            </p:extLst>
          </p:nvPr>
        </p:nvGraphicFramePr>
        <p:xfrm>
          <a:off x="2126500" y="1351532"/>
          <a:ext cx="4890999" cy="2780117"/>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AF5DAB31-BE99-4D6A-ABE2-E1C45D9271D9}"/>
              </a:ext>
            </a:extLst>
          </p:cNvPr>
          <p:cNvSpPr txBox="1"/>
          <p:nvPr/>
        </p:nvSpPr>
        <p:spPr>
          <a:xfrm>
            <a:off x="3513408" y="4447597"/>
            <a:ext cx="2117185" cy="300082"/>
          </a:xfrm>
          <a:prstGeom prst="rect">
            <a:avLst/>
          </a:prstGeom>
          <a:noFill/>
        </p:spPr>
        <p:txBody>
          <a:bodyPr wrap="square" rtlCol="0">
            <a:spAutoFit/>
          </a:bodyPr>
          <a:lstStyle/>
          <a:p>
            <a:r>
              <a:rPr lang="zh-CN" altLang="en-US" b="1" dirty="0">
                <a:latin typeface="+mn-ea"/>
              </a:rPr>
              <a:t>图</a:t>
            </a:r>
            <a:r>
              <a:rPr lang="en-US" altLang="zh-CN" b="1" dirty="0">
                <a:latin typeface="+mn-ea"/>
              </a:rPr>
              <a:t>3-7 </a:t>
            </a:r>
            <a:r>
              <a:rPr lang="en-US" altLang="zh-CN" dirty="0">
                <a:latin typeface="+mn-ea"/>
              </a:rPr>
              <a:t>AE</a:t>
            </a:r>
            <a:r>
              <a:rPr lang="zh-CN" altLang="en-US" dirty="0">
                <a:latin typeface="+mn-ea"/>
              </a:rPr>
              <a:t>两组分类灵敏度</a:t>
            </a:r>
          </a:p>
        </p:txBody>
      </p:sp>
      <p:grpSp>
        <p:nvGrpSpPr>
          <p:cNvPr id="17" name="组合 16">
            <a:extLst>
              <a:ext uri="{FF2B5EF4-FFF2-40B4-BE49-F238E27FC236}">
                <a16:creationId xmlns:a16="http://schemas.microsoft.com/office/drawing/2014/main" id="{68EF23DD-601D-40D6-8606-927B5122746D}"/>
              </a:ext>
            </a:extLst>
          </p:cNvPr>
          <p:cNvGrpSpPr/>
          <p:nvPr/>
        </p:nvGrpSpPr>
        <p:grpSpPr>
          <a:xfrm>
            <a:off x="1" y="248836"/>
            <a:ext cx="9143999" cy="360040"/>
            <a:chOff x="1" y="404664"/>
            <a:chExt cx="8719310" cy="216024"/>
          </a:xfrm>
        </p:grpSpPr>
        <p:sp>
          <p:nvSpPr>
            <p:cNvPr id="18" name="矩形 17">
              <a:extLst>
                <a:ext uri="{FF2B5EF4-FFF2-40B4-BE49-F238E27FC236}">
                  <a16:creationId xmlns:a16="http://schemas.microsoft.com/office/drawing/2014/main" id="{99FCE59D-1BAC-495D-B75D-26626E27119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A530642C-04D2-4AC4-A92F-71622C58EE0D}"/>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2BB4BB84-4BD9-413C-A69B-B712E981DE49}"/>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BCCEF10-56B1-49EF-A4FC-BC2C4AC94AC4}"/>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6FEB3A74-F20F-4304-AC66-C26F07F1C613}"/>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4141111-4345-4584-B004-E4ADDBD0C3E7}"/>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4756F54-6F89-4835-B1D7-0BD6E49A8D8B}"/>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B0CCA838-2403-4697-9786-BBCE3642D173}"/>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9">
            <a:extLst>
              <a:ext uri="{FF2B5EF4-FFF2-40B4-BE49-F238E27FC236}">
                <a16:creationId xmlns:a16="http://schemas.microsoft.com/office/drawing/2014/main" id="{38E29061-4967-4C63-B0E5-89A429A85523}"/>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17205307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52A24F-C672-47DB-A4F7-246DE7C38519}"/>
              </a:ext>
            </a:extLst>
          </p:cNvPr>
          <p:cNvSpPr>
            <a:spLocks noGrp="1"/>
          </p:cNvSpPr>
          <p:nvPr>
            <p:ph type="sldNum" sz="quarter" idx="12"/>
          </p:nvPr>
        </p:nvSpPr>
        <p:spPr/>
        <p:txBody>
          <a:bodyPr/>
          <a:lstStyle/>
          <a:p>
            <a:fld id="{ACBECEF1-1935-4692-9C86-5FD89D9EDF46}" type="slidenum">
              <a:rPr lang="zh-CN" altLang="en-US" smtClean="0"/>
              <a:pPr/>
              <a:t>26</a:t>
            </a:fld>
            <a:endParaRPr lang="zh-CN" altLang="en-US"/>
          </a:p>
        </p:txBody>
      </p:sp>
      <p:graphicFrame>
        <p:nvGraphicFramePr>
          <p:cNvPr id="4" name="图表 3">
            <a:extLst>
              <a:ext uri="{FF2B5EF4-FFF2-40B4-BE49-F238E27FC236}">
                <a16:creationId xmlns:a16="http://schemas.microsoft.com/office/drawing/2014/main" id="{A4EC5BD7-A67A-4775-8022-E317324693A2}"/>
              </a:ext>
            </a:extLst>
          </p:cNvPr>
          <p:cNvGraphicFramePr>
            <a:graphicFrameLocks/>
          </p:cNvGraphicFramePr>
          <p:nvPr>
            <p:extLst>
              <p:ext uri="{D42A27DB-BD31-4B8C-83A1-F6EECF244321}">
                <p14:modId xmlns:p14="http://schemas.microsoft.com/office/powerpoint/2010/main" val="1873141192"/>
              </p:ext>
            </p:extLst>
          </p:nvPr>
        </p:nvGraphicFramePr>
        <p:xfrm>
          <a:off x="2130050" y="1359653"/>
          <a:ext cx="4883899" cy="2786744"/>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10548BFF-D25B-4E0A-A376-9FD13394CE35}"/>
              </a:ext>
            </a:extLst>
          </p:cNvPr>
          <p:cNvSpPr txBox="1"/>
          <p:nvPr/>
        </p:nvSpPr>
        <p:spPr>
          <a:xfrm>
            <a:off x="3513408" y="4447597"/>
            <a:ext cx="2117185" cy="300082"/>
          </a:xfrm>
          <a:prstGeom prst="rect">
            <a:avLst/>
          </a:prstGeom>
          <a:noFill/>
        </p:spPr>
        <p:txBody>
          <a:bodyPr wrap="square" rtlCol="0">
            <a:spAutoFit/>
          </a:bodyPr>
          <a:lstStyle/>
          <a:p>
            <a:r>
              <a:rPr lang="zh-CN" altLang="en-US" b="1" dirty="0">
                <a:latin typeface="+mn-ea"/>
              </a:rPr>
              <a:t>图</a:t>
            </a:r>
            <a:r>
              <a:rPr lang="en-US" altLang="zh-CN" b="1" dirty="0">
                <a:latin typeface="+mn-ea"/>
              </a:rPr>
              <a:t>3-8 </a:t>
            </a:r>
            <a:r>
              <a:rPr lang="en-US" altLang="zh-CN" dirty="0">
                <a:latin typeface="+mn-ea"/>
              </a:rPr>
              <a:t>AE</a:t>
            </a:r>
            <a:r>
              <a:rPr lang="zh-CN" altLang="en-US" dirty="0">
                <a:latin typeface="+mn-ea"/>
              </a:rPr>
              <a:t>两组分类特异度</a:t>
            </a:r>
          </a:p>
        </p:txBody>
      </p:sp>
      <p:grpSp>
        <p:nvGrpSpPr>
          <p:cNvPr id="17" name="组合 16">
            <a:extLst>
              <a:ext uri="{FF2B5EF4-FFF2-40B4-BE49-F238E27FC236}">
                <a16:creationId xmlns:a16="http://schemas.microsoft.com/office/drawing/2014/main" id="{D19DA577-3A91-4553-8FD2-4A091D06D659}"/>
              </a:ext>
            </a:extLst>
          </p:cNvPr>
          <p:cNvGrpSpPr/>
          <p:nvPr/>
        </p:nvGrpSpPr>
        <p:grpSpPr>
          <a:xfrm>
            <a:off x="1" y="248836"/>
            <a:ext cx="9143999" cy="360040"/>
            <a:chOff x="1" y="404664"/>
            <a:chExt cx="8719310" cy="216024"/>
          </a:xfrm>
        </p:grpSpPr>
        <p:sp>
          <p:nvSpPr>
            <p:cNvPr id="18" name="矩形 17">
              <a:extLst>
                <a:ext uri="{FF2B5EF4-FFF2-40B4-BE49-F238E27FC236}">
                  <a16:creationId xmlns:a16="http://schemas.microsoft.com/office/drawing/2014/main" id="{4C38C33E-54C5-4F29-8AC5-E86D7FC39CC6}"/>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63CB26DC-EC0A-4B98-9F7B-588B08CBE479}"/>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6E73CE9-B9A1-409D-AAB7-A5AB909FA299}"/>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7B36EC45-56E3-462C-A3D5-CC2DB67C699A}"/>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8E980DCA-1D58-4B1B-9446-93F08ECEE124}"/>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184975E-E55A-45FD-83D8-508C4D3B4907}"/>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33ECA11-C7EB-4C20-9BAD-ADEAE863F7CF}"/>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CDF8AAC6-1FD4-4EF7-8B36-10D7C89DD9F7}"/>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9">
            <a:extLst>
              <a:ext uri="{FF2B5EF4-FFF2-40B4-BE49-F238E27FC236}">
                <a16:creationId xmlns:a16="http://schemas.microsoft.com/office/drawing/2014/main" id="{ED833BDA-9AFC-45F0-8D55-4F27FFF0D4A7}"/>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3432713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FFCD6B-DE10-413E-926B-A8B1EECFA063}"/>
              </a:ext>
            </a:extLst>
          </p:cNvPr>
          <p:cNvSpPr>
            <a:spLocks noGrp="1"/>
          </p:cNvSpPr>
          <p:nvPr>
            <p:ph type="sldNum" sz="quarter" idx="12"/>
          </p:nvPr>
        </p:nvSpPr>
        <p:spPr/>
        <p:txBody>
          <a:bodyPr/>
          <a:lstStyle/>
          <a:p>
            <a:fld id="{ACBECEF1-1935-4692-9C86-5FD89D9EDF46}" type="slidenum">
              <a:rPr lang="zh-CN" altLang="en-US" smtClean="0"/>
              <a:pPr/>
              <a:t>27</a:t>
            </a:fld>
            <a:endParaRPr lang="zh-CN" altLang="en-US"/>
          </a:p>
        </p:txBody>
      </p:sp>
      <p:graphicFrame>
        <p:nvGraphicFramePr>
          <p:cNvPr id="4" name="图表 3">
            <a:extLst>
              <a:ext uri="{FF2B5EF4-FFF2-40B4-BE49-F238E27FC236}">
                <a16:creationId xmlns:a16="http://schemas.microsoft.com/office/drawing/2014/main" id="{13D73715-F82E-4214-ACEE-2DFA747813EB}"/>
              </a:ext>
            </a:extLst>
          </p:cNvPr>
          <p:cNvGraphicFramePr>
            <a:graphicFrameLocks/>
          </p:cNvGraphicFramePr>
          <p:nvPr>
            <p:extLst>
              <p:ext uri="{D42A27DB-BD31-4B8C-83A1-F6EECF244321}">
                <p14:modId xmlns:p14="http://schemas.microsoft.com/office/powerpoint/2010/main" val="28483305"/>
              </p:ext>
            </p:extLst>
          </p:nvPr>
        </p:nvGraphicFramePr>
        <p:xfrm>
          <a:off x="2092661" y="1364572"/>
          <a:ext cx="4958678" cy="2780116"/>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65B060EC-54A7-47B2-98D9-36B29946CFE6}"/>
              </a:ext>
            </a:extLst>
          </p:cNvPr>
          <p:cNvSpPr txBox="1"/>
          <p:nvPr/>
        </p:nvSpPr>
        <p:spPr>
          <a:xfrm>
            <a:off x="3513408" y="4447597"/>
            <a:ext cx="2117185" cy="300082"/>
          </a:xfrm>
          <a:prstGeom prst="rect">
            <a:avLst/>
          </a:prstGeom>
          <a:noFill/>
        </p:spPr>
        <p:txBody>
          <a:bodyPr wrap="square" rtlCol="0">
            <a:spAutoFit/>
          </a:bodyPr>
          <a:lstStyle/>
          <a:p>
            <a:r>
              <a:rPr lang="zh-CN" altLang="en-US" b="1" dirty="0">
                <a:latin typeface="+mn-ea"/>
              </a:rPr>
              <a:t>图</a:t>
            </a:r>
            <a:r>
              <a:rPr lang="en-US" altLang="zh-CN" b="1" dirty="0">
                <a:latin typeface="+mn-ea"/>
              </a:rPr>
              <a:t>3-9 </a:t>
            </a:r>
            <a:r>
              <a:rPr lang="en-US" altLang="zh-CN" dirty="0">
                <a:latin typeface="+mn-ea"/>
              </a:rPr>
              <a:t>BE</a:t>
            </a:r>
            <a:r>
              <a:rPr lang="zh-CN" altLang="en-US" dirty="0">
                <a:latin typeface="+mn-ea"/>
              </a:rPr>
              <a:t>两组分类准确率</a:t>
            </a:r>
          </a:p>
        </p:txBody>
      </p:sp>
      <p:grpSp>
        <p:nvGrpSpPr>
          <p:cNvPr id="17" name="组合 16">
            <a:extLst>
              <a:ext uri="{FF2B5EF4-FFF2-40B4-BE49-F238E27FC236}">
                <a16:creationId xmlns:a16="http://schemas.microsoft.com/office/drawing/2014/main" id="{9E6856E9-A867-4EBE-BDC2-62F5CB8328F6}"/>
              </a:ext>
            </a:extLst>
          </p:cNvPr>
          <p:cNvGrpSpPr/>
          <p:nvPr/>
        </p:nvGrpSpPr>
        <p:grpSpPr>
          <a:xfrm>
            <a:off x="1" y="248836"/>
            <a:ext cx="9143999" cy="360040"/>
            <a:chOff x="1" y="404664"/>
            <a:chExt cx="8719310" cy="216024"/>
          </a:xfrm>
        </p:grpSpPr>
        <p:sp>
          <p:nvSpPr>
            <p:cNvPr id="18" name="矩形 17">
              <a:extLst>
                <a:ext uri="{FF2B5EF4-FFF2-40B4-BE49-F238E27FC236}">
                  <a16:creationId xmlns:a16="http://schemas.microsoft.com/office/drawing/2014/main" id="{ED5810BE-971D-48B4-B23B-C0AD30F10F97}"/>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3C476DCF-8A72-4677-A2D6-C2892DD5E8DA}"/>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6A8D73BF-359C-4D77-BF61-D6EE40AD4F43}"/>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1678D12-C45A-4882-8854-4B4C75E0C8FD}"/>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D3393EFB-1200-492C-ADE2-4AC5C457BA01}"/>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019181BF-5CD0-4CEC-9432-6B81596B1E55}"/>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FCEA06FC-71E3-4082-B850-75E872A1C958}"/>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DD458085-085E-4D1C-89CC-B7DF3C8B542F}"/>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9">
            <a:extLst>
              <a:ext uri="{FF2B5EF4-FFF2-40B4-BE49-F238E27FC236}">
                <a16:creationId xmlns:a16="http://schemas.microsoft.com/office/drawing/2014/main" id="{4F8529CE-C0AA-4F6B-B382-FEBD36F273B9}"/>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37116129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D2F5C1-78C0-453B-887B-1882CA96EFFD}"/>
              </a:ext>
            </a:extLst>
          </p:cNvPr>
          <p:cNvSpPr>
            <a:spLocks noGrp="1"/>
          </p:cNvSpPr>
          <p:nvPr>
            <p:ph type="sldNum" sz="quarter" idx="12"/>
          </p:nvPr>
        </p:nvSpPr>
        <p:spPr/>
        <p:txBody>
          <a:bodyPr/>
          <a:lstStyle/>
          <a:p>
            <a:fld id="{ACBECEF1-1935-4692-9C86-5FD89D9EDF46}" type="slidenum">
              <a:rPr lang="zh-CN" altLang="en-US" smtClean="0"/>
              <a:pPr/>
              <a:t>28</a:t>
            </a:fld>
            <a:endParaRPr lang="zh-CN" altLang="en-US"/>
          </a:p>
        </p:txBody>
      </p:sp>
      <p:graphicFrame>
        <p:nvGraphicFramePr>
          <p:cNvPr id="4" name="图表 3">
            <a:extLst>
              <a:ext uri="{FF2B5EF4-FFF2-40B4-BE49-F238E27FC236}">
                <a16:creationId xmlns:a16="http://schemas.microsoft.com/office/drawing/2014/main" id="{E6F5223B-33FA-4F58-8C9B-CF56D597F0AC}"/>
              </a:ext>
            </a:extLst>
          </p:cNvPr>
          <p:cNvGraphicFramePr>
            <a:graphicFrameLocks/>
          </p:cNvGraphicFramePr>
          <p:nvPr>
            <p:extLst>
              <p:ext uri="{D42A27DB-BD31-4B8C-83A1-F6EECF244321}">
                <p14:modId xmlns:p14="http://schemas.microsoft.com/office/powerpoint/2010/main" val="3938618389"/>
              </p:ext>
            </p:extLst>
          </p:nvPr>
        </p:nvGraphicFramePr>
        <p:xfrm>
          <a:off x="2109935" y="1367885"/>
          <a:ext cx="4924130" cy="2773490"/>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20913E26-C9EA-4659-8D07-13EF2DA3CE96}"/>
              </a:ext>
            </a:extLst>
          </p:cNvPr>
          <p:cNvSpPr txBox="1"/>
          <p:nvPr/>
        </p:nvSpPr>
        <p:spPr>
          <a:xfrm>
            <a:off x="3474891" y="4447597"/>
            <a:ext cx="2194218" cy="300082"/>
          </a:xfrm>
          <a:prstGeom prst="rect">
            <a:avLst/>
          </a:prstGeom>
          <a:noFill/>
        </p:spPr>
        <p:txBody>
          <a:bodyPr wrap="square" rtlCol="0">
            <a:spAutoFit/>
          </a:bodyPr>
          <a:lstStyle/>
          <a:p>
            <a:r>
              <a:rPr lang="zh-CN" altLang="en-US" b="1" dirty="0">
                <a:latin typeface="+mn-ea"/>
              </a:rPr>
              <a:t>图</a:t>
            </a:r>
            <a:r>
              <a:rPr lang="en-US" altLang="zh-CN" b="1" dirty="0">
                <a:latin typeface="+mn-ea"/>
              </a:rPr>
              <a:t>3-10 </a:t>
            </a:r>
            <a:r>
              <a:rPr lang="en-US" altLang="zh-CN" dirty="0">
                <a:latin typeface="+mn-ea"/>
              </a:rPr>
              <a:t>BE</a:t>
            </a:r>
            <a:r>
              <a:rPr lang="zh-CN" altLang="en-US" dirty="0">
                <a:latin typeface="+mn-ea"/>
              </a:rPr>
              <a:t>两组分类灵敏度</a:t>
            </a:r>
          </a:p>
        </p:txBody>
      </p:sp>
      <p:grpSp>
        <p:nvGrpSpPr>
          <p:cNvPr id="17" name="组合 16">
            <a:extLst>
              <a:ext uri="{FF2B5EF4-FFF2-40B4-BE49-F238E27FC236}">
                <a16:creationId xmlns:a16="http://schemas.microsoft.com/office/drawing/2014/main" id="{F1385C1A-FB8B-41C5-95EF-1D61E836228D}"/>
              </a:ext>
            </a:extLst>
          </p:cNvPr>
          <p:cNvGrpSpPr/>
          <p:nvPr/>
        </p:nvGrpSpPr>
        <p:grpSpPr>
          <a:xfrm>
            <a:off x="1" y="248836"/>
            <a:ext cx="9143999" cy="360040"/>
            <a:chOff x="1" y="404664"/>
            <a:chExt cx="8719310" cy="216024"/>
          </a:xfrm>
        </p:grpSpPr>
        <p:sp>
          <p:nvSpPr>
            <p:cNvPr id="18" name="矩形 17">
              <a:extLst>
                <a:ext uri="{FF2B5EF4-FFF2-40B4-BE49-F238E27FC236}">
                  <a16:creationId xmlns:a16="http://schemas.microsoft.com/office/drawing/2014/main" id="{78612E98-F795-445D-9B25-E837678BEF96}"/>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A3BEA6A5-31B4-4A0B-9D04-8B99D20351C9}"/>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CBDB2BFB-CECA-4A3E-9996-E2D638F986FF}"/>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4B5F299-617B-4EC3-9C8D-33DCFAD83AD8}"/>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40DEC89E-87F9-4FC0-96B4-09ACE0D732F7}"/>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D42A3F9D-CFB0-4D16-9FF7-3AC38750A9B3}"/>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7095E9F-E3A8-451A-B1FB-5017B6B5C22C}"/>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30BDFADC-40AC-4336-875D-786245307655}"/>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9">
            <a:extLst>
              <a:ext uri="{FF2B5EF4-FFF2-40B4-BE49-F238E27FC236}">
                <a16:creationId xmlns:a16="http://schemas.microsoft.com/office/drawing/2014/main" id="{28A57B84-332D-406C-B21D-17CF7129464E}"/>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29222822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BF7A28-3BC7-4CFC-9954-CD01E7E49497}"/>
              </a:ext>
            </a:extLst>
          </p:cNvPr>
          <p:cNvSpPr>
            <a:spLocks noGrp="1"/>
          </p:cNvSpPr>
          <p:nvPr>
            <p:ph type="sldNum" sz="quarter" idx="12"/>
          </p:nvPr>
        </p:nvSpPr>
        <p:spPr/>
        <p:txBody>
          <a:bodyPr/>
          <a:lstStyle/>
          <a:p>
            <a:fld id="{ACBECEF1-1935-4692-9C86-5FD89D9EDF46}" type="slidenum">
              <a:rPr lang="zh-CN" altLang="en-US" smtClean="0"/>
              <a:pPr/>
              <a:t>29</a:t>
            </a:fld>
            <a:endParaRPr lang="zh-CN" altLang="en-US"/>
          </a:p>
        </p:txBody>
      </p:sp>
      <p:graphicFrame>
        <p:nvGraphicFramePr>
          <p:cNvPr id="4" name="图表 3">
            <a:extLst>
              <a:ext uri="{FF2B5EF4-FFF2-40B4-BE49-F238E27FC236}">
                <a16:creationId xmlns:a16="http://schemas.microsoft.com/office/drawing/2014/main" id="{E0C5751C-8943-4EEF-95EA-453B219F3768}"/>
              </a:ext>
            </a:extLst>
          </p:cNvPr>
          <p:cNvGraphicFramePr>
            <a:graphicFrameLocks/>
          </p:cNvGraphicFramePr>
          <p:nvPr>
            <p:extLst>
              <p:ext uri="{D42A27DB-BD31-4B8C-83A1-F6EECF244321}">
                <p14:modId xmlns:p14="http://schemas.microsoft.com/office/powerpoint/2010/main" val="3270380913"/>
              </p:ext>
            </p:extLst>
          </p:nvPr>
        </p:nvGraphicFramePr>
        <p:xfrm>
          <a:off x="2080354" y="1365565"/>
          <a:ext cx="4983291" cy="2793369"/>
        </p:xfrm>
        <a:graphic>
          <a:graphicData uri="http://schemas.openxmlformats.org/drawingml/2006/chart">
            <c:chart xmlns:c="http://schemas.openxmlformats.org/drawingml/2006/chart" xmlns:r="http://schemas.openxmlformats.org/officeDocument/2006/relationships" r:id="rId2"/>
          </a:graphicData>
        </a:graphic>
      </p:graphicFrame>
      <p:sp>
        <p:nvSpPr>
          <p:cNvPr id="16" name="文本框 15">
            <a:extLst>
              <a:ext uri="{FF2B5EF4-FFF2-40B4-BE49-F238E27FC236}">
                <a16:creationId xmlns:a16="http://schemas.microsoft.com/office/drawing/2014/main" id="{5566CAAC-693F-44DC-8EB9-28531C69213F}"/>
              </a:ext>
            </a:extLst>
          </p:cNvPr>
          <p:cNvSpPr txBox="1"/>
          <p:nvPr/>
        </p:nvSpPr>
        <p:spPr>
          <a:xfrm>
            <a:off x="3513406" y="4447597"/>
            <a:ext cx="2117185" cy="300082"/>
          </a:xfrm>
          <a:prstGeom prst="rect">
            <a:avLst/>
          </a:prstGeom>
          <a:noFill/>
        </p:spPr>
        <p:txBody>
          <a:bodyPr wrap="square" rtlCol="0">
            <a:spAutoFit/>
          </a:bodyPr>
          <a:lstStyle/>
          <a:p>
            <a:r>
              <a:rPr lang="zh-CN" altLang="en-US" b="1" dirty="0">
                <a:latin typeface="+mn-ea"/>
              </a:rPr>
              <a:t>图</a:t>
            </a:r>
            <a:r>
              <a:rPr lang="en-US" altLang="zh-CN" b="1" dirty="0">
                <a:latin typeface="+mn-ea"/>
              </a:rPr>
              <a:t>3-11 </a:t>
            </a:r>
            <a:r>
              <a:rPr lang="en-US" altLang="zh-CN" dirty="0">
                <a:latin typeface="+mn-ea"/>
              </a:rPr>
              <a:t>BE</a:t>
            </a:r>
            <a:r>
              <a:rPr lang="zh-CN" altLang="en-US" dirty="0">
                <a:latin typeface="+mn-ea"/>
              </a:rPr>
              <a:t>两组分类特异度</a:t>
            </a:r>
          </a:p>
        </p:txBody>
      </p:sp>
      <p:grpSp>
        <p:nvGrpSpPr>
          <p:cNvPr id="17" name="组合 16">
            <a:extLst>
              <a:ext uri="{FF2B5EF4-FFF2-40B4-BE49-F238E27FC236}">
                <a16:creationId xmlns:a16="http://schemas.microsoft.com/office/drawing/2014/main" id="{F05F445F-39A1-4A05-9471-7AA53C2F3CCF}"/>
              </a:ext>
            </a:extLst>
          </p:cNvPr>
          <p:cNvGrpSpPr/>
          <p:nvPr/>
        </p:nvGrpSpPr>
        <p:grpSpPr>
          <a:xfrm>
            <a:off x="1" y="248836"/>
            <a:ext cx="9143999" cy="360040"/>
            <a:chOff x="1" y="404664"/>
            <a:chExt cx="8719310" cy="216024"/>
          </a:xfrm>
        </p:grpSpPr>
        <p:sp>
          <p:nvSpPr>
            <p:cNvPr id="18" name="矩形 17">
              <a:extLst>
                <a:ext uri="{FF2B5EF4-FFF2-40B4-BE49-F238E27FC236}">
                  <a16:creationId xmlns:a16="http://schemas.microsoft.com/office/drawing/2014/main" id="{8B969D50-987B-40BB-AF70-3EBB74D0AEA0}"/>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32F77B5-AC73-4B24-B71D-47574E125C31}"/>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A1174EE5-C71D-4E11-9778-5A72D5285E49}"/>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EE3AEB0-D7CD-40B9-9825-D1CAACAD1164}"/>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64744D3-9E82-4251-919D-B8AF36D3FC38}"/>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F2700E3-1955-4AAE-9551-775E8B1962A7}"/>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5C04CA1B-9B48-440E-B194-5351F1B4FA2D}"/>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5" name="矩形 24">
            <a:extLst>
              <a:ext uri="{FF2B5EF4-FFF2-40B4-BE49-F238E27FC236}">
                <a16:creationId xmlns:a16="http://schemas.microsoft.com/office/drawing/2014/main" id="{0E241C5B-FD58-4F74-8293-D0D7BD24B185}"/>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59">
            <a:extLst>
              <a:ext uri="{FF2B5EF4-FFF2-40B4-BE49-F238E27FC236}">
                <a16:creationId xmlns:a16="http://schemas.microsoft.com/office/drawing/2014/main" id="{C7270FBA-91A9-453C-A14F-B997FB4B6678}"/>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27698575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018000" y="18880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背景</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4040796" y="2503133"/>
            <a:ext cx="10624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图片 80">
            <a:extLst>
              <a:ext uri="{FF2B5EF4-FFF2-40B4-BE49-F238E27FC236}">
                <a16:creationId xmlns:a16="http://schemas.microsoft.com/office/drawing/2014/main" id="{A1EE2452-658B-400A-9316-FE3381403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365F41-3409-4692-8951-51CB8B55CEA2}"/>
              </a:ext>
            </a:extLst>
          </p:cNvPr>
          <p:cNvSpPr>
            <a:spLocks noGrp="1"/>
          </p:cNvSpPr>
          <p:nvPr>
            <p:ph type="sldNum" sz="quarter" idx="12"/>
          </p:nvPr>
        </p:nvSpPr>
        <p:spPr/>
        <p:txBody>
          <a:bodyPr/>
          <a:lstStyle/>
          <a:p>
            <a:fld id="{ACBECEF1-1935-4692-9C86-5FD89D9EDF46}" type="slidenum">
              <a:rPr lang="zh-CN" altLang="en-US" smtClean="0"/>
              <a:pPr/>
              <a:t>30</a:t>
            </a:fld>
            <a:endParaRPr lang="zh-CN" altLang="en-US"/>
          </a:p>
        </p:txBody>
      </p:sp>
      <p:graphicFrame>
        <p:nvGraphicFramePr>
          <p:cNvPr id="4" name="图表 3">
            <a:extLst>
              <a:ext uri="{FF2B5EF4-FFF2-40B4-BE49-F238E27FC236}">
                <a16:creationId xmlns:a16="http://schemas.microsoft.com/office/drawing/2014/main" id="{BCF44ED1-B7C3-4C73-9996-2F52C98415FE}"/>
              </a:ext>
            </a:extLst>
          </p:cNvPr>
          <p:cNvGraphicFramePr>
            <a:graphicFrameLocks/>
          </p:cNvGraphicFramePr>
          <p:nvPr>
            <p:extLst>
              <p:ext uri="{D42A27DB-BD31-4B8C-83A1-F6EECF244321}">
                <p14:modId xmlns:p14="http://schemas.microsoft.com/office/powerpoint/2010/main" val="1784207564"/>
              </p:ext>
            </p:extLst>
          </p:nvPr>
        </p:nvGraphicFramePr>
        <p:xfrm>
          <a:off x="2042964" y="1361258"/>
          <a:ext cx="5058071" cy="2786743"/>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AC82C0BE-1709-4826-B675-06CB8293C975}"/>
              </a:ext>
            </a:extLst>
          </p:cNvPr>
          <p:cNvSpPr txBox="1"/>
          <p:nvPr/>
        </p:nvSpPr>
        <p:spPr>
          <a:xfrm>
            <a:off x="3482264" y="4447597"/>
            <a:ext cx="2179469" cy="300082"/>
          </a:xfrm>
          <a:prstGeom prst="rect">
            <a:avLst/>
          </a:prstGeom>
          <a:noFill/>
        </p:spPr>
        <p:txBody>
          <a:bodyPr wrap="square" rtlCol="0">
            <a:spAutoFit/>
          </a:bodyPr>
          <a:lstStyle/>
          <a:p>
            <a:r>
              <a:rPr lang="zh-CN" altLang="en-US" b="1" dirty="0">
                <a:latin typeface="+mn-ea"/>
              </a:rPr>
              <a:t>图</a:t>
            </a:r>
            <a:r>
              <a:rPr lang="en-US" altLang="zh-CN" b="1" dirty="0">
                <a:latin typeface="+mn-ea"/>
              </a:rPr>
              <a:t>3-12 </a:t>
            </a:r>
            <a:r>
              <a:rPr lang="en-US" altLang="zh-CN" dirty="0">
                <a:latin typeface="+mn-ea"/>
              </a:rPr>
              <a:t>CE</a:t>
            </a:r>
            <a:r>
              <a:rPr lang="zh-CN" altLang="en-US" dirty="0">
                <a:latin typeface="+mn-ea"/>
              </a:rPr>
              <a:t>两组分类准确率</a:t>
            </a:r>
          </a:p>
        </p:txBody>
      </p:sp>
      <p:grpSp>
        <p:nvGrpSpPr>
          <p:cNvPr id="16" name="组合 15">
            <a:extLst>
              <a:ext uri="{FF2B5EF4-FFF2-40B4-BE49-F238E27FC236}">
                <a16:creationId xmlns:a16="http://schemas.microsoft.com/office/drawing/2014/main" id="{E157125D-6F9A-424F-B6F0-BF0AE265CAED}"/>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3865906A-D18E-4555-A332-0D7116A3F652}"/>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1D5E0986-0132-4BDB-A12B-41E347C09F00}"/>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05F85D6D-9BBE-4D8B-9C3E-2FA22FE07ED2}"/>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587A3FF0-C291-451C-9B2C-4BB528FA029A}"/>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590C6E44-D44E-44CD-B6E5-5E03A52E8ED9}"/>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B31530C0-5367-4E53-B5DD-1A53E7B87166}"/>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2FD5250-15AB-4425-9EAC-60AEECDA0AA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C04A9CAB-5B65-45C9-8C13-4D601FDCA644}"/>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2C0FD453-05D9-4B81-9D62-FB5B1688959D}"/>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1409531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73C0995-514C-4E47-ADD1-F51E5704CB51}"/>
              </a:ext>
            </a:extLst>
          </p:cNvPr>
          <p:cNvSpPr>
            <a:spLocks noGrp="1"/>
          </p:cNvSpPr>
          <p:nvPr>
            <p:ph type="sldNum" sz="quarter" idx="12"/>
          </p:nvPr>
        </p:nvSpPr>
        <p:spPr/>
        <p:txBody>
          <a:bodyPr/>
          <a:lstStyle/>
          <a:p>
            <a:fld id="{ACBECEF1-1935-4692-9C86-5FD89D9EDF46}" type="slidenum">
              <a:rPr lang="zh-CN" altLang="en-US" smtClean="0"/>
              <a:pPr/>
              <a:t>31</a:t>
            </a:fld>
            <a:endParaRPr lang="zh-CN" altLang="en-US"/>
          </a:p>
        </p:txBody>
      </p:sp>
      <p:graphicFrame>
        <p:nvGraphicFramePr>
          <p:cNvPr id="4" name="图表 3">
            <a:extLst>
              <a:ext uri="{FF2B5EF4-FFF2-40B4-BE49-F238E27FC236}">
                <a16:creationId xmlns:a16="http://schemas.microsoft.com/office/drawing/2014/main" id="{B47BE311-0193-4A6E-9E7A-63F52A28D33B}"/>
              </a:ext>
            </a:extLst>
          </p:cNvPr>
          <p:cNvGraphicFramePr>
            <a:graphicFrameLocks/>
          </p:cNvGraphicFramePr>
          <p:nvPr>
            <p:extLst>
              <p:ext uri="{D42A27DB-BD31-4B8C-83A1-F6EECF244321}">
                <p14:modId xmlns:p14="http://schemas.microsoft.com/office/powerpoint/2010/main" val="1938823590"/>
              </p:ext>
            </p:extLst>
          </p:nvPr>
        </p:nvGraphicFramePr>
        <p:xfrm>
          <a:off x="2083430" y="1356951"/>
          <a:ext cx="4977139" cy="2780117"/>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2B7FDB53-8FCF-41D9-8E87-E37EA7FD6FBB}"/>
              </a:ext>
            </a:extLst>
          </p:cNvPr>
          <p:cNvSpPr txBox="1"/>
          <p:nvPr/>
        </p:nvSpPr>
        <p:spPr>
          <a:xfrm>
            <a:off x="3467516" y="4447597"/>
            <a:ext cx="2208966" cy="300082"/>
          </a:xfrm>
          <a:prstGeom prst="rect">
            <a:avLst/>
          </a:prstGeom>
          <a:noFill/>
        </p:spPr>
        <p:txBody>
          <a:bodyPr wrap="square" rtlCol="0">
            <a:spAutoFit/>
          </a:bodyPr>
          <a:lstStyle/>
          <a:p>
            <a:r>
              <a:rPr lang="zh-CN" altLang="en-US" b="1" dirty="0">
                <a:latin typeface="+mn-ea"/>
              </a:rPr>
              <a:t>图</a:t>
            </a:r>
            <a:r>
              <a:rPr lang="en-US" altLang="zh-CN" b="1" dirty="0">
                <a:latin typeface="+mn-ea"/>
              </a:rPr>
              <a:t>3-13 </a:t>
            </a:r>
            <a:r>
              <a:rPr lang="en-US" altLang="zh-CN" dirty="0">
                <a:latin typeface="+mn-ea"/>
              </a:rPr>
              <a:t>CE</a:t>
            </a:r>
            <a:r>
              <a:rPr lang="zh-CN" altLang="en-US" dirty="0">
                <a:latin typeface="+mn-ea"/>
              </a:rPr>
              <a:t>两组分类灵敏度</a:t>
            </a:r>
          </a:p>
        </p:txBody>
      </p:sp>
      <p:grpSp>
        <p:nvGrpSpPr>
          <p:cNvPr id="16" name="组合 15">
            <a:extLst>
              <a:ext uri="{FF2B5EF4-FFF2-40B4-BE49-F238E27FC236}">
                <a16:creationId xmlns:a16="http://schemas.microsoft.com/office/drawing/2014/main" id="{283BA280-8FF3-4910-840A-25F00CD00A25}"/>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FF590542-722C-4B83-837B-EF6975747687}"/>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E0BE0722-D7D9-4E92-966C-CBB1768D96FC}"/>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3D29743-DA03-466D-BF5A-8CDBCD808289}"/>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34D0B776-D863-45F9-87BD-D873437B7840}"/>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E200F11F-C4FF-425C-BFE8-D1DFDE80414E}"/>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FA07949E-6F3F-447F-861A-D076210A63E6}"/>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850027B6-82D7-4A20-8E06-7E3C4FE3FED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4D00B8D8-E187-4FAA-98E3-394FD2D6B2E8}"/>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0F5B7CE5-FE3B-45A6-A587-B4F3FF750BFB}"/>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14545424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383AF1-B7EE-4288-A400-31078F5F299C}"/>
              </a:ext>
            </a:extLst>
          </p:cNvPr>
          <p:cNvSpPr>
            <a:spLocks noGrp="1"/>
          </p:cNvSpPr>
          <p:nvPr>
            <p:ph type="sldNum" sz="quarter" idx="12"/>
          </p:nvPr>
        </p:nvSpPr>
        <p:spPr/>
        <p:txBody>
          <a:bodyPr/>
          <a:lstStyle/>
          <a:p>
            <a:fld id="{ACBECEF1-1935-4692-9C86-5FD89D9EDF46}" type="slidenum">
              <a:rPr lang="zh-CN" altLang="en-US" smtClean="0"/>
              <a:pPr/>
              <a:t>32</a:t>
            </a:fld>
            <a:endParaRPr lang="zh-CN" altLang="en-US"/>
          </a:p>
        </p:txBody>
      </p:sp>
      <p:graphicFrame>
        <p:nvGraphicFramePr>
          <p:cNvPr id="4" name="图表 3">
            <a:extLst>
              <a:ext uri="{FF2B5EF4-FFF2-40B4-BE49-F238E27FC236}">
                <a16:creationId xmlns:a16="http://schemas.microsoft.com/office/drawing/2014/main" id="{FED83228-50E1-43A1-8B07-7071483221F0}"/>
              </a:ext>
            </a:extLst>
          </p:cNvPr>
          <p:cNvGraphicFramePr>
            <a:graphicFrameLocks/>
          </p:cNvGraphicFramePr>
          <p:nvPr>
            <p:extLst>
              <p:ext uri="{D42A27DB-BD31-4B8C-83A1-F6EECF244321}">
                <p14:modId xmlns:p14="http://schemas.microsoft.com/office/powerpoint/2010/main" val="633952123"/>
              </p:ext>
            </p:extLst>
          </p:nvPr>
        </p:nvGraphicFramePr>
        <p:xfrm>
          <a:off x="2086980" y="1360264"/>
          <a:ext cx="4970039" cy="2773492"/>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54E669AA-5575-429C-9216-6A4CD9519196}"/>
              </a:ext>
            </a:extLst>
          </p:cNvPr>
          <p:cNvSpPr txBox="1"/>
          <p:nvPr/>
        </p:nvSpPr>
        <p:spPr>
          <a:xfrm>
            <a:off x="3482264" y="4447597"/>
            <a:ext cx="2179469" cy="300082"/>
          </a:xfrm>
          <a:prstGeom prst="rect">
            <a:avLst/>
          </a:prstGeom>
          <a:noFill/>
        </p:spPr>
        <p:txBody>
          <a:bodyPr wrap="square" rtlCol="0">
            <a:spAutoFit/>
          </a:bodyPr>
          <a:lstStyle/>
          <a:p>
            <a:r>
              <a:rPr lang="zh-CN" altLang="en-US" b="1" dirty="0">
                <a:latin typeface="+mn-ea"/>
              </a:rPr>
              <a:t>图</a:t>
            </a:r>
            <a:r>
              <a:rPr lang="en-US" altLang="zh-CN" b="1" dirty="0">
                <a:latin typeface="+mn-ea"/>
              </a:rPr>
              <a:t>3-14 </a:t>
            </a:r>
            <a:r>
              <a:rPr lang="en-US" altLang="zh-CN" dirty="0">
                <a:latin typeface="+mn-ea"/>
              </a:rPr>
              <a:t>CE</a:t>
            </a:r>
            <a:r>
              <a:rPr lang="zh-CN" altLang="en-US" dirty="0">
                <a:latin typeface="+mn-ea"/>
              </a:rPr>
              <a:t>两组分类特异度</a:t>
            </a:r>
          </a:p>
        </p:txBody>
      </p:sp>
      <p:grpSp>
        <p:nvGrpSpPr>
          <p:cNvPr id="16" name="组合 15">
            <a:extLst>
              <a:ext uri="{FF2B5EF4-FFF2-40B4-BE49-F238E27FC236}">
                <a16:creationId xmlns:a16="http://schemas.microsoft.com/office/drawing/2014/main" id="{C9939261-DE63-44CE-8C5F-EB95CFCB65F4}"/>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AAB0A86B-626D-4CF2-AF51-64495237A66E}"/>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435ADA93-0FC5-4459-B754-1D2A964748E5}"/>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761ADD1-404E-4CD8-837F-DDD4840C3A3D}"/>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02696209-FA55-49FA-9B68-F6F1357054E6}"/>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D27C57F-08DA-4806-AF3E-9FB1CB75DD51}"/>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59D55188-FE46-478A-92CE-B42A215F2100}"/>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64B52E71-BE45-4F4F-B21C-6CAC85EF9778}"/>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E9EA3A96-ABDA-4AEA-A96A-E8AF2D507031}"/>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03232380-2475-4016-BFD4-FE83267DC336}"/>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8166641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8FBA5E-3590-44F1-BA9C-4D874F1FB1F3}"/>
              </a:ext>
            </a:extLst>
          </p:cNvPr>
          <p:cNvSpPr>
            <a:spLocks noGrp="1"/>
          </p:cNvSpPr>
          <p:nvPr>
            <p:ph type="sldNum" sz="quarter" idx="12"/>
          </p:nvPr>
        </p:nvSpPr>
        <p:spPr/>
        <p:txBody>
          <a:bodyPr/>
          <a:lstStyle/>
          <a:p>
            <a:fld id="{ACBECEF1-1935-4692-9C86-5FD89D9EDF46}" type="slidenum">
              <a:rPr lang="zh-CN" altLang="en-US" smtClean="0"/>
              <a:pPr/>
              <a:t>33</a:t>
            </a:fld>
            <a:endParaRPr lang="zh-CN" altLang="en-US"/>
          </a:p>
        </p:txBody>
      </p:sp>
      <p:graphicFrame>
        <p:nvGraphicFramePr>
          <p:cNvPr id="4" name="图表 3">
            <a:extLst>
              <a:ext uri="{FF2B5EF4-FFF2-40B4-BE49-F238E27FC236}">
                <a16:creationId xmlns:a16="http://schemas.microsoft.com/office/drawing/2014/main" id="{BBC2FD1E-F7AC-4139-BAEE-3DC376B85DDF}"/>
              </a:ext>
            </a:extLst>
          </p:cNvPr>
          <p:cNvGraphicFramePr>
            <a:graphicFrameLocks/>
          </p:cNvGraphicFramePr>
          <p:nvPr>
            <p:extLst>
              <p:ext uri="{D42A27DB-BD31-4B8C-83A1-F6EECF244321}">
                <p14:modId xmlns:p14="http://schemas.microsoft.com/office/powerpoint/2010/main" val="3686948040"/>
              </p:ext>
            </p:extLst>
          </p:nvPr>
        </p:nvGraphicFramePr>
        <p:xfrm>
          <a:off x="2062843" y="1363577"/>
          <a:ext cx="5018313" cy="2766865"/>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82C3DE8D-B6A0-4FC1-BB48-2BAA2BBFFCB9}"/>
              </a:ext>
            </a:extLst>
          </p:cNvPr>
          <p:cNvSpPr txBox="1"/>
          <p:nvPr/>
        </p:nvSpPr>
        <p:spPr>
          <a:xfrm>
            <a:off x="3489638" y="4447597"/>
            <a:ext cx="2164721" cy="300082"/>
          </a:xfrm>
          <a:prstGeom prst="rect">
            <a:avLst/>
          </a:prstGeom>
          <a:noFill/>
        </p:spPr>
        <p:txBody>
          <a:bodyPr wrap="square" rtlCol="0">
            <a:spAutoFit/>
          </a:bodyPr>
          <a:lstStyle/>
          <a:p>
            <a:r>
              <a:rPr lang="zh-CN" altLang="en-US" b="1" dirty="0">
                <a:latin typeface="+mn-ea"/>
              </a:rPr>
              <a:t>图</a:t>
            </a:r>
            <a:r>
              <a:rPr lang="en-US" altLang="zh-CN" b="1" dirty="0">
                <a:latin typeface="+mn-ea"/>
              </a:rPr>
              <a:t>3-15 </a:t>
            </a:r>
            <a:r>
              <a:rPr lang="en-US" altLang="zh-CN" dirty="0">
                <a:latin typeface="+mn-ea"/>
              </a:rPr>
              <a:t>DE</a:t>
            </a:r>
            <a:r>
              <a:rPr lang="zh-CN" altLang="en-US" dirty="0">
                <a:latin typeface="+mn-ea"/>
              </a:rPr>
              <a:t>两组分类准确率</a:t>
            </a:r>
          </a:p>
        </p:txBody>
      </p:sp>
      <p:grpSp>
        <p:nvGrpSpPr>
          <p:cNvPr id="16" name="组合 15">
            <a:extLst>
              <a:ext uri="{FF2B5EF4-FFF2-40B4-BE49-F238E27FC236}">
                <a16:creationId xmlns:a16="http://schemas.microsoft.com/office/drawing/2014/main" id="{50F26AC1-6ADC-4E70-8491-A6FE719DEAC0}"/>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C823E3AD-CAA9-4CCB-B0B8-D53D9B2B6388}"/>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99A3EE33-0AE2-47D4-8709-1F2194DC7ED3}"/>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EDE86262-5AA1-44A0-B306-30E2D3FE66F1}"/>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9799ACA7-E64F-4EBD-AE34-90339E34420E}"/>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A97CD79-05B9-455E-9CB8-77276E3B4F96}"/>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4FF0EB50-1EB8-4C92-9F24-042C8E4D64D2}"/>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F8E3B5E-A4D3-45C7-B9C9-21634DF7A6C8}"/>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AFF00F78-AEFB-412D-A170-BCB0F5F686C0}"/>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2FA0A851-0C0C-442E-A7A7-7B11BA6F31F1}"/>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35152350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30B8C4-B958-40F7-8714-27600D781368}"/>
              </a:ext>
            </a:extLst>
          </p:cNvPr>
          <p:cNvSpPr>
            <a:spLocks noGrp="1"/>
          </p:cNvSpPr>
          <p:nvPr>
            <p:ph type="sldNum" sz="quarter" idx="12"/>
          </p:nvPr>
        </p:nvSpPr>
        <p:spPr/>
        <p:txBody>
          <a:bodyPr/>
          <a:lstStyle/>
          <a:p>
            <a:fld id="{ACBECEF1-1935-4692-9C86-5FD89D9EDF46}" type="slidenum">
              <a:rPr lang="zh-CN" altLang="en-US" smtClean="0"/>
              <a:pPr/>
              <a:t>34</a:t>
            </a:fld>
            <a:endParaRPr lang="zh-CN" altLang="en-US"/>
          </a:p>
        </p:txBody>
      </p:sp>
      <p:graphicFrame>
        <p:nvGraphicFramePr>
          <p:cNvPr id="4" name="图表 3">
            <a:extLst>
              <a:ext uri="{FF2B5EF4-FFF2-40B4-BE49-F238E27FC236}">
                <a16:creationId xmlns:a16="http://schemas.microsoft.com/office/drawing/2014/main" id="{DFDB5BAA-C83F-49EF-B4F9-E24E43E85243}"/>
              </a:ext>
            </a:extLst>
          </p:cNvPr>
          <p:cNvGraphicFramePr>
            <a:graphicFrameLocks/>
          </p:cNvGraphicFramePr>
          <p:nvPr>
            <p:extLst>
              <p:ext uri="{D42A27DB-BD31-4B8C-83A1-F6EECF244321}">
                <p14:modId xmlns:p14="http://schemas.microsoft.com/office/powerpoint/2010/main" val="59246056"/>
              </p:ext>
            </p:extLst>
          </p:nvPr>
        </p:nvGraphicFramePr>
        <p:xfrm>
          <a:off x="2037048" y="1361742"/>
          <a:ext cx="5069904" cy="2766864"/>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71B0617E-F3EA-44F9-B5E1-21E18C4732A2}"/>
              </a:ext>
            </a:extLst>
          </p:cNvPr>
          <p:cNvSpPr txBox="1"/>
          <p:nvPr/>
        </p:nvSpPr>
        <p:spPr>
          <a:xfrm>
            <a:off x="3434333" y="4447597"/>
            <a:ext cx="2275334" cy="300082"/>
          </a:xfrm>
          <a:prstGeom prst="rect">
            <a:avLst/>
          </a:prstGeom>
          <a:noFill/>
        </p:spPr>
        <p:txBody>
          <a:bodyPr wrap="square" rtlCol="0">
            <a:spAutoFit/>
          </a:bodyPr>
          <a:lstStyle/>
          <a:p>
            <a:r>
              <a:rPr lang="zh-CN" altLang="en-US" b="1" dirty="0">
                <a:latin typeface="+mn-ea"/>
              </a:rPr>
              <a:t>图</a:t>
            </a:r>
            <a:r>
              <a:rPr lang="en-US" altLang="zh-CN" b="1" dirty="0">
                <a:latin typeface="+mn-ea"/>
              </a:rPr>
              <a:t>3-16 </a:t>
            </a:r>
            <a:r>
              <a:rPr lang="en-US" altLang="zh-CN" dirty="0">
                <a:latin typeface="+mn-ea"/>
              </a:rPr>
              <a:t>DE</a:t>
            </a:r>
            <a:r>
              <a:rPr lang="zh-CN" altLang="en-US" dirty="0">
                <a:latin typeface="+mn-ea"/>
              </a:rPr>
              <a:t>两组分类灵敏率</a:t>
            </a:r>
          </a:p>
        </p:txBody>
      </p:sp>
      <p:grpSp>
        <p:nvGrpSpPr>
          <p:cNvPr id="16" name="组合 15">
            <a:extLst>
              <a:ext uri="{FF2B5EF4-FFF2-40B4-BE49-F238E27FC236}">
                <a16:creationId xmlns:a16="http://schemas.microsoft.com/office/drawing/2014/main" id="{7BD9BF17-5C28-4C4F-A147-20B7F5096805}"/>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2F62BC9A-0729-408E-89A3-B7F8868D28A7}"/>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9AC1C61A-A2E8-42A0-84F1-352EF9ECFA52}"/>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D9F30AF-86E2-44D1-8250-C1E8EEAF300F}"/>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D138C8A2-56C0-4730-876E-E885481A08AD}"/>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EB3B202-F6A1-4B5F-89F0-82535AA214EC}"/>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46588FB8-F3FF-47C1-BDD8-F84D4F329A30}"/>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6EC5600-4C19-42FF-A380-0D5E905A0685}"/>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5FE72795-489D-4D4F-B00C-BE0ABE66D055}"/>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D2926412-FD8C-42AE-A7A5-848C155BF18A}"/>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34862591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0CEE3E-1557-4F1E-BA1E-7204B607C65D}"/>
              </a:ext>
            </a:extLst>
          </p:cNvPr>
          <p:cNvSpPr>
            <a:spLocks noGrp="1"/>
          </p:cNvSpPr>
          <p:nvPr>
            <p:ph type="sldNum" sz="quarter" idx="12"/>
          </p:nvPr>
        </p:nvSpPr>
        <p:spPr/>
        <p:txBody>
          <a:bodyPr/>
          <a:lstStyle/>
          <a:p>
            <a:fld id="{ACBECEF1-1935-4692-9C86-5FD89D9EDF46}" type="slidenum">
              <a:rPr lang="zh-CN" altLang="en-US" smtClean="0"/>
              <a:pPr/>
              <a:t>35</a:t>
            </a:fld>
            <a:endParaRPr lang="zh-CN" altLang="en-US"/>
          </a:p>
        </p:txBody>
      </p:sp>
      <p:graphicFrame>
        <p:nvGraphicFramePr>
          <p:cNvPr id="4" name="图表 3">
            <a:extLst>
              <a:ext uri="{FF2B5EF4-FFF2-40B4-BE49-F238E27FC236}">
                <a16:creationId xmlns:a16="http://schemas.microsoft.com/office/drawing/2014/main" id="{6876659C-2884-4156-8CF7-0F375BAD9991}"/>
              </a:ext>
            </a:extLst>
          </p:cNvPr>
          <p:cNvGraphicFramePr>
            <a:graphicFrameLocks/>
          </p:cNvGraphicFramePr>
          <p:nvPr>
            <p:extLst>
              <p:ext uri="{D42A27DB-BD31-4B8C-83A1-F6EECF244321}">
                <p14:modId xmlns:p14="http://schemas.microsoft.com/office/powerpoint/2010/main" val="2465697014"/>
              </p:ext>
            </p:extLst>
          </p:nvPr>
        </p:nvGraphicFramePr>
        <p:xfrm>
          <a:off x="2047224" y="1348520"/>
          <a:ext cx="5049552" cy="2793370"/>
        </p:xfrm>
        <a:graphic>
          <a:graphicData uri="http://schemas.openxmlformats.org/drawingml/2006/chart">
            <c:chart xmlns:c="http://schemas.openxmlformats.org/drawingml/2006/chart" xmlns:r="http://schemas.openxmlformats.org/officeDocument/2006/relationships" r:id="rId2"/>
          </a:graphicData>
        </a:graphic>
      </p:graphicFrame>
      <p:sp>
        <p:nvSpPr>
          <p:cNvPr id="15" name="文本框 14">
            <a:extLst>
              <a:ext uri="{FF2B5EF4-FFF2-40B4-BE49-F238E27FC236}">
                <a16:creationId xmlns:a16="http://schemas.microsoft.com/office/drawing/2014/main" id="{0044B470-5950-47AA-B84C-F1CBB2842D0F}"/>
              </a:ext>
            </a:extLst>
          </p:cNvPr>
          <p:cNvSpPr txBox="1"/>
          <p:nvPr/>
        </p:nvSpPr>
        <p:spPr>
          <a:xfrm>
            <a:off x="3471204" y="4447597"/>
            <a:ext cx="2201592" cy="300082"/>
          </a:xfrm>
          <a:prstGeom prst="rect">
            <a:avLst/>
          </a:prstGeom>
          <a:noFill/>
        </p:spPr>
        <p:txBody>
          <a:bodyPr wrap="square" rtlCol="0">
            <a:spAutoFit/>
          </a:bodyPr>
          <a:lstStyle/>
          <a:p>
            <a:r>
              <a:rPr lang="zh-CN" altLang="en-US" b="1" dirty="0">
                <a:latin typeface="+mn-ea"/>
              </a:rPr>
              <a:t>图</a:t>
            </a:r>
            <a:r>
              <a:rPr lang="en-US" altLang="zh-CN" b="1" dirty="0">
                <a:latin typeface="+mn-ea"/>
              </a:rPr>
              <a:t>3-17 </a:t>
            </a:r>
            <a:r>
              <a:rPr lang="en-US" altLang="zh-CN" dirty="0">
                <a:latin typeface="+mn-ea"/>
              </a:rPr>
              <a:t>DE</a:t>
            </a:r>
            <a:r>
              <a:rPr lang="zh-CN" altLang="en-US" dirty="0">
                <a:latin typeface="+mn-ea"/>
              </a:rPr>
              <a:t>两组分类特异度</a:t>
            </a:r>
          </a:p>
        </p:txBody>
      </p:sp>
      <p:grpSp>
        <p:nvGrpSpPr>
          <p:cNvPr id="16" name="组合 15">
            <a:extLst>
              <a:ext uri="{FF2B5EF4-FFF2-40B4-BE49-F238E27FC236}">
                <a16:creationId xmlns:a16="http://schemas.microsoft.com/office/drawing/2014/main" id="{21375D98-7957-4B5B-AECF-50288CDAC2E0}"/>
              </a:ext>
            </a:extLst>
          </p:cNvPr>
          <p:cNvGrpSpPr/>
          <p:nvPr/>
        </p:nvGrpSpPr>
        <p:grpSpPr>
          <a:xfrm>
            <a:off x="1" y="248836"/>
            <a:ext cx="9143999" cy="360040"/>
            <a:chOff x="1" y="404664"/>
            <a:chExt cx="8719310" cy="216024"/>
          </a:xfrm>
        </p:grpSpPr>
        <p:sp>
          <p:nvSpPr>
            <p:cNvPr id="17" name="矩形 16">
              <a:extLst>
                <a:ext uri="{FF2B5EF4-FFF2-40B4-BE49-F238E27FC236}">
                  <a16:creationId xmlns:a16="http://schemas.microsoft.com/office/drawing/2014/main" id="{5562F0A3-E79A-4D72-A57E-AD38BB8CF9CD}"/>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5D67739-B9F6-430F-A8C2-DF00BBFD8A9E}"/>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60C156CA-DC66-4B33-9776-848DD8ED9BDF}"/>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FD824539-AFE3-4650-82F4-A05DCD082C9C}"/>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623ED8D6-543D-495D-9C43-7155D68BEB6F}"/>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633F687D-C7CF-4D94-BF07-CB7C1B4B6D98}"/>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7E2C370A-BCCA-4020-98B7-288A5464FCC2}"/>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4" name="矩形 23">
            <a:extLst>
              <a:ext uri="{FF2B5EF4-FFF2-40B4-BE49-F238E27FC236}">
                <a16:creationId xmlns:a16="http://schemas.microsoft.com/office/drawing/2014/main" id="{D751E78E-7D00-424E-B6F3-B8903A94D021}"/>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59">
            <a:extLst>
              <a:ext uri="{FF2B5EF4-FFF2-40B4-BE49-F238E27FC236}">
                <a16:creationId xmlns:a16="http://schemas.microsoft.com/office/drawing/2014/main" id="{015FEA89-2EDF-490F-8BCF-DB6D505D5F9D}"/>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7308738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4CE9F7-A048-4CDE-9791-EB16E5882ADF}"/>
              </a:ext>
            </a:extLst>
          </p:cNvPr>
          <p:cNvSpPr>
            <a:spLocks noGrp="1"/>
          </p:cNvSpPr>
          <p:nvPr>
            <p:ph type="sldNum" sz="quarter" idx="12"/>
          </p:nvPr>
        </p:nvSpPr>
        <p:spPr/>
        <p:txBody>
          <a:bodyPr/>
          <a:lstStyle/>
          <a:p>
            <a:fld id="{ACBECEF1-1935-4692-9C86-5FD89D9EDF46}" type="slidenum">
              <a:rPr lang="zh-CN" altLang="en-US" smtClean="0"/>
              <a:pPr/>
              <a:t>36</a:t>
            </a:fld>
            <a:endParaRPr lang="zh-CN" altLang="en-US"/>
          </a:p>
        </p:txBody>
      </p:sp>
      <p:grpSp>
        <p:nvGrpSpPr>
          <p:cNvPr id="13" name="组合 12">
            <a:extLst>
              <a:ext uri="{FF2B5EF4-FFF2-40B4-BE49-F238E27FC236}">
                <a16:creationId xmlns:a16="http://schemas.microsoft.com/office/drawing/2014/main" id="{F75CE294-0CC6-4D68-85A5-3D048C32F5B5}"/>
              </a:ext>
            </a:extLst>
          </p:cNvPr>
          <p:cNvGrpSpPr/>
          <p:nvPr/>
        </p:nvGrpSpPr>
        <p:grpSpPr>
          <a:xfrm>
            <a:off x="1" y="248836"/>
            <a:ext cx="9143999" cy="360040"/>
            <a:chOff x="1" y="404664"/>
            <a:chExt cx="8719310" cy="216024"/>
          </a:xfrm>
        </p:grpSpPr>
        <p:sp>
          <p:nvSpPr>
            <p:cNvPr id="14" name="矩形 13">
              <a:extLst>
                <a:ext uri="{FF2B5EF4-FFF2-40B4-BE49-F238E27FC236}">
                  <a16:creationId xmlns:a16="http://schemas.microsoft.com/office/drawing/2014/main" id="{15315812-C975-404F-8489-29AEE713841A}"/>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44368C9E-6135-4DFB-A05D-6395AA371C55}"/>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4309D16-F23A-4CDA-841C-8AAD3C19CA79}"/>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6F68CCF-8385-4722-A4AD-524A9BAA00CC}"/>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1E9923C7-D2C3-449E-B6C8-95F1B0B0235B}"/>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E16F989-3557-44BE-95B8-76B36DEC8D62}"/>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6C3E1091-E8D8-4DD5-B257-435E5EC3157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1" name="矩形 20">
            <a:extLst>
              <a:ext uri="{FF2B5EF4-FFF2-40B4-BE49-F238E27FC236}">
                <a16:creationId xmlns:a16="http://schemas.microsoft.com/office/drawing/2014/main" id="{2FF778A5-4310-47C6-8C7A-A6D02C4953A9}"/>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59">
            <a:extLst>
              <a:ext uri="{FF2B5EF4-FFF2-40B4-BE49-F238E27FC236}">
                <a16:creationId xmlns:a16="http://schemas.microsoft.com/office/drawing/2014/main" id="{F19CC549-61B0-4FFC-BEE7-DA44C88603B7}"/>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
        <p:nvSpPr>
          <p:cNvPr id="23" name="文本框 22">
            <a:extLst>
              <a:ext uri="{FF2B5EF4-FFF2-40B4-BE49-F238E27FC236}">
                <a16:creationId xmlns:a16="http://schemas.microsoft.com/office/drawing/2014/main" id="{FA4C7CD8-0173-4B5E-8925-6892DE42FE55}"/>
              </a:ext>
            </a:extLst>
          </p:cNvPr>
          <p:cNvSpPr txBox="1"/>
          <p:nvPr/>
        </p:nvSpPr>
        <p:spPr>
          <a:xfrm>
            <a:off x="864021" y="1143000"/>
            <a:ext cx="684973" cy="338554"/>
          </a:xfrm>
          <a:prstGeom prst="rect">
            <a:avLst/>
          </a:prstGeom>
          <a:noFill/>
        </p:spPr>
        <p:txBody>
          <a:bodyPr wrap="square" rtlCol="0">
            <a:spAutoFit/>
          </a:bodyPr>
          <a:lstStyle/>
          <a:p>
            <a:r>
              <a:rPr lang="zh-CN" altLang="en-US" sz="1600" b="1" dirty="0"/>
              <a:t>结论：</a:t>
            </a:r>
          </a:p>
        </p:txBody>
      </p:sp>
      <p:sp>
        <p:nvSpPr>
          <p:cNvPr id="24" name="文本框 23">
            <a:extLst>
              <a:ext uri="{FF2B5EF4-FFF2-40B4-BE49-F238E27FC236}">
                <a16:creationId xmlns:a16="http://schemas.microsoft.com/office/drawing/2014/main" id="{6F01F77A-7975-44D9-94D8-B3510573CCD4}"/>
              </a:ext>
            </a:extLst>
          </p:cNvPr>
          <p:cNvSpPr txBox="1"/>
          <p:nvPr/>
        </p:nvSpPr>
        <p:spPr>
          <a:xfrm>
            <a:off x="980768" y="1607574"/>
            <a:ext cx="8074742" cy="224080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使用上述三种方法根据任意一个特征值得到的分类准确率均大于</a:t>
            </a:r>
            <a:r>
              <a:rPr lang="en-US" altLang="zh-CN" b="1" dirty="0"/>
              <a:t>58%</a:t>
            </a:r>
            <a:r>
              <a:rPr lang="zh-CN" altLang="en-US" dirty="0"/>
              <a:t>，特异度均大于</a:t>
            </a:r>
            <a:r>
              <a:rPr lang="en-US" altLang="zh-CN" b="1" dirty="0"/>
              <a:t>50%</a:t>
            </a:r>
            <a:r>
              <a:rPr lang="zh-CN" altLang="en-US" b="1" dirty="0"/>
              <a:t>，</a:t>
            </a:r>
            <a:r>
              <a:rPr lang="zh-CN" altLang="en-US" dirty="0"/>
              <a:t>除去以</a:t>
            </a:r>
            <a:r>
              <a:rPr lang="en-US" altLang="zh-CN" dirty="0"/>
              <a:t>sampen_BE_d3</a:t>
            </a:r>
            <a:r>
              <a:rPr lang="zh-CN" altLang="en-US" dirty="0"/>
              <a:t>为特征向量进行</a:t>
            </a:r>
            <a:r>
              <a:rPr lang="en-US" altLang="zh-CN" dirty="0"/>
              <a:t>B</a:t>
            </a:r>
            <a:r>
              <a:rPr lang="zh-CN" altLang="en-US" dirty="0"/>
              <a:t>、</a:t>
            </a:r>
            <a:r>
              <a:rPr lang="en-US" altLang="zh-CN" dirty="0"/>
              <a:t>E</a:t>
            </a:r>
            <a:r>
              <a:rPr lang="zh-CN" altLang="en-US" dirty="0"/>
              <a:t>两组二分类得到的灵敏度</a:t>
            </a:r>
            <a:r>
              <a:rPr lang="en-US" altLang="zh-CN" dirty="0"/>
              <a:t>(</a:t>
            </a:r>
            <a:r>
              <a:rPr lang="en-US" altLang="zh-CN" b="1" dirty="0"/>
              <a:t>46.68%)</a:t>
            </a:r>
            <a:r>
              <a:rPr lang="zh-CN" altLang="en-US" dirty="0"/>
              <a:t>，其余灵敏度均大于</a:t>
            </a:r>
            <a:r>
              <a:rPr lang="en-US" altLang="zh-CN" b="1" dirty="0"/>
              <a:t>58%</a:t>
            </a:r>
            <a:r>
              <a:rPr lang="zh-CN" altLang="en-US" dirty="0"/>
              <a:t>。 </a:t>
            </a:r>
            <a:endParaRPr lang="en-US" altLang="zh-CN" dirty="0"/>
          </a:p>
          <a:p>
            <a:pPr marL="285750" indent="-285750">
              <a:lnSpc>
                <a:spcPct val="150000"/>
              </a:lnSpc>
              <a:buFont typeface="Wingdings" panose="05000000000000000000" pitchFamily="2" charset="2"/>
              <a:buChar char="l"/>
            </a:pPr>
            <a:r>
              <a:rPr lang="zh-CN" altLang="en-US" dirty="0"/>
              <a:t>哪一个特征获得了单一特征值的最高分类准确率</a:t>
            </a:r>
            <a:endParaRPr lang="en-US" altLang="zh-CN" dirty="0"/>
          </a:p>
          <a:p>
            <a:pPr marL="285750" indent="-285750">
              <a:lnSpc>
                <a:spcPct val="150000"/>
              </a:lnSpc>
              <a:buFont typeface="Wingdings" panose="05000000000000000000" pitchFamily="2" charset="2"/>
              <a:buChar char="l"/>
            </a:pPr>
            <a:r>
              <a:rPr lang="zh-CN" altLang="en-US" dirty="0"/>
              <a:t>哪一种方法的效果更好</a:t>
            </a:r>
            <a:endParaRPr lang="en-US" altLang="zh-CN" dirty="0"/>
          </a:p>
          <a:p>
            <a:pPr marL="285750" indent="-285750">
              <a:lnSpc>
                <a:spcPct val="150000"/>
              </a:lnSpc>
              <a:buFont typeface="Wingdings" panose="05000000000000000000" pitchFamily="2" charset="2"/>
              <a:buChar char="l"/>
            </a:pPr>
            <a:r>
              <a:rPr lang="zh-CN" altLang="en-US" dirty="0"/>
              <a:t>利用原始脑电信号特征值得到的分类准确率大于从脑电信号提取出的各频段脑电信号特征值的分类准确率</a:t>
            </a:r>
            <a:endParaRPr lang="en-US" altLang="zh-CN" dirty="0"/>
          </a:p>
          <a:p>
            <a:pPr marL="285750" indent="-285750">
              <a:lnSpc>
                <a:spcPct val="150000"/>
              </a:lnSpc>
              <a:buFont typeface="Wingdings" panose="05000000000000000000" pitchFamily="2" charset="2"/>
              <a:buChar char="l"/>
            </a:pPr>
            <a:r>
              <a:rPr lang="zh-CN" altLang="en-US" dirty="0"/>
              <a:t>标准差和样本熵哪一个分类性能好，</a:t>
            </a:r>
            <a:endParaRPr lang="en-US" altLang="zh-CN" dirty="0"/>
          </a:p>
        </p:txBody>
      </p:sp>
    </p:spTree>
    <p:extLst>
      <p:ext uri="{BB962C8B-B14F-4D97-AF65-F5344CB8AC3E}">
        <p14:creationId xmlns:p14="http://schemas.microsoft.com/office/powerpoint/2010/main" val="23601947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0CEE3E-1557-4F1E-BA1E-7204B607C65D}"/>
              </a:ext>
            </a:extLst>
          </p:cNvPr>
          <p:cNvSpPr>
            <a:spLocks noGrp="1"/>
          </p:cNvSpPr>
          <p:nvPr>
            <p:ph type="sldNum" sz="quarter" idx="12"/>
          </p:nvPr>
        </p:nvSpPr>
        <p:spPr/>
        <p:txBody>
          <a:bodyPr/>
          <a:lstStyle/>
          <a:p>
            <a:fld id="{ACBECEF1-1935-4692-9C86-5FD89D9EDF46}" type="slidenum">
              <a:rPr lang="zh-CN" altLang="en-US" smtClean="0"/>
              <a:pPr/>
              <a:t>37</a:t>
            </a:fld>
            <a:endParaRPr lang="zh-CN" altLang="en-US"/>
          </a:p>
        </p:txBody>
      </p:sp>
      <p:sp>
        <p:nvSpPr>
          <p:cNvPr id="15" name="文本框 14">
            <a:extLst>
              <a:ext uri="{FF2B5EF4-FFF2-40B4-BE49-F238E27FC236}">
                <a16:creationId xmlns:a16="http://schemas.microsoft.com/office/drawing/2014/main" id="{0044B470-5950-47AA-B84C-F1CBB2842D0F}"/>
              </a:ext>
            </a:extLst>
          </p:cNvPr>
          <p:cNvSpPr txBox="1"/>
          <p:nvPr/>
        </p:nvSpPr>
        <p:spPr>
          <a:xfrm>
            <a:off x="3513408" y="4447597"/>
            <a:ext cx="2117185" cy="300082"/>
          </a:xfrm>
          <a:prstGeom prst="rect">
            <a:avLst/>
          </a:prstGeom>
          <a:noFill/>
        </p:spPr>
        <p:txBody>
          <a:bodyPr wrap="square" rtlCol="0">
            <a:spAutoFit/>
          </a:bodyPr>
          <a:lstStyle/>
          <a:p>
            <a:r>
              <a:rPr lang="zh-CN" altLang="en-US" b="1" dirty="0">
                <a:latin typeface="+mn-ea"/>
              </a:rPr>
              <a:t>表</a:t>
            </a:r>
            <a:r>
              <a:rPr lang="en-US" altLang="zh-CN" b="1" dirty="0">
                <a:latin typeface="+mn-ea"/>
              </a:rPr>
              <a:t>3-1 </a:t>
            </a:r>
            <a:r>
              <a:rPr lang="en-US" altLang="zh-CN" dirty="0">
                <a:latin typeface="+mn-ea"/>
              </a:rPr>
              <a:t>DE</a:t>
            </a:r>
            <a:r>
              <a:rPr lang="zh-CN" altLang="en-US" dirty="0">
                <a:latin typeface="+mn-ea"/>
              </a:rPr>
              <a:t>两组分类特异度</a:t>
            </a:r>
          </a:p>
        </p:txBody>
      </p:sp>
      <p:graphicFrame>
        <p:nvGraphicFramePr>
          <p:cNvPr id="18" name="表格 17">
            <a:extLst>
              <a:ext uri="{FF2B5EF4-FFF2-40B4-BE49-F238E27FC236}">
                <a16:creationId xmlns:a16="http://schemas.microsoft.com/office/drawing/2014/main" id="{1E0DB7D7-E8D5-47F2-8176-BBD2A13DC839}"/>
              </a:ext>
            </a:extLst>
          </p:cNvPr>
          <p:cNvGraphicFramePr>
            <a:graphicFrameLocks noGrp="1"/>
          </p:cNvGraphicFramePr>
          <p:nvPr>
            <p:extLst>
              <p:ext uri="{D42A27DB-BD31-4B8C-83A1-F6EECF244321}">
                <p14:modId xmlns:p14="http://schemas.microsoft.com/office/powerpoint/2010/main" val="2706271761"/>
              </p:ext>
            </p:extLst>
          </p:nvPr>
        </p:nvGraphicFramePr>
        <p:xfrm>
          <a:off x="1000936" y="1476373"/>
          <a:ext cx="7142128" cy="2073425"/>
        </p:xfrm>
        <a:graphic>
          <a:graphicData uri="http://schemas.openxmlformats.org/drawingml/2006/table">
            <a:tbl>
              <a:tblPr firstRow="1" firstCol="1" bandRow="1"/>
              <a:tblGrid>
                <a:gridCol w="1020181">
                  <a:extLst>
                    <a:ext uri="{9D8B030D-6E8A-4147-A177-3AD203B41FA5}">
                      <a16:colId xmlns:a16="http://schemas.microsoft.com/office/drawing/2014/main" val="3627107767"/>
                    </a:ext>
                  </a:extLst>
                </a:gridCol>
                <a:gridCol w="1020181">
                  <a:extLst>
                    <a:ext uri="{9D8B030D-6E8A-4147-A177-3AD203B41FA5}">
                      <a16:colId xmlns:a16="http://schemas.microsoft.com/office/drawing/2014/main" val="919156614"/>
                    </a:ext>
                  </a:extLst>
                </a:gridCol>
                <a:gridCol w="1020181">
                  <a:extLst>
                    <a:ext uri="{9D8B030D-6E8A-4147-A177-3AD203B41FA5}">
                      <a16:colId xmlns:a16="http://schemas.microsoft.com/office/drawing/2014/main" val="1762208329"/>
                    </a:ext>
                  </a:extLst>
                </a:gridCol>
                <a:gridCol w="1020181">
                  <a:extLst>
                    <a:ext uri="{9D8B030D-6E8A-4147-A177-3AD203B41FA5}">
                      <a16:colId xmlns:a16="http://schemas.microsoft.com/office/drawing/2014/main" val="3491449949"/>
                    </a:ext>
                  </a:extLst>
                </a:gridCol>
                <a:gridCol w="1020181">
                  <a:extLst>
                    <a:ext uri="{9D8B030D-6E8A-4147-A177-3AD203B41FA5}">
                      <a16:colId xmlns:a16="http://schemas.microsoft.com/office/drawing/2014/main" val="285428576"/>
                    </a:ext>
                  </a:extLst>
                </a:gridCol>
                <a:gridCol w="1020181">
                  <a:extLst>
                    <a:ext uri="{9D8B030D-6E8A-4147-A177-3AD203B41FA5}">
                      <a16:colId xmlns:a16="http://schemas.microsoft.com/office/drawing/2014/main" val="3941407528"/>
                    </a:ext>
                  </a:extLst>
                </a:gridCol>
                <a:gridCol w="1021042">
                  <a:extLst>
                    <a:ext uri="{9D8B030D-6E8A-4147-A177-3AD203B41FA5}">
                      <a16:colId xmlns:a16="http://schemas.microsoft.com/office/drawing/2014/main" val="905361929"/>
                    </a:ext>
                  </a:extLst>
                </a:gridCol>
              </a:tblGrid>
              <a:tr h="422857">
                <a:tc>
                  <a:txBody>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本文所用方法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2013</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2015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等线" panose="02010600030101010101" pitchFamily="2" charset="-122"/>
                          <a:cs typeface="Times New Roman" panose="02020603050405020304" pitchFamily="18" charset="0"/>
                        </a:rPr>
                        <a:t>2018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98662"/>
                  </a:ext>
                </a:extLst>
              </a:tr>
              <a:tr h="396815">
                <a:tc>
                  <a:txBody>
                    <a:bodyPr/>
                    <a:lstStyle/>
                    <a:p>
                      <a:pPr algn="just">
                        <a:spcAft>
                          <a:spcPts val="0"/>
                        </a:spcAft>
                      </a:pPr>
                      <a:r>
                        <a:rPr lang="en-US" sz="105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SVM</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KNN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DT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Multi Scale K-Means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MLPC</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KNN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659692"/>
                  </a:ext>
                </a:extLst>
              </a:tr>
              <a:tr h="305962">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A vs 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99.54%</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373380" algn="l"/>
                        </a:tabLst>
                      </a:pPr>
                      <a:r>
                        <a:rPr lang="en-US"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99.8%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863638"/>
                  </a:ext>
                </a:extLst>
              </a:tr>
              <a:tr h="305962">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B vs 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97.42%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99.54%</a:t>
                      </a:r>
                      <a:endParaRPr lang="zh-CN" sz="1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99.38%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99.0%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99.3%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501136"/>
                  </a:ext>
                </a:extLst>
              </a:tr>
              <a:tr h="305962">
                <a:tc>
                  <a:txBody>
                    <a:bodyPr/>
                    <a:lstStyle/>
                    <a:p>
                      <a:pPr marL="0" algn="ctr" defTabSz="685800" rtl="0" eaLnBrk="1" latinLnBrk="0" hangingPunct="1">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 vs E</a:t>
                      </a:r>
                      <a:endParaRPr lang="zh-CN" alt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97.79%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98.29%</a:t>
                      </a:r>
                      <a:endParaRPr lang="zh-CN" sz="1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97.75%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98.5%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440186"/>
                  </a:ext>
                </a:extLst>
              </a:tr>
              <a:tr h="305962">
                <a:tc>
                  <a:txBody>
                    <a:bodyPr/>
                    <a:lstStyle/>
                    <a:p>
                      <a:pPr marL="0" algn="ctr" defTabSz="685800" rtl="0" eaLnBrk="1" latinLnBrk="0" hangingPunct="1">
                        <a:spcAft>
                          <a:spcPts val="0"/>
                        </a:spcAft>
                      </a:pPr>
                      <a:r>
                        <a:rPr 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D vs E</a:t>
                      </a:r>
                      <a:endParaRPr lang="zh-CN" altLang="en-US"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等线" panose="02010600030101010101" pitchFamily="2" charset="-122"/>
                          <a:cs typeface="Times New Roman" panose="02020603050405020304" pitchFamily="18" charset="0"/>
                        </a:rPr>
                        <a:t>94.67%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96.5%</a:t>
                      </a:r>
                      <a:endParaRPr lang="zh-CN" sz="1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94.17%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94.9%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26628"/>
                  </a:ext>
                </a:extLst>
              </a:tr>
            </a:tbl>
          </a:graphicData>
        </a:graphic>
      </p:graphicFrame>
      <p:sp>
        <p:nvSpPr>
          <p:cNvPr id="19" name="文本框 18">
            <a:extLst>
              <a:ext uri="{FF2B5EF4-FFF2-40B4-BE49-F238E27FC236}">
                <a16:creationId xmlns:a16="http://schemas.microsoft.com/office/drawing/2014/main" id="{17CB8325-2870-41C8-B5F0-6FD74D30C226}"/>
              </a:ext>
            </a:extLst>
          </p:cNvPr>
          <p:cNvSpPr txBox="1"/>
          <p:nvPr/>
        </p:nvSpPr>
        <p:spPr>
          <a:xfrm>
            <a:off x="1000935" y="3788375"/>
            <a:ext cx="4908159" cy="300082"/>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MLPC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Multilayer perceptron classifier</a:t>
            </a:r>
            <a:r>
              <a:rPr lang="en-US" altLang="zh-CN" dirty="0"/>
              <a:t>(</a:t>
            </a:r>
            <a:r>
              <a:rPr lang="zh-CN" altLang="en-US" sz="1050" dirty="0">
                <a:latin typeface="宋体" panose="02010600030101010101" pitchFamily="2" charset="-122"/>
                <a:ea typeface="宋体" panose="02010600030101010101" pitchFamily="2" charset="-122"/>
              </a:rPr>
              <a:t>多层感知器分类器</a:t>
            </a:r>
            <a:r>
              <a:rPr lang="en-US" altLang="zh-CN" dirty="0"/>
              <a:t>)</a:t>
            </a:r>
            <a:endParaRPr lang="zh-CN" altLang="en-US" dirty="0"/>
          </a:p>
        </p:txBody>
      </p:sp>
      <p:grpSp>
        <p:nvGrpSpPr>
          <p:cNvPr id="20" name="组合 19">
            <a:extLst>
              <a:ext uri="{FF2B5EF4-FFF2-40B4-BE49-F238E27FC236}">
                <a16:creationId xmlns:a16="http://schemas.microsoft.com/office/drawing/2014/main" id="{B206FC3E-910D-4343-B317-549DB1D809C0}"/>
              </a:ext>
            </a:extLst>
          </p:cNvPr>
          <p:cNvGrpSpPr/>
          <p:nvPr/>
        </p:nvGrpSpPr>
        <p:grpSpPr>
          <a:xfrm>
            <a:off x="1" y="248836"/>
            <a:ext cx="9143999" cy="360040"/>
            <a:chOff x="1" y="404664"/>
            <a:chExt cx="8719310" cy="216024"/>
          </a:xfrm>
        </p:grpSpPr>
        <p:sp>
          <p:nvSpPr>
            <p:cNvPr id="21" name="矩形 20">
              <a:extLst>
                <a:ext uri="{FF2B5EF4-FFF2-40B4-BE49-F238E27FC236}">
                  <a16:creationId xmlns:a16="http://schemas.microsoft.com/office/drawing/2014/main" id="{9A7455CB-1233-4B06-AC30-0D7458188CE1}"/>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894D0B09-02D2-4DEB-8DE4-B5C1983DBD9F}"/>
                </a:ext>
              </a:extLst>
            </p:cNvPr>
            <p:cNvSpPr/>
            <p:nvPr/>
          </p:nvSpPr>
          <p:spPr>
            <a:xfrm>
              <a:off x="3115044" y="404664"/>
              <a:ext cx="761947"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7D5DEF7-FB25-4C41-B1F2-B5833EC5AB58}"/>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E8E62DC9-2F35-4C66-94DB-9AE28B43D348}"/>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1D4C61E4-EAE5-4870-ABC1-B05B3ACD60FF}"/>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462D2691-4071-4B66-AEA7-22358B0EB703}"/>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0FCA4FFF-7640-473E-B847-5AA2C4325634}"/>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8" name="矩形 27">
            <a:extLst>
              <a:ext uri="{FF2B5EF4-FFF2-40B4-BE49-F238E27FC236}">
                <a16:creationId xmlns:a16="http://schemas.microsoft.com/office/drawing/2014/main" id="{D4BB138E-5EA6-4AED-B755-B76798489D1A}"/>
              </a:ext>
            </a:extLst>
          </p:cNvPr>
          <p:cNvSpPr/>
          <p:nvPr/>
        </p:nvSpPr>
        <p:spPr>
          <a:xfrm>
            <a:off x="517021" y="53278"/>
            <a:ext cx="2749747"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59">
            <a:extLst>
              <a:ext uri="{FF2B5EF4-FFF2-40B4-BE49-F238E27FC236}">
                <a16:creationId xmlns:a16="http://schemas.microsoft.com/office/drawing/2014/main" id="{686BBCF9-B427-4F96-9754-A119719969DF}"/>
              </a:ext>
            </a:extLst>
          </p:cNvPr>
          <p:cNvSpPr txBox="1"/>
          <p:nvPr/>
        </p:nvSpPr>
        <p:spPr>
          <a:xfrm>
            <a:off x="864021" y="224237"/>
            <a:ext cx="233449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实验结果与分析</a:t>
            </a:r>
          </a:p>
        </p:txBody>
      </p:sp>
    </p:spTree>
    <p:extLst>
      <p:ext uri="{BB962C8B-B14F-4D97-AF65-F5344CB8AC3E}">
        <p14:creationId xmlns:p14="http://schemas.microsoft.com/office/powerpoint/2010/main" val="22341455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40</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41</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863840" y="1888069"/>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总结与下步任务</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614719" y="2503133"/>
            <a:ext cx="1914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Summary and next task</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6E515C24-70FC-4BFF-8007-660B78B3F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4CE9F7-A048-4CDE-9791-EB16E5882ADF}"/>
              </a:ext>
            </a:extLst>
          </p:cNvPr>
          <p:cNvSpPr>
            <a:spLocks noGrp="1"/>
          </p:cNvSpPr>
          <p:nvPr>
            <p:ph type="sldNum" sz="quarter" idx="12"/>
          </p:nvPr>
        </p:nvSpPr>
        <p:spPr/>
        <p:txBody>
          <a:bodyPr/>
          <a:lstStyle/>
          <a:p>
            <a:fld id="{ACBECEF1-1935-4692-9C86-5FD89D9EDF46}" type="slidenum">
              <a:rPr lang="zh-CN" altLang="en-US" smtClean="0"/>
              <a:pPr/>
              <a:t>44</a:t>
            </a:fld>
            <a:endParaRPr lang="zh-CN" altLang="en-US"/>
          </a:p>
        </p:txBody>
      </p:sp>
      <p:grpSp>
        <p:nvGrpSpPr>
          <p:cNvPr id="29" name="组合 28">
            <a:extLst>
              <a:ext uri="{FF2B5EF4-FFF2-40B4-BE49-F238E27FC236}">
                <a16:creationId xmlns:a16="http://schemas.microsoft.com/office/drawing/2014/main" id="{600E1652-56C2-4FDA-B6B3-E71B548A109F}"/>
              </a:ext>
            </a:extLst>
          </p:cNvPr>
          <p:cNvGrpSpPr/>
          <p:nvPr/>
        </p:nvGrpSpPr>
        <p:grpSpPr>
          <a:xfrm>
            <a:off x="1" y="248836"/>
            <a:ext cx="9143999" cy="360040"/>
            <a:chOff x="1" y="404664"/>
            <a:chExt cx="8719310" cy="216024"/>
          </a:xfrm>
        </p:grpSpPr>
        <p:sp>
          <p:nvSpPr>
            <p:cNvPr id="30" name="矩形 29">
              <a:extLst>
                <a:ext uri="{FF2B5EF4-FFF2-40B4-BE49-F238E27FC236}">
                  <a16:creationId xmlns:a16="http://schemas.microsoft.com/office/drawing/2014/main" id="{32453F83-BF6E-4724-B5CE-9D348304EB5E}"/>
                </a:ext>
              </a:extLst>
            </p:cNvPr>
            <p:cNvSpPr/>
            <p:nvPr/>
          </p:nvSpPr>
          <p:spPr>
            <a:xfrm>
              <a:off x="1" y="404664"/>
              <a:ext cx="493009" cy="216024"/>
            </a:xfrm>
            <a:prstGeom prst="rect">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614B9368-ABB1-4C8A-87E3-33CF1BEE14FD}"/>
                </a:ext>
              </a:extLst>
            </p:cNvPr>
            <p:cNvSpPr/>
            <p:nvPr/>
          </p:nvSpPr>
          <p:spPr>
            <a:xfrm>
              <a:off x="1867249" y="404664"/>
              <a:ext cx="1041278"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1E1F18D-D262-4C1F-87D7-1C3FCFA12421}"/>
                </a:ext>
              </a:extLst>
            </p:cNvPr>
            <p:cNvSpPr/>
            <p:nvPr/>
          </p:nvSpPr>
          <p:spPr>
            <a:xfrm>
              <a:off x="2905392"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4ECAD1E9-231D-413D-A8B5-26F1E50CF4AA}"/>
                </a:ext>
              </a:extLst>
            </p:cNvPr>
            <p:cNvSpPr/>
            <p:nvPr/>
          </p:nvSpPr>
          <p:spPr>
            <a:xfrm>
              <a:off x="3873856"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BC872DE-2DBC-4C24-8DAC-5E028EC81AE4}"/>
                </a:ext>
              </a:extLst>
            </p:cNvPr>
            <p:cNvSpPr/>
            <p:nvPr/>
          </p:nvSpPr>
          <p:spPr>
            <a:xfrm>
              <a:off x="4842320"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2F8A6A6F-1288-4126-8F8E-6C4A14FB239F}"/>
                </a:ext>
              </a:extLst>
            </p:cNvPr>
            <p:cNvSpPr/>
            <p:nvPr/>
          </p:nvSpPr>
          <p:spPr>
            <a:xfrm>
              <a:off x="5810784"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1C4089A3-C11C-480D-9F46-ECED8635E757}"/>
                </a:ext>
              </a:extLst>
            </p:cNvPr>
            <p:cNvSpPr/>
            <p:nvPr/>
          </p:nvSpPr>
          <p:spPr>
            <a:xfrm>
              <a:off x="6779248" y="404664"/>
              <a:ext cx="971600" cy="216024"/>
            </a:xfrm>
            <a:prstGeom prst="rect">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66D25CFB-9F58-43DE-A689-86360C916AD7}"/>
                </a:ext>
              </a:extLst>
            </p:cNvPr>
            <p:cNvSpPr/>
            <p:nvPr/>
          </p:nvSpPr>
          <p:spPr>
            <a:xfrm>
              <a:off x="7747711" y="404664"/>
              <a:ext cx="971600" cy="216024"/>
            </a:xfrm>
            <a:prstGeom prst="rect">
              <a:avLst/>
            </a:prstGeom>
            <a:solidFill>
              <a:srgbClr val="62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8" name="文本框 59">
            <a:extLst>
              <a:ext uri="{FF2B5EF4-FFF2-40B4-BE49-F238E27FC236}">
                <a16:creationId xmlns:a16="http://schemas.microsoft.com/office/drawing/2014/main" id="{A4BF3832-B001-4B2A-8486-ED9691D98F9C}"/>
              </a:ext>
            </a:extLst>
          </p:cNvPr>
          <p:cNvSpPr txBox="1"/>
          <p:nvPr/>
        </p:nvSpPr>
        <p:spPr>
          <a:xfrm>
            <a:off x="899433" y="226937"/>
            <a:ext cx="826756" cy="392415"/>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总结</a:t>
            </a:r>
          </a:p>
        </p:txBody>
      </p:sp>
      <p:sp>
        <p:nvSpPr>
          <p:cNvPr id="39" name="矩形 38">
            <a:extLst>
              <a:ext uri="{FF2B5EF4-FFF2-40B4-BE49-F238E27FC236}">
                <a16:creationId xmlns:a16="http://schemas.microsoft.com/office/drawing/2014/main" id="{53B89778-10F4-468B-9916-E2D14E741E09}"/>
              </a:ext>
            </a:extLst>
          </p:cNvPr>
          <p:cNvSpPr/>
          <p:nvPr/>
        </p:nvSpPr>
        <p:spPr>
          <a:xfrm>
            <a:off x="517023" y="53278"/>
            <a:ext cx="1441174" cy="739734"/>
          </a:xfrm>
          <a:prstGeom prst="rect">
            <a:avLst/>
          </a:prstGeom>
          <a:noFill/>
          <a:ln>
            <a:solidFill>
              <a:srgbClr val="9292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D1C8136-BF98-4171-8714-35E2C856B45D}"/>
              </a:ext>
            </a:extLst>
          </p:cNvPr>
          <p:cNvSpPr/>
          <p:nvPr/>
        </p:nvSpPr>
        <p:spPr>
          <a:xfrm>
            <a:off x="763990" y="868090"/>
            <a:ext cx="7946128" cy="3744681"/>
          </a:xfrm>
          <a:prstGeom prst="rect">
            <a:avLst/>
          </a:prstGeom>
          <a:solidFill>
            <a:srgbClr val="D7D7D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9A857957-F18C-4D7E-891C-0398740C1D9C}"/>
              </a:ext>
            </a:extLst>
          </p:cNvPr>
          <p:cNvSpPr/>
          <p:nvPr/>
        </p:nvSpPr>
        <p:spPr>
          <a:xfrm>
            <a:off x="899433" y="909756"/>
            <a:ext cx="7590971" cy="3323987"/>
          </a:xfrm>
          <a:prstGeom prst="rect">
            <a:avLst/>
          </a:prstGeom>
        </p:spPr>
        <p:txBody>
          <a:bodyPr wrap="square">
            <a:spAutoFit/>
          </a:bodyPr>
          <a:lstStyle/>
          <a:p>
            <a:pPr marL="342900" indent="-342900">
              <a:lnSpc>
                <a:spcPct val="150000"/>
              </a:lnSpc>
              <a:buFont typeface="+mj-lt"/>
              <a:buAutoNum type="arabicPeriod"/>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针对高维度系统特征提取问题，提出了基于离散小波变换，相空间重构，奇异值分解的故障特征提取方法并利用轴承数据进行验证，实现了快速提取准确故障特征的目的；</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lt"/>
              <a:buAutoNum type="arabicPeriod"/>
            </a:pPr>
            <a:endParaRPr lang="en-US" altLang="zh-CN" sz="2000" b="1"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lt"/>
              <a:buAutoNum type="arabicPeriod"/>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针对一类高维度多故障类型系统，本文提出了基于离散小波变换、多层聚类和支持向量机的故障分类方法，通过</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过程仿真实验，验证了故障分类方法的有效性。</a:t>
            </a:r>
          </a:p>
        </p:txBody>
      </p:sp>
      <p:cxnSp>
        <p:nvCxnSpPr>
          <p:cNvPr id="42" name="直接连接符 41">
            <a:extLst>
              <a:ext uri="{FF2B5EF4-FFF2-40B4-BE49-F238E27FC236}">
                <a16:creationId xmlns:a16="http://schemas.microsoft.com/office/drawing/2014/main" id="{6324C1C2-9470-47A3-9AD6-635CC160A3A0}"/>
              </a:ext>
            </a:extLst>
          </p:cNvPr>
          <p:cNvCxnSpPr/>
          <p:nvPr/>
        </p:nvCxnSpPr>
        <p:spPr>
          <a:xfrm>
            <a:off x="899433" y="2386306"/>
            <a:ext cx="7590971"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64FD848-EA11-4D51-AA7A-D43ED6311F36}"/>
              </a:ext>
            </a:extLst>
          </p:cNvPr>
          <p:cNvCxnSpPr/>
          <p:nvPr/>
        </p:nvCxnSpPr>
        <p:spPr>
          <a:xfrm>
            <a:off x="885462" y="4233743"/>
            <a:ext cx="7590971" cy="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521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74" name="文本框 6"/>
          <p:cNvSpPr txBox="1">
            <a:spLocks noChangeArrowheads="1"/>
          </p:cNvSpPr>
          <p:nvPr/>
        </p:nvSpPr>
        <p:spPr bwMode="auto">
          <a:xfrm>
            <a:off x="4186733"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45</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4120594" y="87313"/>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4186732" y="532859"/>
            <a:ext cx="7705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rgbClr val="D7D7D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48</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81985" y="873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选题的背景</a:t>
            </a:r>
          </a:p>
        </p:txBody>
      </p:sp>
      <p:sp>
        <p:nvSpPr>
          <p:cNvPr id="74" name="文本框 6"/>
          <p:cNvSpPr txBox="1">
            <a:spLocks noChangeArrowheads="1"/>
          </p:cNvSpPr>
          <p:nvPr/>
        </p:nvSpPr>
        <p:spPr bwMode="auto">
          <a:xfrm>
            <a:off x="3465543" y="532859"/>
            <a:ext cx="2212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tx1">
                    <a:lumMod val="85000"/>
                    <a:lumOff val="15000"/>
                  </a:schemeClr>
                </a:solidFill>
                <a:ea typeface="方正兰亭黑_GBK"/>
              </a:rPr>
              <a:t>Background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dirty="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dirty="0">
                <a:solidFill>
                  <a:prstClr val="white"/>
                </a:solidFill>
                <a:latin typeface="微软雅黑" panose="020B0503020204020204" pitchFamily="34" charset="-122"/>
                <a:ea typeface="微软雅黑" panose="020B0503020204020204" pitchFamily="34" charset="-122"/>
              </a:rPr>
              <a:t>参考文献</a:t>
            </a: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42679" y="2057611"/>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40717" y="2832172"/>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559454" y="3179800"/>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567592" y="25171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719992" y="2669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F741F10-A08A-49CD-8BFD-421225AE7B99}"/>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感谢各位老师批评指正</a:t>
            </a:r>
          </a:p>
        </p:txBody>
      </p:sp>
      <p:sp>
        <p:nvSpPr>
          <p:cNvPr id="46" name="文本框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4F565A4-6A29-49A8-BD6C-322DB5B7C7DF}"/>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teachers</a:t>
            </a:r>
          </a:p>
        </p:txBody>
      </p:sp>
      <p:cxnSp>
        <p:nvCxnSpPr>
          <p:cNvPr id="47" name="直接连接符 46">
            <a:extLst>
              <a:ext uri="{FF2B5EF4-FFF2-40B4-BE49-F238E27FC236}">
                <a16:creationId xmlns:a16="http://schemas.microsoft.com/office/drawing/2014/main" id="{343E4EC4-AC62-4E98-9470-77831D19E36B}"/>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74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 calcmode="lin" valueType="num">
                                      <p:cBhvr additive="base">
                                        <p:cTn id="31" dur="500" fill="hold"/>
                                        <p:tgtEl>
                                          <p:spTgt spid="175"/>
                                        </p:tgtEl>
                                        <p:attrNameLst>
                                          <p:attrName>ppt_x</p:attrName>
                                        </p:attrNameLst>
                                      </p:cBhvr>
                                      <p:tavLst>
                                        <p:tav tm="0">
                                          <p:val>
                                            <p:strVal val="#ppt_x"/>
                                          </p:val>
                                        </p:tav>
                                        <p:tav tm="100000">
                                          <p:val>
                                            <p:strVal val="#ppt_x"/>
                                          </p:val>
                                        </p:tav>
                                      </p:tavLst>
                                    </p:anim>
                                    <p:anim calcmode="lin" valueType="num">
                                      <p:cBhvr additive="base">
                                        <p:cTn id="32" dur="500" fill="hold"/>
                                        <p:tgtEl>
                                          <p:spTgt spid="1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additive="base">
                                        <p:cTn id="35" dur="500" fill="hold"/>
                                        <p:tgtEl>
                                          <p:spTgt spid="176"/>
                                        </p:tgtEl>
                                        <p:attrNameLst>
                                          <p:attrName>ppt_x</p:attrName>
                                        </p:attrNameLst>
                                      </p:cBhvr>
                                      <p:tavLst>
                                        <p:tav tm="0">
                                          <p:val>
                                            <p:strVal val="#ppt_x"/>
                                          </p:val>
                                        </p:tav>
                                        <p:tav tm="100000">
                                          <p:val>
                                            <p:strVal val="#ppt_x"/>
                                          </p:val>
                                        </p:tav>
                                      </p:tavLst>
                                    </p:anim>
                                    <p:anim calcmode="lin" valueType="num">
                                      <p:cBhvr additive="base">
                                        <p:cTn id="36" dur="500" fill="hold"/>
                                        <p:tgtEl>
                                          <p:spTgt spid="1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500" fill="hold"/>
                                        <p:tgtEl>
                                          <p:spTgt spid="177"/>
                                        </p:tgtEl>
                                        <p:attrNameLst>
                                          <p:attrName>ppt_x</p:attrName>
                                        </p:attrNameLst>
                                      </p:cBhvr>
                                      <p:tavLst>
                                        <p:tav tm="0">
                                          <p:val>
                                            <p:strVal val="#ppt_x"/>
                                          </p:val>
                                        </p:tav>
                                        <p:tav tm="100000">
                                          <p:val>
                                            <p:strVal val="#ppt_x"/>
                                          </p:val>
                                        </p:tav>
                                      </p:tavLst>
                                    </p:anim>
                                    <p:anim calcmode="lin" valueType="num">
                                      <p:cBhvr additive="base">
                                        <p:cTn id="40" dur="5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fill="hold"/>
                                        <p:tgtEl>
                                          <p:spTgt spid="178"/>
                                        </p:tgtEl>
                                        <p:attrNameLst>
                                          <p:attrName>ppt_x</p:attrName>
                                        </p:attrNameLst>
                                      </p:cBhvr>
                                      <p:tavLst>
                                        <p:tav tm="0">
                                          <p:val>
                                            <p:strVal val="#ppt_x"/>
                                          </p:val>
                                        </p:tav>
                                        <p:tav tm="100000">
                                          <p:val>
                                            <p:strVal val="#ppt_x"/>
                                          </p:val>
                                        </p:tav>
                                      </p:tavLst>
                                    </p:anim>
                                    <p:anim calcmode="lin" valueType="num">
                                      <p:cBhvr additive="base">
                                        <p:cTn id="44" dur="500" fill="hold"/>
                                        <p:tgtEl>
                                          <p:spTgt spid="178"/>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5" grpId="0" animBg="1"/>
      <p:bldP spid="176" grpId="0"/>
      <p:bldP spid="177" grpId="0" animBg="1"/>
      <p:bldP spid="178"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6825638-BB1A-4D49-8892-056E66620E24}"/>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sp>
        <p:nvSpPr>
          <p:cNvPr id="3" name="文本框 2">
            <a:extLst>
              <a:ext uri="{FF2B5EF4-FFF2-40B4-BE49-F238E27FC236}">
                <a16:creationId xmlns:a16="http://schemas.microsoft.com/office/drawing/2014/main" id="{2CB854D3-8EF9-4F23-B94A-9DE4AE8D4D17}"/>
              </a:ext>
            </a:extLst>
          </p:cNvPr>
          <p:cNvSpPr txBox="1"/>
          <p:nvPr/>
        </p:nvSpPr>
        <p:spPr>
          <a:xfrm>
            <a:off x="163966" y="289013"/>
            <a:ext cx="8550266" cy="1200329"/>
          </a:xfrm>
          <a:prstGeom prst="rect">
            <a:avLst/>
          </a:prstGeom>
          <a:noFill/>
        </p:spPr>
        <p:txBody>
          <a:bodyPr wrap="square" rtlCol="0">
            <a:spAutoFit/>
          </a:bodyPr>
          <a:lstStyle/>
          <a:p>
            <a:r>
              <a:rPr lang="zh-CN" altLang="en-US" sz="1800" dirty="0">
                <a:latin typeface="+mn-ea"/>
              </a:rPr>
              <a:t>脑电图</a:t>
            </a:r>
            <a:r>
              <a:rPr lang="en-US" altLang="zh-CN" sz="1800" dirty="0">
                <a:latin typeface="+mn-ea"/>
              </a:rPr>
              <a:t>(EEG)</a:t>
            </a:r>
            <a:r>
              <a:rPr lang="zh-CN" altLang="en-US" sz="1800" dirty="0">
                <a:latin typeface="+mn-ea"/>
              </a:rPr>
              <a:t>，是最常见监测大脑状态的方法，据统计</a:t>
            </a:r>
            <a:r>
              <a:rPr lang="en-US" altLang="zh-CN" sz="1800" dirty="0">
                <a:latin typeface="+mn-ea"/>
              </a:rPr>
              <a:t>80%</a:t>
            </a:r>
            <a:r>
              <a:rPr lang="zh-CN" altLang="en-US" sz="1800" dirty="0">
                <a:latin typeface="+mn-ea"/>
              </a:rPr>
              <a:t>癫痫患者的脑电图存在异常现象。早期临床检测中，主要靠医务人员从医经验来识别特征波，进而对患者诊断，但这样会会使医务人员工作量庞大，同时人工识别有一定主观性，故寻求癫痫脑电信号识别分类方法意义重大。</a:t>
            </a:r>
          </a:p>
        </p:txBody>
      </p:sp>
      <p:pic>
        <p:nvPicPr>
          <p:cNvPr id="4" name="图片 3">
            <a:extLst>
              <a:ext uri="{FF2B5EF4-FFF2-40B4-BE49-F238E27FC236}">
                <a16:creationId xmlns:a16="http://schemas.microsoft.com/office/drawing/2014/main" id="{4D0483F7-E168-4B9D-A36F-B9F432262DB2}"/>
              </a:ext>
            </a:extLst>
          </p:cNvPr>
          <p:cNvPicPr>
            <a:picLocks noChangeAspect="1"/>
          </p:cNvPicPr>
          <p:nvPr/>
        </p:nvPicPr>
        <p:blipFill>
          <a:blip r:embed="rId2">
            <a:duotone>
              <a:prstClr val="black"/>
              <a:srgbClr val="E6E6E6">
                <a:tint val="45000"/>
                <a:satMod val="400000"/>
              </a:srgb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284838" y="1489342"/>
            <a:ext cx="4831609" cy="2964851"/>
          </a:xfrm>
          <a:prstGeom prst="rect">
            <a:avLst/>
          </a:prstGeom>
        </p:spPr>
      </p:pic>
    </p:spTree>
    <p:extLst>
      <p:ext uri="{BB962C8B-B14F-4D97-AF65-F5344CB8AC3E}">
        <p14:creationId xmlns:p14="http://schemas.microsoft.com/office/powerpoint/2010/main" val="27075277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7</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endParaRPr lang="zh-CN" altLang="en-US" dirty="0">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556866" y="1888069"/>
            <a:ext cx="40302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脑电信号特征提取</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316080" y="2503133"/>
            <a:ext cx="2511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Feature extraction of EEG signal</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B8577562-F0C3-4725-BDD0-9796DF536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3" name="文本框 5"/>
          <p:cNvSpPr txBox="1">
            <a:spLocks noChangeArrowheads="1"/>
          </p:cNvSpPr>
          <p:nvPr/>
        </p:nvSpPr>
        <p:spPr bwMode="auto">
          <a:xfrm>
            <a:off x="2984069" y="87313"/>
            <a:ext cx="31758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脑电信号特征提取</a:t>
            </a:r>
          </a:p>
        </p:txBody>
      </p:sp>
      <p:sp>
        <p:nvSpPr>
          <p:cNvPr id="74" name="文本框 6"/>
          <p:cNvSpPr txBox="1">
            <a:spLocks noChangeArrowheads="1"/>
          </p:cNvSpPr>
          <p:nvPr/>
        </p:nvSpPr>
        <p:spPr bwMode="auto">
          <a:xfrm>
            <a:off x="3488850" y="532859"/>
            <a:ext cx="21662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ea typeface="方正准圆简体" panose="03000509000000000000" pitchFamily="65" charset="-122"/>
                <a:cs typeface="Calibri Light" panose="020F0302020204030204" pitchFamily="34" charset="0"/>
              </a:rPr>
              <a:t>Feature extraction of EEG signal</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014724" y="1527692"/>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197515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5726909" y="3244959"/>
            <a:ext cx="1723491" cy="309637"/>
          </a:xfrm>
          <a:prstGeom prst="rect">
            <a:avLst/>
          </a:prstGeom>
        </p:spPr>
        <p:txBody>
          <a:bodyPr wrap="square">
            <a:spAutoFit/>
          </a:bodyPr>
          <a:lstStyle/>
          <a:p>
            <a:pPr algn="ctr">
              <a:lnSpc>
                <a:spcPct val="150000"/>
              </a:lnSpc>
            </a:pPr>
            <a:r>
              <a:rPr lang="en-US" altLang="zh-CN" sz="1050" dirty="0">
                <a:solidFill>
                  <a:schemeClr val="bg1"/>
                </a:solidFill>
              </a:rPr>
              <a:t>Extraction of features </a:t>
            </a:r>
            <a:endParaRPr lang="zh-CN" altLang="en-US" dirty="0">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5983359" y="281294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特征提取</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6478548" y="3237957"/>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1687335" y="3245708"/>
            <a:ext cx="1723491" cy="309637"/>
          </a:xfrm>
          <a:prstGeom prst="rect">
            <a:avLst/>
          </a:prstGeom>
        </p:spPr>
        <p:txBody>
          <a:bodyPr wrap="square">
            <a:spAutoFit/>
          </a:bodyPr>
          <a:lstStyle/>
          <a:p>
            <a:pPr algn="ctr">
              <a:lnSpc>
                <a:spcPct val="150000"/>
              </a:lnSpc>
            </a:pPr>
            <a:r>
              <a:rPr lang="en-US" altLang="zh-CN" sz="1050" dirty="0">
                <a:solidFill>
                  <a:schemeClr val="bg1"/>
                </a:solidFill>
              </a:rPr>
              <a:t>Introduction of data sets</a:t>
            </a:r>
            <a:endParaRPr lang="zh-CN" altLang="en-US" dirty="0">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1815550" y="281369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数据集介绍</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243897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AC9F3A56-A83D-4C13-8DA7-2D4A5336AFF3}"/>
              </a:ext>
            </a:extLst>
          </p:cNvPr>
          <p:cNvGrpSpPr/>
          <p:nvPr/>
        </p:nvGrpSpPr>
        <p:grpSpPr>
          <a:xfrm>
            <a:off x="231047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6350841" y="1863809"/>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1000"/>
                                        <p:tgtEl>
                                          <p:spTgt spid="92"/>
                                        </p:tgtEl>
                                      </p:cBhvr>
                                    </p:animEffect>
                                    <p:anim calcmode="lin" valueType="num">
                                      <p:cBhvr>
                                        <p:cTn id="53" dur="1000" fill="hold"/>
                                        <p:tgtEl>
                                          <p:spTgt spid="92"/>
                                        </p:tgtEl>
                                        <p:attrNameLst>
                                          <p:attrName>ppt_x</p:attrName>
                                        </p:attrNameLst>
                                      </p:cBhvr>
                                      <p:tavLst>
                                        <p:tav tm="0">
                                          <p:val>
                                            <p:strVal val="#ppt_x"/>
                                          </p:val>
                                        </p:tav>
                                        <p:tav tm="100000">
                                          <p:val>
                                            <p:strVal val="#ppt_x"/>
                                          </p:val>
                                        </p:tav>
                                      </p:tavLst>
                                    </p:anim>
                                    <p:anim calcmode="lin" valueType="num">
                                      <p:cBhvr>
                                        <p:cTn id="5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p:bldP spid="42" grpId="0"/>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3241</TotalTime>
  <Words>3298</Words>
  <Application>Microsoft Office PowerPoint</Application>
  <PresentationFormat>全屏显示(16:9)</PresentationFormat>
  <Paragraphs>458</Paragraphs>
  <Slides>52</Slides>
  <Notes>24</Notes>
  <HiddenSlides>9</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52</vt:i4>
      </vt:variant>
    </vt:vector>
  </HeadingPairs>
  <TitlesOfParts>
    <vt:vector size="68" baseType="lpstr">
      <vt:lpstr>Gill Sans</vt:lpstr>
      <vt:lpstr>等线</vt:lpstr>
      <vt:lpstr>方正准圆简体</vt:lpstr>
      <vt:lpstr>汉仪尚巍手书W</vt:lpstr>
      <vt:lpstr>华文行楷</vt:lpstr>
      <vt:lpstr>思源黑体 CN ExtraLight</vt:lpstr>
      <vt:lpstr>宋体</vt:lpstr>
      <vt:lpstr>微软雅黑</vt:lpstr>
      <vt:lpstr>微软雅黑 Light</vt:lpstr>
      <vt:lpstr>Arial</vt:lpstr>
      <vt:lpstr>Calibri</vt:lpstr>
      <vt:lpstr>Calibri Light</vt:lpstr>
      <vt:lpstr>Cambria Math</vt:lpstr>
      <vt:lpstr>Times New Roman</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陈 帅华</cp:lastModifiedBy>
  <cp:revision>148</cp:revision>
  <dcterms:created xsi:type="dcterms:W3CDTF">2017-06-30T01:20:51Z</dcterms:created>
  <dcterms:modified xsi:type="dcterms:W3CDTF">2020-04-19T10:49:57Z</dcterms:modified>
</cp:coreProperties>
</file>