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51" r:id="rId2"/>
    <p:sldId id="387" r:id="rId3"/>
    <p:sldId id="352" r:id="rId4"/>
    <p:sldId id="302" r:id="rId5"/>
    <p:sldId id="389" r:id="rId6"/>
    <p:sldId id="332" r:id="rId7"/>
    <p:sldId id="390" r:id="rId8"/>
    <p:sldId id="394" r:id="rId9"/>
    <p:sldId id="393" r:id="rId10"/>
    <p:sldId id="395" r:id="rId11"/>
    <p:sldId id="396" r:id="rId12"/>
    <p:sldId id="397" r:id="rId13"/>
    <p:sldId id="401" r:id="rId14"/>
    <p:sldId id="398" r:id="rId15"/>
    <p:sldId id="392" r:id="rId16"/>
    <p:sldId id="399" r:id="rId17"/>
    <p:sldId id="400" r:id="rId18"/>
    <p:sldId id="333" r:id="rId19"/>
    <p:sldId id="405" r:id="rId20"/>
    <p:sldId id="365" r:id="rId21"/>
    <p:sldId id="403" r:id="rId22"/>
    <p:sldId id="388" r:id="rId23"/>
    <p:sldId id="406" r:id="rId24"/>
    <p:sldId id="353" r:id="rId25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8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7" pos="5647" userDrawn="1">
          <p15:clr>
            <a:srgbClr val="A4A3A4"/>
          </p15:clr>
        </p15:guide>
        <p15:guide id="8" orient="horz" pos="1212" userDrawn="1">
          <p15:clr>
            <a:srgbClr val="A4A3A4"/>
          </p15:clr>
        </p15:guide>
        <p15:guide id="9" orient="horz" pos="2663" userDrawn="1">
          <p15:clr>
            <a:srgbClr val="A4A3A4"/>
          </p15:clr>
        </p15:guide>
        <p15:guide id="10" orient="horz" pos="1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757575"/>
    <a:srgbClr val="6F6F6F"/>
    <a:srgbClr val="696969"/>
    <a:srgbClr val="929292"/>
    <a:srgbClr val="D8D4D4"/>
    <a:srgbClr val="D7D7D7"/>
    <a:srgbClr val="FFFFFF"/>
    <a:srgbClr val="97979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79" autoAdjust="0"/>
  </p:normalViewPr>
  <p:slideViewPr>
    <p:cSldViewPr snapToGrid="0" showGuides="1">
      <p:cViewPr varScale="1">
        <p:scale>
          <a:sx n="104" d="100"/>
          <a:sy n="104" d="100"/>
        </p:scale>
        <p:origin x="878" y="77"/>
      </p:cViewPr>
      <p:guideLst>
        <p:guide orient="horz" pos="2368"/>
        <p:guide pos="2903"/>
        <p:guide orient="horz" pos="2436"/>
        <p:guide pos="90"/>
        <p:guide pos="5647"/>
        <p:guide orient="horz" pos="1212"/>
        <p:guide orient="horz" pos="2663"/>
        <p:guide orient="horz" pos="1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3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6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3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00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47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0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0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9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8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8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8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236A084F-8AC4-4035-935A-1DB0AE751B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" y="4644080"/>
            <a:ext cx="1778679" cy="5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8F805DD1-6D5F-40F3-9563-D654C06947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" y="4644080"/>
            <a:ext cx="1778679" cy="523183"/>
          </a:xfrm>
          <a:prstGeom prst="rect">
            <a:avLst/>
          </a:prstGeom>
        </p:spPr>
      </p:pic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94437669-EE6A-44D5-B8A9-36034D5859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" y="4644080"/>
            <a:ext cx="1778679" cy="5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jp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8.sv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g"/><Relationship Id="rId4" Type="http://schemas.openxmlformats.org/officeDocument/2006/relationships/image" Target="../media/image8.sv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深蓝质感简约答辩模板</a:t>
            </a: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592725" y="2734418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BLUE TEXTURED SIMPLE REPLY TEMPLATE</a:t>
            </a:r>
            <a:endParaRPr lang="zh-CN" altLang="en-US" sz="1400" spc="3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1530341" y="3260715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68098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2019.4.15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588946" y="3257663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926703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答辩人：优品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PPT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1594470" y="3413476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3668429" y="3428571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8F7BFC6-FB54-44C3-820C-F3CB747B8A7A}"/>
              </a:ext>
            </a:extLst>
          </p:cNvPr>
          <p:cNvGrpSpPr/>
          <p:nvPr/>
        </p:nvGrpSpPr>
        <p:grpSpPr>
          <a:xfrm>
            <a:off x="121450" y="607361"/>
            <a:ext cx="8880164" cy="3954389"/>
            <a:chOff x="149235" y="443293"/>
            <a:chExt cx="8880164" cy="3954389"/>
          </a:xfrm>
          <a:effectLst>
            <a:outerShdw blurRad="520700" dist="114300" dir="8280000" algn="tr" rotWithShape="0">
              <a:prstClr val="black">
                <a:alpha val="40000"/>
              </a:prstClr>
            </a:outerShdw>
          </a:effectLst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88F8A6EF-CA77-40E3-9C43-C309F8663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"/>
            <a:stretch/>
          </p:blipFill>
          <p:spPr>
            <a:xfrm>
              <a:off x="163373" y="443293"/>
              <a:ext cx="8851889" cy="3954389"/>
            </a:xfrm>
            <a:prstGeom prst="rect">
              <a:avLst/>
            </a:prstGeom>
          </p:spPr>
        </p:pic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146D819-93DC-40EE-8638-507D8F95E8BB}"/>
                </a:ext>
              </a:extLst>
            </p:cNvPr>
            <p:cNvSpPr/>
            <p:nvPr/>
          </p:nvSpPr>
          <p:spPr>
            <a:xfrm>
              <a:off x="149235" y="443293"/>
              <a:ext cx="8880164" cy="3954389"/>
            </a:xfrm>
            <a:prstGeom prst="rect">
              <a:avLst/>
            </a:prstGeom>
            <a:solidFill>
              <a:schemeClr val="bg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AutoShape 2" descr="查看源图像">
            <a:extLst>
              <a:ext uri="{FF2B5EF4-FFF2-40B4-BE49-F238E27FC236}">
                <a16:creationId xmlns:a16="http://schemas.microsoft.com/office/drawing/2014/main" id="{841C46DA-54DA-4556-9B14-339F004F1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A2CA3F4-B559-42F9-AB3B-0001651B2603}"/>
              </a:ext>
            </a:extLst>
          </p:cNvPr>
          <p:cNvGrpSpPr/>
          <p:nvPr/>
        </p:nvGrpSpPr>
        <p:grpSpPr>
          <a:xfrm>
            <a:off x="2571542" y="948600"/>
            <a:ext cx="3942979" cy="1074042"/>
            <a:chOff x="2571542" y="948600"/>
            <a:chExt cx="3942979" cy="10740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CDE146C-17D2-4C12-B155-6592A8E1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542" y="955573"/>
              <a:ext cx="910235" cy="81162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A9D3772-FE97-4FF2-8125-0912086231FA}"/>
                </a:ext>
              </a:extLst>
            </p:cNvPr>
            <p:cNvSpPr txBox="1"/>
            <p:nvPr/>
          </p:nvSpPr>
          <p:spPr>
            <a:xfrm>
              <a:off x="3624584" y="948600"/>
              <a:ext cx="27965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北京化工大学</a:t>
              </a:r>
              <a:endParaRPr lang="en-US" altLang="zh-CN" sz="3200" b="1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endPara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5BAC18-0235-4500-BCA3-BF4C49857341}"/>
                </a:ext>
              </a:extLst>
            </p:cNvPr>
            <p:cNvSpPr txBox="1"/>
            <p:nvPr/>
          </p:nvSpPr>
          <p:spPr>
            <a:xfrm>
              <a:off x="3431079" y="1514811"/>
              <a:ext cx="30834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Beijing University Of Chemical Technology</a:t>
              </a:r>
            </a:p>
            <a:p>
              <a:endParaRPr lang="zh-CN" altLang="en-US" dirty="0"/>
            </a:p>
          </p:txBody>
        </p:sp>
      </p:grpSp>
      <p:sp>
        <p:nvSpPr>
          <p:cNvPr id="172" name="文本框 17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FEAE7A14-BE8D-434D-BDA3-BAF16BAF5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817" y="2019890"/>
            <a:ext cx="539360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基于小波变换和支持向量机的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癫痫脑电信号分类</a:t>
            </a:r>
          </a:p>
        </p:txBody>
      </p:sp>
      <p:sp>
        <p:nvSpPr>
          <p:cNvPr id="173" name="文本框 17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C98EE346-5296-43AC-88BF-2BBAEADA1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37" y="2880480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期末答辩</a:t>
            </a:r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BFB1E548-5522-42BD-9648-CD8F6F0D8DEB}"/>
              </a:ext>
            </a:extLst>
          </p:cNvPr>
          <p:cNvCxnSpPr/>
          <p:nvPr/>
        </p:nvCxnSpPr>
        <p:spPr>
          <a:xfrm>
            <a:off x="4563862" y="32344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90D2BCF1-C7E1-4EFF-8DC5-7CD80B03AFE0}"/>
              </a:ext>
            </a:extLst>
          </p:cNvPr>
          <p:cNvSpPr/>
          <p:nvPr/>
        </p:nvSpPr>
        <p:spPr>
          <a:xfrm>
            <a:off x="1682741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6" name="文本框 17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3EB445C3-7B86-4012-A408-15A966B8C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337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2020.6.03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CDC6D37B-316E-4416-9962-9EDA2C4712E0}"/>
              </a:ext>
            </a:extLst>
          </p:cNvPr>
          <p:cNvSpPr/>
          <p:nvPr/>
        </p:nvSpPr>
        <p:spPr>
          <a:xfrm>
            <a:off x="3741346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8" name="文本框 17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F2B550B8-93FE-4497-A9B4-B6535C45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9755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答辩人：陈帅华</a:t>
            </a:r>
          </a:p>
        </p:txBody>
      </p:sp>
      <p:grpSp>
        <p:nvGrpSpPr>
          <p:cNvPr id="179" name="Group 59">
            <a:extLst>
              <a:ext uri="{FF2B5EF4-FFF2-40B4-BE49-F238E27FC236}">
                <a16:creationId xmlns:a16="http://schemas.microsoft.com/office/drawing/2014/main" id="{41EED87E-5B06-4976-803A-EEE411B4DB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6870" y="3413476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180" name="Freeform 60">
              <a:extLst>
                <a:ext uri="{FF2B5EF4-FFF2-40B4-BE49-F238E27FC236}">
                  <a16:creationId xmlns:a16="http://schemas.microsoft.com/office/drawing/2014/main" id="{A1B5C604-19CD-4A56-9C7E-F23208C42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1" name="Freeform 61">
              <a:extLst>
                <a:ext uri="{FF2B5EF4-FFF2-40B4-BE49-F238E27FC236}">
                  <a16:creationId xmlns:a16="http://schemas.microsoft.com/office/drawing/2014/main" id="{FCBF5BC8-0F33-403A-B481-01819E7E5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2" name="Freeform 62">
              <a:extLst>
                <a:ext uri="{FF2B5EF4-FFF2-40B4-BE49-F238E27FC236}">
                  <a16:creationId xmlns:a16="http://schemas.microsoft.com/office/drawing/2014/main" id="{89FF9036-5F12-4244-ABDC-F1FFD7E4D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3" name="Freeform 63">
              <a:extLst>
                <a:ext uri="{FF2B5EF4-FFF2-40B4-BE49-F238E27FC236}">
                  <a16:creationId xmlns:a16="http://schemas.microsoft.com/office/drawing/2014/main" id="{F69F7002-726E-4BCB-AD13-FDEB76398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84" name="Group 66">
            <a:extLst>
              <a:ext uri="{FF2B5EF4-FFF2-40B4-BE49-F238E27FC236}">
                <a16:creationId xmlns:a16="http://schemas.microsoft.com/office/drawing/2014/main" id="{E18EF393-B413-4C67-9C2C-A6BA07E8E8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0829" y="3428571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185" name="Freeform 67">
              <a:extLst>
                <a:ext uri="{FF2B5EF4-FFF2-40B4-BE49-F238E27FC236}">
                  <a16:creationId xmlns:a16="http://schemas.microsoft.com/office/drawing/2014/main" id="{00B6243F-F747-4AFC-8D5B-EFBDC1D65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6" name="Freeform 68">
              <a:extLst>
                <a:ext uri="{FF2B5EF4-FFF2-40B4-BE49-F238E27FC236}">
                  <a16:creationId xmlns:a16="http://schemas.microsoft.com/office/drawing/2014/main" id="{CA2994BB-9F0A-4289-924F-31A4B4979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7" name="Freeform 69">
              <a:extLst>
                <a:ext uri="{FF2B5EF4-FFF2-40B4-BE49-F238E27FC236}">
                  <a16:creationId xmlns:a16="http://schemas.microsoft.com/office/drawing/2014/main" id="{1E1828A0-AD13-468E-B558-8B6450414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88" name="AutoShape 2" descr="查看源图像">
            <a:extLst>
              <a:ext uri="{FF2B5EF4-FFF2-40B4-BE49-F238E27FC236}">
                <a16:creationId xmlns:a16="http://schemas.microsoft.com/office/drawing/2014/main" id="{E4D52D47-9196-463B-BBEC-5B60E79BE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078F485-8003-48DF-8048-7FD51A2B63AF}"/>
              </a:ext>
            </a:extLst>
          </p:cNvPr>
          <p:cNvSpPr/>
          <p:nvPr/>
        </p:nvSpPr>
        <p:spPr>
          <a:xfrm>
            <a:off x="5674222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1" name="文本框 5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676FB87C-556D-46DB-AAE9-69482DD7B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631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指导老师：宿翀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F47C1A30-2CAA-4814-8141-DE599DA45F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7377" y="3428152"/>
            <a:ext cx="208800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7" grpId="0" animBg="1"/>
      <p:bldP spid="68" grpId="0"/>
      <p:bldP spid="69" grpId="0" animBg="1"/>
      <p:bldP spid="70" grpId="0"/>
      <p:bldP spid="172" grpId="0"/>
      <p:bldP spid="173" grpId="0"/>
      <p:bldP spid="175" grpId="0" animBg="1"/>
      <p:bldP spid="176" grpId="0"/>
      <p:bldP spid="177" grpId="0" animBg="1"/>
      <p:bldP spid="178" grpId="0"/>
      <p:bldP spid="50" grpId="0" animBg="1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CE4E7E-0F7A-4B97-8FBB-B823078B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FCF19F-8CB2-4827-BE2D-13B6B07F1B53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4" name="文本框 59">
              <a:extLst>
                <a:ext uri="{FF2B5EF4-FFF2-40B4-BE49-F238E27FC236}">
                  <a16:creationId xmlns:a16="http://schemas.microsoft.com/office/drawing/2014/main" id="{ED692263-6CD4-42E0-8FDF-33D24E0D9F26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2FED4276-EA65-48C2-9B17-EF0EB3750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510B9F2-1D1C-4E2E-B36E-54F12D0A3C13}"/>
              </a:ext>
            </a:extLst>
          </p:cNvPr>
          <p:cNvSpPr txBox="1"/>
          <p:nvPr/>
        </p:nvSpPr>
        <p:spPr>
          <a:xfrm>
            <a:off x="2230384" y="4298063"/>
            <a:ext cx="4683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2·2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病例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chb01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发作间期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与发作期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脑电信号时序图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D97CF3-4F5D-4334-BBD7-7E5314BA91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10717" y="708795"/>
            <a:ext cx="4522566" cy="10600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39BDAC-2D57-4275-AFCA-45651E35A1A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310716" y="1872652"/>
            <a:ext cx="4522568" cy="224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9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825638-BB1A-4D49-8892-056E6662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1F1CDBC-825B-4B5C-872F-45B54973CF1D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20" name="文本框 59">
              <a:extLst>
                <a:ext uri="{FF2B5EF4-FFF2-40B4-BE49-F238E27FC236}">
                  <a16:creationId xmlns:a16="http://schemas.microsoft.com/office/drawing/2014/main" id="{B50BAC43-2F10-4FB8-9A67-863D42A49098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8D179E8D-C803-4C21-BF4E-16A588D29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AD9A08-5116-4375-932A-811D5395B6F9}"/>
              </a:ext>
            </a:extLst>
          </p:cNvPr>
          <p:cNvGrpSpPr/>
          <p:nvPr/>
        </p:nvGrpSpPr>
        <p:grpSpPr>
          <a:xfrm>
            <a:off x="424937" y="848032"/>
            <a:ext cx="8294126" cy="3654673"/>
            <a:chOff x="4572000" y="1110691"/>
            <a:chExt cx="8880165" cy="3954390"/>
          </a:xfrm>
          <a:effectLst>
            <a:outerShdw blurRad="520700" dist="114300" dir="2280000" algn="t" rotWithShape="0">
              <a:prstClr val="black">
                <a:alpha val="36000"/>
              </a:prstClr>
            </a:outerShdw>
          </a:effectLst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02A2B3C-3973-4D92-8766-3332BE90A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63" b="12900"/>
            <a:stretch/>
          </p:blipFill>
          <p:spPr>
            <a:xfrm>
              <a:off x="4572000" y="1110691"/>
              <a:ext cx="8880164" cy="3954389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DE19090-71E2-4A62-BAA3-472AFD47DA07}"/>
                </a:ext>
              </a:extLst>
            </p:cNvPr>
            <p:cNvSpPr/>
            <p:nvPr/>
          </p:nvSpPr>
          <p:spPr>
            <a:xfrm>
              <a:off x="4572001" y="1110692"/>
              <a:ext cx="8880164" cy="3954389"/>
            </a:xfrm>
            <a:prstGeom prst="rect">
              <a:avLst/>
            </a:prstGeom>
            <a:solidFill>
              <a:schemeClr val="bg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6CDFCF1A-A1CB-4359-B80A-84E115D093EE}"/>
              </a:ext>
            </a:extLst>
          </p:cNvPr>
          <p:cNvSpPr txBox="1"/>
          <p:nvPr/>
        </p:nvSpPr>
        <p:spPr>
          <a:xfrm>
            <a:off x="1505966" y="1253879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特征提取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A0350F45-4A35-45BF-AD03-C3A3AFA5BB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5966" y="1264497"/>
            <a:ext cx="360000" cy="3600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27B0DFA-581A-41D6-9D0F-62DB255F8165}"/>
              </a:ext>
            </a:extLst>
          </p:cNvPr>
          <p:cNvSpPr/>
          <p:nvPr/>
        </p:nvSpPr>
        <p:spPr>
          <a:xfrm>
            <a:off x="1045922" y="2250234"/>
            <a:ext cx="825910" cy="6391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7FF52BC-0AB7-431F-A3BA-FD0FDD4BCC3B}"/>
              </a:ext>
            </a:extLst>
          </p:cNvPr>
          <p:cNvSpPr txBox="1"/>
          <p:nvPr/>
        </p:nvSpPr>
        <p:spPr>
          <a:xfrm>
            <a:off x="877819" y="2328360"/>
            <a:ext cx="1180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脑电  信号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FAF79C-6937-4BEB-A690-117BF0DEF59A}"/>
              </a:ext>
            </a:extLst>
          </p:cNvPr>
          <p:cNvSpPr/>
          <p:nvPr/>
        </p:nvSpPr>
        <p:spPr>
          <a:xfrm>
            <a:off x="5192988" y="2252153"/>
            <a:ext cx="955680" cy="6391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87207F-49F1-4BEE-8F06-F5A982AEA7FC}"/>
              </a:ext>
            </a:extLst>
          </p:cNvPr>
          <p:cNvSpPr/>
          <p:nvPr/>
        </p:nvSpPr>
        <p:spPr>
          <a:xfrm>
            <a:off x="3460417" y="2256455"/>
            <a:ext cx="1278385" cy="626748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F2895C-7A05-4F43-BCEC-6590B092167E}"/>
              </a:ext>
            </a:extLst>
          </p:cNvPr>
          <p:cNvSpPr/>
          <p:nvPr/>
        </p:nvSpPr>
        <p:spPr>
          <a:xfrm>
            <a:off x="2285155" y="2244006"/>
            <a:ext cx="720101" cy="6391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82FCAB6-FC52-4591-B7E8-33DF434472E2}"/>
              </a:ext>
            </a:extLst>
          </p:cNvPr>
          <p:cNvSpPr txBox="1"/>
          <p:nvPr/>
        </p:nvSpPr>
        <p:spPr>
          <a:xfrm>
            <a:off x="2051632" y="2414507"/>
            <a:ext cx="11807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429360D-DE7E-4A18-ABFC-9BF1909E347E}"/>
              </a:ext>
            </a:extLst>
          </p:cNvPr>
          <p:cNvSpPr txBox="1"/>
          <p:nvPr/>
        </p:nvSpPr>
        <p:spPr>
          <a:xfrm>
            <a:off x="3310227" y="2317835"/>
            <a:ext cx="15669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五层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DWT</a:t>
            </a:r>
          </a:p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为小波基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3FADE94-562A-444E-AEFA-71D484635748}"/>
              </a:ext>
            </a:extLst>
          </p:cNvPr>
          <p:cNvCxnSpPr>
            <a:cxnSpLocks/>
          </p:cNvCxnSpPr>
          <p:nvPr/>
        </p:nvCxnSpPr>
        <p:spPr>
          <a:xfrm flipV="1">
            <a:off x="2996750" y="2587406"/>
            <a:ext cx="446881" cy="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99D7A87-6B37-4CD4-8A38-19E940AB5857}"/>
              </a:ext>
            </a:extLst>
          </p:cNvPr>
          <p:cNvSpPr txBox="1"/>
          <p:nvPr/>
        </p:nvSpPr>
        <p:spPr>
          <a:xfrm>
            <a:off x="5080463" y="2430797"/>
            <a:ext cx="11807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小波系数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66D2CBF-F1A7-46FF-9535-4145F51305BF}"/>
              </a:ext>
            </a:extLst>
          </p:cNvPr>
          <p:cNvCxnSpPr>
            <a:cxnSpLocks/>
          </p:cNvCxnSpPr>
          <p:nvPr/>
        </p:nvCxnSpPr>
        <p:spPr>
          <a:xfrm flipV="1">
            <a:off x="4755588" y="2582276"/>
            <a:ext cx="433733" cy="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5FDD80-2F6A-417B-8C29-C07A19D4B930}"/>
              </a:ext>
            </a:extLst>
          </p:cNvPr>
          <p:cNvCxnSpPr/>
          <p:nvPr/>
        </p:nvCxnSpPr>
        <p:spPr>
          <a:xfrm>
            <a:off x="1871832" y="2582276"/>
            <a:ext cx="4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5BFF68D0-43A6-4ED0-B7F1-BDEED2FA20E1}"/>
              </a:ext>
            </a:extLst>
          </p:cNvPr>
          <p:cNvSpPr/>
          <p:nvPr/>
        </p:nvSpPr>
        <p:spPr>
          <a:xfrm>
            <a:off x="6920549" y="1775314"/>
            <a:ext cx="1094096" cy="6391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FD3CEAF-8D19-456D-833E-B95729E81236}"/>
              </a:ext>
            </a:extLst>
          </p:cNvPr>
          <p:cNvSpPr/>
          <p:nvPr/>
        </p:nvSpPr>
        <p:spPr>
          <a:xfrm>
            <a:off x="6920549" y="2704771"/>
            <a:ext cx="1094096" cy="6391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2D46A22C-501B-4244-A5F7-05CEF292CC49}"/>
              </a:ext>
            </a:extLst>
          </p:cNvPr>
          <p:cNvCxnSpPr>
            <a:cxnSpLocks/>
          </p:cNvCxnSpPr>
          <p:nvPr/>
        </p:nvCxnSpPr>
        <p:spPr>
          <a:xfrm flipV="1">
            <a:off x="6142683" y="2116468"/>
            <a:ext cx="783851" cy="47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5C99237A-BA9B-4C3F-A7FA-58274178785D}"/>
              </a:ext>
            </a:extLst>
          </p:cNvPr>
          <p:cNvCxnSpPr>
            <a:cxnSpLocks/>
          </p:cNvCxnSpPr>
          <p:nvPr/>
        </p:nvCxnSpPr>
        <p:spPr>
          <a:xfrm>
            <a:off x="6142683" y="2587406"/>
            <a:ext cx="783851" cy="47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BF3DBD2A-3F9A-41A4-9E9E-878E7FC9A0C0}"/>
              </a:ext>
            </a:extLst>
          </p:cNvPr>
          <p:cNvSpPr txBox="1"/>
          <p:nvPr/>
        </p:nvSpPr>
        <p:spPr>
          <a:xfrm>
            <a:off x="6486080" y="1855759"/>
            <a:ext cx="200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标准差特征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标准差融合特征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31A307D-A8A7-4725-A343-48D35A99100B}"/>
              </a:ext>
            </a:extLst>
          </p:cNvPr>
          <p:cNvSpPr txBox="1"/>
          <p:nvPr/>
        </p:nvSpPr>
        <p:spPr>
          <a:xfrm>
            <a:off x="6464438" y="2781620"/>
            <a:ext cx="200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样本熵特征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样本熵融合特征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17D4B72-7205-4837-86DF-EE215096ABCF}"/>
              </a:ext>
            </a:extLst>
          </p:cNvPr>
          <p:cNvSpPr txBox="1"/>
          <p:nvPr/>
        </p:nvSpPr>
        <p:spPr>
          <a:xfrm>
            <a:off x="2230384" y="3549982"/>
            <a:ext cx="4683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2·3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脑电信号特征提取流程图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825638-BB1A-4D49-8892-056E6662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1F1CDBC-825B-4B5C-872F-45B54973CF1D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20" name="文本框 59">
              <a:extLst>
                <a:ext uri="{FF2B5EF4-FFF2-40B4-BE49-F238E27FC236}">
                  <a16:creationId xmlns:a16="http://schemas.microsoft.com/office/drawing/2014/main" id="{B50BAC43-2F10-4FB8-9A67-863D42A49098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8D179E8D-C803-4C21-BF4E-16A588D29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2C954E9-3868-477A-9A16-F0EC39050C21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" t="10486" r="4152" b="2904"/>
          <a:stretch/>
        </p:blipFill>
        <p:spPr bwMode="auto">
          <a:xfrm>
            <a:off x="249263" y="1133864"/>
            <a:ext cx="4147922" cy="20968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17080C-FBAD-40E4-9801-263A3E0D82E7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10360" r="2985" b="2716"/>
          <a:stretch/>
        </p:blipFill>
        <p:spPr bwMode="auto">
          <a:xfrm>
            <a:off x="4746816" y="1127240"/>
            <a:ext cx="4158113" cy="210351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384B97-67DB-4184-874D-AD2E9C8175EA}"/>
              </a:ext>
            </a:extLst>
          </p:cNvPr>
          <p:cNvSpPr txBox="1"/>
          <p:nvPr/>
        </p:nvSpPr>
        <p:spPr>
          <a:xfrm>
            <a:off x="817066" y="3655680"/>
            <a:ext cx="301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2·4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AE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两组标准差箱型图对比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A4D9E6-046E-4E1C-B760-1AF012E01B46}"/>
              </a:ext>
            </a:extLst>
          </p:cNvPr>
          <p:cNvSpPr txBox="1"/>
          <p:nvPr/>
        </p:nvSpPr>
        <p:spPr>
          <a:xfrm>
            <a:off x="5212006" y="3655681"/>
            <a:ext cx="322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2·5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病例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chb01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发作间期和发作期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脑电信号方差箱型图对比</a:t>
            </a:r>
          </a:p>
        </p:txBody>
      </p:sp>
    </p:spTree>
    <p:extLst>
      <p:ext uri="{BB962C8B-B14F-4D97-AF65-F5344CB8AC3E}">
        <p14:creationId xmlns:p14="http://schemas.microsoft.com/office/powerpoint/2010/main" val="33686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825638-BB1A-4D49-8892-056E6662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1F1CDBC-825B-4B5C-872F-45B54973CF1D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20" name="文本框 59">
              <a:extLst>
                <a:ext uri="{FF2B5EF4-FFF2-40B4-BE49-F238E27FC236}">
                  <a16:creationId xmlns:a16="http://schemas.microsoft.com/office/drawing/2014/main" id="{B50BAC43-2F10-4FB8-9A67-863D42A49098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8D179E8D-C803-4C21-BF4E-16A588D29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F384B97-67DB-4184-874D-AD2E9C8175EA}"/>
              </a:ext>
            </a:extLst>
          </p:cNvPr>
          <p:cNvSpPr txBox="1"/>
          <p:nvPr/>
        </p:nvSpPr>
        <p:spPr>
          <a:xfrm>
            <a:off x="3065842" y="3847705"/>
            <a:ext cx="301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2·3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不同分类情况特征数汇总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DA1378-C71A-46A3-8620-8F396BC90AB7}"/>
              </a:ext>
            </a:extLst>
          </p:cNvPr>
          <p:cNvSpPr txBox="1"/>
          <p:nvPr/>
        </p:nvSpPr>
        <p:spPr>
          <a:xfrm>
            <a:off x="1569424" y="1835831"/>
            <a:ext cx="123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波恩大学癫痫脑电数据集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CBEBB6E-E7ED-430C-B44D-98A828E64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8641"/>
              </p:ext>
            </p:extLst>
          </p:nvPr>
        </p:nvGraphicFramePr>
        <p:xfrm>
          <a:off x="1640758" y="1018796"/>
          <a:ext cx="5862484" cy="2557400"/>
        </p:xfrm>
        <a:graphic>
          <a:graphicData uri="http://schemas.openxmlformats.org/drawingml/2006/table">
            <a:tbl>
              <a:tblPr firstRow="1" firstCol="1" bandRow="1"/>
              <a:tblGrid>
                <a:gridCol w="1136655">
                  <a:extLst>
                    <a:ext uri="{9D8B030D-6E8A-4147-A177-3AD203B41FA5}">
                      <a16:colId xmlns:a16="http://schemas.microsoft.com/office/drawing/2014/main" val="947820719"/>
                    </a:ext>
                  </a:extLst>
                </a:gridCol>
                <a:gridCol w="1075603">
                  <a:extLst>
                    <a:ext uri="{9D8B030D-6E8A-4147-A177-3AD203B41FA5}">
                      <a16:colId xmlns:a16="http://schemas.microsoft.com/office/drawing/2014/main" val="3449360417"/>
                    </a:ext>
                  </a:extLst>
                </a:gridCol>
                <a:gridCol w="1017639">
                  <a:extLst>
                    <a:ext uri="{9D8B030D-6E8A-4147-A177-3AD203B41FA5}">
                      <a16:colId xmlns:a16="http://schemas.microsoft.com/office/drawing/2014/main" val="7541955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610116470"/>
                    </a:ext>
                  </a:extLst>
                </a:gridCol>
                <a:gridCol w="958645">
                  <a:extLst>
                    <a:ext uri="{9D8B030D-6E8A-4147-A177-3AD203B41FA5}">
                      <a16:colId xmlns:a16="http://schemas.microsoft.com/office/drawing/2014/main" val="2809169682"/>
                    </a:ext>
                  </a:extLst>
                </a:gridCol>
                <a:gridCol w="862781">
                  <a:extLst>
                    <a:ext uri="{9D8B030D-6E8A-4147-A177-3AD203B41FA5}">
                      <a16:colId xmlns:a16="http://schemas.microsoft.com/office/drawing/2014/main" val="68624886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en-US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特征数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052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标准差特征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标准差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融合特征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样本熵特征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样本熵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融合特征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7964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vs 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2418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vs 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460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 vs 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9415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vs 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99012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病例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chb01</a:t>
                      </a:r>
                      <a:r>
                        <a:rPr lang="en-US" altLang="zh-CN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间期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vs</a:t>
                      </a:r>
                      <a:r>
                        <a:rPr lang="zh-CN" altLang="en-US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发作期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3767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病例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chb03</a:t>
                      </a:r>
                      <a:r>
                        <a:rPr lang="en-US" altLang="zh-CN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间期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vs</a:t>
                      </a:r>
                      <a:r>
                        <a:rPr lang="zh-CN" altLang="en-US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发作期</a:t>
                      </a:r>
                      <a:endParaRPr lang="zh-CN" alt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22522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B8668F0-42AA-49A7-A8D0-72E3B5FF50D6}"/>
              </a:ext>
            </a:extLst>
          </p:cNvPr>
          <p:cNvSpPr txBox="1"/>
          <p:nvPr/>
        </p:nvSpPr>
        <p:spPr>
          <a:xfrm>
            <a:off x="1640758" y="2838197"/>
            <a:ext cx="113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CHB-MIT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脑电数据集</a:t>
            </a:r>
          </a:p>
          <a:p>
            <a:pPr algn="ctr"/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5C6CC7-FA14-46CC-BCA6-304863BAD6C1}"/>
              </a:ext>
            </a:extLst>
          </p:cNvPr>
          <p:cNvSpPr txBox="1"/>
          <p:nvPr/>
        </p:nvSpPr>
        <p:spPr>
          <a:xfrm>
            <a:off x="2777663" y="1150314"/>
            <a:ext cx="113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分类情况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E3D046-B93B-442D-8659-7011B8962C18}"/>
              </a:ext>
            </a:extLst>
          </p:cNvPr>
          <p:cNvSpPr txBox="1"/>
          <p:nvPr/>
        </p:nvSpPr>
        <p:spPr>
          <a:xfrm>
            <a:off x="1640757" y="1150314"/>
            <a:ext cx="113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11996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76D90C-B496-48FE-ADFC-3BBFA8B19CAC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19" name="文本框 59">
              <a:extLst>
                <a:ext uri="{FF2B5EF4-FFF2-40B4-BE49-F238E27FC236}">
                  <a16:creationId xmlns:a16="http://schemas.microsoft.com/office/drawing/2014/main" id="{8379032E-90AD-4F63-9211-6835D3C83E30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347C9E50-1539-41C4-8BC7-1EDA128C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BAB541-F94D-479F-84DB-DC45A2653481}"/>
              </a:ext>
            </a:extLst>
          </p:cNvPr>
          <p:cNvGrpSpPr/>
          <p:nvPr/>
        </p:nvGrpSpPr>
        <p:grpSpPr>
          <a:xfrm>
            <a:off x="424937" y="848032"/>
            <a:ext cx="8294126" cy="3654673"/>
            <a:chOff x="4572000" y="1110691"/>
            <a:chExt cx="8880165" cy="3954390"/>
          </a:xfrm>
          <a:effectLst>
            <a:outerShdw blurRad="520700" dist="114300" dir="2280000" algn="t" rotWithShape="0">
              <a:prstClr val="black">
                <a:alpha val="36000"/>
              </a:prstClr>
            </a:outerShdw>
          </a:effectLst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A6752E6-9DE7-4572-BC11-7BAA040F8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63" b="12900"/>
            <a:stretch/>
          </p:blipFill>
          <p:spPr>
            <a:xfrm>
              <a:off x="4572000" y="1110691"/>
              <a:ext cx="8880164" cy="395438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04869A-04F8-4442-A7F3-AFDD823C1DE7}"/>
                </a:ext>
              </a:extLst>
            </p:cNvPr>
            <p:cNvSpPr/>
            <p:nvPr/>
          </p:nvSpPr>
          <p:spPr>
            <a:xfrm>
              <a:off x="4572001" y="1110692"/>
              <a:ext cx="8880164" cy="3954389"/>
            </a:xfrm>
            <a:prstGeom prst="rect">
              <a:avLst/>
            </a:prstGeom>
            <a:solidFill>
              <a:schemeClr val="bg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31C5B5D-0880-4E24-92FA-216DA471D192}"/>
              </a:ext>
            </a:extLst>
          </p:cNvPr>
          <p:cNvSpPr txBox="1"/>
          <p:nvPr/>
        </p:nvSpPr>
        <p:spPr>
          <a:xfrm>
            <a:off x="1145967" y="1332185"/>
            <a:ext cx="369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支持向量机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7414ECEA-B2C1-4988-84B8-8BCBCB56AF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967" y="1342581"/>
            <a:ext cx="360000" cy="36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6A8673-64CA-4B4E-9E5B-BE8E4CABCDB0}"/>
              </a:ext>
            </a:extLst>
          </p:cNvPr>
          <p:cNvSpPr txBox="1"/>
          <p:nvPr/>
        </p:nvSpPr>
        <p:spPr>
          <a:xfrm>
            <a:off x="1145967" y="1716409"/>
            <a:ext cx="3544020" cy="2320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基于单一特征的二分类，采用默认的</a:t>
            </a:r>
            <a:r>
              <a:rPr lang="zh-CN" altLang="en-US" sz="1400" b="1" dirty="0"/>
              <a:t>线性核函数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基于融合特征的二分类，采用</a:t>
            </a:r>
            <a:r>
              <a:rPr lang="en-US" altLang="zh-CN" sz="1400" b="1" dirty="0"/>
              <a:t>RBF</a:t>
            </a:r>
            <a:r>
              <a:rPr lang="zh-CN" altLang="en-US" sz="1400" b="1" dirty="0"/>
              <a:t>径向基核函数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分别根据单一特征与融合特征对不同情况进行分类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进行五折交叉验证，结果取均值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C94F300-63EE-4353-AFAE-6527A0582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63957"/>
              </p:ext>
            </p:extLst>
          </p:nvPr>
        </p:nvGraphicFramePr>
        <p:xfrm>
          <a:off x="5064428" y="1958657"/>
          <a:ext cx="3057525" cy="1226185"/>
        </p:xfrm>
        <a:graphic>
          <a:graphicData uri="http://schemas.openxmlformats.org/drawingml/2006/table">
            <a:tbl>
              <a:tblPr firstRow="1" firstCol="1" bandRow="1"/>
              <a:tblGrid>
                <a:gridCol w="691103">
                  <a:extLst>
                    <a:ext uri="{9D8B030D-6E8A-4147-A177-3AD203B41FA5}">
                      <a16:colId xmlns:a16="http://schemas.microsoft.com/office/drawing/2014/main" val="3798448098"/>
                    </a:ext>
                  </a:extLst>
                </a:gridCol>
                <a:gridCol w="1202710">
                  <a:extLst>
                    <a:ext uri="{9D8B030D-6E8A-4147-A177-3AD203B41FA5}">
                      <a16:colId xmlns:a16="http://schemas.microsoft.com/office/drawing/2014/main" val="3755052323"/>
                    </a:ext>
                  </a:extLst>
                </a:gridCol>
                <a:gridCol w="1163712">
                  <a:extLst>
                    <a:ext uri="{9D8B030D-6E8A-4147-A177-3AD203B41FA5}">
                      <a16:colId xmlns:a16="http://schemas.microsoft.com/office/drawing/2014/main" val="2610312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情况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cost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gamma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633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vs 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22.6274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04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vs 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11.3137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35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 vs 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22.6274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16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vs 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67457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A5361373-F16A-4549-9EC4-958D5E9D6DAF}"/>
              </a:ext>
            </a:extLst>
          </p:cNvPr>
          <p:cNvSpPr/>
          <p:nvPr/>
        </p:nvSpPr>
        <p:spPr>
          <a:xfrm>
            <a:off x="4958404" y="3331995"/>
            <a:ext cx="3382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样本熵融合特征二分类网格搜索最优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76D90C-B496-48FE-ADFC-3BBFA8B19CAC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19" name="文本框 59">
              <a:extLst>
                <a:ext uri="{FF2B5EF4-FFF2-40B4-BE49-F238E27FC236}">
                  <a16:creationId xmlns:a16="http://schemas.microsoft.com/office/drawing/2014/main" id="{8379032E-90AD-4F63-9211-6835D3C83E30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347C9E50-1539-41C4-8BC7-1EDA128C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BAB541-F94D-479F-84DB-DC45A2653481}"/>
              </a:ext>
            </a:extLst>
          </p:cNvPr>
          <p:cNvGrpSpPr/>
          <p:nvPr/>
        </p:nvGrpSpPr>
        <p:grpSpPr>
          <a:xfrm>
            <a:off x="424937" y="848032"/>
            <a:ext cx="8294126" cy="3654673"/>
            <a:chOff x="4572000" y="1110691"/>
            <a:chExt cx="8880165" cy="3954390"/>
          </a:xfrm>
          <a:effectLst>
            <a:outerShdw blurRad="520700" dist="114300" dir="2280000" algn="t" rotWithShape="0">
              <a:prstClr val="black">
                <a:alpha val="36000"/>
              </a:prstClr>
            </a:outerShdw>
          </a:effectLst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A6752E6-9DE7-4572-BC11-7BAA040F8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63" b="12900"/>
            <a:stretch/>
          </p:blipFill>
          <p:spPr>
            <a:xfrm>
              <a:off x="4572000" y="1110691"/>
              <a:ext cx="8880164" cy="395438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04869A-04F8-4442-A7F3-AFDD823C1DE7}"/>
                </a:ext>
              </a:extLst>
            </p:cNvPr>
            <p:cNvSpPr/>
            <p:nvPr/>
          </p:nvSpPr>
          <p:spPr>
            <a:xfrm>
              <a:off x="4572001" y="1110692"/>
              <a:ext cx="8880164" cy="3954389"/>
            </a:xfrm>
            <a:prstGeom prst="rect">
              <a:avLst/>
            </a:prstGeom>
            <a:solidFill>
              <a:schemeClr val="bg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12AE7CA-A1B6-45BF-A230-55749FB551F4}"/>
              </a:ext>
            </a:extLst>
          </p:cNvPr>
          <p:cNvSpPr txBox="1"/>
          <p:nvPr/>
        </p:nvSpPr>
        <p:spPr>
          <a:xfrm>
            <a:off x="1197313" y="1469337"/>
            <a:ext cx="369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j-ea"/>
                <a:ea typeface="+mj-ea"/>
              </a:rPr>
              <a:t>K</a:t>
            </a:r>
            <a:r>
              <a:rPr lang="zh-CN" altLang="en-US" sz="1800" dirty="0">
                <a:latin typeface="+mj-ea"/>
                <a:ea typeface="+mj-ea"/>
              </a:rPr>
              <a:t>最近邻算法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BED0D08E-C375-4EB6-98DF-F36B5967A2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313" y="1476864"/>
            <a:ext cx="360000" cy="3600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035F9869-5EED-459D-AD9F-7C4C9BA0CB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1784" y="1476864"/>
            <a:ext cx="360000" cy="36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23A5BF-8088-4641-AC44-5E39EC64B276}"/>
              </a:ext>
            </a:extLst>
          </p:cNvPr>
          <p:cNvSpPr txBox="1"/>
          <p:nvPr/>
        </p:nvSpPr>
        <p:spPr>
          <a:xfrm>
            <a:off x="5251784" y="1467532"/>
            <a:ext cx="93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决策树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EFFA1F-BA67-45D3-A680-0813A1870EFC}"/>
              </a:ext>
            </a:extLst>
          </p:cNvPr>
          <p:cNvSpPr txBox="1"/>
          <p:nvPr/>
        </p:nvSpPr>
        <p:spPr>
          <a:xfrm>
            <a:off x="1197313" y="1857332"/>
            <a:ext cx="3418397" cy="167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使用</a:t>
            </a:r>
            <a:r>
              <a:rPr lang="zh-CN" altLang="en-US" sz="1400" b="1" dirty="0"/>
              <a:t>欧几里得距离</a:t>
            </a:r>
            <a:r>
              <a:rPr lang="zh-CN" altLang="en-US" sz="1400" dirty="0"/>
              <a:t>进行度量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最近邻参数</a:t>
            </a:r>
            <a:r>
              <a:rPr lang="en-US" altLang="zh-CN" sz="1400" dirty="0"/>
              <a:t>K</a:t>
            </a:r>
            <a:r>
              <a:rPr lang="zh-CN" altLang="en-US" sz="1400" dirty="0"/>
              <a:t>经过比较选取为</a:t>
            </a:r>
            <a:r>
              <a:rPr lang="en-US" altLang="zh-CN" sz="1400" dirty="0"/>
              <a:t>9</a:t>
            </a:r>
          </a:p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分别根据单一特征与融合特征对不同情况进行分类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进行五折交叉验证，结果取均值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D2B94B-2A02-4F45-8B62-6AE49460625D}"/>
              </a:ext>
            </a:extLst>
          </p:cNvPr>
          <p:cNvSpPr txBox="1"/>
          <p:nvPr/>
        </p:nvSpPr>
        <p:spPr>
          <a:xfrm>
            <a:off x="5251783" y="1898590"/>
            <a:ext cx="3191491" cy="167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使用</a:t>
            </a:r>
            <a:r>
              <a:rPr lang="en-US" altLang="zh-CN" sz="1400" dirty="0"/>
              <a:t>CART</a:t>
            </a:r>
            <a:r>
              <a:rPr lang="zh-CN" altLang="en-US" sz="1400" dirty="0"/>
              <a:t>算法生成二叉树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设置决策树的自动剪枝为‘</a:t>
            </a:r>
            <a:r>
              <a:rPr lang="en-US" altLang="zh-CN" sz="1400" dirty="0"/>
              <a:t>on</a:t>
            </a:r>
            <a:r>
              <a:rPr lang="zh-CN" altLang="en-US" sz="1400" dirty="0"/>
              <a:t>’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分别根据单一特征与融合特征对不同情况进行分类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进行五折交叉验证，结果取均值</a:t>
            </a:r>
          </a:p>
        </p:txBody>
      </p:sp>
    </p:spTree>
    <p:extLst>
      <p:ext uri="{BB962C8B-B14F-4D97-AF65-F5344CB8AC3E}">
        <p14:creationId xmlns:p14="http://schemas.microsoft.com/office/powerpoint/2010/main" val="24425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76D90C-B496-48FE-ADFC-3BBFA8B19CAC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19" name="文本框 59">
              <a:extLst>
                <a:ext uri="{FF2B5EF4-FFF2-40B4-BE49-F238E27FC236}">
                  <a16:creationId xmlns:a16="http://schemas.microsoft.com/office/drawing/2014/main" id="{8379032E-90AD-4F63-9211-6835D3C83E30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347C9E50-1539-41C4-8BC7-1EDA128C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BAB541-F94D-479F-84DB-DC45A2653481}"/>
              </a:ext>
            </a:extLst>
          </p:cNvPr>
          <p:cNvGrpSpPr/>
          <p:nvPr/>
        </p:nvGrpSpPr>
        <p:grpSpPr>
          <a:xfrm>
            <a:off x="424937" y="848032"/>
            <a:ext cx="8294126" cy="3654673"/>
            <a:chOff x="4572000" y="1110691"/>
            <a:chExt cx="8880165" cy="3954390"/>
          </a:xfrm>
          <a:effectLst>
            <a:outerShdw blurRad="520700" dist="114300" dir="2280000" algn="t" rotWithShape="0">
              <a:prstClr val="black">
                <a:alpha val="36000"/>
              </a:prstClr>
            </a:outerShdw>
          </a:effectLst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A6752E6-9DE7-4572-BC11-7BAA040F8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63" b="12900"/>
            <a:stretch/>
          </p:blipFill>
          <p:spPr>
            <a:xfrm>
              <a:off x="4572000" y="1110691"/>
              <a:ext cx="8880164" cy="395438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04869A-04F8-4442-A7F3-AFDD823C1DE7}"/>
                </a:ext>
              </a:extLst>
            </p:cNvPr>
            <p:cNvSpPr/>
            <p:nvPr/>
          </p:nvSpPr>
          <p:spPr>
            <a:xfrm>
              <a:off x="4572001" y="1110692"/>
              <a:ext cx="8880164" cy="3954389"/>
            </a:xfrm>
            <a:prstGeom prst="rect">
              <a:avLst/>
            </a:prstGeom>
            <a:solidFill>
              <a:schemeClr val="bg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9157D0B-5413-4E55-B936-EBD05A2E04FC}"/>
              </a:ext>
            </a:extLst>
          </p:cNvPr>
          <p:cNvSpPr txBox="1"/>
          <p:nvPr/>
        </p:nvSpPr>
        <p:spPr>
          <a:xfrm>
            <a:off x="1505967" y="1332196"/>
            <a:ext cx="369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集成学习的</a:t>
            </a:r>
            <a:r>
              <a:rPr lang="en-US" altLang="zh-CN" sz="1800" dirty="0">
                <a:latin typeface="+mj-ea"/>
                <a:ea typeface="+mj-ea"/>
              </a:rPr>
              <a:t>stacking</a:t>
            </a:r>
            <a:r>
              <a:rPr lang="zh-CN" altLang="en-US" sz="1800" dirty="0">
                <a:latin typeface="+mj-ea"/>
                <a:ea typeface="+mj-ea"/>
              </a:rPr>
              <a:t>方法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49FD8094-DA7C-4C04-A6F4-6B47F23E97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5967" y="1341528"/>
            <a:ext cx="360000" cy="360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DF57FEA-FC31-4B8E-B054-2CF30E8B993C}"/>
              </a:ext>
            </a:extLst>
          </p:cNvPr>
          <p:cNvSpPr txBox="1"/>
          <p:nvPr/>
        </p:nvSpPr>
        <p:spPr>
          <a:xfrm>
            <a:off x="1505967" y="1761281"/>
            <a:ext cx="6372683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本研究中，</a:t>
            </a:r>
            <a:r>
              <a:rPr lang="en-US" altLang="zh-CN" sz="1400" dirty="0"/>
              <a:t>stacking</a:t>
            </a:r>
            <a:r>
              <a:rPr lang="zh-CN" altLang="en-US" sz="1400" dirty="0"/>
              <a:t>方法由</a:t>
            </a:r>
            <a:r>
              <a:rPr lang="zh-CN" altLang="en-US" sz="1400" b="1" dirty="0"/>
              <a:t>两层模型</a:t>
            </a:r>
            <a:r>
              <a:rPr lang="zh-CN" altLang="en-US" sz="1400" dirty="0"/>
              <a:t>构成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第一层模型由</a:t>
            </a:r>
            <a:r>
              <a:rPr lang="zh-CN" altLang="en-US" sz="1400" b="1" dirty="0"/>
              <a:t>支持向量机和</a:t>
            </a:r>
            <a:r>
              <a:rPr lang="en-US" altLang="zh-CN" sz="1400" b="1" dirty="0"/>
              <a:t>K</a:t>
            </a:r>
            <a:r>
              <a:rPr lang="zh-CN" altLang="en-US" sz="1400" b="1" dirty="0"/>
              <a:t>最近邻算法</a:t>
            </a:r>
            <a:r>
              <a:rPr lang="zh-CN" altLang="en-US" sz="1400" dirty="0"/>
              <a:t>构成，第二层模型由</a:t>
            </a:r>
            <a:r>
              <a:rPr lang="zh-CN" altLang="en-US" sz="1400" b="1" dirty="0"/>
              <a:t>决策树</a:t>
            </a:r>
            <a:r>
              <a:rPr lang="zh-CN" altLang="en-US" sz="1400" dirty="0"/>
              <a:t>构成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算法参数与上述参数一致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只根据融合特征对上述两数据集不同情况进行分类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进行五折交叉验证，结果取均值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Clr>
                <a:srgbClr val="757575"/>
              </a:buClr>
              <a:buFont typeface="Wingdings" panose="05000000000000000000" pitchFamily="2" charset="2"/>
              <a:buChar char="u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84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76D90C-B496-48FE-ADFC-3BBFA8B19CAC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19" name="文本框 59">
              <a:extLst>
                <a:ext uri="{FF2B5EF4-FFF2-40B4-BE49-F238E27FC236}">
                  <a16:creationId xmlns:a16="http://schemas.microsoft.com/office/drawing/2014/main" id="{8379032E-90AD-4F63-9211-6835D3C83E30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347C9E50-1539-41C4-8BC7-1EDA128C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BAB541-F94D-479F-84DB-DC45A2653481}"/>
              </a:ext>
            </a:extLst>
          </p:cNvPr>
          <p:cNvGrpSpPr/>
          <p:nvPr/>
        </p:nvGrpSpPr>
        <p:grpSpPr>
          <a:xfrm>
            <a:off x="424937" y="848032"/>
            <a:ext cx="8294126" cy="3654673"/>
            <a:chOff x="4572000" y="1110691"/>
            <a:chExt cx="8880165" cy="3954390"/>
          </a:xfrm>
          <a:effectLst>
            <a:outerShdw blurRad="520700" dist="114300" dir="2280000" algn="t" rotWithShape="0">
              <a:prstClr val="black">
                <a:alpha val="36000"/>
              </a:prstClr>
            </a:outerShdw>
          </a:effectLst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A6752E6-9DE7-4572-BC11-7BAA040F8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63" b="12900"/>
            <a:stretch/>
          </p:blipFill>
          <p:spPr>
            <a:xfrm>
              <a:off x="4572000" y="1110691"/>
              <a:ext cx="8880164" cy="395438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04869A-04F8-4442-A7F3-AFDD823C1DE7}"/>
                </a:ext>
              </a:extLst>
            </p:cNvPr>
            <p:cNvSpPr/>
            <p:nvPr/>
          </p:nvSpPr>
          <p:spPr>
            <a:xfrm>
              <a:off x="4572001" y="1110692"/>
              <a:ext cx="8880164" cy="3954389"/>
            </a:xfrm>
            <a:prstGeom prst="rect">
              <a:avLst/>
            </a:prstGeom>
            <a:solidFill>
              <a:schemeClr val="bg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9157D0B-5413-4E55-B936-EBD05A2E04FC}"/>
              </a:ext>
            </a:extLst>
          </p:cNvPr>
          <p:cNvSpPr txBox="1"/>
          <p:nvPr/>
        </p:nvSpPr>
        <p:spPr>
          <a:xfrm>
            <a:off x="1410111" y="1190226"/>
            <a:ext cx="369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总结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B813E14-1F20-4676-BDE0-F544EF0528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111" y="1199558"/>
            <a:ext cx="360000" cy="36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897F540-BB36-471F-8BCE-1C71BE1CE5BF}"/>
              </a:ext>
            </a:extLst>
          </p:cNvPr>
          <p:cNvSpPr txBox="1"/>
          <p:nvPr/>
        </p:nvSpPr>
        <p:spPr>
          <a:xfrm>
            <a:off x="1410109" y="1619311"/>
            <a:ext cx="6163187" cy="192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本研究以’</a:t>
            </a:r>
            <a:r>
              <a:rPr lang="en-US" altLang="zh-CN" b="1" dirty="0"/>
              <a:t>db4</a:t>
            </a:r>
            <a:r>
              <a:rPr lang="zh-CN" altLang="en-US" dirty="0"/>
              <a:t>‘为小波基，对预处理后的数据进行了</a:t>
            </a:r>
            <a:r>
              <a:rPr lang="zh-CN" altLang="en-US" b="1" dirty="0"/>
              <a:t>五层</a:t>
            </a:r>
            <a:r>
              <a:rPr lang="zh-CN" altLang="en-US" dirty="0"/>
              <a:t>离散小波变换，之后根据小波系数计算得出</a:t>
            </a:r>
            <a:r>
              <a:rPr lang="zh-CN" altLang="en-US" b="1" dirty="0"/>
              <a:t>标准差特征</a:t>
            </a:r>
            <a:r>
              <a:rPr lang="zh-CN" altLang="en-US" dirty="0"/>
              <a:t>与</a:t>
            </a:r>
            <a:r>
              <a:rPr lang="zh-CN" altLang="en-US" b="1" dirty="0"/>
              <a:t>样本熵特征</a:t>
            </a:r>
            <a:r>
              <a:rPr lang="zh-CN" altLang="en-US" dirty="0"/>
              <a:t>，并通过绘制箱型图对比，选取得到要用的特征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本研究使用支持向量机、</a:t>
            </a:r>
            <a:r>
              <a:rPr lang="en-US" altLang="zh-CN" dirty="0"/>
              <a:t>KNN</a:t>
            </a:r>
            <a:r>
              <a:rPr lang="zh-CN" altLang="en-US" dirty="0"/>
              <a:t>和</a:t>
            </a:r>
            <a:r>
              <a:rPr lang="en-US" altLang="zh-CN" dirty="0"/>
              <a:t>DT</a:t>
            </a:r>
            <a:r>
              <a:rPr lang="zh-CN" altLang="en-US" dirty="0"/>
              <a:t>三种分类算法与集成学习的</a:t>
            </a:r>
            <a:r>
              <a:rPr lang="en-US" altLang="zh-CN" dirty="0"/>
              <a:t>stacking</a:t>
            </a:r>
            <a:r>
              <a:rPr lang="zh-CN" altLang="en-US" dirty="0"/>
              <a:t>方法，分别根据“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2·3</a:t>
            </a:r>
            <a:r>
              <a:rPr lang="zh-CN" altLang="en-US" dirty="0"/>
              <a:t>”中的不同特征进行分类，最后选用</a:t>
            </a:r>
            <a:r>
              <a:rPr lang="zh-CN" altLang="en-US" b="1" dirty="0"/>
              <a:t>准确率</a:t>
            </a:r>
            <a:r>
              <a:rPr lang="zh-CN" altLang="en-US" dirty="0"/>
              <a:t>、</a:t>
            </a:r>
            <a:r>
              <a:rPr lang="zh-CN" altLang="en-US" b="1" dirty="0"/>
              <a:t>灵敏度</a:t>
            </a:r>
            <a:r>
              <a:rPr lang="zh-CN" altLang="en-US" dirty="0"/>
              <a:t>和</a:t>
            </a:r>
            <a:r>
              <a:rPr lang="zh-CN" altLang="en-US" b="1" dirty="0"/>
              <a:t>特异度</a:t>
            </a:r>
            <a:r>
              <a:rPr lang="zh-CN" altLang="en-US" dirty="0"/>
              <a:t>三个评价指标对分类结果进行评价</a:t>
            </a:r>
          </a:p>
        </p:txBody>
      </p:sp>
    </p:spTree>
    <p:extLst>
      <p:ext uri="{BB962C8B-B14F-4D97-AF65-F5344CB8AC3E}">
        <p14:creationId xmlns:p14="http://schemas.microsoft.com/office/powerpoint/2010/main" val="16738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338" y="1888069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研究结果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754" y="2503133"/>
            <a:ext cx="13304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Research Result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20A5712A-76A5-4748-8EF7-59AEE5CE1D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6" y="2958642"/>
            <a:ext cx="2372884" cy="6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76D90C-B496-48FE-ADFC-3BBFA8B19CAC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19" name="文本框 59">
              <a:extLst>
                <a:ext uri="{FF2B5EF4-FFF2-40B4-BE49-F238E27FC236}">
                  <a16:creationId xmlns:a16="http://schemas.microsoft.com/office/drawing/2014/main" id="{8379032E-90AD-4F63-9211-6835D3C83E30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</a:t>
              </a:r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347C9E50-1539-41C4-8BC7-1EDA128C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BAB541-F94D-479F-84DB-DC45A2653481}"/>
              </a:ext>
            </a:extLst>
          </p:cNvPr>
          <p:cNvGrpSpPr/>
          <p:nvPr/>
        </p:nvGrpSpPr>
        <p:grpSpPr>
          <a:xfrm>
            <a:off x="424937" y="848032"/>
            <a:ext cx="8294126" cy="3654673"/>
            <a:chOff x="4572000" y="1110691"/>
            <a:chExt cx="8880165" cy="3954390"/>
          </a:xfrm>
          <a:effectLst>
            <a:outerShdw blurRad="520700" dist="114300" dir="2280000" algn="t" rotWithShape="0">
              <a:prstClr val="black">
                <a:alpha val="36000"/>
              </a:prstClr>
            </a:outerShdw>
          </a:effectLst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A6752E6-9DE7-4572-BC11-7BAA040F8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63" b="12900"/>
            <a:stretch/>
          </p:blipFill>
          <p:spPr>
            <a:xfrm>
              <a:off x="4572000" y="1110691"/>
              <a:ext cx="8880164" cy="395438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04869A-04F8-4442-A7F3-AFDD823C1DE7}"/>
                </a:ext>
              </a:extLst>
            </p:cNvPr>
            <p:cNvSpPr/>
            <p:nvPr/>
          </p:nvSpPr>
          <p:spPr>
            <a:xfrm>
              <a:off x="4572001" y="1110692"/>
              <a:ext cx="8880164" cy="3954389"/>
            </a:xfrm>
            <a:prstGeom prst="rect">
              <a:avLst/>
            </a:prstGeom>
            <a:solidFill>
              <a:schemeClr val="bg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C12678C-0165-49AD-92BD-87627F1BA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59148"/>
              </p:ext>
            </p:extLst>
          </p:nvPr>
        </p:nvGraphicFramePr>
        <p:xfrm>
          <a:off x="1378045" y="1456590"/>
          <a:ext cx="6387908" cy="1495358"/>
        </p:xfrm>
        <a:graphic>
          <a:graphicData uri="http://schemas.openxmlformats.org/drawingml/2006/table">
            <a:tbl>
              <a:tblPr firstRow="1" firstCol="1" bandRow="1"/>
              <a:tblGrid>
                <a:gridCol w="936082">
                  <a:extLst>
                    <a:ext uri="{9D8B030D-6E8A-4147-A177-3AD203B41FA5}">
                      <a16:colId xmlns:a16="http://schemas.microsoft.com/office/drawing/2014/main" val="1821020375"/>
                    </a:ext>
                  </a:extLst>
                </a:gridCol>
                <a:gridCol w="847815">
                  <a:extLst>
                    <a:ext uri="{9D8B030D-6E8A-4147-A177-3AD203B41FA5}">
                      <a16:colId xmlns:a16="http://schemas.microsoft.com/office/drawing/2014/main" val="196248860"/>
                    </a:ext>
                  </a:extLst>
                </a:gridCol>
                <a:gridCol w="676471">
                  <a:extLst>
                    <a:ext uri="{9D8B030D-6E8A-4147-A177-3AD203B41FA5}">
                      <a16:colId xmlns:a16="http://schemas.microsoft.com/office/drawing/2014/main" val="2327657545"/>
                    </a:ext>
                  </a:extLst>
                </a:gridCol>
                <a:gridCol w="735811">
                  <a:extLst>
                    <a:ext uri="{9D8B030D-6E8A-4147-A177-3AD203B41FA5}">
                      <a16:colId xmlns:a16="http://schemas.microsoft.com/office/drawing/2014/main" val="5917703"/>
                    </a:ext>
                  </a:extLst>
                </a:gridCol>
                <a:gridCol w="1051794">
                  <a:extLst>
                    <a:ext uri="{9D8B030D-6E8A-4147-A177-3AD203B41FA5}">
                      <a16:colId xmlns:a16="http://schemas.microsoft.com/office/drawing/2014/main" val="4258105638"/>
                    </a:ext>
                  </a:extLst>
                </a:gridCol>
                <a:gridCol w="1051053">
                  <a:extLst>
                    <a:ext uri="{9D8B030D-6E8A-4147-A177-3AD203B41FA5}">
                      <a16:colId xmlns:a16="http://schemas.microsoft.com/office/drawing/2014/main" val="1536967120"/>
                    </a:ext>
                  </a:extLst>
                </a:gridCol>
                <a:gridCol w="1088882">
                  <a:extLst>
                    <a:ext uri="{9D8B030D-6E8A-4147-A177-3AD203B41FA5}">
                      <a16:colId xmlns:a16="http://schemas.microsoft.com/office/drawing/2014/main" val="2632007744"/>
                    </a:ext>
                  </a:extLst>
                </a:gridCol>
              </a:tblGrid>
              <a:tr h="373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2125" algn="l"/>
                        </a:tabLs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作者</a:t>
                      </a: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本文</a:t>
                      </a:r>
                    </a:p>
                  </a:txBody>
                  <a:tcPr marL="106811" marR="106811" marT="53406" marB="534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Zhu G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etc</a:t>
                      </a:r>
                      <a:r>
                        <a:rPr lang="en-US" sz="12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[21]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(2013)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Samiee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K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etc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2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[22] (2015)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Siuly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etc</a:t>
                      </a:r>
                      <a:r>
                        <a:rPr lang="en-US" sz="12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[23]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(2019)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49940"/>
                  </a:ext>
                </a:extLst>
              </a:tr>
              <a:tr h="373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分类算法</a:t>
                      </a: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Multi Scale K-Means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MLPC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116959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vs 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99.67%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99.8%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879771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vs 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99.79%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99.54%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99.42%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99.0%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99.3%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50464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 vs 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98.88%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98.29%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97.96%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98.5%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623127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vs 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97.04%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96.63%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96.21%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94.9%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100%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0108" marR="80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19040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C7C1DB6F-C4D0-4DC5-8282-B64EF3091F0E}"/>
              </a:ext>
            </a:extLst>
          </p:cNvPr>
          <p:cNvSpPr/>
          <p:nvPr/>
        </p:nvSpPr>
        <p:spPr>
          <a:xfrm>
            <a:off x="3184441" y="3184511"/>
            <a:ext cx="27751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2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与同类研究分类准确率对比结果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21BACDA-3A58-4CCA-B1C7-7C26043E33D3}"/>
              </a:ext>
            </a:extLst>
          </p:cNvPr>
          <p:cNvGrpSpPr/>
          <p:nvPr/>
        </p:nvGrpSpPr>
        <p:grpSpPr>
          <a:xfrm>
            <a:off x="424937" y="848032"/>
            <a:ext cx="8294126" cy="3654673"/>
            <a:chOff x="4572000" y="1110691"/>
            <a:chExt cx="8880165" cy="3954390"/>
          </a:xfrm>
          <a:effectLst>
            <a:outerShdw blurRad="520700" dist="114300" dir="2280000" algn="t" rotWithShape="0">
              <a:prstClr val="black">
                <a:alpha val="36000"/>
              </a:prstClr>
            </a:outerShdw>
          </a:effectLst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33F36D3-5901-416B-A707-C468B8D8F9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63" b="12900"/>
            <a:stretch/>
          </p:blipFill>
          <p:spPr>
            <a:xfrm>
              <a:off x="4572000" y="1110691"/>
              <a:ext cx="8880164" cy="3954389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4B3391-33A2-4772-92CF-7D261007ED68}"/>
                </a:ext>
              </a:extLst>
            </p:cNvPr>
            <p:cNvSpPr/>
            <p:nvPr/>
          </p:nvSpPr>
          <p:spPr>
            <a:xfrm>
              <a:off x="4572001" y="1110692"/>
              <a:ext cx="8880164" cy="3954389"/>
            </a:xfrm>
            <a:prstGeom prst="rect">
              <a:avLst/>
            </a:prstGeom>
            <a:solidFill>
              <a:schemeClr val="bg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B058F6F-C96D-4867-9832-DC261DE85C5A}"/>
              </a:ext>
            </a:extLst>
          </p:cNvPr>
          <p:cNvSpPr txBox="1"/>
          <p:nvPr/>
        </p:nvSpPr>
        <p:spPr>
          <a:xfrm>
            <a:off x="1372340" y="1515372"/>
            <a:ext cx="6399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本研究基于</a:t>
            </a:r>
            <a:r>
              <a:rPr lang="zh-CN" altLang="en-US" sz="2400" b="1" dirty="0">
                <a:latin typeface="+mn-ea"/>
              </a:rPr>
              <a:t>离散小波变换</a:t>
            </a:r>
            <a:r>
              <a:rPr lang="zh-CN" altLang="en-US" sz="2400" dirty="0">
                <a:latin typeface="+mn-ea"/>
              </a:rPr>
              <a:t>、三种机器学习算法</a:t>
            </a:r>
            <a:r>
              <a:rPr lang="en-US" altLang="zh-CN" sz="2400" dirty="0"/>
              <a:t>(</a:t>
            </a:r>
            <a:r>
              <a:rPr lang="zh-CN" altLang="en-US" sz="2400" b="1" dirty="0"/>
              <a:t>支持向量机、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/>
              <a:t>最近邻算法和决策树</a:t>
            </a:r>
            <a:r>
              <a:rPr lang="en-US" altLang="zh-CN" sz="2400" dirty="0"/>
              <a:t>)</a:t>
            </a:r>
            <a:r>
              <a:rPr lang="zh-CN" altLang="en-US" sz="2400" dirty="0"/>
              <a:t>以及集成学习中的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</a:t>
            </a:r>
            <a:r>
              <a:rPr lang="zh-CN" altLang="en-US" sz="2400" dirty="0"/>
              <a:t>方法，使用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dirty="0"/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/>
              <a:t>两个工具，研究了两个数据集不同情况下的癫痫脑电信号分类问题。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E61032D-9306-4868-B48F-326D4AEF826B}"/>
              </a:ext>
            </a:extLst>
          </p:cNvPr>
          <p:cNvGrpSpPr/>
          <p:nvPr/>
        </p:nvGrpSpPr>
        <p:grpSpPr>
          <a:xfrm>
            <a:off x="424937" y="67249"/>
            <a:ext cx="1312881" cy="721030"/>
            <a:chOff x="428843" y="-80235"/>
            <a:chExt cx="1312881" cy="721030"/>
          </a:xfrm>
        </p:grpSpPr>
        <p:sp>
          <p:nvSpPr>
            <p:cNvPr id="19" name="文本框 59">
              <a:extLst>
                <a:ext uri="{FF2B5EF4-FFF2-40B4-BE49-F238E27FC236}">
                  <a16:creationId xmlns:a16="http://schemas.microsoft.com/office/drawing/2014/main" id="{5E650684-798F-47F5-8855-0B25DD72F9B6}"/>
                </a:ext>
              </a:extLst>
            </p:cNvPr>
            <p:cNvSpPr txBox="1"/>
            <p:nvPr/>
          </p:nvSpPr>
          <p:spPr>
            <a:xfrm>
              <a:off x="1054017" y="168896"/>
              <a:ext cx="687707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E5FCC99E-1DE7-43D0-AEB7-5BEAC9F76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39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286EF59-7A23-42D8-9A2E-7AD3597B1740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22" name="文本框 59">
              <a:extLst>
                <a:ext uri="{FF2B5EF4-FFF2-40B4-BE49-F238E27FC236}">
                  <a16:creationId xmlns:a16="http://schemas.microsoft.com/office/drawing/2014/main" id="{3C1A69C8-240E-4667-8FE6-6A17F67524B6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</a:t>
              </a:r>
            </a:p>
          </p:txBody>
        </p:sp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7C768870-3DFD-42D5-B43B-2F1E2529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19BDA7D-250D-4DBE-9EE4-53AC87E7E2D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4" y="1197634"/>
            <a:ext cx="4234016" cy="207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68D6CC5-4394-4F36-BEAD-69FD8CC3399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542" y="1197634"/>
            <a:ext cx="4227973" cy="207060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B1E2B4-5A85-4B14-B7B8-99F4F28D3884}"/>
              </a:ext>
            </a:extLst>
          </p:cNvPr>
          <p:cNvSpPr txBox="1"/>
          <p:nvPr/>
        </p:nvSpPr>
        <p:spPr>
          <a:xfrm>
            <a:off x="672134" y="3484200"/>
            <a:ext cx="322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3·1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stacking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方法与三种分类算法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根据标准差特征对四种情况分类准确率比较</a:t>
            </a: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8D85BE-3306-449C-9AD3-465E900B902B}"/>
              </a:ext>
            </a:extLst>
          </p:cNvPr>
          <p:cNvSpPr txBox="1"/>
          <p:nvPr/>
        </p:nvSpPr>
        <p:spPr>
          <a:xfrm>
            <a:off x="5233662" y="3484200"/>
            <a:ext cx="322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3·2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stacking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方法与三种分类算法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根据标准差特征对四种情况分类准确率比较</a:t>
            </a: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94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286EF59-7A23-42D8-9A2E-7AD3597B1740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22" name="文本框 59">
              <a:extLst>
                <a:ext uri="{FF2B5EF4-FFF2-40B4-BE49-F238E27FC236}">
                  <a16:creationId xmlns:a16="http://schemas.microsoft.com/office/drawing/2014/main" id="{3C1A69C8-240E-4667-8FE6-6A17F67524B6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</a:t>
              </a:r>
            </a:p>
          </p:txBody>
        </p:sp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7C768870-3DFD-42D5-B43B-2F1E2529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D3686FA-9AF2-474C-A637-9D59AE80A7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2" y="1171972"/>
            <a:ext cx="4173237" cy="205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82C99B-B96F-4B7F-9816-A3C32D1BFE7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766" y="1211580"/>
            <a:ext cx="4115847" cy="201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1AA330-4F21-4BC0-84FF-6928ED2F3545}"/>
              </a:ext>
            </a:extLst>
          </p:cNvPr>
          <p:cNvSpPr txBox="1"/>
          <p:nvPr/>
        </p:nvSpPr>
        <p:spPr>
          <a:xfrm>
            <a:off x="672134" y="3484200"/>
            <a:ext cx="322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3·3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stacking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方法与三种分类算法根据标准差特征对两个病例分类准确率比较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034873-18B4-4199-8703-CD4B72532BE7}"/>
              </a:ext>
            </a:extLst>
          </p:cNvPr>
          <p:cNvSpPr txBox="1"/>
          <p:nvPr/>
        </p:nvSpPr>
        <p:spPr>
          <a:xfrm>
            <a:off x="5233662" y="3484200"/>
            <a:ext cx="322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3·4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stacking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方法与三种分类算法根据标准差特征对两个病例分类准确率比较</a:t>
            </a:r>
          </a:p>
        </p:txBody>
      </p:sp>
    </p:spTree>
    <p:extLst>
      <p:ext uri="{BB962C8B-B14F-4D97-AF65-F5344CB8AC3E}">
        <p14:creationId xmlns:p14="http://schemas.microsoft.com/office/powerpoint/2010/main" val="289094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338" y="1888069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研究结论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075" y="2503133"/>
            <a:ext cx="1695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Research Conclusion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20A5712A-76A5-4748-8EF7-59AEE5CE1D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6" y="2958642"/>
            <a:ext cx="2372884" cy="6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76D90C-B496-48FE-ADFC-3BBFA8B19CAC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19" name="文本框 59">
              <a:extLst>
                <a:ext uri="{FF2B5EF4-FFF2-40B4-BE49-F238E27FC236}">
                  <a16:creationId xmlns:a16="http://schemas.microsoft.com/office/drawing/2014/main" id="{8379032E-90AD-4F63-9211-6835D3C83E30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研究结论</a:t>
              </a:r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347C9E50-1539-41C4-8BC7-1EDA128C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BAB541-F94D-479F-84DB-DC45A2653481}"/>
              </a:ext>
            </a:extLst>
          </p:cNvPr>
          <p:cNvGrpSpPr/>
          <p:nvPr/>
        </p:nvGrpSpPr>
        <p:grpSpPr>
          <a:xfrm>
            <a:off x="424937" y="848032"/>
            <a:ext cx="8294126" cy="3654673"/>
            <a:chOff x="4572000" y="1110691"/>
            <a:chExt cx="8880165" cy="3954390"/>
          </a:xfrm>
          <a:effectLst>
            <a:outerShdw blurRad="520700" dist="114300" dir="2280000" algn="t" rotWithShape="0">
              <a:prstClr val="black">
                <a:alpha val="36000"/>
              </a:prstClr>
            </a:outerShdw>
          </a:effectLst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A6752E6-9DE7-4572-BC11-7BAA040F8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63" b="12900"/>
            <a:stretch/>
          </p:blipFill>
          <p:spPr>
            <a:xfrm>
              <a:off x="4572000" y="1110691"/>
              <a:ext cx="8880164" cy="395438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04869A-04F8-4442-A7F3-AFDD823C1DE7}"/>
                </a:ext>
              </a:extLst>
            </p:cNvPr>
            <p:cNvSpPr/>
            <p:nvPr/>
          </p:nvSpPr>
          <p:spPr>
            <a:xfrm>
              <a:off x="4572001" y="1110692"/>
              <a:ext cx="8880164" cy="3954389"/>
            </a:xfrm>
            <a:prstGeom prst="rect">
              <a:avLst/>
            </a:prstGeom>
            <a:solidFill>
              <a:schemeClr val="bg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897F540-BB36-471F-8BCE-1C71BE1CE5BF}"/>
              </a:ext>
            </a:extLst>
          </p:cNvPr>
          <p:cNvSpPr txBox="1"/>
          <p:nvPr/>
        </p:nvSpPr>
        <p:spPr>
          <a:xfrm>
            <a:off x="1050111" y="1033253"/>
            <a:ext cx="6819981" cy="317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en-US" altLang="zh-CN" dirty="0"/>
              <a:t>SVM</a:t>
            </a:r>
            <a:r>
              <a:rPr lang="zh-CN" altLang="en-US" dirty="0"/>
              <a:t>、</a:t>
            </a:r>
            <a:r>
              <a:rPr lang="en-US" altLang="zh-CN" dirty="0"/>
              <a:t>KNN</a:t>
            </a:r>
            <a:r>
              <a:rPr lang="zh-CN" altLang="en-US" dirty="0"/>
              <a:t>和</a:t>
            </a:r>
            <a:r>
              <a:rPr lang="en-US" altLang="zh-CN" dirty="0"/>
              <a:t>DT</a:t>
            </a:r>
            <a:r>
              <a:rPr lang="zh-CN" altLang="en-US" dirty="0"/>
              <a:t>对“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2·1</a:t>
            </a:r>
            <a:r>
              <a:rPr lang="zh-CN" altLang="en-US" dirty="0"/>
              <a:t>”中四种情况分类结果表明</a:t>
            </a:r>
            <a:r>
              <a:rPr lang="zh-CN" altLang="en-US" b="1" dirty="0"/>
              <a:t>标准差特征优于样本熵特征</a:t>
            </a:r>
            <a:r>
              <a:rPr lang="zh-CN" altLang="en-US" dirty="0"/>
              <a:t>，对“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2·2</a:t>
            </a:r>
            <a:r>
              <a:rPr lang="zh-CN" altLang="en-US" dirty="0"/>
              <a:t>”的分类结果验证了这一点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对“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2·1</a:t>
            </a:r>
            <a:r>
              <a:rPr lang="zh-CN" altLang="en-US" dirty="0"/>
              <a:t>”的整体分类结果表明，</a:t>
            </a:r>
            <a:r>
              <a:rPr lang="en-US" altLang="zh-CN" b="1" dirty="0"/>
              <a:t>SVM</a:t>
            </a:r>
            <a:r>
              <a:rPr lang="zh-CN" altLang="en-US" dirty="0"/>
              <a:t>分类效果最好；对“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2·2</a:t>
            </a:r>
            <a:r>
              <a:rPr lang="zh-CN" altLang="en-US" dirty="0"/>
              <a:t>”的分类结果表明</a:t>
            </a:r>
            <a:r>
              <a:rPr lang="en-US" altLang="zh-CN" dirty="0"/>
              <a:t>SVM</a:t>
            </a:r>
            <a:r>
              <a:rPr lang="zh-CN" altLang="en-US" dirty="0"/>
              <a:t>和</a:t>
            </a:r>
            <a:r>
              <a:rPr lang="en-US" altLang="zh-CN" dirty="0"/>
              <a:t>KNN</a:t>
            </a:r>
            <a:r>
              <a:rPr lang="zh-CN" altLang="en-US" dirty="0"/>
              <a:t>这两种分类算法分类效果均很好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对“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2·1</a:t>
            </a:r>
            <a:r>
              <a:rPr lang="zh-CN" altLang="en-US" dirty="0"/>
              <a:t>”和“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2·2</a:t>
            </a:r>
            <a:r>
              <a:rPr lang="zh-CN" altLang="en-US" dirty="0"/>
              <a:t>”的分类结果表明，根据融合特征进行分类得到的分类准确率要高于单一特征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“</a:t>
            </a:r>
            <a:r>
              <a:rPr lang="zh-CN" altLang="zh-CN" sz="1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/>
              <a:t>”中与前人研究成果的对比表明，</a:t>
            </a:r>
            <a:r>
              <a:rPr lang="zh-CN" altLang="zh-CN" dirty="0"/>
              <a:t>本研究提出的方法可以较好地完成癫痫脑电信号的分类任务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stacking</a:t>
            </a:r>
            <a:r>
              <a:rPr lang="zh-CN" altLang="zh-CN" dirty="0"/>
              <a:t>方法比</a:t>
            </a:r>
            <a:r>
              <a:rPr lang="en-US" altLang="zh-CN" dirty="0"/>
              <a:t>SVM</a:t>
            </a:r>
            <a:r>
              <a:rPr lang="zh-CN" altLang="zh-CN" dirty="0"/>
              <a:t>、</a:t>
            </a:r>
            <a:r>
              <a:rPr lang="en-US" altLang="zh-CN" dirty="0"/>
              <a:t>KNN</a:t>
            </a:r>
            <a:r>
              <a:rPr lang="zh-CN" altLang="zh-CN" dirty="0"/>
              <a:t>和</a:t>
            </a:r>
            <a:r>
              <a:rPr lang="en-US" altLang="zh-CN" dirty="0"/>
              <a:t>DT</a:t>
            </a:r>
            <a:r>
              <a:rPr lang="zh-CN" altLang="zh-CN" dirty="0"/>
              <a:t>这三种</a:t>
            </a:r>
            <a:r>
              <a:rPr lang="zh-CN" altLang="en-US"/>
              <a:t>算</a:t>
            </a:r>
            <a:r>
              <a:rPr lang="zh-CN" altLang="zh-CN"/>
              <a:t>法相比</a:t>
            </a:r>
            <a:r>
              <a:rPr lang="zh-CN" altLang="en-US"/>
              <a:t>，</a:t>
            </a:r>
            <a:r>
              <a:rPr lang="zh-CN" altLang="zh-CN"/>
              <a:t>大多数</a:t>
            </a:r>
            <a:r>
              <a:rPr lang="zh-CN" altLang="zh-CN" dirty="0"/>
              <a:t>情况下可以提高分类准确率，具有一定的泛化能力。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36229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042679" y="2057611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深蓝质感简约答辩模板</a:t>
            </a: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740717" y="2832172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BLUE TEXTURED SIMPLE REPLY TEMPLATE</a:t>
            </a:r>
            <a:endParaRPr lang="zh-CN" altLang="en-US" sz="1400" spc="3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559454" y="3179800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2769" y="331118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2019.4.15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答辩人：优品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PPT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8F7BFC6-FB54-44C3-820C-F3CB747B8A7A}"/>
              </a:ext>
            </a:extLst>
          </p:cNvPr>
          <p:cNvGrpSpPr/>
          <p:nvPr/>
        </p:nvGrpSpPr>
        <p:grpSpPr>
          <a:xfrm>
            <a:off x="121450" y="607361"/>
            <a:ext cx="8880164" cy="3954389"/>
            <a:chOff x="149235" y="443293"/>
            <a:chExt cx="8880164" cy="3954389"/>
          </a:xfrm>
          <a:effectLst>
            <a:outerShdw blurRad="520700" dist="114300" dir="8280000" algn="tr" rotWithShape="0">
              <a:prstClr val="black">
                <a:alpha val="40000"/>
              </a:prstClr>
            </a:outerShdw>
          </a:effectLst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88F8A6EF-CA77-40E3-9C43-C309F8663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"/>
            <a:stretch/>
          </p:blipFill>
          <p:spPr>
            <a:xfrm>
              <a:off x="163373" y="443293"/>
              <a:ext cx="8851889" cy="3954389"/>
            </a:xfrm>
            <a:prstGeom prst="rect">
              <a:avLst/>
            </a:prstGeom>
          </p:spPr>
        </p:pic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146D819-93DC-40EE-8638-507D8F95E8BB}"/>
                </a:ext>
              </a:extLst>
            </p:cNvPr>
            <p:cNvSpPr/>
            <p:nvPr/>
          </p:nvSpPr>
          <p:spPr>
            <a:xfrm>
              <a:off x="149235" y="443293"/>
              <a:ext cx="8880164" cy="3954389"/>
            </a:xfrm>
            <a:prstGeom prst="rect">
              <a:avLst/>
            </a:prstGeom>
            <a:solidFill>
              <a:schemeClr val="bg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AutoShape 2" descr="查看源图像">
            <a:extLst>
              <a:ext uri="{FF2B5EF4-FFF2-40B4-BE49-F238E27FC236}">
                <a16:creationId xmlns:a16="http://schemas.microsoft.com/office/drawing/2014/main" id="{841C46DA-54DA-4556-9B14-339F004F1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7592" y="25171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A2CA3F4-B559-42F9-AB3B-0001651B2603}"/>
              </a:ext>
            </a:extLst>
          </p:cNvPr>
          <p:cNvGrpSpPr/>
          <p:nvPr/>
        </p:nvGrpSpPr>
        <p:grpSpPr>
          <a:xfrm>
            <a:off x="2571542" y="948600"/>
            <a:ext cx="3942979" cy="1074042"/>
            <a:chOff x="2571542" y="948600"/>
            <a:chExt cx="3942979" cy="10740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CDE146C-17D2-4C12-B155-6592A8E1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542" y="955573"/>
              <a:ext cx="910235" cy="81162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A9D3772-FE97-4FF2-8125-0912086231FA}"/>
                </a:ext>
              </a:extLst>
            </p:cNvPr>
            <p:cNvSpPr txBox="1"/>
            <p:nvPr/>
          </p:nvSpPr>
          <p:spPr>
            <a:xfrm>
              <a:off x="3624584" y="948600"/>
              <a:ext cx="27965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北京化工大学</a:t>
              </a:r>
              <a:endParaRPr lang="en-US" altLang="zh-CN" sz="3200" b="1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endPara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5BAC18-0235-4500-BCA3-BF4C49857341}"/>
                </a:ext>
              </a:extLst>
            </p:cNvPr>
            <p:cNvSpPr txBox="1"/>
            <p:nvPr/>
          </p:nvSpPr>
          <p:spPr>
            <a:xfrm>
              <a:off x="3431079" y="1514811"/>
              <a:ext cx="30834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Beijing University Of Chemical Technology</a:t>
              </a:r>
            </a:p>
            <a:p>
              <a:endParaRPr lang="zh-CN" altLang="en-US" dirty="0"/>
            </a:p>
          </p:txBody>
        </p:sp>
      </p:grpSp>
      <p:sp>
        <p:nvSpPr>
          <p:cNvPr id="188" name="AutoShape 2" descr="查看源图像">
            <a:extLst>
              <a:ext uri="{FF2B5EF4-FFF2-40B4-BE49-F238E27FC236}">
                <a16:creationId xmlns:a16="http://schemas.microsoft.com/office/drawing/2014/main" id="{E4D52D47-9196-463B-BBEC-5B60E79BE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9992" y="26695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文本框 4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3F741F10-A08A-49CD-8BFD-421225AE7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817" y="2093447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感谢各位老师批评指正</a:t>
            </a:r>
          </a:p>
        </p:txBody>
      </p:sp>
      <p:sp>
        <p:nvSpPr>
          <p:cNvPr id="46" name="文本框 4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64F565A4-6A29-49A8-BD6C-322DB5B7C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855" y="2868008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rgbClr val="212834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Thank you for the criticism of the teachers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43E4EC4-AC62-4E98-9470-77831D19E36B}"/>
              </a:ext>
            </a:extLst>
          </p:cNvPr>
          <p:cNvCxnSpPr/>
          <p:nvPr/>
        </p:nvCxnSpPr>
        <p:spPr>
          <a:xfrm>
            <a:off x="4573592" y="321563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3DD1931-12EE-4164-A864-5CBCEAAB87BB}"/>
              </a:ext>
            </a:extLst>
          </p:cNvPr>
          <p:cNvSpPr/>
          <p:nvPr/>
        </p:nvSpPr>
        <p:spPr>
          <a:xfrm>
            <a:off x="1682741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文本框 6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0D9A482F-7FB8-45E7-B624-4DAA3BEA1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337" y="3378664"/>
            <a:ext cx="1667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2020.6.03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6" name="文本框 6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59798A66-BBF9-40CC-B2C1-AF5FAE824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9755" y="3378664"/>
            <a:ext cx="139533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:</a:t>
            </a: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陈帅华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0EFCDB5-43E6-4425-AE2B-19459EC518BE}"/>
              </a:ext>
            </a:extLst>
          </p:cNvPr>
          <p:cNvSpPr/>
          <p:nvPr/>
        </p:nvSpPr>
        <p:spPr>
          <a:xfrm>
            <a:off x="3741346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grpSp>
        <p:nvGrpSpPr>
          <p:cNvPr id="71" name="Group 59">
            <a:extLst>
              <a:ext uri="{FF2B5EF4-FFF2-40B4-BE49-F238E27FC236}">
                <a16:creationId xmlns:a16="http://schemas.microsoft.com/office/drawing/2014/main" id="{67AC0D95-500E-4FD9-85BD-9B657309AA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6870" y="3413476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8921D68C-001B-48E5-99DF-985B3C5A48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5D0A580D-A644-4E97-90ED-F7DEA6697B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0" name="Freeform 62">
              <a:extLst>
                <a:ext uri="{FF2B5EF4-FFF2-40B4-BE49-F238E27FC236}">
                  <a16:creationId xmlns:a16="http://schemas.microsoft.com/office/drawing/2014/main" id="{A8981DEE-47EC-448A-9B08-BEE5FF485E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4" name="Freeform 63">
              <a:extLst>
                <a:ext uri="{FF2B5EF4-FFF2-40B4-BE49-F238E27FC236}">
                  <a16:creationId xmlns:a16="http://schemas.microsoft.com/office/drawing/2014/main" id="{5D1695BD-253A-40F7-AF4B-1A1607CDD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85" name="Group 66">
            <a:extLst>
              <a:ext uri="{FF2B5EF4-FFF2-40B4-BE49-F238E27FC236}">
                <a16:creationId xmlns:a16="http://schemas.microsoft.com/office/drawing/2014/main" id="{1DA7FF8B-BBB5-4D8C-B752-7EE51ED569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0829" y="3428571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6" name="Freeform 67">
              <a:extLst>
                <a:ext uri="{FF2B5EF4-FFF2-40B4-BE49-F238E27FC236}">
                  <a16:creationId xmlns:a16="http://schemas.microsoft.com/office/drawing/2014/main" id="{40A7D3AA-2DED-4FAE-ADB1-6CCFD3DD5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7" name="Freeform 68">
              <a:extLst>
                <a:ext uri="{FF2B5EF4-FFF2-40B4-BE49-F238E27FC236}">
                  <a16:creationId xmlns:a16="http://schemas.microsoft.com/office/drawing/2014/main" id="{E9C56BE9-4ACC-4F26-A30E-AFE80868B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8" name="Freeform 69">
              <a:extLst>
                <a:ext uri="{FF2B5EF4-FFF2-40B4-BE49-F238E27FC236}">
                  <a16:creationId xmlns:a16="http://schemas.microsoft.com/office/drawing/2014/main" id="{CEF9013C-2015-4BE6-9CD5-A35DCEC3C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ACF65D32-F89F-4EC7-9782-89816EF4BBA0}"/>
              </a:ext>
            </a:extLst>
          </p:cNvPr>
          <p:cNvSpPr/>
          <p:nvPr/>
        </p:nvSpPr>
        <p:spPr>
          <a:xfrm>
            <a:off x="5674222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0" name="文本框 8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719A9738-0EC3-4E79-B867-36948D5F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631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指导老师：宿翀</a:t>
            </a:r>
          </a:p>
        </p:txBody>
      </p:sp>
      <p:pic>
        <p:nvPicPr>
          <p:cNvPr id="91" name="图形 90">
            <a:extLst>
              <a:ext uri="{FF2B5EF4-FFF2-40B4-BE49-F238E27FC236}">
                <a16:creationId xmlns:a16="http://schemas.microsoft.com/office/drawing/2014/main" id="{667F92DB-4A34-4756-A622-05F71D4B53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7377" y="3428152"/>
            <a:ext cx="208800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7" grpId="0" animBg="1"/>
      <p:bldP spid="68" grpId="0"/>
      <p:bldP spid="69" grpId="0" animBg="1"/>
      <p:bldP spid="70" grpId="0"/>
      <p:bldP spid="45" grpId="0"/>
      <p:bldP spid="46" grpId="0"/>
      <p:bldP spid="61" grpId="0" animBg="1"/>
      <p:bldP spid="62" grpId="0"/>
      <p:bldP spid="66" grpId="0"/>
      <p:bldP spid="64" grpId="0" animBg="1"/>
      <p:bldP spid="89" grpId="0" animBg="1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8F7BFC6-FB54-44C3-820C-F3CB747B8A7A}"/>
              </a:ext>
            </a:extLst>
          </p:cNvPr>
          <p:cNvGrpSpPr/>
          <p:nvPr/>
        </p:nvGrpSpPr>
        <p:grpSpPr>
          <a:xfrm>
            <a:off x="121450" y="607361"/>
            <a:ext cx="8880164" cy="3954389"/>
            <a:chOff x="149235" y="443293"/>
            <a:chExt cx="8880164" cy="3954389"/>
          </a:xfrm>
          <a:effectLst>
            <a:outerShdw blurRad="520700" dist="114300" dir="8280000" algn="tr" rotWithShape="0">
              <a:prstClr val="black">
                <a:alpha val="40000"/>
              </a:prstClr>
            </a:outerShdw>
          </a:effectLst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88F8A6EF-CA77-40E3-9C43-C309F8663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"/>
            <a:stretch/>
          </p:blipFill>
          <p:spPr>
            <a:xfrm>
              <a:off x="163373" y="443293"/>
              <a:ext cx="8851889" cy="3954389"/>
            </a:xfrm>
            <a:prstGeom prst="rect">
              <a:avLst/>
            </a:prstGeom>
          </p:spPr>
        </p:pic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146D819-93DC-40EE-8638-507D8F95E8BB}"/>
                </a:ext>
              </a:extLst>
            </p:cNvPr>
            <p:cNvSpPr/>
            <p:nvPr/>
          </p:nvSpPr>
          <p:spPr>
            <a:xfrm>
              <a:off x="149235" y="443293"/>
              <a:ext cx="8880164" cy="3954389"/>
            </a:xfrm>
            <a:prstGeom prst="rect">
              <a:avLst/>
            </a:prstGeom>
            <a:solidFill>
              <a:schemeClr val="bg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7E49875-E5C8-4729-A347-8E7507AB70BB}"/>
              </a:ext>
            </a:extLst>
          </p:cNvPr>
          <p:cNvGrpSpPr/>
          <p:nvPr/>
        </p:nvGrpSpPr>
        <p:grpSpPr>
          <a:xfrm>
            <a:off x="1997716" y="1771330"/>
            <a:ext cx="1749744" cy="536810"/>
            <a:chOff x="1434133" y="1397839"/>
            <a:chExt cx="1749744" cy="536810"/>
          </a:xfrm>
        </p:grpSpPr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22D5E9FF-7FD4-417E-861F-682F4F455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415" y="1397839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</a:rPr>
                <a:t>研究背景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7B8AFEA-3D8E-4960-A5A8-48A491ACA5B9}"/>
                </a:ext>
              </a:extLst>
            </p:cNvPr>
            <p:cNvSpPr/>
            <p:nvPr/>
          </p:nvSpPr>
          <p:spPr>
            <a:xfrm>
              <a:off x="1827415" y="1680733"/>
              <a:ext cx="135646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Light" panose="020F0302020204030204" pitchFamily="34" charset="0"/>
                  <a:ea typeface="方正兰亭黑_GBK"/>
                </a:rPr>
                <a:t>Research Background</a:t>
              </a: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90B6563-38E4-434C-B076-3EC0C8A9D15C}"/>
                </a:ext>
              </a:extLst>
            </p:cNvPr>
            <p:cNvSpPr/>
            <p:nvPr/>
          </p:nvSpPr>
          <p:spPr>
            <a:xfrm>
              <a:off x="1434133" y="1460834"/>
              <a:ext cx="379869" cy="379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9F6C00B-D70B-4FF4-A799-E94C72A35766}"/>
              </a:ext>
            </a:extLst>
          </p:cNvPr>
          <p:cNvGrpSpPr/>
          <p:nvPr/>
        </p:nvGrpSpPr>
        <p:grpSpPr>
          <a:xfrm>
            <a:off x="5747601" y="1764009"/>
            <a:ext cx="1546162" cy="544131"/>
            <a:chOff x="1434133" y="2280589"/>
            <a:chExt cx="1546162" cy="544131"/>
          </a:xfrm>
        </p:grpSpPr>
        <p:sp>
          <p:nvSpPr>
            <p:cNvPr id="48" name="文本框 6">
              <a:extLst>
                <a:ext uri="{FF2B5EF4-FFF2-40B4-BE49-F238E27FC236}">
                  <a16:creationId xmlns:a16="http://schemas.microsoft.com/office/drawing/2014/main" id="{6DFBD969-A4EE-48EE-BF92-40E9E5D42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415" y="2280589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</a:rPr>
                <a:t>研究内容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5707F80-4E06-4DBF-A3EB-6AF920655377}"/>
                </a:ext>
              </a:extLst>
            </p:cNvPr>
            <p:cNvSpPr/>
            <p:nvPr/>
          </p:nvSpPr>
          <p:spPr>
            <a:xfrm>
              <a:off x="1827415" y="2570804"/>
              <a:ext cx="115288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Light" panose="020F0302020204030204" pitchFamily="34" charset="0"/>
                  <a:ea typeface="方正兰亭黑_GBK"/>
                </a:rPr>
                <a:t>Research Content</a:t>
              </a: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00B33CC-B83E-4738-95A5-9D5AD0154E85}"/>
                </a:ext>
              </a:extLst>
            </p:cNvPr>
            <p:cNvSpPr/>
            <p:nvPr/>
          </p:nvSpPr>
          <p:spPr>
            <a:xfrm>
              <a:off x="1434133" y="2362720"/>
              <a:ext cx="379869" cy="379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2B217ED-9C81-4ADA-83BB-4E1BA2D63BBF}"/>
              </a:ext>
            </a:extLst>
          </p:cNvPr>
          <p:cNvGrpSpPr/>
          <p:nvPr/>
        </p:nvGrpSpPr>
        <p:grpSpPr>
          <a:xfrm>
            <a:off x="1997716" y="3014312"/>
            <a:ext cx="1441967" cy="544131"/>
            <a:chOff x="1434133" y="3154539"/>
            <a:chExt cx="1441967" cy="544131"/>
          </a:xfrm>
        </p:grpSpPr>
        <p:sp>
          <p:nvSpPr>
            <p:cNvPr id="51" name="文本框 6">
              <a:extLst>
                <a:ext uri="{FF2B5EF4-FFF2-40B4-BE49-F238E27FC236}">
                  <a16:creationId xmlns:a16="http://schemas.microsoft.com/office/drawing/2014/main" id="{79C73E1B-BA34-4AAE-BA94-3183DD24D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415" y="3154539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</a:rPr>
                <a:t>研究结果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93F3186-1960-48B8-B214-09E7CD23BEDF}"/>
                </a:ext>
              </a:extLst>
            </p:cNvPr>
            <p:cNvSpPr/>
            <p:nvPr/>
          </p:nvSpPr>
          <p:spPr>
            <a:xfrm>
              <a:off x="1827415" y="3444754"/>
              <a:ext cx="104868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Light" panose="020F0302020204030204" pitchFamily="34" charset="0"/>
                  <a:ea typeface="方正兰亭黑_GBK"/>
                </a:rPr>
                <a:t>Research Result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9D2E7F6-DE0A-40B4-ABBB-CDA839B7EF30}"/>
                </a:ext>
              </a:extLst>
            </p:cNvPr>
            <p:cNvSpPr/>
            <p:nvPr/>
          </p:nvSpPr>
          <p:spPr>
            <a:xfrm>
              <a:off x="1434133" y="3236670"/>
              <a:ext cx="379869" cy="379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57" name="文本框 5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0D01D4C0-1E2D-4A95-A860-1E219299A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sp>
        <p:nvSpPr>
          <p:cNvPr id="58" name="文本框 5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37E6B70A-6E5E-4D7F-BC89-CB14BE14B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C463CD3-2B29-404F-80BD-130D06F0B9FA}"/>
              </a:ext>
            </a:extLst>
          </p:cNvPr>
          <p:cNvCxnSpPr/>
          <p:nvPr/>
        </p:nvCxnSpPr>
        <p:spPr>
          <a:xfrm>
            <a:off x="4428836" y="1498316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52435B9-215E-4841-BBD8-025228DAE95D}"/>
              </a:ext>
            </a:extLst>
          </p:cNvPr>
          <p:cNvGrpSpPr/>
          <p:nvPr/>
        </p:nvGrpSpPr>
        <p:grpSpPr>
          <a:xfrm>
            <a:off x="5747601" y="3006991"/>
            <a:ext cx="1700050" cy="544131"/>
            <a:chOff x="1434133" y="3154539"/>
            <a:chExt cx="1700050" cy="544131"/>
          </a:xfrm>
        </p:grpSpPr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C2A5438A-50EC-4B83-91CE-03B72408A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415" y="3154539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</a:rPr>
                <a:t>研究结论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7651C6B-1713-4E40-9917-122A2627C02B}"/>
                </a:ext>
              </a:extLst>
            </p:cNvPr>
            <p:cNvSpPr/>
            <p:nvPr/>
          </p:nvSpPr>
          <p:spPr>
            <a:xfrm>
              <a:off x="1827415" y="3444754"/>
              <a:ext cx="130676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Light" panose="020F0302020204030204" pitchFamily="34" charset="0"/>
                  <a:ea typeface="方正兰亭黑_GBK"/>
                </a:rPr>
                <a:t>Research Conclusion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FE4DD4C-9642-4ECC-81BF-34BC7A8CA2D0}"/>
                </a:ext>
              </a:extLst>
            </p:cNvPr>
            <p:cNvSpPr/>
            <p:nvPr/>
          </p:nvSpPr>
          <p:spPr>
            <a:xfrm>
              <a:off x="1434133" y="3236670"/>
              <a:ext cx="379869" cy="379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581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335" y="1888069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研究背景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1566" y="2503133"/>
            <a:ext cx="17608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Research Background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图片 80">
            <a:extLst>
              <a:ext uri="{FF2B5EF4-FFF2-40B4-BE49-F238E27FC236}">
                <a16:creationId xmlns:a16="http://schemas.microsoft.com/office/drawing/2014/main" id="{A1EE2452-658B-400A-9316-FE3381403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6" y="2958642"/>
            <a:ext cx="2372884" cy="6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825638-BB1A-4D49-8892-056E6662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1F1CDBC-825B-4B5C-872F-45B54973CF1D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20" name="文本框 59">
              <a:extLst>
                <a:ext uri="{FF2B5EF4-FFF2-40B4-BE49-F238E27FC236}">
                  <a16:creationId xmlns:a16="http://schemas.microsoft.com/office/drawing/2014/main" id="{B50BAC43-2F10-4FB8-9A67-863D42A49098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8D179E8D-C803-4C21-BF4E-16A588D29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AD9A08-5116-4375-932A-811D5395B6F9}"/>
              </a:ext>
            </a:extLst>
          </p:cNvPr>
          <p:cNvGrpSpPr/>
          <p:nvPr/>
        </p:nvGrpSpPr>
        <p:grpSpPr>
          <a:xfrm>
            <a:off x="424937" y="848032"/>
            <a:ext cx="8294126" cy="3654673"/>
            <a:chOff x="4572000" y="1110691"/>
            <a:chExt cx="8880165" cy="3954390"/>
          </a:xfrm>
          <a:effectLst>
            <a:outerShdw blurRad="520700" dist="114300" dir="2280000" algn="t" rotWithShape="0">
              <a:prstClr val="black">
                <a:alpha val="36000"/>
              </a:prstClr>
            </a:outerShdw>
          </a:effectLst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02A2B3C-3973-4D92-8766-3332BE90A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63" b="12900"/>
            <a:stretch/>
          </p:blipFill>
          <p:spPr>
            <a:xfrm>
              <a:off x="4572000" y="1110691"/>
              <a:ext cx="8880164" cy="3954389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DE19090-71E2-4A62-BAA3-472AFD47DA07}"/>
                </a:ext>
              </a:extLst>
            </p:cNvPr>
            <p:cNvSpPr/>
            <p:nvPr/>
          </p:nvSpPr>
          <p:spPr>
            <a:xfrm>
              <a:off x="4572001" y="1110692"/>
              <a:ext cx="8880164" cy="3954389"/>
            </a:xfrm>
            <a:prstGeom prst="rect">
              <a:avLst/>
            </a:prstGeom>
            <a:solidFill>
              <a:schemeClr val="bg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6CDFCF1A-A1CB-4359-B80A-84E115D093EE}"/>
              </a:ext>
            </a:extLst>
          </p:cNvPr>
          <p:cNvSpPr txBox="1"/>
          <p:nvPr/>
        </p:nvSpPr>
        <p:spPr>
          <a:xfrm>
            <a:off x="1505967" y="1260414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诊断困难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43AA47B-F03A-4CFD-ACCE-F235699DC6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482" y="1280469"/>
            <a:ext cx="360000" cy="36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B34BCC-2800-4977-B9DD-2864CD8DEADE}"/>
              </a:ext>
            </a:extLst>
          </p:cNvPr>
          <p:cNvSpPr txBox="1"/>
          <p:nvPr/>
        </p:nvSpPr>
        <p:spPr>
          <a:xfrm>
            <a:off x="1505967" y="1676496"/>
            <a:ext cx="5766619" cy="792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6F6F6F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600" dirty="0"/>
              <a:t>昏厥、偏头疼等疾病可能与癫痫有类似的表现和病征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rgbClr val="6F6F6F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600" dirty="0"/>
              <a:t>临床诊断主观性较强，可能会出现误诊，同时效率较低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7A5C16-46DE-44BA-BE43-7220BFFE4C81}"/>
              </a:ext>
            </a:extLst>
          </p:cNvPr>
          <p:cNvGrpSpPr/>
          <p:nvPr/>
        </p:nvGrpSpPr>
        <p:grpSpPr>
          <a:xfrm>
            <a:off x="1145967" y="2674993"/>
            <a:ext cx="3204800" cy="400110"/>
            <a:chOff x="1145967" y="2871531"/>
            <a:chExt cx="3204800" cy="400110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9177E3A2-A14E-49C5-8812-0A6467A2C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5967" y="2887232"/>
              <a:ext cx="360000" cy="36000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D166AFF-3ECB-483A-A472-D5EFDB1F9A69}"/>
                </a:ext>
              </a:extLst>
            </p:cNvPr>
            <p:cNvSpPr txBox="1"/>
            <p:nvPr/>
          </p:nvSpPr>
          <p:spPr>
            <a:xfrm>
              <a:off x="1505967" y="2871531"/>
              <a:ext cx="284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意义重大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CAC57367-C27D-44F4-8D25-C0CE00BE4798}"/>
              </a:ext>
            </a:extLst>
          </p:cNvPr>
          <p:cNvSpPr txBox="1"/>
          <p:nvPr/>
        </p:nvSpPr>
        <p:spPr>
          <a:xfrm>
            <a:off x="1505967" y="3134856"/>
            <a:ext cx="5766619" cy="792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6F6F6F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600" dirty="0"/>
              <a:t>及时诊断可减少对患者的不利影响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rgbClr val="6F6F6F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600" dirty="0"/>
              <a:t>及时诊断可减轻患者家庭的经济压力</a:t>
            </a:r>
          </a:p>
        </p:txBody>
      </p:sp>
    </p:spTree>
    <p:extLst>
      <p:ext uri="{BB962C8B-B14F-4D97-AF65-F5344CB8AC3E}">
        <p14:creationId xmlns:p14="http://schemas.microsoft.com/office/powerpoint/2010/main" val="297236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338" y="1888069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研究内容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326" y="2503133"/>
            <a:ext cx="14733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Research Content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B8577562-F0C3-4725-BDD0-9796DF536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6" y="2958642"/>
            <a:ext cx="2372884" cy="6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76D90C-B496-48FE-ADFC-3BBFA8B19CAC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19" name="文本框 59">
              <a:extLst>
                <a:ext uri="{FF2B5EF4-FFF2-40B4-BE49-F238E27FC236}">
                  <a16:creationId xmlns:a16="http://schemas.microsoft.com/office/drawing/2014/main" id="{8379032E-90AD-4F63-9211-6835D3C83E30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347C9E50-1539-41C4-8BC7-1EDA128C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BAB541-F94D-479F-84DB-DC45A2653481}"/>
              </a:ext>
            </a:extLst>
          </p:cNvPr>
          <p:cNvGrpSpPr/>
          <p:nvPr/>
        </p:nvGrpSpPr>
        <p:grpSpPr>
          <a:xfrm>
            <a:off x="424937" y="848032"/>
            <a:ext cx="8294126" cy="3654673"/>
            <a:chOff x="4572000" y="1110691"/>
            <a:chExt cx="8880165" cy="3954390"/>
          </a:xfrm>
          <a:effectLst>
            <a:outerShdw blurRad="520700" dist="114300" dir="2280000" algn="t" rotWithShape="0">
              <a:prstClr val="black">
                <a:alpha val="36000"/>
              </a:prstClr>
            </a:outerShdw>
          </a:effectLst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A6752E6-9DE7-4572-BC11-7BAA040F8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63" b="12900"/>
            <a:stretch/>
          </p:blipFill>
          <p:spPr>
            <a:xfrm>
              <a:off x="4572000" y="1110691"/>
              <a:ext cx="8880164" cy="395438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04869A-04F8-4442-A7F3-AFDD823C1DE7}"/>
                </a:ext>
              </a:extLst>
            </p:cNvPr>
            <p:cNvSpPr/>
            <p:nvPr/>
          </p:nvSpPr>
          <p:spPr>
            <a:xfrm>
              <a:off x="4572001" y="1110692"/>
              <a:ext cx="8880164" cy="3954389"/>
            </a:xfrm>
            <a:prstGeom prst="rect">
              <a:avLst/>
            </a:prstGeom>
            <a:solidFill>
              <a:schemeClr val="bg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5231D26-54A6-412F-B758-EFADAB62D9C4}"/>
              </a:ext>
            </a:extLst>
          </p:cNvPr>
          <p:cNvSpPr txBox="1"/>
          <p:nvPr/>
        </p:nvSpPr>
        <p:spPr>
          <a:xfrm>
            <a:off x="1145967" y="1406364"/>
            <a:ext cx="321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波恩大学癫痫脑电数据集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6098C16C-E6A1-429B-82C4-CEC6A74730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967" y="1415696"/>
            <a:ext cx="360000" cy="36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95C80B-2B57-48E3-8522-D9E9E4F8AE29}"/>
              </a:ext>
            </a:extLst>
          </p:cNvPr>
          <p:cNvSpPr txBox="1"/>
          <p:nvPr/>
        </p:nvSpPr>
        <p:spPr>
          <a:xfrm>
            <a:off x="1145967" y="1835449"/>
            <a:ext cx="3085425" cy="167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五组脑电数据</a:t>
            </a:r>
            <a:r>
              <a:rPr lang="en-US" altLang="zh-CN" sz="1400" dirty="0"/>
              <a:t>(A~E)</a:t>
            </a:r>
          </a:p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采样频率</a:t>
            </a:r>
            <a:r>
              <a:rPr lang="en-US" altLang="zh-CN" sz="1400" dirty="0"/>
              <a:t>173.61Hz</a:t>
            </a:r>
          </a:p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每组</a:t>
            </a:r>
            <a:r>
              <a:rPr lang="en-US" altLang="zh-CN" sz="1400" dirty="0"/>
              <a:t>100</a:t>
            </a:r>
            <a:r>
              <a:rPr lang="zh-CN" altLang="en-US" sz="1400" dirty="0"/>
              <a:t>个脑电片段，格式为</a:t>
            </a:r>
            <a:r>
              <a:rPr lang="en-US" altLang="zh-CN" sz="1400" dirty="0"/>
              <a:t>txt</a:t>
            </a:r>
          </a:p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每个片段</a:t>
            </a:r>
            <a:r>
              <a:rPr lang="en-US" altLang="zh-CN" sz="1400" dirty="0"/>
              <a:t>23.6s</a:t>
            </a:r>
            <a:r>
              <a:rPr lang="zh-CN" altLang="en-US" sz="1400" dirty="0"/>
              <a:t>，</a:t>
            </a:r>
            <a:r>
              <a:rPr lang="en-US" altLang="zh-CN" sz="1400" dirty="0"/>
              <a:t>4097</a:t>
            </a:r>
            <a:r>
              <a:rPr lang="zh-CN" altLang="en-US" sz="1400" dirty="0"/>
              <a:t>个数据点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已进行带通滤波</a:t>
            </a:r>
            <a:r>
              <a:rPr lang="en-US" altLang="zh-CN" sz="1400" dirty="0"/>
              <a:t>(0.53~40Hz)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4D39648-CD21-4025-807B-FA7A4805ED5A}"/>
              </a:ext>
            </a:extLst>
          </p:cNvPr>
          <p:cNvSpPr/>
          <p:nvPr/>
        </p:nvSpPr>
        <p:spPr>
          <a:xfrm>
            <a:off x="5575460" y="3232498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四种分类任务</a:t>
            </a:r>
            <a:endParaRPr lang="zh-CN" altLang="en-US" sz="1200" dirty="0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386BA01-DD8E-48F2-B0D2-5F2715F21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40971"/>
              </p:ext>
            </p:extLst>
          </p:nvPr>
        </p:nvGraphicFramePr>
        <p:xfrm>
          <a:off x="4818704" y="1888912"/>
          <a:ext cx="3057525" cy="1224344"/>
        </p:xfrm>
        <a:graphic>
          <a:graphicData uri="http://schemas.openxmlformats.org/drawingml/2006/table">
            <a:tbl>
              <a:tblPr firstRow="1" firstCol="1" bandRow="1"/>
              <a:tblGrid>
                <a:gridCol w="691103">
                  <a:extLst>
                    <a:ext uri="{9D8B030D-6E8A-4147-A177-3AD203B41FA5}">
                      <a16:colId xmlns:a16="http://schemas.microsoft.com/office/drawing/2014/main" val="3798448098"/>
                    </a:ext>
                  </a:extLst>
                </a:gridCol>
                <a:gridCol w="1465992">
                  <a:extLst>
                    <a:ext uri="{9D8B030D-6E8A-4147-A177-3AD203B41FA5}">
                      <a16:colId xmlns:a16="http://schemas.microsoft.com/office/drawing/2014/main" val="3755052323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610312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情况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志愿者临床状态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EEG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子集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633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正常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vs 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发作期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vs 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04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正常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vs 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发作期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vs 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35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发作间期 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vs 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发作期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 vs 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16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发作间期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vs 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发作期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vs 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6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5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CE4E7E-0F7A-4B97-8FBB-B823078B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FCF19F-8CB2-4827-BE2D-13B6B07F1B53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4" name="文本框 59">
              <a:extLst>
                <a:ext uri="{FF2B5EF4-FFF2-40B4-BE49-F238E27FC236}">
                  <a16:creationId xmlns:a16="http://schemas.microsoft.com/office/drawing/2014/main" id="{ED692263-6CD4-42E0-8FDF-33D24E0D9F26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2FED4276-EA65-48C2-9B17-EF0EB3750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4772783-64C5-4E33-8D6C-538D02F8A5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44" t="8887" r="2615" b="5719"/>
          <a:stretch/>
        </p:blipFill>
        <p:spPr>
          <a:xfrm>
            <a:off x="1005292" y="704352"/>
            <a:ext cx="7133415" cy="35231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10B9F2-1D1C-4E2E-B36E-54F12D0A3C13}"/>
              </a:ext>
            </a:extLst>
          </p:cNvPr>
          <p:cNvSpPr txBox="1"/>
          <p:nvPr/>
        </p:nvSpPr>
        <p:spPr>
          <a:xfrm>
            <a:off x="3412144" y="4298063"/>
            <a:ext cx="231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2·1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脑电信号时序图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(A-E)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76D90C-B496-48FE-ADFC-3BBFA8B19CAC}"/>
              </a:ext>
            </a:extLst>
          </p:cNvPr>
          <p:cNvGrpSpPr/>
          <p:nvPr/>
        </p:nvGrpSpPr>
        <p:grpSpPr>
          <a:xfrm>
            <a:off x="424937" y="67249"/>
            <a:ext cx="1861063" cy="721030"/>
            <a:chOff x="428843" y="-80235"/>
            <a:chExt cx="1861063" cy="721030"/>
          </a:xfrm>
        </p:grpSpPr>
        <p:sp>
          <p:nvSpPr>
            <p:cNvPr id="19" name="文本框 59">
              <a:extLst>
                <a:ext uri="{FF2B5EF4-FFF2-40B4-BE49-F238E27FC236}">
                  <a16:creationId xmlns:a16="http://schemas.microsoft.com/office/drawing/2014/main" id="{8379032E-90AD-4F63-9211-6835D3C83E30}"/>
                </a:ext>
              </a:extLst>
            </p:cNvPr>
            <p:cNvSpPr txBox="1"/>
            <p:nvPr/>
          </p:nvSpPr>
          <p:spPr>
            <a:xfrm>
              <a:off x="1054017" y="168896"/>
              <a:ext cx="1235889" cy="3924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347C9E50-1539-41C4-8BC7-1EDA128C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843" y="-80235"/>
              <a:ext cx="721030" cy="72103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BAB541-F94D-479F-84DB-DC45A2653481}"/>
              </a:ext>
            </a:extLst>
          </p:cNvPr>
          <p:cNvGrpSpPr/>
          <p:nvPr/>
        </p:nvGrpSpPr>
        <p:grpSpPr>
          <a:xfrm>
            <a:off x="424937" y="848032"/>
            <a:ext cx="8294126" cy="3654673"/>
            <a:chOff x="4572000" y="1110691"/>
            <a:chExt cx="8880165" cy="3954390"/>
          </a:xfrm>
          <a:effectLst>
            <a:outerShdw blurRad="520700" dist="114300" dir="2280000" algn="t" rotWithShape="0">
              <a:prstClr val="black">
                <a:alpha val="36000"/>
              </a:prstClr>
            </a:outerShdw>
          </a:effectLst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A6752E6-9DE7-4572-BC11-7BAA040F8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63" b="12900"/>
            <a:stretch/>
          </p:blipFill>
          <p:spPr>
            <a:xfrm>
              <a:off x="4572000" y="1110691"/>
              <a:ext cx="8880164" cy="395438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04869A-04F8-4442-A7F3-AFDD823C1DE7}"/>
                </a:ext>
              </a:extLst>
            </p:cNvPr>
            <p:cNvSpPr/>
            <p:nvPr/>
          </p:nvSpPr>
          <p:spPr>
            <a:xfrm>
              <a:off x="4572001" y="1110692"/>
              <a:ext cx="8880164" cy="3954389"/>
            </a:xfrm>
            <a:prstGeom prst="rect">
              <a:avLst/>
            </a:prstGeom>
            <a:solidFill>
              <a:schemeClr val="bg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5231D26-54A6-412F-B758-EFADAB62D9C4}"/>
              </a:ext>
            </a:extLst>
          </p:cNvPr>
          <p:cNvSpPr txBox="1"/>
          <p:nvPr/>
        </p:nvSpPr>
        <p:spPr>
          <a:xfrm>
            <a:off x="1145967" y="1406364"/>
            <a:ext cx="321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j-ea"/>
                <a:ea typeface="+mj-ea"/>
              </a:rPr>
              <a:t>CHB-MIT</a:t>
            </a:r>
            <a:r>
              <a:rPr lang="zh-CN" altLang="en-US" sz="1800" dirty="0">
                <a:latin typeface="+mj-ea"/>
                <a:ea typeface="+mj-ea"/>
              </a:rPr>
              <a:t>脑电数据集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6098C16C-E6A1-429B-82C4-CEC6A74730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967" y="1415696"/>
            <a:ext cx="360000" cy="36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95C80B-2B57-48E3-8522-D9E9E4F8AE29}"/>
              </a:ext>
            </a:extLst>
          </p:cNvPr>
          <p:cNvSpPr txBox="1"/>
          <p:nvPr/>
        </p:nvSpPr>
        <p:spPr>
          <a:xfrm>
            <a:off x="1145968" y="1835449"/>
            <a:ext cx="3219548" cy="1997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病例</a:t>
            </a:r>
            <a:r>
              <a:rPr lang="en-US" altLang="zh-CN" sz="1400" dirty="0"/>
              <a:t>chb01</a:t>
            </a:r>
            <a:r>
              <a:rPr lang="zh-CN" altLang="en-US" sz="1400" dirty="0"/>
              <a:t>，</a:t>
            </a:r>
            <a:r>
              <a:rPr lang="en-US" altLang="zh-CN" sz="1400" dirty="0"/>
              <a:t>chb03</a:t>
            </a:r>
          </a:p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采样频率</a:t>
            </a:r>
            <a:r>
              <a:rPr lang="en-US" altLang="zh-CN" sz="1400" dirty="0"/>
              <a:t>256Hz</a:t>
            </a:r>
          </a:p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每个病例发作间期和发作期的时间均挑选</a:t>
            </a:r>
            <a:r>
              <a:rPr lang="en-US" altLang="zh-CN" sz="1400" b="1" dirty="0"/>
              <a:t>240s</a:t>
            </a:r>
            <a:r>
              <a:rPr lang="zh-CN" altLang="en-US" sz="1400" dirty="0"/>
              <a:t>，格式为</a:t>
            </a:r>
            <a:r>
              <a:rPr lang="en-US" altLang="zh-CN" sz="1400" dirty="0" err="1"/>
              <a:t>edf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选择</a:t>
            </a:r>
            <a:r>
              <a:rPr lang="en-US" altLang="zh-CN" sz="1400" dirty="0"/>
              <a:t>FT9-FT10</a:t>
            </a:r>
            <a:r>
              <a:rPr lang="zh-CN" altLang="en-US" sz="1400" dirty="0"/>
              <a:t>通道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Clr>
                <a:srgbClr val="626262"/>
              </a:buClr>
              <a:buFont typeface="Wingdings" panose="05000000000000000000" pitchFamily="2" charset="2"/>
              <a:buChar char="u"/>
            </a:pPr>
            <a:r>
              <a:rPr lang="zh-CN" altLang="en-US" sz="1400" dirty="0"/>
              <a:t>带通滤波</a:t>
            </a:r>
            <a:r>
              <a:rPr lang="en-US" altLang="zh-CN" sz="1400" dirty="0"/>
              <a:t>(0.1~60Hz)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AA0591-6F08-45B2-93FA-A4407F45F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68920"/>
              </p:ext>
            </p:extLst>
          </p:nvPr>
        </p:nvGraphicFramePr>
        <p:xfrm>
          <a:off x="4778486" y="1956942"/>
          <a:ext cx="2909451" cy="1436851"/>
        </p:xfrm>
        <a:graphic>
          <a:graphicData uri="http://schemas.openxmlformats.org/drawingml/2006/table">
            <a:tbl>
              <a:tblPr firstRow="1" firstCol="1" bandRow="1"/>
              <a:tblGrid>
                <a:gridCol w="932148">
                  <a:extLst>
                    <a:ext uri="{9D8B030D-6E8A-4147-A177-3AD203B41FA5}">
                      <a16:colId xmlns:a16="http://schemas.microsoft.com/office/drawing/2014/main" val="3798448098"/>
                    </a:ext>
                  </a:extLst>
                </a:gridCol>
                <a:gridCol w="1977303">
                  <a:extLst>
                    <a:ext uri="{9D8B030D-6E8A-4147-A177-3AD203B41FA5}">
                      <a16:colId xmlns:a16="http://schemas.microsoft.com/office/drawing/2014/main" val="3755052323"/>
                    </a:ext>
                  </a:extLst>
                </a:gridCol>
              </a:tblGrid>
              <a:tr h="476547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病例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患者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临床状态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633368"/>
                  </a:ext>
                </a:extLst>
              </a:tr>
              <a:tr h="480152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chb0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发作间期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vs 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发作期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045388"/>
                  </a:ext>
                </a:extLst>
              </a:tr>
              <a:tr h="480152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chb03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发作间期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vs 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发作期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35123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307CBA80-A467-4EDF-BEE5-A2AE6148EDFF}"/>
              </a:ext>
            </a:extLst>
          </p:cNvPr>
          <p:cNvSpPr/>
          <p:nvPr/>
        </p:nvSpPr>
        <p:spPr>
          <a:xfrm>
            <a:off x="5461205" y="3555663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两种分类任务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86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4780</TotalTime>
  <Words>1343</Words>
  <Application>Microsoft Office PowerPoint</Application>
  <PresentationFormat>全屏显示(16:9)</PresentationFormat>
  <Paragraphs>298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方正准圆简体</vt:lpstr>
      <vt:lpstr>华文行楷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Wingdings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 帅华</cp:lastModifiedBy>
  <cp:revision>996</cp:revision>
  <dcterms:created xsi:type="dcterms:W3CDTF">2017-06-30T01:20:51Z</dcterms:created>
  <dcterms:modified xsi:type="dcterms:W3CDTF">2020-05-30T09:04:39Z</dcterms:modified>
</cp:coreProperties>
</file>