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574" r:id="rId3"/>
    <p:sldId id="626" r:id="rId4"/>
    <p:sldId id="598" r:id="rId5"/>
    <p:sldId id="600" r:id="rId6"/>
    <p:sldId id="599" r:id="rId7"/>
    <p:sldId id="608" r:id="rId8"/>
    <p:sldId id="622" r:id="rId9"/>
    <p:sldId id="610" r:id="rId10"/>
    <p:sldId id="611" r:id="rId11"/>
    <p:sldId id="612" r:id="rId12"/>
    <p:sldId id="617" r:id="rId13"/>
    <p:sldId id="613" r:id="rId14"/>
    <p:sldId id="614" r:id="rId15"/>
    <p:sldId id="615" r:id="rId16"/>
    <p:sldId id="616" r:id="rId17"/>
    <p:sldId id="618" r:id="rId18"/>
    <p:sldId id="623" r:id="rId19"/>
    <p:sldId id="619" r:id="rId20"/>
    <p:sldId id="620" r:id="rId21"/>
    <p:sldId id="624" r:id="rId22"/>
    <p:sldId id="625" r:id="rId23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FF00"/>
    <a:srgbClr val="00FFCC"/>
    <a:srgbClr val="00CC00"/>
    <a:srgbClr val="FF66FF"/>
    <a:srgbClr val="B4B9BE"/>
    <a:srgbClr val="235CCD"/>
    <a:srgbClr val="4861A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649" autoAdjust="0"/>
    <p:restoredTop sz="94687" autoAdjust="0"/>
  </p:normalViewPr>
  <p:slideViewPr>
    <p:cSldViewPr>
      <p:cViewPr varScale="1">
        <p:scale>
          <a:sx n="58" d="100"/>
          <a:sy n="58" d="100"/>
        </p:scale>
        <p:origin x="-5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>
    <p:wheel spokes="4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>
                <a:latin typeface="+mn-lt"/>
                <a:ea typeface="黑体" panose="02010609060101010101" pitchFamily="2" charset="-122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endParaRPr lang="zh-CN" altLang="en-US" dirty="0" smtClean="0"/>
          </a:p>
        </p:txBody>
      </p:sp>
    </p:spTree>
  </p:cSld>
  <p:clrMapOvr>
    <a:masterClrMapping/>
  </p:clrMapOvr>
  <p:transition spd="slow">
    <p:wheel spokes="4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3175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第二级单击此处编辑母版文本样式</a:t>
            </a:r>
            <a:endParaRPr lang="zh-CN" altLang="en-US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 smtClean="0"/>
          </a:p>
          <a:p>
            <a:pPr lvl="2"/>
            <a:endParaRPr lang="zh-CN" altLang="en-US" dirty="0" smtClean="0"/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838950" y="0"/>
            <a:ext cx="2355850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第</a:t>
            </a:r>
            <a:r>
              <a:rPr lang="en-US" altLang="zh-CN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10</a:t>
            </a:r>
            <a:r>
              <a:rPr lang="zh-CN" altLang="en-US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章 </a:t>
            </a:r>
            <a:r>
              <a:rPr lang="en-US" altLang="zh-CN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A/D</a:t>
            </a:r>
            <a:r>
              <a:rPr lang="zh-CN" altLang="en-US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和</a:t>
            </a:r>
            <a:r>
              <a:rPr lang="en-US" altLang="zh-CN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D/A</a:t>
            </a:r>
            <a:endParaRPr lang="zh-CN" altLang="en-US" sz="1800" b="1" dirty="0">
              <a:solidFill>
                <a:srgbClr val="FFC000"/>
              </a:solidFill>
              <a:effectLst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latin typeface="+mn-lt"/>
                <a:ea typeface="黑体" panose="02010609060101010101" pitchFamily="2" charset="-122"/>
              </a:rPr>
              <a:t>10.1  </a:t>
            </a:r>
            <a:r>
              <a:rPr lang="zh-CN" altLang="en-US" sz="1800" b="1" dirty="0" smtClean="0">
                <a:latin typeface="+mn-lt"/>
                <a:ea typeface="黑体" panose="02010609060101010101" pitchFamily="2" charset="-122"/>
              </a:rPr>
              <a:t>概述</a:t>
            </a:r>
            <a:endParaRPr lang="zh-CN" altLang="en-US" sz="1800" b="1" dirty="0">
              <a:latin typeface="+mn-lt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wheel spokes="4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914400" marR="0" indent="-457200" algn="l" defTabSz="914400" rtl="0" eaLnBrk="0" fontAlgn="base" latinLnBrk="0" hangingPunct="0">
        <a:lnSpc>
          <a:spcPct val="100000"/>
        </a:lnSpc>
        <a:spcBef>
          <a:spcPct val="30000"/>
        </a:spcBef>
        <a:spcAft>
          <a:spcPct val="0"/>
        </a:spcAft>
        <a:buClr>
          <a:srgbClr val="FFFF00"/>
        </a:buClr>
        <a:buSzTx/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None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n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304800" y="762000"/>
            <a:ext cx="8534400" cy="54229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ea typeface="方正姚体" panose="02010601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b="1" dirty="0" smtClean="0">
                <a:solidFill>
                  <a:srgbClr val="FF9933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sz="4000" b="1" dirty="0" smtClean="0">
                <a:solidFill>
                  <a:srgbClr val="FF9933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10</a:t>
            </a:r>
            <a:r>
              <a:rPr lang="zh-CN" altLang="en-US" sz="4000" b="1" dirty="0" smtClean="0">
                <a:solidFill>
                  <a:srgbClr val="FF9933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章</a:t>
            </a:r>
            <a:br>
              <a:rPr lang="en-US" altLang="zh-CN" sz="3600" b="1" dirty="0" smtClean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5400" b="1" dirty="0" smtClean="0">
                <a:solidFill>
                  <a:srgbClr val="00FF00"/>
                </a:solidFill>
                <a:effectLst/>
                <a:ea typeface="黑体" panose="02010609060101010101" pitchFamily="2" charset="-122"/>
              </a:rPr>
              <a:t>模数转换和数模转换</a:t>
            </a:r>
            <a:endParaRPr lang="zh-CN" altLang="en-US" sz="5400" b="1" dirty="0"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806450"/>
            <a:ext cx="7956549" cy="5822950"/>
          </a:xfrm>
        </p:spPr>
        <p:txBody>
          <a:bodyPr/>
          <a:lstStyle/>
          <a:p>
            <a:pPr algn="just">
              <a:spcBef>
                <a:spcPts val="600"/>
              </a:spcBef>
            </a:pPr>
            <a:r>
              <a:rPr lang="zh-CN" altLang="en-US" sz="2800" b="1" dirty="0" smtClean="0"/>
              <a:t>数字量编码：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数字量可用若干种代码来编码。图中为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3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位二进制编码，即用</a:t>
            </a:r>
            <a:r>
              <a:rPr lang="en-US" sz="2800" b="1" dirty="0" smtClean="0">
                <a:solidFill>
                  <a:schemeClr val="tx1"/>
                </a:solidFill>
              </a:rPr>
              <a:t>000~111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表示数字量</a:t>
            </a:r>
            <a:r>
              <a:rPr lang="en-US" sz="2800" b="1" dirty="0" smtClean="0">
                <a:solidFill>
                  <a:schemeClr val="tx1"/>
                </a:solidFill>
              </a:rPr>
              <a:t>0~7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。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zh-CN" altLang="en-US" sz="2800" b="1" dirty="0" smtClean="0"/>
              <a:t>采样率</a:t>
            </a:r>
            <a:r>
              <a:rPr lang="en-US" sz="2800" b="1" dirty="0" smtClean="0"/>
              <a:t>f</a:t>
            </a:r>
            <a:r>
              <a:rPr lang="en-US" sz="2800" b="1" baseline="-25000" dirty="0" smtClean="0"/>
              <a:t>S</a:t>
            </a:r>
            <a:r>
              <a:rPr lang="zh-CN" altLang="en-US" sz="2800" b="1" dirty="0" smtClean="0"/>
              <a:t>：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采样间隔</a:t>
            </a:r>
            <a:r>
              <a:rPr lang="en-US" sz="2800" b="1" dirty="0" smtClean="0">
                <a:solidFill>
                  <a:schemeClr val="tx1"/>
                </a:solidFill>
              </a:rPr>
              <a:t>t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的倒数，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t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越小，</a:t>
            </a:r>
            <a:r>
              <a:rPr lang="en-US" sz="2800" b="1" dirty="0" smtClean="0">
                <a:solidFill>
                  <a:schemeClr val="tx1"/>
                </a:solidFill>
              </a:rPr>
              <a:t>f</a:t>
            </a:r>
            <a:r>
              <a:rPr lang="en-US" sz="2800" b="1" baseline="-25000" dirty="0" smtClean="0">
                <a:solidFill>
                  <a:schemeClr val="tx1"/>
                </a:solidFill>
              </a:rPr>
              <a:t>S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越高，即每秒采集的点数越多，数字信号越接近于原信号。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zh-CN" altLang="en-US" sz="2800" b="1" dirty="0" smtClean="0"/>
              <a:t>分层数：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必须是</a:t>
            </a:r>
            <a:r>
              <a:rPr lang="en-US" sz="2800" b="1" dirty="0" smtClean="0">
                <a:solidFill>
                  <a:schemeClr val="tx1"/>
                </a:solidFill>
              </a:rPr>
              <a:t>2</a:t>
            </a:r>
            <a:r>
              <a:rPr lang="en-US" sz="2800" b="1" baseline="30000" dirty="0" smtClean="0">
                <a:solidFill>
                  <a:schemeClr val="tx1"/>
                </a:solidFill>
              </a:rPr>
              <a:t>n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，如</a:t>
            </a:r>
            <a:r>
              <a:rPr lang="en-US" sz="2800" b="1" dirty="0" smtClean="0">
                <a:solidFill>
                  <a:schemeClr val="tx1"/>
                </a:solidFill>
              </a:rPr>
              <a:t>2</a:t>
            </a:r>
            <a:r>
              <a:rPr lang="en-US" sz="2800" b="1" baseline="30000" dirty="0" smtClean="0">
                <a:solidFill>
                  <a:schemeClr val="tx1"/>
                </a:solidFill>
              </a:rPr>
              <a:t>3</a:t>
            </a:r>
            <a:r>
              <a:rPr lang="en-US" sz="2800" b="1" dirty="0" smtClean="0">
                <a:solidFill>
                  <a:schemeClr val="tx1"/>
                </a:solidFill>
              </a:rPr>
              <a:t>=8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，即</a:t>
            </a:r>
            <a:r>
              <a:rPr lang="en-US" sz="2800" b="1" dirty="0" smtClean="0">
                <a:solidFill>
                  <a:schemeClr val="tx1"/>
                </a:solidFill>
              </a:rPr>
              <a:t>n=3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，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n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也是数字量的位数。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zh-CN" altLang="en-US" sz="2800" b="1" dirty="0" smtClean="0"/>
              <a:t>分辨率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：</a:t>
            </a:r>
            <a:r>
              <a:rPr lang="en-US" sz="2800" b="1" dirty="0" smtClean="0">
                <a:solidFill>
                  <a:schemeClr val="tx1"/>
                </a:solidFill>
              </a:rPr>
              <a:t>A/D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转换器能分辨最小量化信号的能力，用位数</a:t>
            </a:r>
            <a:r>
              <a:rPr lang="en-US" sz="2800" b="1" dirty="0" smtClean="0">
                <a:solidFill>
                  <a:schemeClr val="tx1"/>
                </a:solidFill>
              </a:rPr>
              <a:t>n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表示。实际</a:t>
            </a:r>
            <a:r>
              <a:rPr lang="en-US" sz="2800" b="1" dirty="0" smtClean="0">
                <a:solidFill>
                  <a:schemeClr val="tx1"/>
                </a:solidFill>
              </a:rPr>
              <a:t>A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DC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中，</a:t>
            </a:r>
            <a:r>
              <a:rPr lang="en-US" sz="2800" b="1" dirty="0" smtClean="0">
                <a:solidFill>
                  <a:schemeClr val="tx1"/>
                </a:solidFill>
              </a:rPr>
              <a:t>n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常取</a:t>
            </a:r>
            <a:r>
              <a:rPr lang="en-US" sz="2800" b="1" dirty="0" smtClean="0">
                <a:solidFill>
                  <a:schemeClr val="tx1"/>
                </a:solidFill>
              </a:rPr>
              <a:t>8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，</a:t>
            </a:r>
            <a:r>
              <a:rPr lang="en-US" sz="2800" b="1" dirty="0" smtClean="0">
                <a:solidFill>
                  <a:schemeClr val="tx1"/>
                </a:solidFill>
              </a:rPr>
              <a:t>10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，</a:t>
            </a:r>
            <a:r>
              <a:rPr lang="en-US" sz="2800" b="1" dirty="0" smtClean="0">
                <a:solidFill>
                  <a:schemeClr val="tx1"/>
                </a:solidFill>
              </a:rPr>
              <a:t>12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，</a:t>
            </a:r>
            <a:r>
              <a:rPr lang="en-US" sz="2800" b="1" dirty="0" smtClean="0">
                <a:solidFill>
                  <a:schemeClr val="tx1"/>
                </a:solidFill>
              </a:rPr>
              <a:t>16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等。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zh-CN" altLang="en-US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628650"/>
            <a:ext cx="7831137" cy="5797550"/>
          </a:xfrm>
        </p:spPr>
        <p:txBody>
          <a:bodyPr/>
          <a:lstStyle/>
          <a:p>
            <a:pPr algn="just">
              <a:spcBef>
                <a:spcPts val="600"/>
              </a:spcBef>
            </a:pPr>
            <a:r>
              <a:rPr lang="zh-CN" altLang="en-US" sz="2800" b="1" dirty="0" smtClean="0"/>
              <a:t>最大输入电压范围：</a:t>
            </a:r>
            <a:r>
              <a:rPr lang="en-US" sz="2800" b="1" dirty="0" smtClean="0">
                <a:solidFill>
                  <a:schemeClr val="tx1"/>
                </a:solidFill>
              </a:rPr>
              <a:t>A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DC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允许的输入电压量程，例如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0</a:t>
            </a:r>
            <a:r>
              <a:rPr lang="en-US" altLang="zh-CN" sz="2800" b="1" dirty="0" smtClean="0">
                <a:solidFill>
                  <a:schemeClr val="tx1"/>
                </a:solidFill>
                <a:sym typeface="Symbol" panose="05050102010706020507"/>
              </a:rPr>
              <a:t>5V</a:t>
            </a:r>
            <a:r>
              <a:rPr lang="zh-CN" altLang="en-US" sz="2800" b="1" dirty="0" smtClean="0">
                <a:solidFill>
                  <a:schemeClr val="tx1"/>
                </a:solidFill>
                <a:sym typeface="Symbol" panose="05050102010706020507"/>
              </a:rPr>
              <a:t>，</a:t>
            </a:r>
            <a:r>
              <a:rPr lang="en-US" altLang="zh-CN" sz="2800" b="1" dirty="0" smtClean="0">
                <a:solidFill>
                  <a:schemeClr val="tx1"/>
                </a:solidFill>
                <a:sym typeface="Symbol" panose="05050102010706020507"/>
              </a:rPr>
              <a:t>-5V+5V</a:t>
            </a:r>
            <a:r>
              <a:rPr lang="zh-CN" altLang="en-US" sz="2800" b="1" dirty="0" smtClean="0">
                <a:solidFill>
                  <a:schemeClr val="tx1"/>
                </a:solidFill>
                <a:sym typeface="Symbol" panose="05050102010706020507"/>
              </a:rPr>
              <a:t>，</a:t>
            </a:r>
            <a:r>
              <a:rPr lang="en-US" altLang="zh-CN" sz="2800" b="1" dirty="0" smtClean="0">
                <a:solidFill>
                  <a:schemeClr val="tx1"/>
                </a:solidFill>
                <a:sym typeface="Symbol" panose="05050102010706020507"/>
              </a:rPr>
              <a:t>10V</a:t>
            </a:r>
            <a:r>
              <a:rPr lang="zh-CN" altLang="en-US" sz="2800" b="1" dirty="0" smtClean="0">
                <a:solidFill>
                  <a:schemeClr val="tx1"/>
                </a:solidFill>
                <a:sym typeface="Symbol" panose="05050102010706020507"/>
              </a:rPr>
              <a:t>等。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zh-CN" altLang="en-US" sz="2800" b="1" dirty="0" smtClean="0"/>
              <a:t>参考电压</a:t>
            </a:r>
            <a:r>
              <a:rPr lang="en-US" sz="2800" b="1" dirty="0" smtClean="0"/>
              <a:t>V</a:t>
            </a:r>
            <a:r>
              <a:rPr lang="en-US" sz="2800" b="1" baseline="-25000" dirty="0" smtClean="0"/>
              <a:t>R</a:t>
            </a:r>
            <a:r>
              <a:rPr lang="zh-CN" altLang="en-US" sz="2800" b="1" dirty="0" smtClean="0"/>
              <a:t>：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转换过程采用的电压标准，同时用来设定</a:t>
            </a:r>
            <a:r>
              <a:rPr lang="en-US" sz="2800" b="1" dirty="0" smtClean="0">
                <a:solidFill>
                  <a:schemeClr val="tx1"/>
                </a:solidFill>
              </a:rPr>
              <a:t>A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DC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能转换的电压范围，即指定它的实际量程（满量程）。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zh-CN" altLang="en-US" sz="2800" b="1" dirty="0" smtClean="0"/>
              <a:t>量化单位</a:t>
            </a:r>
            <a:r>
              <a:rPr lang="en-US" altLang="zh-CN" sz="2800" b="1" dirty="0" smtClean="0"/>
              <a:t>q</a:t>
            </a:r>
            <a:r>
              <a:rPr lang="zh-CN" altLang="en-US" sz="2800" b="1" dirty="0" smtClean="0"/>
              <a:t>：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一个</a:t>
            </a:r>
            <a:r>
              <a:rPr lang="en-US" sz="2800" b="1" dirty="0" smtClean="0">
                <a:solidFill>
                  <a:schemeClr val="tx1"/>
                </a:solidFill>
              </a:rPr>
              <a:t>8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位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ADC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，量程</a:t>
            </a:r>
            <a:r>
              <a:rPr lang="en-US" sz="2800" b="1" dirty="0" smtClean="0">
                <a:solidFill>
                  <a:schemeClr val="tx1"/>
                </a:solidFill>
              </a:rPr>
              <a:t>0~5V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，分成</a:t>
            </a:r>
            <a:r>
              <a:rPr lang="en-US" sz="2800" b="1" dirty="0" smtClean="0">
                <a:solidFill>
                  <a:schemeClr val="tx1"/>
                </a:solidFill>
              </a:rPr>
              <a:t>2</a:t>
            </a:r>
            <a:r>
              <a:rPr lang="en-US" sz="2800" b="1" baseline="30000" dirty="0" smtClean="0">
                <a:solidFill>
                  <a:schemeClr val="tx1"/>
                </a:solidFill>
              </a:rPr>
              <a:t>8</a:t>
            </a:r>
            <a:r>
              <a:rPr lang="en-US" sz="2800" b="1" dirty="0" smtClean="0">
                <a:solidFill>
                  <a:schemeClr val="tx1"/>
                </a:solidFill>
              </a:rPr>
              <a:t>=256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层，它能分辨的最小的量化信号电平即量化单位：</a:t>
            </a:r>
            <a:endParaRPr lang="zh-CN" altLang="en-US" sz="2800" b="1" dirty="0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buNone/>
            </a:pPr>
            <a:r>
              <a:rPr lang="en-US" sz="2800" b="1" dirty="0" smtClean="0">
                <a:solidFill>
                  <a:srgbClr val="00FF00"/>
                </a:solidFill>
              </a:rPr>
              <a:t>               q =</a:t>
            </a:r>
            <a:r>
              <a:rPr lang="zh-CN" altLang="en-US" sz="2800" b="1" dirty="0" smtClean="0">
                <a:solidFill>
                  <a:srgbClr val="00FF00"/>
                </a:solidFill>
              </a:rPr>
              <a:t>电压量程范围</a:t>
            </a:r>
            <a:r>
              <a:rPr lang="en-US" altLang="zh-CN" sz="2800" b="1" dirty="0" smtClean="0">
                <a:solidFill>
                  <a:srgbClr val="00FF00"/>
                </a:solidFill>
              </a:rPr>
              <a:t>/2</a:t>
            </a:r>
            <a:r>
              <a:rPr lang="en-US" altLang="zh-CN" sz="2800" b="1" baseline="30000" dirty="0" smtClean="0">
                <a:solidFill>
                  <a:srgbClr val="00FF00"/>
                </a:solidFill>
              </a:rPr>
              <a:t>n</a:t>
            </a:r>
            <a:endParaRPr lang="en-US" altLang="zh-CN" sz="2800" b="1" baseline="30000" dirty="0" smtClean="0">
              <a:solidFill>
                <a:srgbClr val="00FF00"/>
              </a:solidFill>
            </a:endParaRPr>
          </a:p>
          <a:p>
            <a:pPr algn="just">
              <a:spcBef>
                <a:spcPts val="600"/>
              </a:spcBef>
              <a:buNone/>
            </a:pPr>
            <a:r>
              <a:rPr lang="en-US" sz="2800" b="1" baseline="30000" dirty="0" smtClean="0">
                <a:solidFill>
                  <a:srgbClr val="00FF00"/>
                </a:solidFill>
              </a:rPr>
              <a:t>     </a:t>
            </a:r>
            <a:r>
              <a:rPr lang="en-US" sz="2800" b="1" dirty="0" smtClean="0">
                <a:solidFill>
                  <a:srgbClr val="00FF00"/>
                </a:solidFill>
              </a:rPr>
              <a:t>               =</a:t>
            </a:r>
            <a:r>
              <a:rPr lang="en-US" altLang="zh-CN" sz="2800" b="1" dirty="0" smtClean="0">
                <a:solidFill>
                  <a:srgbClr val="00FF00"/>
                </a:solidFill>
              </a:rPr>
              <a:t>5.0V/256</a:t>
            </a:r>
            <a:r>
              <a:rPr lang="en-US" sz="2800" b="1" dirty="0" smtClean="0">
                <a:solidFill>
                  <a:srgbClr val="00FF00"/>
                </a:solidFill>
              </a:rPr>
              <a:t>≈0.019V=19mV</a:t>
            </a:r>
            <a:endParaRPr lang="en-US" sz="2800" b="1" dirty="0" smtClean="0">
              <a:solidFill>
                <a:srgbClr val="00FF00"/>
              </a:solidFill>
            </a:endParaRPr>
          </a:p>
          <a:p>
            <a:r>
              <a:rPr lang="en-US" sz="2800" b="1" dirty="0" smtClean="0"/>
              <a:t>1LSB</a:t>
            </a:r>
            <a:r>
              <a:rPr lang="zh-CN" altLang="en-US" sz="2800" b="1" dirty="0" smtClean="0"/>
              <a:t>：</a:t>
            </a:r>
            <a:r>
              <a:rPr lang="en-US" sz="2800" b="1" dirty="0" smtClean="0">
                <a:solidFill>
                  <a:schemeClr val="tx1"/>
                </a:solidFill>
              </a:rPr>
              <a:t>q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是数字量中最低位</a:t>
            </a:r>
            <a:r>
              <a:rPr lang="en-US" sz="2800" b="1" dirty="0" smtClean="0">
                <a:solidFill>
                  <a:schemeClr val="tx1"/>
                </a:solidFill>
              </a:rPr>
              <a:t>LSB=1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时所对应的电压值，因而也称为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1LSB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。</a:t>
            </a:r>
            <a:endParaRPr lang="en-US" altLang="zh-CN" sz="2800" b="1" dirty="0" smtClean="0"/>
          </a:p>
          <a:p>
            <a:endParaRPr lang="zh-CN" altLang="en-US" sz="28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+mn-lt"/>
              </a:rPr>
              <a:t>2. </a:t>
            </a:r>
            <a:r>
              <a:rPr lang="zh-CN" altLang="en-US" sz="3600" dirty="0" smtClean="0">
                <a:latin typeface="+mn-lt"/>
              </a:rPr>
              <a:t>编码</a:t>
            </a:r>
            <a:endParaRPr lang="zh-CN" altLang="en-US" sz="3600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1295400"/>
            <a:ext cx="7831137" cy="5175250"/>
          </a:xfrm>
        </p:spPr>
        <p:txBody>
          <a:bodyPr/>
          <a:lstStyle/>
          <a:p>
            <a:pPr algn="just"/>
            <a:r>
              <a:rPr lang="zh-CN" altLang="en-US" sz="2800" b="1" dirty="0" smtClean="0"/>
              <a:t>数字量编码：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经采样和量化后，模拟量</a:t>
            </a:r>
            <a:r>
              <a:rPr lang="zh-CN" altLang="en-US" sz="2800" b="1" dirty="0" smtClean="0">
                <a:solidFill>
                  <a:schemeClr val="tx1"/>
                </a:solidFill>
                <a:sym typeface="Wingdings 3" panose="05040102010807070707"/>
              </a:rPr>
              <a:t>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数字量，数字量要用代码表示。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just"/>
            <a:r>
              <a:rPr lang="zh-CN" altLang="en-US" sz="2800" b="1" dirty="0" smtClean="0"/>
              <a:t>编码的形式：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如，二进制码、</a:t>
            </a:r>
            <a:r>
              <a:rPr lang="en-US" sz="2800" b="1" dirty="0" smtClean="0">
                <a:solidFill>
                  <a:schemeClr val="tx1"/>
                </a:solidFill>
              </a:rPr>
              <a:t>BCD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码、</a:t>
            </a:r>
            <a:r>
              <a:rPr lang="en-US" sz="2800" b="1" dirty="0" smtClean="0">
                <a:solidFill>
                  <a:schemeClr val="tx1"/>
                </a:solidFill>
              </a:rPr>
              <a:t>ASCII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码等。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just"/>
            <a:r>
              <a:rPr lang="zh-CN" altLang="en-US" sz="2800" b="1" dirty="0" smtClean="0"/>
              <a:t>常用编码形式：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自然二进制编码，双极性二进制编码。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just"/>
            <a:r>
              <a:rPr lang="zh-CN" altLang="en-US" sz="2800" b="1" dirty="0" smtClean="0"/>
              <a:t>选定编码方式：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特定器件中编码方式是固定的，有些器件可通过外部连线来选择几种编码方式。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自然二进制码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72475" cy="5372100"/>
          </a:xfrm>
        </p:spPr>
        <p:txBody>
          <a:bodyPr/>
          <a:lstStyle/>
          <a:p>
            <a:pPr algn="just"/>
            <a:r>
              <a:rPr lang="zh-CN" altLang="en-US" sz="2600" b="1" dirty="0" smtClean="0"/>
              <a:t>量化过程将参考电压</a:t>
            </a:r>
            <a:r>
              <a:rPr lang="en-US" sz="2600" b="1" dirty="0" smtClean="0"/>
              <a:t>V</a:t>
            </a:r>
            <a:r>
              <a:rPr lang="en-US" sz="2600" b="1" baseline="-25000" dirty="0" smtClean="0"/>
              <a:t>R</a:t>
            </a:r>
            <a:r>
              <a:rPr lang="zh-CN" altLang="en-US" sz="2600" b="1" dirty="0" smtClean="0"/>
              <a:t>设定的满量程（</a:t>
            </a:r>
            <a:r>
              <a:rPr lang="en-US" sz="2600" b="1" dirty="0" smtClean="0"/>
              <a:t>FSR</a:t>
            </a:r>
            <a:r>
              <a:rPr lang="zh-CN" altLang="en-US" sz="2600" b="1" dirty="0" smtClean="0"/>
              <a:t>）电压值分成</a:t>
            </a:r>
            <a:r>
              <a:rPr lang="en-US" sz="2600" b="1" dirty="0" smtClean="0"/>
              <a:t>2</a:t>
            </a:r>
            <a:r>
              <a:rPr lang="en-US" sz="2600" b="1" baseline="30000" dirty="0" smtClean="0"/>
              <a:t>n</a:t>
            </a:r>
            <a:r>
              <a:rPr lang="zh-CN" altLang="en-US" sz="2600" b="1" dirty="0" smtClean="0"/>
              <a:t>等分，然后看采样值落在哪个分层内，便量化成相应的数字量。因此输入模拟量与满量程的比值是小于</a:t>
            </a:r>
            <a:r>
              <a:rPr lang="en-US" sz="2600" b="1" dirty="0" smtClean="0"/>
              <a:t>1</a:t>
            </a:r>
            <a:r>
              <a:rPr lang="zh-CN" altLang="en-US" sz="2600" b="1" dirty="0" smtClean="0"/>
              <a:t>的小数。用二进制小数形式表示数字量，即自然二进制码。</a:t>
            </a:r>
            <a:endParaRPr lang="zh-CN" altLang="en-US" sz="2600" b="1" dirty="0" smtClean="0"/>
          </a:p>
          <a:p>
            <a:pPr algn="just"/>
            <a:r>
              <a:rPr lang="en-US" sz="2600" b="1" dirty="0" smtClean="0"/>
              <a:t>n</a:t>
            </a:r>
            <a:r>
              <a:rPr lang="zh-CN" altLang="en-US" sz="2600" b="1" dirty="0" smtClean="0"/>
              <a:t>位自然二进制码表示一个小数</a:t>
            </a:r>
            <a:r>
              <a:rPr lang="en-US" sz="2600" b="1" dirty="0" smtClean="0"/>
              <a:t>N</a:t>
            </a:r>
            <a:r>
              <a:rPr lang="zh-CN" altLang="en-US" sz="2600" b="1" dirty="0" smtClean="0"/>
              <a:t>：</a:t>
            </a:r>
            <a:endParaRPr lang="zh-CN" altLang="en-US" sz="2600" b="1" dirty="0" smtClean="0"/>
          </a:p>
          <a:p>
            <a:pPr algn="ctr">
              <a:buNone/>
            </a:pPr>
            <a:r>
              <a:rPr lang="en-US" sz="2600" b="1" dirty="0" smtClean="0"/>
              <a:t>N=d</a:t>
            </a:r>
            <a:r>
              <a:rPr lang="en-US" sz="2600" b="1" baseline="-25000" dirty="0" smtClean="0"/>
              <a:t>1</a:t>
            </a:r>
            <a:r>
              <a:rPr lang="en-US" sz="2600" b="1" dirty="0" smtClean="0"/>
              <a:t>2</a:t>
            </a:r>
            <a:r>
              <a:rPr lang="en-US" sz="2600" b="1" baseline="30000" dirty="0" smtClean="0"/>
              <a:t>-1</a:t>
            </a:r>
            <a:r>
              <a:rPr lang="en-US" sz="2600" b="1" dirty="0" smtClean="0"/>
              <a:t>+d</a:t>
            </a:r>
            <a:r>
              <a:rPr lang="en-US" sz="2600" b="1" baseline="-25000" dirty="0" smtClean="0"/>
              <a:t>2</a:t>
            </a:r>
            <a:r>
              <a:rPr lang="en-US" sz="2600" b="1" dirty="0" smtClean="0"/>
              <a:t>2</a:t>
            </a:r>
            <a:r>
              <a:rPr lang="en-US" sz="2600" b="1" baseline="30000" dirty="0" smtClean="0"/>
              <a:t>-2</a:t>
            </a:r>
            <a:r>
              <a:rPr lang="en-US" sz="2600" b="1" dirty="0" smtClean="0"/>
              <a:t>+…+d</a:t>
            </a:r>
            <a:r>
              <a:rPr lang="en-US" sz="2600" b="1" baseline="-25000" dirty="0" smtClean="0"/>
              <a:t>n</a:t>
            </a:r>
            <a:r>
              <a:rPr lang="en-US" sz="2600" b="1" dirty="0" smtClean="0"/>
              <a:t>2</a:t>
            </a:r>
            <a:r>
              <a:rPr lang="en-US" sz="2600" b="1" baseline="30000" dirty="0" smtClean="0"/>
              <a:t>-n</a:t>
            </a:r>
            <a:endParaRPr lang="zh-CN" altLang="en-US" sz="2600" b="1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系数</a:t>
            </a:r>
            <a:r>
              <a:rPr lang="en-US" sz="2600" b="1" dirty="0" smtClean="0">
                <a:ea typeface="+mn-ea"/>
              </a:rPr>
              <a:t>d</a:t>
            </a:r>
            <a:r>
              <a:rPr lang="en-US" sz="2600" b="1" baseline="-25000" dirty="0" smtClean="0">
                <a:ea typeface="+mn-ea"/>
              </a:rPr>
              <a:t>i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=0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或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1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，是二进制小数中第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i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位上的数码。</a:t>
            </a:r>
            <a:endParaRPr lang="en-US" altLang="zh-CN" sz="2600" b="1" dirty="0" smtClean="0">
              <a:solidFill>
                <a:schemeClr val="tx1"/>
              </a:solidFill>
              <a:ea typeface="+mn-ea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b="1" dirty="0" smtClean="0">
                <a:ea typeface="+mn-ea"/>
              </a:rPr>
              <a:t>2</a:t>
            </a:r>
            <a:r>
              <a:rPr lang="en-US" sz="2600" b="1" baseline="30000" dirty="0" smtClean="0">
                <a:ea typeface="+mn-ea"/>
              </a:rPr>
              <a:t>-n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是小数</a:t>
            </a:r>
            <a:r>
              <a:rPr lang="zh-CN" altLang="en-US" sz="2600" b="1" dirty="0" smtClean="0">
                <a:ea typeface="+mn-ea"/>
              </a:rPr>
              <a:t>各位上的加权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。第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1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位加权最大为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1/2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（最高有效位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MSB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）；最右边第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n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位加权最小为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1/2</a:t>
            </a:r>
            <a:r>
              <a:rPr lang="en-US" sz="2600" b="1" baseline="30000" dirty="0" smtClean="0">
                <a:solidFill>
                  <a:schemeClr val="tx1"/>
                </a:solidFill>
                <a:ea typeface="+mn-ea"/>
              </a:rPr>
              <a:t>n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（最小有效位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LSB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），等于量化单位</a:t>
            </a:r>
            <a:r>
              <a:rPr lang="en-US" sz="2600" b="1" dirty="0" smtClean="0">
                <a:solidFill>
                  <a:schemeClr val="tx1"/>
                </a:solidFill>
                <a:ea typeface="+mn-ea"/>
              </a:rPr>
              <a:t>q</a:t>
            </a:r>
            <a:r>
              <a:rPr lang="zh-CN" altLang="en-US" sz="2600" b="1" dirty="0" smtClean="0">
                <a:solidFill>
                  <a:schemeClr val="tx1"/>
                </a:solidFill>
                <a:ea typeface="+mn-ea"/>
              </a:rPr>
              <a:t>。</a:t>
            </a:r>
            <a:endParaRPr lang="en-US" altLang="zh-CN" sz="2600" b="1" dirty="0" smtClean="0">
              <a:solidFill>
                <a:schemeClr val="tx1"/>
              </a:solidFill>
              <a:ea typeface="+mn-ea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chemeClr val="tx1"/>
                </a:solidFill>
                <a:latin typeface="+mn-ea"/>
                <a:ea typeface="+mn-ea"/>
              </a:rPr>
              <a:t>自然二进制编码的</a:t>
            </a:r>
            <a:r>
              <a:rPr lang="zh-CN" altLang="en-US" sz="2600" b="1" dirty="0" smtClean="0">
                <a:latin typeface="+mn-ea"/>
                <a:ea typeface="+mn-ea"/>
              </a:rPr>
              <a:t>小数点</a:t>
            </a:r>
            <a:r>
              <a:rPr lang="zh-CN" altLang="en-US" sz="2600" b="1" dirty="0" smtClean="0">
                <a:solidFill>
                  <a:schemeClr val="tx1"/>
                </a:solidFill>
                <a:latin typeface="+mn-ea"/>
                <a:ea typeface="+mn-ea"/>
              </a:rPr>
              <a:t>不表示出来。</a:t>
            </a:r>
            <a:endParaRPr lang="en-US" altLang="zh-CN" sz="26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zh-CN" altLang="en-US" sz="2600" b="1" dirty="0" smtClean="0">
              <a:solidFill>
                <a:schemeClr val="tx1"/>
              </a:solidFill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84200"/>
            <a:ext cx="8372475" cy="591185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800" b="1" dirty="0" smtClean="0">
                <a:solidFill>
                  <a:srgbClr val="00B0F0"/>
                </a:solidFill>
                <a:ea typeface="楷体_GB2312" pitchFamily="49" charset="-122"/>
              </a:rPr>
              <a:t>例 </a:t>
            </a:r>
            <a:r>
              <a:rPr lang="zh-CN" altLang="en-US" sz="2800" b="1" dirty="0" smtClean="0"/>
              <a:t> </a:t>
            </a:r>
            <a:r>
              <a:rPr lang="zh-CN" altLang="en-US" sz="2600" b="1" dirty="0" smtClean="0">
                <a:ea typeface="+mn-ea"/>
              </a:rPr>
              <a:t>二进制小数</a:t>
            </a:r>
            <a:r>
              <a:rPr lang="en-US" sz="2600" b="1" dirty="0" smtClean="0">
                <a:ea typeface="+mn-ea"/>
              </a:rPr>
              <a:t>0.110101 </a:t>
            </a:r>
            <a:r>
              <a:rPr lang="zh-CN" altLang="en-US" sz="2600" b="1" dirty="0" smtClean="0">
                <a:ea typeface="+mn-ea"/>
              </a:rPr>
              <a:t>记作</a:t>
            </a:r>
            <a:r>
              <a:rPr lang="en-US" sz="2600" b="1" dirty="0" smtClean="0">
                <a:ea typeface="+mn-ea"/>
              </a:rPr>
              <a:t>110101</a:t>
            </a:r>
            <a:r>
              <a:rPr lang="zh-CN" altLang="en-US" sz="2600" b="1" dirty="0" smtClean="0">
                <a:ea typeface="+mn-ea"/>
              </a:rPr>
              <a:t>，表示</a:t>
            </a:r>
            <a:r>
              <a:rPr lang="en-US" altLang="zh-CN" sz="2600" b="1" dirty="0" smtClean="0">
                <a:ea typeface="+mn-ea"/>
              </a:rPr>
              <a:t>10</a:t>
            </a:r>
            <a:r>
              <a:rPr lang="zh-CN" altLang="en-US" sz="2600" b="1" dirty="0" smtClean="0">
                <a:ea typeface="+mn-ea"/>
              </a:rPr>
              <a:t>进小数：</a:t>
            </a:r>
            <a:endParaRPr lang="zh-CN" altLang="en-US" sz="2600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600" b="1" dirty="0" smtClean="0"/>
              <a:t>	N=</a:t>
            </a:r>
            <a:r>
              <a:rPr lang="en-US" sz="2600" b="1" dirty="0" smtClean="0">
                <a:solidFill>
                  <a:srgbClr val="FF9933"/>
                </a:solidFill>
              </a:rPr>
              <a:t>1</a:t>
            </a:r>
            <a:r>
              <a:rPr lang="en-US" sz="2600" b="1" dirty="0" smtClean="0"/>
              <a:t>×0.5+</a:t>
            </a:r>
            <a:r>
              <a:rPr lang="en-US" sz="2600" b="1" dirty="0" smtClean="0">
                <a:solidFill>
                  <a:srgbClr val="FF9933"/>
                </a:solidFill>
              </a:rPr>
              <a:t>1</a:t>
            </a:r>
            <a:r>
              <a:rPr lang="en-US" sz="2600" b="1" dirty="0" smtClean="0"/>
              <a:t>×0.25+</a:t>
            </a:r>
            <a:r>
              <a:rPr lang="en-US" sz="2600" b="1" dirty="0" smtClean="0">
                <a:solidFill>
                  <a:srgbClr val="FF9933"/>
                </a:solidFill>
              </a:rPr>
              <a:t>0</a:t>
            </a:r>
            <a:r>
              <a:rPr lang="en-US" sz="2600" b="1" dirty="0" smtClean="0"/>
              <a:t>×0.125</a:t>
            </a:r>
            <a:endParaRPr lang="en-US" sz="2600" b="1" dirty="0" smtClean="0"/>
          </a:p>
          <a:p>
            <a:pPr>
              <a:spcBef>
                <a:spcPts val="0"/>
              </a:spcBef>
              <a:buNone/>
            </a:pPr>
            <a:r>
              <a:rPr lang="en-US" sz="2600" b="1" dirty="0" smtClean="0"/>
              <a:t>	       +</a:t>
            </a:r>
            <a:r>
              <a:rPr lang="en-US" sz="2600" b="1" dirty="0" smtClean="0">
                <a:solidFill>
                  <a:srgbClr val="FF9933"/>
                </a:solidFill>
              </a:rPr>
              <a:t>1</a:t>
            </a:r>
            <a:r>
              <a:rPr lang="en-US" sz="2600" b="1" dirty="0" smtClean="0"/>
              <a:t>×0.0625+</a:t>
            </a:r>
            <a:r>
              <a:rPr lang="en-US" sz="2600" b="1" dirty="0" smtClean="0">
                <a:solidFill>
                  <a:srgbClr val="FF9933"/>
                </a:solidFill>
              </a:rPr>
              <a:t>0</a:t>
            </a:r>
            <a:r>
              <a:rPr lang="en-US" sz="2600" b="1" dirty="0" smtClean="0"/>
              <a:t>×0.03125+</a:t>
            </a:r>
            <a:r>
              <a:rPr lang="en-US" sz="2600" b="1" dirty="0" smtClean="0">
                <a:solidFill>
                  <a:srgbClr val="FF9933"/>
                </a:solidFill>
              </a:rPr>
              <a:t>1</a:t>
            </a:r>
            <a:r>
              <a:rPr lang="en-US" sz="2600" b="1" dirty="0" smtClean="0"/>
              <a:t>×0.015625</a:t>
            </a:r>
            <a:endParaRPr lang="zh-CN" altLang="en-US" sz="2600" b="1" dirty="0" smtClean="0"/>
          </a:p>
          <a:p>
            <a:pPr>
              <a:spcBef>
                <a:spcPts val="0"/>
              </a:spcBef>
              <a:buNone/>
            </a:pPr>
            <a:r>
              <a:rPr lang="en-US" sz="2600" b="1" dirty="0" smtClean="0"/>
              <a:t>         =0.828125</a:t>
            </a:r>
            <a:endParaRPr lang="zh-CN" altLang="en-US" sz="2600" b="1" dirty="0" smtClean="0"/>
          </a:p>
          <a:p>
            <a:pPr>
              <a:spcBef>
                <a:spcPts val="600"/>
              </a:spcBef>
              <a:buNone/>
            </a:pPr>
            <a:r>
              <a:rPr lang="zh-CN" altLang="en-US" sz="2600" b="1" dirty="0" smtClean="0">
                <a:ea typeface="+mn-ea"/>
              </a:rPr>
              <a:t>  即二进制码</a:t>
            </a:r>
            <a:r>
              <a:rPr lang="en-US" sz="2600" b="1" dirty="0" smtClean="0">
                <a:ea typeface="+mn-ea"/>
              </a:rPr>
              <a:t>110101</a:t>
            </a:r>
            <a:r>
              <a:rPr lang="zh-CN" altLang="en-US" sz="2600" b="1" dirty="0" smtClean="0">
                <a:ea typeface="+mn-ea"/>
              </a:rPr>
              <a:t>表示的模拟量是满量程的</a:t>
            </a:r>
            <a:r>
              <a:rPr lang="en-US" sz="2600" b="1" dirty="0" smtClean="0">
                <a:ea typeface="+mn-ea"/>
              </a:rPr>
              <a:t>82.8125</a:t>
            </a:r>
            <a:r>
              <a:rPr lang="zh-CN" altLang="en-US" sz="2600" b="1" dirty="0" smtClean="0">
                <a:ea typeface="+mn-ea"/>
              </a:rPr>
              <a:t>％</a:t>
            </a:r>
            <a:endParaRPr lang="en-US" altLang="zh-CN" sz="2600" b="1" dirty="0" smtClean="0">
              <a:ea typeface="+mn-ea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600" b="1" dirty="0" smtClean="0">
                <a:solidFill>
                  <a:srgbClr val="00B0F0"/>
                </a:solidFill>
                <a:ea typeface="+mn-ea"/>
              </a:rPr>
              <a:t>假设：</a:t>
            </a:r>
            <a:r>
              <a:rPr lang="en-US" sz="2600" b="1" dirty="0" smtClean="0">
                <a:ea typeface="+mn-ea"/>
              </a:rPr>
              <a:t>V</a:t>
            </a:r>
            <a:r>
              <a:rPr lang="en-US" sz="2600" b="1" baseline="-25000" dirty="0" smtClean="0">
                <a:ea typeface="+mn-ea"/>
              </a:rPr>
              <a:t>R</a:t>
            </a:r>
            <a:r>
              <a:rPr lang="zh-CN" altLang="en-US" sz="2600" b="1" dirty="0" smtClean="0">
                <a:ea typeface="+mn-ea"/>
              </a:rPr>
              <a:t>为参考电压，即满量程值，</a:t>
            </a:r>
            <a:r>
              <a:rPr lang="en-US" sz="2600" b="1" dirty="0" smtClean="0">
                <a:ea typeface="+mn-ea"/>
              </a:rPr>
              <a:t>V</a:t>
            </a:r>
            <a:r>
              <a:rPr lang="en-US" sz="2600" b="1" baseline="-25000" dirty="0" smtClean="0">
                <a:ea typeface="+mn-ea"/>
              </a:rPr>
              <a:t>X</a:t>
            </a:r>
            <a:r>
              <a:rPr lang="zh-CN" altLang="en-US" sz="2600" b="1" dirty="0" smtClean="0">
                <a:ea typeface="+mn-ea"/>
              </a:rPr>
              <a:t>是实际模拟电压值，则</a:t>
            </a:r>
            <a:endParaRPr lang="en-US" altLang="zh-CN" sz="2600" b="1" dirty="0" smtClean="0">
              <a:ea typeface="+mn-ea"/>
            </a:endParaRPr>
          </a:p>
          <a:p>
            <a:pPr marL="176530" indent="-17653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600" b="1" dirty="0" smtClean="0"/>
              <a:t>V</a:t>
            </a:r>
            <a:r>
              <a:rPr lang="en-US" sz="2600" b="1" baseline="-25000" dirty="0" smtClean="0"/>
              <a:t>X</a:t>
            </a:r>
            <a:r>
              <a:rPr lang="en-US" sz="2600" b="1" dirty="0" smtClean="0"/>
              <a:t>=V</a:t>
            </a:r>
            <a:r>
              <a:rPr lang="en-US" sz="2600" b="1" baseline="-25000" dirty="0" smtClean="0"/>
              <a:t>R</a:t>
            </a:r>
            <a:r>
              <a:rPr lang="en-US" sz="2600" b="1" dirty="0" smtClean="0"/>
              <a:t>×N</a:t>
            </a:r>
            <a:endParaRPr lang="zh-CN" altLang="en-US" sz="2600" b="1" dirty="0" smtClean="0"/>
          </a:p>
          <a:p>
            <a:pPr marL="352425" indent="-352425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当</a:t>
            </a:r>
            <a:r>
              <a:rPr lang="en-US" sz="2600" b="1" dirty="0" smtClean="0">
                <a:solidFill>
                  <a:srgbClr val="00FF00"/>
                </a:solidFill>
                <a:ea typeface="+mn-ea"/>
              </a:rPr>
              <a:t>V</a:t>
            </a:r>
            <a:r>
              <a:rPr lang="en-US" sz="2600" b="1" baseline="-25000" dirty="0" smtClean="0">
                <a:solidFill>
                  <a:srgbClr val="00FF00"/>
                </a:solidFill>
                <a:ea typeface="+mn-ea"/>
              </a:rPr>
              <a:t>R</a:t>
            </a:r>
            <a:r>
              <a:rPr lang="en-US" sz="2600" b="1" dirty="0" smtClean="0">
                <a:solidFill>
                  <a:srgbClr val="00FF00"/>
                </a:solidFill>
                <a:ea typeface="+mn-ea"/>
              </a:rPr>
              <a:t>=+10V</a:t>
            </a:r>
            <a:r>
              <a:rPr lang="zh-CN" altLang="en-US" sz="2600" b="1" dirty="0" smtClean="0">
                <a:ea typeface="+mn-ea"/>
              </a:rPr>
              <a:t>，数字量</a:t>
            </a:r>
            <a:r>
              <a:rPr lang="en-US" sz="2600" b="1" dirty="0" smtClean="0">
                <a:ea typeface="+mn-ea"/>
              </a:rPr>
              <a:t>110101</a:t>
            </a:r>
            <a:r>
              <a:rPr lang="zh-CN" altLang="en-US" sz="2600" b="1" dirty="0" smtClean="0">
                <a:ea typeface="+mn-ea"/>
              </a:rPr>
              <a:t>表示模拟电压：</a:t>
            </a:r>
            <a:endParaRPr lang="en-US" altLang="zh-CN" sz="2600" b="1" dirty="0" smtClean="0">
              <a:ea typeface="+mn-ea"/>
            </a:endParaRPr>
          </a:p>
          <a:p>
            <a:pPr marL="352425" indent="-352425" algn="ctr">
              <a:spcBef>
                <a:spcPts val="0"/>
              </a:spcBef>
              <a:buNone/>
            </a:pPr>
            <a:r>
              <a:rPr lang="en-US" sz="2600" b="1" dirty="0" smtClean="0">
                <a:ea typeface="+mn-ea"/>
              </a:rPr>
              <a:t>V</a:t>
            </a:r>
            <a:r>
              <a:rPr lang="en-US" sz="2600" b="1" baseline="-25000" dirty="0" smtClean="0">
                <a:ea typeface="+mn-ea"/>
              </a:rPr>
              <a:t>X</a:t>
            </a:r>
            <a:r>
              <a:rPr lang="en-US" sz="2600" b="1" dirty="0" smtClean="0">
                <a:ea typeface="+mn-ea"/>
              </a:rPr>
              <a:t>=10V×0.828125=</a:t>
            </a:r>
            <a:r>
              <a:rPr lang="en-US" sz="2600" b="1" dirty="0" smtClean="0">
                <a:solidFill>
                  <a:srgbClr val="00FF00"/>
                </a:solidFill>
                <a:ea typeface="+mn-ea"/>
              </a:rPr>
              <a:t>8.28125V</a:t>
            </a:r>
            <a:endParaRPr lang="zh-CN" altLang="en-US" sz="2600" b="1" dirty="0" smtClean="0">
              <a:solidFill>
                <a:srgbClr val="00FF00"/>
              </a:solidFill>
              <a:ea typeface="+mn-ea"/>
            </a:endParaRPr>
          </a:p>
          <a:p>
            <a:pPr marL="352425" indent="-35242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当</a:t>
            </a:r>
            <a:r>
              <a:rPr lang="en-US" sz="2600" b="1" dirty="0" smtClean="0">
                <a:solidFill>
                  <a:srgbClr val="00FF00"/>
                </a:solidFill>
                <a:ea typeface="+mn-ea"/>
              </a:rPr>
              <a:t>V</a:t>
            </a:r>
            <a:r>
              <a:rPr lang="en-US" sz="2600" b="1" baseline="-25000" dirty="0" smtClean="0">
                <a:solidFill>
                  <a:srgbClr val="00FF00"/>
                </a:solidFill>
                <a:ea typeface="+mn-ea"/>
              </a:rPr>
              <a:t>R</a:t>
            </a:r>
            <a:r>
              <a:rPr lang="en-US" sz="2600" b="1" dirty="0" smtClean="0">
                <a:solidFill>
                  <a:srgbClr val="00FF00"/>
                </a:solidFill>
                <a:ea typeface="+mn-ea"/>
              </a:rPr>
              <a:t>=+5V</a:t>
            </a:r>
            <a:r>
              <a:rPr lang="zh-CN" altLang="en-US" sz="2600" b="1" dirty="0" smtClean="0">
                <a:ea typeface="+mn-ea"/>
              </a:rPr>
              <a:t>，数字量</a:t>
            </a:r>
            <a:r>
              <a:rPr lang="en-US" sz="2600" b="1" dirty="0" smtClean="0">
                <a:ea typeface="+mn-ea"/>
              </a:rPr>
              <a:t>110101</a:t>
            </a:r>
            <a:r>
              <a:rPr lang="zh-CN" altLang="en-US" sz="2600" b="1" dirty="0" smtClean="0">
                <a:ea typeface="+mn-ea"/>
              </a:rPr>
              <a:t>表示的模拟电压为：</a:t>
            </a:r>
            <a:endParaRPr lang="en-US" altLang="zh-CN" sz="2600" b="1" dirty="0" smtClean="0">
              <a:ea typeface="+mn-ea"/>
            </a:endParaRPr>
          </a:p>
          <a:p>
            <a:pPr marL="352425" indent="-352425" algn="ctr">
              <a:spcBef>
                <a:spcPts val="600"/>
              </a:spcBef>
              <a:buNone/>
            </a:pPr>
            <a:r>
              <a:rPr lang="en-US" sz="2600" b="1" dirty="0" smtClean="0">
                <a:ea typeface="+mn-ea"/>
              </a:rPr>
              <a:t>V</a:t>
            </a:r>
            <a:r>
              <a:rPr lang="en-US" sz="2600" b="1" baseline="-25000" dirty="0" smtClean="0">
                <a:ea typeface="+mn-ea"/>
              </a:rPr>
              <a:t>X</a:t>
            </a:r>
            <a:r>
              <a:rPr lang="en-US" sz="2600" b="1" dirty="0" smtClean="0">
                <a:ea typeface="+mn-ea"/>
              </a:rPr>
              <a:t>=5V×0.828125=</a:t>
            </a:r>
            <a:r>
              <a:rPr lang="en-US" sz="2600" b="1" dirty="0" smtClean="0">
                <a:solidFill>
                  <a:srgbClr val="00FF00"/>
                </a:solidFill>
                <a:ea typeface="+mn-ea"/>
              </a:rPr>
              <a:t>4.140625V</a:t>
            </a:r>
            <a:endParaRPr lang="zh-CN" altLang="en-US" sz="2600" b="1" dirty="0" smtClean="0">
              <a:solidFill>
                <a:srgbClr val="00FF00"/>
              </a:solidFill>
              <a:ea typeface="+mn-ea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9580" indent="-449580" algn="just"/>
            <a:r>
              <a:rPr lang="en-US" sz="2600" b="1" dirty="0" smtClean="0"/>
              <a:t>A</a:t>
            </a:r>
            <a:r>
              <a:rPr lang="en-US" altLang="zh-CN" sz="2600" b="1" dirty="0" smtClean="0"/>
              <a:t>DC</a:t>
            </a:r>
            <a:r>
              <a:rPr lang="zh-CN" altLang="en-US" sz="2600" b="1" dirty="0" smtClean="0"/>
              <a:t>的量程不同，同一个数字量所表示的模拟量大小也不一样。通过改变参考电压，可改变量程。</a:t>
            </a:r>
            <a:endParaRPr lang="zh-CN" altLang="en-US" sz="2600" b="1" dirty="0" smtClean="0"/>
          </a:p>
          <a:p>
            <a:pPr marL="352425" indent="-352425"/>
            <a:r>
              <a:rPr lang="zh-CN" altLang="en-US" sz="2600" b="1" dirty="0" smtClean="0"/>
              <a:t>  若已知参考电压</a:t>
            </a:r>
            <a:r>
              <a:rPr lang="en-US" sz="2600" b="1" dirty="0" smtClean="0"/>
              <a:t>V</a:t>
            </a:r>
            <a:r>
              <a:rPr lang="en-US" sz="2600" b="1" baseline="-25000" dirty="0" smtClean="0"/>
              <a:t>R</a:t>
            </a:r>
            <a:r>
              <a:rPr lang="zh-CN" altLang="en-US" sz="2600" b="1" dirty="0" smtClean="0"/>
              <a:t>和模拟电压</a:t>
            </a:r>
            <a:r>
              <a:rPr lang="en-US" sz="2600" b="1" dirty="0" smtClean="0"/>
              <a:t>V</a:t>
            </a:r>
            <a:r>
              <a:rPr lang="en-US" sz="2600" b="1" baseline="-25000" dirty="0" smtClean="0"/>
              <a:t>X</a:t>
            </a:r>
            <a:r>
              <a:rPr lang="zh-CN" altLang="en-US" sz="2600" b="1" dirty="0" smtClean="0"/>
              <a:t>，也可以计算出</a:t>
            </a:r>
            <a:r>
              <a:rPr lang="en-US" sz="2600" b="1" dirty="0" smtClean="0"/>
              <a:t>V</a:t>
            </a:r>
            <a:r>
              <a:rPr lang="en-US" sz="2600" b="1" baseline="-25000" dirty="0" smtClean="0"/>
              <a:t>X</a:t>
            </a:r>
            <a:r>
              <a:rPr lang="zh-CN" altLang="en-US" sz="2600" b="1" dirty="0" smtClean="0"/>
              <a:t>的数字量</a:t>
            </a:r>
            <a:r>
              <a:rPr lang="en-US" sz="2600" b="1" dirty="0" smtClean="0"/>
              <a:t>N</a:t>
            </a:r>
            <a:r>
              <a:rPr lang="zh-CN" altLang="en-US" sz="2600" b="1" dirty="0" smtClean="0"/>
              <a:t>来。</a:t>
            </a:r>
            <a:endParaRPr lang="en-US" altLang="zh-CN" sz="2600" b="1" dirty="0" smtClean="0"/>
          </a:p>
          <a:p>
            <a:pPr marL="0" indent="0">
              <a:buNone/>
            </a:pPr>
            <a:r>
              <a:rPr lang="zh-CN" altLang="en-US" sz="2600" b="1" dirty="0" smtClean="0">
                <a:solidFill>
                  <a:srgbClr val="00B0F0"/>
                </a:solidFill>
                <a:ea typeface="+mn-ea"/>
              </a:rPr>
              <a:t>例如，</a:t>
            </a:r>
            <a:r>
              <a:rPr lang="zh-CN" altLang="en-US" sz="2600" b="1" dirty="0" smtClean="0">
                <a:ea typeface="+mn-ea"/>
              </a:rPr>
              <a:t>当</a:t>
            </a:r>
            <a:r>
              <a:rPr lang="en-US" sz="2600" b="1" dirty="0" smtClean="0">
                <a:ea typeface="+mn-ea"/>
              </a:rPr>
              <a:t>V</a:t>
            </a:r>
            <a:r>
              <a:rPr lang="en-US" sz="2600" b="1" baseline="-25000" dirty="0" smtClean="0">
                <a:ea typeface="+mn-ea"/>
              </a:rPr>
              <a:t>R</a:t>
            </a:r>
            <a:r>
              <a:rPr lang="en-US" sz="2600" b="1" dirty="0" smtClean="0">
                <a:ea typeface="+mn-ea"/>
              </a:rPr>
              <a:t>=+5V</a:t>
            </a:r>
            <a:r>
              <a:rPr lang="zh-CN" altLang="en-US" sz="2600" b="1" dirty="0" smtClean="0">
                <a:ea typeface="+mn-ea"/>
              </a:rPr>
              <a:t>，</a:t>
            </a:r>
            <a:r>
              <a:rPr lang="en-US" sz="2600" b="1" dirty="0" smtClean="0">
                <a:ea typeface="+mn-ea"/>
              </a:rPr>
              <a:t>V</a:t>
            </a:r>
            <a:r>
              <a:rPr lang="en-US" sz="2600" b="1" baseline="-25000" dirty="0" smtClean="0">
                <a:ea typeface="+mn-ea"/>
              </a:rPr>
              <a:t>X</a:t>
            </a:r>
            <a:r>
              <a:rPr lang="en-US" sz="2600" b="1" dirty="0" smtClean="0">
                <a:ea typeface="+mn-ea"/>
              </a:rPr>
              <a:t>=1.0V</a:t>
            </a:r>
            <a:r>
              <a:rPr lang="zh-CN" altLang="en-US" sz="2600" b="1" dirty="0" smtClean="0">
                <a:ea typeface="+mn-ea"/>
              </a:rPr>
              <a:t>时，</a:t>
            </a:r>
            <a:r>
              <a:rPr lang="en-US" sz="2600" b="1" dirty="0" smtClean="0">
                <a:ea typeface="+mn-ea"/>
              </a:rPr>
              <a:t>V</a:t>
            </a:r>
            <a:r>
              <a:rPr lang="en-US" sz="2600" b="1" baseline="-25000" dirty="0" smtClean="0">
                <a:ea typeface="+mn-ea"/>
              </a:rPr>
              <a:t>X</a:t>
            </a:r>
            <a:r>
              <a:rPr lang="zh-CN" altLang="en-US" sz="2600" b="1" dirty="0" smtClean="0">
                <a:ea typeface="+mn-ea"/>
              </a:rPr>
              <a:t>的数字量为：</a:t>
            </a:r>
            <a:endParaRPr lang="zh-CN" altLang="en-US" sz="2600" b="1" dirty="0" smtClean="0">
              <a:ea typeface="+mn-ea"/>
            </a:endParaRPr>
          </a:p>
          <a:p>
            <a:pPr algn="ctr">
              <a:buNone/>
            </a:pPr>
            <a:r>
              <a:rPr lang="en-US" sz="2600" b="1" dirty="0" smtClean="0"/>
              <a:t>N=V</a:t>
            </a:r>
            <a:r>
              <a:rPr lang="en-US" sz="2600" b="1" baseline="-25000" dirty="0" smtClean="0"/>
              <a:t>X</a:t>
            </a:r>
            <a:r>
              <a:rPr lang="en-US" sz="2600" b="1" dirty="0" smtClean="0"/>
              <a:t>/V</a:t>
            </a:r>
            <a:r>
              <a:rPr lang="en-US" sz="2600" b="1" baseline="-25000" dirty="0" smtClean="0"/>
              <a:t>R</a:t>
            </a:r>
            <a:r>
              <a:rPr lang="en-US" sz="2600" b="1" dirty="0" smtClean="0"/>
              <a:t>=1.0V/5.0V=0.2</a:t>
            </a:r>
            <a:endParaRPr lang="zh-CN" altLang="en-US" sz="2600" b="1" dirty="0" smtClean="0"/>
          </a:p>
          <a:p>
            <a:pPr marL="0" indent="0" algn="just">
              <a:buNone/>
            </a:pPr>
            <a:r>
              <a:rPr lang="zh-CN" altLang="en-US" sz="2600" b="1" dirty="0" smtClean="0">
                <a:ea typeface="+mn-ea"/>
              </a:rPr>
              <a:t>    二进制小数</a:t>
            </a:r>
            <a:r>
              <a:rPr lang="en-US" sz="2600" b="1" dirty="0" smtClean="0">
                <a:ea typeface="+mn-ea"/>
              </a:rPr>
              <a:t>0.2=0.00110010</a:t>
            </a:r>
            <a:r>
              <a:rPr lang="zh-CN" altLang="en-US" sz="2600" b="1" dirty="0" smtClean="0">
                <a:ea typeface="+mn-ea"/>
              </a:rPr>
              <a:t>，由于在机器中小数点不表示出来，所以用</a:t>
            </a:r>
            <a:r>
              <a:rPr lang="en-US" sz="2600" b="1" dirty="0" smtClean="0">
                <a:ea typeface="+mn-ea"/>
              </a:rPr>
              <a:t>00110010</a:t>
            </a:r>
            <a:r>
              <a:rPr lang="zh-CN" altLang="en-US" sz="2600" b="1" dirty="0" smtClean="0">
                <a:ea typeface="+mn-ea"/>
              </a:rPr>
              <a:t>或</a:t>
            </a:r>
            <a:r>
              <a:rPr lang="en-US" sz="2600" b="1" dirty="0" smtClean="0">
                <a:ea typeface="+mn-ea"/>
              </a:rPr>
              <a:t>32H</a:t>
            </a:r>
            <a:r>
              <a:rPr lang="zh-CN" altLang="en-US" sz="2600" b="1" dirty="0" smtClean="0">
                <a:ea typeface="+mn-ea"/>
              </a:rPr>
              <a:t>来表示</a:t>
            </a:r>
            <a:r>
              <a:rPr lang="en-US" sz="2600" b="1" dirty="0" smtClean="0">
                <a:ea typeface="+mn-ea"/>
              </a:rPr>
              <a:t>V</a:t>
            </a:r>
            <a:r>
              <a:rPr lang="en-US" sz="2600" b="1" baseline="-25000" dirty="0" smtClean="0">
                <a:ea typeface="+mn-ea"/>
              </a:rPr>
              <a:t>X</a:t>
            </a:r>
            <a:r>
              <a:rPr lang="zh-CN" altLang="en-US" sz="2600" b="1" dirty="0" smtClean="0">
                <a:ea typeface="+mn-ea"/>
              </a:rPr>
              <a:t>的数字量。</a:t>
            </a:r>
            <a:endParaRPr lang="zh-CN" altLang="en-US" sz="2600" b="1" dirty="0" smtClean="0"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495300"/>
            <a:ext cx="8372475" cy="4445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600" b="1" dirty="0" smtClean="0"/>
              <a:t>FSR=5V</a:t>
            </a:r>
            <a:r>
              <a:rPr lang="zh-CN" altLang="en-US" sz="2600" b="1" dirty="0" smtClean="0"/>
              <a:t>和</a:t>
            </a:r>
            <a:r>
              <a:rPr lang="en-US" sz="2600" b="1" dirty="0" smtClean="0"/>
              <a:t>10V</a:t>
            </a:r>
            <a:r>
              <a:rPr lang="zh-CN" altLang="en-US" sz="2600" b="1" dirty="0" smtClean="0"/>
              <a:t>时，</a:t>
            </a:r>
            <a:r>
              <a:rPr lang="en-US" sz="2600" b="1" dirty="0" smtClean="0"/>
              <a:t>4</a:t>
            </a:r>
            <a:r>
              <a:rPr lang="zh-CN" altLang="en-US" sz="2600" b="1" dirty="0" smtClean="0"/>
              <a:t>位二进制小数码的表示方法</a:t>
            </a:r>
            <a:r>
              <a:rPr lang="zh-CN" altLang="en-US" sz="2600" b="1" dirty="0" smtClean="0">
                <a:sym typeface="Wingdings 3" panose="05040102010807070707"/>
              </a:rPr>
              <a:t></a:t>
            </a:r>
            <a:endParaRPr lang="zh-CN" altLang="en-US" sz="2600" b="1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0350" y="1028700"/>
            <a:ext cx="8628148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 txBox="1"/>
          <p:nvPr/>
        </p:nvSpPr>
        <p:spPr bwMode="auto">
          <a:xfrm>
            <a:off x="349250" y="5207000"/>
            <a:ext cx="8372475" cy="1200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eaLnBrk="0" hangingPunct="0">
              <a:spcBef>
                <a:spcPct val="30000"/>
              </a:spcBef>
              <a:buClr>
                <a:srgbClr val="FFFF00"/>
              </a:buClr>
            </a:pP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楷体_GB2312" pitchFamily="49" charset="-122"/>
              </a:rPr>
              <a:t>数字量全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楷体_GB2312" pitchFamily="49" charset="-122"/>
              </a:rPr>
              <a:t>1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楷体_GB2312" pitchFamily="49" charset="-122"/>
              </a:rPr>
              <a:t>（满码），等于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楷体_GB2312" pitchFamily="49" charset="-122"/>
              </a:rPr>
              <a:t>FSR×(1-2</a:t>
            </a:r>
            <a:r>
              <a:rPr lang="en-US" b="1" baseline="30000" dirty="0" smtClean="0">
                <a:solidFill>
                  <a:srgbClr val="FFFF00"/>
                </a:solidFill>
                <a:latin typeface="+mn-lt"/>
                <a:ea typeface="楷体_GB2312" pitchFamily="49" charset="-122"/>
              </a:rPr>
              <a:t>-n</a:t>
            </a: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楷体_GB2312" pitchFamily="49" charset="-122"/>
              </a:rPr>
              <a:t>)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楷体_GB2312" pitchFamily="49" charset="-122"/>
              </a:rPr>
              <a:t>，比满量程小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楷体_GB2312" pitchFamily="49" charset="-122"/>
              </a:rPr>
              <a:t>1LSB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楷体_GB2312" pitchFamily="49" charset="-122"/>
              </a:rPr>
              <a:t>。</a:t>
            </a:r>
            <a:endParaRPr lang="en-US" altLang="zh-CN" b="1" dirty="0" smtClean="0">
              <a:solidFill>
                <a:srgbClr val="FFFF00"/>
              </a:solidFill>
              <a:latin typeface="+mn-lt"/>
              <a:ea typeface="楷体_GB2312" pitchFamily="49" charset="-122"/>
            </a:endParaRPr>
          </a:p>
          <a:p>
            <a:pPr eaLnBrk="0" hangingPunct="0">
              <a:spcBef>
                <a:spcPct val="30000"/>
              </a:spcBef>
              <a:buClr>
                <a:srgbClr val="FFFF00"/>
              </a:buClr>
            </a:pPr>
            <a:r>
              <a:rPr lang="zh-CN" altLang="en-US" b="1" dirty="0" smtClean="0">
                <a:solidFill>
                  <a:srgbClr val="00B0F0"/>
                </a:solidFill>
                <a:latin typeface="+mn-lt"/>
                <a:ea typeface="楷体_GB2312" pitchFamily="49" charset="-122"/>
              </a:rPr>
              <a:t>例如  </a:t>
            </a:r>
            <a:r>
              <a:rPr lang="en-US" b="1" dirty="0" smtClean="0">
                <a:latin typeface="+mn-lt"/>
                <a:ea typeface="楷体_GB2312" pitchFamily="49" charset="-122"/>
              </a:rPr>
              <a:t>FSR=+5V</a:t>
            </a:r>
            <a:r>
              <a:rPr lang="zh-CN" altLang="en-US" b="1" dirty="0" smtClean="0">
                <a:latin typeface="+mn-lt"/>
                <a:ea typeface="楷体_GB2312" pitchFamily="49" charset="-122"/>
              </a:rPr>
              <a:t>，满码</a:t>
            </a:r>
            <a:r>
              <a:rPr lang="en-US" b="1" dirty="0" smtClean="0">
                <a:latin typeface="+mn-lt"/>
                <a:ea typeface="楷体_GB2312" pitchFamily="49" charset="-122"/>
              </a:rPr>
              <a:t>1111</a:t>
            </a:r>
            <a:r>
              <a:rPr lang="zh-CN" altLang="en-US" b="1" dirty="0" smtClean="0">
                <a:latin typeface="+mn-lt"/>
                <a:ea typeface="楷体_GB2312" pitchFamily="49" charset="-122"/>
              </a:rPr>
              <a:t>表示</a:t>
            </a:r>
            <a:r>
              <a:rPr lang="en-US" b="1" dirty="0" smtClean="0">
                <a:latin typeface="+mn-lt"/>
                <a:ea typeface="楷体_GB2312" pitchFamily="49" charset="-122"/>
              </a:rPr>
              <a:t>5V×(1-2</a:t>
            </a:r>
            <a:r>
              <a:rPr lang="en-US" b="1" baseline="30000" dirty="0" smtClean="0">
                <a:latin typeface="+mn-lt"/>
                <a:ea typeface="楷体_GB2312" pitchFamily="49" charset="-122"/>
              </a:rPr>
              <a:t>-4</a:t>
            </a:r>
            <a:r>
              <a:rPr lang="en-US" b="1" dirty="0" smtClean="0">
                <a:latin typeface="+mn-lt"/>
                <a:ea typeface="楷体_GB2312" pitchFamily="49" charset="-122"/>
              </a:rPr>
              <a:t>)=4.6875V</a:t>
            </a:r>
            <a:r>
              <a:rPr lang="zh-CN" altLang="en-US" b="1" dirty="0" smtClean="0">
                <a:latin typeface="+mn-lt"/>
                <a:ea typeface="楷体_GB2312" pitchFamily="49" charset="-122"/>
              </a:rPr>
              <a:t>。</a:t>
            </a:r>
            <a:endParaRPr lang="zh-CN" altLang="en-US" b="1" dirty="0" smtClean="0">
              <a:latin typeface="+mn-lt"/>
              <a:ea typeface="楷体_GB2312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39850"/>
            <a:ext cx="8578850" cy="1652588"/>
          </a:xfrm>
        </p:spPr>
        <p:txBody>
          <a:bodyPr/>
          <a:lstStyle/>
          <a:p>
            <a:r>
              <a:rPr lang="en-US" sz="5400" dirty="0" smtClean="0">
                <a:latin typeface="+mn-lt"/>
                <a:ea typeface="+mn-ea"/>
                <a:cs typeface="Times New Roman" panose="02020603050405020304"/>
              </a:rPr>
              <a:t>§10</a:t>
            </a:r>
            <a:r>
              <a:rPr lang="en-US" sz="5400" dirty="0" smtClean="0">
                <a:latin typeface="+mn-lt"/>
                <a:ea typeface="+mn-ea"/>
              </a:rPr>
              <a:t>.1</a:t>
            </a:r>
            <a:r>
              <a:rPr lang="en-US" altLang="zh-CN" sz="5400" dirty="0" smtClean="0">
                <a:latin typeface="+mn-lt"/>
                <a:ea typeface="+mn-ea"/>
              </a:rPr>
              <a:t>   </a:t>
            </a:r>
            <a:r>
              <a:rPr lang="zh-CN" altLang="en-US" sz="5400" dirty="0" smtClean="0">
                <a:latin typeface="+mn-lt"/>
                <a:ea typeface="+mn-ea"/>
              </a:rPr>
              <a:t>概 述</a:t>
            </a:r>
            <a:endParaRPr lang="zh-CN" altLang="en-US" sz="5400" dirty="0">
              <a:latin typeface="+mn-lt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71650" y="3251200"/>
            <a:ext cx="653415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</a:rPr>
              <a:t>10.1.1  </a:t>
            </a:r>
            <a:r>
              <a:rPr lang="zh-CN" alt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</a:rPr>
              <a:t>一个实时控制系统</a:t>
            </a:r>
            <a:endParaRPr lang="en-US" altLang="zh-CN" sz="3600" b="1" dirty="0" smtClean="0">
              <a:solidFill>
                <a:schemeClr val="bg2">
                  <a:lumMod val="10000"/>
                  <a:lumOff val="90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1800"/>
              </a:spcBef>
            </a:pPr>
            <a:r>
              <a:rPr 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</a:rPr>
              <a:t>10.1.2  </a:t>
            </a:r>
            <a:r>
              <a:rPr lang="zh-CN" alt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</a:rPr>
              <a:t>采样、量化和编码</a:t>
            </a:r>
            <a:endParaRPr lang="en-US" altLang="zh-CN" sz="3600" b="1" dirty="0" smtClean="0">
              <a:solidFill>
                <a:schemeClr val="bg2">
                  <a:lumMod val="10000"/>
                  <a:lumOff val="90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180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latin typeface="+mn-lt"/>
                <a:ea typeface="+mn-ea"/>
              </a:rPr>
              <a:t>10.1.3  </a:t>
            </a:r>
            <a:r>
              <a:rPr lang="zh-CN" alt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采样保持器</a:t>
            </a:r>
            <a:endParaRPr lang="en-US" altLang="zh-CN" sz="3600" b="1" dirty="0" smtClean="0">
              <a:solidFill>
                <a:srgbClr val="00FF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solidFill>
                  <a:srgbClr val="00FF00"/>
                </a:solidFill>
                <a:latin typeface="+mn-lt"/>
                <a:ea typeface="楷体_GB2312" pitchFamily="49" charset="-122"/>
              </a:rPr>
              <a:t>10.1.3  </a:t>
            </a: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楷体_GB2312" pitchFamily="49" charset="-122"/>
              </a:rPr>
              <a:t>采样保持器</a:t>
            </a:r>
            <a:endParaRPr lang="zh-CN" altLang="en-US" sz="3600" dirty="0">
              <a:latin typeface="+mn-lt"/>
              <a:ea typeface="楷体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250950"/>
            <a:ext cx="8372475" cy="1136650"/>
          </a:xfrm>
        </p:spPr>
        <p:txBody>
          <a:bodyPr/>
          <a:lstStyle/>
          <a:p>
            <a:pPr algn="ctr">
              <a:buNone/>
            </a:pPr>
            <a:r>
              <a:rPr lang="en-US" sz="3200" b="1" dirty="0" smtClean="0">
                <a:solidFill>
                  <a:schemeClr val="tx1"/>
                </a:solidFill>
              </a:rPr>
              <a:t>1. </a:t>
            </a:r>
            <a:r>
              <a:rPr lang="zh-CN" altLang="en-US" sz="3200" dirty="0" smtClean="0">
                <a:solidFill>
                  <a:schemeClr val="tx1"/>
                </a:solidFill>
              </a:rPr>
              <a:t>采样过程</a:t>
            </a:r>
            <a:endParaRPr lang="zh-CN" altLang="en-US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 </a:t>
            </a:r>
            <a:r>
              <a:rPr lang="zh-CN" altLang="en-US" sz="2600" dirty="0" smtClean="0"/>
              <a:t>将模拟信号转换成离散信号的采样过程的形象表示</a:t>
            </a:r>
            <a:r>
              <a:rPr lang="zh-CN" altLang="en-US" sz="2600" dirty="0" smtClean="0">
                <a:sym typeface="Wingdings 3" panose="05040102010807070707"/>
              </a:rPr>
              <a:t></a:t>
            </a:r>
            <a:endParaRPr lang="zh-CN" altLang="en-US" sz="2600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3700" y="2540000"/>
            <a:ext cx="844867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采样过程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206500"/>
            <a:ext cx="8372475" cy="5175250"/>
          </a:xfrm>
        </p:spPr>
        <p:txBody>
          <a:bodyPr/>
          <a:lstStyle/>
          <a:p>
            <a:pPr algn="just"/>
            <a:r>
              <a:rPr lang="zh-CN" altLang="en-US" sz="2800" b="1" dirty="0" smtClean="0"/>
              <a:t>模拟信号</a:t>
            </a:r>
            <a:r>
              <a:rPr lang="en-US" sz="2800" b="1" dirty="0" smtClean="0"/>
              <a:t>x(t)</a:t>
            </a:r>
            <a:r>
              <a:rPr lang="zh-CN" altLang="en-US" sz="2800" b="1" dirty="0" smtClean="0"/>
              <a:t>加到采样器输入端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采样脉冲</a:t>
            </a:r>
            <a:r>
              <a:rPr lang="en-US" sz="2800" b="1" dirty="0" smtClean="0"/>
              <a:t>S(t)</a:t>
            </a:r>
            <a:r>
              <a:rPr lang="zh-CN" altLang="en-US" sz="2800" b="1" dirty="0" smtClean="0"/>
              <a:t>控制开关</a:t>
            </a:r>
            <a:r>
              <a:rPr lang="en-US" altLang="zh-CN" sz="2800" b="1" dirty="0" smtClean="0"/>
              <a:t>S</a:t>
            </a:r>
            <a:r>
              <a:rPr lang="zh-CN" altLang="en-US" sz="2800" b="1" dirty="0" smtClean="0"/>
              <a:t>的通断。</a:t>
            </a:r>
            <a:endParaRPr lang="en-US" altLang="zh-CN" sz="2800" b="1" dirty="0" smtClean="0"/>
          </a:p>
          <a:p>
            <a:pPr algn="just">
              <a:buNone/>
            </a:pPr>
            <a:r>
              <a:rPr lang="en-US" altLang="zh-CN" sz="2800" b="1" dirty="0" smtClean="0"/>
              <a:t>      S</a:t>
            </a:r>
            <a:r>
              <a:rPr lang="zh-CN" altLang="en-US" sz="2800" b="1" dirty="0" smtClean="0"/>
              <a:t>合上</a:t>
            </a:r>
            <a:r>
              <a:rPr lang="en-US" altLang="zh-CN" sz="2800" b="1" dirty="0" smtClean="0"/>
              <a:t>, </a:t>
            </a:r>
            <a:r>
              <a:rPr lang="en-US" sz="2800" b="1" dirty="0" smtClean="0"/>
              <a:t>x(t)</a:t>
            </a:r>
            <a:r>
              <a:rPr lang="zh-CN" altLang="en-US" sz="2800" b="1" dirty="0" smtClean="0"/>
              <a:t>送到输出端；</a:t>
            </a:r>
            <a:r>
              <a:rPr lang="en-US" altLang="zh-CN" sz="2800" b="1" dirty="0" smtClean="0"/>
              <a:t>S</a:t>
            </a:r>
            <a:r>
              <a:rPr lang="zh-CN" altLang="en-US" sz="2800" b="1" dirty="0" smtClean="0"/>
              <a:t>断开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采样器无输出。</a:t>
            </a:r>
            <a:endParaRPr lang="en-US" altLang="zh-CN" sz="2800" b="1" dirty="0" smtClean="0"/>
          </a:p>
          <a:p>
            <a:pPr algn="just"/>
            <a:r>
              <a:rPr lang="zh-CN" altLang="en-US" sz="2800" b="1" dirty="0" smtClean="0"/>
              <a:t>采样脉冲</a:t>
            </a:r>
            <a:r>
              <a:rPr lang="en-US" sz="2800" b="1" dirty="0" smtClean="0"/>
              <a:t>S(t)</a:t>
            </a:r>
            <a:r>
              <a:rPr lang="zh-CN" altLang="en-US" sz="2800" b="1" dirty="0" smtClean="0"/>
              <a:t>是周期</a:t>
            </a:r>
            <a:r>
              <a:rPr lang="en-US" sz="2800" b="1" dirty="0" smtClean="0"/>
              <a:t>Δ</a:t>
            </a:r>
            <a:r>
              <a:rPr lang="zh-CN" altLang="en-US" sz="2800" b="1" dirty="0" smtClean="0"/>
              <a:t>、宽度</a:t>
            </a:r>
            <a:r>
              <a:rPr lang="en-US" sz="2800" b="1" dirty="0" smtClean="0"/>
              <a:t>t</a:t>
            </a:r>
            <a:r>
              <a:rPr lang="en-US" sz="2800" b="1" baseline="-25000" dirty="0" smtClean="0"/>
              <a:t>0</a:t>
            </a:r>
            <a:r>
              <a:rPr lang="zh-CN" altLang="en-US" sz="2800" b="1" dirty="0" smtClean="0"/>
              <a:t>的矩形脉冲序列。</a:t>
            </a:r>
            <a:endParaRPr lang="en-US" altLang="zh-CN" sz="2800" b="1" dirty="0" smtClean="0"/>
          </a:p>
          <a:p>
            <a:pPr algn="just"/>
            <a:r>
              <a:rPr lang="zh-CN" altLang="en-US" sz="2800" b="1" dirty="0" smtClean="0"/>
              <a:t>采样脉冲出现时</a:t>
            </a:r>
            <a:r>
              <a:rPr lang="en-US" altLang="zh-CN" sz="2800" b="1" dirty="0" smtClean="0"/>
              <a:t>, </a:t>
            </a:r>
            <a:r>
              <a:rPr lang="en-US" sz="2800" b="1" dirty="0" smtClean="0"/>
              <a:t>S</a:t>
            </a:r>
            <a:r>
              <a:rPr lang="zh-CN" altLang="en-US" sz="2800" b="1" dirty="0" smtClean="0"/>
              <a:t>接通</a:t>
            </a:r>
            <a:r>
              <a:rPr lang="en-US" sz="2800" b="1" dirty="0" smtClean="0"/>
              <a:t>t</a:t>
            </a:r>
            <a:r>
              <a:rPr lang="en-US" sz="2800" b="1" baseline="-25000" dirty="0" smtClean="0"/>
              <a:t>0</a:t>
            </a:r>
            <a:r>
              <a:rPr lang="zh-CN" altLang="en-US" sz="2800" b="1" dirty="0" smtClean="0"/>
              <a:t>秒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其余时间断开。</a:t>
            </a:r>
            <a:endParaRPr lang="en-US" altLang="zh-CN" sz="2800" b="1" dirty="0" smtClean="0"/>
          </a:p>
          <a:p>
            <a:pPr algn="just"/>
            <a:r>
              <a:rPr lang="zh-CN" altLang="en-US" sz="2800" b="1" dirty="0" smtClean="0"/>
              <a:t>结果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输出宽度</a:t>
            </a:r>
            <a:r>
              <a:rPr lang="en-US" sz="2800" b="1" dirty="0" smtClean="0"/>
              <a:t>t</a:t>
            </a:r>
            <a:r>
              <a:rPr lang="en-US" sz="2800" b="1" baseline="-25000" dirty="0" smtClean="0"/>
              <a:t>0</a:t>
            </a:r>
            <a:r>
              <a:rPr lang="zh-CN" altLang="en-US" sz="2800" b="1" baseline="-25000" dirty="0" smtClean="0"/>
              <a:t>、</a:t>
            </a:r>
            <a:r>
              <a:rPr lang="zh-CN" altLang="en-US" sz="2800" b="1" dirty="0" smtClean="0"/>
              <a:t>周期</a:t>
            </a:r>
            <a:r>
              <a:rPr lang="en-US" sz="2800" b="1" dirty="0" smtClean="0"/>
              <a:t>Δ</a:t>
            </a:r>
            <a:r>
              <a:rPr lang="zh-CN" altLang="en-US" sz="2800" b="1" dirty="0" smtClean="0"/>
              <a:t>的脉冲序列</a:t>
            </a:r>
            <a:r>
              <a:rPr lang="en-US" sz="2800" b="1" dirty="0" smtClean="0"/>
              <a:t>x(nΔ), </a:t>
            </a:r>
            <a:r>
              <a:rPr lang="zh-CN" altLang="en-US" sz="2800" b="1" dirty="0" smtClean="0"/>
              <a:t>序列幅度被</a:t>
            </a:r>
            <a:r>
              <a:rPr lang="en-US" sz="2800" b="1" dirty="0" smtClean="0"/>
              <a:t>x(t)</a:t>
            </a:r>
            <a:r>
              <a:rPr lang="zh-CN" altLang="en-US" sz="2800" b="1" dirty="0" smtClean="0"/>
              <a:t>所调制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这个过程就是采样。</a:t>
            </a:r>
            <a:endParaRPr lang="en-US" altLang="zh-CN" sz="2800" b="1" dirty="0" smtClean="0"/>
          </a:p>
          <a:p>
            <a:pPr algn="just"/>
            <a:r>
              <a:rPr lang="en-US" sz="2800" b="1" dirty="0" smtClean="0"/>
              <a:t>x(nΔ)</a:t>
            </a:r>
            <a:r>
              <a:rPr lang="zh-CN" altLang="en-US" sz="2800" b="1" dirty="0" smtClean="0"/>
              <a:t>序列即为采样所得的离散模拟量。</a:t>
            </a:r>
            <a:endParaRPr lang="en-US" altLang="zh-CN" sz="2800" b="1" dirty="0" smtClean="0"/>
          </a:p>
          <a:p>
            <a:pPr algn="just"/>
            <a:r>
              <a:rPr lang="zh-CN" altLang="en-US" sz="2800" b="1" dirty="0" smtClean="0"/>
              <a:t>采样率</a:t>
            </a:r>
            <a:r>
              <a:rPr lang="en-US" sz="2800" b="1" dirty="0" smtClean="0"/>
              <a:t>f</a:t>
            </a:r>
            <a:r>
              <a:rPr lang="en-US" sz="2800" b="1" baseline="-25000" dirty="0" smtClean="0"/>
              <a:t>S</a:t>
            </a:r>
            <a:r>
              <a:rPr lang="zh-CN" altLang="en-US" sz="2800" b="1" dirty="0" smtClean="0"/>
              <a:t>：离散量出现的重复频率，</a:t>
            </a:r>
            <a:r>
              <a:rPr lang="en-US" sz="2800" b="1" dirty="0" smtClean="0"/>
              <a:t>f</a:t>
            </a:r>
            <a:r>
              <a:rPr lang="en-US" sz="2800" b="1" baseline="-25000" dirty="0" smtClean="0"/>
              <a:t>S </a:t>
            </a:r>
            <a:r>
              <a:rPr lang="en-US" sz="2800" b="1" dirty="0" smtClean="0"/>
              <a:t>=1/Δ</a:t>
            </a:r>
            <a:r>
              <a:rPr lang="zh-CN" altLang="en-US" sz="2800" b="1" dirty="0" smtClean="0"/>
              <a:t>。</a:t>
            </a:r>
            <a:endParaRPr lang="zh-CN" altLang="en-US" sz="2800" b="1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 bwMode="auto">
          <a:xfrm>
            <a:off x="1416050" y="1073150"/>
            <a:ext cx="6470650" cy="4660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baseline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ea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dirty="0" smtClean="0">
                <a:solidFill>
                  <a:srgbClr val="FF66FF"/>
                </a:solidFill>
              </a:rPr>
              <a:t>本章主要内容</a:t>
            </a:r>
            <a:r>
              <a:rPr lang="en-US" altLang="zh-CN" dirty="0" smtClean="0">
                <a:solidFill>
                  <a:srgbClr val="FF66FF"/>
                </a:solidFill>
              </a:rPr>
              <a:t>:</a:t>
            </a:r>
            <a:br>
              <a:rPr lang="en-US" altLang="zh-CN" dirty="0" smtClean="0"/>
            </a:br>
            <a:r>
              <a:rPr lang="en-US" altLang="zh-CN" dirty="0" smtClean="0"/>
              <a:t>    	</a:t>
            </a:r>
            <a:r>
              <a:rPr lang="en-US" altLang="zh-CN" sz="3600" dirty="0" smtClean="0">
                <a:latin typeface="+mn-lt"/>
                <a:ea typeface="+mn-ea"/>
                <a:cs typeface="Times New Roman" panose="02020603050405020304"/>
              </a:rPr>
              <a:t>§10.1  </a:t>
            </a:r>
            <a:r>
              <a:rPr lang="zh-CN" altLang="en-US" sz="3600" dirty="0" smtClean="0">
                <a:latin typeface="+mn-lt"/>
                <a:ea typeface="+mn-ea"/>
                <a:cs typeface="Times New Roman" panose="02020603050405020304"/>
              </a:rPr>
              <a:t>概述</a:t>
            </a:r>
            <a:r>
              <a:rPr lang="en-US" sz="3600" dirty="0" smtClean="0">
                <a:latin typeface="+mn-lt"/>
                <a:ea typeface="+mn-ea"/>
              </a:rPr>
              <a:t> </a:t>
            </a:r>
            <a:br>
              <a:rPr lang="en-US" altLang="zh-CN" sz="3600" dirty="0" smtClean="0">
                <a:latin typeface="+mn-lt"/>
                <a:ea typeface="+mn-ea"/>
              </a:rPr>
            </a:br>
            <a:r>
              <a:rPr lang="en-US" altLang="zh-CN" sz="3600" dirty="0" smtClean="0">
                <a:latin typeface="+mn-lt"/>
                <a:ea typeface="+mn-ea"/>
              </a:rPr>
              <a:t>     	</a:t>
            </a:r>
            <a:r>
              <a:rPr lang="zh-CN" altLang="zh-CN" sz="3600" dirty="0" smtClean="0">
                <a:latin typeface="+mn-lt"/>
                <a:ea typeface="+mn-ea"/>
                <a:cs typeface="Times New Roman" panose="02020603050405020304"/>
              </a:rPr>
              <a:t>§</a:t>
            </a:r>
            <a:r>
              <a:rPr lang="en-US" altLang="zh-CN" sz="3600" dirty="0" smtClean="0">
                <a:latin typeface="+mn-lt"/>
                <a:ea typeface="+mn-ea"/>
                <a:cs typeface="Times New Roman" panose="02020603050405020304"/>
              </a:rPr>
              <a:t>10.2  D/A</a:t>
            </a:r>
            <a:r>
              <a:rPr lang="zh-CN" altLang="en-US" sz="3600" dirty="0" smtClean="0">
                <a:latin typeface="+mn-lt"/>
                <a:ea typeface="+mn-ea"/>
                <a:cs typeface="Times New Roman" panose="02020603050405020304"/>
              </a:rPr>
              <a:t>转换器</a:t>
            </a:r>
            <a:endParaRPr lang="en-US" altLang="zh-CN" sz="3600" dirty="0" smtClean="0">
              <a:latin typeface="+mn-lt"/>
              <a:ea typeface="+mn-ea"/>
              <a:cs typeface="Times New Roman" panose="02020603050405020304"/>
            </a:endParaRPr>
          </a:p>
          <a:p>
            <a:pPr algn="l">
              <a:lnSpc>
                <a:spcPct val="120000"/>
              </a:lnSpc>
            </a:pPr>
            <a:r>
              <a:rPr lang="en-US" altLang="zh-CN" sz="3600" dirty="0" smtClean="0">
                <a:latin typeface="+mn-lt"/>
                <a:ea typeface="+mn-ea"/>
                <a:cs typeface="Times New Roman" panose="02020603050405020304"/>
              </a:rPr>
              <a:t>     	</a:t>
            </a:r>
            <a:r>
              <a:rPr lang="zh-CN" altLang="zh-CN" sz="3600" dirty="0" smtClean="0">
                <a:latin typeface="+mn-lt"/>
                <a:ea typeface="+mn-ea"/>
                <a:cs typeface="Times New Roman" panose="02020603050405020304"/>
              </a:rPr>
              <a:t>§</a:t>
            </a:r>
            <a:r>
              <a:rPr lang="en-US" altLang="zh-CN" sz="3600" dirty="0" smtClean="0">
                <a:latin typeface="+mn-lt"/>
                <a:ea typeface="+mn-ea"/>
                <a:cs typeface="Times New Roman" panose="02020603050405020304"/>
              </a:rPr>
              <a:t>10.3  A/D</a:t>
            </a:r>
            <a:r>
              <a:rPr lang="zh-CN" altLang="en-US" sz="3600" dirty="0" smtClean="0">
                <a:latin typeface="+mn-lt"/>
                <a:ea typeface="+mn-ea"/>
                <a:cs typeface="Times New Roman" panose="02020603050405020304"/>
              </a:rPr>
              <a:t>转换器</a:t>
            </a:r>
            <a:endParaRPr lang="zh-CN" altLang="en-US" sz="36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量化过程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800" b="1" dirty="0" smtClean="0"/>
              <a:t>采样器输出的是特定时间点的信号幅值，依然是模拟量，须由</a:t>
            </a:r>
            <a:r>
              <a:rPr lang="en-US" altLang="zh-CN" sz="2800" b="1" dirty="0" smtClean="0"/>
              <a:t>ADC</a:t>
            </a:r>
            <a:r>
              <a:rPr lang="zh-CN" altLang="en-US" sz="2800" b="1" dirty="0" smtClean="0"/>
              <a:t>转换成计算机认识的数字量。</a:t>
            </a:r>
            <a:endParaRPr lang="en-US" altLang="zh-CN" sz="2800" b="1" dirty="0" smtClean="0"/>
          </a:p>
          <a:p>
            <a:pPr algn="just"/>
            <a:r>
              <a:rPr lang="zh-CN" altLang="en-US" sz="2800" b="1" dirty="0" smtClean="0"/>
              <a:t>模数转换包含量化、编码等操作，完成这些操作的时间即为模数转换时间</a:t>
            </a:r>
            <a:r>
              <a:rPr lang="en-US" sz="2800" b="1" dirty="0" smtClean="0"/>
              <a:t>t</a:t>
            </a:r>
            <a:r>
              <a:rPr lang="en-US" sz="2800" b="1" baseline="-25000" dirty="0" smtClean="0"/>
              <a:t>C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algn="just"/>
            <a:r>
              <a:rPr lang="zh-CN" altLang="en-US" sz="2800" b="1" dirty="0" smtClean="0"/>
              <a:t>若在</a:t>
            </a:r>
            <a:r>
              <a:rPr lang="en-US" sz="2800" b="1" dirty="0" smtClean="0"/>
              <a:t>t</a:t>
            </a:r>
            <a:r>
              <a:rPr lang="en-US" sz="2800" b="1" baseline="-25000" dirty="0" smtClean="0"/>
              <a:t>C</a:t>
            </a:r>
            <a:r>
              <a:rPr lang="zh-CN" altLang="en-US" sz="2800" b="1" dirty="0" smtClean="0"/>
              <a:t>内输入信号变化量</a:t>
            </a:r>
            <a:r>
              <a:rPr lang="en-US" sz="2800" b="1" dirty="0" smtClean="0"/>
              <a:t>Δx</a:t>
            </a:r>
            <a:r>
              <a:rPr lang="zh-CN" altLang="en-US" sz="2800" b="1" dirty="0" smtClean="0"/>
              <a:t>很小，采样过程引入的误差可忽略不计。采样开关就可制作在</a:t>
            </a:r>
            <a:r>
              <a:rPr lang="en-US" altLang="zh-CN" sz="2800" b="1" dirty="0" smtClean="0"/>
              <a:t>ADC</a:t>
            </a:r>
            <a:r>
              <a:rPr lang="zh-CN" altLang="en-US" sz="2800" b="1" dirty="0" smtClean="0"/>
              <a:t>内部，</a:t>
            </a:r>
            <a:r>
              <a:rPr lang="en-US" altLang="zh-CN" sz="2800" b="1" dirty="0" smtClean="0"/>
              <a:t>ADC</a:t>
            </a:r>
            <a:r>
              <a:rPr lang="zh-CN" altLang="en-US" sz="2800" b="1" dirty="0" smtClean="0"/>
              <a:t>直接连到采样器输出端。</a:t>
            </a:r>
            <a:endParaRPr lang="en-US" altLang="zh-CN" sz="2800" b="1" dirty="0" smtClean="0"/>
          </a:p>
          <a:p>
            <a:pPr algn="just"/>
            <a:r>
              <a:rPr lang="zh-CN" altLang="en-US" sz="2800" b="1" dirty="0" smtClean="0"/>
              <a:t>若输入信号变化速率较高，必须在采样开关和</a:t>
            </a:r>
            <a:r>
              <a:rPr lang="en-US" altLang="zh-CN" sz="2800" b="1" dirty="0" smtClean="0"/>
              <a:t>A/D</a:t>
            </a:r>
            <a:r>
              <a:rPr lang="zh-CN" altLang="en-US" sz="2800" b="1" dirty="0" smtClean="0"/>
              <a:t>间加采样保持器（</a:t>
            </a:r>
            <a:r>
              <a:rPr lang="en-US" altLang="zh-CN" sz="2800" b="1" dirty="0" smtClean="0"/>
              <a:t>Sample and Hold, S/H</a:t>
            </a:r>
            <a:r>
              <a:rPr lang="zh-CN" altLang="en-US" sz="2800" b="1" dirty="0" smtClean="0"/>
              <a:t>）。</a:t>
            </a:r>
            <a:endParaRPr lang="zh-CN" altLang="en-US" sz="2800" b="1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17500"/>
            <a:ext cx="8229600" cy="674688"/>
          </a:xfrm>
        </p:spPr>
        <p:txBody>
          <a:bodyPr/>
          <a:lstStyle/>
          <a:p>
            <a:r>
              <a:rPr lang="zh-CN" altLang="en-US" dirty="0" smtClean="0"/>
              <a:t>采样保持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984250"/>
            <a:ext cx="8372475" cy="2578100"/>
          </a:xfrm>
        </p:spPr>
        <p:txBody>
          <a:bodyPr/>
          <a:lstStyle/>
          <a:p>
            <a:pPr marL="352425" indent="-35242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/>
              <a:t>采样保持器包含开关</a:t>
            </a:r>
            <a:r>
              <a:rPr lang="en-US" sz="2600" b="1" dirty="0" smtClean="0"/>
              <a:t>S</a:t>
            </a:r>
            <a:r>
              <a:rPr lang="zh-CN" altLang="en-US" sz="2600" b="1" dirty="0" smtClean="0"/>
              <a:t>、保持电容</a:t>
            </a:r>
            <a:r>
              <a:rPr lang="en-US" sz="2600" b="1" dirty="0" smtClean="0"/>
              <a:t>C</a:t>
            </a:r>
            <a:r>
              <a:rPr lang="en-US" sz="2600" b="1" baseline="-25000" dirty="0" smtClean="0"/>
              <a:t>H</a:t>
            </a:r>
            <a:r>
              <a:rPr lang="zh-CN" altLang="en-US" sz="2600" b="1" dirty="0" smtClean="0"/>
              <a:t>和缓冲放大器</a:t>
            </a:r>
            <a:r>
              <a:rPr lang="en-US" sz="2600" b="1" dirty="0" smtClean="0"/>
              <a:t>A</a:t>
            </a:r>
            <a:r>
              <a:rPr lang="zh-CN" altLang="en-US" sz="2600" b="1" dirty="0" smtClean="0"/>
              <a:t>。</a:t>
            </a:r>
            <a:endParaRPr lang="en-US" altLang="zh-CN" sz="2600" b="1" dirty="0" smtClean="0"/>
          </a:p>
          <a:p>
            <a:pPr marL="352425" indent="-35242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b="1" dirty="0" smtClean="0"/>
              <a:t>V</a:t>
            </a:r>
            <a:r>
              <a:rPr lang="en-US" sz="2600" b="1" baseline="-25000" dirty="0" smtClean="0"/>
              <a:t>C</a:t>
            </a:r>
            <a:r>
              <a:rPr lang="zh-CN" altLang="en-US" sz="2600" b="1" dirty="0" smtClean="0"/>
              <a:t>采样控制命令，</a:t>
            </a:r>
            <a:r>
              <a:rPr lang="en-US" sz="2600" b="1" dirty="0" smtClean="0"/>
              <a:t>=</a:t>
            </a:r>
            <a:r>
              <a:rPr lang="en-US" altLang="zh-CN" sz="2600" b="1" dirty="0" smtClean="0"/>
              <a:t>1</a:t>
            </a:r>
            <a:r>
              <a:rPr lang="zh-CN" altLang="en-US" sz="2600" b="1" dirty="0" smtClean="0"/>
              <a:t>采样，</a:t>
            </a:r>
            <a:r>
              <a:rPr lang="en-US" sz="2600" b="1" dirty="0" smtClean="0"/>
              <a:t>S</a:t>
            </a:r>
            <a:r>
              <a:rPr lang="zh-CN" altLang="en-US" sz="2600" b="1" dirty="0" smtClean="0"/>
              <a:t>合上，模拟信号</a:t>
            </a:r>
            <a:r>
              <a:rPr lang="en-US" sz="2600" b="1" dirty="0" smtClean="0"/>
              <a:t>V</a:t>
            </a:r>
            <a:r>
              <a:rPr lang="en-US" sz="2600" b="1" baseline="-25000" dirty="0" smtClean="0"/>
              <a:t>i</a:t>
            </a:r>
            <a:r>
              <a:rPr lang="zh-CN" altLang="en-US" sz="2600" b="1" dirty="0" smtClean="0"/>
              <a:t>经</a:t>
            </a:r>
            <a:r>
              <a:rPr lang="en-US" sz="2600" b="1" dirty="0" smtClean="0"/>
              <a:t>S</a:t>
            </a:r>
            <a:r>
              <a:rPr lang="zh-CN" altLang="en-US" sz="2600" b="1" dirty="0" smtClean="0"/>
              <a:t>向</a:t>
            </a:r>
            <a:r>
              <a:rPr lang="en-US" sz="2600" b="1" dirty="0" smtClean="0"/>
              <a:t>C</a:t>
            </a:r>
            <a:r>
              <a:rPr lang="en-US" sz="2600" b="1" baseline="-25000" dirty="0" smtClean="0"/>
              <a:t>H</a:t>
            </a:r>
            <a:r>
              <a:rPr lang="zh-CN" altLang="en-US" sz="2600" b="1" dirty="0" smtClean="0"/>
              <a:t>充电。</a:t>
            </a:r>
            <a:r>
              <a:rPr lang="en-US" altLang="zh-CN" sz="2600" b="1" dirty="0" smtClean="0"/>
              <a:t>A</a:t>
            </a:r>
            <a:r>
              <a:rPr lang="zh-CN" altLang="en-US" sz="2600" b="1" dirty="0" smtClean="0"/>
              <a:t>的跟随特性使输出电压</a:t>
            </a:r>
            <a:r>
              <a:rPr lang="en-US" sz="2600" b="1" dirty="0" smtClean="0"/>
              <a:t>V</a:t>
            </a:r>
            <a:r>
              <a:rPr lang="en-US" sz="2600" b="1" baseline="-25000" dirty="0" smtClean="0"/>
              <a:t>O</a:t>
            </a:r>
            <a:r>
              <a:rPr lang="zh-CN" altLang="en-US" sz="2600" b="1" dirty="0" smtClean="0"/>
              <a:t>跟随</a:t>
            </a:r>
            <a:r>
              <a:rPr lang="en-US" sz="2600" b="1" dirty="0" smtClean="0"/>
              <a:t>V</a:t>
            </a:r>
            <a:r>
              <a:rPr lang="en-US" sz="2600" b="1" baseline="-25000" dirty="0" smtClean="0"/>
              <a:t>i</a:t>
            </a:r>
            <a:r>
              <a:rPr lang="zh-CN" altLang="en-US" sz="2600" b="1" dirty="0" smtClean="0"/>
              <a:t>变化。</a:t>
            </a:r>
            <a:endParaRPr lang="en-US" altLang="zh-CN" sz="2600" b="1" dirty="0" smtClean="0"/>
          </a:p>
          <a:p>
            <a:pPr marL="352425" indent="-35242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/>
              <a:t>当</a:t>
            </a:r>
            <a:r>
              <a:rPr lang="en-US" sz="2600" b="1" dirty="0" smtClean="0"/>
              <a:t>V</a:t>
            </a:r>
            <a:r>
              <a:rPr lang="en-US" sz="2600" b="1" baseline="-25000" dirty="0" smtClean="0"/>
              <a:t>C</a:t>
            </a:r>
            <a:r>
              <a:rPr lang="en-US" sz="2600" b="1" dirty="0" smtClean="0"/>
              <a:t>=</a:t>
            </a:r>
            <a:r>
              <a:rPr lang="en-US" altLang="zh-CN" sz="2600" b="1" dirty="0" smtClean="0"/>
              <a:t>0</a:t>
            </a:r>
            <a:r>
              <a:rPr lang="zh-CN" altLang="en-US" sz="2600" b="1" dirty="0" smtClean="0"/>
              <a:t>，</a:t>
            </a:r>
            <a:r>
              <a:rPr lang="en-US" sz="2600" b="1" dirty="0" smtClean="0"/>
              <a:t>S</a:t>
            </a:r>
            <a:r>
              <a:rPr lang="zh-CN" altLang="en-US" sz="2600" b="1" dirty="0" smtClean="0"/>
              <a:t>断开，</a:t>
            </a:r>
            <a:r>
              <a:rPr lang="en-US" sz="2600" b="1" dirty="0" smtClean="0"/>
              <a:t>C</a:t>
            </a:r>
            <a:r>
              <a:rPr lang="en-US" sz="2600" b="1" baseline="-25000" dirty="0" smtClean="0"/>
              <a:t>H</a:t>
            </a:r>
            <a:r>
              <a:rPr lang="zh-CN" altLang="en-US" sz="2600" b="1" dirty="0" smtClean="0"/>
              <a:t>上的电压将保持一定时间，输出电压</a:t>
            </a:r>
            <a:r>
              <a:rPr lang="en-US" sz="2600" b="1" dirty="0" smtClean="0"/>
              <a:t>V</a:t>
            </a:r>
            <a:r>
              <a:rPr lang="en-US" sz="2600" b="1" baseline="-25000" dirty="0" smtClean="0"/>
              <a:t>O</a:t>
            </a:r>
            <a:r>
              <a:rPr lang="zh-CN" altLang="en-US" sz="2600" b="1" dirty="0" smtClean="0"/>
              <a:t>被保持在</a:t>
            </a:r>
            <a:r>
              <a:rPr lang="en-US" altLang="zh-CN" sz="2600" b="1" dirty="0" smtClean="0"/>
              <a:t>S</a:t>
            </a:r>
            <a:r>
              <a:rPr lang="zh-CN" altLang="en-US" sz="2600" b="1" dirty="0" smtClean="0"/>
              <a:t>断开前瞬间的值，实现了采样和保持功能。</a:t>
            </a:r>
            <a:endParaRPr lang="zh-CN" altLang="en-US" sz="2600" b="1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27050" y="3517900"/>
            <a:ext cx="837247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newsfla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39850"/>
            <a:ext cx="8578850" cy="1652588"/>
          </a:xfrm>
        </p:spPr>
        <p:txBody>
          <a:bodyPr/>
          <a:lstStyle/>
          <a:p>
            <a:r>
              <a:rPr lang="en-US" sz="5400" dirty="0" smtClean="0">
                <a:latin typeface="+mn-lt"/>
                <a:ea typeface="+mn-ea"/>
                <a:cs typeface="Times New Roman" panose="02020603050405020304"/>
              </a:rPr>
              <a:t>§10</a:t>
            </a:r>
            <a:r>
              <a:rPr lang="en-US" sz="5400" dirty="0" smtClean="0">
                <a:latin typeface="+mn-lt"/>
                <a:ea typeface="+mn-ea"/>
              </a:rPr>
              <a:t>.1</a:t>
            </a:r>
            <a:r>
              <a:rPr lang="en-US" altLang="zh-CN" sz="5400" dirty="0" smtClean="0">
                <a:latin typeface="+mn-lt"/>
                <a:ea typeface="+mn-ea"/>
              </a:rPr>
              <a:t>   </a:t>
            </a:r>
            <a:r>
              <a:rPr lang="zh-CN" altLang="en-US" sz="5400" dirty="0" smtClean="0">
                <a:latin typeface="+mn-lt"/>
                <a:ea typeface="+mn-ea"/>
              </a:rPr>
              <a:t>概 述</a:t>
            </a:r>
            <a:endParaRPr lang="zh-CN" altLang="en-US" sz="5400" dirty="0">
              <a:latin typeface="+mn-lt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71650" y="3251200"/>
            <a:ext cx="653415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10.1.1  </a:t>
            </a:r>
            <a:r>
              <a:rPr lang="zh-CN" alt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一个实时控制系统</a:t>
            </a:r>
            <a:endParaRPr lang="en-US" altLang="zh-CN" sz="3600" b="1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1800"/>
              </a:spcBef>
            </a:pPr>
            <a:r>
              <a:rPr 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</a:rPr>
              <a:t>10.1.2  </a:t>
            </a:r>
            <a:r>
              <a:rPr lang="zh-CN" alt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</a:rPr>
              <a:t>采样、量化和编码</a:t>
            </a:r>
            <a:endParaRPr lang="en-US" altLang="zh-CN" sz="3600" b="1" dirty="0" smtClean="0">
              <a:solidFill>
                <a:schemeClr val="bg2">
                  <a:lumMod val="10000"/>
                  <a:lumOff val="90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1800"/>
              </a:spcBef>
            </a:pP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</a:rPr>
              <a:t>10.1.3  </a:t>
            </a:r>
            <a:r>
              <a:rPr lang="zh-CN" alt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</a:rPr>
              <a:t>采样保持器</a:t>
            </a:r>
            <a:endParaRPr lang="en-US" altLang="zh-CN" sz="3600" b="1" dirty="0" smtClean="0">
              <a:solidFill>
                <a:schemeClr val="bg2">
                  <a:lumMod val="10000"/>
                  <a:lumOff val="9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800" b="1" dirty="0" smtClean="0"/>
              <a:t>计算机构成数据采集或过程控制系统时，要采集的外部信号或被控制对象的参数，往往是温度、压力、流量、声音和位移等连续变化的模拟量。</a:t>
            </a:r>
            <a:endParaRPr lang="en-US" altLang="zh-CN" sz="2800" b="1" dirty="0" smtClean="0"/>
          </a:p>
          <a:p>
            <a:pPr algn="just"/>
            <a:r>
              <a:rPr lang="zh-CN" altLang="en-US" sz="2800" b="1" dirty="0" smtClean="0"/>
              <a:t>模拟量必须由</a:t>
            </a:r>
            <a:r>
              <a:rPr lang="en-US" sz="2800" b="1" dirty="0" smtClean="0"/>
              <a:t>A/D </a:t>
            </a:r>
            <a:r>
              <a:rPr lang="zh-CN" altLang="en-US" sz="2800" b="1" dirty="0" smtClean="0"/>
              <a:t>转换器 （</a:t>
            </a:r>
            <a:r>
              <a:rPr lang="en-US" sz="2800" b="1" dirty="0" smtClean="0"/>
              <a:t>Analog to Digital Converter</a:t>
            </a:r>
            <a:r>
              <a:rPr lang="zh-CN" altLang="en-US" sz="2800" b="1" dirty="0" smtClean="0"/>
              <a:t>，</a:t>
            </a:r>
            <a:r>
              <a:rPr lang="en-US" sz="2800" b="1" dirty="0" smtClean="0"/>
              <a:t>ADC</a:t>
            </a:r>
            <a:r>
              <a:rPr lang="zh-CN" altLang="en-US" sz="2800" b="1" dirty="0" smtClean="0"/>
              <a:t>）变成数字量后，才能送入计算机进行处理。</a:t>
            </a:r>
            <a:endParaRPr lang="en-US" altLang="zh-CN" sz="2800" b="1" dirty="0" smtClean="0"/>
          </a:p>
          <a:p>
            <a:pPr algn="just"/>
            <a:r>
              <a:rPr lang="zh-CN" altLang="en-US" sz="2800" b="1" dirty="0" smtClean="0"/>
              <a:t>计算机处理后的结果，要经过</a:t>
            </a:r>
            <a:r>
              <a:rPr lang="en-US" sz="2800" b="1" dirty="0" smtClean="0"/>
              <a:t>D/A </a:t>
            </a:r>
            <a:r>
              <a:rPr lang="zh-CN" altLang="en-US" sz="2800" b="1" dirty="0" smtClean="0"/>
              <a:t>转换器 （</a:t>
            </a:r>
            <a:r>
              <a:rPr lang="en-US" sz="2800" b="1" dirty="0" smtClean="0"/>
              <a:t>Digi-tal  to  Analog Converter</a:t>
            </a:r>
            <a:r>
              <a:rPr lang="zh-CN" altLang="en-US" sz="2800" b="1" dirty="0" smtClean="0"/>
              <a:t>，</a:t>
            </a:r>
            <a:r>
              <a:rPr lang="en-US" sz="2800" b="1" dirty="0" smtClean="0"/>
              <a:t>DAC</a:t>
            </a:r>
            <a:r>
              <a:rPr lang="zh-CN" altLang="en-US" sz="2800" b="1" dirty="0" smtClean="0"/>
              <a:t>），转换成模拟量后， 才能显示、描记或驱动执行部件，达到控制的目的。</a:t>
            </a:r>
            <a:endParaRPr lang="zh-CN" altLang="en-US" sz="2800" b="1" dirty="0" smtClean="0"/>
          </a:p>
          <a:p>
            <a:endParaRPr lang="zh-CN" altLang="en-US" sz="2600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10.1.1  </a:t>
            </a: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一个实时控制系统</a:t>
            </a:r>
            <a:endParaRPr lang="zh-CN" altLang="en-US" sz="3600" dirty="0">
              <a:solidFill>
                <a:srgbClr val="00FF00"/>
              </a:solidFill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4895850"/>
            <a:ext cx="8356600" cy="1555750"/>
          </a:xfrm>
        </p:spPr>
        <p:txBody>
          <a:bodyPr/>
          <a:lstStyle/>
          <a:p>
            <a:pPr algn="ctr">
              <a:buNone/>
            </a:pPr>
            <a:r>
              <a:rPr lang="zh-CN" altLang="en-US" dirty="0" smtClean="0"/>
              <a:t>一个包含</a:t>
            </a:r>
            <a:r>
              <a:rPr lang="en-US" altLang="zh-CN" dirty="0" smtClean="0"/>
              <a:t>A/D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D/A</a:t>
            </a:r>
            <a:r>
              <a:rPr lang="zh-CN" altLang="en-US" dirty="0" smtClean="0"/>
              <a:t>的实时闭环控制系统</a:t>
            </a:r>
            <a:endParaRPr lang="en-US" altLang="zh-CN" dirty="0" smtClean="0"/>
          </a:p>
          <a:p>
            <a:pPr algn="ctr">
              <a:buNone/>
            </a:pPr>
            <a:r>
              <a:rPr lang="zh-CN" altLang="en-US" sz="2600" b="1" dirty="0" smtClean="0">
                <a:ea typeface="+mn-ea"/>
              </a:rPr>
              <a:t>若只有</a:t>
            </a:r>
            <a:r>
              <a:rPr lang="en-US" sz="2600" b="1" dirty="0" smtClean="0">
                <a:ea typeface="+mn-ea"/>
              </a:rPr>
              <a:t>A/</a:t>
            </a:r>
            <a:r>
              <a:rPr lang="en-US" altLang="zh-CN" sz="2600" b="1" dirty="0" smtClean="0">
                <a:ea typeface="+mn-ea"/>
              </a:rPr>
              <a:t>D</a:t>
            </a:r>
            <a:r>
              <a:rPr lang="zh-CN" altLang="en-US" sz="2600" b="1" dirty="0" smtClean="0">
                <a:ea typeface="+mn-ea"/>
              </a:rPr>
              <a:t>转换通道，便是一个多路数据采集系统</a:t>
            </a:r>
            <a:endParaRPr lang="en-US" altLang="zh-CN" sz="2600" b="1" dirty="0" smtClean="0">
              <a:ea typeface="+mn-ea"/>
            </a:endParaRPr>
          </a:p>
          <a:p>
            <a:pPr algn="ctr">
              <a:buNone/>
            </a:pPr>
            <a:r>
              <a:rPr lang="zh-CN" altLang="en-US" sz="2600" b="1" dirty="0" smtClean="0">
                <a:ea typeface="+mn-ea"/>
              </a:rPr>
              <a:t>若只包含</a:t>
            </a:r>
            <a:r>
              <a:rPr lang="en-US" sz="2600" b="1" dirty="0" smtClean="0">
                <a:ea typeface="+mn-ea"/>
              </a:rPr>
              <a:t>D/A</a:t>
            </a:r>
            <a:r>
              <a:rPr lang="zh-CN" altLang="en-US" sz="2600" b="1" dirty="0" smtClean="0">
                <a:ea typeface="+mn-ea"/>
              </a:rPr>
              <a:t>转换通路，就是一个程序控制系统</a:t>
            </a:r>
            <a:endParaRPr lang="zh-CN" altLang="en-US" sz="2600" b="1" dirty="0" smtClean="0">
              <a:ea typeface="+mn-ea"/>
            </a:endParaRPr>
          </a:p>
          <a:p>
            <a:pPr>
              <a:buNone/>
            </a:pPr>
            <a:endParaRPr lang="zh-CN" altLang="en-US" b="1" dirty="0"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4800" y="1117600"/>
            <a:ext cx="8628543" cy="374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模拟量输入通路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250950"/>
            <a:ext cx="8364538" cy="5238750"/>
          </a:xfrm>
        </p:spPr>
        <p:txBody>
          <a:bodyPr/>
          <a:lstStyle/>
          <a:p>
            <a:pPr algn="just"/>
            <a:r>
              <a:rPr lang="zh-CN" altLang="en-US" sz="2600" b="1" dirty="0" smtClean="0">
                <a:solidFill>
                  <a:srgbClr val="00FFCC"/>
                </a:solidFill>
              </a:rPr>
              <a:t>传感器：</a:t>
            </a:r>
            <a:r>
              <a:rPr lang="zh-CN" altLang="en-US" sz="2600" b="1" dirty="0" smtClean="0">
                <a:ea typeface="+mn-ea"/>
              </a:rPr>
              <a:t>将压力、流量、速度等非电模拟信号，转换成电流或电压信号。</a:t>
            </a:r>
            <a:endParaRPr lang="en-US" altLang="zh-CN" sz="2600" b="1" dirty="0" smtClean="0">
              <a:ea typeface="+mn-ea"/>
            </a:endParaRPr>
          </a:p>
          <a:p>
            <a:pPr algn="just"/>
            <a:r>
              <a:rPr lang="zh-CN" altLang="en-US" sz="2600" b="1" dirty="0" smtClean="0">
                <a:solidFill>
                  <a:srgbClr val="00FFCC"/>
                </a:solidFill>
              </a:rPr>
              <a:t>放大器：</a:t>
            </a:r>
            <a:r>
              <a:rPr lang="zh-CN" altLang="en-US" sz="2600" b="1" dirty="0" smtClean="0">
                <a:ea typeface="+mn-ea"/>
              </a:rPr>
              <a:t>用高输入阻抗运放将</a:t>
            </a:r>
            <a:r>
              <a:rPr lang="en-US" sz="2600" b="1" dirty="0" smtClean="0">
                <a:ea typeface="+mn-ea"/>
              </a:rPr>
              <a:t>μV</a:t>
            </a:r>
            <a:r>
              <a:rPr lang="zh-CN" altLang="en-US" sz="2600" b="1" dirty="0" smtClean="0">
                <a:ea typeface="+mn-ea"/>
              </a:rPr>
              <a:t>或</a:t>
            </a:r>
            <a:r>
              <a:rPr lang="en-US" sz="2600" b="1" dirty="0" smtClean="0">
                <a:ea typeface="+mn-ea"/>
              </a:rPr>
              <a:t>mV</a:t>
            </a:r>
            <a:r>
              <a:rPr lang="zh-CN" altLang="en-US" sz="2600" b="1" dirty="0" smtClean="0">
                <a:ea typeface="+mn-ea"/>
              </a:rPr>
              <a:t>量级的模拟信号放大到一定幅度（几</a:t>
            </a:r>
            <a:r>
              <a:rPr lang="en-US" altLang="zh-CN" sz="2600" b="1" dirty="0" smtClean="0">
                <a:ea typeface="+mn-ea"/>
              </a:rPr>
              <a:t>V</a:t>
            </a:r>
            <a:r>
              <a:rPr lang="zh-CN" altLang="en-US" sz="2600" b="1" dirty="0" smtClean="0">
                <a:ea typeface="+mn-ea"/>
              </a:rPr>
              <a:t>）。</a:t>
            </a:r>
            <a:endParaRPr lang="en-US" altLang="zh-CN" sz="2600" b="1" dirty="0" smtClean="0">
              <a:ea typeface="+mn-ea"/>
            </a:endParaRPr>
          </a:p>
          <a:p>
            <a:pPr algn="just"/>
            <a:r>
              <a:rPr lang="zh-CN" altLang="en-US" sz="2600" b="1" dirty="0" smtClean="0">
                <a:solidFill>
                  <a:srgbClr val="00FFCC"/>
                </a:solidFill>
              </a:rPr>
              <a:t>滤波器：</a:t>
            </a:r>
            <a:r>
              <a:rPr lang="zh-CN" altLang="en-US" sz="2600" b="1" dirty="0" smtClean="0">
                <a:ea typeface="+mn-ea"/>
              </a:rPr>
              <a:t>选取信号中一定频率范围内的成分，去掉各种干扰和噪声。</a:t>
            </a:r>
            <a:endParaRPr lang="en-US" altLang="zh-CN" sz="2600" b="1" dirty="0" smtClean="0">
              <a:ea typeface="+mn-ea"/>
            </a:endParaRPr>
          </a:p>
          <a:p>
            <a:pPr algn="just"/>
            <a:r>
              <a:rPr lang="zh-CN" altLang="en-US" sz="2600" b="1" dirty="0" smtClean="0">
                <a:solidFill>
                  <a:srgbClr val="00FFCC"/>
                </a:solidFill>
              </a:rPr>
              <a:t>多路模拟开关：</a:t>
            </a:r>
            <a:r>
              <a:rPr lang="zh-CN" altLang="en-US" sz="2600" b="1" dirty="0" smtClean="0">
                <a:ea typeface="+mn-ea"/>
              </a:rPr>
              <a:t>切换多路输入信号，使共用一个</a:t>
            </a:r>
            <a:r>
              <a:rPr lang="en-US" sz="2600" b="1" dirty="0" smtClean="0">
                <a:ea typeface="+mn-ea"/>
              </a:rPr>
              <a:t>AD</a:t>
            </a:r>
            <a:r>
              <a:rPr lang="en-US" altLang="zh-CN" sz="2600" b="1" dirty="0" smtClean="0">
                <a:ea typeface="+mn-ea"/>
              </a:rPr>
              <a:t>C</a:t>
            </a:r>
            <a:r>
              <a:rPr lang="zh-CN" altLang="en-US" sz="2600" b="1" dirty="0" smtClean="0">
                <a:ea typeface="+mn-ea"/>
              </a:rPr>
              <a:t>，降低成本，减小体积和功耗。也可选用内部有多路开关的</a:t>
            </a:r>
            <a:r>
              <a:rPr lang="en-US" altLang="zh-CN" sz="2600" b="1" dirty="0" smtClean="0">
                <a:ea typeface="+mn-ea"/>
              </a:rPr>
              <a:t>ADC</a:t>
            </a:r>
            <a:r>
              <a:rPr lang="zh-CN" altLang="en-US" sz="2600" b="1" dirty="0" smtClean="0">
                <a:ea typeface="+mn-ea"/>
              </a:rPr>
              <a:t>，如</a:t>
            </a:r>
            <a:r>
              <a:rPr lang="en-US" altLang="zh-CN" sz="2600" b="1" dirty="0" smtClean="0">
                <a:ea typeface="+mn-ea"/>
              </a:rPr>
              <a:t>ADC0809</a:t>
            </a:r>
            <a:r>
              <a:rPr lang="zh-CN" altLang="en-US" sz="2600" b="1" dirty="0" smtClean="0">
                <a:ea typeface="+mn-ea"/>
              </a:rPr>
              <a:t>。</a:t>
            </a:r>
            <a:endParaRPr lang="en-US" altLang="zh-CN" sz="2600" b="1" dirty="0" smtClean="0">
              <a:ea typeface="+mn-ea"/>
            </a:endParaRPr>
          </a:p>
          <a:p>
            <a:pPr algn="just"/>
            <a:r>
              <a:rPr lang="zh-CN" altLang="en-US" sz="2600" b="1" dirty="0" smtClean="0">
                <a:solidFill>
                  <a:srgbClr val="00FFCC"/>
                </a:solidFill>
              </a:rPr>
              <a:t>采样保持器：</a:t>
            </a:r>
            <a:r>
              <a:rPr lang="zh-CN" altLang="en-US" sz="2600" b="1" dirty="0" smtClean="0">
                <a:ea typeface="+mn-ea"/>
              </a:rPr>
              <a:t>信号较缓慢，可直接加到</a:t>
            </a:r>
            <a:r>
              <a:rPr lang="en-US" sz="2600" b="1" dirty="0" smtClean="0">
                <a:ea typeface="+mn-ea"/>
              </a:rPr>
              <a:t>AD</a:t>
            </a:r>
            <a:r>
              <a:rPr lang="en-US" altLang="zh-CN" sz="2600" b="1" dirty="0" smtClean="0">
                <a:ea typeface="+mn-ea"/>
              </a:rPr>
              <a:t>C</a:t>
            </a:r>
            <a:r>
              <a:rPr lang="zh-CN" altLang="en-US" sz="2600" b="1" dirty="0" smtClean="0">
                <a:ea typeface="+mn-ea"/>
              </a:rPr>
              <a:t>；如变化较快，还要用采样保持器来提高</a:t>
            </a:r>
            <a:r>
              <a:rPr lang="en-US" altLang="zh-CN" sz="2600" b="1" dirty="0" smtClean="0">
                <a:ea typeface="+mn-ea"/>
              </a:rPr>
              <a:t>A/D</a:t>
            </a:r>
            <a:r>
              <a:rPr lang="zh-CN" altLang="en-US" sz="2600" b="1" dirty="0" smtClean="0">
                <a:ea typeface="+mn-ea"/>
              </a:rPr>
              <a:t>的正确性。</a:t>
            </a:r>
            <a:endParaRPr lang="zh-CN" altLang="en-US" sz="2600" b="1" dirty="0" smtClean="0">
              <a:ea typeface="+mn-ea"/>
            </a:endParaRPr>
          </a:p>
          <a:p>
            <a:pPr algn="just"/>
            <a:endParaRPr lang="zh-CN" altLang="en-US" sz="2600" dirty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39850"/>
            <a:ext cx="8578850" cy="1652588"/>
          </a:xfrm>
        </p:spPr>
        <p:txBody>
          <a:bodyPr/>
          <a:lstStyle/>
          <a:p>
            <a:r>
              <a:rPr lang="en-US" sz="5400" dirty="0" smtClean="0">
                <a:latin typeface="+mn-lt"/>
                <a:ea typeface="+mn-ea"/>
                <a:cs typeface="Times New Roman" panose="02020603050405020304"/>
              </a:rPr>
              <a:t>§10</a:t>
            </a:r>
            <a:r>
              <a:rPr lang="en-US" sz="5400" dirty="0" smtClean="0">
                <a:latin typeface="+mn-lt"/>
                <a:ea typeface="+mn-ea"/>
              </a:rPr>
              <a:t>.1</a:t>
            </a:r>
            <a:r>
              <a:rPr lang="en-US" altLang="zh-CN" sz="5400" dirty="0" smtClean="0">
                <a:latin typeface="+mn-lt"/>
                <a:ea typeface="+mn-ea"/>
              </a:rPr>
              <a:t>   </a:t>
            </a:r>
            <a:r>
              <a:rPr lang="zh-CN" altLang="en-US" sz="5400" dirty="0" smtClean="0">
                <a:latin typeface="+mn-lt"/>
                <a:ea typeface="+mn-ea"/>
              </a:rPr>
              <a:t>概 述</a:t>
            </a:r>
            <a:endParaRPr lang="zh-CN" altLang="en-US" sz="5400" dirty="0">
              <a:latin typeface="+mn-lt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71650" y="3251200"/>
            <a:ext cx="653415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</a:rPr>
              <a:t>10.1.1  </a:t>
            </a:r>
            <a:r>
              <a:rPr lang="zh-CN" alt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</a:rPr>
              <a:t>一个实时控制系统</a:t>
            </a:r>
            <a:endParaRPr lang="en-US" altLang="zh-CN" sz="3600" b="1" dirty="0" smtClean="0">
              <a:solidFill>
                <a:schemeClr val="bg2">
                  <a:lumMod val="10000"/>
                  <a:lumOff val="90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1800"/>
              </a:spcBef>
            </a:pP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10.1.2  </a:t>
            </a:r>
            <a:r>
              <a:rPr lang="zh-CN" alt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采样、量化和编码</a:t>
            </a:r>
            <a:endParaRPr lang="en-US" altLang="zh-CN" sz="3600" b="1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1800"/>
              </a:spcBef>
            </a:pP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</a:rPr>
              <a:t>10.1.3  </a:t>
            </a:r>
            <a:r>
              <a:rPr lang="zh-CN" alt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+mn-lt"/>
                <a:ea typeface="+mn-ea"/>
              </a:rPr>
              <a:t>采样保持器</a:t>
            </a:r>
            <a:endParaRPr lang="en-US" altLang="zh-CN" sz="3600" b="1" dirty="0" smtClean="0">
              <a:solidFill>
                <a:schemeClr val="bg2">
                  <a:lumMod val="10000"/>
                  <a:lumOff val="9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FFCC"/>
                </a:solidFill>
                <a:latin typeface="+mn-lt"/>
                <a:ea typeface="+mn-ea"/>
              </a:rPr>
              <a:t>10.1.2  </a:t>
            </a:r>
            <a:r>
              <a:rPr lang="zh-CN" altLang="en-US" sz="3600" dirty="0" smtClean="0">
                <a:solidFill>
                  <a:srgbClr val="00FFCC"/>
                </a:solidFill>
                <a:latin typeface="+mn-lt"/>
                <a:ea typeface="+mn-ea"/>
              </a:rPr>
              <a:t>采样、量化和编码</a:t>
            </a:r>
            <a:endParaRPr lang="zh-CN" altLang="en-US" sz="3600" dirty="0">
              <a:solidFill>
                <a:srgbClr val="00FFCC"/>
              </a:solidFill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800" b="1" dirty="0" smtClean="0"/>
              <a:t>模拟信号经预处理后从多路开关输出时，幅度已达到几伏量级，还必须经过采样、量化和编码过程才能成为数字量。</a:t>
            </a:r>
            <a:endParaRPr lang="en-US" altLang="zh-CN" sz="2800" b="1" dirty="0" smtClean="0"/>
          </a:p>
          <a:p>
            <a:endParaRPr lang="zh-CN" altLang="en-US" sz="2800" dirty="0" smtClean="0"/>
          </a:p>
          <a:p>
            <a:pPr algn="ctr">
              <a:buNone/>
            </a:pPr>
            <a:r>
              <a:rPr lang="en-US" sz="3600" b="1" dirty="0" smtClean="0">
                <a:solidFill>
                  <a:schemeClr val="tx1"/>
                </a:solidFill>
              </a:rPr>
              <a:t>1.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zh-CN" altLang="en-US" sz="3600" dirty="0" smtClean="0">
                <a:solidFill>
                  <a:schemeClr val="tx1"/>
                </a:solidFill>
              </a:rPr>
              <a:t>采样和量化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algn="just"/>
            <a:r>
              <a:rPr lang="zh-CN" altLang="en-US" sz="2800" b="1" dirty="0" smtClean="0">
                <a:solidFill>
                  <a:srgbClr val="00FF00"/>
                </a:solidFill>
              </a:rPr>
              <a:t>采样：</a:t>
            </a:r>
            <a:r>
              <a:rPr lang="zh-CN" altLang="en-US" sz="2800" b="1" dirty="0" smtClean="0"/>
              <a:t>按相等的时间间隔</a:t>
            </a:r>
            <a:r>
              <a:rPr lang="en-US" sz="2800" b="1" dirty="0" smtClean="0"/>
              <a:t>t</a:t>
            </a:r>
            <a:r>
              <a:rPr lang="zh-CN" altLang="en-US" sz="2800" b="1" dirty="0" smtClean="0"/>
              <a:t>，从电压信号上截取一个个离散的电压瞬时值。</a:t>
            </a:r>
            <a:endParaRPr lang="zh-CN" altLang="en-US" sz="2800" b="1" dirty="0" smtClean="0">
              <a:solidFill>
                <a:schemeClr val="tx1"/>
              </a:solidFill>
            </a:endParaRPr>
          </a:p>
          <a:p>
            <a:pPr algn="just"/>
            <a:r>
              <a:rPr lang="zh-CN" altLang="en-US" sz="2800" b="1" dirty="0" smtClean="0">
                <a:solidFill>
                  <a:srgbClr val="00FF00"/>
                </a:solidFill>
              </a:rPr>
              <a:t>量化：</a:t>
            </a:r>
            <a:r>
              <a:rPr lang="zh-CN" altLang="en-US" sz="2800" b="1" dirty="0" smtClean="0"/>
              <a:t>采集下来的电压瞬时值的数字表示。量化只能达到一定精度。</a:t>
            </a:r>
            <a:endParaRPr lang="en-US" altLang="zh-CN" sz="2800" b="1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FFCC"/>
                </a:solidFill>
                <a:latin typeface="+mn-ea"/>
                <a:ea typeface="+mn-ea"/>
              </a:rPr>
              <a:t>模拟信号的量化过程</a:t>
            </a:r>
            <a:endParaRPr lang="zh-CN" altLang="en-US" dirty="0">
              <a:solidFill>
                <a:srgbClr val="00FFCC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6600" y="1384300"/>
            <a:ext cx="3038475" cy="4845050"/>
          </a:xfrm>
        </p:spPr>
        <p:txBody>
          <a:bodyPr/>
          <a:lstStyle/>
          <a:p>
            <a:pPr marL="273050" indent="-27305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/>
              <a:t>信号电压被分成</a:t>
            </a:r>
            <a:r>
              <a:rPr lang="en-US" altLang="zh-CN" sz="2600" dirty="0" smtClean="0"/>
              <a:t>7</a:t>
            </a:r>
            <a:r>
              <a:rPr lang="zh-CN" altLang="en-US" sz="2600" dirty="0" smtClean="0"/>
              <a:t>层，每层含</a:t>
            </a:r>
            <a:r>
              <a:rPr lang="en-US" altLang="zh-CN" sz="2600" dirty="0" smtClean="0"/>
              <a:t>1V;</a:t>
            </a:r>
            <a:endParaRPr lang="en-US" altLang="zh-CN" sz="2600" dirty="0" smtClean="0"/>
          </a:p>
          <a:p>
            <a:pPr marL="273050" indent="-2730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/>
              <a:t>每个采样落在唯一的分层；</a:t>
            </a:r>
            <a:endParaRPr lang="en-US" altLang="zh-CN" sz="2600" dirty="0" smtClean="0"/>
          </a:p>
          <a:p>
            <a:pPr marL="273050" indent="-27305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/>
              <a:t>根据分层决定它的量化数值</a:t>
            </a:r>
            <a:r>
              <a:rPr lang="en-US" altLang="zh-CN" sz="2600" dirty="0" smtClean="0"/>
              <a:t>;</a:t>
            </a:r>
            <a:endParaRPr lang="en-US" altLang="zh-CN" sz="2600" dirty="0" smtClean="0"/>
          </a:p>
          <a:p>
            <a:pPr marL="273050" indent="-27305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/>
              <a:t>量化单位</a:t>
            </a:r>
            <a:r>
              <a:rPr lang="en-US" altLang="zh-CN" sz="2600" dirty="0" smtClean="0"/>
              <a:t>q</a:t>
            </a:r>
            <a:r>
              <a:rPr lang="zh-CN" altLang="en-US" sz="2600" dirty="0" smtClean="0"/>
              <a:t>：每个分层包含的电压范围</a:t>
            </a:r>
            <a:r>
              <a:rPr lang="en-US" altLang="zh-CN" sz="2600" dirty="0" smtClean="0"/>
              <a:t>;</a:t>
            </a:r>
            <a:endParaRPr lang="en-US" altLang="zh-CN" sz="2600" dirty="0" smtClean="0"/>
          </a:p>
          <a:p>
            <a:pPr marL="273050" indent="-27305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600" dirty="0" smtClean="0"/>
              <a:t>q</a:t>
            </a:r>
            <a:r>
              <a:rPr lang="zh-CN" altLang="en-US" sz="2600" dirty="0" smtClean="0"/>
              <a:t>越小</a:t>
            </a:r>
            <a:r>
              <a:rPr lang="en-US" altLang="zh-CN" sz="2600" dirty="0" smtClean="0"/>
              <a:t>, </a:t>
            </a:r>
            <a:r>
              <a:rPr lang="zh-CN" altLang="en-US" sz="2600" dirty="0" smtClean="0"/>
              <a:t>采样精度越高。</a:t>
            </a:r>
            <a:endParaRPr lang="zh-CN" altLang="en-US" sz="2600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1450" y="1739900"/>
            <a:ext cx="5554427" cy="3833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机模板">
  <a:themeElements>
    <a:clrScheme name="微机模板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0</TotalTime>
  <Words>2968</Words>
  <Application>WPS 演示</Application>
  <PresentationFormat>全屏显示(4:3)</PresentationFormat>
  <Paragraphs>165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Arial</vt:lpstr>
      <vt:lpstr>宋体</vt:lpstr>
      <vt:lpstr>Wingdings</vt:lpstr>
      <vt:lpstr>Times New Roman</vt:lpstr>
      <vt:lpstr>黑体</vt:lpstr>
      <vt:lpstr>华文隶书</vt:lpstr>
      <vt:lpstr>楷体_GB2312</vt:lpstr>
      <vt:lpstr>华文琥珀</vt:lpstr>
      <vt:lpstr>方正姚体</vt:lpstr>
      <vt:lpstr>华文中宋</vt:lpstr>
      <vt:lpstr>Times New Roman</vt:lpstr>
      <vt:lpstr>微软雅黑</vt:lpstr>
      <vt:lpstr>Arial Unicode MS</vt:lpstr>
      <vt:lpstr>Symbol</vt:lpstr>
      <vt:lpstr>Wingdings 3</vt:lpstr>
      <vt:lpstr>新宋体</vt:lpstr>
      <vt:lpstr>微机模板</vt:lpstr>
      <vt:lpstr>PowerPoint 演示文稿</vt:lpstr>
      <vt:lpstr>PowerPoint 演示文稿</vt:lpstr>
      <vt:lpstr>§10.1   概 述</vt:lpstr>
      <vt:lpstr>PowerPoint 演示文稿</vt:lpstr>
      <vt:lpstr>10.1.1  一个实时控制系统</vt:lpstr>
      <vt:lpstr>模拟量输入通路</vt:lpstr>
      <vt:lpstr>§10.1   概 述</vt:lpstr>
      <vt:lpstr>10.1.2  采样、量化和编码</vt:lpstr>
      <vt:lpstr>模拟信号的量化过程</vt:lpstr>
      <vt:lpstr>PowerPoint 演示文稿</vt:lpstr>
      <vt:lpstr>PowerPoint 演示文稿</vt:lpstr>
      <vt:lpstr>2. 编码</vt:lpstr>
      <vt:lpstr>自然二进制码</vt:lpstr>
      <vt:lpstr>PowerPoint 演示文稿</vt:lpstr>
      <vt:lpstr>PowerPoint 演示文稿</vt:lpstr>
      <vt:lpstr>PowerPoint 演示文稿</vt:lpstr>
      <vt:lpstr>§10.1   概 述</vt:lpstr>
      <vt:lpstr>10.1.3  采样保持器</vt:lpstr>
      <vt:lpstr>采样过程</vt:lpstr>
      <vt:lpstr>量化过程</vt:lpstr>
      <vt:lpstr>采样保持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zhaowb1394026140</cp:lastModifiedBy>
  <cp:revision>393</cp:revision>
  <dcterms:created xsi:type="dcterms:W3CDTF">2003-06-02T09:23:00Z</dcterms:created>
  <dcterms:modified xsi:type="dcterms:W3CDTF">2018-11-05T08:47:26Z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