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33" r:id="rId3"/>
    <p:sldId id="598" r:id="rId4"/>
    <p:sldId id="599" r:id="rId5"/>
    <p:sldId id="601" r:id="rId6"/>
    <p:sldId id="602" r:id="rId7"/>
    <p:sldId id="600" r:id="rId8"/>
    <p:sldId id="616" r:id="rId9"/>
    <p:sldId id="603" r:id="rId10"/>
    <p:sldId id="604" r:id="rId11"/>
    <p:sldId id="605" r:id="rId12"/>
    <p:sldId id="606" r:id="rId13"/>
    <p:sldId id="617" r:id="rId14"/>
    <p:sldId id="607" r:id="rId15"/>
    <p:sldId id="608" r:id="rId16"/>
    <p:sldId id="609" r:id="rId17"/>
    <p:sldId id="610" r:id="rId18"/>
    <p:sldId id="611" r:id="rId19"/>
    <p:sldId id="615" r:id="rId20"/>
    <p:sldId id="614" r:id="rId21"/>
    <p:sldId id="613" r:id="rId22"/>
    <p:sldId id="612" r:id="rId23"/>
    <p:sldId id="618" r:id="rId24"/>
    <p:sldId id="619" r:id="rId25"/>
    <p:sldId id="620" r:id="rId26"/>
    <p:sldId id="621" r:id="rId27"/>
    <p:sldId id="629" r:id="rId28"/>
    <p:sldId id="624" r:id="rId29"/>
    <p:sldId id="625" r:id="rId30"/>
    <p:sldId id="626" r:id="rId31"/>
    <p:sldId id="627" r:id="rId32"/>
    <p:sldId id="628" r:id="rId33"/>
    <p:sldId id="630" r:id="rId34"/>
    <p:sldId id="631" r:id="rId35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57" d="100"/>
          <a:sy n="57" d="100"/>
        </p:scale>
        <p:origin x="-6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5" Type="http://schemas.openxmlformats.org/officeDocument/2006/relationships/image" Target="../media/image76.wmf"/><Relationship Id="rId14" Type="http://schemas.openxmlformats.org/officeDocument/2006/relationships/image" Target="../media/image75.wmf"/><Relationship Id="rId13" Type="http://schemas.openxmlformats.org/officeDocument/2006/relationships/image" Target="../media/image74.wmf"/><Relationship Id="rId12" Type="http://schemas.openxmlformats.org/officeDocument/2006/relationships/image" Target="../media/image7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10.2  DtoA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26.bin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3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5" Type="http://schemas.openxmlformats.org/officeDocument/2006/relationships/oleObject" Target="../embeddings/oleObject31.bin"/><Relationship Id="rId14" Type="http://schemas.openxmlformats.org/officeDocument/2006/relationships/oleObject" Target="../embeddings/oleObject30.bin"/><Relationship Id="rId13" Type="http://schemas.openxmlformats.org/officeDocument/2006/relationships/oleObject" Target="../embeddings/oleObject29.bin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1.bin"/><Relationship Id="rId14" Type="http://schemas.openxmlformats.org/officeDocument/2006/relationships/oleObject" Target="../embeddings/oleObject40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46.wmf"/><Relationship Id="rId2" Type="http://schemas.openxmlformats.org/officeDocument/2006/relationships/oleObject" Target="../embeddings/oleObject51.bin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3" Type="http://schemas.openxmlformats.org/officeDocument/2006/relationships/vmlDrawing" Target="../drawings/vmlDrawing13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76.wmf"/><Relationship Id="rId30" Type="http://schemas.openxmlformats.org/officeDocument/2006/relationships/oleObject" Target="../embeddings/oleObject77.bin"/><Relationship Id="rId3" Type="http://schemas.openxmlformats.org/officeDocument/2006/relationships/oleObject" Target="../embeddings/oleObject63.bin"/><Relationship Id="rId29" Type="http://schemas.openxmlformats.org/officeDocument/2006/relationships/image" Target="../media/image75.wmf"/><Relationship Id="rId28" Type="http://schemas.openxmlformats.org/officeDocument/2006/relationships/oleObject" Target="../embeddings/oleObject76.bin"/><Relationship Id="rId27" Type="http://schemas.openxmlformats.org/officeDocument/2006/relationships/image" Target="../media/image74.wmf"/><Relationship Id="rId26" Type="http://schemas.openxmlformats.org/officeDocument/2006/relationships/oleObject" Target="../embeddings/oleObject75.bin"/><Relationship Id="rId25" Type="http://schemas.openxmlformats.org/officeDocument/2006/relationships/image" Target="../media/image73.wmf"/><Relationship Id="rId24" Type="http://schemas.openxmlformats.org/officeDocument/2006/relationships/oleObject" Target="../embeddings/oleObject74.bin"/><Relationship Id="rId23" Type="http://schemas.openxmlformats.org/officeDocument/2006/relationships/image" Target="../media/image72.wmf"/><Relationship Id="rId22" Type="http://schemas.openxmlformats.org/officeDocument/2006/relationships/oleObject" Target="../embeddings/oleObject73.bin"/><Relationship Id="rId21" Type="http://schemas.openxmlformats.org/officeDocument/2006/relationships/image" Target="../media/image71.wmf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2.wmf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9.w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68.wmf"/><Relationship Id="rId14" Type="http://schemas.openxmlformats.org/officeDocument/2006/relationships/oleObject" Target="../embeddings/oleObject69.bin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717550"/>
            <a:ext cx="8534400" cy="54229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模数转换和数模转换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分辨率（</a:t>
            </a:r>
            <a:r>
              <a:rPr lang="en-US" sz="2800" b="1" dirty="0" smtClean="0">
                <a:solidFill>
                  <a:schemeClr val="tx1"/>
                </a:solidFill>
              </a:rPr>
              <a:t>Resolution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273050" indent="-273050" algn="just">
              <a:buNone/>
            </a:pPr>
            <a:r>
              <a:rPr lang="zh-CN" altLang="en-US" b="1" dirty="0" smtClean="0"/>
              <a:t>    </a:t>
            </a:r>
            <a:r>
              <a:rPr lang="zh-CN" altLang="en-US" sz="2600" b="1" dirty="0" smtClean="0"/>
              <a:t>分辨率是输入数据发生</a:t>
            </a:r>
            <a:r>
              <a:rPr lang="en-US" sz="2600" b="1" dirty="0" smtClean="0"/>
              <a:t>1LSB</a:t>
            </a:r>
            <a:r>
              <a:rPr lang="zh-CN" altLang="en-US" sz="2600" b="1" dirty="0" smtClean="0"/>
              <a:t>的变化时，所对应的输出模拟量的变化。分辨率</a:t>
            </a:r>
            <a:r>
              <a:rPr lang="en-US" sz="2600" b="1" dirty="0" smtClean="0"/>
              <a:t>Δ</a:t>
            </a:r>
            <a:r>
              <a:rPr lang="zh-CN" altLang="en-US" sz="2600" b="1" dirty="0" smtClean="0"/>
              <a:t>与输入数字量位数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的关系：</a:t>
            </a:r>
            <a:endParaRPr lang="zh-CN" altLang="en-US" sz="2600" b="1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 marL="273050" indent="-273050">
              <a:buNone/>
            </a:pPr>
            <a:r>
              <a:rPr lang="zh-CN" altLang="en-US" dirty="0" smtClean="0"/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式中，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FSR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是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转换器的满量程，近似等于输入为满码时的输入电压值。通常也用百分数来表示分辨率。例如：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5080"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=256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，分辨率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1/256)×FSR=0.39%FSR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5080"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=4096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，分辨率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(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1/4096)×FSR=0.0244%FSR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/>
            <a:r>
              <a:rPr lang="zh-CN" altLang="en-US" sz="2600" b="1" dirty="0" smtClean="0"/>
              <a:t>由于分辨率与转换器的位数间具有固定的对应关系，常用位数</a:t>
            </a:r>
            <a:r>
              <a:rPr lang="en-US" altLang="zh-CN" sz="2600" b="1" dirty="0" smtClean="0"/>
              <a:t>n</a:t>
            </a:r>
            <a:r>
              <a:rPr lang="zh-CN" altLang="en-US" sz="2600" b="1" dirty="0" smtClean="0"/>
              <a:t>来表示分辨率，如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转换器的分辨率可以是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10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位。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38550" y="2006600"/>
          <a:ext cx="1333500" cy="91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3716000" imgH="9448800" progId="Equation.DSMT4">
                  <p:embed/>
                </p:oleObj>
              </mc:Choice>
              <mc:Fallback>
                <p:oleObj name="Equation" r:id="rId1" imgW="13716000" imgH="9448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0" y="2006600"/>
                        <a:ext cx="1333500" cy="9186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精度（</a:t>
            </a:r>
            <a:r>
              <a:rPr lang="en-US" sz="2800" b="1" dirty="0" smtClean="0">
                <a:solidFill>
                  <a:schemeClr val="tx1"/>
                </a:solidFill>
              </a:rPr>
              <a:t>Accuracy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176530" indent="-176530" algn="just">
              <a:buNone/>
            </a:pPr>
            <a:r>
              <a:rPr lang="en-US" sz="2600" b="1" dirty="0" smtClean="0"/>
              <a:t>  DAC</a:t>
            </a:r>
            <a:r>
              <a:rPr lang="zh-CN" altLang="en-US" sz="2600" b="1" dirty="0" smtClean="0"/>
              <a:t>的实际输出值与理想输出值间存在误差，用精度表示，即此差值与满量程输出电压或电流的百分比。</a:t>
            </a:r>
            <a:endParaRPr lang="en-US" altLang="zh-CN" sz="2600" b="1" dirty="0" smtClean="0"/>
          </a:p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某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的电压满量程为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，其精度为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0.02%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，则输出电压的最大误差为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10.00V×0.02%=20mV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。一般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转换器的误差应不大于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LSB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建立时间（</a:t>
            </a:r>
            <a:r>
              <a:rPr lang="en-US" sz="2800" b="1" dirty="0" smtClean="0">
                <a:solidFill>
                  <a:schemeClr val="tx1"/>
                </a:solidFill>
              </a:rPr>
              <a:t>Setting Time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176530" indent="-176530" algn="just">
              <a:buNone/>
            </a:pPr>
            <a:r>
              <a:rPr lang="zh-CN" altLang="en-US" dirty="0" smtClean="0"/>
              <a:t>  </a:t>
            </a:r>
            <a:r>
              <a:rPr lang="zh-CN" altLang="en-US" sz="2600" b="1" dirty="0" smtClean="0"/>
              <a:t>建立时间也称为稳定时间，用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zh-CN" altLang="en-US" sz="2600" b="1" dirty="0" smtClean="0"/>
              <a:t>表示，是从数字量输入到建立稳定的输出电流的时间。</a:t>
            </a:r>
            <a:endParaRPr lang="en-US" altLang="zh-CN" sz="2600" b="1" dirty="0" smtClean="0"/>
          </a:p>
          <a:p>
            <a:pPr marL="176530" indent="-176530" algn="just">
              <a:buNone/>
            </a:pP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超高速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&lt;100ns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  较高速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=1μs~100ns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 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6530" indent="-176530" algn="just"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高速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=10μs~1μs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；低速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&gt;100μs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176530" indent="-176530" algn="just">
              <a:buNone/>
            </a:pPr>
            <a:r>
              <a:rPr lang="en-US" altLang="zh-CN" b="1" dirty="0" smtClean="0">
                <a:solidFill>
                  <a:srgbClr val="00FFCC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DAC1210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t</a:t>
            </a:r>
            <a:r>
              <a:rPr lang="en-US" b="1" baseline="-25000" dirty="0" smtClean="0">
                <a:solidFill>
                  <a:schemeClr val="tx1"/>
                </a:solidFill>
                <a:ea typeface="+mn-ea"/>
              </a:rPr>
              <a:t>S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=1μs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0650" y="2806700"/>
          <a:ext cx="345599" cy="56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657600" imgH="9448800" progId="Equation.DSMT4">
                  <p:embed/>
                </p:oleObj>
              </mc:Choice>
              <mc:Fallback>
                <p:oleObj name="Equation" r:id="rId1" imgW="3657600" imgH="94488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2806700"/>
                        <a:ext cx="345599" cy="5642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0450" y="196215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模转换器原理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模转换器的主要性能指标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10.2.3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模转换器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AD 7524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、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                DAC 0832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和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DAC 1210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1.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数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模转换器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AD7524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64537" cy="1822450"/>
          </a:xfrm>
        </p:spPr>
        <p:txBody>
          <a:bodyPr/>
          <a:lstStyle/>
          <a:p>
            <a:pPr marL="358775" indent="-358775" algn="just">
              <a:lnSpc>
                <a:spcPct val="110000"/>
              </a:lnSpc>
            </a:pPr>
            <a:r>
              <a:rPr lang="en-US" sz="2600" b="1" dirty="0" smtClean="0"/>
              <a:t>AD7524</a:t>
            </a:r>
            <a:r>
              <a:rPr lang="zh-CN" altLang="en-US" sz="2600" b="1" dirty="0" smtClean="0"/>
              <a:t>是美国</a:t>
            </a:r>
            <a:r>
              <a:rPr lang="en-US" sz="2600" b="1" dirty="0" smtClean="0"/>
              <a:t>AD</a:t>
            </a:r>
            <a:r>
              <a:rPr lang="zh-CN" altLang="en-US" sz="2600" b="1" dirty="0" smtClean="0"/>
              <a:t>公司（</a:t>
            </a:r>
            <a:r>
              <a:rPr lang="en-US" sz="2600" b="1" dirty="0" smtClean="0"/>
              <a:t>Analog Device</a:t>
            </a:r>
            <a:r>
              <a:rPr lang="zh-CN" altLang="en-US" sz="2600" b="1" dirty="0" smtClean="0"/>
              <a:t>）的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位电流输出型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工艺，功耗</a:t>
            </a:r>
            <a:r>
              <a:rPr lang="en-US" sz="2600" b="1" dirty="0" smtClean="0"/>
              <a:t>10mW</a:t>
            </a:r>
            <a:r>
              <a:rPr lang="zh-CN" altLang="en-US" sz="2600" b="1" dirty="0" smtClean="0"/>
              <a:t>，精度为</a:t>
            </a:r>
            <a:r>
              <a:rPr lang="en-US" altLang="zh-CN" sz="2600" b="1" dirty="0" smtClean="0"/>
              <a:t>  </a:t>
            </a:r>
            <a:r>
              <a:rPr lang="en-US" sz="2600" b="1" dirty="0" smtClean="0"/>
              <a:t>LSB</a:t>
            </a:r>
            <a:r>
              <a:rPr lang="zh-CN" altLang="en-US" sz="2600" b="1" dirty="0" smtClean="0"/>
              <a:t>。单电源供电，电源电压范围从</a:t>
            </a:r>
            <a:r>
              <a:rPr lang="en-US" sz="2600" b="1" dirty="0" smtClean="0"/>
              <a:t>+5V</a:t>
            </a:r>
            <a:r>
              <a:rPr lang="zh-CN" altLang="en-US" sz="2600" b="1" dirty="0" smtClean="0"/>
              <a:t>到</a:t>
            </a:r>
            <a:r>
              <a:rPr lang="en-US" sz="2600" b="1" dirty="0" smtClean="0"/>
              <a:t>+15V</a:t>
            </a:r>
            <a:r>
              <a:rPr lang="zh-CN" altLang="en-US" sz="2600" b="1" dirty="0" smtClean="0"/>
              <a:t>。</a:t>
            </a:r>
            <a:endParaRPr lang="en-US" sz="2600" b="1" dirty="0" smtClean="0"/>
          </a:p>
          <a:p>
            <a:pPr marL="358775" indent="-358775">
              <a:buNone/>
            </a:pPr>
            <a:r>
              <a:rPr lang="zh-CN" altLang="en-US" sz="2600" b="1" dirty="0" smtClean="0">
                <a:ea typeface="+mn-ea"/>
              </a:rPr>
              <a:t>    图</a:t>
            </a:r>
            <a:r>
              <a:rPr lang="en-US" sz="2600" b="1" dirty="0" smtClean="0">
                <a:ea typeface="+mn-ea"/>
              </a:rPr>
              <a:t>10.7</a:t>
            </a:r>
            <a:r>
              <a:rPr lang="zh-CN" altLang="en-US" sz="2600" b="1" dirty="0" smtClean="0">
                <a:ea typeface="+mn-ea"/>
              </a:rPr>
              <a:t>是</a:t>
            </a:r>
            <a:r>
              <a:rPr lang="en-US" altLang="zh-CN" sz="2600" b="1" dirty="0" smtClean="0">
                <a:ea typeface="+mn-ea"/>
              </a:rPr>
              <a:t>AD7524</a:t>
            </a:r>
            <a:r>
              <a:rPr lang="zh-CN" altLang="en-US" sz="2600" b="1" dirty="0" smtClean="0">
                <a:ea typeface="+mn-ea"/>
              </a:rPr>
              <a:t>的一个实用电路。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550" y="3171631"/>
            <a:ext cx="7423150" cy="33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327900" y="5918200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effectLst/>
              </a:rPr>
              <a:t>图</a:t>
            </a:r>
            <a:r>
              <a:rPr lang="en-US" b="1" dirty="0" smtClean="0">
                <a:solidFill>
                  <a:schemeClr val="bg2"/>
                </a:solidFill>
                <a:effectLst/>
              </a:rPr>
              <a:t>10.7</a:t>
            </a:r>
            <a:endParaRPr lang="zh-CN" altLang="en-US" b="1" dirty="0">
              <a:solidFill>
                <a:schemeClr val="bg2"/>
              </a:solidFill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72350" y="1473200"/>
          <a:ext cx="266700" cy="75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3352800" imgH="9448800" progId="Equation.DSMT4">
                  <p:embed/>
                </p:oleObj>
              </mc:Choice>
              <mc:Fallback>
                <p:oleObj name="Equation" r:id="rId2" imgW="3352800" imgH="9448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2350" y="1473200"/>
                        <a:ext cx="266700" cy="75160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8650"/>
            <a:ext cx="8372475" cy="579755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en-US" sz="2600" b="1" dirty="0" smtClean="0"/>
              <a:t>CPU</a:t>
            </a:r>
            <a:r>
              <a:rPr lang="zh-CN" altLang="en-US" sz="2600" b="1" dirty="0" smtClean="0"/>
              <a:t>把</a:t>
            </a:r>
            <a:r>
              <a:rPr lang="en-US" sz="2600" b="1" dirty="0" smtClean="0"/>
              <a:t>AD7524</a:t>
            </a:r>
            <a:r>
              <a:rPr lang="zh-CN" altLang="en-US" sz="2600" b="1" dirty="0" smtClean="0"/>
              <a:t>当成由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位数据锁存器构成的输出口，地址总线译码后形成的</a:t>
            </a:r>
            <a:r>
              <a:rPr lang="en-US" sz="2600" b="1" dirty="0" smtClean="0"/>
              <a:t>I/O</a:t>
            </a:r>
            <a:r>
              <a:rPr lang="zh-CN" altLang="en-US" sz="2600" b="1" dirty="0" smtClean="0"/>
              <a:t>片选信号连到      ，赋予它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个端口地址。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系统总线的  </a:t>
            </a:r>
            <a:r>
              <a:rPr lang="en-US" altLang="zh-CN" sz="2600" b="1" dirty="0" smtClean="0"/>
              <a:t>          </a:t>
            </a:r>
            <a:r>
              <a:rPr lang="zh-CN" altLang="en-US" sz="2600" b="1" dirty="0" smtClean="0"/>
              <a:t>接到它的写使能端      </a:t>
            </a:r>
            <a:r>
              <a:rPr lang="en-US" altLang="zh-CN" sz="2600" b="1" dirty="0" smtClean="0"/>
              <a:t> </a:t>
            </a:r>
            <a:r>
              <a:rPr lang="en-US" sz="2600" b="1" dirty="0" smtClean="0"/>
              <a:t>  </a:t>
            </a:r>
            <a:r>
              <a:rPr lang="zh-CN" altLang="en-US" sz="2600" b="1" dirty="0" smtClean="0"/>
              <a:t>，当用输出</a:t>
            </a:r>
            <a:endParaRPr lang="en-US" altLang="zh-CN" sz="2600" b="1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sz="2600" b="1" dirty="0" smtClean="0"/>
              <a:t>    </a:t>
            </a:r>
            <a:r>
              <a:rPr lang="zh-CN" altLang="en-US" sz="2600" b="1" dirty="0" smtClean="0"/>
              <a:t>指令</a:t>
            </a:r>
            <a:r>
              <a:rPr lang="en-US" altLang="zh-CN" sz="2600" b="1" dirty="0" smtClean="0"/>
              <a:t>OUT</a:t>
            </a:r>
            <a:r>
              <a:rPr lang="zh-CN" altLang="en-US" sz="2600" b="1" dirty="0" smtClean="0"/>
              <a:t>将待转换的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位数据送到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时，    </a:t>
            </a:r>
            <a:r>
              <a:rPr lang="en-US" sz="2600" b="1" dirty="0" smtClean="0"/>
              <a:t>   </a:t>
            </a:r>
            <a:r>
              <a:rPr lang="zh-CN" altLang="en-US" sz="2600" b="1" dirty="0" smtClean="0"/>
              <a:t>和     </a:t>
            </a:r>
            <a:r>
              <a:rPr lang="en-US" sz="2600" b="1" dirty="0" smtClean="0"/>
              <a:t>  </a:t>
            </a:r>
            <a:r>
              <a:rPr lang="zh-CN" altLang="en-US" sz="2600" b="1" dirty="0" smtClean="0"/>
              <a:t>有效，转换立即开始，经 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zh-CN" altLang="en-US" sz="2600" b="1" dirty="0" smtClean="0"/>
              <a:t>时间（相当于执行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条</a:t>
            </a:r>
            <a:r>
              <a:rPr lang="en-US" altLang="zh-CN" sz="2600" b="1" dirty="0" smtClean="0"/>
              <a:t>OUT</a:t>
            </a:r>
            <a:r>
              <a:rPr lang="zh-CN" altLang="en-US" sz="2600" b="1" dirty="0" smtClean="0"/>
              <a:t>指令）后，转换便结束。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随后在互补的电流输出端 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O1</a:t>
            </a:r>
            <a:r>
              <a:rPr lang="zh-CN" altLang="en-US" sz="2600" b="1" dirty="0" smtClean="0"/>
              <a:t>和 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O2</a:t>
            </a:r>
            <a:r>
              <a:rPr lang="zh-CN" altLang="en-US" sz="2600" b="1" dirty="0" smtClean="0"/>
              <a:t>产生输出电流，经</a:t>
            </a:r>
            <a:r>
              <a:rPr lang="en-US" sz="2600" b="1" dirty="0" smtClean="0"/>
              <a:t>I/V</a:t>
            </a:r>
            <a:r>
              <a:rPr lang="zh-CN" altLang="en-US" sz="2600" b="1" dirty="0" smtClean="0"/>
              <a:t>转换电路后，在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端形成模拟电压。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的大小由输入数字量和参考电压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 </a:t>
            </a:r>
            <a:r>
              <a:rPr lang="zh-CN" altLang="en-US" sz="2600" b="1" dirty="0" smtClean="0"/>
              <a:t>决定，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</a:t>
            </a:r>
            <a:r>
              <a:rPr lang="zh-CN" altLang="en-US" sz="2600" b="1" dirty="0" smtClean="0"/>
              <a:t>允许的范围为</a:t>
            </a:r>
            <a:r>
              <a:rPr lang="en-US" sz="2600" b="1" dirty="0" smtClean="0"/>
              <a:t>±10V</a:t>
            </a:r>
            <a:r>
              <a:rPr lang="zh-CN" altLang="en-US" sz="2600" b="1" dirty="0" smtClean="0"/>
              <a:t>，本例中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ref</a:t>
            </a:r>
            <a:r>
              <a:rPr lang="en-US" sz="2600" b="1" dirty="0" smtClean="0"/>
              <a:t>=+5V</a:t>
            </a:r>
            <a:r>
              <a:rPr lang="zh-CN" altLang="en-US" sz="2600" b="1" dirty="0" smtClean="0"/>
              <a:t>，其输出电压为：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52425" indent="-352425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7300" y="5607050"/>
            <a:ext cx="350488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05650" y="231775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650" y="231775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661150" y="1028700"/>
          <a:ext cx="533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5791200" imgH="5181600" progId="Equation.DSMT4">
                  <p:embed/>
                </p:oleObj>
              </mc:Choice>
              <mc:Fallback>
                <p:oleObj name="Equation" r:id="rId4" imgW="57912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1150" y="1028700"/>
                        <a:ext cx="533400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27750" y="191770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7750" y="191770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660650" y="1917700"/>
          <a:ext cx="841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9144000" imgH="5181600" progId="Equation.DSMT4">
                  <p:embed/>
                </p:oleObj>
              </mc:Choice>
              <mc:Fallback>
                <p:oleObj name="Equation" r:id="rId7" imgW="9144000" imgH="51816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0650" y="1917700"/>
                        <a:ext cx="8413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905750" y="231775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7620000" imgH="5181600" progId="Equation.DSMT4">
                  <p:embed/>
                </p:oleObj>
              </mc:Choice>
              <mc:Fallback>
                <p:oleObj name="Equation" r:id="rId9" imgW="7620000" imgH="5181600" progId="Equation.DSMT4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5750" y="231775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通常再在输出端加一级反相电压跟随器，使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′=V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。所以当输入数字量为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</a:t>
            </a:r>
            <a:r>
              <a:rPr lang="zh-CN" altLang="en-US" sz="2600" b="1" dirty="0" smtClean="0"/>
              <a:t>＝</a:t>
            </a:r>
            <a:r>
              <a:rPr lang="en-US" sz="2600" b="1" dirty="0" smtClean="0"/>
              <a:t>0V</a:t>
            </a:r>
            <a:r>
              <a:rPr lang="zh-CN" altLang="en-US" sz="2600" b="1" dirty="0" smtClean="0"/>
              <a:t>；当数字量为</a:t>
            </a:r>
            <a:r>
              <a:rPr lang="en-US" sz="2600" b="1" dirty="0" smtClean="0"/>
              <a:t>FFH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en-US" sz="2600" b="1" dirty="0" smtClean="0"/>
              <a:t>′=4.98V</a:t>
            </a:r>
            <a:r>
              <a:rPr lang="zh-CN" altLang="en-US" sz="2600" b="1" dirty="0" smtClean="0"/>
              <a:t>。如果把输出信号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与示波器的</a:t>
            </a:r>
            <a:r>
              <a:rPr lang="en-US" sz="2600" b="1" dirty="0" smtClean="0"/>
              <a:t>Y</a:t>
            </a:r>
            <a:r>
              <a:rPr lang="zh-CN" altLang="en-US" sz="2600" b="1" dirty="0" smtClean="0"/>
              <a:t>轴相连，再把两者的地连在一起，就可在示波器上观察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转换后的输出波形。</a:t>
            </a:r>
            <a:endParaRPr lang="zh-CN" altLang="en-US" sz="2600" b="1" dirty="0" smtClean="0"/>
          </a:p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通过编程来改变送给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的数据和控制向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发送数据的时间，就能用它来产生各种波形</a:t>
            </a:r>
            <a:endParaRPr lang="zh-CN" altLang="en-US" sz="2600" b="1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37338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+mn-ea"/>
              </a:rPr>
              <a:t>例</a:t>
            </a:r>
            <a:r>
              <a:rPr lang="en-US" sz="2800" b="1" dirty="0" smtClean="0">
                <a:solidFill>
                  <a:srgbClr val="00B0F0"/>
                </a:solidFill>
                <a:ea typeface="+mn-ea"/>
              </a:rPr>
              <a:t>10.1  </a:t>
            </a:r>
            <a:r>
              <a:rPr lang="zh-CN" altLang="en-US" sz="2600" b="1" dirty="0" smtClean="0">
                <a:ea typeface="+mn-ea"/>
              </a:rPr>
              <a:t>设图</a:t>
            </a:r>
            <a:r>
              <a:rPr lang="en-US" sz="2600" b="1" dirty="0" smtClean="0">
                <a:ea typeface="+mn-ea"/>
              </a:rPr>
              <a:t>10.7</a:t>
            </a:r>
            <a:r>
              <a:rPr lang="zh-CN" altLang="en-US" sz="2600" b="1" dirty="0" smtClean="0">
                <a:ea typeface="+mn-ea"/>
              </a:rPr>
              <a:t>中</a:t>
            </a:r>
            <a:r>
              <a:rPr lang="en-US" sz="2600" b="1" dirty="0" smtClean="0">
                <a:ea typeface="+mn-ea"/>
              </a:rPr>
              <a:t>DAC</a:t>
            </a:r>
            <a:r>
              <a:rPr lang="zh-CN" altLang="en-US" sz="2600" b="1" dirty="0" smtClean="0">
                <a:ea typeface="+mn-ea"/>
              </a:rPr>
              <a:t>的口地址为</a:t>
            </a:r>
            <a:r>
              <a:rPr lang="en-US" sz="2600" b="1" dirty="0" smtClean="0">
                <a:ea typeface="+mn-ea"/>
              </a:rPr>
              <a:t>80H</a:t>
            </a:r>
            <a:r>
              <a:rPr lang="zh-CN" altLang="en-US" sz="2600" b="1" dirty="0" smtClean="0">
                <a:ea typeface="+mn-ea"/>
              </a:rPr>
              <a:t>，要求输出从</a:t>
            </a:r>
            <a:r>
              <a:rPr lang="en-US" sz="2600" b="1" dirty="0" smtClean="0">
                <a:ea typeface="+mn-ea"/>
              </a:rPr>
              <a:t>0V</a:t>
            </a:r>
            <a:r>
              <a:rPr lang="zh-CN" altLang="en-US" sz="2600" b="1" dirty="0" smtClean="0">
                <a:ea typeface="+mn-ea"/>
              </a:rPr>
              <a:t>向</a:t>
            </a:r>
            <a:r>
              <a:rPr lang="en-US" sz="2600" b="1" dirty="0" smtClean="0">
                <a:ea typeface="+mn-ea"/>
              </a:rPr>
              <a:t>4.98V </a:t>
            </a:r>
            <a:r>
              <a:rPr lang="zh-CN" altLang="en-US" sz="2600" b="1" dirty="0" smtClean="0">
                <a:ea typeface="+mn-ea"/>
              </a:rPr>
              <a:t>线性增长的周期性锯齿波。程序如下：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START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MOV   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0FFH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；初值为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FFH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AGAIN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INC     	AL	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AL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增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1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OUT   	80H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</a:t>
            </a:r>
            <a:r>
              <a:rPr 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D/A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转换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CALL  	DELAY		</a:t>
            </a:r>
            <a:r>
              <a:rPr lang="zh-CN" altLang="en-US" sz="2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+mn-ea"/>
              </a:rPr>
              <a:t>；延时</a:t>
            </a:r>
            <a:endParaRPr lang="zh-CN" altLang="en-US" sz="2600" b="1" dirty="0" smtClean="0">
              <a:solidFill>
                <a:schemeClr val="bg2">
                  <a:lumMod val="10000"/>
                  <a:lumOff val="90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		       JMP     	AGAIN</a:t>
            </a:r>
            <a:endParaRPr lang="zh-CN" altLang="en-US" sz="2600" b="1" dirty="0" smtClean="0">
              <a:ea typeface="+mn-ea"/>
            </a:endParaRPr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输出波形由</a:t>
            </a:r>
            <a:r>
              <a:rPr lang="en-US" sz="2600" b="1" dirty="0" smtClean="0">
                <a:ea typeface="+mn-ea"/>
              </a:rPr>
              <a:t>255</a:t>
            </a:r>
            <a:r>
              <a:rPr lang="zh-CN" altLang="en-US" sz="2600" b="1" dirty="0" smtClean="0">
                <a:ea typeface="+mn-ea"/>
              </a:rPr>
              <a:t>个阶梯波组成，阶梯宽度由</a:t>
            </a:r>
            <a:r>
              <a:rPr lang="en-US" sz="2600" b="1" dirty="0" smtClean="0">
                <a:ea typeface="+mn-ea"/>
              </a:rPr>
              <a:t>DELAY</a:t>
            </a:r>
            <a:r>
              <a:rPr lang="zh-CN" altLang="en-US" sz="2600" b="1" dirty="0" smtClean="0">
                <a:ea typeface="+mn-ea"/>
              </a:rPr>
              <a:t>子程序的延时时间决定。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4950" y="4273550"/>
            <a:ext cx="532158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B0F0"/>
                </a:solidFill>
                <a:ea typeface="+mn-ea"/>
              </a:rPr>
              <a:t>10.2  </a:t>
            </a:r>
            <a:endParaRPr lang="en-US" sz="2600" b="1" dirty="0" smtClean="0">
              <a:solidFill>
                <a:srgbClr val="00B0F0"/>
              </a:solidFill>
              <a:ea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ea typeface="+mn-ea"/>
              </a:rPr>
              <a:t>要求用图</a:t>
            </a:r>
            <a:r>
              <a:rPr lang="en-US" sz="2600" b="1" dirty="0" smtClean="0">
                <a:ea typeface="+mn-ea"/>
              </a:rPr>
              <a:t>10.7</a:t>
            </a:r>
            <a:r>
              <a:rPr lang="zh-CN" altLang="en-US" sz="2600" b="1" dirty="0" smtClean="0">
                <a:ea typeface="+mn-ea"/>
              </a:rPr>
              <a:t>的电路，形成下图所示的三角波，波形下限电压为</a:t>
            </a:r>
            <a:r>
              <a:rPr lang="en-US" sz="2600" b="1" dirty="0" smtClean="0">
                <a:ea typeface="+mn-ea"/>
              </a:rPr>
              <a:t>0.5V</a:t>
            </a:r>
            <a:r>
              <a:rPr lang="zh-CN" altLang="en-US" sz="2600" b="1" dirty="0" smtClean="0">
                <a:ea typeface="+mn-ea"/>
              </a:rPr>
              <a:t>，上限电压为</a:t>
            </a:r>
            <a:r>
              <a:rPr lang="en-US" sz="2600" b="1" dirty="0" smtClean="0">
                <a:ea typeface="+mn-ea"/>
              </a:rPr>
              <a:t>2.5 V</a:t>
            </a:r>
            <a:r>
              <a:rPr lang="zh-CN" altLang="en-US" sz="2600" b="1" dirty="0" smtClean="0">
                <a:ea typeface="+mn-ea"/>
              </a:rPr>
              <a:t>。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ea typeface="+mn-ea"/>
              </a:rPr>
              <a:t>    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由于  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1LSB=5V/256=0.019V</a:t>
            </a:r>
            <a:endParaRPr 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所以下限电压对应的数据为：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 	0.5V/0.019V=26=1AH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	</a:t>
            </a:r>
            <a:r>
              <a:rPr lang="zh-CN" altLang="en-US" sz="2600" b="1" dirty="0" smtClean="0">
                <a:ea typeface="+mn-ea"/>
              </a:rPr>
              <a:t>上限电压对应的数据为：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 	2. 5V/0.019V=128=80H</a:t>
            </a:r>
            <a:endParaRPr lang="zh-CN" altLang="en-US" sz="2600" b="1" dirty="0">
              <a:solidFill>
                <a:schemeClr val="tx1"/>
              </a:solidFill>
              <a:ea typeface="+mn-ea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0450" y="2006600"/>
            <a:ext cx="4110404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8420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BEGIN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MOV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1AH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；下限值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UP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altLang="zh-CN" b="1" dirty="0" smtClean="0">
                <a:ea typeface="+mn-ea"/>
              </a:rPr>
              <a:t>	     </a:t>
            </a:r>
            <a:r>
              <a:rPr lang="en-US" b="1" dirty="0" smtClean="0">
                <a:ea typeface="+mn-ea"/>
              </a:rPr>
              <a:t>OUT     80H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 INC     AL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；数值增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CMP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81H	 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；超过上限了吗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JNZ      UP	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；没有，继续转换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DEC     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；超过了，数值减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DOWN:   OUT     80H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DEC     AL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；数值减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1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CMP     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19H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；低于下限了吗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JNZ       DOWN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；没有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	     JMP      BEGIN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；低于，转下个周期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marL="273050" indent="-27305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类似地，还可用</a:t>
            </a:r>
            <a:r>
              <a:rPr lang="en-US" altLang="zh-CN" sz="2600" b="1" dirty="0" smtClean="0"/>
              <a:t>D/A</a:t>
            </a:r>
            <a:r>
              <a:rPr lang="zh-CN" altLang="en-US" sz="2600" b="1" dirty="0" smtClean="0"/>
              <a:t>生成方波、梯形波和正弦波等。还可在内存中存储波形的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个周期，依次取出送给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，并重复以形成复杂的周期波形。此外，可用</a:t>
            </a:r>
            <a:r>
              <a:rPr lang="en-US" sz="2600" b="1" dirty="0" smtClean="0"/>
              <a:t>A/D</a:t>
            </a:r>
            <a:r>
              <a:rPr lang="zh-CN" altLang="en-US" sz="2600" b="1" dirty="0" smtClean="0"/>
              <a:t>采集实际波形后存入内存，获得所需的周期数据。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2.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模数转换器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DAC0832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511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）性能指标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 algn="just"/>
            <a:r>
              <a:rPr lang="en-US" sz="2600" b="1" dirty="0" smtClean="0"/>
              <a:t>NSC</a:t>
            </a:r>
            <a:r>
              <a:rPr lang="zh-CN" altLang="en-US" sz="2600" b="1" dirty="0" smtClean="0"/>
              <a:t>公司（</a:t>
            </a:r>
            <a:r>
              <a:rPr lang="en-US" sz="2600" b="1" dirty="0" smtClean="0"/>
              <a:t>National Semiconductor Corporation</a:t>
            </a:r>
            <a:r>
              <a:rPr lang="zh-CN" altLang="en-US" sz="2600" b="1" dirty="0" smtClean="0"/>
              <a:t>）生产的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，是带有数据输入寄存器的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</a:t>
            </a:r>
            <a:r>
              <a:rPr lang="zh-CN" altLang="en-US" sz="2600" b="1" dirty="0" smtClean="0"/>
              <a:t>，低功耗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工艺，采用</a:t>
            </a:r>
            <a:r>
              <a:rPr lang="en-US" sz="2600" b="1" dirty="0" smtClean="0"/>
              <a:t>R-2R</a:t>
            </a:r>
            <a:r>
              <a:rPr lang="zh-CN" altLang="en-US" sz="2600" b="1" dirty="0" smtClean="0"/>
              <a:t>梯形电阻网络实现模数转换，转换结果以差动电流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OUT1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OUT2</a:t>
            </a:r>
            <a:r>
              <a:rPr lang="zh-CN" altLang="en-US" sz="2600" b="1" dirty="0" smtClean="0"/>
              <a:t>输出。它可直接与</a:t>
            </a:r>
            <a:r>
              <a:rPr lang="en-US" sz="2600" b="1" dirty="0" smtClean="0"/>
              <a:t>8088</a:t>
            </a:r>
            <a:r>
              <a:rPr lang="zh-CN" altLang="en-US" sz="2600" b="1" dirty="0" smtClean="0"/>
              <a:t>、</a:t>
            </a:r>
            <a:r>
              <a:rPr lang="en-US" sz="2600" b="1" dirty="0" smtClean="0"/>
              <a:t>8086</a:t>
            </a:r>
            <a:r>
              <a:rPr lang="zh-CN" altLang="en-US" sz="2600" b="1" dirty="0" smtClean="0"/>
              <a:t>等微处理器总线相连。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  <a:buNone/>
            </a:pPr>
            <a:r>
              <a:rPr lang="zh-CN" altLang="en-US" sz="2600" b="1" dirty="0" smtClean="0"/>
              <a:t>主要参数：</a:t>
            </a:r>
            <a:endParaRPr lang="zh-CN" altLang="en-US" sz="2600" b="1" dirty="0" smtClean="0"/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分辨率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转换时间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1μs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满量程误差</a:t>
            </a:r>
            <a:r>
              <a:rPr lang="en-US" sz="2600" b="1" dirty="0" smtClean="0">
                <a:ea typeface="+mn-ea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1LSB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参考电压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10V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单电源</a:t>
            </a:r>
            <a:r>
              <a:rPr lang="en-US" sz="2600" b="1" dirty="0" smtClean="0">
                <a:ea typeface="+mn-ea"/>
              </a:rPr>
              <a:t>		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+5V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～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+15V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953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.2</a:t>
            </a:r>
            <a:r>
              <a:rPr lang="en-US" altLang="zh-CN" sz="5400" dirty="0" smtClean="0">
                <a:latin typeface="+mn-lt"/>
                <a:ea typeface="+mn-ea"/>
              </a:rPr>
              <a:t>   D/A</a:t>
            </a:r>
            <a:r>
              <a:rPr lang="zh-CN" altLang="en-US" sz="5400" dirty="0" smtClean="0">
                <a:latin typeface="+mn-lt"/>
                <a:ea typeface="+mn-ea"/>
              </a:rPr>
              <a:t>转换器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71780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模转换器原理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模转换器的主要性能指标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10.2.3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</a:t>
            </a:r>
            <a:r>
              <a:rPr lang="en-US" sz="3600" b="1" dirty="0" smtClean="0">
                <a:latin typeface="+mn-lt"/>
                <a:ea typeface="+mn-ea"/>
              </a:rPr>
              <a:t>AD7524</a:t>
            </a:r>
            <a:r>
              <a:rPr lang="zh-CN" altLang="en-US" sz="3600" b="1" dirty="0" smtClean="0">
                <a:latin typeface="+mn-lt"/>
                <a:ea typeface="+mn-ea"/>
              </a:rPr>
              <a:t>、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                DAC0832</a:t>
            </a:r>
            <a:r>
              <a:rPr lang="zh-CN" altLang="en-US" sz="3600" b="1" dirty="0" smtClean="0">
                <a:latin typeface="+mn-lt"/>
                <a:ea typeface="+mn-ea"/>
              </a:rPr>
              <a:t>和</a:t>
            </a:r>
            <a:r>
              <a:rPr lang="en-US" sz="3600" b="1" dirty="0" smtClean="0">
                <a:latin typeface="+mn-lt"/>
                <a:ea typeface="+mn-ea"/>
              </a:rPr>
              <a:t>DAC1210</a:t>
            </a:r>
            <a:endParaRPr lang="zh-CN" altLang="en-US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17500"/>
            <a:ext cx="8372475" cy="1955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）内部结构和引脚功能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/>
              <a:t>20</a:t>
            </a:r>
            <a:r>
              <a:rPr lang="zh-CN" altLang="en-US" b="1" dirty="0" smtClean="0"/>
              <a:t>引脚</a:t>
            </a:r>
            <a:r>
              <a:rPr lang="en-US" altLang="zh-CN" b="1" dirty="0" smtClean="0"/>
              <a:t>DIP</a:t>
            </a:r>
            <a:r>
              <a:rPr lang="zh-CN" altLang="en-US" b="1" dirty="0" smtClean="0"/>
              <a:t>封装。内含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b="1" dirty="0" smtClean="0"/>
              <a:t>8</a:t>
            </a:r>
            <a:r>
              <a:rPr lang="zh-CN" altLang="en-US" b="1" dirty="0" smtClean="0"/>
              <a:t>位输入寄存器和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b="1" dirty="0" smtClean="0"/>
              <a:t>8</a:t>
            </a:r>
            <a:r>
              <a:rPr lang="zh-CN" altLang="en-US" b="1" dirty="0" smtClean="0"/>
              <a:t>位</a:t>
            </a:r>
            <a:r>
              <a:rPr lang="en-US" b="1" dirty="0" smtClean="0"/>
              <a:t>DAC</a:t>
            </a:r>
            <a:r>
              <a:rPr lang="zh-CN" altLang="en-US" b="1" dirty="0" smtClean="0"/>
              <a:t>寄存器，可分别选通。</a:t>
            </a:r>
            <a:r>
              <a:rPr lang="en-US" b="1" dirty="0" smtClean="0"/>
              <a:t>CPU</a:t>
            </a:r>
            <a:r>
              <a:rPr lang="zh-CN" altLang="en-US" b="1" dirty="0" smtClean="0"/>
              <a:t>送来的数据，可先打入输入寄存器，在需要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转换时，再选通</a:t>
            </a:r>
            <a:r>
              <a:rPr lang="en-US" b="1" dirty="0" smtClean="0"/>
              <a:t>DAC</a:t>
            </a:r>
            <a:r>
              <a:rPr lang="zh-CN" altLang="en-US" b="1" dirty="0" smtClean="0"/>
              <a:t>寄存器，实现转换，即双缓冲工作方式。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6954" y="2317750"/>
            <a:ext cx="80303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各引脚的功能：</a:t>
            </a:r>
            <a:endParaRPr lang="zh-CN" altLang="en-US" sz="2800" b="1" dirty="0" smtClean="0"/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REF   </a:t>
            </a:r>
            <a:r>
              <a:rPr lang="zh-CN" altLang="en-US" sz="2600" b="1" dirty="0" smtClean="0"/>
              <a:t>参考电压输入端。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它是转换的基准，要求数值正确，稳定性好。</a:t>
            </a:r>
            <a:endParaRPr lang="zh-CN" altLang="en-US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CC  </a:t>
            </a:r>
            <a:r>
              <a:rPr lang="zh-CN" altLang="en-US" sz="2600" b="1" dirty="0" smtClean="0"/>
              <a:t>电源电压。</a:t>
            </a:r>
            <a:endParaRPr lang="zh-CN" altLang="en-US" sz="2600" b="1" dirty="0" smtClean="0"/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A</a:t>
            </a:r>
            <a:r>
              <a:rPr lang="en-US" sz="2600" b="1" baseline="-25000" dirty="0" smtClean="0"/>
              <a:t>GND</a:t>
            </a:r>
            <a:r>
              <a:rPr lang="zh-CN" altLang="en-US" sz="2600" b="1" dirty="0" smtClean="0"/>
              <a:t>模拟地，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GND</a:t>
            </a:r>
            <a:r>
              <a:rPr lang="zh-CN" altLang="en-US" sz="2600" b="1" dirty="0" smtClean="0"/>
              <a:t>数字地。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应将电路板上的所有模拟地和数字地各自连在一起，然后连到一个公共接地点，提高系统抗干扰能力。</a:t>
            </a:r>
            <a:endParaRPr lang="zh-CN" altLang="en-US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DI</a:t>
            </a:r>
            <a:r>
              <a:rPr lang="en-US" sz="2600" b="1" baseline="-25000" dirty="0" smtClean="0"/>
              <a:t>7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0    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位数据输入。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I</a:t>
            </a:r>
            <a:r>
              <a:rPr lang="en-US" sz="2600" b="1" baseline="-25000" dirty="0" smtClean="0"/>
              <a:t>OUT1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I</a:t>
            </a:r>
            <a:r>
              <a:rPr lang="en-US" sz="2600" b="1" baseline="-25000" dirty="0" smtClean="0"/>
              <a:t>OUT2     </a:t>
            </a:r>
            <a:r>
              <a:rPr lang="zh-CN" altLang="en-US" sz="2600" b="1" dirty="0" smtClean="0"/>
              <a:t>互补的电流输出端。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 marL="176530" indent="-176530">
              <a:buFont typeface="Arial" panose="020B0604020202020204" pitchFamily="34" charset="0"/>
              <a:buChar char="•"/>
            </a:pPr>
            <a:r>
              <a:rPr lang="en-US" sz="2600" b="1" dirty="0" smtClean="0"/>
              <a:t>R</a:t>
            </a:r>
            <a:r>
              <a:rPr lang="en-US" sz="2600" b="1" baseline="-25000" dirty="0" smtClean="0"/>
              <a:t>FB     </a:t>
            </a:r>
            <a:r>
              <a:rPr lang="zh-CN" altLang="en-US" sz="2600" b="1" dirty="0" smtClean="0"/>
              <a:t>片内反馈电阻引脚。</a:t>
            </a:r>
            <a:endParaRPr lang="zh-CN" altLang="en-US" sz="2600" dirty="0" smtClean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600" b="1" dirty="0" smtClean="0"/>
              <a:t>ILE   </a:t>
            </a:r>
            <a:r>
              <a:rPr lang="zh-CN" altLang="en-US" sz="2600" b="1" dirty="0" smtClean="0"/>
              <a:t>输入锁存使能信号输入端，高电平有效。</a:t>
            </a:r>
            <a:endParaRPr lang="en-US" sz="2600" b="1" dirty="0" smtClean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zh-CN" sz="2600" b="1" dirty="0" smtClean="0"/>
              <a:t>        </a:t>
            </a:r>
            <a:r>
              <a:rPr lang="zh-CN" altLang="en-US" sz="2600" b="1" dirty="0" smtClean="0"/>
              <a:t>片选信号输入端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dirty="0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704850" y="58293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850" y="5829300"/>
                        <a:ext cx="5334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1689100"/>
          </a:xfrm>
        </p:spPr>
        <p:txBody>
          <a:bodyPr/>
          <a:lstStyle/>
          <a:p>
            <a:pPr marL="273050" indent="-2730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          </a:t>
            </a:r>
            <a:r>
              <a:rPr lang="zh-CN" altLang="en-US" b="1" dirty="0" smtClean="0"/>
              <a:t>和      </a:t>
            </a:r>
            <a:r>
              <a:rPr lang="en-US" b="1" dirty="0" smtClean="0"/>
              <a:t>       </a:t>
            </a:r>
            <a:r>
              <a:rPr lang="zh-CN" altLang="en-US" b="1" dirty="0" smtClean="0"/>
              <a:t>两个写命令输入。</a:t>
            </a:r>
            <a:endParaRPr lang="zh-CN" altLang="en-US" b="1" dirty="0" smtClean="0"/>
          </a:p>
          <a:p>
            <a:pPr marL="273050" indent="-2730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               传输控制信号输入端，低电平有效。</a:t>
            </a:r>
            <a:endParaRPr lang="zh-CN" altLang="en-US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dirty="0" smtClean="0"/>
              <a:t>ILE =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和       </a:t>
            </a:r>
            <a:r>
              <a:rPr lang="en-US" dirty="0" smtClean="0"/>
              <a:t> </a:t>
            </a:r>
            <a:r>
              <a:rPr lang="zh-CN" altLang="en-US" dirty="0" smtClean="0"/>
              <a:t>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dirty="0" smtClean="0"/>
              <a:t>8</a:t>
            </a:r>
            <a:r>
              <a:rPr lang="zh-CN" altLang="en-US" dirty="0" smtClean="0"/>
              <a:t>位数字量可到达输入寄存器；当</a:t>
            </a:r>
            <a:r>
              <a:rPr lang="en-US" dirty="0" smtClean="0"/>
              <a:t>        </a:t>
            </a:r>
            <a:r>
              <a:rPr lang="zh-CN" altLang="en-US" dirty="0" smtClean="0"/>
              <a:t>或        </a:t>
            </a:r>
            <a:r>
              <a:rPr lang="en-US" dirty="0" smtClean="0"/>
              <a:t>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时，数据被锁存在其输出端。</a:t>
            </a:r>
            <a:endParaRPr lang="zh-CN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2139950"/>
            <a:ext cx="5600700" cy="40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5949950" y="2184400"/>
            <a:ext cx="2978150" cy="413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当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lvl="0" indent="-273050" eaLnBrk="0" hangingPunct="0">
              <a:spcBef>
                <a:spcPts val="0"/>
              </a:spcBef>
              <a:buClr>
                <a:srgbClr val="FFFF00"/>
              </a:buClr>
            </a:pPr>
            <a:r>
              <a:rPr kumimoji="0"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0,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输入</a:t>
            </a:r>
            <a:r>
              <a:rPr kumimoji="0" lang="zh-CN" alt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寄存器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锁存的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位数据进入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DAC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寄存器；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indent="-27305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en-US" altLang="zh-CN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当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或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273050" marR="0" lvl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变</a:t>
            </a:r>
            <a:r>
              <a:rPr kumimoji="0" lang="en-US" altLang="zh-CN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时，该数据被锁存在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DAC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寄存器输出端，即加到了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D/A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转换器，进行转换。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7250" y="1162050"/>
          <a:ext cx="496795" cy="4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7250" y="1162050"/>
                        <a:ext cx="496795" cy="4445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27200" y="1562100"/>
          <a:ext cx="496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5791200" imgH="5181600" progId="Equation.DSMT4">
                  <p:embed/>
                </p:oleObj>
              </mc:Choice>
              <mc:Fallback>
                <p:oleObj name="Equation" r:id="rId4" imgW="5791200" imgH="51816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7200" y="1562100"/>
                        <a:ext cx="4968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82850" y="156210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9144000" imgH="5181600" progId="Equation.DSMT4">
                  <p:embed/>
                </p:oleObj>
              </mc:Choice>
              <mc:Fallback>
                <p:oleObj name="Equation" r:id="rId5" imgW="9144000" imgH="51816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0" y="156210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016250" y="116205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9144000" imgH="5181600" progId="Equation.DSMT4">
                  <p:embed/>
                </p:oleObj>
              </mc:Choice>
              <mc:Fallback>
                <p:oleObj name="Equation" r:id="rId7" imgW="9144000" imgH="51816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250" y="116205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705600" y="2184400"/>
          <a:ext cx="811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9448800" imgH="5181600" progId="Equation.DSMT4">
                  <p:embed/>
                </p:oleObj>
              </mc:Choice>
              <mc:Fallback>
                <p:oleObj name="Equation" r:id="rId8" imgW="9448800" imgH="51816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5600" y="2184400"/>
                        <a:ext cx="8112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7816850" y="2184400"/>
          <a:ext cx="966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0" imgW="11277600" imgH="4876800" progId="Equation.DSMT4">
                  <p:embed/>
                </p:oleObj>
              </mc:Choice>
              <mc:Fallback>
                <p:oleObj name="Equation" r:id="rId10" imgW="11277600" imgH="4876800" progId="Equation.DSMT4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16850" y="2184400"/>
                        <a:ext cx="966787" cy="417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616700" y="3651250"/>
          <a:ext cx="811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2" imgW="9448800" imgH="5181600" progId="Equation.DSMT4">
                  <p:embed/>
                </p:oleObj>
              </mc:Choice>
              <mc:Fallback>
                <p:oleObj name="Equation" r:id="rId12" imgW="9448800" imgH="5181600" progId="Equation.DSMT4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6700" y="3651250"/>
                        <a:ext cx="8112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816850" y="3651250"/>
          <a:ext cx="966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3" imgW="11277600" imgH="4876800" progId="Equation.DSMT4">
                  <p:embed/>
                </p:oleObj>
              </mc:Choice>
              <mc:Fallback>
                <p:oleObj name="Equation" r:id="rId13" imgW="11277600" imgH="4876800" progId="Equation.DSMT4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16850" y="3651250"/>
                        <a:ext cx="966787" cy="417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60400" y="406400"/>
          <a:ext cx="784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4" imgW="9144000" imgH="5181600" progId="Equation.DSMT4">
                  <p:embed/>
                </p:oleObj>
              </mc:Choice>
              <mc:Fallback>
                <p:oleObj name="Equation" r:id="rId14" imgW="9144000" imgH="5181600" progId="Equation.DSMT4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400" y="406400"/>
                        <a:ext cx="7842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771650" y="406400"/>
          <a:ext cx="811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5" imgW="9448800" imgH="5181600" progId="Equation.DSMT4">
                  <p:embed/>
                </p:oleObj>
              </mc:Choice>
              <mc:Fallback>
                <p:oleObj name="Equation" r:id="rId15" imgW="9448800" imgH="5181600" progId="Equation.DSMT4">
                  <p:embed/>
                  <p:pic>
                    <p:nvPicPr>
                      <p:cNvPr id="0" name="图片 717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1650" y="406400"/>
                        <a:ext cx="811212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704850" y="806450"/>
          <a:ext cx="966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6" imgW="11277600" imgH="4876800" progId="Equation.DSMT4">
                  <p:embed/>
                </p:oleObj>
              </mc:Choice>
              <mc:Fallback>
                <p:oleObj name="Equation" r:id="rId16" imgW="11277600" imgH="4876800" progId="Equation.DSMT4">
                  <p:embed/>
                  <p:pic>
                    <p:nvPicPr>
                      <p:cNvPr id="0" name="图片 717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4850" y="806450"/>
                        <a:ext cx="966787" cy="417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52425" indent="-352425">
              <a:buNone/>
            </a:pPr>
            <a:r>
              <a:rPr lang="en-US" sz="2800" b="1" dirty="0" smtClean="0">
                <a:solidFill>
                  <a:srgbClr val="00FFCC"/>
                </a:solidFill>
              </a:rPr>
              <a:t>3</a:t>
            </a:r>
            <a:r>
              <a:rPr lang="zh-CN" altLang="en-US" sz="2800" b="1" dirty="0" smtClean="0">
                <a:solidFill>
                  <a:srgbClr val="00FFCC"/>
                </a:solidFill>
              </a:rPr>
              <a:t>） 三种工作方式</a:t>
            </a:r>
            <a:endParaRPr lang="zh-CN" altLang="en-US" sz="2800" b="1" dirty="0" smtClean="0">
              <a:solidFill>
                <a:srgbClr val="00FFCC"/>
              </a:solidFill>
            </a:endParaRPr>
          </a:p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）直通方式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</a:pPr>
            <a:r>
              <a:rPr lang="en-US" b="1" dirty="0" smtClean="0"/>
              <a:t>ILE</a:t>
            </a:r>
            <a:r>
              <a:rPr lang="zh-CN" altLang="en-US" b="1" dirty="0" smtClean="0"/>
              <a:t>接高电平，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、 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、  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和              都接数字地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两个内部寄存器均选通，</a:t>
            </a:r>
            <a:r>
              <a:rPr lang="en-US" b="1" dirty="0" smtClean="0"/>
              <a:t>8</a:t>
            </a:r>
            <a:r>
              <a:rPr lang="zh-CN" altLang="en-US" b="1" dirty="0" smtClean="0"/>
              <a:t>位数字量一到达输入端，就立即加到</a:t>
            </a:r>
            <a:r>
              <a:rPr lang="en-US" b="1" dirty="0" smtClean="0"/>
              <a:t> 8</a:t>
            </a:r>
            <a:r>
              <a:rPr lang="zh-CN" altLang="en-US" b="1" dirty="0" smtClean="0"/>
              <a:t>位</a:t>
            </a:r>
            <a:r>
              <a:rPr lang="en-US" b="1" dirty="0" smtClean="0"/>
              <a:t>D</a:t>
            </a:r>
            <a:r>
              <a:rPr lang="en-US" altLang="zh-CN" b="1" dirty="0" smtClean="0"/>
              <a:t>AC</a:t>
            </a:r>
            <a:r>
              <a:rPr lang="zh-CN" altLang="en-US" b="1" dirty="0" smtClean="0"/>
              <a:t>，被转换成模拟量。</a:t>
            </a:r>
            <a:endParaRPr lang="en-US" altLang="zh-CN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rgbClr val="00FFCC"/>
                </a:solidFill>
                <a:ea typeface="+mn-ea"/>
              </a:rPr>
              <a:t>例如，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构成波形发生器时，存在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ROM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中的基本波形被连续取出送到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去转换，不需外部控制，可用直通方式。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2</a:t>
            </a:r>
            <a:r>
              <a:rPr lang="zh-CN" altLang="en-US" sz="2600" b="1" dirty="0" smtClean="0"/>
              <a:t>）单缓冲方式</a:t>
            </a:r>
            <a:endParaRPr lang="zh-CN" altLang="en-US" sz="2600" b="1" dirty="0" smtClean="0"/>
          </a:p>
          <a:p>
            <a:pPr algn="just">
              <a:spcBef>
                <a:spcPts val="600"/>
              </a:spcBef>
            </a:pPr>
            <a:r>
              <a:rPr lang="zh-CN" altLang="en-US" b="1" dirty="0" smtClean="0"/>
              <a:t>把两个寄存器中的任一个接成直通方式，而用另一个锁存数据，就是单缓冲方式。</a:t>
            </a:r>
            <a:endParaRPr lang="en-US" altLang="zh-CN" b="1" dirty="0" smtClean="0"/>
          </a:p>
          <a:p>
            <a:pPr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一般将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  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都接地，使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寄存器直通。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30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将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ILE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接高电平，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I/O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译码，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接  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，当执行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30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       OUT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指令后使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和      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有效，将数据锁存到输入寄存器中，实现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05150" y="1517650"/>
          <a:ext cx="48260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5150" y="1517650"/>
                        <a:ext cx="482601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038850" y="151765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277600" imgH="4876800" progId="Equation.DSMT4">
                  <p:embed/>
                </p:oleObj>
              </mc:Choice>
              <mc:Fallback>
                <p:oleObj name="Equation" r:id="rId3" imgW="11277600" imgH="48768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1517650"/>
                        <a:ext cx="9398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771900" y="15176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9144000" imgH="5181600" progId="Equation.DSMT4">
                  <p:embed/>
                </p:oleObj>
              </mc:Choice>
              <mc:Fallback>
                <p:oleObj name="Equation" r:id="rId5" imgW="9144000" imgH="51816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151765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749800" y="151765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448800" imgH="5181600" progId="Equation.DSMT4">
                  <p:embed/>
                </p:oleObj>
              </mc:Choice>
              <mc:Fallback>
                <p:oleObj name="Equation" r:id="rId7" imgW="9448800" imgH="51816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9800" y="1517650"/>
                        <a:ext cx="787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368040" y="5162550"/>
          <a:ext cx="53086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5791200" imgH="5181600" progId="Equation.DSMT4">
                  <p:embed/>
                </p:oleObj>
              </mc:Choice>
              <mc:Fallback>
                <p:oleObj name="Equation" r:id="rId9" imgW="5791200" imgH="51816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8040" y="5162550"/>
                        <a:ext cx="53086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3060700" y="5607050"/>
          <a:ext cx="577850" cy="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5791200" imgH="5181600" progId="Equation.DSMT4">
                  <p:embed/>
                </p:oleObj>
              </mc:Choice>
              <mc:Fallback>
                <p:oleObj name="Equation" r:id="rId11" imgW="5791200" imgH="51816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5607050"/>
                        <a:ext cx="577850" cy="497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461000" y="52070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9144000" imgH="5181600" progId="Equation.DSMT4">
                  <p:embed/>
                </p:oleObj>
              </mc:Choice>
              <mc:Fallback>
                <p:oleObj name="Equation" r:id="rId12" imgW="9144000" imgH="5181600" progId="Equation.DSMT4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61000" y="520700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949700" y="56515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9144000" imgH="5181600" progId="Equation.DSMT4">
                  <p:embed/>
                </p:oleObj>
              </mc:Choice>
              <mc:Fallback>
                <p:oleObj name="Equation" r:id="rId14" imgW="9144000" imgH="5181600" progId="Equation.DSMT4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49700" y="5651500"/>
                        <a:ext cx="762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038350" y="47625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5" imgW="9448800" imgH="5181600" progId="Equation.DSMT4">
                  <p:embed/>
                </p:oleObj>
              </mc:Choice>
              <mc:Fallback>
                <p:oleObj name="Equation" r:id="rId15" imgW="9448800" imgH="5181600" progId="Equation.DSMT4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8350" y="4762500"/>
                        <a:ext cx="787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149600" y="47625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7" imgW="11277600" imgH="4876800" progId="Equation.DSMT4">
                  <p:embed/>
                </p:oleObj>
              </mc:Choice>
              <mc:Fallback>
                <p:oleObj name="Equation" r:id="rId17" imgW="11277600" imgH="4876800" progId="Equation.DSMT4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9600" y="4762500"/>
                        <a:ext cx="9398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6527800" y="5162550"/>
          <a:ext cx="76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9" imgW="9144000" imgH="5181600" progId="Equation.DSMT4">
                  <p:embed/>
                </p:oleObj>
              </mc:Choice>
              <mc:Fallback>
                <p:oleObj name="Equation" r:id="rId19" imgW="9144000" imgH="5181600" progId="Equation.DSMT4">
                  <p:embed/>
                  <p:pic>
                    <p:nvPicPr>
                      <p:cNvPr id="0" name="图片 8202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27800" y="5162550"/>
                        <a:ext cx="76200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pPr>
              <a:buNone/>
            </a:pPr>
            <a:r>
              <a:rPr lang="zh-CN" altLang="en-US" sz="2600" b="1" dirty="0" smtClean="0"/>
              <a:t>（</a:t>
            </a:r>
            <a:r>
              <a:rPr lang="en-US" sz="2600" b="1" dirty="0" smtClean="0"/>
              <a:t>3</a:t>
            </a:r>
            <a:r>
              <a:rPr lang="zh-CN" altLang="en-US" sz="2600" b="1" dirty="0" smtClean="0"/>
              <a:t>） 双缓冲方式</a:t>
            </a:r>
            <a:endParaRPr lang="zh-CN" altLang="en-US" sz="2600" b="1" dirty="0" smtClean="0"/>
          </a:p>
          <a:p>
            <a:pPr>
              <a:buNone/>
            </a:pPr>
            <a:r>
              <a:rPr lang="zh-CN" altLang="en-US" sz="2600" b="1" dirty="0" smtClean="0"/>
              <a:t>以下两种情况需要用双缓冲式的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转换：</a:t>
            </a:r>
            <a:endParaRPr lang="zh-CN" altLang="en-US" sz="2600" b="1" dirty="0" smtClean="0"/>
          </a:p>
          <a:p>
            <a:pPr marL="352425" indent="-352425" algn="just">
              <a:buNone/>
            </a:pPr>
            <a:r>
              <a:rPr lang="zh-CN" altLang="en-US" sz="2600" b="1" dirty="0" smtClean="0"/>
              <a:t>一、先把要转换数据打入输入寄存器，再在某个时刻启动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转换。这样可对某数据转换的同时，输入下个数据，提高运行速度。</a:t>
            </a:r>
            <a:endParaRPr lang="en-US" altLang="zh-CN" sz="2600" b="1" dirty="0" smtClean="0"/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可将</a:t>
            </a:r>
            <a:r>
              <a:rPr lang="en-US" sz="2600" dirty="0" smtClean="0"/>
              <a:t>ILE</a:t>
            </a:r>
            <a:r>
              <a:rPr lang="zh-CN" altLang="en-US" sz="2600" dirty="0" smtClean="0"/>
              <a:t>接高，      </a:t>
            </a:r>
            <a:r>
              <a:rPr lang="en-US" altLang="zh-CN" sz="2600" dirty="0" smtClean="0"/>
              <a:t> </a:t>
            </a:r>
            <a:r>
              <a:rPr lang="en-US" sz="2600" dirty="0" smtClean="0"/>
              <a:t>   </a:t>
            </a:r>
            <a:r>
              <a:rPr lang="zh-CN" altLang="en-US" sz="2600" dirty="0" smtClean="0"/>
              <a:t>和           接           ，</a:t>
            </a:r>
            <a:r>
              <a:rPr lang="en-US" sz="2600" dirty="0" smtClean="0"/>
              <a:t>        </a:t>
            </a:r>
            <a:r>
              <a:rPr lang="zh-CN" altLang="en-US" sz="2600" dirty="0" smtClean="0"/>
              <a:t>和</a:t>
            </a:r>
            <a:endParaRPr lang="en-US" sz="2600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sz="2600" dirty="0" smtClean="0"/>
              <a:t>     分别接两个不同的</a:t>
            </a:r>
            <a:r>
              <a:rPr lang="en-US" sz="2600" dirty="0" smtClean="0"/>
              <a:t>I/O</a:t>
            </a:r>
            <a:r>
              <a:rPr lang="zh-CN" altLang="en-US" sz="2600" dirty="0" smtClean="0"/>
              <a:t>地址译码信号。执行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指令时     </a:t>
            </a:r>
            <a:endParaRPr lang="en-US" altLang="zh-CN" sz="2600" dirty="0" smtClean="0"/>
          </a:p>
          <a:p>
            <a:pPr marL="352425" indent="-352425" algn="just">
              <a:spcBef>
                <a:spcPts val="0"/>
              </a:spcBef>
              <a:buNone/>
            </a:pPr>
            <a:r>
              <a:rPr lang="en-US" altLang="zh-CN" sz="2600" dirty="0" smtClean="0"/>
              <a:t>               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          </a:t>
            </a:r>
            <a:r>
              <a:rPr lang="zh-CN" altLang="en-US" sz="2600" dirty="0" smtClean="0"/>
              <a:t>均为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。这样，可先用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指令，把数据写入输入寄存器；再执行第二条</a:t>
            </a:r>
            <a:r>
              <a:rPr lang="en-US" sz="2600" dirty="0" smtClean="0"/>
              <a:t>OUT</a:t>
            </a:r>
            <a:r>
              <a:rPr lang="zh-CN" altLang="en-US" sz="2600" dirty="0" smtClean="0"/>
              <a:t>指令，把输入寄存器中数据写入</a:t>
            </a:r>
            <a:r>
              <a:rPr lang="en-US" sz="2600" dirty="0" smtClean="0"/>
              <a:t>DAC</a:t>
            </a:r>
            <a:r>
              <a:rPr lang="zh-CN" altLang="en-US" sz="2600" dirty="0" smtClean="0"/>
              <a:t>寄存器，实现</a:t>
            </a:r>
            <a:r>
              <a:rPr lang="en-US" sz="2600" dirty="0" smtClean="0"/>
              <a:t>D/A</a:t>
            </a:r>
            <a:r>
              <a:rPr lang="zh-CN" altLang="en-US" sz="2600" dirty="0" smtClean="0"/>
              <a:t>转换。</a:t>
            </a:r>
            <a:endParaRPr lang="zh-CN" altLang="en-US" sz="2600" dirty="0" smtClean="0"/>
          </a:p>
          <a:p>
            <a:pPr algn="just">
              <a:spcBef>
                <a:spcPts val="2400"/>
              </a:spcBef>
              <a:buNone/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FFCC"/>
                </a:solidFill>
                <a:ea typeface="+mn-ea"/>
              </a:rPr>
              <a:t>10.3  </a:t>
            </a:r>
            <a:r>
              <a:rPr lang="zh-CN" altLang="en-US" sz="2600" b="1" dirty="0" smtClean="0">
                <a:ea typeface="+mn-ea"/>
              </a:rPr>
              <a:t>要求</a:t>
            </a:r>
            <a:r>
              <a:rPr lang="en-US" sz="2600" b="1" dirty="0" smtClean="0">
                <a:ea typeface="+mn-ea"/>
              </a:rPr>
              <a:t>DAC0832</a:t>
            </a:r>
            <a:r>
              <a:rPr lang="zh-CN" altLang="en-US" sz="2600" b="1" dirty="0" smtClean="0">
                <a:ea typeface="+mn-ea"/>
              </a:rPr>
              <a:t>工作于双缓冲方式，与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</a:t>
            </a:r>
            <a:r>
              <a:rPr lang="en-US" altLang="zh-CN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相连，试画出硬件连线路，并编写相关的程序。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16550" y="28067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9144000" imgH="5181600" progId="Equation.DSMT4">
                  <p:embed/>
                </p:oleObj>
              </mc:Choice>
              <mc:Fallback>
                <p:oleObj name="Equation" r:id="rId1" imgW="9144000" imgH="51816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6550" y="28067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27500" y="2806700"/>
          <a:ext cx="942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448800" imgH="5181600" progId="Equation.DSMT4">
                  <p:embed/>
                </p:oleObj>
              </mc:Choice>
              <mc:Fallback>
                <p:oleObj name="Equation" r:id="rId3" imgW="9448800" imgH="51816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0" y="2806700"/>
                        <a:ext cx="94297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127250" y="3606800"/>
          <a:ext cx="942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448800" imgH="5181600" progId="Equation.DSMT4">
                  <p:embed/>
                </p:oleObj>
              </mc:Choice>
              <mc:Fallback>
                <p:oleObj name="Equation" r:id="rId5" imgW="9448800" imgH="51816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0" y="3606800"/>
                        <a:ext cx="94297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616700" y="2806700"/>
          <a:ext cx="57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5791200" imgH="5181600" progId="Equation.DSMT4">
                  <p:embed/>
                </p:oleObj>
              </mc:Choice>
              <mc:Fallback>
                <p:oleObj name="Equation" r:id="rId7" imgW="5791200" imgH="51816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6700" y="2806700"/>
                        <a:ext cx="577850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927350" y="28067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9144000" imgH="5181600" progId="Equation.DSMT4">
                  <p:embed/>
                </p:oleObj>
              </mc:Choice>
              <mc:Fallback>
                <p:oleObj name="Equation" r:id="rId9" imgW="9144000" imgH="5181600" progId="Equation.DSMT4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350" y="28067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838200" y="3606800"/>
          <a:ext cx="911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9144000" imgH="5181600" progId="Equation.DSMT4">
                  <p:embed/>
                </p:oleObj>
              </mc:Choice>
              <mc:Fallback>
                <p:oleObj name="Equation" r:id="rId11" imgW="9144000" imgH="5181600" progId="Equation.DSMT4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3606800"/>
                        <a:ext cx="91122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7594600" y="2806700"/>
          <a:ext cx="11255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1277600" imgH="4876800" progId="Equation.DSMT4">
                  <p:embed/>
                </p:oleObj>
              </mc:Choice>
              <mc:Fallback>
                <p:oleObj name="Equation" r:id="rId13" imgW="11277600" imgH="4876800" progId="Equation.DSMT4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4600" y="2806700"/>
                        <a:ext cx="1125538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9750"/>
            <a:ext cx="8372475" cy="2667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ea typeface="+mn-ea"/>
              </a:rPr>
              <a:t>设计的硬件电路如图。     的口地址 </a:t>
            </a:r>
            <a:r>
              <a:rPr lang="en-US" b="1" dirty="0" smtClean="0">
                <a:ea typeface="+mn-ea"/>
              </a:rPr>
              <a:t>320H</a:t>
            </a:r>
            <a:r>
              <a:rPr lang="zh-CN" altLang="en-US" b="1" dirty="0" smtClean="0">
                <a:ea typeface="+mn-ea"/>
              </a:rPr>
              <a:t>，         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的口地址</a:t>
            </a:r>
            <a:r>
              <a:rPr lang="en-US" b="1" dirty="0" smtClean="0">
                <a:ea typeface="+mn-ea"/>
              </a:rPr>
              <a:t>321H</a:t>
            </a:r>
            <a:r>
              <a:rPr lang="zh-CN" altLang="en-US" b="1" dirty="0" smtClean="0">
                <a:ea typeface="+mn-ea"/>
              </a:rPr>
              <a:t>。把</a:t>
            </a:r>
            <a:r>
              <a:rPr lang="en-US" altLang="zh-CN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个数据两次锁存，通过</a:t>
            </a:r>
            <a:r>
              <a:rPr lang="en-US" b="1" dirty="0" smtClean="0">
                <a:ea typeface="+mn-ea"/>
              </a:rPr>
              <a:t>DAC0832</a:t>
            </a:r>
            <a:r>
              <a:rPr lang="zh-CN" altLang="en-US" b="1" dirty="0" smtClean="0">
                <a:ea typeface="+mn-ea"/>
              </a:rPr>
              <a:t>输出的程序段：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320H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DATA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DATA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为被转换的数据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；数据打入输入寄存器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INC	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；选通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DAC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寄存器启动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3295650"/>
            <a:ext cx="5490873" cy="336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71850" y="539750"/>
          <a:ext cx="488950" cy="43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1850" y="539750"/>
                        <a:ext cx="488950" cy="4374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083300" y="539750"/>
          <a:ext cx="952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1277600" imgH="4876800" progId="Equation.DSMT4">
                  <p:embed/>
                </p:oleObj>
              </mc:Choice>
              <mc:Fallback>
                <p:oleObj name="Equation" r:id="rId4" imgW="11277600" imgH="48768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3300" y="539750"/>
                        <a:ext cx="952500" cy="412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1644650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600" b="1" dirty="0" smtClean="0"/>
              <a:t>二、在需要同步进行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转换的多路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系统中，采用双缓冲方式，可在不同时刻把要转换的数据打入各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的输入寄存器，然后用一个转换命令同时启动多个</a:t>
            </a:r>
            <a:r>
              <a:rPr lang="en-US" sz="2600" b="1" dirty="0" smtClean="0"/>
              <a:t>DAC</a:t>
            </a:r>
            <a:r>
              <a:rPr lang="zh-CN" altLang="en-US" sz="2600" b="1" dirty="0" smtClean="0"/>
              <a:t>的转换。</a:t>
            </a:r>
            <a:endParaRPr lang="en-US" altLang="zh-CN" sz="2600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1650" y="2281552"/>
            <a:ext cx="5289550" cy="430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图</a:t>
            </a:r>
            <a:r>
              <a:rPr lang="en-US" sz="2600" dirty="0" smtClean="0"/>
              <a:t>10.</a:t>
            </a:r>
            <a:r>
              <a:rPr lang="en-US" altLang="zh-CN" sz="2600" dirty="0" smtClean="0"/>
              <a:t>1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中，      </a:t>
            </a:r>
            <a:r>
              <a:rPr lang="en-US" altLang="zh-CN" sz="2600" dirty="0" smtClean="0"/>
              <a:t> </a:t>
            </a:r>
            <a:r>
              <a:rPr lang="en-US" sz="2600" dirty="0" smtClean="0"/>
              <a:t>  </a:t>
            </a:r>
            <a:r>
              <a:rPr lang="zh-CN" altLang="en-US" sz="2600" dirty="0" smtClean="0"/>
              <a:t>和           </a:t>
            </a:r>
            <a:r>
              <a:rPr lang="en-US" sz="2600" dirty="0" smtClean="0"/>
              <a:t> </a:t>
            </a:r>
            <a:r>
              <a:rPr lang="zh-CN" altLang="en-US" sz="2600" dirty="0" smtClean="0"/>
              <a:t>接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的写信号         ，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个</a:t>
            </a:r>
            <a:endParaRPr lang="en-US" sz="2600" dirty="0" smtClean="0"/>
          </a:p>
          <a:p>
            <a:pPr marL="352425" indent="-352425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/>
              <a:t>     DAC</a:t>
            </a:r>
            <a:r>
              <a:rPr lang="zh-CN" altLang="en-US" sz="2600" dirty="0" smtClean="0"/>
              <a:t>的  </a:t>
            </a:r>
            <a:r>
              <a:rPr lang="en-US" altLang="zh-CN" sz="2600" dirty="0" smtClean="0"/>
              <a:t>      </a:t>
            </a:r>
            <a:r>
              <a:rPr lang="zh-CN" altLang="en-US" sz="2600" dirty="0" smtClean="0"/>
              <a:t>引脚各由一个片选信号控制，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 </a:t>
            </a:r>
            <a:r>
              <a:rPr lang="en-US" altLang="zh-CN" sz="2600" dirty="0" smtClean="0"/>
              <a:t>   </a:t>
            </a:r>
            <a:endParaRPr lang="en-US" altLang="zh-CN" sz="2600" dirty="0" smtClean="0"/>
          </a:p>
          <a:p>
            <a:pPr marL="352425" indent="-352425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信号连在一起，接到第</a:t>
            </a:r>
            <a:r>
              <a:rPr lang="en-US" sz="2600" dirty="0" smtClean="0"/>
              <a:t>4</a:t>
            </a:r>
            <a:r>
              <a:rPr lang="zh-CN" altLang="en-US" sz="2600" dirty="0" smtClean="0"/>
              <a:t>个选片信号上。</a:t>
            </a:r>
            <a:r>
              <a:rPr lang="en-US" sz="2600" dirty="0" smtClean="0"/>
              <a:t>ILE</a:t>
            </a:r>
            <a:r>
              <a:rPr lang="zh-CN" altLang="en-US" sz="2600" dirty="0" smtClean="0"/>
              <a:t>可接高电平，保持选通状态。也可由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形成的禁止信号来控制，该信号为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时禁止将数据写入</a:t>
            </a:r>
            <a:r>
              <a:rPr lang="en-US" sz="2600" dirty="0" smtClean="0"/>
              <a:t>DAC</a:t>
            </a:r>
            <a:r>
              <a:rPr lang="zh-CN" altLang="en-US" sz="2600" dirty="0" smtClean="0"/>
              <a:t>寄存器。</a:t>
            </a:r>
            <a:endParaRPr lang="en-US" altLang="zh-CN" sz="2600" dirty="0" smtClean="0"/>
          </a:p>
          <a:p>
            <a:pPr marL="352425" indent="-352425" algn="just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这样，可在</a:t>
            </a:r>
            <a:r>
              <a:rPr lang="en-US" altLang="zh-CN" sz="2600" dirty="0" smtClean="0"/>
              <a:t>ILE</a:t>
            </a:r>
            <a:r>
              <a:rPr lang="zh-CN" altLang="en-US" sz="2600" dirty="0" smtClean="0"/>
              <a:t>为高时，用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条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指令分别将数据写入各</a:t>
            </a:r>
            <a:r>
              <a:rPr lang="en-US" sz="2600" dirty="0" smtClean="0"/>
              <a:t>DAC</a:t>
            </a:r>
            <a:r>
              <a:rPr lang="zh-CN" altLang="en-US" sz="2600" dirty="0" smtClean="0"/>
              <a:t>的输入寄存器；然后再执行一次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指令，使       </a:t>
            </a:r>
            <a:r>
              <a:rPr lang="en-US" sz="2600" dirty="0" smtClean="0"/>
              <a:t>   </a:t>
            </a:r>
            <a:r>
              <a:rPr lang="zh-CN" altLang="en-US" sz="2600" dirty="0" smtClean="0"/>
              <a:t>变低，同时选通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D/A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DAC</a:t>
            </a:r>
            <a:r>
              <a:rPr lang="zh-CN" altLang="en-US" sz="2600" dirty="0" smtClean="0"/>
              <a:t>寄存器，实现同步转换。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8400" y="1295400"/>
          <a:ext cx="90207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9144000" imgH="5181600" progId="Equation.DSMT4">
                  <p:embed/>
                </p:oleObj>
              </mc:Choice>
              <mc:Fallback>
                <p:oleObj name="Equation" r:id="rId1" imgW="9144000" imgH="5181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295400"/>
                        <a:ext cx="90207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638550" y="1295400"/>
          <a:ext cx="931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448800" imgH="5181600" progId="Equation.DSMT4">
                  <p:embed/>
                </p:oleObj>
              </mc:Choice>
              <mc:Fallback>
                <p:oleObj name="Equation" r:id="rId3" imgW="9448800" imgH="51816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8550" y="1295400"/>
                        <a:ext cx="93186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883400" y="1295400"/>
          <a:ext cx="752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3400" y="1295400"/>
                        <a:ext cx="75247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993900" y="1828800"/>
          <a:ext cx="57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5791200" imgH="5181600" progId="Equation.DSMT4">
                  <p:embed/>
                </p:oleObj>
              </mc:Choice>
              <mc:Fallback>
                <p:oleObj name="Equation" r:id="rId7" imgW="5791200" imgH="51816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3900" y="1828800"/>
                        <a:ext cx="5715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7372350" y="1828800"/>
          <a:ext cx="11128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1277600" imgH="4876800" progId="Equation.DSMT4">
                  <p:embed/>
                </p:oleObj>
              </mc:Choice>
              <mc:Fallback>
                <p:oleObj name="Equation" r:id="rId9" imgW="11277600" imgH="48768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72350" y="1828800"/>
                        <a:ext cx="111283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149350" y="4584700"/>
          <a:ext cx="11128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1277600" imgH="4876800" progId="Equation.DSMT4">
                  <p:embed/>
                </p:oleObj>
              </mc:Choice>
              <mc:Fallback>
                <p:oleObj name="Equation" r:id="rId11" imgW="11277600" imgH="48768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350" y="4584700"/>
                        <a:ext cx="1112837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</a:rPr>
              <a:t>3.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模数转换器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DAC1210</a:t>
            </a:r>
            <a:endParaRPr lang="zh-CN" altLang="en-US" sz="3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95400"/>
            <a:ext cx="8372475" cy="4311650"/>
          </a:xfrm>
        </p:spPr>
        <p:txBody>
          <a:bodyPr/>
          <a:lstStyle/>
          <a:p>
            <a:pPr marL="352425" indent="-352425" algn="just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600" b="1" dirty="0" smtClean="0"/>
              <a:t>DAC1210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NSC</a:t>
            </a:r>
            <a:r>
              <a:rPr lang="zh-CN" altLang="en-US" sz="2600" b="1" dirty="0" smtClean="0"/>
              <a:t>公司的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位高分辨率电流输出型</a:t>
            </a:r>
            <a:r>
              <a:rPr lang="en-US" sz="2600" b="1" dirty="0" smtClean="0"/>
              <a:t>D</a:t>
            </a:r>
            <a:r>
              <a:rPr lang="en-US" altLang="zh-CN" sz="2600" b="1" dirty="0" smtClean="0"/>
              <a:t>AC, </a:t>
            </a:r>
            <a:r>
              <a:rPr lang="en-US" sz="2600" b="1" dirty="0" smtClean="0"/>
              <a:t>24</a:t>
            </a:r>
            <a:r>
              <a:rPr lang="zh-CN" altLang="en-US" sz="2600" b="1" dirty="0" smtClean="0"/>
              <a:t>引脚</a:t>
            </a:r>
            <a:r>
              <a:rPr lang="en-US" altLang="zh-CN" sz="2600" b="1" dirty="0" smtClean="0"/>
              <a:t>DIP</a:t>
            </a:r>
            <a:r>
              <a:rPr lang="zh-CN" altLang="en-US" sz="2600" b="1" dirty="0" smtClean="0"/>
              <a:t>封装。主要指标：电流建立时间</a:t>
            </a:r>
            <a:r>
              <a:rPr lang="en-US" sz="2600" b="1" dirty="0" smtClean="0"/>
              <a:t>t</a:t>
            </a:r>
            <a:r>
              <a:rPr lang="en-US" sz="2600" b="1" baseline="-25000" dirty="0" smtClean="0"/>
              <a:t>S</a:t>
            </a:r>
            <a:r>
              <a:rPr lang="en-US" sz="2600" b="1" dirty="0" smtClean="0"/>
              <a:t>=1μs</a:t>
            </a:r>
            <a:r>
              <a:rPr lang="zh-CN" altLang="en-US" sz="2600" b="1" dirty="0" smtClean="0"/>
              <a:t>，工作电压</a:t>
            </a:r>
            <a:r>
              <a:rPr lang="en-US" sz="2600" b="1" dirty="0" smtClean="0"/>
              <a:t>+5V</a:t>
            </a:r>
            <a:r>
              <a:rPr lang="zh-CN" altLang="en-US" sz="2600" b="1" dirty="0" smtClean="0"/>
              <a:t>～</a:t>
            </a:r>
            <a:r>
              <a:rPr lang="en-US" sz="2600" b="1" dirty="0" smtClean="0"/>
              <a:t>+15V</a:t>
            </a:r>
            <a:r>
              <a:rPr lang="zh-CN" altLang="en-US" sz="2600" b="1" dirty="0" smtClean="0"/>
              <a:t>，参考电压范围</a:t>
            </a:r>
            <a:r>
              <a:rPr lang="en-US" sz="2600" b="1" dirty="0" smtClean="0"/>
              <a:t>±25V</a:t>
            </a:r>
            <a:r>
              <a:rPr lang="zh-CN" altLang="en-US" sz="2600" b="1" dirty="0" smtClean="0"/>
              <a:t>。工作原理与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雷同。图</a:t>
            </a:r>
            <a:r>
              <a:rPr lang="en-US" sz="2600" b="1" dirty="0" smtClean="0"/>
              <a:t>10.13</a:t>
            </a:r>
            <a:r>
              <a:rPr lang="zh-CN" altLang="en-US" sz="2600" b="1" dirty="0" smtClean="0"/>
              <a:t>是</a:t>
            </a:r>
            <a:r>
              <a:rPr lang="en-US" sz="2600" b="1" dirty="0" smtClean="0"/>
              <a:t>DAC1210</a:t>
            </a:r>
            <a:r>
              <a:rPr lang="zh-CN" altLang="en-US" sz="2600" b="1" dirty="0" smtClean="0"/>
              <a:t>的逻辑图。</a:t>
            </a:r>
            <a:endParaRPr lang="zh-CN" altLang="en-US" sz="2600" b="1" dirty="0" smtClean="0"/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sz="2600" b="1" dirty="0" smtClean="0"/>
              <a:t>DAC1210</a:t>
            </a:r>
            <a:r>
              <a:rPr lang="zh-CN" altLang="en-US" sz="2600" b="1" dirty="0" smtClean="0"/>
              <a:t>包含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位和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位两个输入寄存器，在      和</a:t>
            </a:r>
            <a:r>
              <a:rPr lang="en-US" altLang="zh-CN" sz="2600" b="1" dirty="0" smtClean="0"/>
              <a:t>  </a:t>
            </a: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b="1" dirty="0" smtClean="0"/>
              <a:t>    =0 </a:t>
            </a:r>
            <a:r>
              <a:rPr lang="zh-CN" altLang="en-US" sz="2600" b="1" dirty="0" smtClean="0"/>
              <a:t>才允许输入数据，进一步由                                           </a:t>
            </a:r>
            <a:r>
              <a:rPr lang="en-US" altLang="zh-CN" sz="2600" b="1" dirty="0" smtClean="0"/>
              <a:t>=1/0</a:t>
            </a:r>
            <a:r>
              <a:rPr lang="zh-CN" altLang="en-US" sz="2600" b="1" dirty="0" smtClean="0"/>
              <a:t>来区分</a:t>
            </a:r>
            <a:r>
              <a:rPr lang="en-US" sz="2600" b="1" dirty="0" smtClean="0"/>
              <a:t>8/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位输入寄存器。它有</a:t>
            </a:r>
            <a:r>
              <a:rPr lang="en-US" sz="2600" b="1" dirty="0" smtClean="0"/>
              <a:t>DI</a:t>
            </a:r>
            <a:r>
              <a:rPr lang="en-US" sz="2600" b="1" baseline="-25000" dirty="0" smtClean="0"/>
              <a:t>11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4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DI</a:t>
            </a:r>
            <a:r>
              <a:rPr lang="en-US" sz="2600" b="1" baseline="-25000" dirty="0" smtClean="0"/>
              <a:t>3</a:t>
            </a:r>
            <a:r>
              <a:rPr lang="en-US" sz="2600" b="1" dirty="0" smtClean="0"/>
              <a:t>~DI</a:t>
            </a:r>
            <a:r>
              <a:rPr lang="en-US" sz="2600" b="1" baseline="-25000" dirty="0" smtClean="0"/>
              <a:t>0</a:t>
            </a:r>
            <a:r>
              <a:rPr lang="zh-CN" altLang="en-US" sz="2600" b="1" dirty="0" smtClean="0"/>
              <a:t>共</a:t>
            </a:r>
            <a:r>
              <a:rPr lang="en-US" sz="2600" b="1" dirty="0" smtClean="0"/>
              <a:t>12</a:t>
            </a:r>
            <a:r>
              <a:rPr lang="zh-CN" altLang="en-US" sz="2600" b="1" dirty="0" smtClean="0"/>
              <a:t>根数据输入脚，可与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或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位总线的</a:t>
            </a:r>
            <a:r>
              <a:rPr lang="en-US" sz="2600" b="1" dirty="0" smtClean="0"/>
              <a:t>CPU</a:t>
            </a:r>
            <a:r>
              <a:rPr lang="zh-CN" altLang="en-US" sz="2600" b="1" dirty="0" smtClean="0"/>
              <a:t>相连。</a:t>
            </a: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600" b="1" dirty="0" smtClean="0"/>
          </a:p>
          <a:p>
            <a:pPr marL="352425" indent="-352425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600" b="1" dirty="0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283200" y="3562350"/>
          <a:ext cx="34623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37185600" imgH="6096000" progId="Equation.DSMT4">
                  <p:embed/>
                </p:oleObj>
              </mc:Choice>
              <mc:Fallback>
                <p:oleObj name="Equation" r:id="rId1" imgW="37185600" imgH="60960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3200" y="3562350"/>
                        <a:ext cx="3462338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94550" y="316230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4550" y="316230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7994650" y="3162300"/>
          <a:ext cx="841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144000" imgH="5181600" progId="Equation.DSMT4">
                  <p:embed/>
                </p:oleObj>
              </mc:Choice>
              <mc:Fallback>
                <p:oleObj name="Equation" r:id="rId5" imgW="9144000" imgH="5181600" progId="Equation.DSMT4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650" y="3162300"/>
                        <a:ext cx="8413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444500"/>
          </a:xfrm>
        </p:spPr>
        <p:txBody>
          <a:bodyPr/>
          <a:lstStyle/>
          <a:p>
            <a:pPr marL="354330" indent="-354330">
              <a:buFont typeface="Wingdings" panose="05000000000000000000" pitchFamily="2" charset="2"/>
              <a:buChar char="l"/>
            </a:pPr>
            <a:r>
              <a:rPr lang="en-US" altLang="zh-CN" sz="2600" b="1" dirty="0" smtClean="0"/>
              <a:t>DAC1210</a:t>
            </a:r>
            <a:r>
              <a:rPr lang="zh-CN" altLang="en-US" sz="2600" b="1" dirty="0" smtClean="0"/>
              <a:t>的内部结构逻辑图</a:t>
            </a:r>
            <a:r>
              <a:rPr lang="zh-CN" altLang="en-US" sz="2600" b="1" dirty="0" smtClean="0">
                <a:sym typeface="Wingdings 3" panose="05040102010807070707"/>
              </a:rPr>
              <a:t></a:t>
            </a:r>
            <a:endParaRPr lang="zh-CN" altLang="en-US" sz="26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850" y="1562100"/>
            <a:ext cx="7596085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数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模转换器原理</a:t>
            </a:r>
            <a:endParaRPr lang="zh-CN" altLang="en-US" sz="360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206500"/>
            <a:ext cx="7875587" cy="5175250"/>
          </a:xfrm>
        </p:spPr>
        <p:txBody>
          <a:bodyPr/>
          <a:lstStyle/>
          <a:p>
            <a:pPr algn="just"/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</a:t>
            </a:r>
            <a:r>
              <a:rPr lang="en-US" altLang="zh-CN" sz="2800" b="1" dirty="0" smtClean="0"/>
              <a:t>(DAC)</a:t>
            </a:r>
            <a:r>
              <a:rPr lang="zh-CN" altLang="en-US" sz="2800" b="1" dirty="0" smtClean="0"/>
              <a:t>是把输入数字量转换为与输入量成比例的模拟信号的器件。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多数</a:t>
            </a:r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转换器把数字量（如二进制编码）变成模拟电流，如要转换成模拟电压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还要使用电流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电压转换器（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）。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少数</a:t>
            </a:r>
            <a:r>
              <a:rPr lang="en-US" sz="2800" b="1" dirty="0" smtClean="0"/>
              <a:t>DAC</a:t>
            </a:r>
            <a:r>
              <a:rPr lang="zh-CN" altLang="en-US" sz="2800" b="1" dirty="0" smtClean="0"/>
              <a:t>内部有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变换电路，可直接输出模拟电压值。</a:t>
            </a:r>
            <a:r>
              <a:rPr lang="en-US" sz="2800" b="1" dirty="0" smtClean="0"/>
              <a:t>I/V</a:t>
            </a:r>
            <a:r>
              <a:rPr lang="zh-CN" altLang="en-US" sz="2800" b="1" dirty="0" smtClean="0"/>
              <a:t>转换电路由运算放大器构成。</a:t>
            </a:r>
            <a:endParaRPr lang="zh-CN" altLang="en-US" sz="2800" b="1" dirty="0" smtClean="0"/>
          </a:p>
          <a:p>
            <a:pPr algn="just"/>
            <a:r>
              <a:rPr lang="en-US" sz="2800" b="1" dirty="0" smtClean="0"/>
              <a:t>D/A</a:t>
            </a:r>
            <a:r>
              <a:rPr lang="zh-CN" altLang="en-US" sz="2800" b="1" dirty="0" smtClean="0"/>
              <a:t>转换器原理较简单，大部分</a:t>
            </a:r>
            <a:r>
              <a:rPr lang="en-US" sz="2800" b="1" dirty="0" smtClean="0"/>
              <a:t>ADC</a:t>
            </a:r>
            <a:r>
              <a:rPr lang="zh-CN" altLang="en-US" sz="2800" b="1" dirty="0" smtClean="0"/>
              <a:t>内部含有</a:t>
            </a:r>
            <a:r>
              <a:rPr lang="en-US" sz="2800" b="1" dirty="0" smtClean="0"/>
              <a:t>D/A</a:t>
            </a:r>
            <a:r>
              <a:rPr lang="zh-CN" altLang="en-US" sz="2800" b="1" dirty="0" smtClean="0"/>
              <a:t>转换电路，因此先学习</a:t>
            </a:r>
            <a:r>
              <a:rPr lang="en-US" altLang="zh-CN" sz="2800" b="1" dirty="0" smtClean="0"/>
              <a:t>D/A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772150"/>
          </a:xfrm>
        </p:spPr>
        <p:txBody>
          <a:bodyPr/>
          <a:lstStyle/>
          <a:p>
            <a:pPr marL="352425" indent="-352425">
              <a:buNone/>
            </a:pPr>
            <a:r>
              <a:rPr lang="zh-CN" altLang="en-US" sz="2600" b="1" dirty="0" smtClean="0">
                <a:solidFill>
                  <a:srgbClr val="00FFCC"/>
                </a:solidFill>
                <a:ea typeface="+mn-ea"/>
              </a:rPr>
              <a:t>例</a:t>
            </a:r>
            <a:r>
              <a:rPr lang="en-US" sz="2600" b="1" dirty="0" smtClean="0">
                <a:solidFill>
                  <a:srgbClr val="00FFCC"/>
                </a:solidFill>
                <a:ea typeface="+mn-ea"/>
              </a:rPr>
              <a:t>10.4  </a:t>
            </a:r>
            <a:r>
              <a:rPr lang="zh-CN" altLang="en-US" sz="2600" b="1" dirty="0" smtClean="0">
                <a:ea typeface="+mn-ea"/>
              </a:rPr>
              <a:t>将</a:t>
            </a:r>
            <a:r>
              <a:rPr lang="en-US" sz="2600" b="1" dirty="0" smtClean="0">
                <a:ea typeface="+mn-ea"/>
              </a:rPr>
              <a:t>DAC1210</a:t>
            </a:r>
            <a:r>
              <a:rPr lang="zh-CN" altLang="en-US" sz="2600" b="1" dirty="0" smtClean="0">
                <a:ea typeface="+mn-ea"/>
              </a:rPr>
              <a:t>接到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</a:t>
            </a:r>
            <a:r>
              <a:rPr lang="en-US" altLang="zh-CN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，画出硬件连线图，并编写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转换程序。</a:t>
            </a:r>
            <a:endParaRPr lang="zh-CN" altLang="en-US" sz="2600" b="1" dirty="0" smtClean="0">
              <a:ea typeface="+mn-ea"/>
            </a:endParaRPr>
          </a:p>
          <a:p>
            <a:pPr marL="352425" indent="-352425">
              <a:buNone/>
            </a:pPr>
            <a:r>
              <a:rPr lang="zh-CN" altLang="en-US" dirty="0" smtClean="0"/>
              <a:t> 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将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11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与数据总线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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相连，而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3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~ DI</a:t>
            </a:r>
            <a:r>
              <a:rPr lang="en-US" sz="2600" b="1" baseline="-25000" dirty="0" smtClean="0">
                <a:solidFill>
                  <a:schemeClr val="tx1"/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并接到高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  <a:sym typeface="Symbol" panose="05050102010706020507"/>
              </a:rPr>
              <a:t>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D</a:t>
            </a:r>
            <a:r>
              <a:rPr lang="en-US" altLang="zh-CN" sz="2600" b="1" baseline="-25000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上，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 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   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与系统总线的             </a:t>
            </a:r>
            <a:r>
              <a:rPr lang="en-US" altLang="zh-CN" sz="2600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相连，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12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位数据分两次写入：</a:t>
            </a: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对    </a:t>
            </a:r>
            <a:r>
              <a:rPr lang="en-US" altLang="zh-CN" b="1" dirty="0" smtClean="0">
                <a:ea typeface="+mn-ea"/>
              </a:rPr>
              <a:t>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指令，使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               </a:t>
            </a:r>
            <a:r>
              <a:rPr lang="zh-CN" altLang="en-US" b="1" dirty="0" smtClean="0">
                <a:ea typeface="+mn-ea"/>
              </a:rPr>
              <a:t>，                 </a:t>
            </a:r>
            <a:r>
              <a:rPr lang="en-US" altLang="zh-CN" b="1" dirty="0" smtClean="0">
                <a:ea typeface="+mn-ea"/>
              </a:rPr>
              <a:t>,</a:t>
            </a:r>
            <a:r>
              <a:rPr lang="zh-CN" altLang="en-US" b="1" dirty="0" smtClean="0">
                <a:ea typeface="+mn-ea"/>
              </a:rPr>
              <a:t> 写入高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位数据</a:t>
            </a:r>
            <a:r>
              <a:rPr lang="en-US" b="1" dirty="0" smtClean="0">
                <a:ea typeface="+mn-ea"/>
              </a:rPr>
              <a:t>DI</a:t>
            </a:r>
            <a:r>
              <a:rPr lang="en-US" b="1" baseline="-25000" dirty="0" smtClean="0">
                <a:ea typeface="+mn-ea"/>
              </a:rPr>
              <a:t>11</a:t>
            </a:r>
            <a:r>
              <a:rPr lang="en-US" b="1" dirty="0" smtClean="0">
                <a:ea typeface="+mn-ea"/>
              </a:rPr>
              <a:t>~D</a:t>
            </a:r>
            <a:r>
              <a:rPr lang="en-US" b="1" baseline="-25000" dirty="0" smtClean="0">
                <a:ea typeface="+mn-ea"/>
              </a:rPr>
              <a:t>I4</a:t>
            </a:r>
            <a:r>
              <a:rPr lang="zh-CN" altLang="en-US" b="1" dirty="0" smtClean="0">
                <a:ea typeface="+mn-ea"/>
              </a:rPr>
              <a:t>。这时，因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b="1" dirty="0" smtClean="0">
                <a:ea typeface="+mn-ea"/>
              </a:rPr>
              <a:t>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的低电平，使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位数据中的高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位也写进了</a:t>
            </a:r>
            <a:r>
              <a:rPr lang="en-US" b="1" dirty="0" smtClean="0">
                <a:ea typeface="+mn-ea"/>
              </a:rPr>
              <a:t>4 </a:t>
            </a:r>
            <a:r>
              <a:rPr lang="zh-CN" altLang="en-US" b="1" dirty="0" smtClean="0">
                <a:ea typeface="+mn-ea"/>
              </a:rPr>
              <a:t>位输入寄存器。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再对     </a:t>
            </a:r>
            <a:r>
              <a:rPr lang="en-US" altLang="zh-CN" b="1" dirty="0" smtClean="0">
                <a:ea typeface="+mn-ea"/>
              </a:rPr>
              <a:t>     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</a:t>
            </a:r>
            <a:r>
              <a:rPr lang="en-US" altLang="zh-CN" b="1" dirty="0" smtClean="0">
                <a:ea typeface="+mn-ea"/>
              </a:rPr>
              <a:t>,  </a:t>
            </a:r>
            <a:r>
              <a:rPr lang="zh-CN" altLang="en-US" b="1" dirty="0" smtClean="0">
                <a:ea typeface="+mn-ea"/>
              </a:rPr>
              <a:t>使     </a:t>
            </a:r>
            <a:r>
              <a:rPr lang="en-US" altLang="zh-CN" b="1" dirty="0" smtClean="0">
                <a:ea typeface="+mn-ea"/>
              </a:rPr>
              <a:t> 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、   </a:t>
            </a:r>
            <a:r>
              <a:rPr lang="en-US" altLang="zh-CN" b="1" dirty="0" smtClean="0">
                <a:ea typeface="+mn-ea"/>
              </a:rPr>
              <a:t>          , </a:t>
            </a:r>
            <a:r>
              <a:rPr lang="zh-CN" altLang="en-US" b="1" dirty="0" smtClean="0">
                <a:ea typeface="+mn-ea"/>
              </a:rPr>
              <a:t>又因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en-US" altLang="zh-CN" b="1" baseline="-25000" dirty="0" smtClean="0">
                <a:ea typeface="+mn-ea"/>
              </a:rPr>
              <a:t>0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使    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spcBef>
                <a:spcPts val="0"/>
              </a:spcBef>
              <a:buNone/>
            </a:pPr>
            <a:r>
              <a:rPr lang="en-US" altLang="zh-CN" b="1" dirty="0" smtClean="0">
                <a:ea typeface="+mn-ea"/>
              </a:rPr>
              <a:t>                      </a:t>
            </a:r>
            <a:r>
              <a:rPr lang="zh-CN" altLang="en-US" b="1" dirty="0" smtClean="0">
                <a:ea typeface="+mn-ea"/>
              </a:rPr>
              <a:t>，写入低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位数据，高</a:t>
            </a:r>
            <a:r>
              <a:rPr lang="en-US" b="1" dirty="0" smtClean="0">
                <a:ea typeface="+mn-ea"/>
              </a:rPr>
              <a:t>8</a:t>
            </a:r>
            <a:r>
              <a:rPr lang="zh-CN" altLang="en-US" b="1" dirty="0" smtClean="0">
                <a:ea typeface="+mn-ea"/>
              </a:rPr>
              <a:t>位输入寄存器被禁止，低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位写进了</a:t>
            </a:r>
            <a:r>
              <a:rPr lang="en-US" b="1" dirty="0" smtClean="0">
                <a:ea typeface="+mn-ea"/>
              </a:rPr>
              <a:t>4</a:t>
            </a:r>
            <a:r>
              <a:rPr lang="zh-CN" altLang="en-US" b="1" dirty="0" smtClean="0">
                <a:ea typeface="+mn-ea"/>
              </a:rPr>
              <a:t>位输入寄存器。</a:t>
            </a:r>
            <a:endParaRPr lang="en-US" altLang="zh-CN" b="1" dirty="0" smtClean="0">
              <a:ea typeface="+mn-ea"/>
            </a:endParaRPr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+mn-ea"/>
              </a:rPr>
              <a:t>再对          </a:t>
            </a:r>
            <a:r>
              <a:rPr lang="en-US" altLang="zh-CN" b="1" dirty="0" smtClean="0">
                <a:ea typeface="+mn-ea"/>
              </a:rPr>
              <a:t>   </a:t>
            </a:r>
            <a:r>
              <a:rPr lang="zh-CN" altLang="en-US" b="1" dirty="0" smtClean="0">
                <a:ea typeface="+mn-ea"/>
              </a:rPr>
              <a:t>口执行</a:t>
            </a:r>
            <a:r>
              <a:rPr lang="en-US" b="1" dirty="0" smtClean="0">
                <a:ea typeface="+mn-ea"/>
              </a:rPr>
              <a:t>OUT</a:t>
            </a:r>
            <a:r>
              <a:rPr lang="zh-CN" altLang="en-US" b="1" dirty="0" smtClean="0">
                <a:ea typeface="+mn-ea"/>
              </a:rPr>
              <a:t>指令，使</a:t>
            </a:r>
            <a:r>
              <a:rPr lang="en-US" b="1" dirty="0" smtClean="0">
                <a:ea typeface="+mn-ea"/>
              </a:rPr>
              <a:t>          </a:t>
            </a:r>
            <a:r>
              <a:rPr lang="en-US" altLang="zh-CN" b="1" dirty="0" smtClean="0">
                <a:ea typeface="+mn-ea"/>
              </a:rPr>
              <a:t>    </a:t>
            </a:r>
            <a:r>
              <a:rPr lang="zh-CN" altLang="en-US" b="1" dirty="0" smtClean="0">
                <a:ea typeface="+mn-ea"/>
              </a:rPr>
              <a:t>和 </a:t>
            </a:r>
            <a:r>
              <a:rPr lang="en-US" altLang="zh-CN" b="1" dirty="0" smtClean="0">
                <a:ea typeface="+mn-ea"/>
              </a:rPr>
              <a:t>                  , </a:t>
            </a:r>
            <a:r>
              <a:rPr lang="zh-CN" altLang="en-US" b="1" dirty="0" smtClean="0">
                <a:ea typeface="+mn-ea"/>
              </a:rPr>
              <a:t>将存于</a:t>
            </a:r>
            <a:r>
              <a:rPr lang="en-US" altLang="zh-CN" b="1" dirty="0" smtClean="0">
                <a:ea typeface="+mn-ea"/>
              </a:rPr>
              <a:t>2</a:t>
            </a:r>
            <a:r>
              <a:rPr lang="zh-CN" altLang="en-US" b="1" dirty="0" smtClean="0">
                <a:ea typeface="+mn-ea"/>
              </a:rPr>
              <a:t>个输入寄存器的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位数据一起写入</a:t>
            </a:r>
            <a:r>
              <a:rPr lang="en-US" b="1" dirty="0" smtClean="0">
                <a:ea typeface="+mn-ea"/>
              </a:rPr>
              <a:t>12</a:t>
            </a:r>
            <a:r>
              <a:rPr lang="zh-CN" altLang="en-US" b="1" dirty="0" smtClean="0">
                <a:ea typeface="+mn-ea"/>
              </a:rPr>
              <a:t>位</a:t>
            </a:r>
            <a:r>
              <a:rPr lang="en-US" b="1" dirty="0" smtClean="0">
                <a:ea typeface="+mn-ea"/>
              </a:rPr>
              <a:t>DAC</a:t>
            </a:r>
            <a:r>
              <a:rPr lang="zh-CN" altLang="en-US" b="1" dirty="0" smtClean="0">
                <a:ea typeface="+mn-ea"/>
              </a:rPr>
              <a:t>寄存器并启动</a:t>
            </a:r>
            <a:r>
              <a:rPr lang="en-US" b="1" dirty="0" smtClean="0">
                <a:ea typeface="+mn-ea"/>
              </a:rPr>
              <a:t>D/A</a:t>
            </a:r>
            <a:r>
              <a:rPr lang="zh-CN" altLang="en-US" b="1" dirty="0" smtClean="0">
                <a:ea typeface="+mn-ea"/>
              </a:rPr>
              <a:t>转换。</a:t>
            </a:r>
            <a:r>
              <a:rPr lang="en-US" b="1" dirty="0" smtClean="0">
                <a:ea typeface="+mn-ea"/>
              </a:rPr>
              <a:t>1μs</a:t>
            </a:r>
            <a:r>
              <a:rPr lang="zh-CN" altLang="en-US" b="1" dirty="0" smtClean="0">
                <a:ea typeface="+mn-ea"/>
              </a:rPr>
              <a:t>后在输出端便得到转换结果。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16250" y="1873250"/>
          <a:ext cx="889000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9144000" imgH="5181600" progId="Equation.DSMT4">
                  <p:embed/>
                </p:oleObj>
              </mc:Choice>
              <mc:Fallback>
                <p:oleObj name="Equation" r:id="rId1" imgW="9144000" imgH="51816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6250" y="1873250"/>
                        <a:ext cx="889000" cy="5037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349750" y="1873250"/>
          <a:ext cx="889000" cy="48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448800" imgH="5181600" progId="Equation.DSMT4">
                  <p:embed/>
                </p:oleObj>
              </mc:Choice>
              <mc:Fallback>
                <p:oleObj name="Equation" r:id="rId3" imgW="9448800" imgH="51816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0" y="1873250"/>
                        <a:ext cx="889000" cy="4869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461250" y="1873250"/>
          <a:ext cx="889000" cy="50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9144000" imgH="5181600" progId="Equation.DSMT4">
                  <p:embed/>
                </p:oleObj>
              </mc:Choice>
              <mc:Fallback>
                <p:oleObj name="Equation" r:id="rId5" imgW="9144000" imgH="51816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1250" y="1873250"/>
                        <a:ext cx="889000" cy="5034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49350" y="271780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5791200" imgH="5181600" progId="Equation.DSMT4">
                  <p:embed/>
                </p:oleObj>
              </mc:Choice>
              <mc:Fallback>
                <p:oleObj name="Equation" r:id="rId7" imgW="5791200" imgH="5181600" progId="Equation.DSMT4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350" y="271780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460500" y="3962400"/>
          <a:ext cx="876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0058400" imgH="5181600" progId="Equation.DSMT4">
                  <p:embed/>
                </p:oleObj>
              </mc:Choice>
              <mc:Fallback>
                <p:oleObj name="Equation" r:id="rId9" imgW="10058400" imgH="5181600" progId="Equation.DSMT4">
                  <p:embed/>
                  <p:pic>
                    <p:nvPicPr>
                      <p:cNvPr id="0" name="图片 1331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0500" y="3962400"/>
                        <a:ext cx="8763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05400" y="400685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5791200" imgH="5181600" progId="Equation.DSMT4">
                  <p:embed/>
                </p:oleObj>
              </mc:Choice>
              <mc:Fallback>
                <p:oleObj name="Equation" r:id="rId11" imgW="5791200" imgH="5181600" progId="Equation.DSMT4">
                  <p:embed/>
                  <p:pic>
                    <p:nvPicPr>
                      <p:cNvPr id="0" name="图片 1331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400685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394200" y="276225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5791200" imgH="5181600" progId="Equation.DSMT4">
                  <p:embed/>
                </p:oleObj>
              </mc:Choice>
              <mc:Fallback>
                <p:oleObj name="Equation" r:id="rId13" imgW="5791200" imgH="5181600" progId="Equation.DSMT4">
                  <p:embed/>
                  <p:pic>
                    <p:nvPicPr>
                      <p:cNvPr id="0" name="图片 1331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4200" y="276225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283200" y="5207000"/>
          <a:ext cx="98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4" imgW="11277600" imgH="4876800" progId="Equation.DSMT4">
                  <p:embed/>
                </p:oleObj>
              </mc:Choice>
              <mc:Fallback>
                <p:oleObj name="Equation" r:id="rId14" imgW="11277600" imgH="4876800" progId="Equation.DSMT4">
                  <p:embed/>
                  <p:pic>
                    <p:nvPicPr>
                      <p:cNvPr id="0" name="图片 13319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83200" y="5207000"/>
                        <a:ext cx="982663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238750" y="2806700"/>
          <a:ext cx="1143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6" imgW="13106400" imgH="5181600" progId="Equation.DSMT4">
                  <p:embed/>
                </p:oleObj>
              </mc:Choice>
              <mc:Fallback>
                <p:oleObj name="Equation" r:id="rId16" imgW="13106400" imgH="5181600" progId="Equation.DSMT4">
                  <p:embed/>
                  <p:pic>
                    <p:nvPicPr>
                      <p:cNvPr id="0" name="图片 13320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8750" y="2806700"/>
                        <a:ext cx="11430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572250" y="2762250"/>
          <a:ext cx="1328738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8" imgW="15240000" imgH="6096000" progId="Equation.DSMT4">
                  <p:embed/>
                </p:oleObj>
              </mc:Choice>
              <mc:Fallback>
                <p:oleObj name="Equation" r:id="rId18" imgW="15240000" imgH="6096000" progId="Equation.DSMT4">
                  <p:embed/>
                  <p:pic>
                    <p:nvPicPr>
                      <p:cNvPr id="0" name="图片 13321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72250" y="2762250"/>
                        <a:ext cx="1328738" cy="5302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727700" y="4006850"/>
          <a:ext cx="1143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0" imgW="13106400" imgH="5181600" progId="Equation.DSMT4">
                  <p:embed/>
                </p:oleObj>
              </mc:Choice>
              <mc:Fallback>
                <p:oleObj name="Equation" r:id="rId20" imgW="13106400" imgH="5181600" progId="Equation.DSMT4">
                  <p:embed/>
                  <p:pic>
                    <p:nvPicPr>
                      <p:cNvPr id="0" name="图片 13322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27700" y="4006850"/>
                        <a:ext cx="1143000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793750" y="4318000"/>
          <a:ext cx="1381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2" imgW="15849600" imgH="6096000" progId="Equation.DSMT4">
                  <p:embed/>
                </p:oleObj>
              </mc:Choice>
              <mc:Fallback>
                <p:oleObj name="Equation" r:id="rId22" imgW="15849600" imgH="6096000" progId="Equation.DSMT4">
                  <p:embed/>
                  <p:pic>
                    <p:nvPicPr>
                      <p:cNvPr id="0" name="图片 13323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3750" y="4318000"/>
                        <a:ext cx="1381125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504950" y="5162550"/>
          <a:ext cx="982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24" imgW="11277600" imgH="4876800" progId="Equation.DSMT4">
                  <p:embed/>
                </p:oleObj>
              </mc:Choice>
              <mc:Fallback>
                <p:oleObj name="Equation" r:id="rId24" imgW="11277600" imgH="4876800" progId="Equation.DSMT4">
                  <p:embed/>
                  <p:pic>
                    <p:nvPicPr>
                      <p:cNvPr id="0" name="图片 13324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4950" y="5162550"/>
                        <a:ext cx="982663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6661150" y="5207000"/>
          <a:ext cx="1273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6" imgW="14630400" imgH="5181600" progId="Equation.DSMT4">
                  <p:embed/>
                </p:oleObj>
              </mc:Choice>
              <mc:Fallback>
                <p:oleObj name="Equation" r:id="rId26" imgW="14630400" imgH="5181600" progId="Equation.DSMT4">
                  <p:embed/>
                  <p:pic>
                    <p:nvPicPr>
                      <p:cNvPr id="0" name="图片 13325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61150" y="5207000"/>
                        <a:ext cx="127317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5994400" y="3162300"/>
          <a:ext cx="663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28" imgW="7620000" imgH="5181600" progId="Equation.DSMT4">
                  <p:embed/>
                </p:oleObj>
              </mc:Choice>
              <mc:Fallback>
                <p:oleObj name="Equation" r:id="rId28" imgW="7620000" imgH="5181600" progId="Equation.DSMT4">
                  <p:embed/>
                  <p:pic>
                    <p:nvPicPr>
                      <p:cNvPr id="0" name="图片 13326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94400" y="3162300"/>
                        <a:ext cx="66357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5194300" y="3162300"/>
          <a:ext cx="50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0" imgW="5791200" imgH="5181600" progId="Equation.DSMT4">
                  <p:embed/>
                </p:oleObj>
              </mc:Choice>
              <mc:Fallback>
                <p:oleObj name="Equation" r:id="rId30" imgW="5791200" imgH="5181600" progId="Equation.DSMT4">
                  <p:embed/>
                  <p:pic>
                    <p:nvPicPr>
                      <p:cNvPr id="0" name="图片 13327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94300" y="3162300"/>
                        <a:ext cx="504825" cy="450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0" y="584200"/>
            <a:ext cx="5289549" cy="533400"/>
          </a:xfrm>
        </p:spPr>
        <p:txBody>
          <a:bodyPr/>
          <a:lstStyle/>
          <a:p>
            <a:pPr>
              <a:buNone/>
            </a:pPr>
            <a:r>
              <a:rPr lang="en-US" altLang="zh-CN" sz="2600" dirty="0" smtClean="0"/>
              <a:t> </a:t>
            </a:r>
            <a:r>
              <a:rPr lang="en-US" altLang="zh-CN" sz="2600" b="1" dirty="0" smtClean="0"/>
              <a:t>12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DAC</a:t>
            </a: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的连接方案</a:t>
            </a:r>
            <a:endParaRPr lang="zh-CN" altLang="en-US" sz="26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8250" y="1206500"/>
            <a:ext cx="6386339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95400"/>
            <a:ext cx="8372475" cy="5175250"/>
          </a:xfrm>
        </p:spPr>
        <p:txBody>
          <a:bodyPr/>
          <a:lstStyle/>
          <a:p>
            <a:pPr marL="354330" indent="-35433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控制</a:t>
            </a:r>
            <a:r>
              <a:rPr lang="en-US" b="1" dirty="0" smtClean="0"/>
              <a:t>DAC1210</a:t>
            </a:r>
            <a:r>
              <a:rPr lang="zh-CN" altLang="en-US" b="1" dirty="0" smtClean="0"/>
              <a:t>转换要用到</a:t>
            </a:r>
            <a:r>
              <a:rPr lang="en-US" b="1" dirty="0" smtClean="0"/>
              <a:t>3</a:t>
            </a:r>
            <a:r>
              <a:rPr lang="zh-CN" altLang="en-US" b="1" dirty="0" smtClean="0"/>
              <a:t>个</a:t>
            </a:r>
            <a:r>
              <a:rPr lang="en-US" b="1" dirty="0" smtClean="0"/>
              <a:t>I/O</a:t>
            </a:r>
            <a:r>
              <a:rPr lang="zh-CN" altLang="en-US" b="1" dirty="0" smtClean="0"/>
              <a:t>端口，并用地址总线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0</a:t>
            </a:r>
            <a:r>
              <a:rPr lang="zh-CN" altLang="en-US" b="1" dirty="0" smtClean="0"/>
              <a:t>来区分奇偶地址，分别寻址</a:t>
            </a:r>
            <a:r>
              <a:rPr lang="en-US" altLang="zh-CN" b="1" dirty="0" smtClean="0"/>
              <a:t>4/8</a:t>
            </a:r>
            <a:r>
              <a:rPr lang="zh-CN" altLang="en-US" b="1" dirty="0" smtClean="0"/>
              <a:t>位输入寄存器。</a:t>
            </a:r>
            <a:endParaRPr lang="en-US" altLang="zh-CN" b="1" dirty="0" smtClean="0"/>
          </a:p>
          <a:p>
            <a:pPr marL="354330" indent="-35433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zh-CN" altLang="en-US" b="1" dirty="0" smtClean="0"/>
              <a:t>反相后连到             端，</a:t>
            </a:r>
            <a:r>
              <a:rPr lang="en-US" b="1" dirty="0" smtClean="0"/>
              <a:t>A</a:t>
            </a:r>
            <a:r>
              <a:rPr lang="en-US" b="1" baseline="-25000" dirty="0" smtClean="0"/>
              <a:t>9</a:t>
            </a:r>
            <a:r>
              <a:rPr lang="en-US" b="1" dirty="0" smtClean="0"/>
              <a:t>~A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译码形成端口地址，其中接  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的口地址为</a:t>
            </a:r>
            <a:r>
              <a:rPr lang="en-US" b="1" dirty="0" smtClean="0"/>
              <a:t>220H~221H</a:t>
            </a:r>
            <a:r>
              <a:rPr lang="zh-CN" altLang="en-US" b="1" dirty="0" smtClean="0"/>
              <a:t>，偶地址（</a:t>
            </a:r>
            <a:r>
              <a:rPr lang="en-US" b="1" dirty="0" smtClean="0"/>
              <a:t>220H</a:t>
            </a:r>
            <a:r>
              <a:rPr lang="zh-CN" altLang="en-US" b="1" dirty="0" smtClean="0"/>
              <a:t>）选通</a:t>
            </a:r>
            <a:r>
              <a:rPr lang="en-US" b="1" dirty="0" smtClean="0"/>
              <a:t>8</a:t>
            </a:r>
            <a:r>
              <a:rPr lang="zh-CN" altLang="en-US" b="1" dirty="0" smtClean="0"/>
              <a:t>位输入寄存器，奇地址（</a:t>
            </a:r>
            <a:r>
              <a:rPr lang="en-US" b="1" dirty="0" smtClean="0"/>
              <a:t>221H</a:t>
            </a:r>
            <a:r>
              <a:rPr lang="zh-CN" altLang="en-US" b="1" dirty="0" smtClean="0"/>
              <a:t>）选通</a:t>
            </a:r>
            <a:r>
              <a:rPr lang="en-US" b="1" dirty="0" smtClean="0"/>
              <a:t>4</a:t>
            </a:r>
            <a:r>
              <a:rPr lang="zh-CN" altLang="en-US" b="1" dirty="0" smtClean="0"/>
              <a:t>位输入寄存器。 </a:t>
            </a:r>
            <a:r>
              <a:rPr lang="en-US" b="1" dirty="0" smtClean="0"/>
              <a:t>          </a:t>
            </a:r>
            <a:endParaRPr lang="en-US" b="1" dirty="0" smtClean="0"/>
          </a:p>
          <a:p>
            <a:pPr marL="354330" indent="-35433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   </a:t>
            </a:r>
            <a:r>
              <a:rPr lang="zh-CN" altLang="en-US" b="1" dirty="0" smtClean="0"/>
              <a:t>的口地址为</a:t>
            </a:r>
            <a:r>
              <a:rPr lang="en-US" b="1" dirty="0" smtClean="0"/>
              <a:t>222H~223H</a:t>
            </a:r>
            <a:r>
              <a:rPr lang="zh-CN" altLang="en-US" b="1" dirty="0" smtClean="0"/>
              <a:t>，两个地址都可启动</a:t>
            </a:r>
            <a:r>
              <a:rPr lang="en-US" b="1" dirty="0" smtClean="0"/>
              <a:t>D/A</a:t>
            </a:r>
            <a:r>
              <a:rPr lang="zh-CN" altLang="en-US" b="1" dirty="0" smtClean="0"/>
              <a:t>转换。</a:t>
            </a:r>
            <a:endParaRPr lang="en-US" altLang="zh-CN" b="1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93800" y="271780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0" y="271780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94000" y="2273300"/>
          <a:ext cx="954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0363200" imgH="6096000" progId="Equation.DSMT4">
                  <p:embed/>
                </p:oleObj>
              </mc:Choice>
              <mc:Fallback>
                <p:oleObj name="Equation" r:id="rId3" imgW="10363200" imgH="60960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4000" y="2273300"/>
                        <a:ext cx="954088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83500" y="3117850"/>
          <a:ext cx="1038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1277600" imgH="4876800" progId="Equation.DSMT4">
                  <p:embed/>
                </p:oleObj>
              </mc:Choice>
              <mc:Fallback>
                <p:oleObj name="Equation" r:id="rId5" imgW="11277600" imgH="48768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117850"/>
                        <a:ext cx="1038225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83820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若待转换的数字量存在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寄存器的低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12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位，则完成一次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D/A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转换的程序如下：</a:t>
            </a:r>
            <a:endParaRPr lang="zh-CN" altLang="en-US" sz="24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ea typeface="+mn-ea"/>
              </a:rPr>
              <a:t>START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	</a:t>
            </a:r>
            <a:endParaRPr lang="en-US" b="1" dirty="0" smtClean="0"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220H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；指向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220H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端口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CL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；移位次数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SHL	BX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BX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中数左移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次后向左对齐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BH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；取高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；写入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8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INC	 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；口地址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=221H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；取低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；写入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位输入寄存器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INC	DX	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；口地址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=222H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 indent="-3175">
              <a:buNone/>
            </a:pPr>
            <a:r>
              <a:rPr lang="en-US" b="1" dirty="0" smtClean="0">
                <a:ea typeface="+mn-ea"/>
              </a:rPr>
              <a:t>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；启动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转换，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AL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中为任意值</a:t>
            </a:r>
            <a:endParaRPr lang="zh-CN" altLang="en-US" b="1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权电阻网络</a:t>
            </a:r>
            <a:r>
              <a:rPr lang="en-US" dirty="0" smtClean="0">
                <a:latin typeface="+mn-lt"/>
              </a:rPr>
              <a:t>D/A</a:t>
            </a:r>
            <a:r>
              <a:rPr lang="zh-CN" altLang="en-US" dirty="0" smtClean="0">
                <a:latin typeface="+mn-lt"/>
              </a:rPr>
              <a:t>转换器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073150"/>
            <a:ext cx="8461375" cy="2133600"/>
          </a:xfrm>
        </p:spPr>
        <p:txBody>
          <a:bodyPr/>
          <a:lstStyle/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是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路输入加法器电路，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~d</a:t>
            </a:r>
            <a:r>
              <a:rPr lang="en-US" sz="2600" b="1" baseline="-25000" dirty="0" smtClean="0"/>
              <a:t>4</a:t>
            </a:r>
            <a:r>
              <a:rPr lang="zh-CN" altLang="en-US" sz="2600" b="1" baseline="-25000" dirty="0" smtClean="0"/>
              <a:t>：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位输入数字量，</a:t>
            </a:r>
            <a:r>
              <a:rPr lang="en-US" sz="2600" b="1" dirty="0" smtClean="0"/>
              <a:t>R/2R/ 4R/8R</a:t>
            </a:r>
            <a:r>
              <a:rPr lang="zh-CN" altLang="en-US" sz="2600" b="1" dirty="0" smtClean="0"/>
              <a:t>：加权电阻，</a:t>
            </a:r>
            <a:r>
              <a:rPr lang="en-US" sz="2600" b="1" dirty="0" smtClean="0"/>
              <a:t>S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~S</a:t>
            </a:r>
            <a:r>
              <a:rPr lang="en-US" sz="2600" b="1" baseline="-25000" dirty="0" smtClean="0"/>
              <a:t>4</a:t>
            </a:r>
            <a:r>
              <a:rPr lang="zh-CN" altLang="en-US" sz="2600" b="1" baseline="-25000" dirty="0" smtClean="0"/>
              <a:t>：</a:t>
            </a:r>
            <a:r>
              <a:rPr lang="zh-CN" altLang="en-US" sz="2600" b="1" dirty="0" smtClean="0"/>
              <a:t>电子模拟开关。</a:t>
            </a:r>
            <a:endParaRPr lang="en-US" altLang="zh-CN" sz="2600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当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=1</a:t>
            </a:r>
            <a:r>
              <a:rPr lang="zh-CN" altLang="en-US" sz="2600" b="1" dirty="0" smtClean="0"/>
              <a:t>时，</a:t>
            </a:r>
            <a:r>
              <a:rPr lang="en-US" altLang="zh-CN" sz="2600" b="1" dirty="0" smtClean="0"/>
              <a:t>S</a:t>
            </a:r>
            <a:r>
              <a:rPr lang="en-US" altLang="zh-CN" sz="2600" b="1" baseline="-25000" dirty="0" smtClean="0"/>
              <a:t>i</a:t>
            </a:r>
            <a:r>
              <a:rPr lang="zh-CN" altLang="en-US" sz="2600" b="1" dirty="0" smtClean="0"/>
              <a:t>闭合，接通相应权电阻；</a:t>
            </a:r>
            <a:r>
              <a:rPr lang="en-US" sz="2600" b="1" dirty="0" smtClean="0"/>
              <a:t>d</a:t>
            </a:r>
            <a:r>
              <a:rPr lang="en-US" sz="2600" b="1" baseline="-25000" dirty="0" smtClean="0"/>
              <a:t>i</a:t>
            </a:r>
            <a:r>
              <a:rPr lang="en-US" sz="2600" b="1" dirty="0" smtClean="0"/>
              <a:t>=0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S</a:t>
            </a:r>
            <a:r>
              <a:rPr lang="en-US" altLang="zh-CN" sz="2600" b="1" baseline="-25000" dirty="0" smtClean="0"/>
              <a:t>i</a:t>
            </a:r>
            <a:r>
              <a:rPr lang="zh-CN" altLang="en-US" sz="2600" b="1" dirty="0" smtClean="0"/>
              <a:t>断开。</a:t>
            </a:r>
            <a:endParaRPr lang="en-US" altLang="zh-CN" sz="2600" b="1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运放同相输入端</a:t>
            </a:r>
            <a:r>
              <a:rPr lang="en-US" sz="2600" b="1" dirty="0" smtClean="0"/>
              <a:t>+</a:t>
            </a:r>
            <a:r>
              <a:rPr lang="zh-CN" altLang="en-US" sz="2600" b="1" dirty="0" smtClean="0"/>
              <a:t>接地，输入阻抗非常高，流入反相端</a:t>
            </a:r>
            <a:r>
              <a:rPr lang="en-US" altLang="zh-CN" sz="2600" b="1" dirty="0" smtClean="0">
                <a:sym typeface="Symbol" panose="05050102010706020507"/>
              </a:rPr>
              <a:t></a:t>
            </a:r>
            <a:r>
              <a:rPr lang="zh-CN" altLang="en-US" sz="2600" b="1" dirty="0" smtClean="0"/>
              <a:t>的电流及</a:t>
            </a:r>
            <a:r>
              <a:rPr lang="en-US" altLang="zh-CN" sz="2600" b="1" dirty="0" smtClean="0"/>
              <a:t>+</a:t>
            </a:r>
            <a:r>
              <a:rPr lang="zh-CN" altLang="en-US" sz="2600" b="1" dirty="0" smtClean="0"/>
              <a:t>、</a:t>
            </a:r>
            <a:r>
              <a:rPr lang="en-US" altLang="zh-CN" sz="2600" b="1" dirty="0" smtClean="0">
                <a:sym typeface="Symbol" panose="05050102010706020507"/>
              </a:rPr>
              <a:t></a:t>
            </a:r>
            <a:r>
              <a:rPr lang="zh-CN" altLang="en-US" sz="2600" b="1" dirty="0" smtClean="0"/>
              <a:t>间电流</a:t>
            </a:r>
            <a:r>
              <a:rPr lang="zh-CN" altLang="en-US" sz="2600" b="1" dirty="0" smtClean="0">
                <a:sym typeface="Symbol" panose="05050102010706020507"/>
              </a:rPr>
              <a:t>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，</a:t>
            </a:r>
            <a:r>
              <a:rPr lang="en-US" altLang="zh-CN" sz="2600" b="1" dirty="0" smtClean="0"/>
              <a:t>V</a:t>
            </a:r>
            <a:r>
              <a:rPr lang="en-US" altLang="zh-CN" sz="2600" b="1" baseline="-25000" dirty="0" smtClean="0">
                <a:sym typeface="Symbol" panose="05050102010706020507"/>
              </a:rPr>
              <a:t></a:t>
            </a:r>
            <a:r>
              <a:rPr lang="en-US" altLang="zh-CN" sz="2600" b="1" dirty="0" smtClean="0"/>
              <a:t>=V</a:t>
            </a:r>
            <a:r>
              <a:rPr lang="en-US" altLang="zh-CN" sz="2600" b="1" baseline="-25000" dirty="0" smtClean="0"/>
              <a:t>+</a:t>
            </a:r>
            <a:r>
              <a:rPr lang="en-US" altLang="zh-CN" sz="2600" b="1" dirty="0" smtClean="0"/>
              <a:t>=</a:t>
            </a:r>
            <a:r>
              <a:rPr lang="en-US" sz="2600" b="1" dirty="0" smtClean="0"/>
              <a:t>0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∑</a:t>
            </a:r>
            <a:r>
              <a:rPr lang="zh-CN" altLang="en-US" sz="2600" b="1" dirty="0" smtClean="0"/>
              <a:t>为虚地点。</a:t>
            </a:r>
            <a:endParaRPr lang="zh-CN" altLang="en-US" sz="2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1650" y="3340100"/>
            <a:ext cx="605918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867400"/>
          </a:xfrm>
        </p:spPr>
        <p:txBody>
          <a:bodyPr/>
          <a:lstStyle/>
          <a:p>
            <a:pPr marL="352425" indent="-352425" algn="just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参考电压</a:t>
            </a:r>
            <a:r>
              <a:rPr lang="en-US" b="1" dirty="0" smtClean="0"/>
              <a:t>V</a:t>
            </a:r>
            <a:r>
              <a:rPr lang="en-US" b="1" baseline="-25000" dirty="0" smtClean="0"/>
              <a:t>R</a:t>
            </a:r>
            <a:r>
              <a:rPr lang="zh-CN" altLang="en-US" b="1" dirty="0" smtClean="0"/>
              <a:t>为权电阻支路提供权电流，各支路中电流的大小与权电阻成反比。</a:t>
            </a:r>
            <a:endParaRPr lang="en-US" altLang="zh-CN" b="1" dirty="0" smtClean="0"/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流入相加点</a:t>
            </a:r>
            <a:r>
              <a:rPr lang="en-US" b="1" dirty="0" smtClean="0"/>
              <a:t>∑</a:t>
            </a:r>
            <a:r>
              <a:rPr lang="zh-CN" altLang="en-US" b="1" dirty="0" smtClean="0"/>
              <a:t>的总电流为：</a:t>
            </a:r>
            <a:endParaRPr lang="zh-CN" altLang="en-US" b="1" dirty="0" smtClean="0"/>
          </a:p>
          <a:p>
            <a:pPr marL="352425" indent="-352425">
              <a:spcBef>
                <a:spcPts val="600"/>
              </a:spcBef>
              <a:buNone/>
            </a:pPr>
            <a:r>
              <a:rPr lang="en-US" b="1" dirty="0" smtClean="0"/>
              <a:t>        I</a:t>
            </a:r>
            <a:r>
              <a:rPr lang="en-US" b="1" baseline="-25000" dirty="0" smtClean="0"/>
              <a:t>O</a:t>
            </a:r>
            <a:r>
              <a:rPr lang="en-US" b="1" dirty="0" smtClean="0"/>
              <a:t>=d</a:t>
            </a:r>
            <a:r>
              <a:rPr lang="en-US" b="1" baseline="-25000" dirty="0" smtClean="0"/>
              <a:t>1</a:t>
            </a:r>
            <a:r>
              <a:rPr lang="en-US" b="1" dirty="0" smtClean="0"/>
              <a:t>I</a:t>
            </a:r>
            <a:r>
              <a:rPr lang="en-US" b="1" baseline="-25000" dirty="0" smtClean="0"/>
              <a:t>1</a:t>
            </a:r>
            <a:r>
              <a:rPr lang="en-US" b="1" dirty="0" smtClean="0"/>
              <a:t>+d</a:t>
            </a:r>
            <a:r>
              <a:rPr lang="en-US" b="1" baseline="-25000" dirty="0" smtClean="0"/>
              <a:t>2</a:t>
            </a:r>
            <a:r>
              <a:rPr lang="en-US" b="1" dirty="0" smtClean="0"/>
              <a:t>I</a:t>
            </a:r>
            <a:r>
              <a:rPr lang="en-US" b="1" baseline="-25000" dirty="0" smtClean="0"/>
              <a:t>2</a:t>
            </a:r>
            <a:r>
              <a:rPr lang="en-US" b="1" dirty="0" smtClean="0"/>
              <a:t>+d</a:t>
            </a:r>
            <a:r>
              <a:rPr lang="en-US" b="1" baseline="-25000" dirty="0" smtClean="0"/>
              <a:t>3</a:t>
            </a:r>
            <a:r>
              <a:rPr lang="en-US" b="1" dirty="0" smtClean="0"/>
              <a:t>I</a:t>
            </a:r>
            <a:r>
              <a:rPr lang="en-US" b="1" baseline="-25000" dirty="0" smtClean="0"/>
              <a:t>3</a:t>
            </a:r>
            <a:r>
              <a:rPr lang="en-US" b="1" dirty="0" smtClean="0"/>
              <a:t>+d</a:t>
            </a:r>
            <a:r>
              <a:rPr lang="en-US" b="1" baseline="-25000" dirty="0" smtClean="0"/>
              <a:t>4</a:t>
            </a:r>
            <a:r>
              <a:rPr lang="en-US" b="1" dirty="0" smtClean="0"/>
              <a:t>I</a:t>
            </a:r>
            <a:r>
              <a:rPr lang="en-US" b="1" baseline="-25000" dirty="0" smtClean="0"/>
              <a:t>4</a:t>
            </a:r>
            <a:r>
              <a:rPr lang="en-US" b="1" dirty="0" smtClean="0"/>
              <a:t>=         </a:t>
            </a:r>
            <a:r>
              <a:rPr lang="en-US" b="1" baseline="-25000" dirty="0" smtClean="0"/>
              <a:t>  </a:t>
            </a:r>
            <a:r>
              <a:rPr lang="en-US" b="1" dirty="0" smtClean="0"/>
              <a:t>+          +        </a:t>
            </a:r>
            <a:r>
              <a:rPr lang="en-US" b="1" baseline="-25000" dirty="0" smtClean="0"/>
              <a:t> </a:t>
            </a:r>
            <a:r>
              <a:rPr lang="en-US" b="1" dirty="0" smtClean="0"/>
              <a:t> +     </a:t>
            </a:r>
            <a:r>
              <a:rPr lang="en-US" b="1" baseline="-25000" dirty="0" smtClean="0"/>
              <a:t> </a:t>
            </a:r>
            <a:endParaRPr lang="en-US" b="1" baseline="-25000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b="1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en-US" b="1" dirty="0" smtClean="0"/>
              <a:t>           =2</a:t>
            </a:r>
            <a:r>
              <a:rPr lang="en-US" b="1" baseline="-25000" dirty="0" smtClean="0"/>
              <a:t>      </a:t>
            </a:r>
            <a:r>
              <a:rPr lang="zh-CN" altLang="en-US" b="1" dirty="0" smtClean="0"/>
              <a:t>（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2</a:t>
            </a:r>
            <a:r>
              <a:rPr lang="en-US" b="1" baseline="30000" dirty="0" smtClean="0"/>
              <a:t>-1</a:t>
            </a:r>
            <a:r>
              <a:rPr lang="en-US" b="1" dirty="0" smtClean="0"/>
              <a:t>+d</a:t>
            </a:r>
            <a:r>
              <a:rPr lang="en-US" b="1" baseline="-25000" dirty="0" smtClean="0"/>
              <a:t>2</a:t>
            </a:r>
            <a:r>
              <a:rPr lang="en-US" b="1" dirty="0" smtClean="0"/>
              <a:t>2</a:t>
            </a:r>
            <a:r>
              <a:rPr lang="en-US" b="1" baseline="30000" dirty="0" smtClean="0"/>
              <a:t>-2</a:t>
            </a:r>
            <a:r>
              <a:rPr lang="en-US" b="1" dirty="0" smtClean="0"/>
              <a:t>+d</a:t>
            </a:r>
            <a:r>
              <a:rPr lang="en-US" b="1" baseline="-25000" dirty="0" smtClean="0"/>
              <a:t>3</a:t>
            </a:r>
            <a:r>
              <a:rPr lang="en-US" b="1" dirty="0" smtClean="0"/>
              <a:t>2</a:t>
            </a:r>
            <a:r>
              <a:rPr lang="en-US" b="1" baseline="30000" dirty="0" smtClean="0"/>
              <a:t>-3</a:t>
            </a:r>
            <a:r>
              <a:rPr lang="en-US" b="1" dirty="0" smtClean="0"/>
              <a:t>+d</a:t>
            </a:r>
            <a:r>
              <a:rPr lang="en-US" b="1" baseline="-25000" dirty="0" smtClean="0"/>
              <a:t>4</a:t>
            </a:r>
            <a:r>
              <a:rPr lang="en-US" b="1" dirty="0" smtClean="0"/>
              <a:t>2</a:t>
            </a:r>
            <a:r>
              <a:rPr lang="en-US" b="1" baseline="30000" dirty="0" smtClean="0"/>
              <a:t>-4</a:t>
            </a:r>
            <a:r>
              <a:rPr lang="zh-CN" altLang="en-US" b="1" dirty="0" smtClean="0"/>
              <a:t>）</a:t>
            </a:r>
            <a:endParaRPr lang="zh-CN" altLang="en-US" b="1" dirty="0" smtClean="0"/>
          </a:p>
          <a:p>
            <a:pPr marL="352425" indent="-352425"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由于流入运放电流为</a:t>
            </a:r>
            <a:r>
              <a:rPr lang="en-US" b="1" dirty="0" smtClean="0"/>
              <a:t>0</a:t>
            </a:r>
            <a:r>
              <a:rPr lang="zh-CN" altLang="en-US" b="1" dirty="0" smtClean="0"/>
              <a:t>，故</a:t>
            </a:r>
            <a:r>
              <a:rPr lang="en-US" b="1" dirty="0" smtClean="0"/>
              <a:t>I</a:t>
            </a:r>
            <a:r>
              <a:rPr lang="en-US" b="1" baseline="-25000" dirty="0" smtClean="0"/>
              <a:t>f</a:t>
            </a:r>
            <a:r>
              <a:rPr lang="en-US" b="1" dirty="0" smtClean="0"/>
              <a:t>=I</a:t>
            </a:r>
            <a:r>
              <a:rPr lang="en-US" b="1" baseline="-25000" dirty="0" smtClean="0"/>
              <a:t>O</a:t>
            </a:r>
            <a:r>
              <a:rPr lang="zh-CN" altLang="en-US" b="1" dirty="0" smtClean="0"/>
              <a:t>。又因</a:t>
            </a:r>
            <a:r>
              <a:rPr lang="en-US" b="1" dirty="0" smtClean="0"/>
              <a:t>∑</a:t>
            </a:r>
            <a:r>
              <a:rPr lang="zh-CN" altLang="en-US" b="1" dirty="0" smtClean="0"/>
              <a:t>点虚地，所以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en-US" b="1" dirty="0" smtClean="0"/>
              <a:t>= -I</a:t>
            </a:r>
            <a:r>
              <a:rPr lang="en-US" b="1" baseline="-25000" dirty="0" smtClean="0"/>
              <a:t>f</a:t>
            </a:r>
            <a:r>
              <a:rPr lang="en-US" b="1" dirty="0" smtClean="0"/>
              <a:t>·R</a:t>
            </a:r>
            <a:r>
              <a:rPr lang="en-US" b="1" baseline="-25000" dirty="0" smtClean="0"/>
              <a:t>f </a:t>
            </a:r>
            <a:r>
              <a:rPr lang="en-US" altLang="zh-CN" b="1" dirty="0" smtClean="0"/>
              <a:t>=-I</a:t>
            </a:r>
            <a:r>
              <a:rPr lang="en-US" altLang="zh-CN" b="1" baseline="-25000" dirty="0" smtClean="0"/>
              <a:t>o</a:t>
            </a:r>
            <a:r>
              <a:rPr lang="en-US" b="1" dirty="0" smtClean="0"/>
              <a:t>·R</a:t>
            </a:r>
            <a:r>
              <a:rPr lang="en-US" b="1" baseline="-25000" dirty="0" smtClean="0"/>
              <a:t>f</a:t>
            </a:r>
            <a:r>
              <a:rPr lang="zh-CN" altLang="en-US" b="1" dirty="0" smtClean="0"/>
              <a:t>。固定</a:t>
            </a:r>
            <a:r>
              <a:rPr lang="en-US" b="1" dirty="0" smtClean="0"/>
              <a:t>V</a:t>
            </a:r>
            <a:r>
              <a:rPr lang="en-US" b="1" baseline="-25000" dirty="0" smtClean="0"/>
              <a:t>R</a:t>
            </a:r>
            <a:r>
              <a:rPr lang="zh-CN" altLang="en-US" b="1" dirty="0" smtClean="0"/>
              <a:t>，则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zh-CN" altLang="en-US" b="1" dirty="0" smtClean="0"/>
              <a:t>与输入数字量成正比。</a:t>
            </a:r>
            <a:endParaRPr lang="zh-CN" altLang="en-US" b="1" dirty="0" smtClean="0"/>
          </a:p>
          <a:p>
            <a:pPr marL="352425" indent="-35242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如果</a:t>
            </a:r>
            <a:r>
              <a:rPr lang="en-US" b="1" dirty="0" smtClean="0"/>
              <a:t>R</a:t>
            </a:r>
            <a:r>
              <a:rPr lang="en-US" b="1" baseline="-25000" dirty="0" smtClean="0"/>
              <a:t>f </a:t>
            </a:r>
            <a:r>
              <a:rPr lang="en-US" b="1" dirty="0" smtClean="0"/>
              <a:t>= R/2</a:t>
            </a:r>
            <a:r>
              <a:rPr lang="zh-CN" altLang="en-US" b="1" dirty="0" smtClean="0"/>
              <a:t>，输入数字量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d</a:t>
            </a:r>
            <a:r>
              <a:rPr lang="en-US" b="1" baseline="-25000" dirty="0" smtClean="0"/>
              <a:t>2</a:t>
            </a:r>
            <a:r>
              <a:rPr lang="en-US" b="1" dirty="0" smtClean="0"/>
              <a:t>d</a:t>
            </a:r>
            <a:r>
              <a:rPr lang="en-US" b="1" baseline="-25000" dirty="0" smtClean="0"/>
              <a:t>3</a:t>
            </a:r>
            <a:r>
              <a:rPr lang="en-US" b="1" dirty="0" smtClean="0"/>
              <a:t>d</a:t>
            </a:r>
            <a:r>
              <a:rPr lang="en-US" b="1" baseline="-25000" dirty="0" smtClean="0"/>
              <a:t>4</a:t>
            </a:r>
            <a:r>
              <a:rPr lang="en-US" b="1" dirty="0" smtClean="0"/>
              <a:t>=1000</a:t>
            </a:r>
            <a:r>
              <a:rPr lang="zh-CN" altLang="en-US" b="1" dirty="0" smtClean="0"/>
              <a:t>，</a:t>
            </a:r>
            <a:r>
              <a:rPr lang="en-US" b="1" dirty="0" smtClean="0"/>
              <a:t>V</a:t>
            </a:r>
            <a:r>
              <a:rPr lang="en-US" b="1" baseline="-25000" dirty="0" smtClean="0"/>
              <a:t>R </a:t>
            </a:r>
            <a:r>
              <a:rPr lang="en-US" b="1" dirty="0" smtClean="0"/>
              <a:t>= +5V</a:t>
            </a:r>
            <a:r>
              <a:rPr lang="zh-CN" altLang="en-US" b="1" dirty="0" smtClean="0"/>
              <a:t>，则输出电压</a:t>
            </a:r>
            <a:r>
              <a:rPr lang="en-US" altLang="zh-CN" b="1" dirty="0" smtClean="0"/>
              <a:t>:</a:t>
            </a:r>
            <a:endParaRPr lang="zh-CN" alt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V</a:t>
            </a:r>
            <a:r>
              <a:rPr lang="en-US" b="1" baseline="-25000" dirty="0" smtClean="0"/>
              <a:t>O</a:t>
            </a:r>
            <a:r>
              <a:rPr lang="en-US" b="1" dirty="0" smtClean="0"/>
              <a:t>=-I</a:t>
            </a:r>
            <a:r>
              <a:rPr lang="en-US" b="1" baseline="-25000" dirty="0" smtClean="0"/>
              <a:t>O</a:t>
            </a:r>
            <a:r>
              <a:rPr lang="en-US" b="1" dirty="0" smtClean="0"/>
              <a:t>×R</a:t>
            </a:r>
            <a:r>
              <a:rPr lang="en-US" b="1" baseline="-25000" dirty="0" smtClean="0"/>
              <a:t>f</a:t>
            </a:r>
            <a:endParaRPr lang="zh-CN" altLang="en-US" b="1" dirty="0" smtClean="0"/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		=-2</a:t>
            </a:r>
            <a:r>
              <a:rPr lang="en-US" b="1" baseline="-25000" dirty="0" smtClean="0"/>
              <a:t> </a:t>
            </a:r>
            <a:r>
              <a:rPr lang="en-US" b="1" dirty="0" smtClean="0"/>
              <a:t>×   </a:t>
            </a:r>
            <a:r>
              <a:rPr lang="zh-CN" altLang="en-US" b="1" dirty="0" smtClean="0"/>
              <a:t>（</a:t>
            </a:r>
            <a:r>
              <a:rPr lang="en-US" b="1" dirty="0" smtClean="0"/>
              <a:t>1×   +0×    +0×    +0×     </a:t>
            </a:r>
            <a:r>
              <a:rPr lang="zh-CN" altLang="en-US" b="1" dirty="0" smtClean="0"/>
              <a:t>）</a:t>
            </a:r>
            <a:r>
              <a:rPr lang="en-US" b="1" dirty="0" smtClean="0"/>
              <a:t>×     </a:t>
            </a:r>
            <a:endParaRPr lang="zh-CN" altLang="en-US" b="1" dirty="0" smtClean="0"/>
          </a:p>
          <a:p>
            <a:pPr>
              <a:spcBef>
                <a:spcPts val="1800"/>
              </a:spcBef>
              <a:buNone/>
            </a:pPr>
            <a:r>
              <a:rPr lang="en-US" b="1" dirty="0" smtClean="0"/>
              <a:t>		= -   V</a:t>
            </a:r>
            <a:r>
              <a:rPr lang="en-US" b="1" baseline="-25000" dirty="0" smtClean="0"/>
              <a:t>R  </a:t>
            </a:r>
            <a:r>
              <a:rPr lang="en-US" b="1" dirty="0" smtClean="0"/>
              <a:t>=  - 2.5V</a:t>
            </a:r>
            <a:endParaRPr lang="en-US" b="1" dirty="0" smtClean="0"/>
          </a:p>
          <a:p>
            <a:pPr>
              <a:spcBef>
                <a:spcPts val="1800"/>
              </a:spcBef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16400" y="1651000"/>
          <a:ext cx="7773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9448800" progId="Equation.DSMT4">
                  <p:embed/>
                </p:oleObj>
              </mc:Choice>
              <mc:Fallback>
                <p:oleObj name="Equation" r:id="rId1" imgW="10058400" imgH="94488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0" y="1651000"/>
                        <a:ext cx="777363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149850" y="1695450"/>
          <a:ext cx="8001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363200" imgH="9448800" progId="Equation.DSMT4">
                  <p:embed/>
                </p:oleObj>
              </mc:Choice>
              <mc:Fallback>
                <p:oleObj name="Equation" r:id="rId3" imgW="10363200" imgH="94488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9850" y="1695450"/>
                        <a:ext cx="800100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038850" y="1695450"/>
          <a:ext cx="7778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058400" imgH="9448800" progId="Equation.DSMT4">
                  <p:embed/>
                </p:oleObj>
              </mc:Choice>
              <mc:Fallback>
                <p:oleObj name="Equation" r:id="rId5" imgW="10058400" imgH="94488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1695450"/>
                        <a:ext cx="7778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972300" y="1695450"/>
          <a:ext cx="8016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363200" imgH="9448800" progId="Equation.DSMT4">
                  <p:embed/>
                </p:oleObj>
              </mc:Choice>
              <mc:Fallback>
                <p:oleObj name="Equation" r:id="rId7" imgW="10363200" imgH="94488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2300" y="1695450"/>
                        <a:ext cx="8016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593850" y="2406650"/>
          <a:ext cx="4714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6096000" imgH="9448800" progId="Equation.DSMT4">
                  <p:embed/>
                </p:oleObj>
              </mc:Choice>
              <mc:Fallback>
                <p:oleObj name="Equation" r:id="rId9" imgW="6096000" imgH="94488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3850" y="2406650"/>
                        <a:ext cx="471488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127250" y="5162550"/>
          <a:ext cx="471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6096000" imgH="9448800" progId="Equation.DSMT4">
                  <p:embed/>
                </p:oleObj>
              </mc:Choice>
              <mc:Fallback>
                <p:oleObj name="Equation" r:id="rId11" imgW="6096000" imgH="94488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7250" y="5162550"/>
                        <a:ext cx="4714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105150" y="5118100"/>
          <a:ext cx="282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3657600" imgH="9448800" progId="Equation.DSMT4">
                  <p:embed/>
                </p:oleObj>
              </mc:Choice>
              <mc:Fallback>
                <p:oleObj name="Equation" r:id="rId13" imgW="3657600" imgH="94488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05150" y="5118100"/>
                        <a:ext cx="2825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038600" y="5162550"/>
          <a:ext cx="2587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3352800" imgH="9448800" progId="Equation.DSMT4">
                  <p:embed/>
                </p:oleObj>
              </mc:Choice>
              <mc:Fallback>
                <p:oleObj name="Equation" r:id="rId15" imgW="3352800" imgH="9448800" progId="Equation.DSMT4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8600" y="5162550"/>
                        <a:ext cx="258762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4927600" y="5207000"/>
          <a:ext cx="2587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3352800" imgH="9448800" progId="Equation.DSMT4">
                  <p:embed/>
                </p:oleObj>
              </mc:Choice>
              <mc:Fallback>
                <p:oleObj name="Equation" r:id="rId17" imgW="3352800" imgH="9448800" progId="Equation.DSMT4">
                  <p:embed/>
                  <p:pic>
                    <p:nvPicPr>
                      <p:cNvPr id="0" name="图片 103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7600" y="5207000"/>
                        <a:ext cx="258762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5861050" y="5118100"/>
          <a:ext cx="4968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5181600" imgH="9448800" progId="Equation.DSMT4">
                  <p:embed/>
                </p:oleObj>
              </mc:Choice>
              <mc:Fallback>
                <p:oleObj name="Equation" r:id="rId19" imgW="5181600" imgH="9448800" progId="Equation.DSMT4">
                  <p:embed/>
                  <p:pic>
                    <p:nvPicPr>
                      <p:cNvPr id="0" name="图片 103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1050" y="5118100"/>
                        <a:ext cx="496887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883400" y="5162550"/>
          <a:ext cx="3540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4572000" imgH="9448800" progId="Equation.DSMT4">
                  <p:embed/>
                </p:oleObj>
              </mc:Choice>
              <mc:Fallback>
                <p:oleObj name="Equation" r:id="rId21" imgW="4572000" imgH="9448800" progId="Equation.DSMT4">
                  <p:embed/>
                  <p:pic>
                    <p:nvPicPr>
                      <p:cNvPr id="0" name="图片 103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83400" y="5162550"/>
                        <a:ext cx="354013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682750" y="5740400"/>
          <a:ext cx="282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3657600" imgH="9448800" progId="Equation.DSMT4">
                  <p:embed/>
                </p:oleObj>
              </mc:Choice>
              <mc:Fallback>
                <p:oleObj name="Equation" r:id="rId23" imgW="3657600" imgH="9448800" progId="Equation.DSMT4">
                  <p:embed/>
                  <p:pic>
                    <p:nvPicPr>
                      <p:cNvPr id="0" name="图片 103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82750" y="5740400"/>
                        <a:ext cx="282575" cy="730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r>
              <a:rPr lang="zh-CN" altLang="en-US" sz="2600" b="1" dirty="0" smtClean="0"/>
              <a:t>这样，用二进制数字控制开关通断，电路就能形成与开关状态相应的输出电压。</a:t>
            </a:r>
            <a:endParaRPr lang="en-US" altLang="zh-CN" sz="2600" b="1" dirty="0" smtClean="0"/>
          </a:p>
          <a:p>
            <a:r>
              <a:rPr lang="zh-CN" altLang="en-US" sz="2600" b="1" dirty="0" smtClean="0"/>
              <a:t>由于开关和权电阻数目有限，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只能输出某些固定的电压值。上例中，输入数字量范围</a:t>
            </a:r>
            <a:r>
              <a:rPr lang="en-US" sz="2600" b="1" dirty="0" smtClean="0"/>
              <a:t>0000~1111B</a:t>
            </a:r>
            <a:r>
              <a:rPr lang="zh-CN" altLang="en-US" sz="2600" b="1" dirty="0" smtClean="0"/>
              <a:t>，对应</a:t>
            </a:r>
            <a:r>
              <a:rPr lang="en-US" sz="2600" b="1" dirty="0" smtClean="0"/>
              <a:t>16</a:t>
            </a:r>
            <a:r>
              <a:rPr lang="zh-CN" altLang="en-US" sz="2600" b="1" dirty="0" smtClean="0"/>
              <a:t>种电压值，大小</a:t>
            </a:r>
            <a:r>
              <a:rPr lang="en-US" sz="2600" b="1" dirty="0" smtClean="0"/>
              <a:t>0V </a:t>
            </a:r>
            <a:r>
              <a:rPr lang="zh-CN" altLang="en-US" sz="2600" b="1" dirty="0" smtClean="0">
                <a:sym typeface="Symbol" panose="05050102010706020507"/>
              </a:rPr>
              <a:t> 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(1-2</a:t>
            </a:r>
            <a:r>
              <a:rPr lang="en-US" sz="2600" b="1" baseline="30000" dirty="0" smtClean="0"/>
              <a:t>-4</a:t>
            </a:r>
            <a:r>
              <a:rPr lang="en-US" sz="2600" b="1" dirty="0" smtClean="0"/>
              <a:t>)V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r>
              <a:rPr lang="zh-CN" altLang="en-US" sz="2600" b="1" dirty="0" smtClean="0"/>
              <a:t>结果，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形成的电压信号，会出现许多台阶。</a:t>
            </a:r>
            <a:endParaRPr lang="en-US" altLang="zh-CN" sz="2600" b="1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输出时间间隔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Δt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越小，台阶就越窄。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D/A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中包含的开关和权电阻数越多，即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D/A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的位数越多，相邻两电压台阶间的高度差就越小，输出波形与真实的模拟信号越接近。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实现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D/A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转换的方案还有好几种，如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R-2R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梯形电阻网络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DAC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，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2</a:t>
            </a:r>
            <a:r>
              <a:rPr lang="en-US" sz="2600" b="1" baseline="30000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n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R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电阻分压式</a:t>
            </a:r>
            <a:r>
              <a:rPr 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DAC</a:t>
            </a:r>
            <a:r>
              <a:rPr lang="zh-CN" altLang="en-US" sz="26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等，它们都做在集成电路芯片内部，不一一介绍了。</a:t>
            </a:r>
            <a:endParaRPr lang="zh-CN" altLang="en-US" sz="2600" b="1" dirty="0">
              <a:solidFill>
                <a:srgbClr val="FF66FF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0450" y="1962150"/>
            <a:ext cx="7467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模转换器原理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模转换器的主要性能指标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10.2.3  </a:t>
            </a:r>
            <a:r>
              <a:rPr lang="zh-CN" altLang="en-US" sz="3600" b="1" dirty="0" smtClean="0">
                <a:latin typeface="+mn-lt"/>
                <a:ea typeface="+mn-ea"/>
              </a:rPr>
              <a:t>数</a:t>
            </a:r>
            <a:r>
              <a:rPr lang="en-US" sz="3600" b="1" dirty="0" smtClean="0">
                <a:latin typeface="+mn-lt"/>
                <a:ea typeface="+mn-ea"/>
              </a:rPr>
              <a:t>/</a:t>
            </a:r>
            <a:r>
              <a:rPr lang="zh-CN" altLang="en-US" sz="3600" b="1" dirty="0" smtClean="0">
                <a:latin typeface="+mn-lt"/>
                <a:ea typeface="+mn-ea"/>
              </a:rPr>
              <a:t>模转换器</a:t>
            </a:r>
            <a:r>
              <a:rPr lang="en-US" sz="3600" b="1" dirty="0" smtClean="0">
                <a:latin typeface="+mn-lt"/>
                <a:ea typeface="+mn-ea"/>
              </a:rPr>
              <a:t>AD7524</a:t>
            </a:r>
            <a:r>
              <a:rPr lang="zh-CN" altLang="en-US" sz="3600" b="1" dirty="0" smtClean="0">
                <a:latin typeface="+mn-lt"/>
                <a:ea typeface="+mn-ea"/>
              </a:rPr>
              <a:t>、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latin typeface="+mn-lt"/>
                <a:ea typeface="+mn-ea"/>
              </a:rPr>
              <a:t>                DAC0832</a:t>
            </a:r>
            <a:r>
              <a:rPr lang="zh-CN" altLang="en-US" sz="3600" b="1" dirty="0" smtClean="0">
                <a:latin typeface="+mn-lt"/>
                <a:ea typeface="+mn-ea"/>
              </a:rPr>
              <a:t>和</a:t>
            </a:r>
            <a:r>
              <a:rPr lang="en-US" sz="3600" b="1" dirty="0" smtClean="0">
                <a:latin typeface="+mn-lt"/>
                <a:ea typeface="+mn-ea"/>
              </a:rPr>
              <a:t>DAC1210</a:t>
            </a:r>
            <a:endParaRPr lang="zh-CN" altLang="en-US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</a:t>
            </a: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数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/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模转换器的主要性能指标</a:t>
            </a:r>
            <a:endParaRPr lang="zh-CN" altLang="en-US" sz="360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324485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输入数字量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600" b="1" dirty="0" smtClean="0"/>
              <a:t>多数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只接受自然二进制码，少数采用双极性二进制码或</a:t>
            </a:r>
            <a:r>
              <a:rPr lang="en-US" sz="2600" b="1" dirty="0" smtClean="0"/>
              <a:t>BCD</a:t>
            </a:r>
            <a:r>
              <a:rPr lang="zh-CN" altLang="en-US" sz="2600" b="1" dirty="0" smtClean="0"/>
              <a:t>码等。一般都是并行输入数据，</a:t>
            </a:r>
            <a:r>
              <a:rPr lang="en-US" sz="2600" b="1" dirty="0" smtClean="0"/>
              <a:t>TTL</a:t>
            </a:r>
            <a:r>
              <a:rPr lang="zh-CN" altLang="en-US" sz="2600" b="1" dirty="0" smtClean="0"/>
              <a:t>电平，少数产品还可能接受</a:t>
            </a:r>
            <a:r>
              <a:rPr lang="en-US" sz="2600" b="1" dirty="0" smtClean="0"/>
              <a:t>CMOS</a:t>
            </a:r>
            <a:r>
              <a:rPr lang="zh-CN" altLang="en-US" sz="2600" b="1" dirty="0" smtClean="0"/>
              <a:t>或</a:t>
            </a:r>
            <a:r>
              <a:rPr lang="en-US" sz="2600" b="1" dirty="0" smtClean="0"/>
              <a:t>PMOS</a:t>
            </a:r>
            <a:r>
              <a:rPr lang="zh-CN" altLang="en-US" sz="2600" b="1" dirty="0" smtClean="0"/>
              <a:t>电平的数字量。</a:t>
            </a:r>
            <a:endParaRPr lang="zh-CN" altLang="en-US" sz="2600" b="1" dirty="0" smtClean="0"/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输出模拟量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zh-CN" altLang="en-US" sz="2600" b="1" dirty="0" smtClean="0"/>
              <a:t>多数</a:t>
            </a:r>
            <a:r>
              <a:rPr lang="en-US" sz="2600" b="1" dirty="0" smtClean="0"/>
              <a:t>D/A</a:t>
            </a:r>
            <a:r>
              <a:rPr lang="zh-CN" altLang="en-US" sz="2600" b="1" dirty="0" smtClean="0"/>
              <a:t>转换器是电流输出型，给出参考电压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下，输入为满码时的输出电流。如</a:t>
            </a:r>
            <a:r>
              <a:rPr lang="en-US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sz="2600" b="1" dirty="0" smtClean="0"/>
              <a:t>DAC0832</a:t>
            </a:r>
            <a:r>
              <a:rPr lang="zh-CN" altLang="en-US" sz="2600" b="1" dirty="0" smtClean="0"/>
              <a:t>的输出电流：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00" y="4495800"/>
            <a:ext cx="410815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482600" y="6096000"/>
            <a:ext cx="83724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lvl="0" indent="-533400" algn="l"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式中，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15kΩ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是内部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R-2R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电阻网络中的电阻值。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2851150"/>
            <a:ext cx="8267700" cy="2000250"/>
          </a:xfrm>
        </p:spPr>
        <p:txBody>
          <a:bodyPr/>
          <a:lstStyle/>
          <a:p>
            <a:pPr marL="352425" lvl="0" indent="-352425" algn="just"/>
            <a:r>
              <a:rPr lang="zh-CN" altLang="en-US" sz="2600" b="1" dirty="0" smtClean="0">
                <a:ea typeface="+mn-ea"/>
              </a:rPr>
              <a:t>为将输出电流转换成电压，可在</a:t>
            </a:r>
            <a:r>
              <a:rPr lang="en-US" sz="2600" b="1" dirty="0" smtClean="0">
                <a:ea typeface="+mn-ea"/>
              </a:rPr>
              <a:t>DAC</a:t>
            </a:r>
            <a:r>
              <a:rPr lang="zh-CN" altLang="en-US" sz="2600" b="1" dirty="0" smtClean="0">
                <a:ea typeface="+mn-ea"/>
              </a:rPr>
              <a:t>输出端加一个由运放</a:t>
            </a:r>
            <a:r>
              <a:rPr lang="en-US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和反馈电阻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f</a:t>
            </a:r>
            <a:r>
              <a:rPr lang="zh-CN" altLang="en-US" sz="2600" b="1" dirty="0" smtClean="0">
                <a:ea typeface="+mn-ea"/>
              </a:rPr>
              <a:t>构成的</a:t>
            </a:r>
            <a:r>
              <a:rPr lang="en-US" sz="2600" b="1" dirty="0" smtClean="0">
                <a:ea typeface="+mn-ea"/>
              </a:rPr>
              <a:t>I/V</a:t>
            </a:r>
            <a:r>
              <a:rPr lang="zh-CN" altLang="en-US" sz="2600" b="1" dirty="0" smtClean="0">
                <a:ea typeface="+mn-ea"/>
              </a:rPr>
              <a:t>转换电路。通常，</a:t>
            </a:r>
            <a:r>
              <a:rPr lang="en-US" sz="2600" b="1" dirty="0" smtClean="0">
                <a:ea typeface="+mn-ea"/>
              </a:rPr>
              <a:t>R</a:t>
            </a:r>
            <a:r>
              <a:rPr lang="en-US" sz="2600" b="1" baseline="-25000" dirty="0" smtClean="0">
                <a:ea typeface="+mn-ea"/>
              </a:rPr>
              <a:t>f</a:t>
            </a:r>
            <a:r>
              <a:rPr lang="zh-CN" altLang="en-US" sz="2600" b="1" dirty="0" smtClean="0">
                <a:ea typeface="+mn-ea"/>
              </a:rPr>
              <a:t>做在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内部，在芯片上有引脚，大小与权电阻相同。这样，只需外接一个运放。从电路可得输出电压表达式，它仅与</a:t>
            </a:r>
            <a:r>
              <a:rPr lang="en-US" altLang="zh-CN" sz="2600" b="1" dirty="0" smtClean="0">
                <a:ea typeface="+mn-ea"/>
              </a:rPr>
              <a:t>V</a:t>
            </a:r>
            <a:r>
              <a:rPr lang="en-US" altLang="zh-CN" sz="2600" b="1" baseline="-25000" dirty="0" smtClean="0">
                <a:ea typeface="+mn-ea"/>
              </a:rPr>
              <a:t>R</a:t>
            </a:r>
            <a:r>
              <a:rPr lang="zh-CN" altLang="en-US" sz="2600" b="1" dirty="0" smtClean="0">
                <a:ea typeface="+mn-ea"/>
              </a:rPr>
              <a:t>和数字量有关。即</a:t>
            </a:r>
            <a:endParaRPr lang="zh-CN" altLang="en-US" sz="2600" b="1" dirty="0" smtClean="0">
              <a:ea typeface="+mn-ea"/>
            </a:endParaRPr>
          </a:p>
          <a:p>
            <a:pPr algn="just"/>
            <a:endParaRPr lang="zh-CN" altLang="en-US" dirty="0" smtClean="0"/>
          </a:p>
          <a:p>
            <a:pPr algn="just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3700" y="6184900"/>
            <a:ext cx="8372475" cy="444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82750" y="406400"/>
            <a:ext cx="517269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5029200"/>
            <a:ext cx="3778250" cy="159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6782</Words>
  <Application>WPS 演示</Application>
  <PresentationFormat>全屏显示(4:3)</PresentationFormat>
  <Paragraphs>257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33</vt:i4>
      </vt:variant>
    </vt:vector>
  </HeadingPairs>
  <TitlesOfParts>
    <vt:vector size="131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方正姚体</vt:lpstr>
      <vt:lpstr>华文中宋</vt:lpstr>
      <vt:lpstr>Times New Roman</vt:lpstr>
      <vt:lpstr>Symbol</vt:lpstr>
      <vt:lpstr>Wingdings 3</vt:lpstr>
      <vt:lpstr>微软雅黑</vt:lpstr>
      <vt:lpstr>Arial Unicode MS</vt:lpstr>
      <vt:lpstr>新宋体</vt:lpstr>
      <vt:lpstr>Wingdings 3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§10.2   D/A转换器</vt:lpstr>
      <vt:lpstr>10.2.1  数/模转换器原理</vt:lpstr>
      <vt:lpstr>权电阻网络D/A转换器</vt:lpstr>
      <vt:lpstr>PowerPoint 演示文稿</vt:lpstr>
      <vt:lpstr>PowerPoint 演示文稿</vt:lpstr>
      <vt:lpstr>PowerPoint 演示文稿</vt:lpstr>
      <vt:lpstr>10.2.2  数/模转换器的主要性能指标</vt:lpstr>
      <vt:lpstr>PowerPoint 演示文稿</vt:lpstr>
      <vt:lpstr>PowerPoint 演示文稿</vt:lpstr>
      <vt:lpstr>PowerPoint 演示文稿</vt:lpstr>
      <vt:lpstr>PowerPoint 演示文稿</vt:lpstr>
      <vt:lpstr>1. 数/模转换器AD7524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模数转换器DAC0832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模数转换器DAC1210</vt:lpstr>
      <vt:lpstr>PowerPoint 演示文稿</vt:lpstr>
      <vt:lpstr>PowerPoint 演示文稿</vt:lpstr>
      <vt:lpstr>PowerPoint 演示文稿</vt:lpstr>
      <vt:lpstr>PowerPoint 演示文稿</vt:lpstr>
      <vt:lpstr>若待转换的数字量存在BX寄存器的低12位，则完成一次D/A转换的程序如下：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414</cp:revision>
  <dcterms:created xsi:type="dcterms:W3CDTF">2003-06-02T09:23:00Z</dcterms:created>
  <dcterms:modified xsi:type="dcterms:W3CDTF">2018-11-05T08:47:43Z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