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646" r:id="rId3"/>
    <p:sldId id="598" r:id="rId4"/>
    <p:sldId id="599" r:id="rId5"/>
    <p:sldId id="601" r:id="rId6"/>
    <p:sldId id="602" r:id="rId7"/>
    <p:sldId id="600" r:id="rId8"/>
    <p:sldId id="603" r:id="rId9"/>
    <p:sldId id="605" r:id="rId10"/>
    <p:sldId id="606" r:id="rId11"/>
    <p:sldId id="616" r:id="rId12"/>
    <p:sldId id="607" r:id="rId13"/>
    <p:sldId id="608" r:id="rId14"/>
    <p:sldId id="609" r:id="rId15"/>
    <p:sldId id="610" r:id="rId16"/>
    <p:sldId id="611" r:id="rId17"/>
    <p:sldId id="614" r:id="rId18"/>
    <p:sldId id="613" r:id="rId19"/>
    <p:sldId id="612" r:id="rId20"/>
    <p:sldId id="617" r:id="rId21"/>
    <p:sldId id="618" r:id="rId22"/>
    <p:sldId id="619" r:id="rId23"/>
    <p:sldId id="624" r:id="rId24"/>
    <p:sldId id="623" r:id="rId25"/>
    <p:sldId id="622" r:id="rId26"/>
    <p:sldId id="620" r:id="rId27"/>
    <p:sldId id="626" r:id="rId28"/>
    <p:sldId id="627" r:id="rId29"/>
    <p:sldId id="628" r:id="rId30"/>
    <p:sldId id="629" r:id="rId31"/>
    <p:sldId id="631" r:id="rId32"/>
    <p:sldId id="632" r:id="rId33"/>
    <p:sldId id="633" r:id="rId34"/>
    <p:sldId id="636" r:id="rId35"/>
    <p:sldId id="637" r:id="rId36"/>
    <p:sldId id="638" r:id="rId37"/>
    <p:sldId id="639" r:id="rId38"/>
    <p:sldId id="640" r:id="rId39"/>
    <p:sldId id="643" r:id="rId40"/>
    <p:sldId id="644" r:id="rId41"/>
    <p:sldId id="645" r:id="rId42"/>
  </p:sldIdLst>
  <p:sldSz cx="9144000" cy="6858000" type="screen4x3"/>
  <p:notesSz cx="6858000" cy="9144000"/>
  <p:defaultTextStyle>
    <a:defPPr>
      <a:defRPr lang="zh-CN"/>
    </a:defPPr>
    <a:lvl1pPr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CC"/>
    <a:srgbClr val="FF66FF"/>
    <a:srgbClr val="00FF00"/>
    <a:srgbClr val="FF9933"/>
    <a:srgbClr val="00CC00"/>
    <a:srgbClr val="B4B9BE"/>
    <a:srgbClr val="235CCD"/>
    <a:srgbClr val="4861A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649" autoAdjust="0"/>
    <p:restoredTop sz="94687" autoAdjust="0"/>
  </p:normalViewPr>
  <p:slideViewPr>
    <p:cSldViewPr>
      <p:cViewPr varScale="1">
        <p:scale>
          <a:sx n="58" d="100"/>
          <a:sy n="58" d="100"/>
        </p:scale>
        <p:origin x="-59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58"/>
    </p:cViewPr>
  </p:sorterViewPr>
  <p:notesViewPr>
    <p:cSldViewPr>
      <p:cViewPr varScale="1">
        <p:scale>
          <a:sx n="75" d="100"/>
          <a:sy n="75" d="100"/>
        </p:scale>
        <p:origin x="-1734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handoutMaster" Target="handoutMasters/handoutMaster1.xml"/><Relationship Id="rId43" Type="http://schemas.openxmlformats.org/officeDocument/2006/relationships/notesMaster" Target="notesMasters/notesMaster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.wmf"/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5566480-087B-4B20-8CCE-C8E40CACD8B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BBD8278-9B0A-47F7-8E21-A5234346997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04850" y="1784350"/>
            <a:ext cx="7772400" cy="2898775"/>
          </a:xfrm>
        </p:spPr>
        <p:txBody>
          <a:bodyPr/>
          <a:lstStyle>
            <a:lvl1pPr>
              <a:defRPr sz="5400">
                <a:latin typeface="华文琥珀" panose="02010800040101010101" pitchFamily="2" charset="-122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</a:t>
            </a:r>
            <a:br>
              <a:rPr lang="en-US" altLang="zh-CN" dirty="0" smtClean="0"/>
            </a:br>
            <a:r>
              <a:rPr lang="zh-CN" altLang="en-US" dirty="0" smtClean="0"/>
              <a:t>可编程计数器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定时器</a:t>
            </a:r>
            <a:br>
              <a:rPr lang="en-US" altLang="zh-CN" dirty="0" smtClean="0"/>
            </a:br>
            <a:r>
              <a:rPr lang="en-US" altLang="zh-CN" dirty="0" smtClean="0"/>
              <a:t>8253/8254</a:t>
            </a:r>
            <a:r>
              <a:rPr lang="zh-CN" altLang="en-US" dirty="0" smtClean="0"/>
              <a:t>及其应用</a:t>
            </a:r>
            <a:endParaRPr lang="zh-CN" altLang="en-US" dirty="0"/>
          </a:p>
        </p:txBody>
      </p:sp>
    </p:spTree>
  </p:cSld>
  <p:clrMapOvr>
    <a:masterClrMapping/>
  </p:clrMapOvr>
  <p:transition spd="slow">
    <p:cover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0">
                <a:latin typeface="+mn-lt"/>
                <a:ea typeface="黑体" panose="02010609060101010101" pitchFamily="2" charset="-122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endParaRPr lang="zh-CN" altLang="en-US" dirty="0" smtClean="0"/>
          </a:p>
        </p:txBody>
      </p:sp>
    </p:spTree>
  </p:cSld>
  <p:clrMapOvr>
    <a:masterClrMapping/>
  </p:clrMapOvr>
  <p:transition spd="slow">
    <p:cover dir="r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3175" y="7937"/>
            <a:ext cx="9140825" cy="6850063"/>
            <a:chOff x="0" y="0"/>
            <a:chExt cx="5758" cy="4315"/>
          </a:xfrm>
        </p:grpSpPr>
        <p:grpSp>
          <p:nvGrpSpPr>
            <p:cNvPr id="3081" name="Group 3"/>
            <p:cNvGrpSpPr/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77572" name="Freeform 4"/>
              <p:cNvSpPr/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3" name="Freeform 5"/>
              <p:cNvSpPr/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4" name="Freeform 6"/>
              <p:cNvSpPr/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5" name="Freeform 7"/>
              <p:cNvSpPr/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6" name="Freeform 8"/>
              <p:cNvSpPr/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77577" name="Freeform 9"/>
            <p:cNvSpPr/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77578" name="Freeform 10"/>
            <p:cNvSpPr/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877579" name="Rectangle 11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68300"/>
            <a:ext cx="8229600" cy="6746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877580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5763" y="1314450"/>
            <a:ext cx="8372475" cy="5175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第二级单击此处编辑母版文本样式</a:t>
            </a:r>
            <a:endParaRPr lang="zh-CN" altLang="en-US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 smtClean="0"/>
          </a:p>
          <a:p>
            <a:pPr lvl="2"/>
            <a:endParaRPr lang="zh-CN" altLang="en-US" dirty="0" smtClean="0"/>
          </a:p>
        </p:txBody>
      </p:sp>
      <p:sp>
        <p:nvSpPr>
          <p:cNvPr id="877581" name="Text Box 13"/>
          <p:cNvSpPr txBox="1">
            <a:spLocks noChangeArrowheads="1"/>
          </p:cNvSpPr>
          <p:nvPr/>
        </p:nvSpPr>
        <p:spPr bwMode="auto">
          <a:xfrm>
            <a:off x="6838950" y="0"/>
            <a:ext cx="2355850" cy="36933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  <a:defRPr/>
            </a:pPr>
            <a:r>
              <a:rPr lang="zh-CN" altLang="en-US" sz="1800" b="1" dirty="0" smtClean="0">
                <a:solidFill>
                  <a:srgbClr val="FFC000"/>
                </a:solidFill>
                <a:effectLst/>
                <a:latin typeface="+mn-lt"/>
                <a:ea typeface="黑体" panose="02010609060101010101" pitchFamily="2" charset="-122"/>
              </a:rPr>
              <a:t>第</a:t>
            </a:r>
            <a:r>
              <a:rPr lang="en-US" altLang="zh-CN" sz="1800" b="1" dirty="0" smtClean="0">
                <a:solidFill>
                  <a:srgbClr val="FFC000"/>
                </a:solidFill>
                <a:effectLst/>
                <a:latin typeface="+mn-lt"/>
                <a:ea typeface="黑体" panose="02010609060101010101" pitchFamily="2" charset="-122"/>
              </a:rPr>
              <a:t>10</a:t>
            </a:r>
            <a:r>
              <a:rPr lang="zh-CN" altLang="en-US" sz="1800" b="1" dirty="0" smtClean="0">
                <a:solidFill>
                  <a:srgbClr val="FFC000"/>
                </a:solidFill>
                <a:effectLst/>
                <a:latin typeface="+mn-lt"/>
                <a:ea typeface="黑体" panose="02010609060101010101" pitchFamily="2" charset="-122"/>
              </a:rPr>
              <a:t>章 </a:t>
            </a:r>
            <a:r>
              <a:rPr lang="en-US" altLang="zh-CN" sz="1800" b="1" dirty="0" smtClean="0">
                <a:solidFill>
                  <a:srgbClr val="FFC000"/>
                </a:solidFill>
                <a:effectLst/>
                <a:latin typeface="+mn-lt"/>
                <a:ea typeface="黑体" panose="02010609060101010101" pitchFamily="2" charset="-122"/>
              </a:rPr>
              <a:t>A/D</a:t>
            </a:r>
            <a:r>
              <a:rPr lang="zh-CN" altLang="en-US" sz="1800" b="1" dirty="0" smtClean="0">
                <a:solidFill>
                  <a:srgbClr val="FFC000"/>
                </a:solidFill>
                <a:effectLst/>
                <a:latin typeface="+mn-lt"/>
                <a:ea typeface="黑体" panose="02010609060101010101" pitchFamily="2" charset="-122"/>
              </a:rPr>
              <a:t>和</a:t>
            </a:r>
            <a:r>
              <a:rPr lang="en-US" altLang="zh-CN" sz="1800" b="1" dirty="0" smtClean="0">
                <a:solidFill>
                  <a:srgbClr val="FFC000"/>
                </a:solidFill>
                <a:effectLst/>
                <a:latin typeface="+mn-lt"/>
                <a:ea typeface="黑体" panose="02010609060101010101" pitchFamily="2" charset="-122"/>
              </a:rPr>
              <a:t>D/A</a:t>
            </a:r>
            <a:endParaRPr lang="zh-CN" altLang="en-US" sz="1800" b="1" dirty="0">
              <a:solidFill>
                <a:srgbClr val="FFC000"/>
              </a:solidFill>
              <a:effectLst/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0"/>
            <a:ext cx="221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latin typeface="+mn-lt"/>
                <a:ea typeface="黑体" panose="02010609060101010101" pitchFamily="2" charset="-122"/>
              </a:rPr>
              <a:t>10.3  AtoD</a:t>
            </a:r>
            <a:endParaRPr lang="zh-CN" altLang="en-US" sz="1800" b="1" dirty="0">
              <a:latin typeface="+mn-lt"/>
              <a:ea typeface="黑体" panose="02010609060101010101" pitchFamily="2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slow">
    <p:cover dir="ru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533400" indent="-5334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u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914400" marR="0" indent="-457200" algn="l" defTabSz="914400" rtl="0" eaLnBrk="0" fontAlgn="base" latinLnBrk="0" hangingPunct="0">
        <a:lnSpc>
          <a:spcPct val="100000"/>
        </a:lnSpc>
        <a:spcBef>
          <a:spcPct val="30000"/>
        </a:spcBef>
        <a:spcAft>
          <a:spcPct val="0"/>
        </a:spcAft>
        <a:buClr>
          <a:srgbClr val="FFFF00"/>
        </a:buClr>
        <a:buSzTx/>
        <a:buFont typeface="Wingdings" panose="05000000000000000000" pitchFamily="2" charset="2"/>
        <a:buChar char="Ø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</a:defRPr>
      </a:lvl2pPr>
      <a:lvl3pPr marL="1371600" indent="-4572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None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</a:defRPr>
      </a:lvl3pPr>
      <a:lvl4pPr marL="1752600" indent="-3810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n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宋体" panose="02010600030101010101" pitchFamily="2" charset="-122"/>
          <a:ea typeface="宋体" panose="02010600030101010101" pitchFamily="2" charset="-122"/>
        </a:defRPr>
      </a:lvl4pPr>
      <a:lvl5pPr marL="2209800" indent="-381000" algn="l" rtl="0" eaLnBrk="0" fontAlgn="base" hangingPunct="0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6670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31242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5814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40386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.bin"/><Relationship Id="rId8" Type="http://schemas.openxmlformats.org/officeDocument/2006/relationships/image" Target="../media/image10.wmf"/><Relationship Id="rId7" Type="http://schemas.openxmlformats.org/officeDocument/2006/relationships/oleObject" Target="../embeddings/oleObject5.bin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8.wmf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1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wmf"/><Relationship Id="rId8" Type="http://schemas.openxmlformats.org/officeDocument/2006/relationships/oleObject" Target="../embeddings/oleObject10.bin"/><Relationship Id="rId7" Type="http://schemas.openxmlformats.org/officeDocument/2006/relationships/image" Target="../media/image17.wmf"/><Relationship Id="rId6" Type="http://schemas.openxmlformats.org/officeDocument/2006/relationships/oleObject" Target="../embeddings/oleObject9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8.bin"/><Relationship Id="rId3" Type="http://schemas.openxmlformats.org/officeDocument/2006/relationships/image" Target="../media/image15.wmf"/><Relationship Id="rId2" Type="http://schemas.openxmlformats.org/officeDocument/2006/relationships/oleObject" Target="../embeddings/oleObject7.bin"/><Relationship Id="rId15" Type="http://schemas.openxmlformats.org/officeDocument/2006/relationships/vmlDrawing" Target="../drawings/vmlDrawing2.v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20.wmf"/><Relationship Id="rId12" Type="http://schemas.openxmlformats.org/officeDocument/2006/relationships/oleObject" Target="../embeddings/oleObject12.bin"/><Relationship Id="rId11" Type="http://schemas.openxmlformats.org/officeDocument/2006/relationships/image" Target="../media/image19.wmf"/><Relationship Id="rId10" Type="http://schemas.openxmlformats.org/officeDocument/2006/relationships/oleObject" Target="../embeddings/oleObject11.bin"/><Relationship Id="rId1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4.bin"/><Relationship Id="rId3" Type="http://schemas.openxmlformats.org/officeDocument/2006/relationships/image" Target="../media/image23.wmf"/><Relationship Id="rId2" Type="http://schemas.openxmlformats.org/officeDocument/2006/relationships/oleObject" Target="../embeddings/oleObject13.bin"/><Relationship Id="rId1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oleObject" Target="../embeddings/oleObject18.bin"/><Relationship Id="rId7" Type="http://schemas.openxmlformats.org/officeDocument/2006/relationships/image" Target="../media/image28.wmf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6.bin"/><Relationship Id="rId3" Type="http://schemas.openxmlformats.org/officeDocument/2006/relationships/image" Target="../media/image26.wmf"/><Relationship Id="rId2" Type="http://schemas.openxmlformats.org/officeDocument/2006/relationships/oleObject" Target="../embeddings/oleObject15.bin"/><Relationship Id="rId10" Type="http://schemas.openxmlformats.org/officeDocument/2006/relationships/vmlDrawing" Target="../drawings/vmlDrawing4.vml"/><Relationship Id="rId1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0.wmf"/><Relationship Id="rId2" Type="http://schemas.openxmlformats.org/officeDocument/2006/relationships/oleObject" Target="../embeddings/oleObject19.bin"/><Relationship Id="rId1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2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31.wmf"/><Relationship Id="rId1" Type="http://schemas.openxmlformats.org/officeDocument/2006/relationships/oleObject" Target="../embeddings/oleObject20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oleObject" Target="../embeddings/oleObject27.bin"/><Relationship Id="rId7" Type="http://schemas.openxmlformats.org/officeDocument/2006/relationships/oleObject" Target="../embeddings/oleObject26.bin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5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34.wmf"/><Relationship Id="rId10" Type="http://schemas.openxmlformats.org/officeDocument/2006/relationships/vmlDrawing" Target="../drawings/vmlDrawing7.vml"/><Relationship Id="rId1" Type="http://schemas.openxmlformats.org/officeDocument/2006/relationships/oleObject" Target="../embeddings/oleObject23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 bwMode="auto">
          <a:xfrm>
            <a:off x="793750" y="3562350"/>
            <a:ext cx="7772400" cy="23558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400" b="1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br>
              <a:rPr lang="zh-CN" altLang="en-US" sz="4800" dirty="0" smtClean="0">
                <a:solidFill>
                  <a:srgbClr val="00FF00"/>
                </a:solidFill>
                <a:latin typeface="+mn-lt"/>
                <a:ea typeface="黑体" panose="02010609060101010101" pitchFamily="2" charset="-122"/>
              </a:rPr>
            </a:br>
            <a:endParaRPr lang="zh-CN" altLang="en-US" sz="4800" dirty="0">
              <a:solidFill>
                <a:srgbClr val="00FF00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349250" y="939800"/>
            <a:ext cx="8534400" cy="5334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>
              <a:defRPr lang="zh-CN"/>
            </a:defPPr>
            <a:lvl1pPr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微型计算机原理与接口技术</a:t>
            </a:r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》</a:t>
            </a:r>
            <a:endParaRPr lang="en-US" altLang="zh-CN" sz="4400" b="1" dirty="0" smtClean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版</a:t>
            </a:r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ea typeface="方正姚体" panose="0201060103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latin typeface="方正姚体" panose="02010601030101010101" pitchFamily="2" charset="-122"/>
              <a:ea typeface="方正姚体" panose="0201060103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latin typeface="方正姚体" panose="02010601030101010101" pitchFamily="2" charset="-122"/>
              <a:ea typeface="方正姚体" panose="02010601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4000" b="1" dirty="0" smtClean="0">
                <a:solidFill>
                  <a:srgbClr val="FF9933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第</a:t>
            </a:r>
            <a:r>
              <a:rPr lang="en-US" altLang="zh-CN" sz="4000" b="1" dirty="0" smtClean="0">
                <a:solidFill>
                  <a:srgbClr val="FF9933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10</a:t>
            </a:r>
            <a:r>
              <a:rPr lang="zh-CN" altLang="en-US" sz="4000" b="1" dirty="0" smtClean="0">
                <a:solidFill>
                  <a:srgbClr val="FF9933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章</a:t>
            </a:r>
            <a:br>
              <a:rPr lang="en-US" altLang="zh-CN" sz="3600" b="1" dirty="0" smtClean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zh-CN" altLang="en-US" sz="5400" b="1" dirty="0" smtClean="0">
                <a:solidFill>
                  <a:srgbClr val="00FF00"/>
                </a:solidFill>
                <a:effectLst/>
                <a:latin typeface="+mn-lt"/>
                <a:ea typeface="黑体" panose="02010609060101010101" pitchFamily="2" charset="-122"/>
              </a:rPr>
              <a:t>模数转换和数模转换</a:t>
            </a:r>
            <a:endParaRPr lang="zh-CN" altLang="en-US" sz="5400" b="1" dirty="0">
              <a:solidFill>
                <a:srgbClr val="FFFF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895350"/>
            <a:ext cx="8578850" cy="1652588"/>
          </a:xfrm>
        </p:spPr>
        <p:txBody>
          <a:bodyPr/>
          <a:lstStyle/>
          <a:p>
            <a:r>
              <a:rPr lang="en-US" sz="5400" dirty="0" smtClean="0">
                <a:latin typeface="+mn-lt"/>
                <a:ea typeface="+mn-ea"/>
                <a:cs typeface="Times New Roman" panose="02020603050405020304"/>
              </a:rPr>
              <a:t>§10</a:t>
            </a:r>
            <a:r>
              <a:rPr lang="en-US" sz="5400" dirty="0" smtClean="0">
                <a:latin typeface="+mn-lt"/>
                <a:ea typeface="+mn-ea"/>
              </a:rPr>
              <a:t>.3</a:t>
            </a:r>
            <a:r>
              <a:rPr lang="en-US" altLang="zh-CN" sz="5400" dirty="0" smtClean="0">
                <a:latin typeface="+mn-lt"/>
                <a:ea typeface="+mn-ea"/>
              </a:rPr>
              <a:t>   A/D</a:t>
            </a:r>
            <a:r>
              <a:rPr lang="zh-CN" altLang="en-US" sz="5400" dirty="0" smtClean="0">
                <a:latin typeface="+mn-lt"/>
                <a:ea typeface="+mn-ea"/>
              </a:rPr>
              <a:t>转换器</a:t>
            </a:r>
            <a:endParaRPr lang="zh-CN" altLang="en-US" sz="5400" dirty="0">
              <a:latin typeface="+mn-lt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04900" y="2717800"/>
            <a:ext cx="74676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3600" b="1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10.3.1  </a:t>
            </a:r>
            <a:r>
              <a:rPr lang="zh-CN" altLang="en-US" sz="3600" b="1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模</a:t>
            </a:r>
            <a:r>
              <a:rPr lang="en-US" sz="3600" b="1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/</a:t>
            </a:r>
            <a:r>
              <a:rPr lang="zh-CN" altLang="en-US" sz="3600" b="1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数转换器原理</a:t>
            </a:r>
            <a:endParaRPr lang="en-US" altLang="zh-CN" sz="3600" b="1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1800"/>
              </a:spcBef>
            </a:pPr>
            <a:r>
              <a:rPr lang="en-US" sz="3600" b="1" dirty="0" smtClean="0">
                <a:solidFill>
                  <a:srgbClr val="00FF00"/>
                </a:solidFill>
                <a:latin typeface="+mn-lt"/>
                <a:ea typeface="+mn-ea"/>
              </a:rPr>
              <a:t>10.3.2  </a:t>
            </a:r>
            <a:r>
              <a:rPr lang="zh-CN" altLang="en-US" sz="3600" b="1" dirty="0" smtClean="0">
                <a:solidFill>
                  <a:srgbClr val="00FF00"/>
                </a:solidFill>
                <a:latin typeface="+mn-lt"/>
                <a:ea typeface="+mn-ea"/>
              </a:rPr>
              <a:t>模</a:t>
            </a:r>
            <a:r>
              <a:rPr lang="en-US" sz="3600" b="1" dirty="0" smtClean="0">
                <a:solidFill>
                  <a:srgbClr val="00FF00"/>
                </a:solidFill>
                <a:latin typeface="+mn-lt"/>
                <a:ea typeface="+mn-ea"/>
              </a:rPr>
              <a:t>/</a:t>
            </a:r>
            <a:r>
              <a:rPr lang="zh-CN" altLang="en-US" sz="3600" b="1" dirty="0" smtClean="0">
                <a:solidFill>
                  <a:srgbClr val="00FF00"/>
                </a:solidFill>
                <a:latin typeface="+mn-lt"/>
                <a:ea typeface="+mn-ea"/>
              </a:rPr>
              <a:t>数转换器</a:t>
            </a:r>
            <a:r>
              <a:rPr lang="en-US" sz="3600" b="1" dirty="0" smtClean="0">
                <a:solidFill>
                  <a:srgbClr val="00FF00"/>
                </a:solidFill>
                <a:latin typeface="+mn-lt"/>
                <a:ea typeface="+mn-ea"/>
              </a:rPr>
              <a:t>ADC0809</a:t>
            </a:r>
            <a:endParaRPr lang="en-US" sz="3600" b="1" dirty="0" smtClean="0">
              <a:solidFill>
                <a:srgbClr val="00FF00"/>
              </a:solidFill>
              <a:latin typeface="+mn-lt"/>
              <a:ea typeface="+mn-ea"/>
            </a:endParaRPr>
          </a:p>
          <a:p>
            <a:pPr>
              <a:spcBef>
                <a:spcPts val="1800"/>
              </a:spcBef>
            </a:pPr>
            <a:r>
              <a:rPr lang="en-US" altLang="zh-CN" sz="3600" b="1" dirty="0" smtClean="0">
                <a:solidFill>
                  <a:srgbClr val="00FF00"/>
                </a:solidFill>
                <a:latin typeface="+mn-lt"/>
                <a:ea typeface="+mn-ea"/>
              </a:rPr>
              <a:t>                </a:t>
            </a:r>
            <a:r>
              <a:rPr lang="zh-CN" altLang="en-US" sz="3600" b="1" dirty="0" smtClean="0">
                <a:solidFill>
                  <a:srgbClr val="00FF00"/>
                </a:solidFill>
                <a:latin typeface="+mn-lt"/>
                <a:ea typeface="+mn-ea"/>
              </a:rPr>
              <a:t>和</a:t>
            </a:r>
            <a:r>
              <a:rPr lang="en-US" sz="3600" b="1" dirty="0" smtClean="0">
                <a:solidFill>
                  <a:srgbClr val="00FF00"/>
                </a:solidFill>
                <a:latin typeface="+mn-lt"/>
                <a:ea typeface="+mn-ea"/>
              </a:rPr>
              <a:t>AD574A</a:t>
            </a:r>
            <a:endParaRPr lang="en-US" altLang="zh-CN" sz="3600" b="1" dirty="0" smtClean="0">
              <a:solidFill>
                <a:srgbClr val="00FF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altLang="zh-CN" dirty="0" smtClean="0">
                <a:solidFill>
                  <a:srgbClr val="00FF00"/>
                </a:solidFill>
                <a:latin typeface="+mn-lt"/>
                <a:ea typeface="+mn-ea"/>
              </a:rPr>
              <a:t>1. </a:t>
            </a:r>
            <a:r>
              <a:rPr lang="zh-CN" altLang="en-US" dirty="0" smtClean="0">
                <a:solidFill>
                  <a:srgbClr val="00FF00"/>
                </a:solidFill>
                <a:latin typeface="+mn-lt"/>
                <a:ea typeface="+mn-ea"/>
              </a:rPr>
              <a:t>模</a:t>
            </a:r>
            <a:r>
              <a:rPr lang="en-US" dirty="0" smtClean="0">
                <a:solidFill>
                  <a:srgbClr val="00FF00"/>
                </a:solidFill>
                <a:latin typeface="+mn-lt"/>
                <a:ea typeface="+mn-ea"/>
              </a:rPr>
              <a:t>/</a:t>
            </a:r>
            <a:r>
              <a:rPr lang="zh-CN" altLang="en-US" dirty="0" smtClean="0">
                <a:solidFill>
                  <a:srgbClr val="00FF00"/>
                </a:solidFill>
                <a:latin typeface="+mn-lt"/>
                <a:ea typeface="+mn-ea"/>
              </a:rPr>
              <a:t>数转换器</a:t>
            </a:r>
            <a:r>
              <a:rPr lang="en-US" dirty="0" smtClean="0">
                <a:solidFill>
                  <a:srgbClr val="00FF00"/>
                </a:solidFill>
                <a:latin typeface="+mn-lt"/>
                <a:ea typeface="+mn-ea"/>
              </a:rPr>
              <a:t>ADC0809</a:t>
            </a:r>
            <a:endParaRPr lang="en-US" altLang="zh-CN" dirty="0" smtClean="0">
              <a:solidFill>
                <a:srgbClr val="00FF00"/>
              </a:solidFill>
              <a:latin typeface="+mn-lt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2540000"/>
            <a:ext cx="4889499" cy="400050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3000" b="1" dirty="0" smtClean="0">
                <a:solidFill>
                  <a:srgbClr val="00FFCC"/>
                </a:solidFill>
                <a:ea typeface="+mn-ea"/>
              </a:rPr>
              <a:t>1</a:t>
            </a:r>
            <a:r>
              <a:rPr lang="zh-CN" altLang="en-US" sz="3000" b="1" dirty="0" smtClean="0">
                <a:solidFill>
                  <a:srgbClr val="00FFCC"/>
                </a:solidFill>
                <a:ea typeface="+mn-ea"/>
              </a:rPr>
              <a:t>）引脚</a:t>
            </a:r>
            <a:endParaRPr lang="zh-CN" altLang="en-US" sz="3000" b="1" dirty="0" smtClean="0">
              <a:solidFill>
                <a:srgbClr val="00FFCC"/>
              </a:solidFill>
              <a:ea typeface="+mn-ea"/>
            </a:endParaRPr>
          </a:p>
          <a:p>
            <a:pPr marL="273050" indent="-273050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en-US" sz="2600" b="1" dirty="0" smtClean="0">
                <a:ea typeface="+mn-ea"/>
              </a:rPr>
              <a:t>IN</a:t>
            </a:r>
            <a:r>
              <a:rPr lang="en-US" sz="2600" b="1" baseline="-25000" dirty="0" smtClean="0">
                <a:ea typeface="+mn-ea"/>
              </a:rPr>
              <a:t>7</a:t>
            </a:r>
            <a:r>
              <a:rPr lang="en-US" sz="2600" b="1" dirty="0" smtClean="0">
                <a:ea typeface="+mn-ea"/>
              </a:rPr>
              <a:t>~IN</a:t>
            </a:r>
            <a:r>
              <a:rPr lang="en-US" sz="2600" b="1" baseline="-25000" dirty="0" smtClean="0">
                <a:ea typeface="+mn-ea"/>
              </a:rPr>
              <a:t>0</a:t>
            </a:r>
            <a:r>
              <a:rPr lang="en-US" sz="2600" b="1" dirty="0" smtClean="0">
                <a:ea typeface="+mn-ea"/>
              </a:rPr>
              <a:t>  8</a:t>
            </a:r>
            <a:r>
              <a:rPr lang="zh-CN" altLang="en-US" sz="2600" b="1" dirty="0" smtClean="0">
                <a:ea typeface="+mn-ea"/>
              </a:rPr>
              <a:t>通道模拟量输入端</a:t>
            </a:r>
            <a:endParaRPr lang="zh-CN" altLang="en-US" sz="2600" b="1" dirty="0" smtClean="0">
              <a:ea typeface="+mn-ea"/>
            </a:endParaRPr>
          </a:p>
          <a:p>
            <a:pPr marL="273050" indent="-273050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en-US" sz="2600" b="1" dirty="0" smtClean="0">
                <a:ea typeface="+mn-ea"/>
              </a:rPr>
              <a:t>D</a:t>
            </a:r>
            <a:r>
              <a:rPr lang="en-US" sz="2600" b="1" baseline="-25000" dirty="0" smtClean="0">
                <a:ea typeface="+mn-ea"/>
              </a:rPr>
              <a:t>7</a:t>
            </a:r>
            <a:r>
              <a:rPr lang="en-US" sz="2600" b="1" dirty="0" smtClean="0">
                <a:ea typeface="+mn-ea"/>
              </a:rPr>
              <a:t>~D</a:t>
            </a:r>
            <a:r>
              <a:rPr lang="en-US" sz="2600" b="1" baseline="-25000" dirty="0" smtClean="0">
                <a:ea typeface="+mn-ea"/>
              </a:rPr>
              <a:t>0</a:t>
            </a:r>
            <a:r>
              <a:rPr lang="en-US" sz="2600" b="1" dirty="0" smtClean="0">
                <a:ea typeface="+mn-ea"/>
              </a:rPr>
              <a:t>  </a:t>
            </a:r>
            <a:r>
              <a:rPr lang="zh-CN" altLang="en-US" sz="2600" b="1" dirty="0" smtClean="0">
                <a:ea typeface="+mn-ea"/>
              </a:rPr>
              <a:t>结果数据输出端</a:t>
            </a:r>
            <a:endParaRPr lang="zh-CN" altLang="en-US" sz="2600" b="1" dirty="0" smtClean="0">
              <a:ea typeface="+mn-ea"/>
            </a:endParaRPr>
          </a:p>
          <a:p>
            <a:pPr marL="273050" indent="-273050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en-US" sz="2600" b="1" dirty="0" smtClean="0">
                <a:ea typeface="+mn-ea"/>
              </a:rPr>
              <a:t>START  </a:t>
            </a:r>
            <a:r>
              <a:rPr lang="zh-CN" altLang="en-US" sz="2600" b="1" dirty="0" smtClean="0">
                <a:ea typeface="+mn-ea"/>
              </a:rPr>
              <a:t>启动转换命令输入端</a:t>
            </a:r>
            <a:endParaRPr lang="zh-CN" altLang="en-US" sz="2600" b="1" dirty="0" smtClean="0">
              <a:ea typeface="+mn-ea"/>
            </a:endParaRPr>
          </a:p>
          <a:p>
            <a:pPr marL="273050" indent="-273050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en-US" sz="2600" b="1" dirty="0" smtClean="0">
                <a:ea typeface="+mn-ea"/>
              </a:rPr>
              <a:t>EOC  </a:t>
            </a:r>
            <a:r>
              <a:rPr lang="zh-CN" altLang="en-US" sz="2600" b="1" dirty="0" smtClean="0">
                <a:ea typeface="+mn-ea"/>
              </a:rPr>
              <a:t>转换结束指示脚。</a:t>
            </a:r>
            <a:r>
              <a:rPr lang="zh-CN" altLang="en-US" sz="2600" b="1" dirty="0" smtClean="0">
                <a:solidFill>
                  <a:schemeClr val="tx1"/>
                </a:solidFill>
                <a:ea typeface="+mn-ea"/>
              </a:rPr>
              <a:t>转换开始后为低电平，转换结束即变回高电平。</a:t>
            </a:r>
            <a:endParaRPr lang="zh-CN" altLang="en-US" sz="2600" b="1" dirty="0" smtClean="0">
              <a:solidFill>
                <a:schemeClr val="tx1"/>
              </a:solidFill>
              <a:ea typeface="+mn-ea"/>
            </a:endParaRPr>
          </a:p>
          <a:p>
            <a:pPr marL="273050" indent="-273050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en-US" sz="2600" b="1" dirty="0" smtClean="0">
                <a:ea typeface="+mn-ea"/>
              </a:rPr>
              <a:t>OE  </a:t>
            </a:r>
            <a:r>
              <a:rPr lang="zh-CN" altLang="en-US" sz="2600" b="1" dirty="0" smtClean="0">
                <a:ea typeface="+mn-ea"/>
              </a:rPr>
              <a:t>输出使能端。</a:t>
            </a:r>
            <a:r>
              <a:rPr lang="zh-CN" altLang="en-US" sz="2600" b="1" dirty="0" smtClean="0">
                <a:solidFill>
                  <a:schemeClr val="tx1"/>
                </a:solidFill>
                <a:ea typeface="+mn-ea"/>
              </a:rPr>
              <a:t>高电平打开输出缓冲器三态门，读出数据</a:t>
            </a:r>
            <a:endParaRPr lang="zh-CN" altLang="en-US" sz="2600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</a:pP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327650" y="2273300"/>
            <a:ext cx="3400425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内容占位符 2"/>
          <p:cNvSpPr txBox="1"/>
          <p:nvPr/>
        </p:nvSpPr>
        <p:spPr bwMode="auto">
          <a:xfrm>
            <a:off x="260350" y="1117600"/>
            <a:ext cx="8372475" cy="1244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352425" marR="0" lvl="0" indent="-352425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ADC0809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是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NSC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公司的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8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通道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8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位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A/D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转换器，将多路模拟开关和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8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位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A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DC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集成在一个芯片内，便于构成多通道数据采集系统。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1250950"/>
            <a:ext cx="7920037" cy="5175250"/>
          </a:xfrm>
        </p:spPr>
        <p:txBody>
          <a:bodyPr/>
          <a:lstStyle/>
          <a:p>
            <a:pPr marL="352425" indent="-352425" algn="just">
              <a:buNone/>
            </a:pPr>
            <a:r>
              <a:rPr lang="en-US" sz="3000" b="1" dirty="0" smtClean="0">
                <a:solidFill>
                  <a:srgbClr val="00FFCC"/>
                </a:solidFill>
                <a:ea typeface="+mn-ea"/>
              </a:rPr>
              <a:t>1</a:t>
            </a:r>
            <a:r>
              <a:rPr lang="zh-CN" altLang="en-US" sz="3000" b="1" dirty="0" smtClean="0">
                <a:solidFill>
                  <a:srgbClr val="00FFCC"/>
                </a:solidFill>
                <a:ea typeface="+mn-ea"/>
              </a:rPr>
              <a:t>）引脚</a:t>
            </a:r>
            <a:endParaRPr lang="en-US" sz="3000" b="1" dirty="0" smtClean="0">
              <a:ea typeface="+mn-ea"/>
            </a:endParaRPr>
          </a:p>
          <a:p>
            <a:pPr marL="352425" indent="-352425" algn="just">
              <a:buFont typeface="Symbol" panose="05050102010706020507" pitchFamily="18" charset="2"/>
              <a:buChar char="-"/>
            </a:pPr>
            <a:r>
              <a:rPr lang="en-US" sz="2600" b="1" dirty="0" smtClean="0"/>
              <a:t>C</a:t>
            </a:r>
            <a:r>
              <a:rPr lang="zh-CN" altLang="en-US" sz="2600" b="1" dirty="0" smtClean="0"/>
              <a:t>、</a:t>
            </a:r>
            <a:r>
              <a:rPr lang="en-US" sz="2600" b="1" dirty="0" smtClean="0"/>
              <a:t>B</a:t>
            </a:r>
            <a:r>
              <a:rPr lang="zh-CN" altLang="en-US" sz="2600" b="1" dirty="0" smtClean="0"/>
              <a:t>和</a:t>
            </a:r>
            <a:r>
              <a:rPr lang="en-US" sz="2600" b="1" dirty="0" smtClean="0"/>
              <a:t>A  </a:t>
            </a:r>
            <a:r>
              <a:rPr lang="zh-CN" altLang="en-US" sz="2600" b="1" dirty="0" smtClean="0"/>
              <a:t>通道号选择输入端。</a:t>
            </a:r>
            <a:r>
              <a:rPr lang="zh-CN" altLang="en-US" sz="2600" b="1" dirty="0" smtClean="0">
                <a:solidFill>
                  <a:schemeClr val="tx1"/>
                </a:solidFill>
                <a:ea typeface="+mn-ea"/>
              </a:rPr>
              <a:t>所加电平的编码为</a:t>
            </a:r>
            <a:r>
              <a:rPr lang="en-US" sz="2600" b="1" dirty="0" smtClean="0">
                <a:solidFill>
                  <a:schemeClr val="tx1"/>
                </a:solidFill>
                <a:ea typeface="+mn-ea"/>
              </a:rPr>
              <a:t>000~111</a:t>
            </a:r>
            <a:r>
              <a:rPr lang="zh-CN" altLang="en-US" sz="2600" b="1" dirty="0" smtClean="0">
                <a:solidFill>
                  <a:schemeClr val="tx1"/>
                </a:solidFill>
                <a:ea typeface="+mn-ea"/>
              </a:rPr>
              <a:t>时分别选通模拟输入通道</a:t>
            </a:r>
            <a:r>
              <a:rPr lang="en-US" sz="2600" b="1" dirty="0" smtClean="0">
                <a:solidFill>
                  <a:schemeClr val="tx1"/>
                </a:solidFill>
                <a:ea typeface="+mn-ea"/>
              </a:rPr>
              <a:t>IN</a:t>
            </a:r>
            <a:r>
              <a:rPr lang="en-US" sz="2600" b="1" baseline="-25000" dirty="0" smtClean="0">
                <a:solidFill>
                  <a:schemeClr val="tx1"/>
                </a:solidFill>
                <a:ea typeface="+mn-ea"/>
              </a:rPr>
              <a:t>0</a:t>
            </a:r>
            <a:r>
              <a:rPr lang="en-US" sz="2600" b="1" dirty="0" smtClean="0">
                <a:solidFill>
                  <a:schemeClr val="tx1"/>
                </a:solidFill>
                <a:ea typeface="+mn-ea"/>
              </a:rPr>
              <a:t>~IN</a:t>
            </a:r>
            <a:r>
              <a:rPr lang="en-US" sz="2600" b="1" baseline="-25000" dirty="0" smtClean="0">
                <a:solidFill>
                  <a:schemeClr val="tx1"/>
                </a:solidFill>
                <a:ea typeface="+mn-ea"/>
              </a:rPr>
              <a:t>7</a:t>
            </a:r>
            <a:r>
              <a:rPr lang="zh-CN" altLang="en-US" sz="2600" b="1" dirty="0" smtClean="0">
                <a:solidFill>
                  <a:schemeClr val="tx1"/>
                </a:solidFill>
                <a:ea typeface="+mn-ea"/>
              </a:rPr>
              <a:t>。</a:t>
            </a:r>
            <a:endParaRPr lang="zh-CN" altLang="en-US" sz="2600" b="1" dirty="0" smtClean="0">
              <a:solidFill>
                <a:schemeClr val="tx1"/>
              </a:solidFill>
              <a:ea typeface="+mn-ea"/>
            </a:endParaRPr>
          </a:p>
          <a:p>
            <a:pPr marL="352425" indent="-352425" algn="just">
              <a:buFont typeface="Symbol" panose="05050102010706020507" pitchFamily="18" charset="2"/>
              <a:buChar char="-"/>
            </a:pPr>
            <a:r>
              <a:rPr lang="en-US" sz="2600" b="1" dirty="0" smtClean="0"/>
              <a:t>ALE  </a:t>
            </a:r>
            <a:r>
              <a:rPr lang="zh-CN" altLang="en-US" sz="2600" b="1" dirty="0" smtClean="0"/>
              <a:t>通道号锁存控制端。</a:t>
            </a:r>
            <a:r>
              <a:rPr lang="zh-CN" altLang="en-US" sz="2600" b="1" dirty="0" smtClean="0">
                <a:solidFill>
                  <a:schemeClr val="tx1"/>
                </a:solidFill>
                <a:ea typeface="+mn-ea"/>
              </a:rPr>
              <a:t>高电平锁存</a:t>
            </a:r>
            <a:r>
              <a:rPr lang="en-US" sz="2600" b="1" dirty="0" smtClean="0">
                <a:solidFill>
                  <a:schemeClr val="tx1"/>
                </a:solidFill>
                <a:ea typeface="+mn-ea"/>
              </a:rPr>
              <a:t>CBA</a:t>
            </a:r>
            <a:r>
              <a:rPr lang="zh-CN" altLang="en-US" sz="2600" b="1" dirty="0" smtClean="0">
                <a:solidFill>
                  <a:schemeClr val="tx1"/>
                </a:solidFill>
                <a:ea typeface="+mn-ea"/>
              </a:rPr>
              <a:t>脚上的通道号选择码，接通相应通道的模拟开关。常把它</a:t>
            </a:r>
            <a:r>
              <a:rPr lang="zh-CN" altLang="en-US" sz="2600" b="1" dirty="0" smtClean="0">
                <a:solidFill>
                  <a:schemeClr val="tx1"/>
                </a:solidFill>
              </a:rPr>
              <a:t>与</a:t>
            </a:r>
            <a:r>
              <a:rPr lang="en-US" sz="2600" b="1" dirty="0" smtClean="0">
                <a:solidFill>
                  <a:schemeClr val="tx1"/>
                </a:solidFill>
              </a:rPr>
              <a:t>START</a:t>
            </a:r>
            <a:r>
              <a:rPr lang="zh-CN" altLang="en-US" sz="2600" b="1" dirty="0" smtClean="0">
                <a:solidFill>
                  <a:schemeClr val="tx1"/>
                </a:solidFill>
              </a:rPr>
              <a:t>连一起，由启动信号同时锁存通道号。</a:t>
            </a:r>
            <a:endParaRPr lang="zh-CN" altLang="en-US" sz="2600" b="1" dirty="0" smtClean="0">
              <a:solidFill>
                <a:schemeClr val="tx1"/>
              </a:solidFill>
            </a:endParaRPr>
          </a:p>
          <a:p>
            <a:pPr marL="352425" indent="-352425" algn="just">
              <a:buFont typeface="Symbol" panose="05050102010706020507" pitchFamily="18" charset="2"/>
              <a:buChar char="-"/>
            </a:pPr>
            <a:r>
              <a:rPr lang="en-US" sz="2600" b="1" dirty="0" smtClean="0"/>
              <a:t>CLK  </a:t>
            </a:r>
            <a:r>
              <a:rPr lang="zh-CN" altLang="en-US" sz="2600" b="1" dirty="0" smtClean="0"/>
              <a:t>外接时钟接入端。</a:t>
            </a:r>
            <a:r>
              <a:rPr lang="zh-CN" altLang="en-US" sz="2600" b="1" dirty="0" smtClean="0">
                <a:solidFill>
                  <a:schemeClr val="tx1"/>
                </a:solidFill>
                <a:ea typeface="+mn-ea"/>
              </a:rPr>
              <a:t>当</a:t>
            </a:r>
            <a:r>
              <a:rPr lang="en-US" sz="2600" b="1" dirty="0" smtClean="0">
                <a:solidFill>
                  <a:schemeClr val="tx1"/>
                </a:solidFill>
                <a:ea typeface="+mn-ea"/>
              </a:rPr>
              <a:t>V</a:t>
            </a:r>
            <a:r>
              <a:rPr lang="en-US" sz="2600" b="1" baseline="-25000" dirty="0" smtClean="0">
                <a:solidFill>
                  <a:schemeClr val="tx1"/>
                </a:solidFill>
                <a:ea typeface="+mn-ea"/>
              </a:rPr>
              <a:t>CC</a:t>
            </a:r>
            <a:r>
              <a:rPr lang="en-US" sz="2600" b="1" dirty="0" smtClean="0">
                <a:solidFill>
                  <a:schemeClr val="tx1"/>
                </a:solidFill>
                <a:ea typeface="+mn-ea"/>
              </a:rPr>
              <a:t>=+5V</a:t>
            </a:r>
            <a:r>
              <a:rPr lang="zh-CN" altLang="en-US" sz="2600" b="1" dirty="0" smtClean="0">
                <a:solidFill>
                  <a:schemeClr val="tx1"/>
                </a:solidFill>
                <a:ea typeface="+mn-ea"/>
              </a:rPr>
              <a:t>时，典型时钟</a:t>
            </a:r>
            <a:r>
              <a:rPr lang="en-US" sz="2600" b="1" dirty="0" smtClean="0">
                <a:solidFill>
                  <a:schemeClr val="tx1"/>
                </a:solidFill>
                <a:ea typeface="+mn-ea"/>
              </a:rPr>
              <a:t>640kHz</a:t>
            </a:r>
            <a:r>
              <a:rPr lang="zh-CN" altLang="en-US" sz="2600" b="1" dirty="0" smtClean="0">
                <a:solidFill>
                  <a:schemeClr val="tx1"/>
                </a:solidFill>
                <a:ea typeface="+mn-ea"/>
              </a:rPr>
              <a:t>，</a:t>
            </a:r>
            <a:r>
              <a:rPr lang="en-US" altLang="zh-CN" sz="2600" b="1" dirty="0" smtClean="0">
                <a:solidFill>
                  <a:schemeClr val="tx1"/>
                </a:solidFill>
                <a:ea typeface="+mn-ea"/>
              </a:rPr>
              <a:t>t</a:t>
            </a:r>
            <a:r>
              <a:rPr lang="en-US" altLang="zh-CN" sz="2600" b="1" baseline="-25000" dirty="0" smtClean="0">
                <a:solidFill>
                  <a:schemeClr val="tx1"/>
                </a:solidFill>
                <a:ea typeface="+mn-ea"/>
              </a:rPr>
              <a:t>C</a:t>
            </a:r>
            <a:r>
              <a:rPr lang="en-US" altLang="zh-CN" sz="2600" b="1" dirty="0" smtClean="0">
                <a:solidFill>
                  <a:schemeClr val="tx1"/>
                </a:solidFill>
                <a:ea typeface="+mn-ea"/>
              </a:rPr>
              <a:t>=</a:t>
            </a:r>
            <a:r>
              <a:rPr lang="en-US" sz="2600" b="1" dirty="0" smtClean="0">
                <a:solidFill>
                  <a:schemeClr val="tx1"/>
                </a:solidFill>
                <a:ea typeface="+mn-ea"/>
              </a:rPr>
              <a:t>100μs</a:t>
            </a:r>
            <a:r>
              <a:rPr lang="zh-CN" altLang="en-US" sz="2600" b="1" dirty="0" smtClean="0">
                <a:solidFill>
                  <a:schemeClr val="tx1"/>
                </a:solidFill>
                <a:ea typeface="+mn-ea"/>
              </a:rPr>
              <a:t>。</a:t>
            </a:r>
            <a:endParaRPr lang="zh-CN" altLang="en-US" sz="2600" b="1" dirty="0" smtClean="0">
              <a:solidFill>
                <a:schemeClr val="tx1"/>
              </a:solidFill>
              <a:ea typeface="+mn-ea"/>
            </a:endParaRPr>
          </a:p>
          <a:p>
            <a:pPr marL="352425" indent="-352425" algn="just">
              <a:buFont typeface="Symbol" panose="05050102010706020507" pitchFamily="18" charset="2"/>
              <a:buChar char="-"/>
            </a:pPr>
            <a:r>
              <a:rPr lang="en-US" sz="2600" b="1" dirty="0" smtClean="0"/>
              <a:t>REF(+)</a:t>
            </a:r>
            <a:r>
              <a:rPr lang="zh-CN" altLang="en-US" sz="2600" b="1" dirty="0" smtClean="0"/>
              <a:t>，</a:t>
            </a:r>
            <a:r>
              <a:rPr lang="en-US" sz="2600" b="1" dirty="0" smtClean="0"/>
              <a:t>REF(-) </a:t>
            </a:r>
            <a:r>
              <a:rPr lang="zh-CN" altLang="en-US" sz="2600" b="1" dirty="0" smtClean="0"/>
              <a:t> 参考电压输入脚。</a:t>
            </a:r>
            <a:r>
              <a:rPr lang="zh-CN" altLang="en-US" sz="2600" b="1" dirty="0" smtClean="0">
                <a:solidFill>
                  <a:schemeClr val="tx1"/>
                </a:solidFill>
                <a:ea typeface="+mn-ea"/>
              </a:rPr>
              <a:t>通常</a:t>
            </a:r>
            <a:r>
              <a:rPr lang="en-US" sz="2600" b="1" dirty="0" smtClean="0">
                <a:solidFill>
                  <a:schemeClr val="tx1"/>
                </a:solidFill>
                <a:ea typeface="+mn-ea"/>
              </a:rPr>
              <a:t>REF(-)</a:t>
            </a:r>
            <a:r>
              <a:rPr lang="zh-CN" altLang="en-US" sz="2600" b="1" dirty="0" smtClean="0">
                <a:solidFill>
                  <a:schemeClr val="tx1"/>
                </a:solidFill>
                <a:ea typeface="+mn-ea"/>
              </a:rPr>
              <a:t>接模拟地</a:t>
            </a:r>
            <a:r>
              <a:rPr lang="en-US" sz="2600" b="1" dirty="0" smtClean="0">
                <a:solidFill>
                  <a:schemeClr val="tx1"/>
                </a:solidFill>
                <a:ea typeface="+mn-ea"/>
              </a:rPr>
              <a:t>,  </a:t>
            </a:r>
            <a:r>
              <a:rPr lang="zh-CN" altLang="en-US" sz="2600" b="1" dirty="0" smtClean="0">
                <a:solidFill>
                  <a:schemeClr val="tx1"/>
                </a:solidFill>
                <a:ea typeface="+mn-ea"/>
              </a:rPr>
              <a:t>若</a:t>
            </a:r>
            <a:r>
              <a:rPr lang="en-US" sz="2600" b="1" dirty="0" smtClean="0">
                <a:solidFill>
                  <a:schemeClr val="tx1"/>
                </a:solidFill>
                <a:ea typeface="+mn-ea"/>
              </a:rPr>
              <a:t>REF(+)=+5V</a:t>
            </a:r>
            <a:r>
              <a:rPr lang="zh-CN" altLang="en-US" sz="2600" b="1" dirty="0" smtClean="0">
                <a:solidFill>
                  <a:schemeClr val="tx1"/>
                </a:solidFill>
                <a:ea typeface="+mn-ea"/>
              </a:rPr>
              <a:t>，输入范围为</a:t>
            </a:r>
            <a:r>
              <a:rPr lang="en-US" sz="2600" b="1" dirty="0" smtClean="0">
                <a:solidFill>
                  <a:schemeClr val="tx1"/>
                </a:solidFill>
                <a:ea typeface="+mn-ea"/>
              </a:rPr>
              <a:t>0</a:t>
            </a:r>
            <a:r>
              <a:rPr lang="zh-CN" altLang="en-US" sz="2600" b="1" dirty="0" smtClean="0">
                <a:solidFill>
                  <a:schemeClr val="tx1"/>
                </a:solidFill>
                <a:ea typeface="+mn-ea"/>
              </a:rPr>
              <a:t>～</a:t>
            </a:r>
            <a:r>
              <a:rPr lang="en-US" sz="2600" b="1" dirty="0" smtClean="0">
                <a:solidFill>
                  <a:schemeClr val="tx1"/>
                </a:solidFill>
                <a:ea typeface="+mn-ea"/>
              </a:rPr>
              <a:t>+5V</a:t>
            </a:r>
            <a:r>
              <a:rPr lang="zh-CN" altLang="en-US" sz="2600" b="1" dirty="0" smtClean="0">
                <a:solidFill>
                  <a:schemeClr val="tx1"/>
                </a:solidFill>
                <a:ea typeface="+mn-ea"/>
              </a:rPr>
              <a:t>。</a:t>
            </a:r>
            <a:endParaRPr lang="zh-CN" altLang="en-US" sz="2600" b="1" dirty="0" smtClean="0">
              <a:solidFill>
                <a:schemeClr val="tx1"/>
              </a:solidFill>
              <a:ea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717550"/>
            <a:ext cx="8372475" cy="5772150"/>
          </a:xfrm>
        </p:spPr>
        <p:txBody>
          <a:bodyPr/>
          <a:lstStyle/>
          <a:p>
            <a:pPr>
              <a:buNone/>
            </a:pPr>
            <a:r>
              <a:rPr lang="en-US" sz="3000" b="1" dirty="0" smtClean="0">
                <a:solidFill>
                  <a:srgbClr val="00FFCC"/>
                </a:solidFill>
                <a:ea typeface="+mn-ea"/>
              </a:rPr>
              <a:t>2</a:t>
            </a:r>
            <a:r>
              <a:rPr lang="zh-CN" altLang="en-US" sz="3000" b="1" dirty="0" smtClean="0">
                <a:solidFill>
                  <a:srgbClr val="00FFCC"/>
                </a:solidFill>
                <a:ea typeface="+mn-ea"/>
              </a:rPr>
              <a:t>） 工作过程</a:t>
            </a:r>
            <a:endParaRPr lang="zh-CN" altLang="en-US" sz="3000" b="1" dirty="0" smtClean="0">
              <a:solidFill>
                <a:srgbClr val="00FFCC"/>
              </a:solidFill>
              <a:ea typeface="+mn-ea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600" b="1" dirty="0" smtClean="0"/>
              <a:t>图</a:t>
            </a:r>
            <a:r>
              <a:rPr lang="en-US" sz="2600" b="1" dirty="0" smtClean="0"/>
              <a:t>10.17</a:t>
            </a:r>
            <a:r>
              <a:rPr lang="zh-CN" altLang="en-US" sz="2600" b="1" dirty="0" smtClean="0"/>
              <a:t>是</a:t>
            </a:r>
            <a:r>
              <a:rPr lang="en-US" sz="2600" b="1" dirty="0" smtClean="0"/>
              <a:t>ADC0809</a:t>
            </a:r>
            <a:r>
              <a:rPr lang="zh-CN" altLang="en-US" sz="2600" b="1" dirty="0" smtClean="0"/>
              <a:t>的定时图。</a:t>
            </a:r>
            <a:endParaRPr lang="zh-CN" altLang="en-US" sz="2600" b="1" dirty="0" smtClean="0"/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71500" y="2006600"/>
            <a:ext cx="8346948" cy="3956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850900"/>
            <a:ext cx="8372475" cy="5638800"/>
          </a:xfrm>
        </p:spPr>
        <p:txBody>
          <a:bodyPr/>
          <a:lstStyle/>
          <a:p>
            <a:pPr marL="352425" indent="-352425">
              <a:buFont typeface="Wingdings" panose="05000000000000000000" pitchFamily="2" charset="2"/>
              <a:buChar char="l"/>
            </a:pPr>
            <a:r>
              <a:rPr lang="zh-CN" altLang="en-US" sz="2800" b="1" dirty="0" smtClean="0"/>
              <a:t>对指定的通道采集一个数据的过程：</a:t>
            </a:r>
            <a:endParaRPr lang="en-US" altLang="zh-CN" sz="2800" dirty="0" smtClean="0"/>
          </a:p>
          <a:p>
            <a:pPr algn="just">
              <a:buNone/>
            </a:pPr>
            <a:r>
              <a:rPr lang="zh-CN" altLang="en-US" sz="2600" b="1" dirty="0" smtClean="0">
                <a:ea typeface="+mn-ea"/>
              </a:rPr>
              <a:t>（</a:t>
            </a:r>
            <a:r>
              <a:rPr lang="en-US" sz="2600" b="1" dirty="0" smtClean="0">
                <a:ea typeface="+mn-ea"/>
              </a:rPr>
              <a:t>1</a:t>
            </a:r>
            <a:r>
              <a:rPr lang="zh-CN" altLang="en-US" sz="2600" b="1" dirty="0" smtClean="0">
                <a:ea typeface="+mn-ea"/>
              </a:rPr>
              <a:t>）选择当前转换的通道，即将通道号编码送到</a:t>
            </a:r>
            <a:r>
              <a:rPr lang="en-US" sz="2600" b="1" dirty="0" smtClean="0">
                <a:ea typeface="+mn-ea"/>
              </a:rPr>
              <a:t>C</a:t>
            </a:r>
            <a:r>
              <a:rPr lang="zh-CN" altLang="en-US" sz="2600" b="1" dirty="0" smtClean="0">
                <a:ea typeface="+mn-ea"/>
              </a:rPr>
              <a:t>、</a:t>
            </a:r>
            <a:r>
              <a:rPr lang="en-US" sz="2600" b="1" dirty="0" smtClean="0">
                <a:ea typeface="+mn-ea"/>
              </a:rPr>
              <a:t>B</a:t>
            </a:r>
            <a:r>
              <a:rPr lang="zh-CN" altLang="en-US" sz="2600" b="1" dirty="0" smtClean="0">
                <a:ea typeface="+mn-ea"/>
              </a:rPr>
              <a:t>和</a:t>
            </a:r>
            <a:r>
              <a:rPr lang="en-US" sz="2600" b="1" dirty="0" smtClean="0">
                <a:ea typeface="+mn-ea"/>
              </a:rPr>
              <a:t>A</a:t>
            </a:r>
            <a:r>
              <a:rPr lang="zh-CN" altLang="en-US" sz="2600" b="1" dirty="0" smtClean="0">
                <a:ea typeface="+mn-ea"/>
              </a:rPr>
              <a:t>引脚上。</a:t>
            </a:r>
            <a:endParaRPr lang="zh-CN" altLang="en-US" sz="2600" b="1" dirty="0" smtClean="0">
              <a:ea typeface="+mn-ea"/>
            </a:endParaRPr>
          </a:p>
          <a:p>
            <a:pPr algn="just">
              <a:buNone/>
            </a:pPr>
            <a:r>
              <a:rPr lang="zh-CN" altLang="en-US" sz="2600" b="1" dirty="0" smtClean="0">
                <a:ea typeface="+mn-ea"/>
              </a:rPr>
              <a:t>（</a:t>
            </a:r>
            <a:r>
              <a:rPr lang="en-US" sz="2600" b="1" dirty="0" smtClean="0">
                <a:ea typeface="+mn-ea"/>
              </a:rPr>
              <a:t>2</a:t>
            </a:r>
            <a:r>
              <a:rPr lang="zh-CN" altLang="en-US" sz="2600" b="1" dirty="0" smtClean="0">
                <a:ea typeface="+mn-ea"/>
              </a:rPr>
              <a:t>）在</a:t>
            </a:r>
            <a:r>
              <a:rPr lang="en-US" sz="2600" b="1" dirty="0" smtClean="0">
                <a:ea typeface="+mn-ea"/>
              </a:rPr>
              <a:t>START</a:t>
            </a:r>
            <a:r>
              <a:rPr lang="zh-CN" altLang="en-US" sz="2600" b="1" dirty="0" smtClean="0">
                <a:ea typeface="+mn-ea"/>
              </a:rPr>
              <a:t>和</a:t>
            </a:r>
            <a:r>
              <a:rPr lang="en-US" sz="2600" b="1" dirty="0" smtClean="0">
                <a:ea typeface="+mn-ea"/>
              </a:rPr>
              <a:t>ALE</a:t>
            </a:r>
            <a:r>
              <a:rPr lang="zh-CN" altLang="en-US" sz="2600" b="1" dirty="0" smtClean="0">
                <a:ea typeface="+mn-ea"/>
              </a:rPr>
              <a:t>脚上加一个正脉冲，将通道选择码锁存并启动</a:t>
            </a:r>
            <a:r>
              <a:rPr lang="en-US" sz="2600" b="1" dirty="0" smtClean="0">
                <a:ea typeface="+mn-ea"/>
              </a:rPr>
              <a:t>A/D</a:t>
            </a:r>
            <a:r>
              <a:rPr lang="zh-CN" altLang="en-US" sz="2600" b="1" dirty="0" smtClean="0">
                <a:ea typeface="+mn-ea"/>
              </a:rPr>
              <a:t>转换。可执行</a:t>
            </a:r>
            <a:r>
              <a:rPr lang="en-US" sz="2600" b="1" dirty="0" smtClean="0">
                <a:ea typeface="+mn-ea"/>
              </a:rPr>
              <a:t>OUT</a:t>
            </a:r>
            <a:r>
              <a:rPr lang="zh-CN" altLang="en-US" sz="2600" b="1" dirty="0" smtClean="0">
                <a:ea typeface="+mn-ea"/>
              </a:rPr>
              <a:t>指令来产生负脉冲，经反相形成正脉冲，也可由定时电路或可编程定时器提供启动脉冲。</a:t>
            </a:r>
            <a:endParaRPr lang="zh-CN" altLang="en-US" sz="2600" b="1" dirty="0" smtClean="0">
              <a:ea typeface="+mn-ea"/>
            </a:endParaRPr>
          </a:p>
          <a:p>
            <a:pPr algn="just">
              <a:buNone/>
            </a:pPr>
            <a:r>
              <a:rPr lang="zh-CN" altLang="en-US" sz="2600" b="1" dirty="0" smtClean="0">
                <a:ea typeface="+mn-ea"/>
              </a:rPr>
              <a:t>（</a:t>
            </a:r>
            <a:r>
              <a:rPr lang="en-US" sz="2600" b="1" dirty="0" smtClean="0">
                <a:ea typeface="+mn-ea"/>
              </a:rPr>
              <a:t>3</a:t>
            </a:r>
            <a:r>
              <a:rPr lang="zh-CN" altLang="en-US" sz="2600" b="1" dirty="0" smtClean="0">
                <a:ea typeface="+mn-ea"/>
              </a:rPr>
              <a:t>）转换开始，</a:t>
            </a:r>
            <a:r>
              <a:rPr lang="en-US" sz="2600" b="1" dirty="0" smtClean="0">
                <a:ea typeface="+mn-ea"/>
              </a:rPr>
              <a:t>EOC</a:t>
            </a:r>
            <a:r>
              <a:rPr lang="zh-CN" altLang="en-US" sz="2600" b="1" dirty="0" smtClean="0">
                <a:ea typeface="+mn-ea"/>
              </a:rPr>
              <a:t>变低，经</a:t>
            </a:r>
            <a:r>
              <a:rPr lang="en-US" sz="2600" b="1" dirty="0" smtClean="0">
                <a:ea typeface="+mn-ea"/>
              </a:rPr>
              <a:t>64</a:t>
            </a:r>
            <a:r>
              <a:rPr lang="zh-CN" altLang="en-US" sz="2600" b="1" dirty="0" smtClean="0">
                <a:ea typeface="+mn-ea"/>
              </a:rPr>
              <a:t>个时钟周期后，转换结束，</a:t>
            </a:r>
            <a:r>
              <a:rPr lang="en-US" sz="2600" b="1" dirty="0" smtClean="0">
                <a:ea typeface="+mn-ea"/>
              </a:rPr>
              <a:t>EOC</a:t>
            </a:r>
            <a:r>
              <a:rPr lang="zh-CN" altLang="en-US" sz="2600" b="1" dirty="0" smtClean="0">
                <a:ea typeface="+mn-ea"/>
              </a:rPr>
              <a:t>变高。</a:t>
            </a:r>
            <a:endParaRPr lang="zh-CN" altLang="en-US" sz="2600" b="1" dirty="0" smtClean="0">
              <a:ea typeface="+mn-ea"/>
            </a:endParaRPr>
          </a:p>
          <a:p>
            <a:pPr algn="just">
              <a:buNone/>
            </a:pPr>
            <a:r>
              <a:rPr lang="zh-CN" altLang="en-US" sz="2600" b="1" dirty="0" smtClean="0">
                <a:ea typeface="+mn-ea"/>
              </a:rPr>
              <a:t>（</a:t>
            </a:r>
            <a:r>
              <a:rPr lang="en-US" sz="2600" b="1" dirty="0" smtClean="0">
                <a:ea typeface="+mn-ea"/>
              </a:rPr>
              <a:t>4</a:t>
            </a:r>
            <a:r>
              <a:rPr lang="zh-CN" altLang="en-US" sz="2600" b="1" dirty="0" smtClean="0">
                <a:ea typeface="+mn-ea"/>
              </a:rPr>
              <a:t>）转换结束后，可通过执行</a:t>
            </a:r>
            <a:r>
              <a:rPr lang="en-US" sz="2600" b="1" dirty="0" smtClean="0">
                <a:ea typeface="+mn-ea"/>
              </a:rPr>
              <a:t>IN</a:t>
            </a:r>
            <a:r>
              <a:rPr lang="zh-CN" altLang="en-US" sz="2600" b="1" dirty="0" smtClean="0">
                <a:ea typeface="+mn-ea"/>
              </a:rPr>
              <a:t>指令，设法在</a:t>
            </a:r>
            <a:r>
              <a:rPr lang="en-US" sz="2600" b="1" dirty="0" smtClean="0">
                <a:ea typeface="+mn-ea"/>
              </a:rPr>
              <a:t>OE</a:t>
            </a:r>
            <a:r>
              <a:rPr lang="zh-CN" altLang="en-US" sz="2600" b="1" dirty="0" smtClean="0">
                <a:ea typeface="+mn-ea"/>
              </a:rPr>
              <a:t>脚上形成高电平脉冲，打开输出缓冲器三态门，让转换结果出现在数据总线上，并被读入累加器。</a:t>
            </a:r>
            <a:endParaRPr lang="zh-CN" altLang="en-US" sz="2600" b="1" dirty="0" smtClean="0">
              <a:ea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495300"/>
            <a:ext cx="8372475" cy="5867400"/>
          </a:xfrm>
        </p:spPr>
        <p:txBody>
          <a:bodyPr/>
          <a:lstStyle/>
          <a:p>
            <a:pPr marL="358775" indent="-358775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采样率控制： </a:t>
            </a:r>
            <a:endParaRPr lang="en-US" altLang="zh-CN" sz="2800" dirty="0" smtClean="0"/>
          </a:p>
          <a:p>
            <a:pPr marL="358775" indent="-358775">
              <a:spcBef>
                <a:spcPts val="0"/>
              </a:spcBef>
              <a:buNone/>
            </a:pPr>
            <a:r>
              <a:rPr lang="en-US" altLang="zh-CN" sz="2600" dirty="0" smtClean="0">
                <a:latin typeface="+mn-ea"/>
                <a:ea typeface="+mn-ea"/>
              </a:rPr>
              <a:t>  	</a:t>
            </a:r>
            <a:r>
              <a:rPr lang="zh-CN" altLang="en-US" sz="2600" b="1" dirty="0" smtClean="0">
                <a:solidFill>
                  <a:schemeClr val="tx2"/>
                </a:solidFill>
                <a:ea typeface="+mn-ea"/>
              </a:rPr>
              <a:t>可采用软件延时、定时中断、周期脉冲等方法</a:t>
            </a:r>
            <a:endParaRPr lang="en-US" altLang="zh-CN" sz="2600" b="1" dirty="0" smtClean="0">
              <a:solidFill>
                <a:schemeClr val="tx2"/>
              </a:solidFill>
              <a:ea typeface="+mn-ea"/>
            </a:endParaRPr>
          </a:p>
          <a:p>
            <a:pPr marL="358775" indent="-358775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转换结束判定：</a:t>
            </a:r>
            <a:endParaRPr lang="en-US" altLang="zh-CN" sz="2800" dirty="0" smtClean="0"/>
          </a:p>
          <a:p>
            <a:pPr marL="358775" indent="-358775">
              <a:spcBef>
                <a:spcPts val="0"/>
              </a:spcBef>
              <a:buNone/>
            </a:pPr>
            <a:r>
              <a:rPr lang="zh-CN" altLang="en-US" dirty="0" smtClean="0">
                <a:latin typeface="+mn-ea"/>
                <a:ea typeface="+mn-ea"/>
              </a:rPr>
              <a:t>  </a:t>
            </a:r>
            <a:r>
              <a:rPr lang="zh-CN" altLang="en-US" sz="2600" b="1" dirty="0" smtClean="0">
                <a:solidFill>
                  <a:schemeClr val="tx2"/>
                </a:solidFill>
                <a:ea typeface="+mn-ea"/>
              </a:rPr>
              <a:t>延时等待、查询</a:t>
            </a:r>
            <a:r>
              <a:rPr lang="en-US" sz="2600" b="1" dirty="0" smtClean="0">
                <a:solidFill>
                  <a:schemeClr val="tx2"/>
                </a:solidFill>
                <a:ea typeface="+mn-ea"/>
              </a:rPr>
              <a:t>EOC</a:t>
            </a:r>
            <a:r>
              <a:rPr lang="zh-CN" altLang="en-US" sz="2600" b="1" dirty="0" smtClean="0">
                <a:solidFill>
                  <a:schemeClr val="tx2"/>
                </a:solidFill>
                <a:ea typeface="+mn-ea"/>
              </a:rPr>
              <a:t>电平、用</a:t>
            </a:r>
            <a:r>
              <a:rPr lang="en-US" sz="2600" b="1" dirty="0" smtClean="0">
                <a:solidFill>
                  <a:schemeClr val="tx2"/>
                </a:solidFill>
                <a:ea typeface="+mn-ea"/>
              </a:rPr>
              <a:t>EOC </a:t>
            </a:r>
            <a:r>
              <a:rPr lang="zh-CN" altLang="en-US" sz="2600" b="1" dirty="0" smtClean="0">
                <a:solidFill>
                  <a:schemeClr val="tx2"/>
                </a:solidFill>
                <a:ea typeface="+mn-ea"/>
              </a:rPr>
              <a:t>正跳变请求中断</a:t>
            </a:r>
            <a:endParaRPr lang="en-US" altLang="zh-CN" sz="2600" b="1" dirty="0" smtClean="0">
              <a:solidFill>
                <a:schemeClr val="tx2"/>
              </a:solidFill>
              <a:ea typeface="+mn-ea"/>
            </a:endParaRPr>
          </a:p>
          <a:p>
            <a:pPr marL="358775" indent="-358775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转换通道选择：</a:t>
            </a:r>
            <a:endParaRPr lang="en-US" altLang="zh-CN" sz="2800" dirty="0" smtClean="0"/>
          </a:p>
          <a:p>
            <a:pPr marL="358775" indent="-358775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solidFill>
                  <a:schemeClr val="tx2"/>
                </a:solidFill>
                <a:ea typeface="+mn-ea"/>
              </a:rPr>
              <a:t>先从数据总线送出通道号，用锁存器将它们锁存在</a:t>
            </a:r>
            <a:r>
              <a:rPr lang="en-US" sz="2600" b="1" dirty="0" smtClean="0">
                <a:solidFill>
                  <a:schemeClr val="tx2"/>
                </a:solidFill>
                <a:ea typeface="+mn-ea"/>
              </a:rPr>
              <a:t>CBA</a:t>
            </a:r>
            <a:r>
              <a:rPr lang="zh-CN" altLang="en-US" sz="2600" b="1" dirty="0" smtClean="0">
                <a:solidFill>
                  <a:schemeClr val="tx2"/>
                </a:solidFill>
                <a:ea typeface="+mn-ea"/>
              </a:rPr>
              <a:t>引脚上后，再启动转换。</a:t>
            </a:r>
            <a:endParaRPr lang="en-US" altLang="zh-CN" sz="2600" b="1" dirty="0" smtClean="0">
              <a:solidFill>
                <a:schemeClr val="tx2"/>
              </a:solidFill>
              <a:ea typeface="+mn-ea"/>
            </a:endParaRPr>
          </a:p>
          <a:p>
            <a:pPr marL="358775" indent="-358775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b="1" dirty="0" smtClean="0">
                <a:solidFill>
                  <a:schemeClr val="tx2"/>
                </a:solidFill>
                <a:ea typeface="+mn-ea"/>
              </a:rPr>
              <a:t>A</a:t>
            </a:r>
            <a:r>
              <a:rPr lang="en-US" sz="2600" b="1" baseline="-25000" dirty="0" smtClean="0">
                <a:solidFill>
                  <a:schemeClr val="tx2"/>
                </a:solidFill>
                <a:ea typeface="+mn-ea"/>
              </a:rPr>
              <a:t>2</a:t>
            </a:r>
            <a:r>
              <a:rPr lang="en-US" sz="2600" b="1" dirty="0" smtClean="0">
                <a:solidFill>
                  <a:schemeClr val="tx2"/>
                </a:solidFill>
                <a:ea typeface="+mn-ea"/>
              </a:rPr>
              <a:t>~A</a:t>
            </a:r>
            <a:r>
              <a:rPr lang="en-US" sz="2600" b="1" baseline="-25000" dirty="0" smtClean="0">
                <a:solidFill>
                  <a:schemeClr val="tx2"/>
                </a:solidFill>
                <a:ea typeface="+mn-ea"/>
              </a:rPr>
              <a:t>0</a:t>
            </a:r>
            <a:r>
              <a:rPr lang="zh-CN" altLang="en-US" sz="2600" b="1" dirty="0" smtClean="0">
                <a:solidFill>
                  <a:schemeClr val="tx2"/>
                </a:solidFill>
                <a:ea typeface="+mn-ea"/>
              </a:rPr>
              <a:t>不参加</a:t>
            </a:r>
            <a:r>
              <a:rPr lang="en-US" altLang="zh-CN" sz="2600" b="1" dirty="0" smtClean="0">
                <a:solidFill>
                  <a:schemeClr val="tx2"/>
                </a:solidFill>
                <a:ea typeface="+mn-ea"/>
              </a:rPr>
              <a:t>I/O</a:t>
            </a:r>
            <a:r>
              <a:rPr lang="zh-CN" altLang="en-US" sz="2600" b="1" dirty="0" smtClean="0">
                <a:solidFill>
                  <a:schemeClr val="tx2"/>
                </a:solidFill>
                <a:ea typeface="+mn-ea"/>
              </a:rPr>
              <a:t>译码，而连到</a:t>
            </a:r>
            <a:r>
              <a:rPr lang="en-US" sz="2600" b="1" dirty="0" smtClean="0">
                <a:solidFill>
                  <a:schemeClr val="tx2"/>
                </a:solidFill>
                <a:ea typeface="+mn-ea"/>
              </a:rPr>
              <a:t>CBA</a:t>
            </a:r>
            <a:r>
              <a:rPr lang="zh-CN" altLang="en-US" sz="2600" b="1" dirty="0" smtClean="0">
                <a:solidFill>
                  <a:schemeClr val="tx2"/>
                </a:solidFill>
                <a:ea typeface="+mn-ea"/>
              </a:rPr>
              <a:t>脚，执行</a:t>
            </a:r>
            <a:r>
              <a:rPr lang="en-US" sz="2600" b="1" dirty="0" smtClean="0">
                <a:solidFill>
                  <a:schemeClr val="tx2"/>
                </a:solidFill>
                <a:ea typeface="+mn-ea"/>
              </a:rPr>
              <a:t>OUT</a:t>
            </a:r>
            <a:r>
              <a:rPr lang="zh-CN" altLang="en-US" sz="2600" b="1" dirty="0" smtClean="0">
                <a:solidFill>
                  <a:schemeClr val="tx2"/>
                </a:solidFill>
                <a:ea typeface="+mn-ea"/>
              </a:rPr>
              <a:t>指令启动各通道转换时，同时将</a:t>
            </a:r>
            <a:r>
              <a:rPr lang="en-US" altLang="zh-CN" sz="2600" b="1" dirty="0" smtClean="0">
                <a:solidFill>
                  <a:schemeClr val="tx2"/>
                </a:solidFill>
                <a:ea typeface="+mn-ea"/>
              </a:rPr>
              <a:t>I/O</a:t>
            </a:r>
            <a:r>
              <a:rPr lang="zh-CN" altLang="en-US" sz="2600" b="1" dirty="0" smtClean="0">
                <a:solidFill>
                  <a:schemeClr val="tx2"/>
                </a:solidFill>
                <a:ea typeface="+mn-ea"/>
              </a:rPr>
              <a:t>地址中的通道号送出。</a:t>
            </a:r>
            <a:endParaRPr lang="en-US" altLang="zh-CN" sz="2600" b="1" dirty="0" smtClean="0">
              <a:solidFill>
                <a:schemeClr val="tx2"/>
              </a:solidFill>
              <a:ea typeface="+mn-ea"/>
            </a:endParaRPr>
          </a:p>
          <a:p>
            <a:pPr marL="358775" indent="-358775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多通道数据采集：</a:t>
            </a:r>
            <a:endParaRPr lang="en-US" altLang="zh-CN" sz="2800" dirty="0" smtClean="0"/>
          </a:p>
          <a:p>
            <a:pPr marL="358775" indent="-358775">
              <a:spcBef>
                <a:spcPts val="0"/>
              </a:spcBef>
              <a:buNone/>
            </a:pPr>
            <a:r>
              <a:rPr lang="zh-CN" altLang="en-US" dirty="0" smtClean="0">
                <a:latin typeface="+mn-ea"/>
                <a:ea typeface="+mn-ea"/>
              </a:rPr>
              <a:t>  </a:t>
            </a:r>
            <a:r>
              <a:rPr lang="en-US" altLang="zh-CN" dirty="0" smtClean="0">
                <a:latin typeface="+mn-ea"/>
                <a:ea typeface="+mn-ea"/>
              </a:rPr>
              <a:t>	</a:t>
            </a:r>
            <a:r>
              <a:rPr lang="zh-CN" altLang="en-US" sz="2600" b="1" dirty="0" smtClean="0">
                <a:solidFill>
                  <a:schemeClr val="tx2"/>
                </a:solidFill>
                <a:ea typeface="+mn-ea"/>
              </a:rPr>
              <a:t>若</a:t>
            </a:r>
            <a:r>
              <a:rPr lang="en-US" sz="2600" b="1" dirty="0" smtClean="0">
                <a:solidFill>
                  <a:schemeClr val="tx2"/>
                </a:solidFill>
                <a:ea typeface="+mn-ea"/>
              </a:rPr>
              <a:t>8</a:t>
            </a:r>
            <a:r>
              <a:rPr lang="zh-CN" altLang="en-US" sz="2600" b="1" dirty="0" smtClean="0">
                <a:solidFill>
                  <a:schemeClr val="tx2"/>
                </a:solidFill>
                <a:ea typeface="+mn-ea"/>
              </a:rPr>
              <a:t>个通道均接模拟输入，可从通道</a:t>
            </a:r>
            <a:r>
              <a:rPr lang="en-US" sz="2600" b="1" dirty="0" smtClean="0">
                <a:solidFill>
                  <a:schemeClr val="tx2"/>
                </a:solidFill>
                <a:ea typeface="+mn-ea"/>
              </a:rPr>
              <a:t>0</a:t>
            </a:r>
            <a:r>
              <a:rPr lang="zh-CN" altLang="en-US" sz="2600" b="1" dirty="0" smtClean="0">
                <a:solidFill>
                  <a:schemeClr val="tx2"/>
                </a:solidFill>
                <a:ea typeface="+mn-ea"/>
              </a:rPr>
              <a:t>开始，启动转换并等转换结束后读取数据；然后启动下通道的转换并读取数据；</a:t>
            </a:r>
            <a:r>
              <a:rPr lang="en-US" altLang="zh-CN" sz="2600" b="1" dirty="0" smtClean="0">
                <a:solidFill>
                  <a:schemeClr val="tx2"/>
                </a:solidFill>
                <a:ea typeface="+mn-ea"/>
              </a:rPr>
              <a:t>8</a:t>
            </a:r>
            <a:r>
              <a:rPr lang="zh-CN" altLang="en-US" sz="2600" b="1" dirty="0" smtClean="0">
                <a:solidFill>
                  <a:schemeClr val="tx2"/>
                </a:solidFill>
                <a:ea typeface="+mn-ea"/>
              </a:rPr>
              <a:t>个通道全部转换一次称完成了一遍扫描，至少需要</a:t>
            </a:r>
            <a:r>
              <a:rPr lang="en-US" sz="2600" b="1" dirty="0" smtClean="0">
                <a:solidFill>
                  <a:schemeClr val="tx2"/>
                </a:solidFill>
                <a:ea typeface="+mn-ea"/>
              </a:rPr>
              <a:t>8</a:t>
            </a:r>
            <a:r>
              <a:rPr lang="zh-CN" altLang="en-US" sz="2600" b="1" dirty="0" smtClean="0">
                <a:solidFill>
                  <a:schemeClr val="tx2"/>
                </a:solidFill>
                <a:ea typeface="+mn-ea"/>
              </a:rPr>
              <a:t>倍的转换时间。</a:t>
            </a:r>
            <a:endParaRPr lang="zh-CN" altLang="en-US" sz="2600" b="1" dirty="0" smtClean="0">
              <a:solidFill>
                <a:schemeClr val="tx2"/>
              </a:solidFill>
              <a:ea typeface="+mn-ea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762000"/>
            <a:ext cx="8372475" cy="5727700"/>
          </a:xfrm>
        </p:spPr>
        <p:txBody>
          <a:bodyPr/>
          <a:lstStyle/>
          <a:p>
            <a:pPr>
              <a:buNone/>
            </a:pPr>
            <a:r>
              <a:rPr lang="en-US" sz="3000" b="1" dirty="0" smtClean="0">
                <a:solidFill>
                  <a:srgbClr val="00FFCC"/>
                </a:solidFill>
                <a:ea typeface="+mn-ea"/>
              </a:rPr>
              <a:t>3</a:t>
            </a:r>
            <a:r>
              <a:rPr lang="zh-CN" altLang="en-US" sz="3000" b="1" dirty="0" smtClean="0">
                <a:solidFill>
                  <a:srgbClr val="00FFCC"/>
                </a:solidFill>
                <a:ea typeface="+mn-ea"/>
              </a:rPr>
              <a:t>）多通道数据采集方案</a:t>
            </a:r>
            <a:endParaRPr lang="zh-CN" altLang="en-US" sz="3000" b="1" dirty="0" smtClean="0">
              <a:solidFill>
                <a:srgbClr val="00FFCC"/>
              </a:solidFill>
              <a:ea typeface="+mn-ea"/>
            </a:endParaRPr>
          </a:p>
          <a:p>
            <a:pPr>
              <a:buNone/>
            </a:pPr>
            <a:r>
              <a:rPr lang="zh-CN" altLang="en-US" sz="2800" b="1" dirty="0" smtClean="0">
                <a:solidFill>
                  <a:srgbClr val="FF66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sz="2800" b="1" dirty="0" smtClean="0">
                <a:solidFill>
                  <a:srgbClr val="FF66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800" b="1" dirty="0" smtClean="0">
                <a:solidFill>
                  <a:srgbClr val="FF66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）定时中断控制采样率，采用地址信号选择通道的方案</a:t>
            </a:r>
            <a:endParaRPr lang="zh-CN" altLang="en-US" sz="2800" b="1" dirty="0" smtClean="0">
              <a:solidFill>
                <a:srgbClr val="FF66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58775" indent="-358775" algn="just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 smtClean="0"/>
              <a:t> </a:t>
            </a:r>
            <a:r>
              <a:rPr lang="zh-CN" altLang="en-US" sz="2600" b="1" dirty="0" smtClean="0">
                <a:ea typeface="+mn-ea"/>
              </a:rPr>
              <a:t>用</a:t>
            </a:r>
            <a:r>
              <a:rPr lang="en-US" sz="2600" b="1" dirty="0" smtClean="0">
                <a:ea typeface="+mn-ea"/>
              </a:rPr>
              <a:t>ADC0809</a:t>
            </a:r>
            <a:r>
              <a:rPr lang="zh-CN" altLang="en-US" sz="2600" b="1" dirty="0" smtClean="0">
                <a:ea typeface="+mn-ea"/>
              </a:rPr>
              <a:t>设计一块插入</a:t>
            </a:r>
            <a:r>
              <a:rPr lang="en-US" altLang="zh-CN" sz="2600" b="1" dirty="0" smtClean="0">
                <a:ea typeface="+mn-ea"/>
              </a:rPr>
              <a:t>PC/XT</a:t>
            </a:r>
            <a:r>
              <a:rPr lang="zh-CN" altLang="en-US" sz="2600" b="1" dirty="0" smtClean="0">
                <a:ea typeface="+mn-ea"/>
              </a:rPr>
              <a:t>的扩展槽的</a:t>
            </a:r>
            <a:r>
              <a:rPr lang="en-US" sz="2600" b="1" dirty="0" smtClean="0">
                <a:ea typeface="+mn-ea"/>
              </a:rPr>
              <a:t>8</a:t>
            </a:r>
            <a:r>
              <a:rPr lang="zh-CN" altLang="en-US" sz="2600" b="1" dirty="0" smtClean="0">
                <a:ea typeface="+mn-ea"/>
              </a:rPr>
              <a:t>通道数据采集卡；</a:t>
            </a:r>
            <a:endParaRPr lang="en-US" altLang="zh-CN" sz="2600" b="1" dirty="0" smtClean="0">
              <a:ea typeface="+mn-ea"/>
            </a:endParaRPr>
          </a:p>
          <a:p>
            <a:pPr marL="358775" indent="-358775" algn="just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2600" b="1" dirty="0" smtClean="0">
                <a:ea typeface="+mn-ea"/>
              </a:rPr>
              <a:t> </a:t>
            </a:r>
            <a:r>
              <a:rPr lang="zh-CN" altLang="en-US" sz="2600" b="1" dirty="0" smtClean="0">
                <a:ea typeface="+mn-ea"/>
              </a:rPr>
              <a:t>以</a:t>
            </a:r>
            <a:r>
              <a:rPr lang="en-US" sz="2600" b="1" dirty="0" smtClean="0">
                <a:ea typeface="+mn-ea"/>
              </a:rPr>
              <a:t>200Hz</a:t>
            </a:r>
            <a:r>
              <a:rPr lang="zh-CN" altLang="en-US" sz="2600" b="1" dirty="0" smtClean="0">
                <a:ea typeface="+mn-ea"/>
              </a:rPr>
              <a:t>速率对每个通道均采集</a:t>
            </a:r>
            <a:r>
              <a:rPr lang="en-US" sz="2600" b="1" dirty="0" smtClean="0">
                <a:ea typeface="+mn-ea"/>
              </a:rPr>
              <a:t>1024</a:t>
            </a:r>
            <a:r>
              <a:rPr lang="zh-CN" altLang="en-US" sz="2600" b="1" dirty="0" smtClean="0">
                <a:ea typeface="+mn-ea"/>
              </a:rPr>
              <a:t>个数据，也就是</a:t>
            </a:r>
            <a:r>
              <a:rPr lang="en-US" sz="2600" b="1" dirty="0" smtClean="0">
                <a:ea typeface="+mn-ea"/>
              </a:rPr>
              <a:t>5ms</a:t>
            </a:r>
            <a:r>
              <a:rPr lang="zh-CN" altLang="en-US" sz="2600" b="1" dirty="0" smtClean="0">
                <a:ea typeface="+mn-ea"/>
              </a:rPr>
              <a:t>对</a:t>
            </a:r>
            <a:r>
              <a:rPr lang="en-US" altLang="zh-CN" sz="2600" b="1" dirty="0" smtClean="0">
                <a:ea typeface="+mn-ea"/>
              </a:rPr>
              <a:t>8</a:t>
            </a:r>
            <a:r>
              <a:rPr lang="zh-CN" altLang="en-US" sz="2600" b="1" dirty="0" smtClean="0">
                <a:ea typeface="+mn-ea"/>
              </a:rPr>
              <a:t>通道扫描一遍，采来的数据存到数据段中以</a:t>
            </a:r>
            <a:r>
              <a:rPr lang="en-US" sz="2600" b="1" dirty="0" smtClean="0">
                <a:ea typeface="+mn-ea"/>
              </a:rPr>
              <a:t>DBUF</a:t>
            </a:r>
            <a:r>
              <a:rPr lang="zh-CN" altLang="en-US" sz="2600" b="1" dirty="0" smtClean="0">
                <a:ea typeface="+mn-ea"/>
              </a:rPr>
              <a:t>为始址的缓冲区中；</a:t>
            </a:r>
            <a:endParaRPr lang="en-US" altLang="zh-CN" sz="2600" b="1" dirty="0" smtClean="0">
              <a:ea typeface="+mn-ea"/>
            </a:endParaRPr>
          </a:p>
          <a:p>
            <a:pPr marL="358775" indent="-358775" algn="just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2600" b="1" dirty="0" smtClean="0">
                <a:ea typeface="+mn-ea"/>
              </a:rPr>
              <a:t> </a:t>
            </a:r>
            <a:r>
              <a:rPr lang="zh-CN" altLang="en-US" sz="2600" b="1" dirty="0" smtClean="0">
                <a:ea typeface="+mn-ea"/>
              </a:rPr>
              <a:t>按通道号次序存放数据，即按通道</a:t>
            </a:r>
            <a:r>
              <a:rPr lang="en-US" sz="2600" b="1" dirty="0" smtClean="0">
                <a:ea typeface="+mn-ea"/>
              </a:rPr>
              <a:t>0</a:t>
            </a:r>
            <a:r>
              <a:rPr lang="en-US" sz="2600" b="1" dirty="0" smtClean="0">
                <a:ea typeface="+mn-ea"/>
                <a:sym typeface="Wingdings 3" panose="05040102010807070707"/>
              </a:rPr>
              <a:t></a:t>
            </a:r>
            <a:r>
              <a:rPr lang="en-US" altLang="zh-CN" sz="2600" b="1" dirty="0" smtClean="0">
                <a:ea typeface="+mn-ea"/>
                <a:sym typeface="Wingdings 3" panose="05040102010807070707"/>
              </a:rPr>
              <a:t>7</a:t>
            </a:r>
            <a:r>
              <a:rPr lang="zh-CN" altLang="en-US" sz="2600" b="1" dirty="0" smtClean="0">
                <a:ea typeface="+mn-ea"/>
              </a:rPr>
              <a:t>依次存入各通道的第</a:t>
            </a:r>
            <a:r>
              <a:rPr lang="en-US" altLang="zh-CN" sz="2600" b="1" dirty="0" smtClean="0">
                <a:ea typeface="+mn-ea"/>
              </a:rPr>
              <a:t>1</a:t>
            </a:r>
            <a:r>
              <a:rPr lang="zh-CN" altLang="en-US" sz="2600" b="1" dirty="0" smtClean="0">
                <a:ea typeface="+mn-ea"/>
              </a:rPr>
              <a:t>个数据，接着存入各通道的第</a:t>
            </a:r>
            <a:r>
              <a:rPr lang="en-US" altLang="zh-CN" sz="2600" b="1" dirty="0" smtClean="0">
                <a:ea typeface="+mn-ea"/>
              </a:rPr>
              <a:t>2</a:t>
            </a:r>
            <a:r>
              <a:rPr lang="zh-CN" altLang="en-US" sz="2600" b="1" dirty="0" smtClean="0">
                <a:ea typeface="+mn-ea"/>
              </a:rPr>
              <a:t>个数据，直到各通道都存满</a:t>
            </a:r>
            <a:r>
              <a:rPr lang="en-US" sz="2600" b="1" dirty="0" smtClean="0">
                <a:ea typeface="+mn-ea"/>
              </a:rPr>
              <a:t>1024</a:t>
            </a:r>
            <a:r>
              <a:rPr lang="zh-CN" altLang="en-US" sz="2600" b="1" dirty="0" smtClean="0">
                <a:ea typeface="+mn-ea"/>
              </a:rPr>
              <a:t>个数据为止。</a:t>
            </a:r>
            <a:endParaRPr lang="zh-CN" altLang="en-US" sz="2600" b="1" dirty="0" smtClean="0">
              <a:ea typeface="+mn-ea"/>
            </a:endParaRPr>
          </a:p>
          <a:p>
            <a:endParaRPr lang="zh-CN" altLang="en-US" sz="2600" dirty="0"/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584200"/>
            <a:ext cx="8372475" cy="5905500"/>
          </a:xfrm>
        </p:spPr>
        <p:txBody>
          <a:bodyPr/>
          <a:lstStyle/>
          <a:p>
            <a:pPr marL="352425" indent="-352425">
              <a:buFont typeface="Wingdings" panose="05000000000000000000" pitchFamily="2" charset="2"/>
              <a:buChar char="n"/>
            </a:pPr>
            <a:r>
              <a:rPr lang="zh-CN" altLang="en-US" sz="2800" b="1" dirty="0" smtClean="0"/>
              <a:t>用</a:t>
            </a:r>
            <a:r>
              <a:rPr lang="en-US" sz="2800" b="1" dirty="0" smtClean="0"/>
              <a:t>8253</a:t>
            </a:r>
            <a:r>
              <a:rPr lang="zh-CN" altLang="en-US" sz="2800" b="1" dirty="0" smtClean="0"/>
              <a:t>来产生定时脉冲控制采样率</a:t>
            </a:r>
            <a:endParaRPr lang="en-US" altLang="zh-CN" sz="2800" b="1" dirty="0" smtClean="0"/>
          </a:p>
          <a:p>
            <a:pPr marL="352425" indent="-352425" algn="just"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ea typeface="+mn-ea"/>
              </a:rPr>
              <a:t>在</a:t>
            </a:r>
            <a:r>
              <a:rPr lang="en-US" sz="2600" b="1" dirty="0" smtClean="0">
                <a:ea typeface="+mn-ea"/>
              </a:rPr>
              <a:t>8253</a:t>
            </a:r>
            <a:r>
              <a:rPr lang="zh-CN" altLang="en-US" sz="2600" b="1" dirty="0" smtClean="0">
                <a:ea typeface="+mn-ea"/>
              </a:rPr>
              <a:t>的</a:t>
            </a:r>
            <a:r>
              <a:rPr lang="en-US" sz="2600" b="1" dirty="0" smtClean="0">
                <a:ea typeface="+mn-ea"/>
              </a:rPr>
              <a:t>CLK</a:t>
            </a:r>
            <a:r>
              <a:rPr lang="en-US" sz="2600" b="1" baseline="-25000" dirty="0" smtClean="0">
                <a:ea typeface="+mn-ea"/>
              </a:rPr>
              <a:t>0</a:t>
            </a:r>
            <a:r>
              <a:rPr lang="zh-CN" altLang="en-US" sz="2600" b="1" dirty="0" smtClean="0">
                <a:ea typeface="+mn-ea"/>
              </a:rPr>
              <a:t>加频率为</a:t>
            </a:r>
            <a:r>
              <a:rPr lang="en-US" sz="2600" b="1" dirty="0" smtClean="0">
                <a:ea typeface="+mn-ea"/>
              </a:rPr>
              <a:t>1MHz</a:t>
            </a:r>
            <a:r>
              <a:rPr lang="zh-CN" altLang="en-US" sz="2600" b="1" dirty="0" smtClean="0">
                <a:ea typeface="+mn-ea"/>
              </a:rPr>
              <a:t>时钟脉冲，编程使通道</a:t>
            </a:r>
            <a:r>
              <a:rPr lang="en-US" sz="2600" b="1" dirty="0" smtClean="0">
                <a:ea typeface="+mn-ea"/>
              </a:rPr>
              <a:t>0</a:t>
            </a:r>
            <a:r>
              <a:rPr lang="zh-CN" altLang="en-US" sz="2600" b="1" dirty="0" smtClean="0">
                <a:ea typeface="+mn-ea"/>
              </a:rPr>
              <a:t>工作于方式</a:t>
            </a:r>
            <a:r>
              <a:rPr lang="en-US" sz="2600" b="1" dirty="0" smtClean="0">
                <a:ea typeface="+mn-ea"/>
              </a:rPr>
              <a:t>2</a:t>
            </a:r>
            <a:r>
              <a:rPr lang="zh-CN" altLang="en-US" sz="2600" b="1" dirty="0" smtClean="0">
                <a:ea typeface="+mn-ea"/>
              </a:rPr>
              <a:t>，时间常数取</a:t>
            </a:r>
            <a:r>
              <a:rPr lang="en-US" sz="2600" b="1" dirty="0" smtClean="0">
                <a:ea typeface="+mn-ea"/>
              </a:rPr>
              <a:t>1MHz/200Hz=5000</a:t>
            </a:r>
            <a:r>
              <a:rPr lang="zh-CN" altLang="en-US" sz="2600" b="1" dirty="0" smtClean="0">
                <a:ea typeface="+mn-ea"/>
              </a:rPr>
              <a:t>，便可从</a:t>
            </a:r>
            <a:r>
              <a:rPr lang="en-US" sz="2600" b="1" dirty="0" smtClean="0">
                <a:ea typeface="+mn-ea"/>
              </a:rPr>
              <a:t>OUT</a:t>
            </a:r>
            <a:r>
              <a:rPr lang="en-US" sz="2600" b="1" baseline="-25000" dirty="0" smtClean="0">
                <a:ea typeface="+mn-ea"/>
              </a:rPr>
              <a:t>0</a:t>
            </a:r>
            <a:r>
              <a:rPr lang="zh-CN" altLang="en-US" sz="2600" b="1" dirty="0" smtClean="0">
                <a:ea typeface="+mn-ea"/>
              </a:rPr>
              <a:t>输出</a:t>
            </a:r>
            <a:r>
              <a:rPr lang="en-US" sz="2600" b="1" dirty="0" smtClean="0">
                <a:ea typeface="+mn-ea"/>
              </a:rPr>
              <a:t>200Hz</a:t>
            </a:r>
            <a:r>
              <a:rPr lang="zh-CN" altLang="en-US" sz="2600" b="1" dirty="0" smtClean="0">
                <a:ea typeface="+mn-ea"/>
              </a:rPr>
              <a:t>的负脉冲序列，即每隔</a:t>
            </a:r>
            <a:r>
              <a:rPr lang="en-US" sz="2600" b="1" dirty="0" smtClean="0">
                <a:ea typeface="+mn-ea"/>
              </a:rPr>
              <a:t>5ms</a:t>
            </a:r>
            <a:r>
              <a:rPr lang="zh-CN" altLang="en-US" sz="2600" b="1" dirty="0" smtClean="0">
                <a:ea typeface="+mn-ea"/>
              </a:rPr>
              <a:t>从</a:t>
            </a:r>
            <a:r>
              <a:rPr lang="en-US" sz="2600" b="1" dirty="0" smtClean="0">
                <a:ea typeface="+mn-ea"/>
              </a:rPr>
              <a:t>OUT</a:t>
            </a:r>
            <a:r>
              <a:rPr lang="en-US" sz="2600" b="1" baseline="-25000" dirty="0" smtClean="0">
                <a:ea typeface="+mn-ea"/>
              </a:rPr>
              <a:t>0</a:t>
            </a:r>
            <a:r>
              <a:rPr lang="zh-CN" altLang="en-US" sz="2600" b="1" dirty="0" smtClean="0">
                <a:ea typeface="+mn-ea"/>
              </a:rPr>
              <a:t>输出</a:t>
            </a:r>
            <a:r>
              <a:rPr lang="en-US" altLang="zh-CN" sz="2600" b="1" dirty="0" smtClean="0">
                <a:ea typeface="+mn-ea"/>
              </a:rPr>
              <a:t>1</a:t>
            </a:r>
            <a:r>
              <a:rPr lang="zh-CN" altLang="en-US" sz="2600" b="1" dirty="0" smtClean="0">
                <a:ea typeface="+mn-ea"/>
              </a:rPr>
              <a:t>个正跳变脉冲。</a:t>
            </a:r>
            <a:endParaRPr lang="en-US" altLang="zh-CN" sz="2600" b="1" dirty="0" smtClean="0">
              <a:ea typeface="+mn-ea"/>
            </a:endParaRPr>
          </a:p>
          <a:p>
            <a:pPr marL="352425" indent="-352425" algn="just">
              <a:buFont typeface="Wingdings" panose="05000000000000000000" pitchFamily="2" charset="2"/>
              <a:buChar char="n"/>
            </a:pPr>
            <a:r>
              <a:rPr lang="zh-CN" altLang="en-US" sz="2800" b="1" dirty="0" smtClean="0"/>
              <a:t>用中断服务程序实现</a:t>
            </a:r>
            <a:r>
              <a:rPr lang="en-US" altLang="zh-CN" sz="2800" b="1" dirty="0" smtClean="0"/>
              <a:t>8</a:t>
            </a:r>
            <a:r>
              <a:rPr lang="zh-CN" altLang="en-US" sz="2800" b="1" dirty="0" smtClean="0"/>
              <a:t>个通道的转换</a:t>
            </a:r>
            <a:endParaRPr lang="en-US" altLang="zh-CN" sz="2800" b="1" dirty="0" smtClean="0"/>
          </a:p>
          <a:p>
            <a:pPr marL="352425" indent="-352425" algn="just"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ea typeface="+mn-ea"/>
              </a:rPr>
              <a:t>将该脉冲加到</a:t>
            </a:r>
            <a:r>
              <a:rPr lang="en-US" sz="2600" b="1" dirty="0" smtClean="0">
                <a:ea typeface="+mn-ea"/>
              </a:rPr>
              <a:t>PC</a:t>
            </a:r>
            <a:r>
              <a:rPr lang="zh-CN" altLang="en-US" sz="2600" b="1" dirty="0" smtClean="0">
                <a:ea typeface="+mn-ea"/>
              </a:rPr>
              <a:t>机上为用户保留的</a:t>
            </a:r>
            <a:r>
              <a:rPr lang="en-US" sz="2600" b="1" dirty="0" smtClean="0">
                <a:ea typeface="+mn-ea"/>
              </a:rPr>
              <a:t>IRQ</a:t>
            </a:r>
            <a:r>
              <a:rPr lang="en-US" sz="2600" b="1" baseline="-25000" dirty="0" smtClean="0">
                <a:ea typeface="+mn-ea"/>
              </a:rPr>
              <a:t>2</a:t>
            </a:r>
            <a:r>
              <a:rPr lang="zh-CN" altLang="en-US" sz="2600" b="1" dirty="0" smtClean="0">
                <a:ea typeface="+mn-ea"/>
              </a:rPr>
              <a:t>中断请求端，即加到系统板上</a:t>
            </a:r>
            <a:r>
              <a:rPr lang="en-US" sz="2600" b="1" dirty="0" smtClean="0">
                <a:ea typeface="+mn-ea"/>
              </a:rPr>
              <a:t>8259A</a:t>
            </a:r>
            <a:r>
              <a:rPr lang="zh-CN" altLang="en-US" sz="2600" b="1" dirty="0" smtClean="0">
                <a:ea typeface="+mn-ea"/>
              </a:rPr>
              <a:t>的</a:t>
            </a:r>
            <a:r>
              <a:rPr lang="en-US" sz="2600" b="1" dirty="0" smtClean="0">
                <a:ea typeface="+mn-ea"/>
              </a:rPr>
              <a:t>IR</a:t>
            </a:r>
            <a:r>
              <a:rPr lang="en-US" sz="2600" b="1" baseline="-25000" dirty="0" smtClean="0">
                <a:ea typeface="+mn-ea"/>
              </a:rPr>
              <a:t>2</a:t>
            </a:r>
            <a:r>
              <a:rPr lang="zh-CN" altLang="en-US" sz="2600" b="1" dirty="0" smtClean="0">
                <a:ea typeface="+mn-ea"/>
              </a:rPr>
              <a:t>引脚上，在</a:t>
            </a:r>
            <a:r>
              <a:rPr lang="en-US" sz="2600" b="1" dirty="0" smtClean="0">
                <a:ea typeface="+mn-ea"/>
              </a:rPr>
              <a:t>8259A</a:t>
            </a:r>
            <a:r>
              <a:rPr lang="zh-CN" altLang="en-US" sz="2600" b="1" dirty="0" smtClean="0">
                <a:ea typeface="+mn-ea"/>
              </a:rPr>
              <a:t>控制下定时向</a:t>
            </a:r>
            <a:r>
              <a:rPr lang="en-US" sz="2600" b="1" dirty="0" smtClean="0">
                <a:ea typeface="+mn-ea"/>
              </a:rPr>
              <a:t>CPU</a:t>
            </a:r>
            <a:r>
              <a:rPr lang="zh-CN" altLang="en-US" sz="2600" b="1" dirty="0" smtClean="0">
                <a:ea typeface="+mn-ea"/>
              </a:rPr>
              <a:t>发中断请求，由中断服务程序实现采样。</a:t>
            </a:r>
            <a:endParaRPr lang="en-US" altLang="zh-CN" sz="2600" b="1" dirty="0" smtClean="0">
              <a:ea typeface="+mn-ea"/>
            </a:endParaRPr>
          </a:p>
          <a:p>
            <a:pPr marL="352425" indent="-352425" algn="just"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ea typeface="+mn-ea"/>
              </a:rPr>
              <a:t>在中断服务程序中用</a:t>
            </a:r>
            <a:r>
              <a:rPr lang="en-US" sz="2600" b="1" dirty="0" smtClean="0">
                <a:ea typeface="+mn-ea"/>
              </a:rPr>
              <a:t>OUT</a:t>
            </a:r>
            <a:r>
              <a:rPr lang="zh-CN" altLang="en-US" sz="2600" b="1" dirty="0" smtClean="0">
                <a:ea typeface="+mn-ea"/>
              </a:rPr>
              <a:t>指令启动通道</a:t>
            </a:r>
            <a:r>
              <a:rPr lang="en-US" altLang="zh-CN" sz="2600" b="1" dirty="0" smtClean="0">
                <a:ea typeface="+mn-ea"/>
              </a:rPr>
              <a:t>0</a:t>
            </a:r>
            <a:r>
              <a:rPr lang="zh-CN" altLang="en-US" sz="2600" b="1" dirty="0" smtClean="0">
                <a:ea typeface="+mn-ea"/>
              </a:rPr>
              <a:t>的转换，然后查询</a:t>
            </a:r>
            <a:r>
              <a:rPr lang="en-US" sz="2600" b="1" dirty="0" smtClean="0">
                <a:ea typeface="+mn-ea"/>
              </a:rPr>
              <a:t>EOC</a:t>
            </a:r>
            <a:r>
              <a:rPr lang="zh-CN" altLang="en-US" sz="2600" b="1" dirty="0" smtClean="0">
                <a:ea typeface="+mn-ea"/>
              </a:rPr>
              <a:t>脚，当</a:t>
            </a:r>
            <a:r>
              <a:rPr lang="en-US" sz="2600" b="1" dirty="0" smtClean="0">
                <a:ea typeface="+mn-ea"/>
              </a:rPr>
              <a:t>EOC=</a:t>
            </a:r>
            <a:r>
              <a:rPr lang="en-US" altLang="zh-CN" sz="2600" b="1" dirty="0" smtClean="0">
                <a:ea typeface="+mn-ea"/>
              </a:rPr>
              <a:t>1</a:t>
            </a:r>
            <a:r>
              <a:rPr lang="zh-CN" altLang="en-US" sz="2600" b="1" dirty="0" smtClean="0">
                <a:ea typeface="+mn-ea"/>
              </a:rPr>
              <a:t>时转换结束，用</a:t>
            </a:r>
            <a:r>
              <a:rPr lang="en-US" sz="2600" b="1" dirty="0" smtClean="0">
                <a:ea typeface="+mn-ea"/>
              </a:rPr>
              <a:t>IN</a:t>
            </a:r>
            <a:r>
              <a:rPr lang="zh-CN" altLang="en-US" sz="2600" b="1" dirty="0" smtClean="0">
                <a:ea typeface="+mn-ea"/>
              </a:rPr>
              <a:t>指令读入结果并存储。接着启动通道</a:t>
            </a:r>
            <a:r>
              <a:rPr lang="en-US" altLang="zh-CN" sz="2600" b="1" dirty="0" smtClean="0">
                <a:ea typeface="+mn-ea"/>
              </a:rPr>
              <a:t>1</a:t>
            </a:r>
            <a:r>
              <a:rPr lang="zh-CN" altLang="en-US" sz="2600" b="1" dirty="0" smtClean="0">
                <a:ea typeface="+mn-ea"/>
              </a:rPr>
              <a:t>的转换并读取数据，</a:t>
            </a:r>
            <a:r>
              <a:rPr lang="en-US" altLang="zh-CN" sz="2600" b="1" dirty="0" smtClean="0">
                <a:ea typeface="+mn-ea"/>
              </a:rPr>
              <a:t>8</a:t>
            </a:r>
            <a:r>
              <a:rPr lang="zh-CN" altLang="en-US" sz="2600" b="1" dirty="0" smtClean="0">
                <a:ea typeface="+mn-ea"/>
              </a:rPr>
              <a:t>个通道依次转换结束便完成一次扫描。</a:t>
            </a:r>
            <a:endParaRPr lang="zh-CN" altLang="en-US" sz="2600" b="1" dirty="0" smtClean="0">
              <a:ea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450850"/>
            <a:ext cx="8372475" cy="1333500"/>
          </a:xfrm>
        </p:spPr>
        <p:txBody>
          <a:bodyPr/>
          <a:lstStyle/>
          <a:p>
            <a:pPr marL="358775" indent="-358775">
              <a:buFont typeface="Wingdings" panose="05000000000000000000" pitchFamily="2" charset="2"/>
              <a:buChar char="n"/>
            </a:pPr>
            <a:r>
              <a:rPr lang="zh-CN" altLang="en-US" sz="2800" b="1" dirty="0" smtClean="0">
                <a:latin typeface="黑体" panose="02010609060101010101" pitchFamily="2" charset="-122"/>
              </a:rPr>
              <a:t>数据采集电路</a:t>
            </a:r>
            <a:endParaRPr lang="en-US" altLang="zh-CN" sz="2800" b="1" dirty="0" smtClean="0">
              <a:latin typeface="黑体" panose="02010609060101010101" pitchFamily="2" charset="-122"/>
            </a:endParaRPr>
          </a:p>
          <a:p>
            <a:pPr marL="358775" indent="-358775">
              <a:buNone/>
            </a:pPr>
            <a:r>
              <a:rPr lang="en-US" altLang="zh-CN" sz="2600" b="1" dirty="0" smtClean="0">
                <a:ea typeface="+mn-ea"/>
              </a:rPr>
              <a:t>    </a:t>
            </a:r>
            <a:r>
              <a:rPr lang="zh-CN" altLang="en-US" sz="2600" b="1" dirty="0" smtClean="0">
                <a:ea typeface="+mn-ea"/>
              </a:rPr>
              <a:t>如图，仅画出了</a:t>
            </a:r>
            <a:r>
              <a:rPr lang="en-US" sz="2600" b="1" dirty="0" smtClean="0">
                <a:ea typeface="+mn-ea"/>
              </a:rPr>
              <a:t>ADC0809</a:t>
            </a:r>
            <a:r>
              <a:rPr lang="zh-CN" altLang="en-US" sz="2600" b="1" dirty="0" smtClean="0">
                <a:ea typeface="+mn-ea"/>
              </a:rPr>
              <a:t>部分的电路，</a:t>
            </a:r>
            <a:r>
              <a:rPr lang="en-US" sz="2600" b="1" dirty="0" smtClean="0">
                <a:ea typeface="+mn-ea"/>
              </a:rPr>
              <a:t>8253</a:t>
            </a:r>
            <a:r>
              <a:rPr lang="zh-CN" altLang="en-US" sz="2600" b="1" dirty="0" smtClean="0">
                <a:ea typeface="+mn-ea"/>
              </a:rPr>
              <a:t>部分电路较简单，未画出。</a:t>
            </a:r>
            <a:endParaRPr lang="zh-CN" altLang="en-US" sz="2600" b="1" dirty="0" smtClean="0"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27050" y="2006600"/>
            <a:ext cx="8204365" cy="435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495300"/>
            <a:ext cx="8372475" cy="6089650"/>
          </a:xfrm>
        </p:spPr>
        <p:txBody>
          <a:bodyPr/>
          <a:lstStyle/>
          <a:p>
            <a:pPr marL="352425" indent="-352425" algn="just">
              <a:buFont typeface="Wingdings" panose="05000000000000000000" pitchFamily="2" charset="2"/>
              <a:buChar char="n"/>
            </a:pPr>
            <a:r>
              <a:rPr lang="zh-CN" altLang="en-US" sz="2800" b="1" dirty="0" smtClean="0">
                <a:latin typeface="黑体" panose="02010609060101010101" pitchFamily="2" charset="-122"/>
              </a:rPr>
              <a:t>数据采集电路</a:t>
            </a:r>
            <a:endParaRPr lang="en-US" altLang="zh-CN" sz="2800" b="1" dirty="0" smtClean="0">
              <a:latin typeface="黑体" panose="02010609060101010101" pitchFamily="2" charset="-122"/>
            </a:endParaRPr>
          </a:p>
          <a:p>
            <a:pPr marL="352425" indent="-352425" algn="just"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ea typeface="+mn-ea"/>
              </a:rPr>
              <a:t>地址</a:t>
            </a:r>
            <a:r>
              <a:rPr lang="en-US" sz="2600" b="1" dirty="0" smtClean="0">
                <a:ea typeface="+mn-ea"/>
              </a:rPr>
              <a:t>A</a:t>
            </a:r>
            <a:r>
              <a:rPr lang="en-US" sz="2600" b="1" baseline="-25000" dirty="0" smtClean="0">
                <a:ea typeface="+mn-ea"/>
              </a:rPr>
              <a:t>9</a:t>
            </a:r>
            <a:r>
              <a:rPr lang="en-US" sz="2600" b="1" dirty="0" smtClean="0">
                <a:ea typeface="+mn-ea"/>
              </a:rPr>
              <a:t>~A</a:t>
            </a:r>
            <a:r>
              <a:rPr lang="en-US" sz="2600" b="1" baseline="-25000" dirty="0" smtClean="0">
                <a:ea typeface="+mn-ea"/>
              </a:rPr>
              <a:t>3</a:t>
            </a:r>
            <a:r>
              <a:rPr lang="zh-CN" altLang="en-US" sz="2600" b="1" dirty="0" smtClean="0">
                <a:ea typeface="+mn-ea"/>
              </a:rPr>
              <a:t>经</a:t>
            </a:r>
            <a:r>
              <a:rPr lang="en-US" sz="2600" b="1" dirty="0" smtClean="0">
                <a:ea typeface="+mn-ea"/>
              </a:rPr>
              <a:t>I/O</a:t>
            </a:r>
            <a:r>
              <a:rPr lang="zh-CN" altLang="en-US" sz="2600" b="1" dirty="0" smtClean="0">
                <a:ea typeface="+mn-ea"/>
              </a:rPr>
              <a:t>译码器形成片选信号         和         。</a:t>
            </a:r>
            <a:endParaRPr lang="en-US" altLang="zh-CN" sz="2600" b="1" dirty="0" smtClean="0">
              <a:ea typeface="+mn-ea"/>
            </a:endParaRPr>
          </a:p>
          <a:p>
            <a:pPr marL="352425" indent="-352425" algn="just">
              <a:spcBef>
                <a:spcPts val="0"/>
              </a:spcBef>
              <a:buNone/>
            </a:pPr>
            <a:r>
              <a:rPr lang="en-US" altLang="zh-CN" sz="2600" b="1" dirty="0" smtClean="0">
                <a:ea typeface="+mn-ea"/>
              </a:rPr>
              <a:t>             </a:t>
            </a:r>
            <a:r>
              <a:rPr lang="zh-CN" altLang="en-US" sz="2600" b="1" dirty="0" smtClean="0">
                <a:ea typeface="+mn-ea"/>
              </a:rPr>
              <a:t>选中</a:t>
            </a:r>
            <a:r>
              <a:rPr lang="en-US" sz="2600" b="1" dirty="0" smtClean="0">
                <a:ea typeface="+mn-ea"/>
              </a:rPr>
              <a:t>8</a:t>
            </a:r>
            <a:r>
              <a:rPr lang="zh-CN" altLang="en-US" sz="2600" b="1" dirty="0" smtClean="0">
                <a:ea typeface="+mn-ea"/>
              </a:rPr>
              <a:t>个</a:t>
            </a:r>
            <a:r>
              <a:rPr lang="en-US" sz="2600" b="1" dirty="0" smtClean="0">
                <a:ea typeface="+mn-ea"/>
              </a:rPr>
              <a:t>I/O</a:t>
            </a:r>
            <a:r>
              <a:rPr lang="zh-CN" altLang="en-US" sz="2600" b="1" dirty="0" smtClean="0">
                <a:ea typeface="+mn-ea"/>
              </a:rPr>
              <a:t>地址</a:t>
            </a:r>
            <a:r>
              <a:rPr lang="en-US" sz="2600" b="1" dirty="0" smtClean="0">
                <a:ea typeface="+mn-ea"/>
              </a:rPr>
              <a:t>300H~307H</a:t>
            </a:r>
            <a:r>
              <a:rPr lang="zh-CN" altLang="en-US" sz="2600" b="1" dirty="0" smtClean="0">
                <a:ea typeface="+mn-ea"/>
              </a:rPr>
              <a:t>，地址线</a:t>
            </a:r>
            <a:r>
              <a:rPr lang="en-US" sz="2600" b="1" dirty="0" smtClean="0">
                <a:ea typeface="+mn-ea"/>
              </a:rPr>
              <a:t>A</a:t>
            </a:r>
            <a:r>
              <a:rPr lang="en-US" sz="2600" b="1" baseline="-25000" dirty="0" smtClean="0">
                <a:ea typeface="+mn-ea"/>
              </a:rPr>
              <a:t>2</a:t>
            </a:r>
            <a:r>
              <a:rPr lang="en-US" sz="2600" b="1" dirty="0" smtClean="0">
                <a:ea typeface="+mn-ea"/>
              </a:rPr>
              <a:t>~A</a:t>
            </a:r>
            <a:r>
              <a:rPr lang="en-US" sz="2600" b="1" baseline="-25000" dirty="0" smtClean="0">
                <a:ea typeface="+mn-ea"/>
              </a:rPr>
              <a:t>0</a:t>
            </a:r>
            <a:r>
              <a:rPr lang="zh-CN" altLang="en-US" sz="2600" b="1" dirty="0" smtClean="0">
                <a:ea typeface="+mn-ea"/>
              </a:rPr>
              <a:t>接到</a:t>
            </a:r>
            <a:r>
              <a:rPr lang="en-US" sz="2600" b="1" dirty="0" smtClean="0">
                <a:ea typeface="+mn-ea"/>
              </a:rPr>
              <a:t>ADC</a:t>
            </a:r>
            <a:r>
              <a:rPr lang="zh-CN" altLang="en-US" sz="2600" b="1" dirty="0" smtClean="0">
                <a:ea typeface="+mn-ea"/>
              </a:rPr>
              <a:t>的</a:t>
            </a:r>
            <a:r>
              <a:rPr lang="en-US" sz="2600" b="1" dirty="0" smtClean="0">
                <a:ea typeface="+mn-ea"/>
              </a:rPr>
              <a:t>CBA</a:t>
            </a:r>
            <a:r>
              <a:rPr lang="zh-CN" altLang="en-US" sz="2600" b="1" dirty="0" smtClean="0">
                <a:ea typeface="+mn-ea"/>
              </a:rPr>
              <a:t>脚，每个地址对应</a:t>
            </a:r>
            <a:r>
              <a:rPr lang="en-US" altLang="zh-CN" sz="2600" b="1" dirty="0" smtClean="0">
                <a:ea typeface="+mn-ea"/>
              </a:rPr>
              <a:t>1</a:t>
            </a:r>
            <a:r>
              <a:rPr lang="zh-CN" altLang="en-US" sz="2600" b="1" dirty="0" smtClean="0">
                <a:ea typeface="+mn-ea"/>
              </a:rPr>
              <a:t>个输入通道。       选中</a:t>
            </a:r>
            <a:endParaRPr lang="en-US" altLang="zh-CN" sz="2600" b="1" dirty="0" smtClean="0">
              <a:ea typeface="+mn-ea"/>
            </a:endParaRPr>
          </a:p>
          <a:p>
            <a:pPr marL="352425" indent="-352425" algn="just">
              <a:spcBef>
                <a:spcPts val="0"/>
              </a:spcBef>
              <a:buNone/>
            </a:pPr>
            <a:r>
              <a:rPr lang="en-US" sz="2600" b="1" dirty="0" smtClean="0">
                <a:ea typeface="+mn-ea"/>
              </a:rPr>
              <a:t>     8</a:t>
            </a:r>
            <a:r>
              <a:rPr lang="zh-CN" altLang="en-US" sz="2600" b="1" dirty="0" smtClean="0">
                <a:ea typeface="+mn-ea"/>
              </a:rPr>
              <a:t>个</a:t>
            </a:r>
            <a:r>
              <a:rPr lang="en-US" altLang="zh-CN" sz="2600" b="1" dirty="0" smtClean="0">
                <a:ea typeface="+mn-ea"/>
              </a:rPr>
              <a:t>I/O</a:t>
            </a:r>
            <a:r>
              <a:rPr lang="zh-CN" altLang="en-US" sz="2600" b="1" dirty="0" smtClean="0">
                <a:ea typeface="+mn-ea"/>
              </a:rPr>
              <a:t>地址</a:t>
            </a:r>
            <a:r>
              <a:rPr lang="en-US" sz="2600" b="1" dirty="0" smtClean="0">
                <a:ea typeface="+mn-ea"/>
              </a:rPr>
              <a:t>308H~30FH</a:t>
            </a:r>
            <a:r>
              <a:rPr lang="zh-CN" altLang="en-US" sz="2600" b="1" dirty="0" smtClean="0">
                <a:ea typeface="+mn-ea"/>
              </a:rPr>
              <a:t>，用作状态口地址等。</a:t>
            </a:r>
            <a:endParaRPr lang="en-US" altLang="zh-CN" sz="2600" b="1" dirty="0" smtClean="0">
              <a:ea typeface="+mn-ea"/>
            </a:endParaRPr>
          </a:p>
          <a:p>
            <a:pPr marL="352425" indent="-352425" algn="just"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ea typeface="+mn-ea"/>
              </a:rPr>
              <a:t>接到</a:t>
            </a:r>
            <a:r>
              <a:rPr lang="en-US" sz="2600" b="1" dirty="0" smtClean="0">
                <a:ea typeface="+mn-ea"/>
              </a:rPr>
              <a:t>ADC</a:t>
            </a:r>
            <a:r>
              <a:rPr lang="zh-CN" altLang="en-US" sz="2600" b="1" dirty="0" smtClean="0">
                <a:ea typeface="+mn-ea"/>
              </a:rPr>
              <a:t>的时钟信号</a:t>
            </a:r>
            <a:r>
              <a:rPr lang="en-US" sz="2600" b="1" dirty="0" smtClean="0">
                <a:ea typeface="+mn-ea"/>
              </a:rPr>
              <a:t>CLK</a:t>
            </a:r>
            <a:r>
              <a:rPr lang="zh-CN" altLang="en-US" sz="2600" b="1" dirty="0" smtClean="0">
                <a:ea typeface="+mn-ea"/>
              </a:rPr>
              <a:t>从系统时钟分频而来，频率</a:t>
            </a:r>
            <a:r>
              <a:rPr lang="en-US" sz="2600" b="1" dirty="0" smtClean="0">
                <a:ea typeface="+mn-ea"/>
              </a:rPr>
              <a:t>500kHz</a:t>
            </a:r>
            <a:r>
              <a:rPr lang="zh-CN" altLang="en-US" sz="2600" b="1" dirty="0" smtClean="0">
                <a:ea typeface="+mn-ea"/>
              </a:rPr>
              <a:t>。</a:t>
            </a:r>
            <a:endParaRPr lang="en-US" altLang="zh-CN" sz="2600" b="1" dirty="0" smtClean="0">
              <a:ea typeface="+mn-ea"/>
            </a:endParaRPr>
          </a:p>
          <a:p>
            <a:pPr marL="352425" indent="-352425" algn="just">
              <a:buFont typeface="Wingdings" panose="05000000000000000000" pitchFamily="2" charset="2"/>
              <a:buChar char="Ø"/>
            </a:pPr>
            <a:r>
              <a:rPr lang="en-US" sz="2600" b="1" dirty="0" smtClean="0">
                <a:ea typeface="+mn-ea"/>
              </a:rPr>
              <a:t>CPU</a:t>
            </a:r>
            <a:r>
              <a:rPr lang="zh-CN" altLang="en-US" sz="2600" b="1" dirty="0" smtClean="0">
                <a:ea typeface="+mn-ea"/>
              </a:rPr>
              <a:t>执行</a:t>
            </a:r>
            <a:r>
              <a:rPr lang="en-US" sz="2600" b="1" dirty="0" smtClean="0">
                <a:ea typeface="+mn-ea"/>
              </a:rPr>
              <a:t>OUT</a:t>
            </a:r>
            <a:r>
              <a:rPr lang="zh-CN" altLang="en-US" sz="2600" b="1" dirty="0" smtClean="0">
                <a:ea typeface="+mn-ea"/>
              </a:rPr>
              <a:t>指令时，只要端口地址在</a:t>
            </a:r>
            <a:r>
              <a:rPr lang="en-US" sz="2600" b="1" dirty="0" smtClean="0">
                <a:ea typeface="+mn-ea"/>
              </a:rPr>
              <a:t>300H~307H</a:t>
            </a:r>
            <a:r>
              <a:rPr lang="zh-CN" altLang="en-US" sz="2600" b="1" dirty="0" smtClean="0">
                <a:ea typeface="+mn-ea"/>
              </a:rPr>
              <a:t>之内，</a:t>
            </a:r>
            <a:r>
              <a:rPr lang="en-US" sz="2600" b="1" dirty="0" smtClean="0">
                <a:ea typeface="+mn-ea"/>
              </a:rPr>
              <a:t>     </a:t>
            </a:r>
            <a:r>
              <a:rPr lang="zh-CN" altLang="en-US" sz="2600" b="1" dirty="0" smtClean="0">
                <a:ea typeface="+mn-ea"/>
              </a:rPr>
              <a:t>和</a:t>
            </a:r>
            <a:r>
              <a:rPr lang="en-US" sz="2600" b="1" dirty="0" smtClean="0">
                <a:ea typeface="+mn-ea"/>
              </a:rPr>
              <a:t>        </a:t>
            </a:r>
            <a:r>
              <a:rPr lang="zh-CN" altLang="en-US" sz="2600" b="1" dirty="0" smtClean="0">
                <a:ea typeface="+mn-ea"/>
              </a:rPr>
              <a:t>便有效，或非门</a:t>
            </a:r>
            <a:r>
              <a:rPr lang="en-US" sz="2600" b="1" dirty="0" smtClean="0">
                <a:ea typeface="+mn-ea"/>
              </a:rPr>
              <a:t> 2 </a:t>
            </a:r>
            <a:r>
              <a:rPr lang="zh-CN" altLang="en-US" sz="2600" b="1" dirty="0" smtClean="0">
                <a:ea typeface="+mn-ea"/>
              </a:rPr>
              <a:t>输出高电平脉冲，加在</a:t>
            </a:r>
            <a:r>
              <a:rPr lang="en-US" sz="2600" b="1" dirty="0" smtClean="0">
                <a:ea typeface="+mn-ea"/>
              </a:rPr>
              <a:t>START</a:t>
            </a:r>
            <a:r>
              <a:rPr lang="zh-CN" altLang="en-US" sz="2600" b="1" dirty="0" smtClean="0">
                <a:ea typeface="+mn-ea"/>
              </a:rPr>
              <a:t>和</a:t>
            </a:r>
            <a:r>
              <a:rPr lang="en-US" sz="2600" b="1" dirty="0" smtClean="0">
                <a:ea typeface="+mn-ea"/>
              </a:rPr>
              <a:t>ALE</a:t>
            </a:r>
            <a:r>
              <a:rPr lang="zh-CN" altLang="en-US" sz="2600" b="1" dirty="0" smtClean="0">
                <a:ea typeface="+mn-ea"/>
              </a:rPr>
              <a:t>脚上，启动</a:t>
            </a:r>
            <a:r>
              <a:rPr lang="en-US" sz="2600" b="1" dirty="0" smtClean="0">
                <a:ea typeface="+mn-ea"/>
              </a:rPr>
              <a:t>A/D</a:t>
            </a:r>
            <a:r>
              <a:rPr lang="zh-CN" altLang="en-US" sz="2600" b="1" dirty="0" smtClean="0">
                <a:ea typeface="+mn-ea"/>
              </a:rPr>
              <a:t>转换，同时还将</a:t>
            </a:r>
            <a:r>
              <a:rPr lang="en-US" sz="2600" b="1" dirty="0" smtClean="0">
                <a:ea typeface="+mn-ea"/>
              </a:rPr>
              <a:t>A</a:t>
            </a:r>
            <a:r>
              <a:rPr lang="en-US" sz="2600" b="1" baseline="-25000" dirty="0" smtClean="0">
                <a:ea typeface="+mn-ea"/>
              </a:rPr>
              <a:t>2</a:t>
            </a:r>
            <a:r>
              <a:rPr lang="en-US" sz="2600" b="1" dirty="0" smtClean="0">
                <a:ea typeface="+mn-ea"/>
              </a:rPr>
              <a:t>~A</a:t>
            </a:r>
            <a:r>
              <a:rPr lang="en-US" sz="2600" b="1" baseline="-25000" dirty="0" smtClean="0">
                <a:ea typeface="+mn-ea"/>
              </a:rPr>
              <a:t>0</a:t>
            </a:r>
            <a:r>
              <a:rPr lang="zh-CN" altLang="en-US" sz="2600" b="1" dirty="0" smtClean="0">
                <a:ea typeface="+mn-ea"/>
              </a:rPr>
              <a:t>的编码即通道号锁存，选定待转换的输入通道。</a:t>
            </a:r>
            <a:endParaRPr lang="en-US" altLang="zh-CN" sz="2600" b="1" dirty="0" smtClean="0">
              <a:ea typeface="+mn-ea"/>
            </a:endParaRPr>
          </a:p>
          <a:p>
            <a:pPr marL="352425" indent="-352425" algn="just">
              <a:buFont typeface="Wingdings" panose="05000000000000000000" pitchFamily="2" charset="2"/>
              <a:buChar char="Ø"/>
            </a:pPr>
            <a:r>
              <a:rPr lang="en-US" sz="2600" b="1" dirty="0" smtClean="0">
                <a:ea typeface="+mn-ea"/>
              </a:rPr>
              <a:t>EOC</a:t>
            </a:r>
            <a:r>
              <a:rPr lang="zh-CN" altLang="en-US" sz="2600" b="1" dirty="0" smtClean="0">
                <a:ea typeface="+mn-ea"/>
              </a:rPr>
              <a:t>脚接</a:t>
            </a:r>
            <a:r>
              <a:rPr lang="en-US" sz="2600" b="1" dirty="0" smtClean="0">
                <a:ea typeface="+mn-ea"/>
              </a:rPr>
              <a:t>D</a:t>
            </a:r>
            <a:r>
              <a:rPr lang="en-US" sz="2600" b="1" baseline="-25000" dirty="0" smtClean="0">
                <a:ea typeface="+mn-ea"/>
              </a:rPr>
              <a:t>7</a:t>
            </a:r>
            <a:r>
              <a:rPr lang="zh-CN" altLang="en-US" sz="2600" b="1" dirty="0" smtClean="0">
                <a:ea typeface="+mn-ea"/>
              </a:rPr>
              <a:t>，构成状态口，地址</a:t>
            </a:r>
            <a:r>
              <a:rPr lang="en-US" sz="2600" b="1" dirty="0" smtClean="0">
                <a:ea typeface="+mn-ea"/>
              </a:rPr>
              <a:t>308H</a:t>
            </a:r>
            <a:r>
              <a:rPr lang="zh-CN" altLang="en-US" sz="2600" b="1" dirty="0" smtClean="0">
                <a:ea typeface="+mn-ea"/>
              </a:rPr>
              <a:t>。发出启动脉冲后，查</a:t>
            </a:r>
            <a:r>
              <a:rPr lang="en-US" sz="2600" b="1" dirty="0" smtClean="0">
                <a:ea typeface="+mn-ea"/>
              </a:rPr>
              <a:t>EOC=</a:t>
            </a:r>
            <a:r>
              <a:rPr lang="en-US" altLang="zh-CN" sz="2600" b="1" dirty="0" smtClean="0">
                <a:ea typeface="+mn-ea"/>
              </a:rPr>
              <a:t>0?</a:t>
            </a:r>
            <a:r>
              <a:rPr lang="zh-CN" altLang="en-US" sz="2600" b="1" dirty="0" smtClean="0">
                <a:ea typeface="+mn-ea"/>
              </a:rPr>
              <a:t> 是，已开始转换；再查</a:t>
            </a:r>
            <a:r>
              <a:rPr lang="en-US" sz="2600" b="1" dirty="0" smtClean="0">
                <a:ea typeface="+mn-ea"/>
              </a:rPr>
              <a:t>EOC=</a:t>
            </a:r>
            <a:r>
              <a:rPr lang="en-US" altLang="zh-CN" sz="2600" b="1" dirty="0" smtClean="0">
                <a:ea typeface="+mn-ea"/>
              </a:rPr>
              <a:t>1</a:t>
            </a:r>
            <a:r>
              <a:rPr lang="zh-CN" altLang="en-US" sz="2600" b="1" dirty="0" smtClean="0">
                <a:ea typeface="+mn-ea"/>
              </a:rPr>
              <a:t>？是，转换已结束。用</a:t>
            </a:r>
            <a:r>
              <a:rPr lang="en-US" sz="2600" b="1" dirty="0" smtClean="0">
                <a:ea typeface="+mn-ea"/>
              </a:rPr>
              <a:t>IN</a:t>
            </a:r>
            <a:r>
              <a:rPr lang="zh-CN" altLang="en-US" sz="2600" b="1" dirty="0" smtClean="0">
                <a:ea typeface="+mn-ea"/>
              </a:rPr>
              <a:t>指令读取结果。</a:t>
            </a:r>
            <a:endParaRPr lang="en-US" altLang="zh-CN" sz="2600" b="1" dirty="0" smtClean="0">
              <a:ea typeface="+mn-ea"/>
            </a:endParaRPr>
          </a:p>
          <a:p>
            <a:pPr marL="352425" indent="-352425" algn="just">
              <a:buFont typeface="Wingdings" panose="05000000000000000000" pitchFamily="2" charset="2"/>
              <a:buChar char="Ø"/>
            </a:pPr>
            <a:endParaRPr lang="zh-CN" altLang="en-US" sz="2600" b="1" dirty="0">
              <a:ea typeface="+mn-ea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38200" y="1384300"/>
          <a:ext cx="6731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1" imgW="7315200" imgH="5181600" progId="Equation.DSMT4">
                  <p:embed/>
                </p:oleObj>
              </mc:Choice>
              <mc:Fallback>
                <p:oleObj name="Equation" r:id="rId1" imgW="7315200" imgH="5181600" progId="Equation.DSMT4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1384300"/>
                        <a:ext cx="673100" cy="4778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7239000" y="984250"/>
          <a:ext cx="700088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3" imgW="7620000" imgH="5181600" progId="Equation.DSMT4">
                  <p:embed/>
                </p:oleObj>
              </mc:Choice>
              <mc:Fallback>
                <p:oleObj name="Equation" r:id="rId3" imgW="7620000" imgH="5181600" progId="Equation.DSMT4">
                  <p:embed/>
                  <p:pic>
                    <p:nvPicPr>
                      <p:cNvPr id="0" name="图片 102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39000" y="984250"/>
                        <a:ext cx="700088" cy="4778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6216650" y="984250"/>
          <a:ext cx="6731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5" imgW="7315200" imgH="5181600" progId="Equation.DSMT4">
                  <p:embed/>
                </p:oleObj>
              </mc:Choice>
              <mc:Fallback>
                <p:oleObj name="Equation" r:id="rId5" imgW="7315200" imgH="5181600" progId="Equation.DSMT4">
                  <p:embed/>
                  <p:pic>
                    <p:nvPicPr>
                      <p:cNvPr id="0" name="图片 1027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216650" y="984250"/>
                        <a:ext cx="673100" cy="4778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7283450" y="1828800"/>
          <a:ext cx="700087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6" imgW="7620000" imgH="5181600" progId="Equation.DSMT4">
                  <p:embed/>
                </p:oleObj>
              </mc:Choice>
              <mc:Fallback>
                <p:oleObj name="Equation" r:id="rId6" imgW="7620000" imgH="5181600" progId="Equation.DSMT4">
                  <p:embed/>
                  <p:pic>
                    <p:nvPicPr>
                      <p:cNvPr id="0" name="图片 1028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83450" y="1828800"/>
                        <a:ext cx="700087" cy="4778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1327150" y="4051300"/>
          <a:ext cx="671512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7" imgW="7315200" imgH="5181600" progId="Equation.DSMT4">
                  <p:embed/>
                </p:oleObj>
              </mc:Choice>
              <mc:Fallback>
                <p:oleObj name="Equation" r:id="rId7" imgW="7315200" imgH="5181600" progId="Equation.DSMT4">
                  <p:embed/>
                  <p:pic>
                    <p:nvPicPr>
                      <p:cNvPr id="0" name="图片 1029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27150" y="4051300"/>
                        <a:ext cx="671512" cy="4778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2260600" y="4006850"/>
          <a:ext cx="839787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9" imgW="9144000" imgH="5181600" progId="Equation.DSMT4">
                  <p:embed/>
                </p:oleObj>
              </mc:Choice>
              <mc:Fallback>
                <p:oleObj name="Equation" r:id="rId9" imgW="9144000" imgH="5181600" progId="Equation.DSMT4">
                  <p:embed/>
                  <p:pic>
                    <p:nvPicPr>
                      <p:cNvPr id="0" name="图片 1030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60600" y="4006850"/>
                        <a:ext cx="839787" cy="4778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 dir="r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895350"/>
            <a:ext cx="8578850" cy="1652588"/>
          </a:xfrm>
        </p:spPr>
        <p:txBody>
          <a:bodyPr/>
          <a:lstStyle/>
          <a:p>
            <a:r>
              <a:rPr lang="en-US" sz="5400" dirty="0" smtClean="0">
                <a:latin typeface="+mn-lt"/>
                <a:ea typeface="+mn-ea"/>
                <a:cs typeface="Times New Roman" panose="02020603050405020304"/>
              </a:rPr>
              <a:t>§10</a:t>
            </a:r>
            <a:r>
              <a:rPr lang="en-US" sz="5400" dirty="0" smtClean="0">
                <a:latin typeface="+mn-lt"/>
                <a:ea typeface="+mn-ea"/>
              </a:rPr>
              <a:t>.3</a:t>
            </a:r>
            <a:r>
              <a:rPr lang="en-US" altLang="zh-CN" sz="5400" dirty="0" smtClean="0">
                <a:latin typeface="+mn-lt"/>
                <a:ea typeface="+mn-ea"/>
              </a:rPr>
              <a:t>   A/D</a:t>
            </a:r>
            <a:r>
              <a:rPr lang="zh-CN" altLang="en-US" sz="5400" dirty="0" smtClean="0">
                <a:latin typeface="+mn-lt"/>
                <a:ea typeface="+mn-ea"/>
              </a:rPr>
              <a:t>转换器</a:t>
            </a:r>
            <a:endParaRPr lang="zh-CN" altLang="en-US" sz="5400" dirty="0">
              <a:latin typeface="+mn-lt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04900" y="2717800"/>
            <a:ext cx="74676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3600" b="1" dirty="0" smtClean="0">
                <a:solidFill>
                  <a:srgbClr val="00FF00"/>
                </a:solidFill>
                <a:latin typeface="+mn-lt"/>
                <a:ea typeface="+mn-ea"/>
              </a:rPr>
              <a:t>10.3.1  </a:t>
            </a:r>
            <a:r>
              <a:rPr lang="zh-CN" altLang="en-US" sz="3600" b="1" dirty="0" smtClean="0">
                <a:solidFill>
                  <a:srgbClr val="00FF00"/>
                </a:solidFill>
                <a:latin typeface="+mn-lt"/>
                <a:ea typeface="+mn-ea"/>
              </a:rPr>
              <a:t>模</a:t>
            </a:r>
            <a:r>
              <a:rPr lang="en-US" sz="3600" b="1" dirty="0" smtClean="0">
                <a:solidFill>
                  <a:srgbClr val="00FF00"/>
                </a:solidFill>
                <a:latin typeface="+mn-lt"/>
                <a:ea typeface="+mn-ea"/>
              </a:rPr>
              <a:t>/</a:t>
            </a:r>
            <a:r>
              <a:rPr lang="zh-CN" altLang="en-US" sz="3600" b="1" dirty="0" smtClean="0">
                <a:solidFill>
                  <a:srgbClr val="00FF00"/>
                </a:solidFill>
                <a:latin typeface="+mn-lt"/>
                <a:ea typeface="+mn-ea"/>
              </a:rPr>
              <a:t>数转换器原理</a:t>
            </a:r>
            <a:endParaRPr lang="en-US" altLang="zh-CN" sz="3600" b="1" dirty="0" smtClean="0">
              <a:solidFill>
                <a:srgbClr val="00FF00"/>
              </a:solidFill>
              <a:latin typeface="+mn-lt"/>
              <a:ea typeface="+mn-ea"/>
            </a:endParaRPr>
          </a:p>
          <a:p>
            <a:pPr>
              <a:spcBef>
                <a:spcPts val="1800"/>
              </a:spcBef>
            </a:pPr>
            <a:r>
              <a:rPr lang="en-US" sz="3600" b="1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10.3.2  </a:t>
            </a:r>
            <a:r>
              <a:rPr lang="zh-CN" altLang="en-US" sz="3600" b="1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模</a:t>
            </a:r>
            <a:r>
              <a:rPr lang="en-US" sz="3600" b="1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/</a:t>
            </a:r>
            <a:r>
              <a:rPr lang="zh-CN" altLang="en-US" sz="3600" b="1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数转换器</a:t>
            </a:r>
            <a:r>
              <a:rPr lang="en-US" sz="3600" b="1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ADC0809</a:t>
            </a:r>
            <a:endParaRPr lang="en-US" sz="3600" b="1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1800"/>
              </a:spcBef>
            </a:pPr>
            <a:r>
              <a:rPr lang="en-US" altLang="zh-CN" sz="3600" b="1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                </a:t>
            </a:r>
            <a:r>
              <a:rPr lang="zh-CN" altLang="en-US" sz="3600" b="1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和</a:t>
            </a:r>
            <a:r>
              <a:rPr lang="en-US" sz="3600" b="1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AD574A</a:t>
            </a:r>
            <a:endParaRPr lang="en-US" altLang="zh-CN" sz="3600" b="1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762000"/>
            <a:ext cx="8372475" cy="5727700"/>
          </a:xfrm>
        </p:spPr>
        <p:txBody>
          <a:bodyPr/>
          <a:lstStyle/>
          <a:p>
            <a:pPr marL="352425" indent="-352425">
              <a:buFont typeface="Wingdings" panose="05000000000000000000" pitchFamily="2" charset="2"/>
              <a:buChar char="l"/>
            </a:pPr>
            <a:r>
              <a:rPr lang="en-US" sz="2600" b="1" dirty="0" smtClean="0">
                <a:ea typeface="+mn-ea"/>
              </a:rPr>
              <a:t>PC/XT </a:t>
            </a:r>
            <a:r>
              <a:rPr lang="zh-CN" altLang="en-US" sz="2600" b="1" dirty="0" smtClean="0">
                <a:ea typeface="+mn-ea"/>
              </a:rPr>
              <a:t>机中</a:t>
            </a:r>
            <a:r>
              <a:rPr lang="en-US" sz="2600" b="1" dirty="0" smtClean="0">
                <a:ea typeface="+mn-ea"/>
              </a:rPr>
              <a:t>8259A</a:t>
            </a:r>
            <a:r>
              <a:rPr lang="zh-CN" altLang="en-US" sz="2600" b="1" dirty="0" smtClean="0">
                <a:ea typeface="+mn-ea"/>
              </a:rPr>
              <a:t>口地址为</a:t>
            </a:r>
            <a:r>
              <a:rPr lang="en-US" sz="2600" b="1" dirty="0" smtClean="0">
                <a:ea typeface="+mn-ea"/>
              </a:rPr>
              <a:t>20H/21H</a:t>
            </a:r>
            <a:r>
              <a:rPr lang="zh-CN" altLang="en-US" sz="2600" b="1" dirty="0" smtClean="0">
                <a:ea typeface="+mn-ea"/>
              </a:rPr>
              <a:t>，设数据采集卡上</a:t>
            </a:r>
            <a:r>
              <a:rPr lang="en-US" sz="2600" b="1" dirty="0" smtClean="0">
                <a:ea typeface="+mn-ea"/>
              </a:rPr>
              <a:t>8253</a:t>
            </a:r>
            <a:r>
              <a:rPr lang="zh-CN" altLang="en-US" sz="2600" b="1" dirty="0" smtClean="0">
                <a:ea typeface="+mn-ea"/>
              </a:rPr>
              <a:t>通道</a:t>
            </a:r>
            <a:r>
              <a:rPr lang="en-US" sz="2600" b="1" dirty="0" smtClean="0">
                <a:ea typeface="+mn-ea"/>
              </a:rPr>
              <a:t>0 </a:t>
            </a:r>
            <a:r>
              <a:rPr lang="zh-CN" altLang="en-US" sz="2600" b="1" dirty="0" smtClean="0">
                <a:ea typeface="+mn-ea"/>
              </a:rPr>
              <a:t>和</a:t>
            </a:r>
            <a:r>
              <a:rPr lang="zh-CN" altLang="en-US" sz="2600" b="1" smtClean="0">
                <a:ea typeface="+mn-ea"/>
              </a:rPr>
              <a:t>控制口</a:t>
            </a:r>
            <a:r>
              <a:rPr lang="zh-CN" altLang="en-US" sz="2600" b="1" dirty="0" smtClean="0">
                <a:ea typeface="+mn-ea"/>
              </a:rPr>
              <a:t>地址为</a:t>
            </a:r>
            <a:r>
              <a:rPr lang="en-US" sz="2600" b="1" dirty="0" smtClean="0">
                <a:ea typeface="+mn-ea"/>
              </a:rPr>
              <a:t>318H</a:t>
            </a:r>
            <a:r>
              <a:rPr lang="zh-CN" altLang="en-US" sz="2600" b="1" dirty="0" smtClean="0">
                <a:ea typeface="+mn-ea"/>
              </a:rPr>
              <a:t>和</a:t>
            </a:r>
            <a:r>
              <a:rPr lang="en-US" sz="2600" b="1" dirty="0" smtClean="0">
                <a:ea typeface="+mn-ea"/>
              </a:rPr>
              <a:t>31BH</a:t>
            </a:r>
            <a:r>
              <a:rPr lang="zh-CN" altLang="en-US" sz="2600" b="1" dirty="0" smtClean="0">
                <a:ea typeface="+mn-ea"/>
              </a:rPr>
              <a:t>。</a:t>
            </a:r>
            <a:endParaRPr lang="en-US" altLang="zh-CN" sz="2600" b="1" dirty="0" smtClean="0">
              <a:ea typeface="+mn-ea"/>
            </a:endParaRPr>
          </a:p>
          <a:p>
            <a:pPr marL="352425" indent="-352425">
              <a:buFont typeface="Wingdings" panose="05000000000000000000" pitchFamily="2" charset="2"/>
              <a:buChar char="l"/>
            </a:pPr>
            <a:r>
              <a:rPr lang="zh-CN" altLang="en-US" sz="2800" b="1" dirty="0" smtClean="0"/>
              <a:t>数据采集程序：</a:t>
            </a:r>
            <a:endParaRPr lang="en-US" altLang="zh-CN" sz="2800" b="1" dirty="0" smtClean="0"/>
          </a:p>
          <a:p>
            <a:pPr>
              <a:spcBef>
                <a:spcPts val="1200"/>
              </a:spcBef>
              <a:buNone/>
            </a:pPr>
            <a:endParaRPr lang="en-US" b="1" dirty="0" smtClean="0">
              <a:ea typeface="+mn-ea"/>
            </a:endParaRPr>
          </a:p>
          <a:p>
            <a:pPr>
              <a:spcBef>
                <a:spcPts val="1200"/>
              </a:spcBef>
              <a:buNone/>
            </a:pPr>
            <a:r>
              <a:rPr lang="en-US" b="1" dirty="0" smtClean="0">
                <a:ea typeface="+mn-ea"/>
              </a:rPr>
              <a:t>DATA	</a:t>
            </a:r>
            <a:r>
              <a:rPr lang="en-US" b="1" dirty="0" smtClean="0">
                <a:solidFill>
                  <a:srgbClr val="FF66FF"/>
                </a:solidFill>
                <a:ea typeface="+mn-ea"/>
              </a:rPr>
              <a:t>SEGMENT</a:t>
            </a:r>
            <a:r>
              <a:rPr lang="en-US" b="1" dirty="0" smtClean="0">
                <a:ea typeface="+mn-ea"/>
              </a:rPr>
              <a:t>			</a:t>
            </a:r>
            <a:r>
              <a:rPr lang="zh-CN" altLang="en-US" b="1" dirty="0" smtClean="0">
                <a:ea typeface="+mn-ea"/>
              </a:rPr>
              <a:t>；数据段</a:t>
            </a:r>
            <a:endParaRPr lang="zh-CN" altLang="en-US" b="1" dirty="0" smtClean="0"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DBUF	DB  8*1024  DUP</a:t>
            </a:r>
            <a:r>
              <a:rPr lang="zh-CN" altLang="en-US" b="1" dirty="0" smtClean="0">
                <a:ea typeface="+mn-ea"/>
              </a:rPr>
              <a:t>（</a:t>
            </a:r>
            <a:r>
              <a:rPr lang="en-US" b="1" dirty="0" smtClean="0">
                <a:ea typeface="+mn-ea"/>
              </a:rPr>
              <a:t>?</a:t>
            </a:r>
            <a:r>
              <a:rPr lang="zh-CN" altLang="en-US" b="1" dirty="0" smtClean="0">
                <a:ea typeface="+mn-ea"/>
              </a:rPr>
              <a:t>）    </a:t>
            </a:r>
            <a:r>
              <a:rPr lang="en-US" altLang="zh-CN" b="1" dirty="0" smtClean="0">
                <a:ea typeface="+mn-ea"/>
              </a:rPr>
              <a:t>	</a:t>
            </a:r>
            <a:r>
              <a:rPr lang="zh-CN" altLang="en-US" b="1" dirty="0" smtClean="0">
                <a:latin typeface="+mn-lt"/>
                <a:ea typeface="+mn-ea"/>
              </a:rPr>
              <a:t>；数据区（</a:t>
            </a:r>
            <a:r>
              <a:rPr lang="en-US" b="1" dirty="0" smtClean="0">
                <a:latin typeface="+mn-lt"/>
                <a:ea typeface="+mn-ea"/>
              </a:rPr>
              <a:t>8×1024</a:t>
            </a:r>
            <a:r>
              <a:rPr lang="zh-CN" altLang="en-US" b="1" dirty="0" smtClean="0">
                <a:latin typeface="+mn-lt"/>
                <a:ea typeface="+mn-ea"/>
              </a:rPr>
              <a:t>字节）</a:t>
            </a:r>
            <a:endParaRPr lang="zh-CN" altLang="en-US" b="1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DATA</a:t>
            </a:r>
            <a:r>
              <a:rPr lang="en-US" b="1" dirty="0" smtClean="0">
                <a:solidFill>
                  <a:srgbClr val="FF66FF"/>
                </a:solidFill>
                <a:ea typeface="+mn-ea"/>
              </a:rPr>
              <a:t>	ENDS</a:t>
            </a:r>
            <a:endParaRPr lang="zh-CN" altLang="en-US" b="1" dirty="0" smtClean="0">
              <a:solidFill>
                <a:srgbClr val="FF66FF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…						</a:t>
            </a:r>
            <a:r>
              <a:rPr lang="zh-CN" altLang="en-US" b="1" dirty="0" smtClean="0">
                <a:ea typeface="+mn-ea"/>
              </a:rPr>
              <a:t>；堆栈段</a:t>
            </a:r>
            <a:endParaRPr lang="zh-CN" altLang="en-US" b="1" dirty="0" smtClean="0">
              <a:ea typeface="+mn-ea"/>
            </a:endParaRPr>
          </a:p>
          <a:p>
            <a:pPr>
              <a:spcBef>
                <a:spcPts val="1200"/>
              </a:spcBef>
              <a:buNone/>
            </a:pPr>
            <a:endParaRPr lang="en-US" altLang="zh-CN" b="1" dirty="0" smtClean="0"/>
          </a:p>
          <a:p>
            <a:pPr>
              <a:spcBef>
                <a:spcPts val="1200"/>
              </a:spcBef>
              <a:buNone/>
            </a:pPr>
            <a:r>
              <a:rPr lang="zh-CN" altLang="en-US" b="1" dirty="0" smtClean="0"/>
              <a:t>；数据采集子程序</a:t>
            </a:r>
            <a:endParaRPr lang="zh-CN" altLang="en-US" b="1" dirty="0" smtClean="0"/>
          </a:p>
          <a:p>
            <a:pPr>
              <a:spcBef>
                <a:spcPts val="1200"/>
              </a:spcBef>
              <a:buNone/>
            </a:pPr>
            <a:r>
              <a:rPr lang="en-US" b="1" dirty="0" smtClean="0"/>
              <a:t> CODE  </a:t>
            </a:r>
            <a:r>
              <a:rPr lang="en-US" b="1" dirty="0" smtClean="0">
                <a:solidFill>
                  <a:srgbClr val="FF66FF"/>
                </a:solidFill>
              </a:rPr>
              <a:t>SEGMENT</a:t>
            </a:r>
            <a:r>
              <a:rPr lang="en-US" b="1" dirty="0" smtClean="0"/>
              <a:t>			</a:t>
            </a:r>
            <a:r>
              <a:rPr lang="zh-CN" altLang="en-US" b="1" dirty="0" smtClean="0">
                <a:ea typeface="+mn-ea"/>
              </a:rPr>
              <a:t>；代码段</a:t>
            </a:r>
            <a:endParaRPr lang="zh-CN" altLang="en-US" b="1" dirty="0" smtClean="0"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/>
              <a:t>		  ASSUME	CS</a:t>
            </a:r>
            <a:r>
              <a:rPr lang="zh-CN" altLang="en-US" b="1" dirty="0" smtClean="0"/>
              <a:t>：</a:t>
            </a:r>
            <a:r>
              <a:rPr lang="en-US" b="1" dirty="0" smtClean="0"/>
              <a:t>CODE</a:t>
            </a:r>
            <a:r>
              <a:rPr lang="zh-CN" altLang="en-US" b="1" dirty="0" smtClean="0"/>
              <a:t>，</a:t>
            </a:r>
            <a:r>
              <a:rPr lang="en-US" b="1" dirty="0" smtClean="0"/>
              <a:t>DS</a:t>
            </a:r>
            <a:r>
              <a:rPr lang="zh-CN" altLang="en-US" b="1" dirty="0" smtClean="0"/>
              <a:t>：</a:t>
            </a:r>
            <a:r>
              <a:rPr lang="en-US" b="1" dirty="0" smtClean="0"/>
              <a:t>DATA</a:t>
            </a:r>
            <a:endParaRPr lang="zh-CN" altLang="en-US" b="1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0" y="762000"/>
            <a:ext cx="8194675" cy="588645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AD_8	  </a:t>
            </a:r>
            <a:r>
              <a:rPr lang="en-US" b="1" dirty="0" smtClean="0">
                <a:solidFill>
                  <a:srgbClr val="FF66FF"/>
                </a:solidFill>
                <a:ea typeface="+mn-ea"/>
              </a:rPr>
              <a:t>PROC </a:t>
            </a:r>
            <a:r>
              <a:rPr lang="en-US" b="1" dirty="0" smtClean="0">
                <a:ea typeface="+mn-ea"/>
              </a:rPr>
              <a:t>   FAR</a:t>
            </a:r>
            <a:endParaRPr lang="zh-CN" altLang="en-US" b="1" dirty="0" smtClean="0"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MOV   AX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DATA</a:t>
            </a:r>
            <a:endParaRPr lang="zh-CN" altLang="en-US" b="1" dirty="0" smtClean="0"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MOV   DS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AX		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   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DS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指向数据区段址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CLI				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   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；禁止中断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CLD			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   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；清方向标志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；设置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0AH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号中断矢量，段址和偏移量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ES:DI=0000: 4*0AH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MOV    AX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0</a:t>
            </a:r>
            <a:endParaRPr lang="zh-CN" altLang="en-US" b="1" dirty="0" smtClean="0"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MOV    ES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AX		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     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ES=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中断矢量表段址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0000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MOV    DI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4*0AH	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     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DI=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中断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IR2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的偏移地址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MOV    AX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OFFSET  ADINT  </a:t>
            </a:r>
            <a:endParaRPr lang="en-US" b="1" dirty="0" smtClean="0"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					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      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AX=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中断服务子程序偏址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STOSW			      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；放入中断矢量表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MOV    AX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SEG ADINT    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；取中断矢量段地址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STOSW		  	      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；放入中断矢量表中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b="1" dirty="0"/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450850"/>
            <a:ext cx="8372475" cy="5994400"/>
          </a:xfrm>
        </p:spPr>
        <p:txBody>
          <a:bodyPr/>
          <a:lstStyle/>
          <a:p>
            <a:pPr marL="273050" indent="-273050">
              <a:buNone/>
            </a:pPr>
            <a:r>
              <a:rPr lang="zh-CN" altLang="en-US" dirty="0" smtClean="0"/>
              <a:t>；</a:t>
            </a:r>
            <a:r>
              <a:rPr lang="zh-CN" altLang="en-US" sz="2600" b="1" dirty="0" smtClean="0"/>
              <a:t>对</a:t>
            </a:r>
            <a:r>
              <a:rPr lang="en-US" sz="2600" b="1" dirty="0" smtClean="0"/>
              <a:t>8253</a:t>
            </a:r>
            <a:r>
              <a:rPr lang="zh-CN" altLang="en-US" sz="2600" b="1" dirty="0" smtClean="0"/>
              <a:t>进行初始化编程</a:t>
            </a:r>
            <a:r>
              <a:rPr lang="en-US" sz="2600" b="1" dirty="0" smtClean="0"/>
              <a:t>, </a:t>
            </a:r>
            <a:r>
              <a:rPr lang="zh-CN" altLang="en-US" sz="2600" b="1" dirty="0" smtClean="0"/>
              <a:t>使通道</a:t>
            </a:r>
            <a:r>
              <a:rPr lang="en-US" sz="2600" b="1" dirty="0" smtClean="0"/>
              <a:t>0</a:t>
            </a:r>
            <a:r>
              <a:rPr lang="zh-CN" altLang="en-US" sz="2600" b="1" dirty="0" smtClean="0"/>
              <a:t>的控制字为</a:t>
            </a:r>
            <a:r>
              <a:rPr lang="en-US" sz="2600" b="1" dirty="0" smtClean="0"/>
              <a:t>:</a:t>
            </a:r>
            <a:r>
              <a:rPr lang="zh-CN" altLang="en-US" sz="2600" b="1" dirty="0" smtClean="0"/>
              <a:t>方式</a:t>
            </a:r>
            <a:r>
              <a:rPr lang="en-US" sz="2600" b="1" dirty="0" smtClean="0"/>
              <a:t>2, </a:t>
            </a:r>
            <a:r>
              <a:rPr lang="zh-CN" altLang="en-US" sz="2600" b="1" dirty="0" smtClean="0"/>
              <a:t>先读写低字节</a:t>
            </a:r>
            <a:r>
              <a:rPr lang="en-US" sz="2600" b="1" dirty="0" smtClean="0"/>
              <a:t>, BCD</a:t>
            </a:r>
            <a:r>
              <a:rPr lang="zh-CN" altLang="en-US" sz="2600" b="1" dirty="0" smtClean="0"/>
              <a:t>计数；定时常数</a:t>
            </a:r>
            <a:r>
              <a:rPr lang="en-US" altLang="zh-CN" sz="2600" b="1" dirty="0" smtClean="0"/>
              <a:t>n=</a:t>
            </a:r>
            <a:r>
              <a:rPr lang="en-US" sz="2600" b="1" dirty="0" smtClean="0"/>
              <a:t>5000</a:t>
            </a:r>
            <a:r>
              <a:rPr lang="zh-CN" altLang="en-US" sz="2600" b="1" dirty="0" smtClean="0"/>
              <a:t>。</a:t>
            </a:r>
            <a:endParaRPr lang="zh-CN" altLang="en-US" sz="2600" b="1" dirty="0" smtClean="0"/>
          </a:p>
          <a:p>
            <a:pPr indent="-180975">
              <a:spcBef>
                <a:spcPts val="1200"/>
              </a:spcBef>
              <a:buNone/>
            </a:pPr>
            <a:r>
              <a:rPr lang="en-US" b="1" dirty="0" smtClean="0">
                <a:ea typeface="+mn-ea"/>
              </a:rPr>
              <a:t>MOV	DX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31BH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8253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控制口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 indent="-180975"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MOV	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00110101B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；通道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0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控制字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 indent="-180975"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OUT	DX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AL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；输出控制字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 indent="-180975"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MOV	DX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318H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8253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通道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0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 indent="-180975"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MOV	AX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5000H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；时间常数</a:t>
            </a:r>
            <a:r>
              <a:rPr lang="en-US" altLang="zh-CN" b="1" dirty="0" smtClean="0">
                <a:solidFill>
                  <a:schemeClr val="tx1"/>
                </a:solidFill>
                <a:ea typeface="+mn-ea"/>
              </a:rPr>
              <a:t>n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 indent="-180975"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OUT	DX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AL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；先送低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8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位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 indent="-180975"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MOV	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AH</a:t>
            </a:r>
            <a:endParaRPr lang="zh-CN" altLang="en-US" b="1" dirty="0" smtClean="0">
              <a:ea typeface="+mn-ea"/>
            </a:endParaRPr>
          </a:p>
          <a:p>
            <a:pPr indent="-180975"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OUT	DX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AL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；后送高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8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位</a:t>
            </a:r>
            <a:endParaRPr lang="en-US" altLang="zh-CN" b="1" dirty="0" smtClean="0">
              <a:solidFill>
                <a:schemeClr val="tx1"/>
              </a:solidFill>
              <a:ea typeface="+mn-ea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；设置屏蔽字，仅允许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8259A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的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IR2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和键盘中断，其余禁止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 indent="-180975"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MOV	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11111001B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；屏蔽字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 indent="-180975"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OUT	21H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AL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；输出到屏蔽寄存器</a:t>
            </a:r>
            <a:endParaRPr lang="zh-CN" altLang="en-US" b="1" dirty="0">
              <a:solidFill>
                <a:schemeClr val="tx1"/>
              </a:solidFill>
              <a:ea typeface="+mn-ea"/>
            </a:endParaRPr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539750"/>
            <a:ext cx="8372475" cy="5949950"/>
          </a:xfrm>
        </p:spPr>
        <p:txBody>
          <a:bodyPr/>
          <a:lstStyle/>
          <a:p>
            <a:pPr marL="262255" indent="-262255">
              <a:spcBef>
                <a:spcPts val="0"/>
              </a:spcBef>
              <a:buNone/>
              <a:tabLst>
                <a:tab pos="261620" algn="l"/>
              </a:tabLst>
            </a:pPr>
            <a:r>
              <a:rPr lang="zh-CN" altLang="en-US" dirty="0" smtClean="0"/>
              <a:t>；</a:t>
            </a:r>
            <a:r>
              <a:rPr lang="zh-CN" altLang="en-US" sz="2600" b="1" dirty="0" smtClean="0"/>
              <a:t>设置数据缓冲区始址到</a:t>
            </a:r>
            <a:r>
              <a:rPr lang="en-US" sz="2600" b="1" dirty="0" smtClean="0"/>
              <a:t>SI</a:t>
            </a:r>
            <a:r>
              <a:rPr lang="zh-CN" altLang="en-US" sz="2600" b="1" dirty="0" smtClean="0"/>
              <a:t>中</a:t>
            </a:r>
            <a:r>
              <a:rPr lang="en-US" sz="2600" b="1" dirty="0" smtClean="0"/>
              <a:t>, </a:t>
            </a:r>
            <a:r>
              <a:rPr lang="zh-CN" altLang="en-US" sz="2600" b="1" dirty="0" smtClean="0"/>
              <a:t>计数初值到</a:t>
            </a:r>
            <a:r>
              <a:rPr lang="en-US" sz="2600" b="1" dirty="0" smtClean="0"/>
              <a:t>BX</a:t>
            </a:r>
            <a:r>
              <a:rPr lang="zh-CN" altLang="en-US" sz="2600" b="1" dirty="0" smtClean="0"/>
              <a:t>中</a:t>
            </a:r>
            <a:r>
              <a:rPr lang="en-US" sz="2600" b="1" dirty="0" smtClean="0"/>
              <a:t>, </a:t>
            </a:r>
            <a:r>
              <a:rPr lang="zh-CN" altLang="en-US" sz="2600" b="1" dirty="0" smtClean="0"/>
              <a:t>等待中断。每通道采完</a:t>
            </a:r>
            <a:r>
              <a:rPr lang="en-US" sz="2600" b="1" dirty="0" smtClean="0"/>
              <a:t>1024</a:t>
            </a:r>
            <a:r>
              <a:rPr lang="zh-CN" altLang="en-US" sz="2600" b="1" dirty="0" smtClean="0"/>
              <a:t>个数据后结束中断。</a:t>
            </a:r>
            <a:endParaRPr lang="zh-CN" altLang="en-US" sz="2600" b="1" dirty="0" smtClean="0"/>
          </a:p>
          <a:p>
            <a:pPr>
              <a:spcBef>
                <a:spcPts val="600"/>
              </a:spcBef>
              <a:buNone/>
            </a:pPr>
            <a:r>
              <a:rPr lang="en-US" b="1" dirty="0" smtClean="0">
                <a:ea typeface="+mn-ea"/>
              </a:rPr>
              <a:t>   MOV   SI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OFFSET  DBUF  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SI=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数据缓冲区始址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MOV   BX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1024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BX=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数据计数器初值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STI		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；开中断，等待中断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AGAIN</a:t>
            </a:r>
            <a:r>
              <a:rPr lang="zh-CN" altLang="en-US" b="1" dirty="0" smtClean="0">
                <a:ea typeface="+mn-ea"/>
              </a:rPr>
              <a:t>：</a:t>
            </a:r>
            <a:r>
              <a:rPr lang="en-US" b="1" dirty="0" smtClean="0">
                <a:ea typeface="+mn-ea"/>
              </a:rPr>
              <a:t>	</a:t>
            </a:r>
            <a:endParaRPr lang="en-US" b="1" dirty="0" smtClean="0"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CMP    BX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0	      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；中断一次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BX-</a:t>
            </a:r>
            <a:r>
              <a:rPr lang="en-US" altLang="zh-CN" b="1" dirty="0" smtClean="0">
                <a:solidFill>
                  <a:schemeClr val="tx1"/>
                </a:solidFill>
                <a:ea typeface="+mn-ea"/>
              </a:rPr>
              <a:t>1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，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BX=0?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JNZ	    AGAIN	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            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BX≠0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，未采完，循环等待中断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MOV   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11111101B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；采完，禁止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IR2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中断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OUT	    21H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AL</a:t>
            </a:r>
            <a:endParaRPr lang="zh-CN" altLang="en-US" b="1" dirty="0" smtClean="0"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MOV   AH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4CH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；退出中断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INT	    21H</a:t>
            </a:r>
            <a:endParaRPr lang="zh-CN" altLang="en-US" b="1" dirty="0" smtClean="0"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</a:t>
            </a:r>
            <a:r>
              <a:rPr lang="en-US" b="1" dirty="0" smtClean="0">
                <a:solidFill>
                  <a:srgbClr val="FF66FF"/>
                </a:solidFill>
                <a:ea typeface="+mn-ea"/>
              </a:rPr>
              <a:t>RET	</a:t>
            </a:r>
            <a:r>
              <a:rPr lang="en-US" b="1" dirty="0" smtClean="0">
                <a:ea typeface="+mn-ea"/>
              </a:rPr>
              <a:t>	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；从子程序返回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AD_8	</a:t>
            </a:r>
            <a:r>
              <a:rPr lang="en-US" b="1" dirty="0" smtClean="0">
                <a:solidFill>
                  <a:srgbClr val="FF66FF"/>
                </a:solidFill>
                <a:ea typeface="+mn-ea"/>
              </a:rPr>
              <a:t>ENDP	</a:t>
            </a:r>
            <a:r>
              <a:rPr lang="en-US" b="1" dirty="0" smtClean="0">
                <a:ea typeface="+mn-ea"/>
              </a:rPr>
              <a:t>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AD_8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过程结束</a:t>
            </a:r>
            <a:endParaRPr lang="zh-CN" altLang="en-US" b="1" dirty="0">
              <a:solidFill>
                <a:schemeClr val="tx1"/>
              </a:solidFill>
              <a:ea typeface="+mn-ea"/>
            </a:endParaRPr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584200"/>
            <a:ext cx="8372475" cy="604520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zh-CN" altLang="en-US" b="1" dirty="0" smtClean="0">
                <a:ea typeface="+mn-ea"/>
              </a:rPr>
              <a:t>；</a:t>
            </a:r>
            <a:r>
              <a:rPr lang="zh-CN" altLang="en-US" sz="2600" b="1" dirty="0" smtClean="0"/>
              <a:t>中断服务程序，每通道均采集</a:t>
            </a:r>
            <a:r>
              <a:rPr lang="en-US" altLang="zh-CN" sz="2600" b="1" dirty="0" smtClean="0"/>
              <a:t>1</a:t>
            </a:r>
            <a:r>
              <a:rPr lang="zh-CN" altLang="en-US" sz="2600" b="1" dirty="0" smtClean="0"/>
              <a:t>个数据，存进</a:t>
            </a:r>
            <a:r>
              <a:rPr lang="en-US" sz="2600" b="1" dirty="0" smtClean="0"/>
              <a:t>DBUF</a:t>
            </a:r>
            <a:endParaRPr lang="zh-CN" altLang="en-US" sz="2600" b="1" dirty="0" smtClean="0"/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ADINT    </a:t>
            </a:r>
            <a:r>
              <a:rPr lang="en-US" b="1" dirty="0" smtClean="0">
                <a:solidFill>
                  <a:srgbClr val="FF66FF"/>
                </a:solidFill>
                <a:ea typeface="+mn-ea"/>
              </a:rPr>
              <a:t>PROC</a:t>
            </a:r>
            <a:r>
              <a:rPr lang="en-US" b="1" dirty="0" smtClean="0">
                <a:ea typeface="+mn-ea"/>
              </a:rPr>
              <a:t>   NEAR</a:t>
            </a:r>
            <a:endParaRPr lang="zh-CN" altLang="en-US" b="1" dirty="0" smtClean="0"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MOV    CX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0008H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；设置通道计数器初值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MOV    DX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300H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DX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指向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ADC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通道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0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NEXT</a:t>
            </a:r>
            <a:r>
              <a:rPr lang="zh-CN" altLang="en-US" b="1" dirty="0" smtClean="0">
                <a:ea typeface="+mn-ea"/>
              </a:rPr>
              <a:t>：</a:t>
            </a:r>
            <a:r>
              <a:rPr lang="en-US" b="1" dirty="0" smtClean="0">
                <a:ea typeface="+mn-ea"/>
              </a:rPr>
              <a:t>	</a:t>
            </a:r>
            <a:endParaRPr lang="en-US" b="1" dirty="0" smtClean="0"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OUT	     DX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AL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；启动一次转换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PUSH   DX	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；保存通道号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MOV    DX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308H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DX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指向状态口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308H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POLL</a:t>
            </a:r>
            <a:r>
              <a:rPr lang="zh-CN" altLang="en-US" b="1" dirty="0" smtClean="0">
                <a:ea typeface="+mn-ea"/>
              </a:rPr>
              <a:t>：</a:t>
            </a:r>
            <a:r>
              <a:rPr lang="en-US" b="1" dirty="0" smtClean="0">
                <a:ea typeface="+mn-ea"/>
              </a:rPr>
              <a:t>	</a:t>
            </a:r>
            <a:endParaRPr lang="en-US" b="1" dirty="0" smtClean="0"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IN	     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DX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；读入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EOC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状态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TEST    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80H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EOC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（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D7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）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=0?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即开始转换了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?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JNZ	     POLL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；非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0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，循环等待</a:t>
            </a:r>
            <a:endParaRPr lang="en-US" altLang="zh-CN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/>
              <a:t>NO_END</a:t>
            </a:r>
            <a:r>
              <a:rPr lang="zh-CN" altLang="en-US" b="1" dirty="0" smtClean="0"/>
              <a:t>：</a:t>
            </a:r>
            <a:r>
              <a:rPr lang="en-US" b="1" dirty="0" smtClean="0"/>
              <a:t>	</a:t>
            </a:r>
            <a:endParaRPr lang="en-US" b="1" dirty="0" smtClean="0"/>
          </a:p>
          <a:p>
            <a:pPr>
              <a:spcBef>
                <a:spcPts val="0"/>
              </a:spcBef>
              <a:buNone/>
            </a:pPr>
            <a:r>
              <a:rPr lang="en-US" b="1" dirty="0" smtClean="0"/>
              <a:t>   IN	     AL</a:t>
            </a:r>
            <a:r>
              <a:rPr lang="zh-CN" altLang="en-US" b="1" dirty="0" smtClean="0"/>
              <a:t>，</a:t>
            </a:r>
            <a:r>
              <a:rPr lang="en-US" b="1" dirty="0" smtClean="0"/>
              <a:t>DX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EOC=0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，已开始转换</a:t>
            </a:r>
            <a:endParaRPr lang="en-US" altLang="zh-CN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TEST    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80H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；再查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EOC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是否为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1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JZ	     NO_END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EOC=0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，等待转换结束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b="1" dirty="0" smtClean="0">
              <a:ea typeface="+mn-ea"/>
            </a:endParaRPr>
          </a:p>
          <a:p>
            <a:pPr>
              <a:buNone/>
            </a:pPr>
            <a:endParaRPr lang="zh-CN" altLang="en-US" b="1" dirty="0">
              <a:ea typeface="+mn-ea"/>
            </a:endParaRPr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406400"/>
            <a:ext cx="8372475" cy="626745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POP	     DX	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EOC=1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，恢复通道地址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IN	     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DX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；读取结果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MOV   </a:t>
            </a:r>
            <a:r>
              <a:rPr lang="zh-CN" altLang="en-US" b="1" dirty="0" smtClean="0">
                <a:ea typeface="+mn-ea"/>
              </a:rPr>
              <a:t>［</a:t>
            </a:r>
            <a:r>
              <a:rPr lang="en-US" b="1" dirty="0" smtClean="0">
                <a:ea typeface="+mn-ea"/>
              </a:rPr>
              <a:t>SI</a:t>
            </a:r>
            <a:r>
              <a:rPr lang="zh-CN" altLang="en-US" b="1" dirty="0" smtClean="0">
                <a:ea typeface="+mn-ea"/>
              </a:rPr>
              <a:t>］，</a:t>
            </a:r>
            <a:r>
              <a:rPr lang="en-US" b="1" dirty="0" smtClean="0">
                <a:ea typeface="+mn-ea"/>
              </a:rPr>
              <a:t>AL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；存储到缓冲区中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INC	     DX	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DX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指向下个通道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INC	     SI	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；指向下个缓存单元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LOOP   NEXT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；通道计数器</a:t>
            </a:r>
            <a:r>
              <a:rPr lang="en-US" altLang="zh-CN" b="1" dirty="0" smtClean="0">
                <a:solidFill>
                  <a:schemeClr val="tx1"/>
                </a:solidFill>
                <a:ea typeface="+mn-ea"/>
                <a:sym typeface="Symbol" panose="05050102010706020507"/>
              </a:rPr>
              <a:t>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1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，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  <a:sym typeface="Symbol" panose="05050102010706020507"/>
              </a:rPr>
              <a:t>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0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则循环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DEC	     BX	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</a:t>
            </a:r>
            <a:r>
              <a:rPr lang="en-US" altLang="zh-CN" b="1" dirty="0" smtClean="0">
                <a:solidFill>
                  <a:schemeClr val="tx1"/>
                </a:solidFill>
                <a:ea typeface="+mn-ea"/>
              </a:rPr>
              <a:t>=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0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，缓冲数据计数器</a:t>
            </a:r>
            <a:r>
              <a:rPr lang="en-US" altLang="zh-CN" b="1" dirty="0" smtClean="0">
                <a:solidFill>
                  <a:schemeClr val="tx1"/>
                </a:solidFill>
                <a:ea typeface="+mn-ea"/>
              </a:rPr>
              <a:t>+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1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MOV    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20H</a:t>
            </a:r>
            <a:endParaRPr lang="zh-CN" altLang="en-US" b="1" dirty="0" smtClean="0"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OUT	     20H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AL</a:t>
            </a:r>
            <a:endParaRPr lang="en-US" b="1" dirty="0" smtClean="0"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/>
              <a:t>   STI		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；开中断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66FF"/>
                </a:solidFill>
                <a:ea typeface="+mn-ea"/>
              </a:rPr>
              <a:t>   IRET</a:t>
            </a:r>
            <a:r>
              <a:rPr lang="en-US" b="1" dirty="0" smtClean="0">
                <a:ea typeface="+mn-ea"/>
              </a:rPr>
              <a:t>	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；自中断返回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/>
              <a:t>ADINT    </a:t>
            </a:r>
            <a:r>
              <a:rPr lang="en-US" b="1" dirty="0" smtClean="0">
                <a:solidFill>
                  <a:srgbClr val="FF66FF"/>
                </a:solidFill>
              </a:rPr>
              <a:t>ENDP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；中断服务程序结束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/>
              <a:t>CODE	     </a:t>
            </a:r>
            <a:r>
              <a:rPr lang="en-US" b="1" dirty="0" smtClean="0">
                <a:solidFill>
                  <a:srgbClr val="FF66FF"/>
                </a:solidFill>
              </a:rPr>
              <a:t>ENDS		</a:t>
            </a:r>
            <a:endParaRPr lang="en-US" b="1" dirty="0" smtClean="0">
              <a:solidFill>
                <a:srgbClr val="FF66FF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/>
              <a:t>		</a:t>
            </a:r>
            <a:r>
              <a:rPr lang="en-US" b="1" dirty="0" smtClean="0">
                <a:solidFill>
                  <a:srgbClr val="FF66FF"/>
                </a:solidFill>
              </a:rPr>
              <a:t>     END</a:t>
            </a:r>
            <a:endParaRPr lang="zh-CN" altLang="en-US" b="1" dirty="0" smtClean="0">
              <a:solidFill>
                <a:srgbClr val="FF66FF"/>
              </a:solidFill>
            </a:endParaRPr>
          </a:p>
          <a:p>
            <a:pPr>
              <a:spcBef>
                <a:spcPts val="0"/>
              </a:spcBef>
              <a:buNone/>
            </a:pPr>
            <a:endParaRPr lang="zh-CN" altLang="en-US" b="1" dirty="0">
              <a:ea typeface="+mn-ea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717550"/>
            <a:ext cx="8372475" cy="5772150"/>
          </a:xfrm>
        </p:spPr>
        <p:txBody>
          <a:bodyPr/>
          <a:lstStyle/>
          <a:p>
            <a:pPr>
              <a:buNone/>
            </a:pPr>
            <a:r>
              <a:rPr lang="zh-CN" altLang="en-US" sz="2800" b="1" dirty="0" smtClean="0">
                <a:solidFill>
                  <a:srgbClr val="FF66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sz="2800" b="1" dirty="0" smtClean="0">
                <a:solidFill>
                  <a:srgbClr val="FF66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800" b="1" dirty="0" smtClean="0">
                <a:solidFill>
                  <a:srgbClr val="FF66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）用</a:t>
            </a:r>
            <a:r>
              <a:rPr lang="en-US" sz="2800" b="1" dirty="0" smtClean="0">
                <a:solidFill>
                  <a:srgbClr val="FF66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8255A</a:t>
            </a:r>
            <a:r>
              <a:rPr lang="zh-CN" altLang="en-US" sz="2800" b="1" dirty="0" smtClean="0">
                <a:solidFill>
                  <a:srgbClr val="FF66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控制</a:t>
            </a:r>
            <a:r>
              <a:rPr lang="en-US" sz="2800" b="1" dirty="0" smtClean="0">
                <a:solidFill>
                  <a:srgbClr val="FF66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ADC0809</a:t>
            </a:r>
            <a:r>
              <a:rPr lang="zh-CN" altLang="en-US" sz="2800" b="1" dirty="0" smtClean="0">
                <a:solidFill>
                  <a:srgbClr val="FF66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的方法</a:t>
            </a:r>
            <a:endParaRPr lang="zh-CN" altLang="en-US" sz="2800" b="1" dirty="0" smtClean="0">
              <a:solidFill>
                <a:srgbClr val="FF66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58775" indent="-358775" algn="just"/>
            <a:r>
              <a:rPr lang="zh-CN" altLang="en-US" sz="2600" b="1" dirty="0" smtClean="0"/>
              <a:t>用</a:t>
            </a:r>
            <a:r>
              <a:rPr lang="en-US" sz="2600" b="1" dirty="0" smtClean="0"/>
              <a:t>8255A</a:t>
            </a:r>
            <a:r>
              <a:rPr lang="zh-CN" altLang="en-US" sz="2600" b="1" dirty="0" smtClean="0"/>
              <a:t>控制</a:t>
            </a:r>
            <a:r>
              <a:rPr lang="en-US" sz="2600" b="1" dirty="0" smtClean="0"/>
              <a:t>ADC0809</a:t>
            </a:r>
            <a:r>
              <a:rPr lang="zh-CN" altLang="en-US" sz="2600" b="1" dirty="0" smtClean="0"/>
              <a:t>的方案图如图</a:t>
            </a:r>
            <a:r>
              <a:rPr lang="en-US" sz="2600" b="1" dirty="0" smtClean="0"/>
              <a:t>10.19 </a:t>
            </a:r>
            <a:r>
              <a:rPr lang="zh-CN" altLang="en-US" sz="2600" b="1" dirty="0" smtClean="0"/>
              <a:t>。采用查询法来检测转换是否结束。</a:t>
            </a:r>
            <a:endParaRPr lang="zh-CN" altLang="en-US" sz="2600" b="1" dirty="0" smtClean="0"/>
          </a:p>
          <a:p>
            <a:pPr marL="358775" indent="-358775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b="1" dirty="0" smtClean="0">
                <a:ea typeface="+mn-ea"/>
              </a:rPr>
              <a:t>8255A</a:t>
            </a:r>
            <a:r>
              <a:rPr lang="zh-CN" altLang="en-US" b="1" dirty="0" smtClean="0">
                <a:ea typeface="+mn-ea"/>
              </a:rPr>
              <a:t>的</a:t>
            </a:r>
            <a:r>
              <a:rPr lang="en-US" b="1" dirty="0" smtClean="0">
                <a:ea typeface="+mn-ea"/>
              </a:rPr>
              <a:t>A</a:t>
            </a:r>
            <a:r>
              <a:rPr lang="zh-CN" altLang="en-US" b="1" dirty="0" smtClean="0">
                <a:ea typeface="+mn-ea"/>
              </a:rPr>
              <a:t>口编程为方式</a:t>
            </a:r>
            <a:r>
              <a:rPr lang="en-US" b="1" dirty="0" smtClean="0">
                <a:ea typeface="+mn-ea"/>
              </a:rPr>
              <a:t>0</a:t>
            </a:r>
            <a:r>
              <a:rPr lang="zh-CN" altLang="en-US" b="1" dirty="0" smtClean="0">
                <a:ea typeface="+mn-ea"/>
              </a:rPr>
              <a:t>输入，</a:t>
            </a:r>
            <a:r>
              <a:rPr lang="en-US" b="1" dirty="0" smtClean="0">
                <a:ea typeface="+mn-ea"/>
              </a:rPr>
              <a:t>C</a:t>
            </a:r>
            <a:r>
              <a:rPr lang="zh-CN" altLang="en-US" b="1" dirty="0" smtClean="0">
                <a:ea typeface="+mn-ea"/>
              </a:rPr>
              <a:t>口高</a:t>
            </a:r>
            <a:r>
              <a:rPr lang="en-US" b="1" dirty="0" smtClean="0">
                <a:ea typeface="+mn-ea"/>
              </a:rPr>
              <a:t>4</a:t>
            </a:r>
            <a:r>
              <a:rPr lang="zh-CN" altLang="en-US" b="1" dirty="0" smtClean="0">
                <a:ea typeface="+mn-ea"/>
              </a:rPr>
              <a:t>位为输入，低</a:t>
            </a:r>
            <a:r>
              <a:rPr lang="en-US" b="1" dirty="0" smtClean="0">
                <a:ea typeface="+mn-ea"/>
              </a:rPr>
              <a:t>4</a:t>
            </a:r>
            <a:r>
              <a:rPr lang="zh-CN" altLang="en-US" b="1" dirty="0" smtClean="0">
                <a:ea typeface="+mn-ea"/>
              </a:rPr>
              <a:t>位为输出。</a:t>
            </a:r>
            <a:endParaRPr lang="en-US" altLang="zh-CN" b="1" dirty="0" smtClean="0">
              <a:ea typeface="+mn-ea"/>
            </a:endParaRPr>
          </a:p>
          <a:p>
            <a:pPr marL="358775" indent="-358775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b="1" dirty="0" smtClean="0">
                <a:ea typeface="+mn-ea"/>
              </a:rPr>
              <a:t>ADC</a:t>
            </a:r>
            <a:r>
              <a:rPr lang="zh-CN" altLang="en-US" b="1" dirty="0" smtClean="0">
                <a:ea typeface="+mn-ea"/>
              </a:rPr>
              <a:t>的输出接到</a:t>
            </a:r>
            <a:r>
              <a:rPr lang="en-US" altLang="zh-CN" b="1" dirty="0" smtClean="0">
                <a:ea typeface="+mn-ea"/>
              </a:rPr>
              <a:t>A</a:t>
            </a:r>
            <a:r>
              <a:rPr lang="zh-CN" altLang="en-US" b="1" dirty="0" smtClean="0">
                <a:ea typeface="+mn-ea"/>
              </a:rPr>
              <a:t>口，</a:t>
            </a:r>
            <a:r>
              <a:rPr lang="en-US" altLang="zh-CN" b="1" dirty="0" smtClean="0">
                <a:ea typeface="+mn-ea"/>
              </a:rPr>
              <a:t>8</a:t>
            </a:r>
            <a:r>
              <a:rPr lang="zh-CN" altLang="en-US" b="1" dirty="0" smtClean="0">
                <a:ea typeface="+mn-ea"/>
              </a:rPr>
              <a:t>位数据从</a:t>
            </a:r>
            <a:r>
              <a:rPr lang="en-US" altLang="zh-CN" b="1" dirty="0" smtClean="0">
                <a:ea typeface="+mn-ea"/>
              </a:rPr>
              <a:t>A</a:t>
            </a:r>
            <a:r>
              <a:rPr lang="zh-CN" altLang="en-US" b="1" dirty="0" smtClean="0">
                <a:ea typeface="+mn-ea"/>
              </a:rPr>
              <a:t>口输入。</a:t>
            </a:r>
            <a:endParaRPr lang="en-US" altLang="zh-CN" b="1" dirty="0" smtClean="0">
              <a:ea typeface="+mn-ea"/>
            </a:endParaRPr>
          </a:p>
          <a:p>
            <a:pPr marL="358775" indent="-358775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b="1" dirty="0" smtClean="0">
                <a:ea typeface="+mn-ea"/>
              </a:rPr>
              <a:t>PC</a:t>
            </a:r>
            <a:r>
              <a:rPr lang="en-US" b="1" baseline="-25000" dirty="0" smtClean="0">
                <a:ea typeface="+mn-ea"/>
              </a:rPr>
              <a:t>2</a:t>
            </a:r>
            <a:r>
              <a:rPr lang="en-US" b="1" dirty="0" smtClean="0">
                <a:ea typeface="+mn-ea"/>
              </a:rPr>
              <a:t>~PC</a:t>
            </a:r>
            <a:r>
              <a:rPr lang="en-US" b="1" baseline="-25000" dirty="0" smtClean="0">
                <a:ea typeface="+mn-ea"/>
              </a:rPr>
              <a:t>0</a:t>
            </a:r>
            <a:r>
              <a:rPr lang="zh-CN" altLang="en-US" b="1" dirty="0" smtClean="0">
                <a:ea typeface="+mn-ea"/>
              </a:rPr>
              <a:t>输出</a:t>
            </a:r>
            <a:r>
              <a:rPr lang="en-US" b="1" dirty="0" smtClean="0">
                <a:ea typeface="+mn-ea"/>
              </a:rPr>
              <a:t>3</a:t>
            </a:r>
            <a:r>
              <a:rPr lang="zh-CN" altLang="en-US" b="1" dirty="0" smtClean="0">
                <a:ea typeface="+mn-ea"/>
              </a:rPr>
              <a:t>位通道号地址。</a:t>
            </a:r>
            <a:endParaRPr lang="en-US" b="1" dirty="0" smtClean="0">
              <a:ea typeface="+mn-ea"/>
            </a:endParaRPr>
          </a:p>
          <a:p>
            <a:pPr marL="358775" indent="-358775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b="1" dirty="0" smtClean="0">
                <a:ea typeface="+mn-ea"/>
              </a:rPr>
              <a:t>PC</a:t>
            </a:r>
            <a:r>
              <a:rPr lang="en-US" b="1" baseline="-25000" dirty="0" smtClean="0">
                <a:ea typeface="+mn-ea"/>
              </a:rPr>
              <a:t>3</a:t>
            </a:r>
            <a:r>
              <a:rPr lang="zh-CN" altLang="en-US" b="1" dirty="0" smtClean="0">
                <a:ea typeface="+mn-ea"/>
              </a:rPr>
              <a:t>与</a:t>
            </a:r>
            <a:r>
              <a:rPr lang="en-US" b="1" dirty="0" smtClean="0">
                <a:ea typeface="+mn-ea"/>
              </a:rPr>
              <a:t>ADC</a:t>
            </a:r>
            <a:r>
              <a:rPr lang="zh-CN" altLang="en-US" b="1" dirty="0" smtClean="0">
                <a:ea typeface="+mn-ea"/>
              </a:rPr>
              <a:t>的</a:t>
            </a:r>
            <a:r>
              <a:rPr lang="en-US" b="1" dirty="0" smtClean="0">
                <a:ea typeface="+mn-ea"/>
              </a:rPr>
              <a:t>START</a:t>
            </a:r>
            <a:r>
              <a:rPr lang="zh-CN" altLang="en-US" b="1" dirty="0" smtClean="0">
                <a:ea typeface="+mn-ea"/>
              </a:rPr>
              <a:t>和</a:t>
            </a:r>
            <a:r>
              <a:rPr lang="en-US" b="1" dirty="0" smtClean="0">
                <a:ea typeface="+mn-ea"/>
              </a:rPr>
              <a:t>ALE</a:t>
            </a:r>
            <a:r>
              <a:rPr lang="zh-CN" altLang="en-US" b="1" dirty="0" smtClean="0">
                <a:ea typeface="+mn-ea"/>
              </a:rPr>
              <a:t>相连接，编程使</a:t>
            </a:r>
            <a:r>
              <a:rPr lang="en-US" b="1" dirty="0" smtClean="0">
                <a:ea typeface="+mn-ea"/>
              </a:rPr>
              <a:t>PC</a:t>
            </a:r>
            <a:r>
              <a:rPr lang="en-US" b="1" baseline="-25000" dirty="0" smtClean="0">
                <a:ea typeface="+mn-ea"/>
              </a:rPr>
              <a:t>3</a:t>
            </a:r>
            <a:r>
              <a:rPr lang="zh-CN" altLang="en-US" b="1" dirty="0" smtClean="0">
                <a:ea typeface="+mn-ea"/>
              </a:rPr>
              <a:t>发启动信号，并锁存通道号。</a:t>
            </a:r>
            <a:endParaRPr lang="en-US" altLang="zh-CN" b="1" dirty="0" smtClean="0">
              <a:ea typeface="+mn-ea"/>
            </a:endParaRPr>
          </a:p>
          <a:p>
            <a:pPr marL="358775" indent="-358775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b="1" dirty="0" smtClean="0">
                <a:ea typeface="+mn-ea"/>
              </a:rPr>
              <a:t>PC</a:t>
            </a:r>
            <a:r>
              <a:rPr lang="en-US" b="1" baseline="-25000" dirty="0" smtClean="0">
                <a:ea typeface="+mn-ea"/>
              </a:rPr>
              <a:t>7</a:t>
            </a:r>
            <a:r>
              <a:rPr lang="zh-CN" altLang="en-US" b="1" dirty="0" smtClean="0">
                <a:ea typeface="+mn-ea"/>
              </a:rPr>
              <a:t>与</a:t>
            </a:r>
            <a:r>
              <a:rPr lang="en-US" b="1" dirty="0" smtClean="0">
                <a:ea typeface="+mn-ea"/>
              </a:rPr>
              <a:t>EOC</a:t>
            </a:r>
            <a:r>
              <a:rPr lang="zh-CN" altLang="en-US" b="1" dirty="0" smtClean="0">
                <a:ea typeface="+mn-ea"/>
              </a:rPr>
              <a:t>输出相连，查询</a:t>
            </a:r>
            <a:r>
              <a:rPr lang="en-US" b="1" dirty="0" smtClean="0">
                <a:ea typeface="+mn-ea"/>
              </a:rPr>
              <a:t>PC</a:t>
            </a:r>
            <a:r>
              <a:rPr lang="en-US" b="1" baseline="-25000" dirty="0" smtClean="0">
                <a:ea typeface="+mn-ea"/>
              </a:rPr>
              <a:t>7</a:t>
            </a:r>
            <a:r>
              <a:rPr lang="zh-CN" altLang="en-US" b="1" dirty="0" smtClean="0">
                <a:ea typeface="+mn-ea"/>
              </a:rPr>
              <a:t>状态可了解转换进程。</a:t>
            </a:r>
            <a:endParaRPr lang="en-US" altLang="zh-CN" b="1" dirty="0" smtClean="0">
              <a:ea typeface="+mn-ea"/>
            </a:endParaRPr>
          </a:p>
          <a:p>
            <a:pPr marL="358775" indent="-358775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b="1" dirty="0" smtClean="0">
                <a:ea typeface="+mn-ea"/>
              </a:rPr>
              <a:t>EOC</a:t>
            </a:r>
            <a:r>
              <a:rPr lang="zh-CN" altLang="en-US" b="1" dirty="0" smtClean="0">
                <a:ea typeface="+mn-ea"/>
              </a:rPr>
              <a:t>还与</a:t>
            </a:r>
            <a:r>
              <a:rPr lang="en-US" altLang="zh-CN" b="1" dirty="0" smtClean="0">
                <a:ea typeface="+mn-ea"/>
              </a:rPr>
              <a:t>ADC</a:t>
            </a:r>
            <a:r>
              <a:rPr lang="zh-CN" altLang="en-US" b="1" dirty="0" smtClean="0">
                <a:ea typeface="+mn-ea"/>
              </a:rPr>
              <a:t>的</a:t>
            </a:r>
            <a:r>
              <a:rPr lang="en-US" b="1" dirty="0" smtClean="0">
                <a:ea typeface="+mn-ea"/>
              </a:rPr>
              <a:t>OE</a:t>
            </a:r>
            <a:r>
              <a:rPr lang="zh-CN" altLang="en-US" b="1" dirty="0" smtClean="0">
                <a:ea typeface="+mn-ea"/>
              </a:rPr>
              <a:t>输入相连，转换结束时</a:t>
            </a:r>
            <a:r>
              <a:rPr lang="en-US" b="1" dirty="0" smtClean="0">
                <a:ea typeface="+mn-ea"/>
              </a:rPr>
              <a:t>OE</a:t>
            </a:r>
            <a:r>
              <a:rPr lang="zh-CN" altLang="en-US" b="1" dirty="0" smtClean="0">
                <a:ea typeface="+mn-ea"/>
              </a:rPr>
              <a:t>也会变高，使</a:t>
            </a:r>
            <a:r>
              <a:rPr lang="en-US" b="1" dirty="0" smtClean="0">
                <a:ea typeface="+mn-ea"/>
              </a:rPr>
              <a:t>ADC</a:t>
            </a:r>
            <a:r>
              <a:rPr lang="zh-CN" altLang="en-US" b="1" dirty="0" smtClean="0">
                <a:ea typeface="+mn-ea"/>
              </a:rPr>
              <a:t>的输出缓冲器打开，数据出现在</a:t>
            </a:r>
            <a:r>
              <a:rPr lang="en-US" b="1" dirty="0" smtClean="0">
                <a:ea typeface="+mn-ea"/>
              </a:rPr>
              <a:t>A</a:t>
            </a:r>
            <a:r>
              <a:rPr lang="zh-CN" altLang="en-US" b="1" dirty="0" smtClean="0">
                <a:ea typeface="+mn-ea"/>
              </a:rPr>
              <a:t>口上，由</a:t>
            </a:r>
            <a:r>
              <a:rPr lang="en-US" b="1" dirty="0" smtClean="0">
                <a:ea typeface="+mn-ea"/>
              </a:rPr>
              <a:t>IN</a:t>
            </a:r>
            <a:r>
              <a:rPr lang="zh-CN" altLang="en-US" b="1" dirty="0" smtClean="0">
                <a:ea typeface="+mn-ea"/>
              </a:rPr>
              <a:t>指令读入</a:t>
            </a:r>
            <a:r>
              <a:rPr lang="en-US" b="1" dirty="0" smtClean="0">
                <a:ea typeface="+mn-ea"/>
              </a:rPr>
              <a:t>CPU</a:t>
            </a:r>
            <a:r>
              <a:rPr lang="zh-CN" altLang="en-US" b="1" dirty="0" smtClean="0">
                <a:ea typeface="+mn-ea"/>
              </a:rPr>
              <a:t>。</a:t>
            </a:r>
            <a:endParaRPr lang="zh-CN" altLang="en-US" b="1" dirty="0" smtClean="0">
              <a:ea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628650"/>
            <a:ext cx="8372475" cy="1955800"/>
          </a:xfrm>
        </p:spPr>
        <p:txBody>
          <a:bodyPr/>
          <a:lstStyle/>
          <a:p>
            <a:pPr marL="358775" indent="-358775" algn="just"/>
            <a:r>
              <a:rPr lang="zh-CN" altLang="en-US" sz="2600" b="1" dirty="0" smtClean="0">
                <a:ea typeface="+mn-ea"/>
              </a:rPr>
              <a:t>设图</a:t>
            </a:r>
            <a:r>
              <a:rPr lang="en-US" altLang="zh-CN" sz="2600" b="1" dirty="0" smtClean="0">
                <a:ea typeface="+mn-ea"/>
              </a:rPr>
              <a:t>10.19</a:t>
            </a:r>
            <a:r>
              <a:rPr lang="zh-CN" altLang="en-US" sz="2600" b="1" dirty="0" smtClean="0">
                <a:ea typeface="+mn-ea"/>
              </a:rPr>
              <a:t>中，</a:t>
            </a:r>
            <a:r>
              <a:rPr lang="en-US" sz="2600" b="1" dirty="0" smtClean="0">
                <a:ea typeface="+mn-ea"/>
              </a:rPr>
              <a:t>8255A</a:t>
            </a:r>
            <a:r>
              <a:rPr lang="zh-CN" altLang="en-US" sz="2600" b="1" dirty="0" smtClean="0">
                <a:ea typeface="+mn-ea"/>
              </a:rPr>
              <a:t>的端口地址为</a:t>
            </a:r>
            <a:r>
              <a:rPr lang="en-US" sz="2600" b="1" dirty="0" smtClean="0">
                <a:ea typeface="+mn-ea"/>
              </a:rPr>
              <a:t>320H~323H</a:t>
            </a:r>
            <a:r>
              <a:rPr lang="zh-CN" altLang="en-US" sz="2600" b="1" dirty="0" smtClean="0">
                <a:ea typeface="+mn-ea"/>
              </a:rPr>
              <a:t>，已对它进行了初始化，并将</a:t>
            </a:r>
            <a:r>
              <a:rPr lang="en-US" sz="2600" b="1" dirty="0" smtClean="0">
                <a:ea typeface="+mn-ea"/>
              </a:rPr>
              <a:t>ES</a:t>
            </a:r>
            <a:r>
              <a:rPr lang="zh-CN" altLang="en-US" sz="2600" b="1" dirty="0" smtClean="0">
                <a:ea typeface="+mn-ea"/>
              </a:rPr>
              <a:t>和</a:t>
            </a:r>
            <a:r>
              <a:rPr lang="en-US" sz="2600" b="1" dirty="0" smtClean="0">
                <a:ea typeface="+mn-ea"/>
              </a:rPr>
              <a:t>DS</a:t>
            </a:r>
            <a:r>
              <a:rPr lang="zh-CN" altLang="en-US" sz="2600" b="1" dirty="0" smtClean="0">
                <a:ea typeface="+mn-ea"/>
              </a:rPr>
              <a:t>置成了相同段基地址。要求把</a:t>
            </a:r>
            <a:r>
              <a:rPr lang="en-US" sz="2600" b="1" dirty="0" smtClean="0">
                <a:ea typeface="+mn-ea"/>
              </a:rPr>
              <a:t>8</a:t>
            </a:r>
            <a:r>
              <a:rPr lang="zh-CN" altLang="en-US" sz="2600" b="1" dirty="0" smtClean="0">
                <a:ea typeface="+mn-ea"/>
              </a:rPr>
              <a:t>通道的转换结果，存到段基址为</a:t>
            </a:r>
            <a:r>
              <a:rPr lang="en-US" sz="2600" b="1" dirty="0" smtClean="0">
                <a:ea typeface="+mn-ea"/>
              </a:rPr>
              <a:t>ES</a:t>
            </a:r>
            <a:r>
              <a:rPr lang="zh-CN" altLang="en-US" sz="2600" b="1" dirty="0" smtClean="0">
                <a:ea typeface="+mn-ea"/>
              </a:rPr>
              <a:t>，偏移量从</a:t>
            </a:r>
            <a:r>
              <a:rPr lang="en-US" sz="2600" b="1" dirty="0" smtClean="0">
                <a:ea typeface="+mn-ea"/>
              </a:rPr>
              <a:t>DATA_ BUF</a:t>
            </a:r>
            <a:r>
              <a:rPr lang="zh-CN" altLang="en-US" sz="2600" b="1" dirty="0" smtClean="0">
                <a:ea typeface="+mn-ea"/>
              </a:rPr>
              <a:t>开始的内存中。则</a:t>
            </a:r>
            <a:r>
              <a:rPr lang="en-US" sz="2600" b="1" dirty="0" smtClean="0">
                <a:ea typeface="+mn-ea"/>
              </a:rPr>
              <a:t>ADC0809</a:t>
            </a:r>
            <a:r>
              <a:rPr lang="zh-CN" altLang="en-US" sz="2600" b="1" dirty="0" smtClean="0">
                <a:ea typeface="+mn-ea"/>
              </a:rPr>
              <a:t>完成一次</a:t>
            </a:r>
            <a:r>
              <a:rPr lang="en-US" sz="2600" b="1" dirty="0" smtClean="0">
                <a:ea typeface="+mn-ea"/>
              </a:rPr>
              <a:t>8</a:t>
            </a:r>
            <a:r>
              <a:rPr lang="zh-CN" altLang="en-US" sz="2600" b="1" dirty="0" smtClean="0">
                <a:ea typeface="+mn-ea"/>
              </a:rPr>
              <a:t>路模拟量采集的子程序</a:t>
            </a:r>
            <a:r>
              <a:rPr lang="en-US" sz="2600" b="1" dirty="0" smtClean="0">
                <a:ea typeface="+mn-ea"/>
              </a:rPr>
              <a:t>AD_SUB</a:t>
            </a:r>
            <a:r>
              <a:rPr lang="zh-CN" altLang="en-US" sz="2600" b="1" dirty="0" smtClean="0">
                <a:ea typeface="+mn-ea"/>
              </a:rPr>
              <a:t>如下：</a:t>
            </a:r>
            <a:endParaRPr lang="zh-CN" altLang="en-US" sz="2600" b="1" dirty="0" smtClean="0">
              <a:ea typeface="+mn-ea"/>
            </a:endParaRPr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549400" y="2762250"/>
            <a:ext cx="5921904" cy="374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628650"/>
            <a:ext cx="8372475" cy="586105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AD_SUB   </a:t>
            </a:r>
            <a:r>
              <a:rPr lang="en-US" b="1" dirty="0" smtClean="0">
                <a:solidFill>
                  <a:srgbClr val="FF66FF"/>
                </a:solidFill>
                <a:ea typeface="+mn-ea"/>
              </a:rPr>
              <a:t>PROC </a:t>
            </a:r>
            <a:r>
              <a:rPr lang="en-US" b="1" dirty="0" smtClean="0">
                <a:ea typeface="+mn-ea"/>
              </a:rPr>
              <a:t>   NEAR</a:t>
            </a:r>
            <a:endParaRPr lang="zh-CN" altLang="en-US" b="1" dirty="0" smtClean="0"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MOV    CX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8	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CX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作数据计数器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CLD		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；清方向标志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MOV    BL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00H	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；模拟通道号存在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BL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中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LEA      DI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DATA_BUF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；缓冲区偏移地址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NEXT_IN</a:t>
            </a:r>
            <a:r>
              <a:rPr lang="zh-CN" altLang="en-US" b="1" dirty="0" smtClean="0">
                <a:ea typeface="+mn-ea"/>
              </a:rPr>
              <a:t>：</a:t>
            </a:r>
            <a:r>
              <a:rPr lang="en-US" b="1" dirty="0" smtClean="0">
                <a:ea typeface="+mn-ea"/>
              </a:rPr>
              <a:t>	</a:t>
            </a:r>
            <a:endParaRPr lang="en-US" b="1" dirty="0" smtClean="0"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MOV     DX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322H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C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口地址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MOV     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BL</a:t>
            </a:r>
            <a:endParaRPr lang="zh-CN" altLang="en-US" b="1" dirty="0" smtClean="0"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OUT      DX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AL	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；输出通道号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MOV     DX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323H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；指向控制口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MOV     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00000111B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PC</a:t>
            </a:r>
            <a:r>
              <a:rPr lang="en-US" b="1" baseline="-25000" dirty="0" smtClean="0">
                <a:solidFill>
                  <a:schemeClr val="tx1"/>
                </a:solidFill>
                <a:ea typeface="+mn-ea"/>
              </a:rPr>
              <a:t>3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置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1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OUT      DX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AL	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；送出</a:t>
            </a:r>
            <a:r>
              <a:rPr lang="en-US" altLang="zh-CN" b="1" dirty="0" smtClean="0">
                <a:solidFill>
                  <a:schemeClr val="tx1"/>
                </a:solidFill>
                <a:ea typeface="+mn-ea"/>
              </a:rPr>
              <a:t>START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信号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NOP		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；延时</a:t>
            </a:r>
            <a:endParaRPr lang="en-US" altLang="zh-CN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/>
              <a:t>    NOP		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；高电平保持一段时间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/>
              <a:t>    NOP</a:t>
            </a:r>
            <a:endParaRPr lang="zh-CN" altLang="en-US" b="1" dirty="0" smtClean="0"/>
          </a:p>
          <a:p>
            <a:pPr>
              <a:spcBef>
                <a:spcPts val="0"/>
              </a:spcBef>
              <a:buNone/>
            </a:pPr>
            <a:endParaRPr lang="zh-CN" altLang="en-US" b="1" dirty="0" smtClean="0">
              <a:ea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b="1" dirty="0">
              <a:ea typeface="+mn-ea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406400"/>
            <a:ext cx="8372475" cy="594995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MOV     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00000110B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PC</a:t>
            </a:r>
            <a:r>
              <a:rPr lang="en-US" b="1" baseline="-25000" dirty="0" smtClean="0">
                <a:solidFill>
                  <a:schemeClr val="tx1"/>
                </a:solidFill>
                <a:ea typeface="+mn-ea"/>
              </a:rPr>
              <a:t>3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=</a:t>
            </a:r>
            <a:r>
              <a:rPr lang="en-US" altLang="zh-CN" b="1" dirty="0" smtClean="0">
                <a:solidFill>
                  <a:schemeClr val="tx1"/>
                </a:solidFill>
                <a:ea typeface="+mn-ea"/>
              </a:rPr>
              <a:t>0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OUT      DX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AL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；使</a:t>
            </a:r>
            <a:r>
              <a:rPr lang="en-US" altLang="zh-CN" b="1" dirty="0" smtClean="0">
                <a:solidFill>
                  <a:schemeClr val="tx1"/>
                </a:solidFill>
                <a:ea typeface="+mn-ea"/>
              </a:rPr>
              <a:t>START=0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，结束启动信号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MOV     DX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322H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DX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指向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C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口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NO_CONV</a:t>
            </a:r>
            <a:r>
              <a:rPr lang="zh-CN" altLang="en-US" b="1" dirty="0" smtClean="0">
                <a:ea typeface="+mn-ea"/>
              </a:rPr>
              <a:t>：</a:t>
            </a:r>
            <a:r>
              <a:rPr lang="en-US" b="1" dirty="0" smtClean="0">
                <a:ea typeface="+mn-ea"/>
              </a:rPr>
              <a:t>	</a:t>
            </a:r>
            <a:endParaRPr lang="en-US" b="1" dirty="0" smtClean="0">
              <a:ea typeface="+mn-ea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IN	       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DX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；读入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C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口内容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TEST     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80H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；查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PC</a:t>
            </a:r>
            <a:r>
              <a:rPr lang="en-US" b="1" baseline="-25000" dirty="0" smtClean="0">
                <a:solidFill>
                  <a:schemeClr val="tx1"/>
                </a:solidFill>
                <a:ea typeface="+mn-ea"/>
              </a:rPr>
              <a:t>7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，即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EOC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信号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JNZ	       NO_CONV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PC</a:t>
            </a:r>
            <a:r>
              <a:rPr lang="en-US" b="1" baseline="-25000" dirty="0" smtClean="0">
                <a:solidFill>
                  <a:schemeClr val="tx1"/>
                </a:solidFill>
                <a:ea typeface="+mn-ea"/>
              </a:rPr>
              <a:t>7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=1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，还未开始转换，等待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NO_EOC</a:t>
            </a:r>
            <a:r>
              <a:rPr lang="zh-CN" altLang="en-US" b="1" dirty="0" smtClean="0">
                <a:ea typeface="+mn-ea"/>
              </a:rPr>
              <a:t>：</a:t>
            </a:r>
            <a:r>
              <a:rPr lang="en-US" b="1" dirty="0" smtClean="0">
                <a:ea typeface="+mn-ea"/>
              </a:rPr>
              <a:t>	</a:t>
            </a:r>
            <a:endParaRPr lang="en-US" b="1" dirty="0" smtClean="0">
              <a:ea typeface="+mn-ea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IN	       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DX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PC</a:t>
            </a:r>
            <a:r>
              <a:rPr lang="en-US" b="1" baseline="-25000" dirty="0" smtClean="0">
                <a:solidFill>
                  <a:schemeClr val="tx1"/>
                </a:solidFill>
                <a:ea typeface="+mn-ea"/>
              </a:rPr>
              <a:t>7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=0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，已启动转换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TEST     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80H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；再查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PC</a:t>
            </a:r>
            <a:r>
              <a:rPr lang="en-US" b="1" baseline="-25000" dirty="0" smtClean="0">
                <a:solidFill>
                  <a:schemeClr val="tx1"/>
                </a:solidFill>
                <a:ea typeface="+mn-ea"/>
              </a:rPr>
              <a:t>7</a:t>
            </a:r>
            <a:endParaRPr lang="zh-CN" altLang="en-US" b="1" baseline="-25000" dirty="0" smtClean="0">
              <a:solidFill>
                <a:schemeClr val="tx1"/>
              </a:solidFill>
              <a:ea typeface="+mn-ea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JZ	       NO-EOC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PC</a:t>
            </a:r>
            <a:r>
              <a:rPr lang="en-US" b="1" baseline="-25000" dirty="0" smtClean="0">
                <a:solidFill>
                  <a:schemeClr val="tx1"/>
                </a:solidFill>
                <a:ea typeface="+mn-ea"/>
              </a:rPr>
              <a:t>7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=0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，转换未结束，等待</a:t>
            </a:r>
            <a:endParaRPr lang="en-US" altLang="zh-CN" b="1" dirty="0" smtClean="0">
              <a:solidFill>
                <a:schemeClr val="tx1"/>
              </a:solidFill>
              <a:ea typeface="+mn-ea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dirty="0" smtClean="0"/>
              <a:t>    </a:t>
            </a:r>
            <a:r>
              <a:rPr lang="en-US" b="1" dirty="0" smtClean="0">
                <a:ea typeface="+mn-ea"/>
              </a:rPr>
              <a:t>MOV     DX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320H   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PC</a:t>
            </a:r>
            <a:r>
              <a:rPr lang="en-US" b="1" baseline="-25000" dirty="0" smtClean="0">
                <a:solidFill>
                  <a:schemeClr val="tx1"/>
                </a:solidFill>
                <a:ea typeface="+mn-ea"/>
              </a:rPr>
              <a:t>7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=1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，转换结束，指向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A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口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IN	       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DX	   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；读入数据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STOS     DATA_BUF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；存入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ES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段的数据缓冲区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INC	       BL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；指向下个通道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LOOP    NEXT_IN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；尚未完成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8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路转换则循环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66FF"/>
                </a:solidFill>
                <a:ea typeface="+mn-ea"/>
              </a:rPr>
              <a:t>    RET	</a:t>
            </a:r>
            <a:r>
              <a:rPr lang="en-US" b="1" dirty="0" smtClean="0">
                <a:ea typeface="+mn-ea"/>
              </a:rPr>
              <a:t>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；已完成，返回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AD_SUB   </a:t>
            </a:r>
            <a:r>
              <a:rPr lang="en-US" b="1" dirty="0" smtClean="0">
                <a:solidFill>
                  <a:srgbClr val="FF66FF"/>
                </a:solidFill>
                <a:ea typeface="+mn-ea"/>
              </a:rPr>
              <a:t>ENDP</a:t>
            </a:r>
            <a:endParaRPr lang="zh-CN" altLang="en-US" b="1" dirty="0" smtClean="0">
              <a:solidFill>
                <a:srgbClr val="FF66FF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b="1" dirty="0">
              <a:ea typeface="+mn-ea"/>
            </a:endParaRPr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 smtClean="0">
                <a:solidFill>
                  <a:srgbClr val="00FF00"/>
                </a:solidFill>
                <a:latin typeface="+mn-lt"/>
                <a:ea typeface="+mn-ea"/>
              </a:rPr>
              <a:t>10.3.1  </a:t>
            </a:r>
            <a:r>
              <a:rPr lang="zh-CN" altLang="en-US" dirty="0" smtClean="0">
                <a:solidFill>
                  <a:srgbClr val="00FF00"/>
                </a:solidFill>
                <a:latin typeface="+mn-lt"/>
                <a:ea typeface="+mn-ea"/>
              </a:rPr>
              <a:t>模</a:t>
            </a:r>
            <a:r>
              <a:rPr lang="en-US" dirty="0" smtClean="0">
                <a:solidFill>
                  <a:srgbClr val="00FF00"/>
                </a:solidFill>
                <a:latin typeface="+mn-lt"/>
                <a:ea typeface="+mn-ea"/>
              </a:rPr>
              <a:t>/</a:t>
            </a:r>
            <a:r>
              <a:rPr lang="zh-CN" altLang="en-US" dirty="0" smtClean="0">
                <a:solidFill>
                  <a:srgbClr val="00FF00"/>
                </a:solidFill>
                <a:latin typeface="+mn-lt"/>
                <a:ea typeface="+mn-ea"/>
              </a:rPr>
              <a:t>数转换器原理</a:t>
            </a:r>
            <a:endParaRPr lang="en-US" altLang="zh-CN" dirty="0" smtClean="0">
              <a:solidFill>
                <a:srgbClr val="00FF00"/>
              </a:solidFill>
              <a:latin typeface="+mn-lt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206500"/>
            <a:ext cx="8142287" cy="5175250"/>
          </a:xfrm>
        </p:spPr>
        <p:txBody>
          <a:bodyPr/>
          <a:lstStyle/>
          <a:p>
            <a:pPr algn="just"/>
            <a:r>
              <a:rPr lang="zh-CN" altLang="en-US" sz="2600" b="1" dirty="0" smtClean="0"/>
              <a:t>实现</a:t>
            </a:r>
            <a:r>
              <a:rPr lang="en-US" sz="2600" b="1" dirty="0" smtClean="0"/>
              <a:t>A/D</a:t>
            </a:r>
            <a:r>
              <a:rPr lang="zh-CN" altLang="en-US" sz="2600" b="1" dirty="0" smtClean="0"/>
              <a:t>转换的方法有十几种，常采用计数法、逐次逼近法、双斜积分法和并行转换法等。</a:t>
            </a:r>
            <a:endParaRPr lang="en-US" altLang="zh-CN" sz="2600" b="1" dirty="0" smtClean="0"/>
          </a:p>
          <a:p>
            <a:pPr algn="just"/>
            <a:r>
              <a:rPr lang="zh-CN" altLang="en-US" sz="2600" b="1" dirty="0" smtClean="0"/>
              <a:t>逐次逼近式</a:t>
            </a:r>
            <a:r>
              <a:rPr lang="en-US" sz="2600" b="1" dirty="0" smtClean="0"/>
              <a:t>A/D</a:t>
            </a:r>
            <a:r>
              <a:rPr lang="zh-CN" altLang="en-US" sz="2600" b="1" dirty="0" smtClean="0"/>
              <a:t>转换速度快、分辨率高，芯片成本较低，因此在数据采集系统中广泛应用。仅介绍逐次逼近式</a:t>
            </a:r>
            <a:r>
              <a:rPr lang="en-US" sz="2600" b="1" dirty="0" smtClean="0"/>
              <a:t>A/D</a:t>
            </a:r>
            <a:r>
              <a:rPr lang="zh-CN" altLang="en-US" sz="2600" b="1" dirty="0" smtClean="0"/>
              <a:t>转换器的原理和它们的使用。</a:t>
            </a:r>
            <a:endParaRPr lang="zh-CN" altLang="en-US" sz="2600" b="1" dirty="0" smtClean="0"/>
          </a:p>
          <a:p>
            <a:pPr algn="just"/>
            <a:r>
              <a:rPr lang="zh-CN" altLang="en-US" sz="2600" b="1" dirty="0" smtClean="0"/>
              <a:t>这类</a:t>
            </a:r>
            <a:r>
              <a:rPr lang="en-US" altLang="zh-CN" sz="2600" b="1" dirty="0" smtClean="0"/>
              <a:t>ADC</a:t>
            </a:r>
            <a:r>
              <a:rPr lang="zh-CN" altLang="en-US" sz="2600" b="1" dirty="0" smtClean="0"/>
              <a:t>的转换原理以逐次逼近原理为基础，即把输入电压</a:t>
            </a:r>
            <a:r>
              <a:rPr lang="en-US" sz="2600" b="1" dirty="0" smtClean="0"/>
              <a:t>V</a:t>
            </a:r>
            <a:r>
              <a:rPr lang="en-US" sz="2600" b="1" baseline="-25000" dirty="0" smtClean="0"/>
              <a:t>i</a:t>
            </a:r>
            <a:r>
              <a:rPr lang="zh-CN" altLang="en-US" sz="2600" b="1" dirty="0" smtClean="0"/>
              <a:t>与一组从参考电压分层得到的量化电压比较，从最大量化电压开始，由粗到细逐次进行，根据每次比较的结果，确定相应的位是</a:t>
            </a:r>
            <a:r>
              <a:rPr lang="en-US" sz="2600" b="1" dirty="0" smtClean="0"/>
              <a:t>1</a:t>
            </a:r>
            <a:r>
              <a:rPr lang="zh-CN" altLang="en-US" sz="2600" b="1" dirty="0" smtClean="0"/>
              <a:t>还是</a:t>
            </a:r>
            <a:r>
              <a:rPr lang="en-US" sz="2600" b="1" dirty="0" smtClean="0"/>
              <a:t>0</a:t>
            </a:r>
            <a:r>
              <a:rPr lang="zh-CN" altLang="en-US" sz="2600" b="1" dirty="0" smtClean="0"/>
              <a:t>。不断比较，不断逼近，直到两者的差别小于某一误差范围时，即完成了一次转换。</a:t>
            </a:r>
            <a:endParaRPr lang="zh-CN" altLang="en-US" sz="2600" b="1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rgbClr val="00FF00"/>
                </a:solidFill>
                <a:latin typeface="+mn-lt"/>
                <a:ea typeface="+mn-ea"/>
              </a:rPr>
              <a:t>2. 12</a:t>
            </a:r>
            <a:r>
              <a:rPr lang="zh-CN" altLang="en-US" dirty="0" smtClean="0">
                <a:solidFill>
                  <a:srgbClr val="00FF00"/>
                </a:solidFill>
                <a:latin typeface="+mn-lt"/>
                <a:ea typeface="+mn-ea"/>
              </a:rPr>
              <a:t>位</a:t>
            </a:r>
            <a:r>
              <a:rPr lang="en-US" dirty="0" smtClean="0">
                <a:solidFill>
                  <a:srgbClr val="00FF00"/>
                </a:solidFill>
                <a:latin typeface="+mn-lt"/>
                <a:ea typeface="+mn-ea"/>
              </a:rPr>
              <a:t>A/D</a:t>
            </a:r>
            <a:r>
              <a:rPr lang="zh-CN" altLang="en-US" dirty="0" smtClean="0">
                <a:solidFill>
                  <a:srgbClr val="00FF00"/>
                </a:solidFill>
                <a:latin typeface="+mn-lt"/>
                <a:ea typeface="+mn-ea"/>
              </a:rPr>
              <a:t>转换器</a:t>
            </a:r>
            <a:r>
              <a:rPr lang="en-US" dirty="0" smtClean="0">
                <a:solidFill>
                  <a:srgbClr val="00FF00"/>
                </a:solidFill>
                <a:latin typeface="+mn-lt"/>
                <a:ea typeface="+mn-ea"/>
              </a:rPr>
              <a:t>AD574A</a:t>
            </a:r>
            <a:r>
              <a:rPr lang="en-US" sz="3600" dirty="0" smtClean="0">
                <a:solidFill>
                  <a:srgbClr val="FFFF00"/>
                </a:solidFill>
                <a:latin typeface="+mn-lt"/>
                <a:ea typeface="+mn-ea"/>
              </a:rPr>
              <a:t>*</a:t>
            </a:r>
            <a:endParaRPr lang="zh-CN" altLang="en-US" sz="3600" dirty="0">
              <a:solidFill>
                <a:srgbClr val="FFFF00"/>
              </a:solidFill>
              <a:latin typeface="+mn-lt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984250"/>
            <a:ext cx="8372475" cy="1511300"/>
          </a:xfrm>
        </p:spPr>
        <p:txBody>
          <a:bodyPr/>
          <a:lstStyle/>
          <a:p>
            <a:pPr marL="358775" indent="-358775" algn="just"/>
            <a:r>
              <a:rPr lang="en-US" b="1" dirty="0" smtClean="0">
                <a:ea typeface="+mn-ea"/>
              </a:rPr>
              <a:t>AD574A</a:t>
            </a:r>
            <a:r>
              <a:rPr lang="zh-CN" altLang="en-US" b="1" dirty="0" smtClean="0">
                <a:ea typeface="+mn-ea"/>
              </a:rPr>
              <a:t>是带有三态缓冲器的</a:t>
            </a:r>
            <a:r>
              <a:rPr lang="en-US" b="1" dirty="0" smtClean="0">
                <a:ea typeface="+mn-ea"/>
              </a:rPr>
              <a:t>A/D</a:t>
            </a:r>
            <a:r>
              <a:rPr lang="zh-CN" altLang="en-US" b="1" dirty="0" smtClean="0">
                <a:ea typeface="+mn-ea"/>
              </a:rPr>
              <a:t>转换器，可直接与</a:t>
            </a:r>
            <a:r>
              <a:rPr lang="en-US" b="1" dirty="0" smtClean="0">
                <a:ea typeface="+mn-ea"/>
              </a:rPr>
              <a:t>8/16</a:t>
            </a:r>
            <a:r>
              <a:rPr lang="zh-CN" altLang="en-US" b="1" dirty="0" smtClean="0">
                <a:ea typeface="+mn-ea"/>
              </a:rPr>
              <a:t>位微机接口，内有高精度参考电压源和时钟电路</a:t>
            </a:r>
            <a:r>
              <a:rPr lang="en-US" altLang="zh-CN" b="1" dirty="0" smtClean="0">
                <a:ea typeface="+mn-ea"/>
              </a:rPr>
              <a:t>, </a:t>
            </a:r>
            <a:r>
              <a:rPr lang="zh-CN" altLang="en-US" b="1" dirty="0" smtClean="0">
                <a:ea typeface="+mn-ea"/>
              </a:rPr>
              <a:t>芯片内还含有逐次逼近式寄存器</a:t>
            </a:r>
            <a:r>
              <a:rPr lang="en-US" b="1" dirty="0" smtClean="0">
                <a:ea typeface="+mn-ea"/>
              </a:rPr>
              <a:t>SAR</a:t>
            </a:r>
            <a:r>
              <a:rPr lang="zh-CN" altLang="en-US" b="1" dirty="0" smtClean="0">
                <a:ea typeface="+mn-ea"/>
              </a:rPr>
              <a:t>、比较器、控制逻辑、</a:t>
            </a:r>
            <a:r>
              <a:rPr lang="en-US" b="1" dirty="0" smtClean="0">
                <a:ea typeface="+mn-ea"/>
              </a:rPr>
              <a:t>DAC</a:t>
            </a:r>
            <a:r>
              <a:rPr lang="zh-CN" altLang="en-US" b="1" dirty="0" smtClean="0">
                <a:ea typeface="+mn-ea"/>
              </a:rPr>
              <a:t>转换电路及三态输出缓冲器等。</a:t>
            </a:r>
            <a:endParaRPr lang="zh-CN" altLang="en-US" b="1" dirty="0">
              <a:ea typeface="+mn-ea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616200" y="2540000"/>
            <a:ext cx="3946679" cy="382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内容占位符 2"/>
          <p:cNvSpPr txBox="1"/>
          <p:nvPr/>
        </p:nvSpPr>
        <p:spPr bwMode="auto">
          <a:xfrm>
            <a:off x="4735512" y="2717800"/>
            <a:ext cx="4408488" cy="3733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2" charset="-122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550" y="6396335"/>
            <a:ext cx="2622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+mn-lt"/>
                <a:ea typeface="+mn-ea"/>
              </a:rPr>
              <a:t>*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+mn-ea"/>
              </a:rPr>
              <a:t>供选用</a:t>
            </a:r>
            <a:endParaRPr lang="zh-CN" altLang="en-US" b="1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/>
          <p:nvPr/>
        </p:nvSpPr>
        <p:spPr bwMode="auto">
          <a:xfrm>
            <a:off x="215900" y="4521200"/>
            <a:ext cx="8372475" cy="2336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u"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2" charset="-122"/>
              <a:cs typeface="+mn-cs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38150" y="450850"/>
            <a:ext cx="8372475" cy="6045200"/>
          </a:xfrm>
        </p:spPr>
        <p:txBody>
          <a:bodyPr/>
          <a:lstStyle/>
          <a:p>
            <a:pPr lvl="0">
              <a:spcBef>
                <a:spcPts val="0"/>
              </a:spcBef>
              <a:buNone/>
              <a:defRPr/>
            </a:pPr>
            <a:r>
              <a:rPr lang="en-US" sz="3200" b="1" dirty="0" smtClean="0"/>
              <a:t>1</a:t>
            </a:r>
            <a:r>
              <a:rPr lang="zh-CN" altLang="en-US" sz="3200" b="1" dirty="0" smtClean="0"/>
              <a:t>）</a:t>
            </a:r>
            <a:r>
              <a:rPr lang="en-US" sz="3200" b="1" dirty="0" smtClean="0"/>
              <a:t>AD574A</a:t>
            </a:r>
            <a:r>
              <a:rPr lang="zh-CN" altLang="en-US" sz="3200" b="1" dirty="0" smtClean="0"/>
              <a:t>的引脚</a:t>
            </a:r>
            <a:endParaRPr lang="zh-CN" altLang="en-US" sz="3200" b="1" dirty="0" smtClean="0"/>
          </a:p>
          <a:p>
            <a:pPr lvl="0">
              <a:spcBef>
                <a:spcPts val="0"/>
              </a:spcBef>
              <a:buNone/>
              <a:defRPr/>
            </a:pPr>
            <a:r>
              <a:rPr lang="zh-CN" altLang="en-US" sz="2600" b="1" dirty="0" smtClean="0">
                <a:solidFill>
                  <a:srgbClr val="00FFCC"/>
                </a:solidFill>
              </a:rPr>
              <a:t>（</a:t>
            </a:r>
            <a:r>
              <a:rPr lang="en-US" sz="2600" b="1" dirty="0" smtClean="0">
                <a:solidFill>
                  <a:srgbClr val="00FFCC"/>
                </a:solidFill>
              </a:rPr>
              <a:t>1</a:t>
            </a:r>
            <a:r>
              <a:rPr lang="zh-CN" altLang="en-US" sz="2600" b="1" dirty="0" smtClean="0">
                <a:solidFill>
                  <a:srgbClr val="00FFCC"/>
                </a:solidFill>
              </a:rPr>
              <a:t>）电源和地</a:t>
            </a:r>
            <a:endParaRPr lang="zh-CN" altLang="en-US" sz="2600" b="1" dirty="0" smtClean="0">
              <a:solidFill>
                <a:srgbClr val="00FFCC"/>
              </a:solidFill>
            </a:endParaRPr>
          </a:p>
          <a:p>
            <a:pPr marL="179705" lvl="0" indent="-179705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b="1" dirty="0" smtClean="0">
                <a:ea typeface="+mn-ea"/>
              </a:rPr>
              <a:t>V</a:t>
            </a:r>
            <a:r>
              <a:rPr lang="en-US" b="1" baseline="-25000" dirty="0" smtClean="0">
                <a:ea typeface="+mn-ea"/>
              </a:rPr>
              <a:t>CC </a:t>
            </a:r>
            <a:r>
              <a:rPr lang="en-US" baseline="-25000" dirty="0" smtClean="0">
                <a:ea typeface="+mn-ea"/>
              </a:rPr>
              <a:t>   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+12V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或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+15V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电源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 marL="179705" lvl="0" indent="-179705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b="1" dirty="0" smtClean="0">
                <a:ea typeface="+mn-ea"/>
              </a:rPr>
              <a:t>V</a:t>
            </a:r>
            <a:r>
              <a:rPr lang="en-US" b="1" baseline="-25000" dirty="0" smtClean="0">
                <a:ea typeface="+mn-ea"/>
              </a:rPr>
              <a:t>EE </a:t>
            </a:r>
            <a:r>
              <a:rPr lang="en-US" baseline="-25000" dirty="0" smtClean="0">
                <a:ea typeface="+mn-ea"/>
              </a:rPr>
              <a:t>     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-12V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或 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-15V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电源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 marL="179705" lvl="0" indent="-179705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b="1" dirty="0" smtClean="0">
                <a:ea typeface="+mn-ea"/>
              </a:rPr>
              <a:t>V</a:t>
            </a:r>
            <a:r>
              <a:rPr lang="en-US" b="1" baseline="-25000" dirty="0" smtClean="0">
                <a:ea typeface="+mn-ea"/>
              </a:rPr>
              <a:t>LOGIC</a:t>
            </a:r>
            <a:r>
              <a:rPr lang="en-US" b="1" dirty="0" smtClean="0">
                <a:ea typeface="+mn-ea"/>
              </a:rPr>
              <a:t> </a:t>
            </a:r>
            <a:r>
              <a:rPr lang="en-US" dirty="0" smtClean="0">
                <a:ea typeface="+mn-ea"/>
              </a:rPr>
              <a:t>  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逻辑电源，接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+5V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 marL="179705" lvl="0" indent="-179705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b="1" dirty="0" smtClean="0">
                <a:ea typeface="+mn-ea"/>
              </a:rPr>
              <a:t>REF OUT   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输出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10V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基准电压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 marL="179705" lvl="0" indent="-179705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b="1" dirty="0" smtClean="0">
                <a:ea typeface="+mn-ea"/>
              </a:rPr>
              <a:t>REF IN    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参考电压输入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 marL="179705" lvl="0" indent="-179705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b="1" dirty="0" smtClean="0">
                <a:ea typeface="+mn-ea"/>
              </a:rPr>
              <a:t>AC   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模拟地</a:t>
            </a:r>
            <a:endParaRPr lang="en-US" altLang="zh-CN" b="1" dirty="0" smtClean="0">
              <a:solidFill>
                <a:schemeClr val="tx1"/>
              </a:solidFill>
              <a:ea typeface="+mn-ea"/>
            </a:endParaRPr>
          </a:p>
          <a:p>
            <a:pPr marL="179705" lvl="0" indent="-179705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b="1" dirty="0" smtClean="0">
                <a:ea typeface="+mn-ea"/>
              </a:rPr>
              <a:t>DC </a:t>
            </a:r>
            <a:r>
              <a:rPr lang="en-US" dirty="0" smtClean="0">
                <a:ea typeface="+mn-ea"/>
              </a:rPr>
              <a:t>  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数字地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600" b="1" dirty="0" smtClean="0">
                <a:solidFill>
                  <a:srgbClr val="00FFCC"/>
                </a:solidFill>
              </a:rPr>
              <a:t>（</a:t>
            </a:r>
            <a:r>
              <a:rPr lang="en-US" sz="2600" b="1" dirty="0" smtClean="0">
                <a:solidFill>
                  <a:srgbClr val="00FFCC"/>
                </a:solidFill>
              </a:rPr>
              <a:t>2</a:t>
            </a:r>
            <a:r>
              <a:rPr lang="zh-CN" altLang="en-US" sz="2600" b="1" dirty="0" smtClean="0">
                <a:solidFill>
                  <a:srgbClr val="00FFCC"/>
                </a:solidFill>
              </a:rPr>
              <a:t>） 模拟量输入</a:t>
            </a:r>
            <a:endParaRPr lang="zh-CN" altLang="en-US" sz="2600" b="1" dirty="0" smtClean="0">
              <a:solidFill>
                <a:srgbClr val="00FFCC"/>
              </a:solidFill>
            </a:endParaRPr>
          </a:p>
          <a:p>
            <a:pPr marL="179705" indent="-179705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 smtClean="0">
                <a:ea typeface="+mn-ea"/>
              </a:rPr>
              <a:t>10V</a:t>
            </a:r>
            <a:r>
              <a:rPr lang="en-US" b="1" baseline="-25000" dirty="0" smtClean="0">
                <a:ea typeface="+mn-ea"/>
              </a:rPr>
              <a:t>IN     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单极性输入端，量程 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0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～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+10V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 marL="179705" indent="-179705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 smtClean="0">
                <a:ea typeface="+mn-ea"/>
              </a:rPr>
              <a:t>20V</a:t>
            </a:r>
            <a:r>
              <a:rPr lang="en-US" b="1" baseline="-25000" dirty="0" smtClean="0">
                <a:ea typeface="+mn-ea"/>
              </a:rPr>
              <a:t>IN     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单极性输入端，量程 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0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～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+20V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 marL="179705" indent="-179705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 smtClean="0">
                <a:ea typeface="+mn-ea"/>
              </a:rPr>
              <a:t>BIP OFF    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双极性偏置输入端，量程 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-5V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～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+5V</a:t>
            </a:r>
            <a:endParaRPr 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600" b="1" dirty="0" smtClean="0">
                <a:solidFill>
                  <a:srgbClr val="00FFCC"/>
                </a:solidFill>
              </a:rPr>
              <a:t>（</a:t>
            </a:r>
            <a:r>
              <a:rPr lang="en-US" sz="2600" b="1" dirty="0" smtClean="0">
                <a:solidFill>
                  <a:srgbClr val="00FFCC"/>
                </a:solidFill>
              </a:rPr>
              <a:t>3</a:t>
            </a:r>
            <a:r>
              <a:rPr lang="zh-CN" altLang="en-US" sz="2600" b="1" dirty="0" smtClean="0">
                <a:solidFill>
                  <a:srgbClr val="00FFCC"/>
                </a:solidFill>
              </a:rPr>
              <a:t>）数据输出引脚</a:t>
            </a:r>
            <a:endParaRPr lang="zh-CN" altLang="en-US" sz="2600" b="1" dirty="0" smtClean="0">
              <a:solidFill>
                <a:srgbClr val="00FFCC"/>
              </a:solidFill>
            </a:endParaRPr>
          </a:p>
          <a:p>
            <a:pPr marL="179705" indent="-179705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 smtClean="0"/>
              <a:t>DB</a:t>
            </a:r>
            <a:r>
              <a:rPr lang="en-US" b="1" baseline="-25000" dirty="0" smtClean="0"/>
              <a:t>11</a:t>
            </a:r>
            <a:r>
              <a:rPr lang="en-US" b="1" dirty="0" smtClean="0"/>
              <a:t>~DB</a:t>
            </a:r>
            <a:r>
              <a:rPr lang="en-US" b="1" baseline="-25000" dirty="0" smtClean="0"/>
              <a:t>0</a:t>
            </a:r>
            <a:r>
              <a:rPr lang="en-US" b="1" dirty="0" smtClean="0"/>
              <a:t>   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输出数据线，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DB</a:t>
            </a:r>
            <a:r>
              <a:rPr lang="en-US" b="1" baseline="-25000" dirty="0" smtClean="0">
                <a:solidFill>
                  <a:schemeClr val="tx1"/>
                </a:solidFill>
                <a:ea typeface="+mn-ea"/>
              </a:rPr>
              <a:t>11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为</a:t>
            </a:r>
            <a:r>
              <a:rPr lang="en-US" altLang="zh-CN" b="1" dirty="0" smtClean="0">
                <a:solidFill>
                  <a:schemeClr val="tx1"/>
                </a:solidFill>
                <a:ea typeface="+mn-ea"/>
              </a:rPr>
              <a:t>MSB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 marL="179705" indent="-179705">
              <a:spcBef>
                <a:spcPts val="0"/>
              </a:spcBef>
              <a:buNone/>
            </a:pP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buNone/>
            </a:pP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883150" y="450850"/>
            <a:ext cx="3946679" cy="382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406400"/>
            <a:ext cx="8372475" cy="337820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zh-CN" altLang="en-US" sz="2600" b="1" dirty="0" smtClean="0">
                <a:solidFill>
                  <a:srgbClr val="00FFCC"/>
                </a:solidFill>
              </a:rPr>
              <a:t>（</a:t>
            </a:r>
            <a:r>
              <a:rPr lang="en-US" sz="2600" b="1" dirty="0" smtClean="0">
                <a:solidFill>
                  <a:srgbClr val="00FFCC"/>
                </a:solidFill>
              </a:rPr>
              <a:t>4</a:t>
            </a:r>
            <a:r>
              <a:rPr lang="zh-CN" altLang="en-US" sz="2600" b="1" dirty="0" smtClean="0">
                <a:solidFill>
                  <a:srgbClr val="00FFCC"/>
                </a:solidFill>
              </a:rPr>
              <a:t>）控制和状态信号</a:t>
            </a:r>
            <a:endParaRPr lang="zh-CN" altLang="en-US" sz="2600" b="1" dirty="0" smtClean="0">
              <a:solidFill>
                <a:srgbClr val="00FFCC"/>
              </a:solidFill>
            </a:endParaRPr>
          </a:p>
          <a:p>
            <a:pPr marL="179705" indent="-179705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 smtClean="0">
                <a:ea typeface="+mn-ea"/>
              </a:rPr>
              <a:t>CE  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芯片使能输入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 marL="179705" indent="-179705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b="1" dirty="0" smtClean="0">
                <a:ea typeface="+mn-ea"/>
              </a:rPr>
              <a:t>        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片选信号输入，</a:t>
            </a:r>
            <a:r>
              <a:rPr lang="en-US" altLang="zh-CN" b="1" dirty="0" smtClean="0">
                <a:solidFill>
                  <a:schemeClr val="tx1"/>
                </a:solidFill>
                <a:ea typeface="+mn-ea"/>
              </a:rPr>
              <a:t>      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和</a:t>
            </a:r>
            <a:r>
              <a:rPr lang="en-US" altLang="zh-CN" b="1" dirty="0" smtClean="0">
                <a:solidFill>
                  <a:schemeClr val="tx1"/>
                </a:solidFill>
                <a:ea typeface="+mn-ea"/>
              </a:rPr>
              <a:t>CE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同时有效芯片才工作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 marL="179705" indent="-179705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 smtClean="0">
                <a:ea typeface="+mn-ea"/>
              </a:rPr>
              <a:t>          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读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/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转换控制信号输入</a:t>
            </a:r>
            <a:r>
              <a:rPr lang="en-US" altLang="zh-CN" b="1" dirty="0" smtClean="0">
                <a:solidFill>
                  <a:schemeClr val="tx1"/>
                </a:solidFill>
                <a:ea typeface="+mn-ea"/>
              </a:rPr>
              <a:t>:  1 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读，</a:t>
            </a:r>
            <a:r>
              <a:rPr lang="en-US" altLang="zh-CN" b="1" dirty="0" smtClean="0">
                <a:solidFill>
                  <a:schemeClr val="tx1"/>
                </a:solidFill>
                <a:ea typeface="+mn-ea"/>
              </a:rPr>
              <a:t>0 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转换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 marL="179705" indent="-179705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 smtClean="0"/>
              <a:t>  	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数据模式选择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  <a:ea typeface="+mn-ea"/>
              </a:rPr>
              <a:t>, 1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同时输出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  <a:ea typeface="+mn-ea"/>
              </a:rPr>
              <a:t>12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位，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  <a:ea typeface="+mn-ea"/>
              </a:rPr>
              <a:t>0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分两次输出。</a:t>
            </a:r>
            <a:endParaRPr lang="zh-CN" altLang="en-US" b="1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179705" indent="-179705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 smtClean="0"/>
              <a:t>A</a:t>
            </a:r>
            <a:r>
              <a:rPr lang="en-US" b="1" baseline="-25000" dirty="0" smtClean="0"/>
              <a:t>0</a:t>
            </a:r>
            <a:r>
              <a:rPr lang="en-US" b="1" dirty="0" smtClean="0"/>
              <a:t>   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字节地址短周期信号</a:t>
            </a:r>
            <a:r>
              <a:rPr lang="en-US" altLang="zh-CN" b="1" dirty="0" smtClean="0">
                <a:solidFill>
                  <a:schemeClr val="tx1"/>
                </a:solidFill>
                <a:ea typeface="+mn-ea"/>
              </a:rPr>
              <a:t>,  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输入 。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A</a:t>
            </a:r>
            <a:r>
              <a:rPr lang="en-US" b="1" baseline="-25000" dirty="0" smtClean="0">
                <a:solidFill>
                  <a:schemeClr val="tx1"/>
                </a:solidFill>
                <a:ea typeface="+mn-ea"/>
              </a:rPr>
              <a:t>0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=</a:t>
            </a:r>
            <a:r>
              <a:rPr lang="en-US" altLang="zh-CN" b="1" dirty="0" smtClean="0">
                <a:solidFill>
                  <a:schemeClr val="tx1"/>
                </a:solidFill>
                <a:ea typeface="+mn-ea"/>
              </a:rPr>
              <a:t>0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，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12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位转换</a:t>
            </a:r>
            <a:r>
              <a:rPr lang="en-US" altLang="zh-CN" b="1" dirty="0" smtClean="0">
                <a:solidFill>
                  <a:schemeClr val="tx1"/>
                </a:solidFill>
                <a:ea typeface="+mn-ea"/>
              </a:rPr>
              <a:t>;  </a:t>
            </a:r>
            <a:r>
              <a:rPr lang="en-US" b="1" dirty="0" smtClean="0">
                <a:solidFill>
                  <a:schemeClr val="tx1"/>
                </a:solidFill>
              </a:rPr>
              <a:t>A</a:t>
            </a:r>
            <a:r>
              <a:rPr lang="en-US" b="1" baseline="-25000" dirty="0" smtClean="0">
                <a:solidFill>
                  <a:schemeClr val="tx1"/>
                </a:solidFill>
              </a:rPr>
              <a:t>0</a:t>
            </a:r>
            <a:r>
              <a:rPr lang="en-US" b="1" dirty="0" smtClean="0">
                <a:solidFill>
                  <a:schemeClr val="tx1"/>
                </a:solidFill>
              </a:rPr>
              <a:t>=</a:t>
            </a:r>
            <a:r>
              <a:rPr lang="en-US" altLang="zh-CN" b="1" dirty="0" smtClean="0">
                <a:solidFill>
                  <a:schemeClr val="tx1"/>
                </a:solidFill>
              </a:rPr>
              <a:t>1</a:t>
            </a:r>
            <a:r>
              <a:rPr lang="zh-CN" altLang="en-US" b="1" dirty="0" smtClean="0">
                <a:solidFill>
                  <a:schemeClr val="tx1"/>
                </a:solidFill>
              </a:rPr>
              <a:t>，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8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位短周期转换。读出时，             </a:t>
            </a:r>
            <a:r>
              <a:rPr lang="en-US" altLang="zh-CN" b="1" dirty="0" smtClean="0">
                <a:solidFill>
                  <a:schemeClr val="tx1"/>
                </a:solidFill>
                <a:ea typeface="+mn-ea"/>
              </a:rPr>
              <a:t>, 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A</a:t>
            </a:r>
            <a:r>
              <a:rPr lang="en-US" b="1" baseline="-25000" dirty="0" smtClean="0">
                <a:solidFill>
                  <a:schemeClr val="tx1"/>
                </a:solidFill>
                <a:ea typeface="+mn-ea"/>
              </a:rPr>
              <a:t>0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选择读出高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8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位</a:t>
            </a:r>
            <a:r>
              <a:rPr lang="en-US" altLang="zh-CN" b="1" dirty="0" smtClean="0">
                <a:solidFill>
                  <a:schemeClr val="tx1"/>
                </a:solidFill>
                <a:ea typeface="+mn-ea"/>
              </a:rPr>
              <a:t>(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A</a:t>
            </a:r>
            <a:r>
              <a:rPr lang="en-US" b="1" baseline="-25000" dirty="0" smtClean="0">
                <a:solidFill>
                  <a:schemeClr val="tx1"/>
                </a:solidFill>
                <a:ea typeface="+mn-ea"/>
              </a:rPr>
              <a:t>0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=0)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还是低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4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位</a:t>
            </a:r>
            <a:r>
              <a:rPr lang="en-US" altLang="zh-CN" b="1" dirty="0" smtClean="0">
                <a:solidFill>
                  <a:schemeClr val="tx1"/>
                </a:solidFill>
                <a:ea typeface="+mn-ea"/>
              </a:rPr>
              <a:t>(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A</a:t>
            </a:r>
            <a:r>
              <a:rPr lang="en-US" b="1" baseline="-25000" dirty="0" smtClean="0">
                <a:solidFill>
                  <a:schemeClr val="tx1"/>
                </a:solidFill>
                <a:ea typeface="+mn-ea"/>
              </a:rPr>
              <a:t>0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=1)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数据；若               </a:t>
            </a:r>
            <a:r>
              <a:rPr lang="en-US" altLang="zh-CN" b="1" dirty="0" smtClean="0">
                <a:solidFill>
                  <a:schemeClr val="tx1"/>
                </a:solidFill>
                <a:ea typeface="+mn-ea"/>
              </a:rPr>
              <a:t>, 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则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A</a:t>
            </a:r>
            <a:r>
              <a:rPr lang="en-US" b="1" baseline="-25000" dirty="0" smtClean="0">
                <a:solidFill>
                  <a:schemeClr val="tx1"/>
                </a:solidFill>
                <a:ea typeface="+mn-ea"/>
              </a:rPr>
              <a:t>0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不起作用。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 marL="179705" indent="-179705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 smtClean="0">
                <a:ea typeface="+mn-ea"/>
              </a:rPr>
              <a:t>STS  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状态输出信号，</a:t>
            </a:r>
            <a:r>
              <a:rPr lang="en-US" altLang="zh-CN" b="1" dirty="0" smtClean="0">
                <a:solidFill>
                  <a:schemeClr val="tx1"/>
                </a:solidFill>
                <a:ea typeface="+mn-ea"/>
              </a:rPr>
              <a:t>=1 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正在转换，</a:t>
            </a:r>
            <a:r>
              <a:rPr lang="en-US" altLang="zh-CN" b="1" dirty="0" smtClean="0">
                <a:solidFill>
                  <a:schemeClr val="tx1"/>
                </a:solidFill>
                <a:ea typeface="+mn-ea"/>
              </a:rPr>
              <a:t>=0 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转换已结束。</a:t>
            </a:r>
            <a:endParaRPr lang="en-US" altLang="zh-CN" b="1" dirty="0" smtClean="0">
              <a:solidFill>
                <a:schemeClr val="tx1"/>
              </a:solidFill>
              <a:ea typeface="+mn-ea"/>
            </a:endParaRPr>
          </a:p>
          <a:p>
            <a:pPr marL="179705" indent="-179705"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zh-CN" altLang="en-US" dirty="0" smtClean="0"/>
          </a:p>
          <a:p>
            <a:pPr marL="179705" indent="-179705">
              <a:spcBef>
                <a:spcPts val="0"/>
              </a:spcBef>
              <a:buNone/>
            </a:pP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549400" y="3873500"/>
            <a:ext cx="5155947" cy="298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083050" y="2628900"/>
          <a:ext cx="11255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2" imgW="13106400" imgH="5181600" progId="Equation.DSMT4">
                  <p:embed/>
                </p:oleObj>
              </mc:Choice>
              <mc:Fallback>
                <p:oleObj name="Equation" r:id="rId2" imgW="13106400" imgH="5181600" progId="Equation.DSMT4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83050" y="2628900"/>
                        <a:ext cx="1125538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4171950" y="2984500"/>
          <a:ext cx="10731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12496800" imgH="5181600" progId="Equation.DSMT4">
                  <p:embed/>
                </p:oleObj>
              </mc:Choice>
              <mc:Fallback>
                <p:oleObj name="Equation" r:id="rId4" imgW="12496800" imgH="5181600" progId="Equation.DSMT4">
                  <p:embed/>
                  <p:pic>
                    <p:nvPicPr>
                      <p:cNvPr id="0" name="图片 2049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71950" y="2984500"/>
                        <a:ext cx="1073150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371850" y="1162050"/>
          <a:ext cx="496794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6" imgW="5791200" imgH="5181600" progId="Equation.DSMT4">
                  <p:embed/>
                </p:oleObj>
              </mc:Choice>
              <mc:Fallback>
                <p:oleObj name="Equation" r:id="rId6" imgW="5791200" imgH="5181600" progId="Equation.DSMT4">
                  <p:embed/>
                  <p:pic>
                    <p:nvPicPr>
                      <p:cNvPr id="0" name="图片 2050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71850" y="1162050"/>
                        <a:ext cx="496794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660400" y="1162050"/>
          <a:ext cx="49688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8" imgW="5791200" imgH="5181600" progId="Equation.DSMT4">
                  <p:embed/>
                </p:oleObj>
              </mc:Choice>
              <mc:Fallback>
                <p:oleObj name="Equation" r:id="rId8" imgW="5791200" imgH="5181600" progId="Equation.DSMT4">
                  <p:embed/>
                  <p:pic>
                    <p:nvPicPr>
                      <p:cNvPr id="0" name="图片 2051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60400" y="1162050"/>
                        <a:ext cx="496887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615950" y="1517650"/>
          <a:ext cx="6540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10" imgW="7620000" imgH="5181600" progId="Equation.DSMT4">
                  <p:embed/>
                </p:oleObj>
              </mc:Choice>
              <mc:Fallback>
                <p:oleObj name="Equation" r:id="rId10" imgW="7620000" imgH="5181600" progId="Equation.DSMT4">
                  <p:embed/>
                  <p:pic>
                    <p:nvPicPr>
                      <p:cNvPr id="0" name="图片 2052"/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15950" y="1517650"/>
                        <a:ext cx="654050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7"/>
          <p:cNvGraphicFramePr>
            <a:graphicFrameLocks noChangeAspect="1"/>
          </p:cNvGraphicFramePr>
          <p:nvPr/>
        </p:nvGraphicFramePr>
        <p:xfrm>
          <a:off x="615950" y="1917700"/>
          <a:ext cx="6540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12" imgW="7620000" imgH="5181600" progId="Equation.DSMT4">
                  <p:embed/>
                </p:oleObj>
              </mc:Choice>
              <mc:Fallback>
                <p:oleObj name="Equation" r:id="rId12" imgW="7620000" imgH="5181600" progId="Equation.DSMT4">
                  <p:embed/>
                  <p:pic>
                    <p:nvPicPr>
                      <p:cNvPr id="0" name="图片 2053"/>
                      <p:cNvPicPr>
                        <a:picLocks noChangeAspect="1"/>
                      </p:cNvPicPr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15950" y="1917700"/>
                        <a:ext cx="654050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584200"/>
            <a:ext cx="8372475" cy="1511300"/>
          </a:xfrm>
        </p:spPr>
        <p:txBody>
          <a:bodyPr/>
          <a:lstStyle/>
          <a:p>
            <a:pPr>
              <a:buNone/>
            </a:pPr>
            <a:r>
              <a:rPr lang="en-US" sz="3200" b="1" dirty="0" smtClean="0"/>
              <a:t>2</a:t>
            </a:r>
            <a:r>
              <a:rPr lang="zh-CN" altLang="en-US" sz="3200" b="1" dirty="0" smtClean="0"/>
              <a:t>） 单极性和双极性输入</a:t>
            </a:r>
            <a:endParaRPr lang="zh-CN" altLang="en-US" sz="3200" b="1" dirty="0" smtClean="0"/>
          </a:p>
          <a:p>
            <a:pPr marL="0" indent="0" algn="just">
              <a:buNone/>
            </a:pPr>
            <a:r>
              <a:rPr lang="en-US" sz="2600" b="1" dirty="0" smtClean="0"/>
              <a:t>AD574</a:t>
            </a:r>
            <a:r>
              <a:rPr lang="zh-CN" altLang="en-US" sz="2600" b="1" dirty="0" smtClean="0"/>
              <a:t>工作于单极性和双极性输入的连线图分别如图</a:t>
            </a:r>
            <a:r>
              <a:rPr lang="en-US" sz="2600" b="1" dirty="0" smtClean="0"/>
              <a:t>10.21(a)</a:t>
            </a:r>
            <a:r>
              <a:rPr lang="zh-CN" altLang="en-US" sz="2600" b="1" dirty="0" smtClean="0"/>
              <a:t>和</a:t>
            </a:r>
            <a:r>
              <a:rPr lang="en-US" altLang="zh-CN" sz="2600" b="1" dirty="0" smtClean="0"/>
              <a:t>(</a:t>
            </a:r>
            <a:r>
              <a:rPr lang="en-US" sz="2600" b="1" dirty="0" smtClean="0"/>
              <a:t>b)</a:t>
            </a:r>
            <a:r>
              <a:rPr lang="zh-CN" altLang="en-US" sz="2600" b="1" dirty="0" smtClean="0"/>
              <a:t>所示。</a:t>
            </a:r>
            <a:endParaRPr lang="zh-CN" altLang="en-US" sz="2600" b="1" dirty="0" smtClean="0"/>
          </a:p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38200" y="2095500"/>
            <a:ext cx="7689850" cy="4398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0400" y="762000"/>
            <a:ext cx="7831137" cy="5594350"/>
          </a:xfrm>
        </p:spPr>
        <p:txBody>
          <a:bodyPr/>
          <a:lstStyle/>
          <a:p>
            <a:pPr marL="358775" indent="-358775"/>
            <a:r>
              <a:rPr lang="zh-CN" altLang="en-US" sz="2800" b="1" dirty="0" smtClean="0"/>
              <a:t>单极性输入方式</a:t>
            </a:r>
            <a:endParaRPr lang="en-US" altLang="zh-CN" sz="2800" b="1" dirty="0" smtClean="0"/>
          </a:p>
          <a:p>
            <a:pPr marL="262255" indent="-262255" algn="just"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ea typeface="+mn-ea"/>
              </a:rPr>
              <a:t>当输入信号幅度在</a:t>
            </a:r>
            <a:r>
              <a:rPr lang="en-US" sz="2600" b="1" dirty="0" smtClean="0">
                <a:ea typeface="+mn-ea"/>
              </a:rPr>
              <a:t>0</a:t>
            </a:r>
            <a:r>
              <a:rPr lang="zh-CN" altLang="en-US" sz="2600" b="1" dirty="0" smtClean="0">
                <a:ea typeface="+mn-ea"/>
              </a:rPr>
              <a:t>～</a:t>
            </a:r>
            <a:r>
              <a:rPr lang="en-US" sz="2600" b="1" dirty="0" smtClean="0">
                <a:ea typeface="+mn-ea"/>
              </a:rPr>
              <a:t>+10V</a:t>
            </a:r>
            <a:r>
              <a:rPr lang="zh-CN" altLang="en-US" sz="2600" b="1" dirty="0" smtClean="0">
                <a:ea typeface="+mn-ea"/>
              </a:rPr>
              <a:t>时，从</a:t>
            </a:r>
            <a:r>
              <a:rPr lang="en-US" sz="2600" b="1" dirty="0" smtClean="0">
                <a:ea typeface="+mn-ea"/>
              </a:rPr>
              <a:t>10V</a:t>
            </a:r>
            <a:r>
              <a:rPr lang="en-US" sz="2600" b="1" baseline="-25000" dirty="0" smtClean="0">
                <a:ea typeface="+mn-ea"/>
              </a:rPr>
              <a:t>IN</a:t>
            </a:r>
            <a:r>
              <a:rPr lang="zh-CN" altLang="en-US" sz="2600" b="1" dirty="0" smtClean="0">
                <a:ea typeface="+mn-ea"/>
              </a:rPr>
              <a:t>脚输入；若在</a:t>
            </a:r>
            <a:r>
              <a:rPr lang="en-US" sz="2600" b="1" dirty="0" smtClean="0">
                <a:ea typeface="+mn-ea"/>
              </a:rPr>
              <a:t>0</a:t>
            </a:r>
            <a:r>
              <a:rPr lang="zh-CN" altLang="en-US" sz="2600" b="1" dirty="0" smtClean="0">
                <a:ea typeface="+mn-ea"/>
              </a:rPr>
              <a:t>～</a:t>
            </a:r>
            <a:r>
              <a:rPr lang="en-US" sz="2600" b="1" dirty="0" smtClean="0">
                <a:ea typeface="+mn-ea"/>
              </a:rPr>
              <a:t>+20V</a:t>
            </a:r>
            <a:r>
              <a:rPr lang="zh-CN" altLang="en-US" sz="2600" b="1" dirty="0" smtClean="0">
                <a:ea typeface="+mn-ea"/>
              </a:rPr>
              <a:t>时，则从</a:t>
            </a:r>
            <a:r>
              <a:rPr lang="en-US" sz="2600" b="1" dirty="0" smtClean="0">
                <a:ea typeface="+mn-ea"/>
              </a:rPr>
              <a:t>20V</a:t>
            </a:r>
            <a:r>
              <a:rPr lang="en-US" sz="2600" b="1" baseline="-25000" dirty="0" smtClean="0">
                <a:ea typeface="+mn-ea"/>
              </a:rPr>
              <a:t>IN</a:t>
            </a:r>
            <a:r>
              <a:rPr lang="zh-CN" altLang="en-US" sz="2600" b="1" dirty="0" smtClean="0">
                <a:ea typeface="+mn-ea"/>
              </a:rPr>
              <a:t>脚输入。</a:t>
            </a:r>
            <a:endParaRPr lang="en-US" altLang="zh-CN" sz="2600" b="1" dirty="0" smtClean="0">
              <a:ea typeface="+mn-ea"/>
            </a:endParaRPr>
          </a:p>
          <a:p>
            <a:pPr marL="262255" indent="-262255" algn="just">
              <a:buFont typeface="Wingdings" panose="05000000000000000000" pitchFamily="2" charset="2"/>
              <a:buChar char="Ø"/>
            </a:pPr>
            <a:r>
              <a:rPr lang="en-US" sz="2600" b="1" dirty="0" smtClean="0">
                <a:ea typeface="+mn-ea"/>
              </a:rPr>
              <a:t>100kΩ</a:t>
            </a:r>
            <a:r>
              <a:rPr lang="zh-CN" altLang="en-US" sz="2600" b="1" dirty="0" smtClean="0">
                <a:ea typeface="+mn-ea"/>
              </a:rPr>
              <a:t>的电位器</a:t>
            </a:r>
            <a:r>
              <a:rPr lang="en-US" sz="2600" b="1" dirty="0" smtClean="0">
                <a:ea typeface="+mn-ea"/>
              </a:rPr>
              <a:t>R</a:t>
            </a:r>
            <a:r>
              <a:rPr lang="en-US" sz="2600" b="1" baseline="-25000" dirty="0" smtClean="0">
                <a:ea typeface="+mn-ea"/>
              </a:rPr>
              <a:t>1</a:t>
            </a:r>
            <a:r>
              <a:rPr lang="zh-CN" altLang="en-US" sz="2600" b="1" dirty="0" smtClean="0">
                <a:ea typeface="+mn-ea"/>
              </a:rPr>
              <a:t>用于零调整，在模拟量输入为</a:t>
            </a:r>
            <a:r>
              <a:rPr lang="en-US" sz="2600" b="1" dirty="0" smtClean="0">
                <a:ea typeface="+mn-ea"/>
              </a:rPr>
              <a:t>0V</a:t>
            </a:r>
            <a:r>
              <a:rPr lang="zh-CN" altLang="en-US" sz="2600" b="1" dirty="0" smtClean="0">
                <a:ea typeface="+mn-ea"/>
              </a:rPr>
              <a:t>时，</a:t>
            </a:r>
            <a:r>
              <a:rPr lang="en-US" sz="2600" b="1" dirty="0" smtClean="0">
                <a:ea typeface="+mn-ea"/>
              </a:rPr>
              <a:t>12</a:t>
            </a:r>
            <a:r>
              <a:rPr lang="zh-CN" altLang="en-US" sz="2600" b="1" dirty="0" smtClean="0">
                <a:ea typeface="+mn-ea"/>
              </a:rPr>
              <a:t>位输出数字量应为</a:t>
            </a:r>
            <a:r>
              <a:rPr lang="en-US" sz="2600" b="1" dirty="0" smtClean="0">
                <a:ea typeface="+mn-ea"/>
              </a:rPr>
              <a:t>0</a:t>
            </a:r>
            <a:r>
              <a:rPr lang="zh-CN" altLang="en-US" sz="2600" b="1" dirty="0" smtClean="0">
                <a:ea typeface="+mn-ea"/>
              </a:rPr>
              <a:t>，若不是全</a:t>
            </a:r>
            <a:r>
              <a:rPr lang="en-US" sz="2600" b="1" dirty="0" smtClean="0">
                <a:ea typeface="+mn-ea"/>
              </a:rPr>
              <a:t>0</a:t>
            </a:r>
            <a:r>
              <a:rPr lang="zh-CN" altLang="en-US" sz="2600" b="1" dirty="0" smtClean="0">
                <a:ea typeface="+mn-ea"/>
              </a:rPr>
              <a:t>，则需调整调零电位器。</a:t>
            </a:r>
            <a:endParaRPr lang="en-US" altLang="zh-CN" sz="2600" b="1" dirty="0" smtClean="0">
              <a:ea typeface="+mn-ea"/>
            </a:endParaRPr>
          </a:p>
          <a:p>
            <a:pPr marL="262255" indent="-262255" algn="just">
              <a:buFont typeface="Wingdings" panose="05000000000000000000" pitchFamily="2" charset="2"/>
              <a:buChar char="Ø"/>
            </a:pPr>
            <a:r>
              <a:rPr lang="en-US" sz="2600" b="1" dirty="0" smtClean="0">
                <a:ea typeface="+mn-ea"/>
              </a:rPr>
              <a:t>100Ω</a:t>
            </a:r>
            <a:r>
              <a:rPr lang="zh-CN" altLang="en-US" sz="2600" b="1" dirty="0" smtClean="0">
                <a:ea typeface="+mn-ea"/>
              </a:rPr>
              <a:t>电位器</a:t>
            </a:r>
            <a:r>
              <a:rPr lang="en-US" sz="2600" b="1" dirty="0" smtClean="0">
                <a:ea typeface="+mn-ea"/>
              </a:rPr>
              <a:t>R</a:t>
            </a:r>
            <a:r>
              <a:rPr lang="en-US" sz="2600" b="1" baseline="-25000" dirty="0" smtClean="0">
                <a:ea typeface="+mn-ea"/>
              </a:rPr>
              <a:t>2</a:t>
            </a:r>
            <a:r>
              <a:rPr lang="zh-CN" altLang="en-US" sz="2600" b="1" dirty="0" smtClean="0">
                <a:ea typeface="+mn-ea"/>
              </a:rPr>
              <a:t>调整满量程，当模拟量输入为最大值（</a:t>
            </a:r>
            <a:r>
              <a:rPr lang="en-US" sz="2600" b="1" dirty="0" smtClean="0">
                <a:ea typeface="+mn-ea"/>
              </a:rPr>
              <a:t>10V</a:t>
            </a:r>
            <a:r>
              <a:rPr lang="zh-CN" altLang="en-US" sz="2600" b="1" dirty="0" smtClean="0">
                <a:ea typeface="+mn-ea"/>
              </a:rPr>
              <a:t>或</a:t>
            </a:r>
            <a:r>
              <a:rPr lang="en-US" sz="2600" b="1" dirty="0" smtClean="0">
                <a:ea typeface="+mn-ea"/>
              </a:rPr>
              <a:t>20V</a:t>
            </a:r>
            <a:r>
              <a:rPr lang="zh-CN" altLang="en-US" sz="2600" b="1" dirty="0" smtClean="0">
                <a:ea typeface="+mn-ea"/>
              </a:rPr>
              <a:t>）时，</a:t>
            </a:r>
            <a:r>
              <a:rPr lang="en-US" sz="2600" b="1" dirty="0" smtClean="0">
                <a:ea typeface="+mn-ea"/>
              </a:rPr>
              <a:t>12</a:t>
            </a:r>
            <a:r>
              <a:rPr lang="zh-CN" altLang="en-US" sz="2600" b="1" dirty="0" smtClean="0">
                <a:ea typeface="+mn-ea"/>
              </a:rPr>
              <a:t>位输出数字量为全</a:t>
            </a:r>
            <a:r>
              <a:rPr lang="en-US" sz="2600" b="1" dirty="0" smtClean="0">
                <a:ea typeface="+mn-ea"/>
              </a:rPr>
              <a:t>1</a:t>
            </a:r>
            <a:r>
              <a:rPr lang="zh-CN" altLang="en-US" sz="2600" b="1" dirty="0" smtClean="0">
                <a:ea typeface="+mn-ea"/>
              </a:rPr>
              <a:t>，若不是全</a:t>
            </a:r>
            <a:r>
              <a:rPr lang="en-US" sz="2600" b="1" dirty="0" smtClean="0">
                <a:ea typeface="+mn-ea"/>
              </a:rPr>
              <a:t>1</a:t>
            </a:r>
            <a:r>
              <a:rPr lang="zh-CN" altLang="en-US" sz="2600" b="1" dirty="0" smtClean="0">
                <a:ea typeface="+mn-ea"/>
              </a:rPr>
              <a:t>，则调整电位器</a:t>
            </a:r>
            <a:r>
              <a:rPr lang="en-US" sz="2600" b="1" dirty="0" smtClean="0">
                <a:ea typeface="+mn-ea"/>
              </a:rPr>
              <a:t>R</a:t>
            </a:r>
            <a:r>
              <a:rPr lang="en-US" sz="2600" b="1" baseline="-25000" dirty="0" smtClean="0">
                <a:ea typeface="+mn-ea"/>
              </a:rPr>
              <a:t>2</a:t>
            </a:r>
            <a:r>
              <a:rPr lang="zh-CN" altLang="en-US" sz="2600" b="1" dirty="0" smtClean="0">
                <a:ea typeface="+mn-ea"/>
              </a:rPr>
              <a:t>。</a:t>
            </a:r>
            <a:endParaRPr lang="en-US" altLang="zh-CN" sz="2600" b="1" dirty="0" smtClean="0">
              <a:ea typeface="+mn-ea"/>
            </a:endParaRPr>
          </a:p>
          <a:p>
            <a:pPr marL="262255" indent="-262255" algn="just"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ea typeface="+mn-ea"/>
              </a:rPr>
              <a:t>对于双极性输入，也用</a:t>
            </a:r>
            <a:r>
              <a:rPr lang="en-US" sz="2600" b="1" dirty="0" smtClean="0">
                <a:ea typeface="+mn-ea"/>
              </a:rPr>
              <a:t>R</a:t>
            </a:r>
            <a:r>
              <a:rPr lang="en-US" sz="2600" b="1" baseline="-25000" dirty="0" smtClean="0">
                <a:ea typeface="+mn-ea"/>
              </a:rPr>
              <a:t>1</a:t>
            </a:r>
            <a:r>
              <a:rPr lang="zh-CN" altLang="en-US" sz="2600" b="1" dirty="0" smtClean="0">
                <a:ea typeface="+mn-ea"/>
              </a:rPr>
              <a:t>和</a:t>
            </a:r>
            <a:r>
              <a:rPr lang="en-US" sz="2600" b="1" dirty="0" smtClean="0">
                <a:ea typeface="+mn-ea"/>
              </a:rPr>
              <a:t>R</a:t>
            </a:r>
            <a:r>
              <a:rPr lang="en-US" sz="2600" b="1" baseline="-25000" dirty="0" smtClean="0">
                <a:ea typeface="+mn-ea"/>
              </a:rPr>
              <a:t>2</a:t>
            </a:r>
            <a:r>
              <a:rPr lang="zh-CN" altLang="en-US" sz="2600" b="1" dirty="0" smtClean="0">
                <a:ea typeface="+mn-ea"/>
              </a:rPr>
              <a:t>进行零调整和满量程调整，但</a:t>
            </a:r>
            <a:r>
              <a:rPr lang="en-US" sz="2600" b="1" dirty="0" smtClean="0">
                <a:ea typeface="+mn-ea"/>
              </a:rPr>
              <a:t>R</a:t>
            </a:r>
            <a:r>
              <a:rPr lang="en-US" sz="2600" b="1" baseline="-25000" dirty="0" smtClean="0">
                <a:ea typeface="+mn-ea"/>
              </a:rPr>
              <a:t>1</a:t>
            </a:r>
            <a:r>
              <a:rPr lang="zh-CN" altLang="en-US" sz="2600" b="1" dirty="0" smtClean="0">
                <a:ea typeface="+mn-ea"/>
              </a:rPr>
              <a:t>和</a:t>
            </a:r>
            <a:r>
              <a:rPr lang="en-US" sz="2600" b="1" dirty="0" smtClean="0">
                <a:ea typeface="+mn-ea"/>
              </a:rPr>
              <a:t>R</a:t>
            </a:r>
            <a:r>
              <a:rPr lang="en-US" sz="2600" b="1" baseline="-25000" dirty="0" smtClean="0">
                <a:ea typeface="+mn-ea"/>
              </a:rPr>
              <a:t>2</a:t>
            </a:r>
            <a:r>
              <a:rPr lang="zh-CN" altLang="en-US" sz="2600" b="1" dirty="0" smtClean="0">
                <a:ea typeface="+mn-ea"/>
              </a:rPr>
              <a:t>的阻值均为</a:t>
            </a:r>
            <a:r>
              <a:rPr lang="en-US" sz="2600" b="1" dirty="0" smtClean="0">
                <a:ea typeface="+mn-ea"/>
              </a:rPr>
              <a:t>100Ω</a:t>
            </a:r>
            <a:r>
              <a:rPr lang="zh-CN" altLang="en-US" sz="2600" b="1" dirty="0" smtClean="0">
                <a:ea typeface="+mn-ea"/>
              </a:rPr>
              <a:t>，满量程输入电压范围为</a:t>
            </a:r>
            <a:r>
              <a:rPr lang="en-US" sz="2600" b="1" dirty="0" smtClean="0">
                <a:ea typeface="+mn-ea"/>
              </a:rPr>
              <a:t>±5V</a:t>
            </a:r>
            <a:r>
              <a:rPr lang="zh-CN" altLang="en-US" sz="2600" b="1" dirty="0" smtClean="0">
                <a:ea typeface="+mn-ea"/>
              </a:rPr>
              <a:t>或</a:t>
            </a:r>
            <a:r>
              <a:rPr lang="en-US" sz="2600" b="1" dirty="0" smtClean="0">
                <a:ea typeface="+mn-ea"/>
              </a:rPr>
              <a:t>±10V</a:t>
            </a:r>
            <a:r>
              <a:rPr lang="zh-CN" altLang="en-US" sz="2600" b="1" dirty="0" smtClean="0">
                <a:ea typeface="+mn-ea"/>
              </a:rPr>
              <a:t>。</a:t>
            </a:r>
            <a:endParaRPr lang="zh-CN" altLang="en-US" sz="2600" b="1" dirty="0" smtClean="0">
              <a:ea typeface="+mn-ea"/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CN" altLang="en-US" b="1" dirty="0">
              <a:ea typeface="+mn-ea"/>
            </a:endParaRP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361950"/>
            <a:ext cx="8372475" cy="2266950"/>
          </a:xfrm>
        </p:spPr>
        <p:txBody>
          <a:bodyPr/>
          <a:lstStyle/>
          <a:p>
            <a:pPr>
              <a:buNone/>
            </a:pPr>
            <a:r>
              <a:rPr lang="en-US" sz="2600" b="1" dirty="0" smtClean="0"/>
              <a:t>3</a:t>
            </a:r>
            <a:r>
              <a:rPr lang="zh-CN" altLang="en-US" sz="2600" b="1" dirty="0" smtClean="0"/>
              <a:t>） 工作时序</a:t>
            </a:r>
            <a:endParaRPr lang="zh-CN" altLang="en-US" sz="2600" b="1" dirty="0" smtClean="0"/>
          </a:p>
          <a:p>
            <a:pPr marL="358775" indent="-358775" algn="just">
              <a:spcBef>
                <a:spcPts val="0"/>
              </a:spcBef>
            </a:pPr>
            <a:r>
              <a:rPr lang="zh-CN" altLang="en-US" sz="2600" b="1" dirty="0" smtClean="0">
                <a:solidFill>
                  <a:srgbClr val="00FFCC"/>
                </a:solidFill>
                <a:ea typeface="+mn-ea"/>
              </a:rPr>
              <a:t>启动转换时序。</a:t>
            </a:r>
            <a:r>
              <a:rPr lang="en-US" b="1" dirty="0" smtClean="0">
                <a:ea typeface="+mn-ea"/>
              </a:rPr>
              <a:t>AD574A</a:t>
            </a:r>
            <a:r>
              <a:rPr lang="zh-CN" altLang="en-US" b="1" dirty="0" smtClean="0">
                <a:ea typeface="+mn-ea"/>
              </a:rPr>
              <a:t>的启动转换条件是</a:t>
            </a:r>
            <a:r>
              <a:rPr lang="en-US" altLang="zh-CN" b="1" dirty="0" smtClean="0">
                <a:ea typeface="+mn-ea"/>
              </a:rPr>
              <a:t>:  </a:t>
            </a:r>
            <a:r>
              <a:rPr lang="en-US" b="1" dirty="0" smtClean="0">
                <a:ea typeface="+mn-ea"/>
              </a:rPr>
              <a:t>CE=</a:t>
            </a:r>
            <a:r>
              <a:rPr lang="en-US" altLang="zh-CN" b="1" dirty="0" smtClean="0">
                <a:ea typeface="+mn-ea"/>
              </a:rPr>
              <a:t>1</a:t>
            </a:r>
            <a:r>
              <a:rPr lang="zh-CN" altLang="en-US" b="1" dirty="0" smtClean="0">
                <a:ea typeface="+mn-ea"/>
              </a:rPr>
              <a:t>的同时</a:t>
            </a:r>
            <a:endParaRPr lang="en-US" altLang="zh-CN" b="1" dirty="0" smtClean="0">
              <a:ea typeface="+mn-ea"/>
            </a:endParaRPr>
          </a:p>
          <a:p>
            <a:pPr marL="358775" indent="-358775" algn="just">
              <a:spcBef>
                <a:spcPts val="0"/>
              </a:spcBef>
              <a:buNone/>
            </a:pPr>
            <a:r>
              <a:rPr lang="zh-CN" altLang="en-US" b="1" dirty="0" smtClean="0">
                <a:ea typeface="+mn-ea"/>
              </a:rPr>
              <a:t>                </a:t>
            </a:r>
            <a:r>
              <a:rPr lang="en-US" altLang="zh-CN" b="1" dirty="0" smtClean="0">
                <a:ea typeface="+mn-ea"/>
              </a:rPr>
              <a:t>, </a:t>
            </a:r>
            <a:r>
              <a:rPr lang="zh-CN" altLang="en-US" b="1" dirty="0" smtClean="0">
                <a:ea typeface="+mn-ea"/>
              </a:rPr>
              <a:t>且                。启动后最多经</a:t>
            </a:r>
            <a:r>
              <a:rPr lang="en-US" b="1" dirty="0" smtClean="0">
                <a:ea typeface="+mn-ea"/>
              </a:rPr>
              <a:t>400ns(t</a:t>
            </a:r>
            <a:r>
              <a:rPr lang="en-US" b="1" baseline="-25000" dirty="0" smtClean="0">
                <a:ea typeface="+mn-ea"/>
              </a:rPr>
              <a:t>DSC</a:t>
            </a:r>
            <a:r>
              <a:rPr lang="en-US" b="1" dirty="0" smtClean="0">
                <a:ea typeface="+mn-ea"/>
              </a:rPr>
              <a:t>)</a:t>
            </a:r>
            <a:r>
              <a:rPr lang="zh-CN" altLang="en-US" b="1" dirty="0" smtClean="0">
                <a:ea typeface="+mn-ea"/>
              </a:rPr>
              <a:t>，状态信号</a:t>
            </a:r>
            <a:endParaRPr lang="en-US" altLang="zh-CN" b="1" dirty="0" smtClean="0">
              <a:ea typeface="+mn-ea"/>
            </a:endParaRPr>
          </a:p>
          <a:p>
            <a:pPr marL="358775" indent="-358775" algn="just"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 STS</a:t>
            </a:r>
            <a:r>
              <a:rPr lang="zh-CN" altLang="en-US" b="1" dirty="0" smtClean="0">
                <a:ea typeface="+mn-ea"/>
              </a:rPr>
              <a:t>变高，指示转换开始，经</a:t>
            </a:r>
            <a:r>
              <a:rPr lang="en-US" b="1" dirty="0" smtClean="0">
                <a:ea typeface="+mn-ea"/>
              </a:rPr>
              <a:t>t</a:t>
            </a:r>
            <a:r>
              <a:rPr lang="en-US" b="1" baseline="-25000" dirty="0" smtClean="0">
                <a:ea typeface="+mn-ea"/>
              </a:rPr>
              <a:t>C</a:t>
            </a:r>
            <a:r>
              <a:rPr lang="zh-CN" altLang="en-US" b="1" dirty="0" smtClean="0">
                <a:ea typeface="+mn-ea"/>
              </a:rPr>
              <a:t>后转换结束，</a:t>
            </a:r>
            <a:r>
              <a:rPr lang="en-US" b="1" dirty="0" smtClean="0">
                <a:ea typeface="+mn-ea"/>
              </a:rPr>
              <a:t>STS</a:t>
            </a:r>
            <a:r>
              <a:rPr lang="zh-CN" altLang="en-US" b="1" dirty="0" smtClean="0">
                <a:ea typeface="+mn-ea"/>
              </a:rPr>
              <a:t>变低。对于</a:t>
            </a:r>
            <a:r>
              <a:rPr lang="en-US" b="1" dirty="0" smtClean="0">
                <a:ea typeface="+mn-ea"/>
              </a:rPr>
              <a:t>8</a:t>
            </a:r>
            <a:r>
              <a:rPr lang="zh-CN" altLang="en-US" b="1" dirty="0" smtClean="0">
                <a:ea typeface="+mn-ea"/>
              </a:rPr>
              <a:t>位转换，转换时间</a:t>
            </a:r>
            <a:r>
              <a:rPr lang="en-US" b="1" dirty="0" smtClean="0">
                <a:ea typeface="+mn-ea"/>
              </a:rPr>
              <a:t>t</a:t>
            </a:r>
            <a:r>
              <a:rPr lang="en-US" b="1" baseline="-25000" dirty="0" smtClean="0">
                <a:ea typeface="+mn-ea"/>
              </a:rPr>
              <a:t>C</a:t>
            </a:r>
            <a:r>
              <a:rPr lang="zh-CN" altLang="en-US" b="1" dirty="0" smtClean="0">
                <a:ea typeface="+mn-ea"/>
              </a:rPr>
              <a:t>最大为</a:t>
            </a:r>
            <a:r>
              <a:rPr lang="en-US" b="1" dirty="0" smtClean="0">
                <a:ea typeface="+mn-ea"/>
              </a:rPr>
              <a:t>24μs</a:t>
            </a:r>
            <a:r>
              <a:rPr lang="zh-CN" altLang="en-US" b="1" dirty="0" smtClean="0">
                <a:ea typeface="+mn-ea"/>
              </a:rPr>
              <a:t>，对</a:t>
            </a:r>
            <a:r>
              <a:rPr lang="en-US" b="1" dirty="0" smtClean="0">
                <a:ea typeface="+mn-ea"/>
              </a:rPr>
              <a:t>12</a:t>
            </a:r>
            <a:r>
              <a:rPr lang="zh-CN" altLang="en-US" b="1" dirty="0" smtClean="0">
                <a:ea typeface="+mn-ea"/>
              </a:rPr>
              <a:t>位转换，</a:t>
            </a:r>
            <a:r>
              <a:rPr lang="en-US" b="1" dirty="0" smtClean="0">
                <a:ea typeface="+mn-ea"/>
              </a:rPr>
              <a:t>t</a:t>
            </a:r>
            <a:r>
              <a:rPr lang="en-US" b="1" baseline="-25000" dirty="0" smtClean="0">
                <a:ea typeface="+mn-ea"/>
              </a:rPr>
              <a:t>C</a:t>
            </a:r>
            <a:r>
              <a:rPr lang="zh-CN" altLang="en-US" b="1" dirty="0" smtClean="0">
                <a:ea typeface="+mn-ea"/>
              </a:rPr>
              <a:t>最大为</a:t>
            </a:r>
            <a:r>
              <a:rPr lang="en-US" b="1" dirty="0" smtClean="0">
                <a:ea typeface="+mn-ea"/>
              </a:rPr>
              <a:t>35μs</a:t>
            </a:r>
            <a:r>
              <a:rPr lang="zh-CN" altLang="en-US" b="1" dirty="0" smtClean="0">
                <a:ea typeface="+mn-ea"/>
              </a:rPr>
              <a:t>。</a:t>
            </a:r>
            <a:endParaRPr lang="zh-CN" altLang="en-US" b="1" dirty="0" smtClean="0">
              <a:ea typeface="+mn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127250" y="2406650"/>
            <a:ext cx="5022850" cy="4183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838200" y="1117600"/>
          <a:ext cx="889000" cy="472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2" imgW="9753600" imgH="5181600" progId="Equation.DSMT4">
                  <p:embed/>
                </p:oleObj>
              </mc:Choice>
              <mc:Fallback>
                <p:oleObj name="Equation" r:id="rId2" imgW="9753600" imgH="5181600" progId="Equation.DSMT4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8200" y="1117600"/>
                        <a:ext cx="889000" cy="47228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260600" y="1117600"/>
          <a:ext cx="11033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4" imgW="13106400" imgH="5181600" progId="Equation.DSMT4">
                  <p:embed/>
                </p:oleObj>
              </mc:Choice>
              <mc:Fallback>
                <p:oleObj name="Equation" r:id="rId4" imgW="13106400" imgH="5181600" progId="Equation.DSMT4">
                  <p:embed/>
                  <p:pic>
                    <p:nvPicPr>
                      <p:cNvPr id="0" name="图片 3073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60600" y="1117600"/>
                        <a:ext cx="1103312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495300"/>
            <a:ext cx="8372475" cy="1911350"/>
          </a:xfrm>
        </p:spPr>
        <p:txBody>
          <a:bodyPr/>
          <a:lstStyle/>
          <a:p>
            <a:pPr marL="358775" indent="-358775"/>
            <a:r>
              <a:rPr lang="zh-CN" altLang="en-US" sz="2600" b="1" dirty="0" smtClean="0">
                <a:solidFill>
                  <a:srgbClr val="00FFCC"/>
                </a:solidFill>
                <a:ea typeface="+mn-ea"/>
              </a:rPr>
              <a:t>读周期时序。</a:t>
            </a:r>
            <a:r>
              <a:rPr lang="zh-CN" altLang="en-US" b="1" dirty="0" smtClean="0">
                <a:ea typeface="+mn-ea"/>
              </a:rPr>
              <a:t>也要求</a:t>
            </a:r>
            <a:r>
              <a:rPr lang="en-US" b="1" dirty="0" smtClean="0">
                <a:ea typeface="+mn-ea"/>
              </a:rPr>
              <a:t>CE</a:t>
            </a:r>
            <a:r>
              <a:rPr lang="zh-CN" altLang="en-US" b="1" dirty="0" smtClean="0">
                <a:ea typeface="+mn-ea"/>
              </a:rPr>
              <a:t>和      </a:t>
            </a:r>
            <a:r>
              <a:rPr lang="en-US" b="1" dirty="0" smtClean="0">
                <a:ea typeface="+mn-ea"/>
              </a:rPr>
              <a:t> </a:t>
            </a:r>
            <a:r>
              <a:rPr lang="zh-CN" altLang="en-US" b="1" dirty="0" smtClean="0">
                <a:ea typeface="+mn-ea"/>
              </a:rPr>
              <a:t>同时有效而且              时开</a:t>
            </a:r>
            <a:endParaRPr lang="en-US" altLang="zh-CN" b="1" dirty="0" smtClean="0">
              <a:ea typeface="+mn-ea"/>
            </a:endParaRPr>
          </a:p>
          <a:p>
            <a:pPr marL="358775" indent="-358775">
              <a:spcBef>
                <a:spcPts val="0"/>
              </a:spcBef>
              <a:buNone/>
            </a:pPr>
            <a:r>
              <a:rPr lang="en-US" altLang="zh-CN" b="1" dirty="0" smtClean="0">
                <a:ea typeface="+mn-ea"/>
              </a:rPr>
              <a:t>     </a:t>
            </a:r>
            <a:r>
              <a:rPr lang="zh-CN" altLang="en-US" b="1" dirty="0" smtClean="0">
                <a:ea typeface="+mn-ea"/>
              </a:rPr>
              <a:t>始读操作，       必须在</a:t>
            </a:r>
            <a:r>
              <a:rPr lang="en-US" b="1" dirty="0" smtClean="0">
                <a:ea typeface="+mn-ea"/>
              </a:rPr>
              <a:t>CE</a:t>
            </a:r>
            <a:r>
              <a:rPr lang="zh-CN" altLang="en-US" b="1" dirty="0" smtClean="0">
                <a:ea typeface="+mn-ea"/>
              </a:rPr>
              <a:t>和       同时有效前至少提前</a:t>
            </a:r>
            <a:r>
              <a:rPr lang="en-US" b="1" dirty="0" smtClean="0">
                <a:ea typeface="+mn-ea"/>
              </a:rPr>
              <a:t>150ns</a:t>
            </a:r>
            <a:endParaRPr lang="en-US" b="1" dirty="0" smtClean="0">
              <a:ea typeface="+mn-ea"/>
            </a:endParaRPr>
          </a:p>
          <a:p>
            <a:pPr marL="358775" indent="-358775">
              <a:spcBef>
                <a:spcPts val="0"/>
              </a:spcBef>
              <a:buNone/>
            </a:pPr>
            <a:r>
              <a:rPr lang="zh-CN" altLang="en-US" b="1" dirty="0" smtClean="0">
                <a:ea typeface="+mn-ea"/>
              </a:rPr>
              <a:t>    （</a:t>
            </a:r>
            <a:r>
              <a:rPr lang="en-US" b="1" dirty="0" smtClean="0">
                <a:ea typeface="+mn-ea"/>
              </a:rPr>
              <a:t>t</a:t>
            </a:r>
            <a:r>
              <a:rPr lang="en-US" b="1" baseline="-25000" dirty="0" smtClean="0">
                <a:ea typeface="+mn-ea"/>
              </a:rPr>
              <a:t>SAR</a:t>
            </a:r>
            <a:r>
              <a:rPr lang="zh-CN" altLang="en-US" b="1" dirty="0" smtClean="0">
                <a:ea typeface="+mn-ea"/>
              </a:rPr>
              <a:t>）就变高。读操作开始后最多经</a:t>
            </a:r>
            <a:r>
              <a:rPr lang="en-US" b="1" dirty="0" smtClean="0">
                <a:ea typeface="+mn-ea"/>
              </a:rPr>
              <a:t>200ns</a:t>
            </a:r>
            <a:r>
              <a:rPr lang="zh-CN" altLang="en-US" b="1" dirty="0" smtClean="0">
                <a:ea typeface="+mn-ea"/>
              </a:rPr>
              <a:t>（</a:t>
            </a:r>
            <a:r>
              <a:rPr lang="en-US" b="1" dirty="0" smtClean="0">
                <a:ea typeface="+mn-ea"/>
              </a:rPr>
              <a:t>t</a:t>
            </a:r>
            <a:r>
              <a:rPr lang="en-US" b="1" baseline="-25000" dirty="0" smtClean="0">
                <a:ea typeface="+mn-ea"/>
              </a:rPr>
              <a:t>DD</a:t>
            </a:r>
            <a:r>
              <a:rPr lang="zh-CN" altLang="en-US" b="1" dirty="0" smtClean="0">
                <a:ea typeface="+mn-ea"/>
              </a:rPr>
              <a:t>），转换后的结果会出现在</a:t>
            </a:r>
            <a:r>
              <a:rPr lang="en-US" b="1" dirty="0" smtClean="0">
                <a:ea typeface="+mn-ea"/>
              </a:rPr>
              <a:t>12</a:t>
            </a:r>
            <a:r>
              <a:rPr lang="zh-CN" altLang="en-US" b="1" dirty="0" smtClean="0">
                <a:ea typeface="+mn-ea"/>
              </a:rPr>
              <a:t>位数据线</a:t>
            </a:r>
            <a:r>
              <a:rPr lang="en-US" b="1" dirty="0" smtClean="0">
                <a:ea typeface="+mn-ea"/>
              </a:rPr>
              <a:t>DB</a:t>
            </a:r>
            <a:r>
              <a:rPr lang="en-US" b="1" baseline="-25000" dirty="0" smtClean="0">
                <a:ea typeface="+mn-ea"/>
              </a:rPr>
              <a:t>11</a:t>
            </a:r>
            <a:r>
              <a:rPr lang="en-US" b="1" dirty="0" smtClean="0">
                <a:ea typeface="+mn-ea"/>
              </a:rPr>
              <a:t>~DB</a:t>
            </a:r>
            <a:r>
              <a:rPr lang="en-US" b="1" baseline="-25000" dirty="0" smtClean="0">
                <a:ea typeface="+mn-ea"/>
              </a:rPr>
              <a:t>0</a:t>
            </a:r>
            <a:r>
              <a:rPr lang="zh-CN" altLang="en-US" b="1" dirty="0" smtClean="0">
                <a:ea typeface="+mn-ea"/>
              </a:rPr>
              <a:t>上，并保留一定时间，供</a:t>
            </a:r>
            <a:r>
              <a:rPr lang="en-US" b="1" dirty="0" smtClean="0">
                <a:ea typeface="+mn-ea"/>
              </a:rPr>
              <a:t>CPU</a:t>
            </a:r>
            <a:r>
              <a:rPr lang="zh-CN" altLang="en-US" b="1" dirty="0" smtClean="0">
                <a:ea typeface="+mn-ea"/>
              </a:rPr>
              <a:t>读取。</a:t>
            </a:r>
            <a:endParaRPr lang="zh-CN" altLang="en-US" b="1" dirty="0" smtClean="0">
              <a:ea typeface="+mn-ea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082800" y="2451100"/>
            <a:ext cx="4921648" cy="418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527550" y="495300"/>
          <a:ext cx="488950" cy="437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2" imgW="5791200" imgH="5181600" progId="Equation.DSMT4">
                  <p:embed/>
                </p:oleObj>
              </mc:Choice>
              <mc:Fallback>
                <p:oleObj name="Equation" r:id="rId2" imgW="5791200" imgH="5181600" progId="Equation.DSMT4">
                  <p:embed/>
                  <p:pic>
                    <p:nvPicPr>
                      <p:cNvPr id="0" name="图片 4096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27550" y="495300"/>
                        <a:ext cx="488950" cy="43748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927850" y="495300"/>
          <a:ext cx="977901" cy="449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4" imgW="11277600" imgH="5181600" progId="Equation.DSMT4">
                  <p:embed/>
                </p:oleObj>
              </mc:Choice>
              <mc:Fallback>
                <p:oleObj name="Equation" r:id="rId4" imgW="11277600" imgH="5181600" progId="Equation.DSMT4">
                  <p:embed/>
                  <p:pic>
                    <p:nvPicPr>
                      <p:cNvPr id="0" name="图片 4097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27850" y="495300"/>
                        <a:ext cx="977901" cy="44930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2305050" y="895350"/>
          <a:ext cx="6604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6" imgW="7620000" imgH="5181600" progId="Equation.DSMT4">
                  <p:embed/>
                </p:oleObj>
              </mc:Choice>
              <mc:Fallback>
                <p:oleObj name="Equation" r:id="rId6" imgW="7620000" imgH="5181600" progId="Equation.DSMT4">
                  <p:embed/>
                  <p:pic>
                    <p:nvPicPr>
                      <p:cNvPr id="0" name="图片 4098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05050" y="895350"/>
                        <a:ext cx="660400" cy="4492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4660900" y="895350"/>
          <a:ext cx="4889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8" imgW="5791200" imgH="5181600" progId="Equation.DSMT4">
                  <p:embed/>
                </p:oleObj>
              </mc:Choice>
              <mc:Fallback>
                <p:oleObj name="Equation" r:id="rId8" imgW="5791200" imgH="5181600" progId="Equation.DSMT4">
                  <p:embed/>
                  <p:pic>
                    <p:nvPicPr>
                      <p:cNvPr id="0" name="图片 4099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60900" y="895350"/>
                        <a:ext cx="488950" cy="438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361950"/>
            <a:ext cx="8372475" cy="1955800"/>
          </a:xfrm>
        </p:spPr>
        <p:txBody>
          <a:bodyPr/>
          <a:lstStyle/>
          <a:p>
            <a:pPr>
              <a:buNone/>
            </a:pPr>
            <a:r>
              <a:rPr lang="en-US" sz="2600" b="1" dirty="0" smtClean="0"/>
              <a:t>4</a:t>
            </a:r>
            <a:r>
              <a:rPr lang="zh-CN" altLang="en-US" sz="2600" b="1" dirty="0" smtClean="0"/>
              <a:t>）</a:t>
            </a:r>
            <a:r>
              <a:rPr lang="en-US" sz="2600" b="1" dirty="0" smtClean="0"/>
              <a:t>AD574A</a:t>
            </a:r>
            <a:r>
              <a:rPr lang="zh-CN" altLang="en-US" sz="2600" b="1" dirty="0" smtClean="0"/>
              <a:t>应用举例</a:t>
            </a:r>
            <a:endParaRPr lang="zh-CN" altLang="en-US" sz="2600" b="1" dirty="0" smtClean="0"/>
          </a:p>
          <a:p>
            <a:pPr marL="358775" indent="-358775" algn="just">
              <a:spcBef>
                <a:spcPts val="0"/>
              </a:spcBef>
            </a:pPr>
            <a:r>
              <a:rPr lang="zh-CN" altLang="en-US" b="1" dirty="0" smtClean="0">
                <a:ea typeface="+mn-ea"/>
              </a:rPr>
              <a:t>用</a:t>
            </a:r>
            <a:r>
              <a:rPr lang="en-US" b="1" dirty="0" smtClean="0">
                <a:ea typeface="+mn-ea"/>
              </a:rPr>
              <a:t>12</a:t>
            </a:r>
            <a:r>
              <a:rPr lang="zh-CN" altLang="en-US" b="1" dirty="0" smtClean="0">
                <a:ea typeface="+mn-ea"/>
              </a:rPr>
              <a:t>位转换方式，输入范围</a:t>
            </a:r>
            <a:r>
              <a:rPr lang="en-US" b="1" dirty="0" smtClean="0">
                <a:ea typeface="+mn-ea"/>
              </a:rPr>
              <a:t>0</a:t>
            </a:r>
            <a:r>
              <a:rPr lang="zh-CN" altLang="en-US" b="1" dirty="0" smtClean="0">
                <a:ea typeface="+mn-ea"/>
              </a:rPr>
              <a:t>～</a:t>
            </a:r>
            <a:r>
              <a:rPr lang="en-US" b="1" dirty="0" smtClean="0">
                <a:ea typeface="+mn-ea"/>
              </a:rPr>
              <a:t>+10V</a:t>
            </a:r>
            <a:r>
              <a:rPr lang="zh-CN" altLang="en-US" b="1" dirty="0" smtClean="0">
                <a:ea typeface="+mn-ea"/>
              </a:rPr>
              <a:t>，单极性。以</a:t>
            </a:r>
            <a:r>
              <a:rPr lang="en-US" b="1" dirty="0" smtClean="0">
                <a:ea typeface="+mn-ea"/>
              </a:rPr>
              <a:t>8255A</a:t>
            </a:r>
            <a:r>
              <a:rPr lang="zh-CN" altLang="en-US" b="1" dirty="0" smtClean="0">
                <a:ea typeface="+mn-ea"/>
              </a:rPr>
              <a:t>为接口。模拟信号放大后从</a:t>
            </a:r>
            <a:r>
              <a:rPr lang="en-US" b="1" dirty="0" smtClean="0">
                <a:ea typeface="+mn-ea"/>
              </a:rPr>
              <a:t>10V</a:t>
            </a:r>
            <a:r>
              <a:rPr lang="en-US" b="1" baseline="-25000" dirty="0" smtClean="0">
                <a:ea typeface="+mn-ea"/>
              </a:rPr>
              <a:t>IN</a:t>
            </a:r>
            <a:r>
              <a:rPr lang="zh-CN" altLang="en-US" b="1" dirty="0" smtClean="0">
                <a:ea typeface="+mn-ea"/>
              </a:rPr>
              <a:t>输入，</a:t>
            </a:r>
            <a:r>
              <a:rPr lang="en-US" altLang="zh-CN" b="1" dirty="0" smtClean="0">
                <a:ea typeface="+mn-ea"/>
              </a:rPr>
              <a:t>       </a:t>
            </a:r>
            <a:r>
              <a:rPr lang="zh-CN" altLang="en-US" b="1" dirty="0" smtClean="0">
                <a:ea typeface="+mn-ea"/>
              </a:rPr>
              <a:t>接</a:t>
            </a:r>
            <a:r>
              <a:rPr lang="en-US" b="1" dirty="0" smtClean="0">
                <a:ea typeface="+mn-ea"/>
              </a:rPr>
              <a:t>+5V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AC</a:t>
            </a:r>
            <a:r>
              <a:rPr lang="zh-CN" altLang="en-US" b="1" dirty="0" smtClean="0">
                <a:ea typeface="+mn-ea"/>
              </a:rPr>
              <a:t>接模拟地，</a:t>
            </a:r>
            <a:r>
              <a:rPr lang="en-US" b="1" dirty="0" smtClean="0">
                <a:ea typeface="+mn-ea"/>
              </a:rPr>
              <a:t>DC</a:t>
            </a:r>
            <a:r>
              <a:rPr lang="zh-CN" altLang="en-US" b="1" dirty="0" smtClean="0">
                <a:ea typeface="+mn-ea"/>
              </a:rPr>
              <a:t>接数字地，</a:t>
            </a:r>
            <a:r>
              <a:rPr lang="en-US" b="1" dirty="0" smtClean="0">
                <a:ea typeface="+mn-ea"/>
              </a:rPr>
              <a:t>A</a:t>
            </a:r>
            <a:r>
              <a:rPr lang="en-US" b="1" baseline="-25000" dirty="0" smtClean="0">
                <a:ea typeface="+mn-ea"/>
              </a:rPr>
              <a:t>0</a:t>
            </a:r>
            <a:r>
              <a:rPr lang="zh-CN" altLang="en-US" b="1" dirty="0" smtClean="0">
                <a:ea typeface="+mn-ea"/>
              </a:rPr>
              <a:t>接地，</a:t>
            </a:r>
            <a:r>
              <a:rPr lang="en-US" b="1" dirty="0" smtClean="0">
                <a:ea typeface="+mn-ea"/>
              </a:rPr>
              <a:t>12</a:t>
            </a:r>
            <a:r>
              <a:rPr lang="zh-CN" altLang="en-US" b="1" dirty="0" smtClean="0">
                <a:ea typeface="+mn-ea"/>
              </a:rPr>
              <a:t>位输出</a:t>
            </a:r>
            <a:r>
              <a:rPr lang="en-US" b="1" dirty="0" smtClean="0">
                <a:ea typeface="+mn-ea"/>
              </a:rPr>
              <a:t>DB</a:t>
            </a:r>
            <a:r>
              <a:rPr lang="en-US" b="1" baseline="-25000" dirty="0" smtClean="0">
                <a:ea typeface="+mn-ea"/>
              </a:rPr>
              <a:t>11</a:t>
            </a:r>
            <a:r>
              <a:rPr lang="zh-CN" altLang="en-US" b="1" dirty="0" smtClean="0">
                <a:ea typeface="+mn-ea"/>
              </a:rPr>
              <a:t>～</a:t>
            </a:r>
            <a:r>
              <a:rPr lang="en-US" b="1" dirty="0" smtClean="0">
                <a:ea typeface="+mn-ea"/>
              </a:rPr>
              <a:t>DB</a:t>
            </a:r>
            <a:r>
              <a:rPr lang="en-US" b="1" baseline="-25000" dirty="0" smtClean="0">
                <a:ea typeface="+mn-ea"/>
              </a:rPr>
              <a:t>0</a:t>
            </a:r>
            <a:r>
              <a:rPr lang="zh-CN" altLang="en-US" b="1" dirty="0" smtClean="0">
                <a:ea typeface="+mn-ea"/>
              </a:rPr>
              <a:t>分别与</a:t>
            </a:r>
            <a:r>
              <a:rPr lang="en-US" altLang="zh-CN" b="1" dirty="0" smtClean="0">
                <a:ea typeface="+mn-ea"/>
              </a:rPr>
              <a:t>PA</a:t>
            </a:r>
            <a:r>
              <a:rPr lang="en-US" altLang="zh-CN" b="1" baseline="-25000" dirty="0" smtClean="0">
                <a:ea typeface="+mn-ea"/>
              </a:rPr>
              <a:t>3</a:t>
            </a:r>
            <a:r>
              <a:rPr lang="en-US" altLang="zh-CN" b="1" dirty="0" smtClean="0">
                <a:ea typeface="+mn-ea"/>
                <a:sym typeface="Symbol" panose="05050102010706020507"/>
              </a:rPr>
              <a:t>PA</a:t>
            </a:r>
            <a:r>
              <a:rPr lang="en-US" altLang="zh-CN" b="1" baseline="-25000" dirty="0" smtClean="0">
                <a:ea typeface="+mn-ea"/>
              </a:rPr>
              <a:t>0</a:t>
            </a:r>
            <a:r>
              <a:rPr lang="zh-CN" altLang="en-US" b="1" dirty="0" smtClean="0">
                <a:ea typeface="+mn-ea"/>
              </a:rPr>
              <a:t>、</a:t>
            </a:r>
            <a:r>
              <a:rPr lang="en-US" altLang="zh-CN" b="1" dirty="0" smtClean="0">
                <a:ea typeface="+mn-ea"/>
              </a:rPr>
              <a:t>PB</a:t>
            </a:r>
            <a:r>
              <a:rPr lang="en-US" altLang="zh-CN" b="1" baseline="-25000" dirty="0" smtClean="0">
                <a:ea typeface="+mn-ea"/>
              </a:rPr>
              <a:t>7</a:t>
            </a:r>
            <a:r>
              <a:rPr lang="en-US" altLang="zh-CN" b="1" dirty="0" smtClean="0">
                <a:ea typeface="+mn-ea"/>
                <a:sym typeface="Symbol" panose="05050102010706020507"/>
              </a:rPr>
              <a:t>PB</a:t>
            </a:r>
            <a:r>
              <a:rPr lang="en-US" altLang="zh-CN" b="1" baseline="-25000" dirty="0" smtClean="0">
                <a:ea typeface="+mn-ea"/>
              </a:rPr>
              <a:t>0</a:t>
            </a:r>
            <a:r>
              <a:rPr lang="zh-CN" altLang="en-US" b="1" dirty="0" smtClean="0">
                <a:ea typeface="+mn-ea"/>
              </a:rPr>
              <a:t>相连。</a:t>
            </a:r>
            <a:endParaRPr lang="zh-CN" altLang="en-US" b="1" dirty="0" smtClean="0">
              <a:ea typeface="+mn-ea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49300" y="2362200"/>
            <a:ext cx="7912100" cy="4250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772150" y="1117600"/>
          <a:ext cx="653676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Equation" r:id="rId2" imgW="7620000" imgH="5181600" progId="Equation.DSMT4">
                  <p:embed/>
                </p:oleObj>
              </mc:Choice>
              <mc:Fallback>
                <p:oleObj name="Equation" r:id="rId2" imgW="7620000" imgH="5181600" progId="Equation.DSMT4">
                  <p:embed/>
                  <p:pic>
                    <p:nvPicPr>
                      <p:cNvPr id="0" name="图片 5120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72150" y="1117600"/>
                        <a:ext cx="653676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717550"/>
            <a:ext cx="8134350" cy="5822950"/>
          </a:xfrm>
        </p:spPr>
        <p:txBody>
          <a:bodyPr/>
          <a:lstStyle/>
          <a:p>
            <a:pPr marL="358775" indent="-358775" algn="just">
              <a:spcBef>
                <a:spcPts val="0"/>
              </a:spcBef>
            </a:pPr>
            <a:r>
              <a:rPr lang="zh-CN" altLang="en-US" sz="2600" b="1" dirty="0" smtClean="0">
                <a:ea typeface="+mn-ea"/>
              </a:rPr>
              <a:t>编程</a:t>
            </a:r>
            <a:r>
              <a:rPr lang="en-US" sz="2600" b="1" dirty="0" smtClean="0">
                <a:ea typeface="+mn-ea"/>
              </a:rPr>
              <a:t>8255A</a:t>
            </a:r>
            <a:r>
              <a:rPr lang="zh-CN" altLang="en-US" sz="2600" b="1" dirty="0" smtClean="0">
                <a:ea typeface="+mn-ea"/>
              </a:rPr>
              <a:t>的</a:t>
            </a:r>
            <a:r>
              <a:rPr lang="en-US" sz="2600" b="1" dirty="0" smtClean="0">
                <a:ea typeface="+mn-ea"/>
              </a:rPr>
              <a:t>A</a:t>
            </a:r>
            <a:r>
              <a:rPr lang="zh-CN" altLang="en-US" sz="2600" b="1" dirty="0" smtClean="0">
                <a:ea typeface="+mn-ea"/>
              </a:rPr>
              <a:t>口、</a:t>
            </a:r>
            <a:r>
              <a:rPr lang="en-US" sz="2600" b="1" dirty="0" smtClean="0">
                <a:ea typeface="+mn-ea"/>
              </a:rPr>
              <a:t>B</a:t>
            </a:r>
            <a:r>
              <a:rPr lang="zh-CN" altLang="en-US" sz="2600" b="1" dirty="0" smtClean="0">
                <a:ea typeface="+mn-ea"/>
              </a:rPr>
              <a:t>口为方式</a:t>
            </a:r>
            <a:r>
              <a:rPr lang="en-US" sz="2600" b="1" dirty="0" smtClean="0">
                <a:ea typeface="+mn-ea"/>
              </a:rPr>
              <a:t>0</a:t>
            </a:r>
            <a:r>
              <a:rPr lang="zh-CN" altLang="en-US" sz="2600" b="1" dirty="0" smtClean="0">
                <a:ea typeface="+mn-ea"/>
              </a:rPr>
              <a:t>输入，用来读取</a:t>
            </a:r>
            <a:r>
              <a:rPr lang="en-US" sz="2600" b="1" dirty="0" smtClean="0">
                <a:ea typeface="+mn-ea"/>
              </a:rPr>
              <a:t>12</a:t>
            </a:r>
            <a:r>
              <a:rPr lang="zh-CN" altLang="en-US" sz="2600" b="1" dirty="0" smtClean="0">
                <a:ea typeface="+mn-ea"/>
              </a:rPr>
              <a:t>位结果。</a:t>
            </a:r>
            <a:r>
              <a:rPr lang="en-US" altLang="zh-CN" sz="2600" b="1" dirty="0" smtClean="0">
                <a:ea typeface="+mn-ea"/>
              </a:rPr>
              <a:t>PC</a:t>
            </a:r>
            <a:r>
              <a:rPr lang="en-US" altLang="zh-CN" sz="2600" b="1" baseline="-25000" dirty="0" smtClean="0">
                <a:ea typeface="+mn-ea"/>
              </a:rPr>
              <a:t>3</a:t>
            </a:r>
            <a:r>
              <a:rPr lang="en-US" altLang="zh-CN" sz="2600" b="1" baseline="-25000" dirty="0" smtClean="0">
                <a:ea typeface="+mn-ea"/>
                <a:sym typeface="Symbol" panose="05050102010706020507"/>
              </a:rPr>
              <a:t>0</a:t>
            </a:r>
            <a:r>
              <a:rPr lang="zh-CN" altLang="en-US" sz="2600" b="1" dirty="0" smtClean="0">
                <a:ea typeface="+mn-ea"/>
              </a:rPr>
              <a:t>输入状态信息；</a:t>
            </a:r>
            <a:r>
              <a:rPr lang="en-US" altLang="zh-CN" sz="2600" b="1" dirty="0" smtClean="0">
                <a:ea typeface="+mn-ea"/>
              </a:rPr>
              <a:t>PC</a:t>
            </a:r>
            <a:r>
              <a:rPr lang="en-US" altLang="zh-CN" sz="2600" b="1" baseline="-25000" dirty="0" smtClean="0">
                <a:ea typeface="+mn-ea"/>
              </a:rPr>
              <a:t>7</a:t>
            </a:r>
            <a:r>
              <a:rPr lang="en-US" altLang="zh-CN" sz="2600" b="1" baseline="-25000" dirty="0" smtClean="0">
                <a:ea typeface="+mn-ea"/>
                <a:sym typeface="Symbol" panose="05050102010706020507"/>
              </a:rPr>
              <a:t>4</a:t>
            </a:r>
            <a:r>
              <a:rPr lang="zh-CN" altLang="en-US" sz="2600" b="1" dirty="0" smtClean="0">
                <a:ea typeface="+mn-ea"/>
              </a:rPr>
              <a:t>输出控制信号，启动转换或发出读取结果的命令。启动</a:t>
            </a:r>
            <a:r>
              <a:rPr lang="en-US" altLang="zh-CN" sz="2600" b="1" dirty="0" smtClean="0">
                <a:ea typeface="+mn-ea"/>
              </a:rPr>
              <a:t>A/D</a:t>
            </a:r>
            <a:r>
              <a:rPr lang="zh-CN" altLang="en-US" sz="2600" b="1" dirty="0" smtClean="0">
                <a:ea typeface="+mn-ea"/>
              </a:rPr>
              <a:t>转换和读取结果的程序段如下：</a:t>
            </a:r>
            <a:endParaRPr lang="zh-CN" altLang="en-US" sz="2600" b="1" dirty="0" smtClean="0">
              <a:ea typeface="+mn-ea"/>
            </a:endParaRPr>
          </a:p>
          <a:p>
            <a:pPr>
              <a:spcBef>
                <a:spcPts val="1200"/>
              </a:spcBef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8255A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的端口地址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POTR_A	    EQU    0F0H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A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口地址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PORT_B	    EQU    0F1H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B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口地址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PORT_C	    EQU    0F2H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C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口地址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PORT_CTL  EQU    0F3H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；控制口地址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8255A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控制字：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A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口和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B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口工作于方式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0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，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A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口、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B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口和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C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口</a:t>
            </a:r>
            <a:endParaRPr lang="en-US" altLang="zh-CN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；上半部分为输入，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C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口下半部分为输出。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MOV    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10011010B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；方式字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OUT     PORT_CTL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AL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；输出方式字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b="1" dirty="0"/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0" y="361950"/>
            <a:ext cx="8372475" cy="622300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；启动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A/D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转换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MOV    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00H</a:t>
            </a:r>
            <a:endParaRPr lang="zh-CN" altLang="en-US" b="1" dirty="0" smtClean="0"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OUT     PORT_C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AL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；使       </a:t>
            </a:r>
            <a:r>
              <a:rPr lang="en-US" altLang="zh-CN" b="1" dirty="0" smtClean="0">
                <a:solidFill>
                  <a:schemeClr val="tx1"/>
                </a:solidFill>
                <a:ea typeface="+mn-ea"/>
              </a:rPr>
              <a:t>,  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CE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，      均为低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NOP	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；延时</a:t>
            </a:r>
            <a:endParaRPr lang="en-US" b="1" dirty="0" smtClean="0"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NOP</a:t>
            </a:r>
            <a:endParaRPr lang="zh-CN" altLang="en-US" b="1" dirty="0" smtClean="0"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MOV     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04H</a:t>
            </a:r>
            <a:endParaRPr lang="zh-CN" altLang="en-US" b="1" dirty="0" smtClean="0"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OUT      PORT_C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AL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；使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CE=1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，启动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A/D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转换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NOP	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；延时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NOP</a:t>
            </a:r>
            <a:endParaRPr lang="zh-CN" altLang="en-US" b="1" dirty="0" smtClean="0"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MOV      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03H</a:t>
            </a:r>
            <a:endParaRPr lang="zh-CN" altLang="en-US" b="1" dirty="0" smtClean="0"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OUT       PORT_C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AL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；使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CE=0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，</a:t>
            </a:r>
            <a:endParaRPr lang="en-US" altLang="zh-CN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b="1" dirty="0" smtClean="0">
                <a:ea typeface="+mn-ea"/>
              </a:rPr>
              <a:t>			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；结束启动状态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READ_STS</a:t>
            </a:r>
            <a:r>
              <a:rPr lang="zh-CN" altLang="en-US" b="1" dirty="0" smtClean="0">
                <a:ea typeface="+mn-ea"/>
              </a:rPr>
              <a:t>：</a:t>
            </a:r>
            <a:endParaRPr lang="en-US" altLang="zh-CN" b="1" dirty="0" smtClean="0"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IN	       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PORT_C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；读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STS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状态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TEST     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80H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；转换完（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STS=0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）了吗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?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JNZ        READ_STS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；否，则循环等待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b="1" dirty="0">
              <a:ea typeface="+mn-ea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905500" y="4006850"/>
          <a:ext cx="1555751" cy="440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Equation" r:id="rId1" imgW="18288000" imgH="5181600" progId="Equation.DSMT4">
                  <p:embed/>
                </p:oleObj>
              </mc:Choice>
              <mc:Fallback>
                <p:oleObj name="Equation" r:id="rId1" imgW="18288000" imgH="5181600" progId="Equation.DSMT4">
                  <p:embed/>
                  <p:pic>
                    <p:nvPicPr>
                      <p:cNvPr id="0" name="图片 614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905500" y="4006850"/>
                        <a:ext cx="1555751" cy="44079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927600" y="1073150"/>
          <a:ext cx="48969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5791200" imgH="5181600" progId="Equation.DSMT4">
                  <p:embed/>
                </p:oleObj>
              </mc:Choice>
              <mc:Fallback>
                <p:oleObj name="Equation" r:id="rId3" imgW="5791200" imgH="5181600" progId="Equation.DSMT4">
                  <p:embed/>
                  <p:pic>
                    <p:nvPicPr>
                      <p:cNvPr id="0" name="图片 614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27600" y="1073150"/>
                        <a:ext cx="489697" cy="438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261100" y="1073150"/>
          <a:ext cx="622300" cy="423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7620000" imgH="5181600" progId="Equation.DSMT4">
                  <p:embed/>
                </p:oleObj>
              </mc:Choice>
              <mc:Fallback>
                <p:oleObj name="Equation" r:id="rId5" imgW="7620000" imgH="5181600" progId="Equation.DSMT4">
                  <p:embed/>
                  <p:pic>
                    <p:nvPicPr>
                      <p:cNvPr id="0" name="图片 6146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61100" y="1073150"/>
                        <a:ext cx="622300" cy="42316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天平称量物体的过程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028700"/>
            <a:ext cx="8505825" cy="2222500"/>
          </a:xfrm>
        </p:spPr>
        <p:txBody>
          <a:bodyPr/>
          <a:lstStyle/>
          <a:p>
            <a:pPr marL="358775" indent="-358775" algn="just"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采用天平称量一个重</a:t>
            </a:r>
            <a:r>
              <a:rPr lang="en-US" b="1" dirty="0" smtClean="0"/>
              <a:t>27.4</a:t>
            </a:r>
            <a:r>
              <a:rPr lang="zh-CN" altLang="en-US" b="1" dirty="0" smtClean="0"/>
              <a:t>克的物体，天平有</a:t>
            </a:r>
            <a:r>
              <a:rPr lang="en-US" b="1" dirty="0" smtClean="0"/>
              <a:t>32</a:t>
            </a:r>
            <a:r>
              <a:rPr lang="zh-CN" altLang="en-US" b="1" dirty="0" smtClean="0"/>
              <a:t>克、</a:t>
            </a:r>
            <a:r>
              <a:rPr lang="en-US" b="1" dirty="0" smtClean="0"/>
              <a:t>16</a:t>
            </a:r>
            <a:r>
              <a:rPr lang="zh-CN" altLang="en-US" b="1" dirty="0" smtClean="0"/>
              <a:t>克、</a:t>
            </a:r>
            <a:r>
              <a:rPr lang="en-US" b="1" dirty="0" smtClean="0"/>
              <a:t>8</a:t>
            </a:r>
            <a:r>
              <a:rPr lang="zh-CN" altLang="en-US" b="1" dirty="0" smtClean="0"/>
              <a:t>克、</a:t>
            </a:r>
            <a:r>
              <a:rPr lang="en-US" b="1" dirty="0" smtClean="0"/>
              <a:t>4</a:t>
            </a:r>
            <a:r>
              <a:rPr lang="zh-CN" altLang="en-US" b="1" dirty="0" smtClean="0"/>
              <a:t>克、</a:t>
            </a:r>
            <a:r>
              <a:rPr lang="en-US" b="1" dirty="0" smtClean="0"/>
              <a:t>2</a:t>
            </a:r>
            <a:r>
              <a:rPr lang="zh-CN" altLang="en-US" b="1" dirty="0" smtClean="0"/>
              <a:t>克和</a:t>
            </a:r>
            <a:r>
              <a:rPr lang="en-US" b="1" dirty="0" smtClean="0"/>
              <a:t>1</a:t>
            </a:r>
            <a:r>
              <a:rPr lang="zh-CN" altLang="en-US" b="1" dirty="0" smtClean="0"/>
              <a:t>克等</a:t>
            </a:r>
            <a:r>
              <a:rPr lang="en-US" b="1" dirty="0" smtClean="0"/>
              <a:t>6</a:t>
            </a:r>
            <a:r>
              <a:rPr lang="zh-CN" altLang="en-US" b="1" dirty="0" smtClean="0"/>
              <a:t>种砝码。称量时</a:t>
            </a:r>
            <a:r>
              <a:rPr lang="en-US" altLang="zh-CN" b="1" dirty="0" smtClean="0"/>
              <a:t>, </a:t>
            </a:r>
            <a:r>
              <a:rPr lang="zh-CN" altLang="en-US" b="1" dirty="0" smtClean="0"/>
              <a:t>先从最重的砝码试起，称量过程见表</a:t>
            </a:r>
            <a:r>
              <a:rPr lang="en-US" b="1" dirty="0" smtClean="0"/>
              <a:t>10.2</a:t>
            </a:r>
            <a:r>
              <a:rPr lang="zh-CN" altLang="en-US" b="1" dirty="0" smtClean="0"/>
              <a:t>。经</a:t>
            </a:r>
            <a:r>
              <a:rPr lang="en-US" b="1" dirty="0" smtClean="0"/>
              <a:t>6</a:t>
            </a:r>
            <a:r>
              <a:rPr lang="zh-CN" altLang="en-US" b="1" dirty="0" smtClean="0"/>
              <a:t>步操作后，天平基本平衡。因最小的砝码是</a:t>
            </a:r>
            <a:r>
              <a:rPr lang="en-US" b="1" dirty="0" smtClean="0"/>
              <a:t>1</a:t>
            </a:r>
            <a:r>
              <a:rPr lang="zh-CN" altLang="en-US" b="1" dirty="0" smtClean="0"/>
              <a:t>克，已无更小砝码可用，所以称量结束。结果为：</a:t>
            </a:r>
            <a:endParaRPr lang="zh-CN" altLang="en-US" b="1" dirty="0" smtClean="0"/>
          </a:p>
          <a:p>
            <a:pPr algn="ctr">
              <a:spcBef>
                <a:spcPts val="0"/>
              </a:spcBef>
              <a:buNone/>
            </a:pPr>
            <a:r>
              <a:rPr lang="en-US" b="1" dirty="0" smtClean="0"/>
              <a:t>M</a:t>
            </a:r>
            <a:r>
              <a:rPr lang="en-US" b="1" baseline="-25000" dirty="0" smtClean="0"/>
              <a:t>X</a:t>
            </a:r>
            <a:r>
              <a:rPr lang="en-US" b="1" dirty="0" smtClean="0"/>
              <a:t>=</a:t>
            </a:r>
            <a:r>
              <a:rPr lang="en-US" b="1" dirty="0" smtClean="0">
                <a:solidFill>
                  <a:schemeClr val="tx1"/>
                </a:solidFill>
              </a:rPr>
              <a:t>0</a:t>
            </a:r>
            <a:r>
              <a:rPr lang="en-US" b="1" dirty="0" smtClean="0"/>
              <a:t>×32+</a:t>
            </a:r>
            <a:r>
              <a:rPr lang="en-US" b="1" dirty="0" smtClean="0">
                <a:solidFill>
                  <a:schemeClr val="tx1"/>
                </a:solidFill>
              </a:rPr>
              <a:t>1</a:t>
            </a:r>
            <a:r>
              <a:rPr lang="en-US" b="1" dirty="0" smtClean="0"/>
              <a:t>×16+</a:t>
            </a:r>
            <a:r>
              <a:rPr lang="en-US" b="1" dirty="0" smtClean="0">
                <a:solidFill>
                  <a:schemeClr val="tx1"/>
                </a:solidFill>
              </a:rPr>
              <a:t>1</a:t>
            </a:r>
            <a:r>
              <a:rPr lang="en-US" b="1" dirty="0" smtClean="0"/>
              <a:t>×8+</a:t>
            </a:r>
            <a:r>
              <a:rPr lang="en-US" b="1" dirty="0" smtClean="0">
                <a:solidFill>
                  <a:schemeClr val="tx1"/>
                </a:solidFill>
              </a:rPr>
              <a:t>0</a:t>
            </a:r>
            <a:r>
              <a:rPr lang="en-US" b="1" dirty="0" smtClean="0"/>
              <a:t>×4+</a:t>
            </a:r>
            <a:r>
              <a:rPr lang="en-US" b="1" dirty="0" smtClean="0">
                <a:solidFill>
                  <a:schemeClr val="tx1"/>
                </a:solidFill>
              </a:rPr>
              <a:t>1</a:t>
            </a:r>
            <a:r>
              <a:rPr lang="en-US" b="1" dirty="0" smtClean="0"/>
              <a:t>×2+</a:t>
            </a:r>
            <a:r>
              <a:rPr lang="en-US" b="1" dirty="0" smtClean="0">
                <a:solidFill>
                  <a:schemeClr val="tx1"/>
                </a:solidFill>
              </a:rPr>
              <a:t>1</a:t>
            </a:r>
            <a:r>
              <a:rPr lang="en-US" b="1" dirty="0" smtClean="0"/>
              <a:t>×1=27克</a:t>
            </a:r>
            <a:endParaRPr lang="zh-CN" altLang="en-US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727200" y="3384550"/>
            <a:ext cx="590368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0400" y="584200"/>
            <a:ext cx="8097838" cy="59055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；转换完成，启动读操作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MOV	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01H</a:t>
            </a:r>
            <a:endParaRPr lang="zh-CN" altLang="en-US" b="1" dirty="0" smtClean="0"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OUT	POTR_C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AL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；使             ，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CE=0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，</a:t>
            </a:r>
            <a:endParaRPr lang="en-US" altLang="zh-CN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NOP</a:t>
            </a:r>
            <a:endParaRPr lang="zh-CN" altLang="en-US" b="1" dirty="0" smtClean="0"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MOV	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05H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；使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CE=1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，            ，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OUT	PORT_C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AL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；允许读出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；读取数据，存入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BX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中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IN		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PORT_A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；读入高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4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位数据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AND	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0FH</a:t>
            </a:r>
            <a:endParaRPr lang="zh-CN" altLang="en-US" b="1" dirty="0" smtClean="0"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MOV	BH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AL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；存入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BH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IN		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PORT-B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；读入低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8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位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MOV	BL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AL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；存入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BL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；结束读操作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MOV	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03H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；使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CE=0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，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OUT	PORT_C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AL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；结束读操作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b="1" dirty="0">
              <a:ea typeface="+mn-ea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083300" y="5562600"/>
          <a:ext cx="9017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Equation" r:id="rId1" imgW="10668000" imgH="5181600" progId="Equation.DSMT4">
                  <p:embed/>
                </p:oleObj>
              </mc:Choice>
              <mc:Fallback>
                <p:oleObj name="Equation" r:id="rId1" imgW="10668000" imgH="5181600" progId="Equation.DSMT4">
                  <p:embed/>
                  <p:pic>
                    <p:nvPicPr>
                      <p:cNvPr id="0" name="图片 716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83300" y="5562600"/>
                        <a:ext cx="901700" cy="438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283450" y="1384300"/>
          <a:ext cx="1020762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12496800" imgH="5181600" progId="Equation.DSMT4">
                  <p:embed/>
                </p:oleObj>
              </mc:Choice>
              <mc:Fallback>
                <p:oleObj name="Equation" r:id="rId3" imgW="12496800" imgH="5181600" progId="Equation.DSMT4">
                  <p:embed/>
                  <p:pic>
                    <p:nvPicPr>
                      <p:cNvPr id="0" name="图片 716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83450" y="1384300"/>
                        <a:ext cx="1020762" cy="4238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7150100" y="2139950"/>
          <a:ext cx="9525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11277600" imgH="5181600" progId="Equation.DSMT4">
                  <p:embed/>
                </p:oleObj>
              </mc:Choice>
              <mc:Fallback>
                <p:oleObj name="Equation" r:id="rId5" imgW="11277600" imgH="5181600" progId="Equation.DSMT4">
                  <p:embed/>
                  <p:pic>
                    <p:nvPicPr>
                      <p:cNvPr id="0" name="图片 7170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50100" y="2139950"/>
                        <a:ext cx="952500" cy="438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5060950" y="1384300"/>
          <a:ext cx="9525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7" imgW="11277600" imgH="5181600" progId="Equation.DSMT4">
                  <p:embed/>
                </p:oleObj>
              </mc:Choice>
              <mc:Fallback>
                <p:oleObj name="Equation" r:id="rId7" imgW="11277600" imgH="5181600" progId="Equation.DSMT4">
                  <p:embed/>
                  <p:pic>
                    <p:nvPicPr>
                      <p:cNvPr id="0" name="图片 7171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60950" y="1384300"/>
                        <a:ext cx="952500" cy="438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5994400" y="2139950"/>
          <a:ext cx="1020762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8" imgW="12496800" imgH="5181600" progId="Equation.DSMT4">
                  <p:embed/>
                </p:oleObj>
              </mc:Choice>
              <mc:Fallback>
                <p:oleObj name="Equation" r:id="rId8" imgW="12496800" imgH="5181600" progId="Equation.DSMT4">
                  <p:embed/>
                  <p:pic>
                    <p:nvPicPr>
                      <p:cNvPr id="0" name="图片 7172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94400" y="2139950"/>
                        <a:ext cx="1020762" cy="4238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1" y="450850"/>
            <a:ext cx="8267699" cy="3244850"/>
          </a:xfrm>
        </p:spPr>
        <p:txBody>
          <a:bodyPr/>
          <a:lstStyle/>
          <a:p>
            <a:pPr marL="358775" indent="-358775" algn="just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可用二进制码</a:t>
            </a:r>
            <a:r>
              <a:rPr lang="en-US" b="1" dirty="0" smtClean="0"/>
              <a:t>d</a:t>
            </a:r>
            <a:r>
              <a:rPr lang="en-US" b="1" baseline="-25000" dirty="0" smtClean="0"/>
              <a:t>1</a:t>
            </a:r>
            <a:r>
              <a:rPr lang="en-US" b="1" dirty="0" smtClean="0"/>
              <a:t>d</a:t>
            </a:r>
            <a:r>
              <a:rPr lang="en-US" b="1" baseline="-25000" dirty="0" smtClean="0"/>
              <a:t>2</a:t>
            </a:r>
            <a:r>
              <a:rPr lang="en-US" b="1" dirty="0" smtClean="0"/>
              <a:t>d</a:t>
            </a:r>
            <a:r>
              <a:rPr lang="en-US" b="1" baseline="-25000" dirty="0" smtClean="0"/>
              <a:t>3</a:t>
            </a:r>
            <a:r>
              <a:rPr lang="en-US" b="1" dirty="0" smtClean="0"/>
              <a:t>d</a:t>
            </a:r>
            <a:r>
              <a:rPr lang="en-US" b="1" baseline="-25000" dirty="0" smtClean="0"/>
              <a:t>4</a:t>
            </a:r>
            <a:r>
              <a:rPr lang="en-US" b="1" dirty="0" smtClean="0"/>
              <a:t>d</a:t>
            </a:r>
            <a:r>
              <a:rPr lang="en-US" b="1" baseline="-25000" dirty="0" smtClean="0"/>
              <a:t>5</a:t>
            </a:r>
            <a:r>
              <a:rPr lang="en-US" b="1" dirty="0" smtClean="0"/>
              <a:t>d</a:t>
            </a:r>
            <a:r>
              <a:rPr lang="en-US" b="1" baseline="-25000" dirty="0" smtClean="0"/>
              <a:t>6</a:t>
            </a:r>
            <a:r>
              <a:rPr lang="en-US" b="1" dirty="0" smtClean="0"/>
              <a:t>=011011</a:t>
            </a:r>
            <a:r>
              <a:rPr lang="zh-CN" altLang="en-US" b="1" dirty="0" smtClean="0"/>
              <a:t>来表示其重量，误差为</a:t>
            </a:r>
            <a:r>
              <a:rPr lang="en-US" b="1" dirty="0" smtClean="0"/>
              <a:t>0.4</a:t>
            </a:r>
            <a:r>
              <a:rPr lang="zh-CN" altLang="en-US" b="1" dirty="0" smtClean="0"/>
              <a:t>克。</a:t>
            </a:r>
            <a:endParaRPr lang="zh-CN" altLang="en-US" b="1" dirty="0" smtClean="0"/>
          </a:p>
          <a:p>
            <a:pPr marL="358775" indent="-358775" algn="just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如再增加</a:t>
            </a:r>
            <a:r>
              <a:rPr lang="en-US" b="1" dirty="0" smtClean="0"/>
              <a:t>0.5</a:t>
            </a:r>
            <a:r>
              <a:rPr lang="zh-CN" altLang="en-US" b="1" dirty="0" smtClean="0"/>
              <a:t>克、</a:t>
            </a:r>
            <a:r>
              <a:rPr lang="en-US" b="1" dirty="0" smtClean="0"/>
              <a:t>0.25</a:t>
            </a:r>
            <a:r>
              <a:rPr lang="zh-CN" altLang="en-US" b="1" dirty="0" smtClean="0"/>
              <a:t>克两种砝码，相当于</a:t>
            </a:r>
            <a:r>
              <a:rPr lang="en-US" b="1" dirty="0" smtClean="0"/>
              <a:t>n=8</a:t>
            </a:r>
            <a:r>
              <a:rPr lang="zh-CN" altLang="en-US" b="1" dirty="0" smtClean="0"/>
              <a:t>，用</a:t>
            </a:r>
            <a:r>
              <a:rPr lang="en-US" b="1" dirty="0" smtClean="0"/>
              <a:t>8</a:t>
            </a:r>
            <a:r>
              <a:rPr lang="zh-CN" altLang="en-US" b="1" dirty="0" smtClean="0"/>
              <a:t>位二进制</a:t>
            </a:r>
            <a:r>
              <a:rPr lang="en-US" b="1" dirty="0" smtClean="0"/>
              <a:t>01101101</a:t>
            </a:r>
            <a:r>
              <a:rPr lang="zh-CN" altLang="en-US" b="1" dirty="0" smtClean="0"/>
              <a:t>表示重量，也就是</a:t>
            </a:r>
            <a:r>
              <a:rPr lang="en-US" b="1" dirty="0" smtClean="0"/>
              <a:t>27.25</a:t>
            </a:r>
            <a:r>
              <a:rPr lang="zh-CN" altLang="en-US" b="1" dirty="0" smtClean="0"/>
              <a:t>克，结果更精确。</a:t>
            </a:r>
            <a:endParaRPr lang="zh-CN" altLang="en-US" b="1" dirty="0" smtClean="0"/>
          </a:p>
          <a:p>
            <a:pPr marL="358775" indent="-358775" algn="just">
              <a:spcBef>
                <a:spcPts val="600"/>
              </a:spcBef>
            </a:pPr>
            <a:r>
              <a:rPr lang="zh-CN" altLang="en-US" b="1" dirty="0" smtClean="0"/>
              <a:t>逐次逼近</a:t>
            </a:r>
            <a:r>
              <a:rPr lang="en-US" b="1" dirty="0" smtClean="0"/>
              <a:t>A/D</a:t>
            </a:r>
            <a:r>
              <a:rPr lang="zh-CN" altLang="en-US" b="1" dirty="0" smtClean="0"/>
              <a:t>转换器像一架电子自动平衡天平。例如，用量程</a:t>
            </a:r>
            <a:r>
              <a:rPr lang="en-US" b="1" dirty="0" smtClean="0"/>
              <a:t>+5V</a:t>
            </a:r>
            <a:r>
              <a:rPr lang="zh-CN" altLang="en-US" b="1" dirty="0" smtClean="0"/>
              <a:t>的</a:t>
            </a:r>
            <a:r>
              <a:rPr lang="en-US" b="1" dirty="0" smtClean="0"/>
              <a:t>4</a:t>
            </a:r>
            <a:r>
              <a:rPr lang="zh-CN" altLang="en-US" b="1" dirty="0" smtClean="0"/>
              <a:t>位逐次逼近式</a:t>
            </a:r>
            <a:r>
              <a:rPr lang="en-US" b="1" dirty="0" smtClean="0"/>
              <a:t>ADC</a:t>
            </a:r>
            <a:r>
              <a:rPr lang="zh-CN" altLang="en-US" b="1" dirty="0" smtClean="0"/>
              <a:t>，转换一个</a:t>
            </a:r>
            <a:r>
              <a:rPr lang="en-US" b="1" dirty="0" smtClean="0"/>
              <a:t>V</a:t>
            </a:r>
            <a:r>
              <a:rPr lang="en-US" b="1" baseline="-25000" dirty="0" smtClean="0"/>
              <a:t>i</a:t>
            </a:r>
            <a:r>
              <a:rPr lang="en-US" b="1" dirty="0" smtClean="0"/>
              <a:t>=3V</a:t>
            </a:r>
            <a:r>
              <a:rPr lang="zh-CN" altLang="en-US" b="1" dirty="0" smtClean="0"/>
              <a:t>电压量，由于</a:t>
            </a:r>
            <a:r>
              <a:rPr lang="en-US" b="1" dirty="0" smtClean="0"/>
              <a:t>n=4</a:t>
            </a:r>
            <a:r>
              <a:rPr lang="zh-CN" altLang="en-US" b="1" dirty="0" smtClean="0"/>
              <a:t>，它有</a:t>
            </a:r>
            <a:r>
              <a:rPr lang="en-US" b="1" dirty="0" smtClean="0"/>
              <a:t>4</a:t>
            </a:r>
            <a:r>
              <a:rPr lang="zh-CN" altLang="en-US" b="1" dirty="0" smtClean="0"/>
              <a:t>个以二进制码表示的电子砝码，它们与电压量的对应关系如表</a:t>
            </a:r>
            <a:r>
              <a:rPr lang="en-US" b="1" dirty="0" smtClean="0"/>
              <a:t>10.3 </a:t>
            </a:r>
            <a:r>
              <a:rPr lang="en-US" b="1" dirty="0" smtClean="0">
                <a:sym typeface="Wingdings 3" panose="05040102010807070707"/>
              </a:rPr>
              <a:t></a:t>
            </a:r>
            <a:endParaRPr lang="zh-CN" altLang="en-US" b="1" dirty="0" smtClean="0"/>
          </a:p>
          <a:p>
            <a:endParaRPr lang="zh-CN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905000" y="3784600"/>
            <a:ext cx="4924483" cy="280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450850"/>
            <a:ext cx="8372475" cy="2800350"/>
          </a:xfrm>
        </p:spPr>
        <p:txBody>
          <a:bodyPr/>
          <a:lstStyle/>
          <a:p>
            <a:pPr marL="358775" indent="-358775" algn="just"/>
            <a:r>
              <a:rPr lang="zh-CN" altLang="en-US" b="1" dirty="0" smtClean="0"/>
              <a:t>逐次逼近式</a:t>
            </a:r>
            <a:r>
              <a:rPr lang="en-US" altLang="zh-CN" b="1" dirty="0" smtClean="0"/>
              <a:t>ADC</a:t>
            </a:r>
            <a:r>
              <a:rPr lang="zh-CN" altLang="en-US" b="1" dirty="0" smtClean="0"/>
              <a:t>由逐次逼近寄存器</a:t>
            </a:r>
            <a:r>
              <a:rPr lang="en-US" b="1" dirty="0" smtClean="0"/>
              <a:t>SAR</a:t>
            </a:r>
            <a:r>
              <a:rPr lang="zh-CN" altLang="en-US" b="1" dirty="0" smtClean="0"/>
              <a:t>、</a:t>
            </a:r>
            <a:r>
              <a:rPr lang="en-US" b="1" dirty="0" smtClean="0"/>
              <a:t>D/A</a:t>
            </a:r>
            <a:r>
              <a:rPr lang="zh-CN" altLang="en-US" b="1" dirty="0" smtClean="0"/>
              <a:t>转换器、比较器</a:t>
            </a:r>
            <a:r>
              <a:rPr lang="en-US" b="1" dirty="0" smtClean="0"/>
              <a:t>A</a:t>
            </a:r>
            <a:r>
              <a:rPr lang="zh-CN" altLang="en-US" b="1" dirty="0" smtClean="0"/>
              <a:t>、缓冲器等组成。</a:t>
            </a:r>
            <a:r>
              <a:rPr lang="en-US" b="1" dirty="0" smtClean="0"/>
              <a:t>SAR</a:t>
            </a:r>
            <a:r>
              <a:rPr lang="zh-CN" altLang="en-US" b="1" dirty="0" smtClean="0"/>
              <a:t>则含移位寄存器、数据寄存器及决定去</a:t>
            </a:r>
            <a:r>
              <a:rPr lang="en-US" b="1" dirty="0" smtClean="0"/>
              <a:t>/</a:t>
            </a:r>
            <a:r>
              <a:rPr lang="zh-CN" altLang="en-US" b="1" dirty="0" smtClean="0"/>
              <a:t>留码的逻辑电路等，在</a:t>
            </a:r>
            <a:r>
              <a:rPr lang="en-US" b="1" dirty="0" smtClean="0"/>
              <a:t>CLK</a:t>
            </a:r>
            <a:r>
              <a:rPr lang="zh-CN" altLang="en-US" b="1" dirty="0" smtClean="0"/>
              <a:t>同步下有序操作。</a:t>
            </a:r>
            <a:endParaRPr lang="en-US" altLang="zh-CN" b="1" dirty="0" smtClean="0"/>
          </a:p>
          <a:p>
            <a:pPr marL="358775" indent="-358775" algn="just"/>
            <a:r>
              <a:rPr lang="en-US" b="1" dirty="0" smtClean="0"/>
              <a:t>D/</a:t>
            </a:r>
            <a:r>
              <a:rPr lang="en-US" altLang="zh-CN" b="1" dirty="0" smtClean="0"/>
              <a:t>A</a:t>
            </a:r>
            <a:r>
              <a:rPr lang="zh-CN" altLang="en-US" b="1" dirty="0" smtClean="0"/>
              <a:t>形成电子砝码，送到比较器</a:t>
            </a:r>
            <a:r>
              <a:rPr lang="en-US" b="1" dirty="0" smtClean="0"/>
              <a:t>A</a:t>
            </a:r>
            <a:r>
              <a:rPr lang="zh-CN" altLang="en-US" b="1" dirty="0" smtClean="0"/>
              <a:t>的</a:t>
            </a:r>
            <a:r>
              <a:rPr lang="en-US" b="1" dirty="0" smtClean="0"/>
              <a:t>“-”</a:t>
            </a:r>
            <a:r>
              <a:rPr lang="zh-CN" altLang="en-US" b="1" dirty="0" smtClean="0"/>
              <a:t>端。对</a:t>
            </a:r>
            <a:r>
              <a:rPr lang="en-US" b="1" dirty="0" smtClean="0"/>
              <a:t>“+”</a:t>
            </a:r>
            <a:r>
              <a:rPr lang="zh-CN" altLang="en-US" b="1" dirty="0" smtClean="0"/>
              <a:t>端的模拟电压</a:t>
            </a:r>
            <a:r>
              <a:rPr lang="en-US" b="1" dirty="0" smtClean="0"/>
              <a:t>V</a:t>
            </a:r>
            <a:r>
              <a:rPr lang="en-US" b="1" baseline="-25000" dirty="0" smtClean="0"/>
              <a:t>i</a:t>
            </a:r>
            <a:r>
              <a:rPr lang="zh-CN" altLang="en-US" b="1" dirty="0" smtClean="0"/>
              <a:t>和</a:t>
            </a:r>
            <a:r>
              <a:rPr lang="en-US" b="1" dirty="0" smtClean="0"/>
              <a:t>“-”</a:t>
            </a:r>
            <a:r>
              <a:rPr lang="zh-CN" altLang="en-US" b="1" dirty="0" smtClean="0"/>
              <a:t>端电子砝码比较，</a:t>
            </a:r>
            <a:r>
              <a:rPr lang="en-US" b="1" dirty="0" smtClean="0"/>
              <a:t>V</a:t>
            </a:r>
            <a:r>
              <a:rPr lang="en-US" b="1" baseline="-25000" dirty="0" smtClean="0"/>
              <a:t>i</a:t>
            </a:r>
            <a:r>
              <a:rPr lang="zh-CN" altLang="en-US" b="1" dirty="0" smtClean="0"/>
              <a:t>大于所加砝码，输出</a:t>
            </a:r>
            <a:r>
              <a:rPr lang="en-US" b="1" dirty="0" smtClean="0"/>
              <a:t>1</a:t>
            </a:r>
            <a:r>
              <a:rPr lang="zh-CN" altLang="en-US" b="1" dirty="0" smtClean="0"/>
              <a:t>，去</a:t>
            </a:r>
            <a:r>
              <a:rPr lang="en-US" b="1" dirty="0" smtClean="0"/>
              <a:t>/</a:t>
            </a:r>
            <a:r>
              <a:rPr lang="zh-CN" altLang="en-US" b="1" dirty="0" smtClean="0"/>
              <a:t>留码逻辑决定保留这个砝码；否则就去除这个砝码。</a:t>
            </a:r>
            <a:endParaRPr lang="zh-CN" altLang="en-US" b="1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682750" y="3251200"/>
            <a:ext cx="5994919" cy="324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361950"/>
            <a:ext cx="8372475" cy="3422650"/>
          </a:xfrm>
        </p:spPr>
        <p:txBody>
          <a:bodyPr/>
          <a:lstStyle/>
          <a:p>
            <a:pPr marL="358775" indent="-358775">
              <a:buFont typeface="Wingdings" panose="05000000000000000000" pitchFamily="2" charset="2"/>
              <a:buChar char="l"/>
            </a:pPr>
            <a:r>
              <a:rPr lang="en-US" sz="2600" b="1" dirty="0" smtClean="0"/>
              <a:t>V</a:t>
            </a:r>
            <a:r>
              <a:rPr lang="en-US" sz="2600" b="1" baseline="-25000" dirty="0" smtClean="0"/>
              <a:t>i</a:t>
            </a:r>
            <a:r>
              <a:rPr lang="en-US" sz="2600" b="1" dirty="0" smtClean="0"/>
              <a:t>=3V</a:t>
            </a:r>
            <a:r>
              <a:rPr lang="zh-CN" altLang="en-US" sz="2600" b="1" dirty="0" smtClean="0"/>
              <a:t>，</a:t>
            </a:r>
            <a:r>
              <a:rPr lang="en-US" sz="2600" b="1" dirty="0" smtClean="0"/>
              <a:t>n=4</a:t>
            </a:r>
            <a:r>
              <a:rPr lang="zh-CN" altLang="en-US" sz="2600" b="1" dirty="0" smtClean="0"/>
              <a:t>情况的转换过程：</a:t>
            </a:r>
            <a:endParaRPr lang="zh-CN" altLang="en-US" sz="2600" b="1" dirty="0" smtClean="0"/>
          </a:p>
          <a:p>
            <a:pPr marL="358775" indent="-358775" algn="just">
              <a:spcBef>
                <a:spcPts val="0"/>
              </a:spcBef>
              <a:buNone/>
            </a:pPr>
            <a:r>
              <a:rPr lang="en-US" altLang="zh-CN" b="1" dirty="0" smtClean="0">
                <a:ea typeface="+mn-ea"/>
              </a:rPr>
              <a:t>1. </a:t>
            </a:r>
            <a:r>
              <a:rPr lang="zh-CN" altLang="en-US" b="1" dirty="0" smtClean="0">
                <a:ea typeface="+mn-ea"/>
              </a:rPr>
              <a:t>在</a:t>
            </a:r>
            <a:r>
              <a:rPr lang="en-US" altLang="zh-CN" b="1" dirty="0" smtClean="0">
                <a:ea typeface="+mn-ea"/>
              </a:rPr>
              <a:t>CLK</a:t>
            </a:r>
            <a:r>
              <a:rPr lang="zh-CN" altLang="en-US" b="1" dirty="0" smtClean="0">
                <a:ea typeface="+mn-ea"/>
              </a:rPr>
              <a:t>驱动下，</a:t>
            </a:r>
            <a:r>
              <a:rPr lang="en-US" b="1" dirty="0" smtClean="0">
                <a:ea typeface="+mn-ea"/>
              </a:rPr>
              <a:t>SAR</a:t>
            </a:r>
            <a:r>
              <a:rPr lang="zh-CN" altLang="en-US" b="1" dirty="0" smtClean="0">
                <a:ea typeface="+mn-ea"/>
              </a:rPr>
              <a:t>中移位寄存器的</a:t>
            </a:r>
            <a:r>
              <a:rPr lang="en-US" b="1" dirty="0" smtClean="0">
                <a:ea typeface="+mn-ea"/>
              </a:rPr>
              <a:t>MSB</a:t>
            </a:r>
            <a:r>
              <a:rPr lang="zh-CN" altLang="en-US" b="1" dirty="0" smtClean="0">
                <a:ea typeface="+mn-ea"/>
              </a:rPr>
              <a:t>位加码，形成试探码</a:t>
            </a:r>
            <a:r>
              <a:rPr lang="en-US" b="1" dirty="0" smtClean="0">
                <a:ea typeface="+mn-ea"/>
              </a:rPr>
              <a:t>1000</a:t>
            </a:r>
            <a:r>
              <a:rPr lang="zh-CN" altLang="en-US" b="1" dirty="0" smtClean="0">
                <a:ea typeface="+mn-ea"/>
              </a:rPr>
              <a:t>。</a:t>
            </a:r>
            <a:r>
              <a:rPr lang="en-US" b="1" dirty="0" smtClean="0">
                <a:ea typeface="+mn-ea"/>
              </a:rPr>
              <a:t>D/A</a:t>
            </a:r>
            <a:r>
              <a:rPr lang="zh-CN" altLang="en-US" b="1" dirty="0" smtClean="0">
                <a:ea typeface="+mn-ea"/>
              </a:rPr>
              <a:t>将它转换成</a:t>
            </a:r>
            <a:r>
              <a:rPr lang="en-US" b="1" dirty="0" smtClean="0">
                <a:ea typeface="+mn-ea"/>
              </a:rPr>
              <a:t>2.5V</a:t>
            </a:r>
            <a:r>
              <a:rPr lang="zh-CN" altLang="en-US" b="1" dirty="0" smtClean="0">
                <a:ea typeface="+mn-ea"/>
              </a:rPr>
              <a:t>，送比较器</a:t>
            </a:r>
            <a:r>
              <a:rPr lang="en-US" b="1" dirty="0" smtClean="0">
                <a:ea typeface="+mn-ea"/>
              </a:rPr>
              <a:t>A“-”</a:t>
            </a:r>
            <a:r>
              <a:rPr lang="zh-CN" altLang="en-US" b="1" dirty="0" smtClean="0">
                <a:ea typeface="+mn-ea"/>
              </a:rPr>
              <a:t>端与</a:t>
            </a:r>
            <a:r>
              <a:rPr lang="en-US" b="1" dirty="0" smtClean="0">
                <a:ea typeface="+mn-ea"/>
              </a:rPr>
              <a:t>V</a:t>
            </a:r>
            <a:r>
              <a:rPr lang="en-US" b="1" baseline="-25000" dirty="0" smtClean="0">
                <a:ea typeface="+mn-ea"/>
              </a:rPr>
              <a:t>i</a:t>
            </a:r>
            <a:r>
              <a:rPr lang="zh-CN" altLang="en-US" b="1" dirty="0" smtClean="0">
                <a:ea typeface="+mn-ea"/>
              </a:rPr>
              <a:t>比较；因</a:t>
            </a:r>
            <a:r>
              <a:rPr lang="en-US" b="1" dirty="0" smtClean="0">
                <a:ea typeface="+mn-ea"/>
              </a:rPr>
              <a:t>2.5V&lt;3V</a:t>
            </a:r>
            <a:r>
              <a:rPr lang="zh-CN" altLang="en-US" b="1" dirty="0" smtClean="0">
                <a:ea typeface="+mn-ea"/>
              </a:rPr>
              <a:t>，去</a:t>
            </a:r>
            <a:r>
              <a:rPr lang="en-US" b="1" dirty="0" smtClean="0">
                <a:ea typeface="+mn-ea"/>
              </a:rPr>
              <a:t>/</a:t>
            </a:r>
            <a:r>
              <a:rPr lang="zh-CN" altLang="en-US" b="1" dirty="0" smtClean="0">
                <a:ea typeface="+mn-ea"/>
              </a:rPr>
              <a:t>留逻辑保留最高位</a:t>
            </a:r>
            <a:r>
              <a:rPr lang="en-US" b="1" dirty="0" smtClean="0">
                <a:ea typeface="+mn-ea"/>
              </a:rPr>
              <a:t>1</a:t>
            </a:r>
            <a:r>
              <a:rPr lang="zh-CN" altLang="en-US" b="1" dirty="0" smtClean="0">
                <a:ea typeface="+mn-ea"/>
              </a:rPr>
              <a:t>，即结果为</a:t>
            </a:r>
            <a:r>
              <a:rPr lang="en-US" b="1" dirty="0" smtClean="0">
                <a:ea typeface="+mn-ea"/>
              </a:rPr>
              <a:t>1</a:t>
            </a:r>
            <a:r>
              <a:rPr lang="en-US" altLang="zh-CN" b="1" dirty="0" smtClean="0">
                <a:ea typeface="+mn-ea"/>
              </a:rPr>
              <a:t>000</a:t>
            </a:r>
            <a:r>
              <a:rPr lang="zh-CN" altLang="en-US" b="1" dirty="0" smtClean="0">
                <a:ea typeface="+mn-ea"/>
              </a:rPr>
              <a:t>。</a:t>
            </a:r>
            <a:endParaRPr lang="zh-CN" altLang="en-US" b="1" dirty="0" smtClean="0">
              <a:ea typeface="+mn-ea"/>
            </a:endParaRPr>
          </a:p>
          <a:p>
            <a:pPr marL="358775" indent="-358775" algn="just">
              <a:spcBef>
                <a:spcPts val="0"/>
              </a:spcBef>
              <a:buNone/>
            </a:pPr>
            <a:r>
              <a:rPr lang="en-US" altLang="zh-CN" b="1" dirty="0" smtClean="0">
                <a:ea typeface="+mn-ea"/>
              </a:rPr>
              <a:t>2. </a:t>
            </a:r>
            <a:r>
              <a:rPr lang="zh-CN" altLang="en-US" b="1" dirty="0" smtClean="0">
                <a:ea typeface="+mn-ea"/>
              </a:rPr>
              <a:t>对第二位加码，形成试探码</a:t>
            </a:r>
            <a:r>
              <a:rPr lang="en-US" b="1" dirty="0" smtClean="0">
                <a:ea typeface="+mn-ea"/>
              </a:rPr>
              <a:t>1100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DAC</a:t>
            </a:r>
            <a:r>
              <a:rPr lang="zh-CN" altLang="en-US" b="1" dirty="0" smtClean="0">
                <a:ea typeface="+mn-ea"/>
              </a:rPr>
              <a:t>输出</a:t>
            </a:r>
            <a:r>
              <a:rPr lang="en-US" b="1" dirty="0" smtClean="0">
                <a:ea typeface="+mn-ea"/>
              </a:rPr>
              <a:t>2.5V+1.25V =3.75V&gt;3V</a:t>
            </a:r>
            <a:r>
              <a:rPr lang="zh-CN" altLang="en-US" b="1" dirty="0" smtClean="0">
                <a:ea typeface="+mn-ea"/>
              </a:rPr>
              <a:t>，应去掉这位，本次结果为</a:t>
            </a:r>
            <a:r>
              <a:rPr lang="en-US" altLang="zh-CN" b="1" dirty="0" smtClean="0">
                <a:ea typeface="+mn-ea"/>
              </a:rPr>
              <a:t>1</a:t>
            </a:r>
            <a:r>
              <a:rPr lang="en-US" b="1" dirty="0" smtClean="0">
                <a:ea typeface="+mn-ea"/>
              </a:rPr>
              <a:t>0</a:t>
            </a:r>
            <a:r>
              <a:rPr lang="en-US" altLang="zh-CN" b="1" dirty="0" smtClean="0">
                <a:ea typeface="+mn-ea"/>
              </a:rPr>
              <a:t>00</a:t>
            </a:r>
            <a:r>
              <a:rPr lang="zh-CN" altLang="en-US" b="1" dirty="0" smtClean="0">
                <a:ea typeface="+mn-ea"/>
              </a:rPr>
              <a:t>。</a:t>
            </a:r>
            <a:endParaRPr lang="zh-CN" altLang="en-US" b="1" dirty="0" smtClean="0">
              <a:ea typeface="+mn-ea"/>
            </a:endParaRPr>
          </a:p>
          <a:p>
            <a:pPr marL="358775" indent="-358775" algn="just">
              <a:spcBef>
                <a:spcPts val="0"/>
              </a:spcBef>
              <a:buNone/>
            </a:pPr>
            <a:r>
              <a:rPr lang="en-US" altLang="zh-CN" b="1" dirty="0" smtClean="0">
                <a:ea typeface="+mn-ea"/>
              </a:rPr>
              <a:t>3. </a:t>
            </a:r>
            <a:r>
              <a:rPr lang="zh-CN" altLang="en-US" b="1" dirty="0" smtClean="0">
                <a:ea typeface="+mn-ea"/>
              </a:rPr>
              <a:t>第三位试探码为</a:t>
            </a:r>
            <a:r>
              <a:rPr lang="en-US" altLang="zh-CN" b="1" dirty="0" smtClean="0">
                <a:ea typeface="+mn-ea"/>
              </a:rPr>
              <a:t>1010, </a:t>
            </a:r>
            <a:r>
              <a:rPr lang="zh-CN" altLang="en-US" b="1" dirty="0" smtClean="0">
                <a:ea typeface="+mn-ea"/>
              </a:rPr>
              <a:t>其电压</a:t>
            </a:r>
            <a:r>
              <a:rPr lang="en-US" altLang="zh-CN" b="1" dirty="0" smtClean="0">
                <a:ea typeface="+mn-ea"/>
              </a:rPr>
              <a:t>3.125V</a:t>
            </a:r>
            <a:r>
              <a:rPr lang="en-US" b="1" dirty="0" smtClean="0">
                <a:ea typeface="+mn-ea"/>
              </a:rPr>
              <a:t>&gt;3V, </a:t>
            </a:r>
            <a:r>
              <a:rPr lang="zh-CN" altLang="en-US" b="1" dirty="0" smtClean="0">
                <a:ea typeface="+mn-ea"/>
              </a:rPr>
              <a:t>去掉</a:t>
            </a:r>
            <a:r>
              <a:rPr lang="en-US" altLang="zh-CN" b="1" dirty="0" smtClean="0">
                <a:ea typeface="+mn-ea"/>
              </a:rPr>
              <a:t>, </a:t>
            </a:r>
            <a:r>
              <a:rPr lang="zh-CN" altLang="en-US" b="1" dirty="0" smtClean="0">
                <a:ea typeface="+mn-ea"/>
              </a:rPr>
              <a:t>结果</a:t>
            </a:r>
            <a:r>
              <a:rPr lang="en-US" altLang="zh-CN" b="1" dirty="0" smtClean="0">
                <a:ea typeface="+mn-ea"/>
              </a:rPr>
              <a:t>1000</a:t>
            </a:r>
            <a:r>
              <a:rPr lang="zh-CN" altLang="en-US" b="1" dirty="0" smtClean="0">
                <a:ea typeface="+mn-ea"/>
              </a:rPr>
              <a:t>。</a:t>
            </a:r>
            <a:endParaRPr lang="en-US" b="1" dirty="0" smtClean="0">
              <a:ea typeface="+mn-ea"/>
            </a:endParaRPr>
          </a:p>
          <a:p>
            <a:pPr marL="358775" indent="-358775" algn="just">
              <a:spcBef>
                <a:spcPts val="0"/>
              </a:spcBef>
              <a:buNone/>
            </a:pPr>
            <a:r>
              <a:rPr lang="en-US" altLang="zh-CN" b="1" dirty="0" smtClean="0">
                <a:ea typeface="+mn-ea"/>
              </a:rPr>
              <a:t>4. </a:t>
            </a:r>
            <a:r>
              <a:rPr lang="zh-CN" altLang="en-US" b="1" dirty="0" smtClean="0">
                <a:ea typeface="+mn-ea"/>
              </a:rPr>
              <a:t>第四位为</a:t>
            </a:r>
            <a:r>
              <a:rPr lang="en-US" altLang="zh-CN" b="1" dirty="0" smtClean="0">
                <a:ea typeface="+mn-ea"/>
              </a:rPr>
              <a:t>1001</a:t>
            </a:r>
            <a:r>
              <a:rPr lang="zh-CN" altLang="en-US" b="1" dirty="0" smtClean="0">
                <a:ea typeface="+mn-ea"/>
              </a:rPr>
              <a:t>，电压</a:t>
            </a:r>
            <a:r>
              <a:rPr lang="en-US" altLang="zh-CN" b="1" dirty="0" smtClean="0">
                <a:ea typeface="+mn-ea"/>
              </a:rPr>
              <a:t>2.8125V</a:t>
            </a:r>
            <a:r>
              <a:rPr lang="en-US" b="1" dirty="0" smtClean="0"/>
              <a:t>&lt;3V</a:t>
            </a:r>
            <a:r>
              <a:rPr lang="zh-CN" altLang="en-US" b="1" dirty="0" smtClean="0">
                <a:ea typeface="+mn-ea"/>
              </a:rPr>
              <a:t>，留码，结果为</a:t>
            </a:r>
            <a:r>
              <a:rPr lang="en-US" altLang="zh-CN" b="1" dirty="0" smtClean="0">
                <a:ea typeface="+mn-ea"/>
              </a:rPr>
              <a:t>1001</a:t>
            </a:r>
            <a:r>
              <a:rPr lang="zh-CN" altLang="en-US" b="1" dirty="0" smtClean="0">
                <a:ea typeface="+mn-ea"/>
              </a:rPr>
              <a:t>。</a:t>
            </a:r>
            <a:endParaRPr lang="en-US" b="1" dirty="0" smtClean="0">
              <a:ea typeface="+mn-ea"/>
            </a:endParaRPr>
          </a:p>
          <a:p>
            <a:pPr marL="358775" indent="-358775" algn="just">
              <a:spcBef>
                <a:spcPts val="0"/>
              </a:spcBef>
              <a:buNone/>
            </a:pPr>
            <a:r>
              <a:rPr lang="zh-CN" altLang="en-US" b="1" dirty="0" smtClean="0">
                <a:ea typeface="+mn-ea"/>
              </a:rPr>
              <a:t>    这就是最后结果。转换过程 </a:t>
            </a:r>
            <a:r>
              <a:rPr lang="zh-CN" altLang="en-US" b="1" dirty="0" smtClean="0">
                <a:ea typeface="+mn-ea"/>
                <a:sym typeface="Wingdings 3" panose="05040102010807070707"/>
              </a:rPr>
              <a:t></a:t>
            </a:r>
            <a:endParaRPr lang="zh-CN" altLang="en-US" b="1" dirty="0" smtClean="0">
              <a:ea typeface="+mn-ea"/>
            </a:endParaRPr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93800" y="3784600"/>
            <a:ext cx="6849496" cy="284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539750"/>
            <a:ext cx="8223249" cy="5803900"/>
          </a:xfrm>
        </p:spPr>
        <p:txBody>
          <a:bodyPr/>
          <a:lstStyle/>
          <a:p>
            <a:pPr marL="358775" indent="-358775" algn="just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en-US" sz="2600" b="1" dirty="0" smtClean="0"/>
              <a:t>4</a:t>
            </a:r>
            <a:r>
              <a:rPr lang="zh-CN" altLang="en-US" sz="2600" b="1" dirty="0" smtClean="0"/>
              <a:t>次比较结束，结果为</a:t>
            </a:r>
            <a:r>
              <a:rPr lang="en-US" sz="2600" b="1" dirty="0" smtClean="0"/>
              <a:t>1001</a:t>
            </a:r>
            <a:r>
              <a:rPr lang="zh-CN" altLang="en-US" sz="2600" b="1" dirty="0" smtClean="0"/>
              <a:t>，就是</a:t>
            </a:r>
            <a:r>
              <a:rPr lang="en-US" sz="2600" b="1" dirty="0" smtClean="0"/>
              <a:t>V</a:t>
            </a:r>
            <a:r>
              <a:rPr lang="en-US" sz="2600" b="1" baseline="-25000" dirty="0" smtClean="0"/>
              <a:t>i</a:t>
            </a:r>
            <a:r>
              <a:rPr lang="en-US" sz="2600" b="1" dirty="0" smtClean="0"/>
              <a:t>=3V</a:t>
            </a:r>
            <a:r>
              <a:rPr lang="zh-CN" altLang="en-US" sz="2600" b="1" dirty="0" smtClean="0"/>
              <a:t>的数字量。它表示的实际电压为</a:t>
            </a:r>
            <a:r>
              <a:rPr lang="en-US" sz="2600" b="1" dirty="0" smtClean="0"/>
              <a:t>2.8125V, </a:t>
            </a:r>
            <a:r>
              <a:rPr lang="zh-CN" altLang="en-US" sz="2600" b="1" dirty="0" smtClean="0"/>
              <a:t>与输入电压间的误差为</a:t>
            </a:r>
            <a:r>
              <a:rPr lang="en-US" sz="2600" b="1" dirty="0" smtClean="0"/>
              <a:t>2.8125V-3V=-0.1875V</a:t>
            </a:r>
            <a:r>
              <a:rPr lang="zh-CN" altLang="en-US" sz="2600" b="1" dirty="0" smtClean="0"/>
              <a:t>。该</a:t>
            </a:r>
            <a:r>
              <a:rPr lang="en-US" sz="2600" b="1" dirty="0" smtClean="0"/>
              <a:t>A</a:t>
            </a:r>
            <a:r>
              <a:rPr lang="en-US" altLang="zh-CN" sz="2600" b="1" dirty="0" smtClean="0"/>
              <a:t>DC</a:t>
            </a:r>
            <a:r>
              <a:rPr lang="zh-CN" altLang="en-US" sz="2600" b="1" dirty="0" smtClean="0"/>
              <a:t>的量化单位</a:t>
            </a:r>
            <a:r>
              <a:rPr lang="en-US" altLang="zh-CN" sz="2600" b="1" dirty="0" smtClean="0"/>
              <a:t>(</a:t>
            </a:r>
            <a:r>
              <a:rPr lang="en-US" sz="2600" b="1" dirty="0" smtClean="0"/>
              <a:t>1LSB)</a:t>
            </a:r>
            <a:r>
              <a:rPr lang="zh-CN" altLang="en-US" sz="2600" b="1" dirty="0" smtClean="0"/>
              <a:t>为</a:t>
            </a:r>
            <a:r>
              <a:rPr lang="en-US" altLang="zh-CN" sz="2600" b="1" dirty="0" smtClean="0"/>
              <a:t>5V/2</a:t>
            </a:r>
            <a:r>
              <a:rPr lang="en-US" altLang="zh-CN" sz="2600" b="1" baseline="30000" dirty="0" smtClean="0"/>
              <a:t>4</a:t>
            </a:r>
            <a:r>
              <a:rPr lang="en-US" altLang="zh-CN" sz="2600" b="1" dirty="0" smtClean="0"/>
              <a:t>=</a:t>
            </a:r>
            <a:r>
              <a:rPr lang="en-US" sz="2600" b="1" dirty="0" smtClean="0"/>
              <a:t>0.3125V</a:t>
            </a:r>
            <a:r>
              <a:rPr lang="zh-CN" altLang="en-US" sz="2600" b="1" dirty="0" smtClean="0"/>
              <a:t>，量化误差已小于</a:t>
            </a:r>
            <a:r>
              <a:rPr lang="en-US" sz="2600" b="1" dirty="0" smtClean="0"/>
              <a:t>1LSB</a:t>
            </a:r>
            <a:r>
              <a:rPr lang="zh-CN" altLang="en-US" sz="2600" b="1" dirty="0" smtClean="0"/>
              <a:t>。</a:t>
            </a:r>
            <a:endParaRPr lang="en-US" altLang="zh-CN" sz="2600" b="1" dirty="0" smtClean="0"/>
          </a:p>
          <a:p>
            <a:pPr marL="358775" indent="-358775" algn="just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sz="2600" b="1" dirty="0" smtClean="0"/>
              <a:t>增加位数即加进更小的电子砝码，将提高精度。例如增加到</a:t>
            </a:r>
            <a:r>
              <a:rPr lang="en-US" sz="2600" b="1" dirty="0" smtClean="0"/>
              <a:t>8</a:t>
            </a:r>
            <a:r>
              <a:rPr lang="zh-CN" altLang="en-US" sz="2600" b="1" dirty="0" smtClean="0"/>
              <a:t>位</a:t>
            </a:r>
            <a:r>
              <a:rPr lang="en-US" altLang="zh-CN" sz="2600" b="1" dirty="0" smtClean="0"/>
              <a:t>, </a:t>
            </a:r>
            <a:r>
              <a:rPr lang="zh-CN" altLang="en-US" sz="2600" b="1" dirty="0" smtClean="0"/>
              <a:t>再加</a:t>
            </a:r>
            <a:r>
              <a:rPr lang="en-US" sz="2600" b="1" dirty="0" smtClean="0"/>
              <a:t>4</a:t>
            </a:r>
            <a:r>
              <a:rPr lang="zh-CN" altLang="en-US" sz="2600" b="1" dirty="0" smtClean="0"/>
              <a:t>个电子砝码：</a:t>
            </a:r>
            <a:r>
              <a:rPr lang="en-US" sz="2600" b="1" dirty="0" smtClean="0"/>
              <a:t>0.15625V, 0.078125V, 0.0390625V</a:t>
            </a:r>
            <a:r>
              <a:rPr lang="zh-CN" altLang="en-US" sz="2600" b="1" dirty="0" smtClean="0"/>
              <a:t>和</a:t>
            </a:r>
            <a:r>
              <a:rPr lang="en-US" sz="2600" b="1" dirty="0" smtClean="0"/>
              <a:t>0.01953125V</a:t>
            </a:r>
            <a:r>
              <a:rPr lang="zh-CN" altLang="en-US" sz="2600" b="1" dirty="0" smtClean="0"/>
              <a:t>。结果</a:t>
            </a:r>
            <a:r>
              <a:rPr lang="en-US" sz="2600" b="1" dirty="0" smtClean="0"/>
              <a:t>3V</a:t>
            </a:r>
            <a:r>
              <a:rPr lang="zh-CN" altLang="en-US" sz="2600" b="1" dirty="0" smtClean="0"/>
              <a:t>输入可转换成</a:t>
            </a:r>
            <a:r>
              <a:rPr lang="en-US" sz="2600" b="1" dirty="0" smtClean="0"/>
              <a:t>10011001</a:t>
            </a:r>
            <a:r>
              <a:rPr lang="zh-CN" altLang="en-US" sz="2600" b="1" dirty="0" smtClean="0"/>
              <a:t>，表示电压</a:t>
            </a:r>
            <a:r>
              <a:rPr lang="en-US" sz="2600" b="1" dirty="0" smtClean="0"/>
              <a:t>2.98828125V</a:t>
            </a:r>
            <a:r>
              <a:rPr lang="zh-CN" altLang="en-US" sz="2600" b="1" dirty="0" smtClean="0"/>
              <a:t>，与</a:t>
            </a:r>
            <a:r>
              <a:rPr lang="en-US" sz="2600" b="1" dirty="0" smtClean="0"/>
              <a:t>3V</a:t>
            </a:r>
            <a:r>
              <a:rPr lang="zh-CN" altLang="en-US" sz="2600" b="1" dirty="0" smtClean="0"/>
              <a:t>的误差为</a:t>
            </a:r>
            <a:r>
              <a:rPr lang="en-US" sz="2600" b="1" dirty="0" smtClean="0"/>
              <a:t>0.01171875V</a:t>
            </a:r>
            <a:r>
              <a:rPr lang="zh-CN" altLang="en-US" sz="2600" b="1" dirty="0" smtClean="0"/>
              <a:t>，小于量化单位</a:t>
            </a:r>
            <a:r>
              <a:rPr lang="en-US" altLang="zh-CN" sz="2600" b="1" dirty="0" smtClean="0"/>
              <a:t>5V/2</a:t>
            </a:r>
            <a:r>
              <a:rPr lang="en-US" altLang="zh-CN" sz="2600" b="1" baseline="30000" dirty="0" smtClean="0"/>
              <a:t>8</a:t>
            </a:r>
            <a:r>
              <a:rPr lang="en-US" altLang="zh-CN" sz="2600" b="1" dirty="0" smtClean="0"/>
              <a:t>=</a:t>
            </a:r>
            <a:r>
              <a:rPr lang="en-US" sz="2600" b="1" dirty="0" smtClean="0"/>
              <a:t>0.0195321V</a:t>
            </a:r>
            <a:r>
              <a:rPr lang="zh-CN" altLang="en-US" sz="2600" b="1" dirty="0" smtClean="0"/>
              <a:t>。增加位数后转换精度明显提高了。</a:t>
            </a:r>
            <a:endParaRPr lang="zh-CN" altLang="en-US" sz="2600" b="1" dirty="0" smtClean="0"/>
          </a:p>
          <a:p>
            <a:pPr marL="358775" indent="-358775" algn="just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sz="2600" b="1" dirty="0" smtClean="0"/>
              <a:t>一个</a:t>
            </a:r>
            <a:r>
              <a:rPr lang="en-US" sz="2600" b="1" dirty="0" smtClean="0"/>
              <a:t>8</a:t>
            </a:r>
            <a:r>
              <a:rPr lang="zh-CN" altLang="en-US" sz="2600" b="1" dirty="0" smtClean="0"/>
              <a:t>位逐次逼近式</a:t>
            </a:r>
            <a:r>
              <a:rPr lang="en-US" sz="2600" b="1" dirty="0" smtClean="0"/>
              <a:t>A/D, </a:t>
            </a:r>
            <a:r>
              <a:rPr lang="zh-CN" altLang="en-US" sz="2600" b="1" dirty="0" smtClean="0"/>
              <a:t>每决定</a:t>
            </a:r>
            <a:r>
              <a:rPr lang="en-US" altLang="zh-CN" sz="2600" b="1" dirty="0" smtClean="0"/>
              <a:t>1</a:t>
            </a:r>
            <a:r>
              <a:rPr lang="zh-CN" altLang="en-US" sz="2600" b="1" dirty="0" smtClean="0"/>
              <a:t>位码的去</a:t>
            </a:r>
            <a:r>
              <a:rPr lang="en-US" sz="2600" b="1" dirty="0" smtClean="0"/>
              <a:t>/</a:t>
            </a:r>
            <a:r>
              <a:rPr lang="zh-CN" altLang="en-US" sz="2600" b="1" dirty="0" smtClean="0"/>
              <a:t>留，需要</a:t>
            </a:r>
            <a:r>
              <a:rPr lang="en-US" sz="2600" b="1" dirty="0" smtClean="0"/>
              <a:t>8</a:t>
            </a:r>
            <a:r>
              <a:rPr lang="zh-CN" altLang="en-US" sz="2600" b="1" dirty="0" smtClean="0"/>
              <a:t>个</a:t>
            </a:r>
            <a:r>
              <a:rPr lang="en-US" altLang="zh-CN" sz="2600" b="1" dirty="0" smtClean="0"/>
              <a:t>CLK</a:t>
            </a:r>
            <a:r>
              <a:rPr lang="zh-CN" altLang="en-US" sz="2600" b="1" dirty="0" smtClean="0"/>
              <a:t>的比较操作。完成一次转换共需</a:t>
            </a:r>
            <a:r>
              <a:rPr lang="en-US" sz="2600" b="1" dirty="0" smtClean="0"/>
              <a:t>8×8=64</a:t>
            </a:r>
            <a:r>
              <a:rPr lang="zh-CN" altLang="en-US" sz="2600" b="1" dirty="0" smtClean="0"/>
              <a:t>个</a:t>
            </a:r>
            <a:r>
              <a:rPr lang="en-US" altLang="zh-CN" sz="2600" b="1" dirty="0" smtClean="0"/>
              <a:t>CLK</a:t>
            </a:r>
            <a:r>
              <a:rPr lang="zh-CN" altLang="en-US" sz="2600" b="1" dirty="0" smtClean="0"/>
              <a:t>，加上准备与结束阶段的几个</a:t>
            </a:r>
            <a:r>
              <a:rPr lang="en-US" altLang="zh-CN" sz="2600" b="1" dirty="0" smtClean="0"/>
              <a:t>CLK</a:t>
            </a:r>
            <a:r>
              <a:rPr lang="zh-CN" altLang="en-US" sz="2600" b="1" dirty="0" smtClean="0"/>
              <a:t>，转换时间</a:t>
            </a:r>
            <a:r>
              <a:rPr lang="en-US" sz="2600" b="1" dirty="0" smtClean="0"/>
              <a:t>t</a:t>
            </a:r>
            <a:r>
              <a:rPr lang="en-US" sz="2600" b="1" baseline="-25000" dirty="0" smtClean="0"/>
              <a:t>C</a:t>
            </a:r>
            <a:r>
              <a:rPr lang="zh-CN" altLang="en-US" sz="2600" b="1" dirty="0" smtClean="0"/>
              <a:t>大致为</a:t>
            </a:r>
            <a:r>
              <a:rPr lang="en-US" altLang="zh-CN" sz="2600" b="1" dirty="0" smtClean="0"/>
              <a:t>6</a:t>
            </a:r>
            <a:r>
              <a:rPr lang="en-US" sz="2600" b="1" dirty="0" smtClean="0"/>
              <a:t>4</a:t>
            </a:r>
            <a:r>
              <a:rPr lang="zh-CN" altLang="en-US" sz="2600" b="1" dirty="0" smtClean="0"/>
              <a:t>个时钟脉冲周期。</a:t>
            </a:r>
            <a:endParaRPr lang="zh-CN" altLang="en-US" sz="2600" b="1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717550"/>
            <a:ext cx="8372475" cy="5772150"/>
          </a:xfrm>
        </p:spPr>
        <p:txBody>
          <a:bodyPr/>
          <a:lstStyle/>
          <a:p>
            <a:pPr marL="352425" indent="-352425" algn="just">
              <a:buFont typeface="Wingdings" panose="05000000000000000000" pitchFamily="2" charset="2"/>
              <a:buChar char="l"/>
            </a:pPr>
            <a:r>
              <a:rPr lang="zh-CN" altLang="en-US" sz="2600" b="1" dirty="0" smtClean="0"/>
              <a:t>大部分</a:t>
            </a:r>
            <a:r>
              <a:rPr lang="en-US" sz="2600" b="1" dirty="0" smtClean="0"/>
              <a:t>A</a:t>
            </a:r>
            <a:r>
              <a:rPr lang="en-US" altLang="zh-CN" sz="2600" b="1" dirty="0" smtClean="0"/>
              <a:t>DC</a:t>
            </a:r>
            <a:r>
              <a:rPr lang="zh-CN" altLang="en-US" sz="2600" b="1" dirty="0" smtClean="0"/>
              <a:t>的时钟由外部提供。</a:t>
            </a:r>
            <a:endParaRPr lang="en-US" altLang="zh-CN" sz="2600" b="1" dirty="0" smtClean="0"/>
          </a:p>
          <a:p>
            <a:pPr marL="352425" indent="-352425" algn="just">
              <a:buNone/>
            </a:pPr>
            <a:r>
              <a:rPr lang="en-US" altLang="zh-CN" sz="2600" b="1" dirty="0" smtClean="0">
                <a:solidFill>
                  <a:srgbClr val="00FFCC"/>
                </a:solidFill>
                <a:latin typeface="+mn-ea"/>
                <a:ea typeface="+mn-ea"/>
              </a:rPr>
              <a:t> </a:t>
            </a:r>
            <a:r>
              <a:rPr lang="zh-CN" altLang="en-US" sz="2600" b="1" dirty="0" smtClean="0">
                <a:solidFill>
                  <a:srgbClr val="00FFCC"/>
                </a:solidFill>
                <a:latin typeface="+mn-ea"/>
                <a:ea typeface="+mn-ea"/>
              </a:rPr>
              <a:t>例如，</a:t>
            </a:r>
            <a:r>
              <a:rPr lang="en-US" sz="2600" b="1" dirty="0" smtClean="0">
                <a:ea typeface="+mn-ea"/>
              </a:rPr>
              <a:t>ADC0809</a:t>
            </a:r>
            <a:r>
              <a:rPr lang="zh-CN" altLang="en-US" sz="2600" b="1" dirty="0" smtClean="0">
                <a:ea typeface="+mn-ea"/>
              </a:rPr>
              <a:t>是</a:t>
            </a:r>
            <a:r>
              <a:rPr lang="en-US" sz="2600" b="1" dirty="0" smtClean="0">
                <a:ea typeface="+mn-ea"/>
              </a:rPr>
              <a:t>8</a:t>
            </a:r>
            <a:r>
              <a:rPr lang="zh-CN" altLang="en-US" sz="2600" b="1" dirty="0" smtClean="0">
                <a:ea typeface="+mn-ea"/>
              </a:rPr>
              <a:t>位逐次逼近式</a:t>
            </a:r>
            <a:r>
              <a:rPr lang="en-US" sz="2600" b="1" dirty="0" smtClean="0">
                <a:ea typeface="+mn-ea"/>
              </a:rPr>
              <a:t>A</a:t>
            </a:r>
            <a:r>
              <a:rPr lang="en-US" altLang="zh-CN" sz="2600" b="1" dirty="0" smtClean="0">
                <a:ea typeface="+mn-ea"/>
              </a:rPr>
              <a:t>DC</a:t>
            </a:r>
            <a:r>
              <a:rPr lang="zh-CN" altLang="en-US" sz="2600" b="1" dirty="0" smtClean="0">
                <a:ea typeface="+mn-ea"/>
              </a:rPr>
              <a:t>，典型工作时钟频率</a:t>
            </a:r>
            <a:r>
              <a:rPr lang="en-US" altLang="zh-CN" sz="2600" b="1" dirty="0" smtClean="0">
                <a:ea typeface="+mn-ea"/>
              </a:rPr>
              <a:t>f=</a:t>
            </a:r>
            <a:r>
              <a:rPr lang="en-US" sz="2600" b="1" dirty="0" smtClean="0">
                <a:ea typeface="+mn-ea"/>
              </a:rPr>
              <a:t>640kHz</a:t>
            </a:r>
            <a:r>
              <a:rPr lang="zh-CN" altLang="en-US" sz="2600" b="1" dirty="0" smtClean="0">
                <a:ea typeface="+mn-ea"/>
              </a:rPr>
              <a:t>，其周期为</a:t>
            </a:r>
            <a:r>
              <a:rPr lang="en-US" sz="2600" b="1" dirty="0" smtClean="0">
                <a:ea typeface="+mn-ea"/>
              </a:rPr>
              <a:t>1/</a:t>
            </a:r>
            <a:r>
              <a:rPr lang="zh-CN" altLang="en-US" sz="2600" b="1" dirty="0" smtClean="0">
                <a:ea typeface="+mn-ea"/>
              </a:rPr>
              <a:t>（</a:t>
            </a:r>
            <a:r>
              <a:rPr lang="en-US" sz="2600" b="1" dirty="0" smtClean="0">
                <a:ea typeface="+mn-ea"/>
              </a:rPr>
              <a:t>640×10</a:t>
            </a:r>
            <a:r>
              <a:rPr lang="en-US" sz="2600" b="1" baseline="30000" dirty="0" smtClean="0">
                <a:ea typeface="+mn-ea"/>
              </a:rPr>
              <a:t>3</a:t>
            </a:r>
            <a:r>
              <a:rPr lang="zh-CN" altLang="en-US" sz="2600" b="1" dirty="0" smtClean="0">
                <a:ea typeface="+mn-ea"/>
              </a:rPr>
              <a:t>）秒。完成一次转换的时间为：</a:t>
            </a:r>
            <a:endParaRPr lang="zh-CN" altLang="en-US" sz="2600" b="1" dirty="0" smtClean="0">
              <a:ea typeface="+mn-ea"/>
            </a:endParaRPr>
          </a:p>
          <a:p>
            <a:pPr algn="ctr">
              <a:buNone/>
            </a:pPr>
            <a:r>
              <a:rPr lang="en-US" sz="2600" b="1" dirty="0" smtClean="0">
                <a:ea typeface="+mn-ea"/>
              </a:rPr>
              <a:t>t</a:t>
            </a:r>
            <a:r>
              <a:rPr lang="en-US" sz="2600" b="1" baseline="-25000" dirty="0" smtClean="0">
                <a:ea typeface="+mn-ea"/>
              </a:rPr>
              <a:t>C</a:t>
            </a:r>
            <a:r>
              <a:rPr lang="en-US" sz="2600" b="1" dirty="0" smtClean="0">
                <a:ea typeface="+mn-ea"/>
              </a:rPr>
              <a:t>=64×( 1/640×10</a:t>
            </a:r>
            <a:r>
              <a:rPr lang="en-US" sz="2600" b="1" baseline="30000" dirty="0" smtClean="0">
                <a:ea typeface="+mn-ea"/>
              </a:rPr>
              <a:t>3</a:t>
            </a:r>
            <a:r>
              <a:rPr lang="zh-CN" altLang="en-US" sz="2600" b="1" dirty="0" smtClean="0">
                <a:ea typeface="+mn-ea"/>
              </a:rPr>
              <a:t>）</a:t>
            </a:r>
            <a:r>
              <a:rPr lang="en-US" sz="2600" b="1" dirty="0" smtClean="0">
                <a:ea typeface="+mn-ea"/>
              </a:rPr>
              <a:t> </a:t>
            </a:r>
            <a:r>
              <a:rPr lang="zh-CN" altLang="en-US" sz="2600" b="1" dirty="0" smtClean="0">
                <a:ea typeface="+mn-ea"/>
              </a:rPr>
              <a:t>秒</a:t>
            </a:r>
            <a:r>
              <a:rPr lang="en-US" sz="2600" b="1" dirty="0" smtClean="0">
                <a:ea typeface="+mn-ea"/>
              </a:rPr>
              <a:t>=0.0001</a:t>
            </a:r>
            <a:r>
              <a:rPr lang="zh-CN" altLang="en-US" sz="2600" b="1" dirty="0" smtClean="0">
                <a:ea typeface="+mn-ea"/>
              </a:rPr>
              <a:t>秒</a:t>
            </a:r>
            <a:r>
              <a:rPr lang="en-US" sz="2600" b="1" dirty="0" smtClean="0">
                <a:ea typeface="+mn-ea"/>
              </a:rPr>
              <a:t>=100μs</a:t>
            </a:r>
            <a:endParaRPr lang="zh-CN" altLang="en-US" sz="2600" b="1" dirty="0" smtClean="0">
              <a:ea typeface="+mn-ea"/>
            </a:endParaRPr>
          </a:p>
          <a:p>
            <a:pPr algn="just">
              <a:buNone/>
            </a:pPr>
            <a:r>
              <a:rPr lang="zh-CN" altLang="en-US" sz="2600" b="1" dirty="0" smtClean="0">
                <a:ea typeface="+mn-ea"/>
              </a:rPr>
              <a:t>     如</a:t>
            </a:r>
            <a:r>
              <a:rPr lang="en-US" sz="2600" b="1" dirty="0" smtClean="0">
                <a:ea typeface="+mn-ea"/>
              </a:rPr>
              <a:t>f=500kHz</a:t>
            </a:r>
            <a:r>
              <a:rPr lang="zh-CN" altLang="en-US" sz="2600" b="1" dirty="0" smtClean="0">
                <a:ea typeface="+mn-ea"/>
              </a:rPr>
              <a:t>，则</a:t>
            </a:r>
            <a:r>
              <a:rPr lang="en-US" sz="2600" b="1" dirty="0" smtClean="0">
                <a:ea typeface="+mn-ea"/>
              </a:rPr>
              <a:t>t</a:t>
            </a:r>
            <a:r>
              <a:rPr lang="en-US" sz="2600" b="1" baseline="-25000" dirty="0" smtClean="0">
                <a:ea typeface="+mn-ea"/>
              </a:rPr>
              <a:t>C</a:t>
            </a:r>
            <a:r>
              <a:rPr lang="en-US" sz="2600" b="1" dirty="0" smtClean="0">
                <a:ea typeface="+mn-ea"/>
              </a:rPr>
              <a:t>=128μs</a:t>
            </a:r>
            <a:r>
              <a:rPr lang="zh-CN" altLang="en-US" sz="2600" b="1" dirty="0" smtClean="0">
                <a:ea typeface="+mn-ea"/>
              </a:rPr>
              <a:t>。</a:t>
            </a:r>
            <a:endParaRPr lang="zh-CN" altLang="en-US" sz="2600" b="1" dirty="0" smtClean="0">
              <a:ea typeface="+mn-ea"/>
            </a:endParaRPr>
          </a:p>
          <a:p>
            <a:pPr marL="352425" indent="-352425" algn="just">
              <a:buFont typeface="Wingdings" panose="05000000000000000000" pitchFamily="2" charset="2"/>
              <a:buChar char="l"/>
            </a:pPr>
            <a:r>
              <a:rPr lang="zh-CN" altLang="en-US" sz="2600" b="1" dirty="0" smtClean="0"/>
              <a:t>与</a:t>
            </a:r>
            <a:r>
              <a:rPr lang="en-US" sz="2600" b="1" dirty="0" smtClean="0"/>
              <a:t>DAC</a:t>
            </a:r>
            <a:r>
              <a:rPr lang="zh-CN" altLang="en-US" sz="2600" b="1" dirty="0" smtClean="0"/>
              <a:t>一样，</a:t>
            </a:r>
            <a:r>
              <a:rPr lang="en-US" sz="2600" b="1" dirty="0" smtClean="0"/>
              <a:t>ADC</a:t>
            </a:r>
            <a:r>
              <a:rPr lang="zh-CN" altLang="en-US" sz="2600" b="1" dirty="0" smtClean="0"/>
              <a:t>也有若干性能指标，如：分辨率、精度、转换时间、孔径时间、输入电压范围、输出数据格式、参考电压范围等，由于</a:t>
            </a:r>
            <a:r>
              <a:rPr lang="en-US" sz="2600" b="1" dirty="0" smtClean="0"/>
              <a:t>A</a:t>
            </a:r>
            <a:r>
              <a:rPr lang="en-US" altLang="zh-CN" sz="2600" b="1" dirty="0" smtClean="0"/>
              <a:t>DC</a:t>
            </a:r>
            <a:r>
              <a:rPr lang="zh-CN" altLang="en-US" sz="2600" b="1" dirty="0" smtClean="0"/>
              <a:t>和</a:t>
            </a:r>
            <a:r>
              <a:rPr lang="en-US" sz="2600" b="1" dirty="0" smtClean="0"/>
              <a:t>DA</a:t>
            </a:r>
            <a:r>
              <a:rPr lang="en-US" altLang="zh-CN" sz="2600" b="1" dirty="0" smtClean="0"/>
              <a:t>C</a:t>
            </a:r>
            <a:r>
              <a:rPr lang="zh-CN" altLang="en-US" sz="2600" b="1" dirty="0" smtClean="0"/>
              <a:t>的互逆关系，在理解了</a:t>
            </a:r>
            <a:r>
              <a:rPr lang="en-US" sz="2600" b="1" dirty="0" smtClean="0"/>
              <a:t>D</a:t>
            </a:r>
            <a:r>
              <a:rPr lang="en-US" altLang="zh-CN" sz="2600" b="1" dirty="0" smtClean="0"/>
              <a:t>AC</a:t>
            </a:r>
            <a:r>
              <a:rPr lang="zh-CN" altLang="en-US" sz="2600" b="1" dirty="0" smtClean="0"/>
              <a:t>性能指标的基础上，不难掌握</a:t>
            </a:r>
            <a:r>
              <a:rPr lang="en-US" altLang="zh-CN" sz="2600" b="1" dirty="0" smtClean="0"/>
              <a:t>ADC</a:t>
            </a:r>
            <a:r>
              <a:rPr lang="zh-CN" altLang="en-US" sz="2600" b="1" dirty="0" smtClean="0"/>
              <a:t>性能指标的含义，从而能根据需要选择合适的器件。</a:t>
            </a:r>
            <a:endParaRPr lang="zh-CN" altLang="en-US" sz="2600" b="1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微机模板">
  <a:themeElements>
    <a:clrScheme name="微机模板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自定义 1">
      <a:majorFont>
        <a:latin typeface="Times New Roman"/>
        <a:ea typeface="华文隶书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微机模板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微机模板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I:\微机原理\微机模板.pot</Template>
  <TotalTime>0</TotalTime>
  <Words>9121</Words>
  <Application>WPS 演示</Application>
  <PresentationFormat>全屏显示(4:3)</PresentationFormat>
  <Paragraphs>375</Paragraphs>
  <Slides>40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27</vt:i4>
      </vt:variant>
      <vt:variant>
        <vt:lpstr>幻灯片标题</vt:lpstr>
      </vt:variant>
      <vt:variant>
        <vt:i4>40</vt:i4>
      </vt:variant>
    </vt:vector>
  </HeadingPairs>
  <TitlesOfParts>
    <vt:vector size="85" baseType="lpstr">
      <vt:lpstr>Arial</vt:lpstr>
      <vt:lpstr>宋体</vt:lpstr>
      <vt:lpstr>Wingdings</vt:lpstr>
      <vt:lpstr>Times New Roman</vt:lpstr>
      <vt:lpstr>黑体</vt:lpstr>
      <vt:lpstr>华文隶书</vt:lpstr>
      <vt:lpstr>楷体_GB2312</vt:lpstr>
      <vt:lpstr>华文琥珀</vt:lpstr>
      <vt:lpstr>方正姚体</vt:lpstr>
      <vt:lpstr>华文中宋</vt:lpstr>
      <vt:lpstr>Times New Roman</vt:lpstr>
      <vt:lpstr>Wingdings 3</vt:lpstr>
      <vt:lpstr>微软雅黑</vt:lpstr>
      <vt:lpstr>Arial Unicode MS</vt:lpstr>
      <vt:lpstr>新宋体</vt:lpstr>
      <vt:lpstr>Symbol</vt:lpstr>
      <vt:lpstr>Symbol</vt:lpstr>
      <vt:lpstr>微机模板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§10.3   A/D转换器</vt:lpstr>
      <vt:lpstr>10.3.1  模/数转换器原理</vt:lpstr>
      <vt:lpstr>天平称量物体的过程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§10.3   A/D转换器</vt:lpstr>
      <vt:lpstr>1. 模/数转换器ADC0809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 12位A/D转换器AD574A*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UESTC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7.2 8253的应用</dc:title>
  <dc:creator>冯周</dc:creator>
  <cp:lastModifiedBy>zhaowb1394026140</cp:lastModifiedBy>
  <cp:revision>425</cp:revision>
  <dcterms:created xsi:type="dcterms:W3CDTF">2003-06-02T09:23:00Z</dcterms:created>
  <dcterms:modified xsi:type="dcterms:W3CDTF">2018-11-05T08:48:04Z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