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74" r:id="rId3"/>
    <p:sldId id="704" r:id="rId4"/>
    <p:sldId id="703" r:id="rId5"/>
    <p:sldId id="636" r:id="rId6"/>
    <p:sldId id="661" r:id="rId7"/>
    <p:sldId id="662" r:id="rId8"/>
    <p:sldId id="598" r:id="rId9"/>
    <p:sldId id="663" r:id="rId10"/>
    <p:sldId id="664" r:id="rId11"/>
    <p:sldId id="665" r:id="rId12"/>
    <p:sldId id="681" r:id="rId13"/>
    <p:sldId id="666" r:id="rId14"/>
    <p:sldId id="667" r:id="rId15"/>
    <p:sldId id="668" r:id="rId16"/>
    <p:sldId id="669" r:id="rId17"/>
    <p:sldId id="670" r:id="rId18"/>
    <p:sldId id="671" r:id="rId19"/>
    <p:sldId id="672" r:id="rId20"/>
    <p:sldId id="682" r:id="rId21"/>
    <p:sldId id="673" r:id="rId22"/>
    <p:sldId id="674" r:id="rId23"/>
    <p:sldId id="675" r:id="rId24"/>
    <p:sldId id="676" r:id="rId25"/>
    <p:sldId id="677" r:id="rId26"/>
    <p:sldId id="678" r:id="rId27"/>
    <p:sldId id="679" r:id="rId28"/>
    <p:sldId id="680" r:id="rId29"/>
    <p:sldId id="684" r:id="rId30"/>
    <p:sldId id="685" r:id="rId31"/>
    <p:sldId id="686" r:id="rId32"/>
    <p:sldId id="687" r:id="rId33"/>
    <p:sldId id="688" r:id="rId34"/>
    <p:sldId id="690" r:id="rId35"/>
    <p:sldId id="691" r:id="rId36"/>
    <p:sldId id="693" r:id="rId37"/>
    <p:sldId id="698" r:id="rId38"/>
    <p:sldId id="697" r:id="rId39"/>
    <p:sldId id="702" r:id="rId40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9933"/>
    <a:srgbClr val="66FF99"/>
    <a:srgbClr val="FFFF00"/>
    <a:srgbClr val="00FF00"/>
    <a:srgbClr val="FF66FF"/>
    <a:srgbClr val="00CC00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 varScale="1">
        <p:scale>
          <a:sx n="58" d="100"/>
          <a:sy n="58" d="100"/>
        </p:scale>
        <p:origin x="-5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4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>
              <a:buClr>
                <a:srgbClr val="00FF00"/>
              </a:buClr>
              <a:buSzPct val="85000"/>
              <a:buFont typeface="Wingdings" panose="05000000000000000000" pitchFamily="2" charset="2"/>
              <a:buChar char="Ø"/>
              <a:defRPr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11.1 8237A</a:t>
            </a:r>
            <a:r>
              <a:rPr lang="zh-CN" altLang="en-US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原理</a:t>
            </a:r>
            <a:endParaRPr lang="zh-CN" altLang="en-US" sz="1800" b="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616700" y="0"/>
            <a:ext cx="252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DMA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8237A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210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5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wmf"/><Relationship Id="rId2" Type="http://schemas.openxmlformats.org/officeDocument/2006/relationships/oleObject" Target="../embeddings/oleObject26.bin"/><Relationship Id="rId1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wmf"/><Relationship Id="rId2" Type="http://schemas.openxmlformats.org/officeDocument/2006/relationships/oleObject" Target="../embeddings/oleObject27.bin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29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2628900"/>
            <a:ext cx="7772400" cy="3111500"/>
          </a:xfrm>
        </p:spPr>
        <p:txBody>
          <a:bodyPr>
            <a:normAutofit/>
          </a:bodyPr>
          <a:lstStyle/>
          <a:p>
            <a:pPr lvl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36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11</a:t>
            </a:r>
            <a:r>
              <a:rPr lang="zh-CN" altLang="en-US" sz="36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6000" dirty="0" smtClean="0">
                <a:solidFill>
                  <a:srgbClr val="FFFF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en-US" altLang="zh-CN" sz="6000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DMA</a:t>
            </a:r>
            <a:r>
              <a:rPr lang="zh-CN" altLang="en-US" sz="6000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控制器</a:t>
            </a:r>
            <a:r>
              <a:rPr lang="en-US" altLang="zh-CN" sz="6000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8237A</a:t>
            </a:r>
            <a:endParaRPr lang="zh-CN" altLang="en-US" sz="6000" kern="500" dirty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93700" y="89535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内部结构</a:t>
            </a:r>
            <a:endParaRPr lang="zh-CN" altLang="en-US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16550"/>
          </a:xfrm>
        </p:spPr>
        <p:txBody>
          <a:bodyPr/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命令控制逻辑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  <a:tabLst>
                <a:tab pos="273050" algn="l"/>
              </a:tabLst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从态时接收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送来的寄存器选择信号（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），选择寄存器；主态时译码方式字的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以确定操作类型。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     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       配合组成各种操作命令。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内部寄存器组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每通道有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位基址寄存器、基字计数器、当前地址寄存器、当前字计数器以及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位工作方式寄存器。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片内还有命令寄存器、屏蔽寄存器、请求寄存器、状态寄存器和暂存寄存器。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不可编程的字数暂存器和地址暂存器。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+mn-lt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727450" y="2451100"/>
          <a:ext cx="736226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8229600" imgH="5181600" progId="Equation.DSMT4">
                  <p:embed/>
                </p:oleObj>
              </mc:Choice>
              <mc:Fallback>
                <p:oleObj name="Equation" r:id="rId1" imgW="8229600" imgH="51816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27450" y="2451100"/>
                        <a:ext cx="736226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616450" y="2451100"/>
          <a:ext cx="8175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9144000" imgH="5181600" progId="Equation.DSMT4">
                  <p:embed/>
                </p:oleObj>
              </mc:Choice>
              <mc:Fallback>
                <p:oleObj name="Equation" r:id="rId3" imgW="9144000" imgH="51816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6450" y="2451100"/>
                        <a:ext cx="817562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1028700"/>
            <a:ext cx="8534400" cy="146685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 8</a:t>
            </a:r>
            <a:r>
              <a:rPr lang="en-US" altLang="zh-CN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237A</a:t>
            </a:r>
            <a:r>
              <a:rPr lang="zh-CN" alt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的组成和</a:t>
            </a:r>
            <a:br>
              <a:rPr lang="en-US" altLang="zh-CN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工作原理</a:t>
            </a:r>
            <a:endParaRPr lang="zh-CN" altLang="en-US" sz="5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4950" y="3117850"/>
            <a:ext cx="6934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11</a:t>
            </a: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.1.1  8</a:t>
            </a:r>
            <a:r>
              <a:rPr lang="en-US" altLang="zh-CN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237A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的内部结构</a:t>
            </a:r>
            <a:endParaRPr lang="zh-CN" altLang="en-US" sz="4000" b="1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rgbClr val="00FF00"/>
                </a:solidFill>
                <a:latin typeface="+mn-lt"/>
                <a:ea typeface="+mn-ea"/>
              </a:rPr>
              <a:t>11</a:t>
            </a:r>
            <a:r>
              <a:rPr lang="en-US" sz="4000" b="1" dirty="0" smtClean="0">
                <a:solidFill>
                  <a:srgbClr val="00FF00"/>
                </a:solidFill>
                <a:latin typeface="+mn-lt"/>
                <a:ea typeface="+mn-ea"/>
              </a:rPr>
              <a:t>.1.2  8</a:t>
            </a:r>
            <a:r>
              <a:rPr lang="en-US" altLang="zh-CN" sz="4000" b="1" dirty="0" smtClean="0">
                <a:solidFill>
                  <a:srgbClr val="00FF00"/>
                </a:solidFill>
                <a:latin typeface="+mn-lt"/>
                <a:ea typeface="+mn-ea"/>
              </a:rPr>
              <a:t>237A</a:t>
            </a:r>
            <a:r>
              <a:rPr lang="zh-CN" altLang="en-US" sz="4000" b="1" dirty="0" smtClean="0">
                <a:solidFill>
                  <a:srgbClr val="00FF00"/>
                </a:solidFill>
                <a:latin typeface="+mn-lt"/>
                <a:ea typeface="+mn-ea"/>
              </a:rPr>
              <a:t>的引脚功能</a:t>
            </a:r>
            <a:endParaRPr lang="en-US" altLang="zh-CN" sz="4000" b="1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11.2.3  8237A</a:t>
            </a:r>
            <a:r>
              <a:rPr lang="zh-CN" alt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  <a:ea typeface="+mn-ea"/>
              </a:rPr>
              <a:t>的内部寄存器</a:t>
            </a:r>
            <a:endParaRPr lang="en-US" altLang="zh-CN" sz="4000" b="1" dirty="0" smtClean="0">
              <a:solidFill>
                <a:schemeClr val="accent2">
                  <a:lumMod val="20000"/>
                  <a:lumOff val="8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368300"/>
            <a:ext cx="2844800" cy="24384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4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.1.2  8</a:t>
            </a:r>
            <a:r>
              <a:rPr lang="en-US" altLang="zh-CN" sz="4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237A</a:t>
            </a:r>
            <a:r>
              <a:rPr lang="zh-CN" altLang="en-US" sz="4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br>
              <a:rPr lang="en-US" altLang="zh-CN" sz="4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4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引脚功能</a:t>
            </a:r>
            <a:endParaRPr lang="zh-CN" altLang="en-US" sz="4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750" y="3251200"/>
            <a:ext cx="2044700" cy="2311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为</a:t>
            </a:r>
            <a:r>
              <a:rPr lang="en-US" dirty="0" smtClean="0">
                <a:latin typeface="+mn-lt"/>
              </a:rPr>
              <a:t>40</a:t>
            </a:r>
            <a:r>
              <a:rPr lang="zh-CN" altLang="en-US" dirty="0" smtClean="0">
                <a:latin typeface="+mn-lt"/>
              </a:rPr>
              <a:t>引脚</a:t>
            </a:r>
            <a:r>
              <a:rPr lang="en-US" altLang="zh-CN" dirty="0" smtClean="0">
                <a:latin typeface="+mn-lt"/>
              </a:rPr>
              <a:t>DIP</a:t>
            </a:r>
            <a:r>
              <a:rPr lang="zh-CN" altLang="en-US" dirty="0" smtClean="0">
                <a:latin typeface="+mn-lt"/>
              </a:rPr>
              <a:t>封装</a:t>
            </a:r>
            <a:r>
              <a:rPr lang="en-US" altLang="zh-CN" dirty="0" smtClean="0">
                <a:latin typeface="+mn-lt"/>
              </a:rPr>
              <a:t>,  </a:t>
            </a:r>
            <a:r>
              <a:rPr lang="zh-CN" altLang="en-US" dirty="0" smtClean="0">
                <a:latin typeface="+mn-lt"/>
              </a:rPr>
              <a:t>引脚排列          </a:t>
            </a:r>
            <a:r>
              <a:rPr lang="en-US" altLang="zh-CN" dirty="0" smtClean="0">
                <a:latin typeface="+mn-lt"/>
                <a:sym typeface="Wingdings 3" panose="05040102010807070707"/>
              </a:rPr>
              <a:t> 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882900" y="361950"/>
            <a:ext cx="5200650" cy="616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06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引脚功能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05450"/>
          </a:xfrm>
        </p:spPr>
        <p:txBody>
          <a:bodyPr/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CLK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时钟信号，输入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时钟频率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8237A-5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+mn-lt"/>
              </a:rPr>
              <a:t>2.       </a:t>
            </a:r>
            <a:r>
              <a:rPr lang="en-US" altLang="zh-CN" dirty="0" smtClean="0">
                <a:latin typeface="+mn-lt"/>
              </a:rPr>
              <a:t> </a:t>
            </a:r>
            <a:r>
              <a:rPr lang="zh-CN" altLang="en-US" dirty="0" smtClean="0">
                <a:latin typeface="+mn-lt"/>
              </a:rPr>
              <a:t>片选信号，输入，低电平有效</a:t>
            </a:r>
            <a:endParaRPr lang="zh-CN" altLang="en-US" dirty="0" smtClean="0">
              <a:latin typeface="+mn-lt"/>
            </a:endParaRPr>
          </a:p>
          <a:p>
            <a:pPr marL="0" indent="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从态方式下选中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，接受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对它的编程等。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READY  </a:t>
            </a:r>
            <a:r>
              <a:rPr lang="zh-CN" altLang="en-US" dirty="0" smtClean="0">
                <a:latin typeface="+mn-lt"/>
              </a:rPr>
              <a:t>准备好，输入，高电平有效</a:t>
            </a:r>
            <a:endParaRPr lang="zh-CN" altLang="en-US" dirty="0" smtClean="0">
              <a:latin typeface="+mn-lt"/>
            </a:endParaRPr>
          </a:p>
          <a:p>
            <a:pPr marL="273050" indent="-27305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慢速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设备或存储器参与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传送时，可使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READY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变低，让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周期中插入等待周期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当它们准备就绪时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READY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变高。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+mn-lt"/>
              </a:rPr>
              <a:t>4.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+mn-lt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位地址线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从态为输入，寻址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内部寄存器，实现编程；主态时输出要访问内存的低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3750" y="1962150"/>
          <a:ext cx="577850" cy="51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5791200" imgH="5181600" progId="Equation.DSMT4">
                  <p:embed/>
                </p:oleObj>
              </mc:Choice>
              <mc:Fallback>
                <p:oleObj name="Equation" r:id="rId1" imgW="5791200" imgH="51816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3750" y="1962150"/>
                        <a:ext cx="577850" cy="5170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引脚功能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>
            <a:normAutofit/>
          </a:bodyPr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位地址线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始终是输出或浮空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主态时输出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位地址信息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  <a:tabLst>
                <a:tab pos="35242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DB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~DB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位数据线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与系统数据总线连。从态时，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经数据线读取各有关寄存器内容，并对各寄存器编程。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主态时，由它们输出高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，并由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 STB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信号将它们锁存到外部的高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位地址锁存器中，与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输出的低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位地址构成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3050" indent="-27305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存储器传送方式下，源存储器读出的数据，经它们送暂存寄存器，暂存器中数据再经它们写到目的存储单元中。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引脚功能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5175250"/>
          </a:xfrm>
        </p:spPr>
        <p:txBody>
          <a:bodyPr>
            <a:normAutofit lnSpcReduction="10000"/>
          </a:bodyPr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AEN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地址允许信号，输出，高电平有效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送出锁存的高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位地址，与芯片输出的低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位地址一起构成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位内存偏址。同时使连到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的地址锁存器无效，保证地址线上的信号来自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ADSTB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地址选通信号，输出，高电平有效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选通外部地址锁存器，将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DB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~DB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上的高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位地址送到外部的地址锁存器。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读信号，双向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从态时，控制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读取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内部寄存器。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主态时，与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配合，控制数据由外设传到存储器中。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82650" y="4140200"/>
          <a:ext cx="736226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8229600" imgH="5181600" progId="Equation.DSMT4">
                  <p:embed/>
                </p:oleObj>
              </mc:Choice>
              <mc:Fallback>
                <p:oleObj name="Equation" r:id="rId1" imgW="8229600" imgH="5181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2650" y="4140200"/>
                        <a:ext cx="736226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660650" y="5029200"/>
          <a:ext cx="12811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4325600" imgH="5181600" progId="Equation.DSMT4">
                  <p:embed/>
                </p:oleObj>
              </mc:Choice>
              <mc:Fallback>
                <p:oleObj name="Equation" r:id="rId3" imgW="14325600" imgH="5181600" progId="Equation.DSMT4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0650" y="5029200"/>
                        <a:ext cx="1281112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85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引脚功能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16550"/>
          </a:xfrm>
        </p:spPr>
        <p:txBody>
          <a:bodyPr>
            <a:normAutofit lnSpcReduction="10000"/>
          </a:bodyPr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            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写信号，双向，低电平有效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从态时，控制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内部寄存器编程。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主态时，与            相配合，控制数据从存储器传送到外设。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+mn-lt"/>
              </a:rPr>
              <a:t>11.             </a:t>
            </a:r>
            <a:r>
              <a:rPr lang="en-US" altLang="zh-CN" dirty="0" smtClean="0">
                <a:latin typeface="+mn-lt"/>
              </a:rPr>
              <a:t>    </a:t>
            </a:r>
            <a:r>
              <a:rPr lang="zh-CN" altLang="en-US" dirty="0" smtClean="0">
                <a:latin typeface="+mn-lt"/>
              </a:rPr>
              <a:t>存储器读，输出，低电平有效</a:t>
            </a:r>
            <a:endParaRPr lang="zh-CN" altLang="en-US" dirty="0" smtClean="0">
              <a:latin typeface="+mn-lt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主态时，可与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配合，实现存储器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外设传送，也可控制内存间数据传送，从源地址单元中读出数据。从态时无效。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+mn-lt"/>
              </a:rPr>
              <a:t>12.            </a:t>
            </a:r>
            <a:r>
              <a:rPr lang="en-US" altLang="zh-CN" dirty="0" smtClean="0">
                <a:latin typeface="+mn-lt"/>
              </a:rPr>
              <a:t>      </a:t>
            </a:r>
            <a:r>
              <a:rPr lang="zh-CN" altLang="en-US" dirty="0" smtClean="0">
                <a:latin typeface="+mn-lt"/>
              </a:rPr>
              <a:t>存储器写，输出，低电平有效</a:t>
            </a:r>
            <a:endParaRPr lang="zh-CN" altLang="en-US" dirty="0" smtClean="0">
              <a:latin typeface="+mn-lt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主态时，可与       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配合，实现存储器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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外设传送，也可控制内存间数据传送，把数据写入目的单元。从态时无效。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016000" y="1028700"/>
          <a:ext cx="819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9144000" imgH="5181600" progId="Equation.DSMT4">
                  <p:embed/>
                </p:oleObj>
              </mc:Choice>
              <mc:Fallback>
                <p:oleObj name="Equation" r:id="rId1" imgW="9144000" imgH="51816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6000" y="1028700"/>
                        <a:ext cx="819150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971550" y="2717800"/>
          <a:ext cx="12001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3411200" imgH="4876800" progId="Equation.DSMT4">
                  <p:embed/>
                </p:oleObj>
              </mc:Choice>
              <mc:Fallback>
                <p:oleObj name="Equation" r:id="rId3" imgW="13411200" imgH="48768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2717800"/>
                        <a:ext cx="1200150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016000" y="4451350"/>
          <a:ext cx="12811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4325600" imgH="5181600" progId="Equation.DSMT4">
                  <p:embed/>
                </p:oleObj>
              </mc:Choice>
              <mc:Fallback>
                <p:oleObj name="Equation" r:id="rId5" imgW="14325600" imgH="5181600" progId="Equation.DSMT4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6000" y="4451350"/>
                        <a:ext cx="1281112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927350" y="4940300"/>
          <a:ext cx="73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8229600" imgH="5181600" progId="Equation.DSMT4">
                  <p:embed/>
                </p:oleObj>
              </mc:Choice>
              <mc:Fallback>
                <p:oleObj name="Equation" r:id="rId7" imgW="8229600" imgH="5181600" progId="Equation.DSMT4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7350" y="4940300"/>
                        <a:ext cx="736600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882900" y="3206750"/>
          <a:ext cx="819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9144000" imgH="5181600" progId="Equation.DSMT4">
                  <p:embed/>
                </p:oleObj>
              </mc:Choice>
              <mc:Fallback>
                <p:oleObj name="Equation" r:id="rId9" imgW="9144000" imgH="5181600" progId="Equation.DSMT4">
                  <p:embed/>
                  <p:pic>
                    <p:nvPicPr>
                      <p:cNvPr id="0" name="图片 410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82900" y="3206750"/>
                        <a:ext cx="819150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2527300" y="1873250"/>
          <a:ext cx="12001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13411200" imgH="4876800" progId="Equation.DSMT4">
                  <p:embed/>
                </p:oleObj>
              </mc:Choice>
              <mc:Fallback>
                <p:oleObj name="Equation" r:id="rId11" imgW="13411200" imgH="4876800" progId="Equation.DSMT4">
                  <p:embed/>
                  <p:pic>
                    <p:nvPicPr>
                      <p:cNvPr id="0" name="图片 4101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27300" y="1873250"/>
                        <a:ext cx="1200150" cy="436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引脚功能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>
            <a:normAutofit lnSpcReduction="10000"/>
          </a:bodyPr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DREQ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~DREQ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3~0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请求信号，输入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外设请求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服务时，向这些引脚发请求信号，有效极性由编程确定。固定优先级时，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DREQ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的优先级最高，编程可改变优先级。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HRQ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保持请求信号，输出，高电平有效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向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HOLD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端发出的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请求信号，可从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任一个未被屏蔽的通道发出。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HLDA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保持响应信号，输入，高电平有效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HLDA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相连，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收到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HRQ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信号后，至少经过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个时钟周期后，使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HLDA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变高，表示已让出总线控制权，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收到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HLDA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信号后，便开始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引脚功能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>
            <a:normAutofit lnSpcReduction="10000"/>
          </a:bodyPr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 DACK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~DACK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3~0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响应信号，输出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其有效电平极性由编程确定。相应通道开始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传送后，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DACK</a:t>
            </a:r>
            <a:r>
              <a:rPr lang="en-US" altLang="zh-CN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有效，通知外部电路现已进入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周期。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传输过程结束信号，双向，低电平有效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传送中，任一通道的字计数器减为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，再由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减为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FFFFH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而终止计数时，会在       引脚上输出低电平信号，表示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传输结束。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也可在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脚上输入低电平信号来终止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传送。 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若通道设置成自动预置状态，该通道完成一次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传送，出现        信号后，又能自动恢复有关寄存器的初值，继续执行另一次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060450" y="280670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8839200" imgH="5181600" progId="Equation.DSMT4">
                  <p:embed/>
                </p:oleObj>
              </mc:Choice>
              <mc:Fallback>
                <p:oleObj name="Equation" r:id="rId1" imgW="8839200" imgH="51816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0450" y="280670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860550" y="449580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8839200" imgH="5181600" progId="Equation.DSMT4">
                  <p:embed/>
                </p:oleObj>
              </mc:Choice>
              <mc:Fallback>
                <p:oleObj name="Equation" r:id="rId3" imgW="8839200" imgH="5181600" progId="Equation.DSMT4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0550" y="449580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460750" y="534035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8839200" imgH="5181600" progId="Equation.DSMT4">
                  <p:embed/>
                </p:oleObj>
              </mc:Choice>
              <mc:Fallback>
                <p:oleObj name="Equation" r:id="rId5" imgW="8839200" imgH="5181600" progId="Equation.DSMT4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0750" y="534035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5994400" y="365125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8839200" imgH="5181600" progId="Equation.DSMT4">
                  <p:embed/>
                </p:oleObj>
              </mc:Choice>
              <mc:Fallback>
                <p:oleObj name="Equation" r:id="rId7" imgW="8839200" imgH="5181600" progId="Equation.DSMT4">
                  <p:embed/>
                  <p:pic>
                    <p:nvPicPr>
                      <p:cNvPr id="0" name="图片 512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94400" y="365125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250" y="1028700"/>
            <a:ext cx="8534400" cy="1466850"/>
          </a:xfrm>
        </p:spPr>
        <p:txBody>
          <a:bodyPr>
            <a:normAutofit fontScale="90000"/>
          </a:bodyPr>
          <a:lstStyle/>
          <a:p>
            <a:r>
              <a:rPr 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 8</a:t>
            </a:r>
            <a:r>
              <a:rPr lang="en-US" altLang="zh-CN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237A</a:t>
            </a:r>
            <a:r>
              <a:rPr lang="zh-CN" alt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的组成和</a:t>
            </a:r>
            <a:br>
              <a:rPr lang="en-US" altLang="zh-CN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5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工作原理</a:t>
            </a:r>
            <a:endParaRPr lang="zh-CN" altLang="en-US" sz="5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04950" y="3117850"/>
            <a:ext cx="6934200" cy="274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chemeClr val="tx1">
                    <a:lumMod val="95000"/>
                  </a:schemeClr>
                </a:solidFill>
                <a:ea typeface="+mn-ea"/>
                <a:cs typeface="Times New Roman" panose="02020603050405020304" pitchFamily="18" charset="0"/>
              </a:rPr>
              <a:t>11</a:t>
            </a: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ea typeface="+mn-ea"/>
                <a:cs typeface="Times New Roman" panose="02020603050405020304" pitchFamily="18" charset="0"/>
              </a:rPr>
              <a:t>.1.1  8</a:t>
            </a:r>
            <a:r>
              <a:rPr lang="en-US" altLang="zh-CN" sz="4000" b="1" dirty="0" smtClean="0">
                <a:solidFill>
                  <a:schemeClr val="tx1">
                    <a:lumMod val="95000"/>
                  </a:schemeClr>
                </a:solidFill>
                <a:ea typeface="+mn-ea"/>
                <a:cs typeface="Times New Roman" panose="02020603050405020304" pitchFamily="18" charset="0"/>
              </a:rPr>
              <a:t>237A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ea typeface="+mn-ea"/>
                <a:cs typeface="Times New Roman" panose="02020603050405020304" pitchFamily="18" charset="0"/>
              </a:rPr>
              <a:t>的内部结构</a:t>
            </a:r>
            <a:endParaRPr lang="zh-CN" altLang="en-US" sz="4000" b="1" dirty="0" smtClean="0">
              <a:solidFill>
                <a:schemeClr val="tx1">
                  <a:lumMod val="95000"/>
                </a:schemeClr>
              </a:solidFill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chemeClr val="tx1">
                    <a:lumMod val="95000"/>
                  </a:schemeClr>
                </a:solidFill>
                <a:ea typeface="+mn-ea"/>
                <a:cs typeface="Times New Roman" panose="02020603050405020304" pitchFamily="18" charset="0"/>
              </a:rPr>
              <a:t>11</a:t>
            </a:r>
            <a:r>
              <a:rPr lang="en-US" sz="4000" b="1" dirty="0" smtClean="0">
                <a:solidFill>
                  <a:schemeClr val="tx1">
                    <a:lumMod val="95000"/>
                  </a:schemeClr>
                </a:solidFill>
                <a:ea typeface="+mn-ea"/>
                <a:cs typeface="Times New Roman" panose="02020603050405020304" pitchFamily="18" charset="0"/>
              </a:rPr>
              <a:t>.1.2  8</a:t>
            </a:r>
            <a:r>
              <a:rPr lang="en-US" altLang="zh-CN" sz="4000" b="1" dirty="0" smtClean="0">
                <a:solidFill>
                  <a:schemeClr val="tx1">
                    <a:lumMod val="95000"/>
                  </a:schemeClr>
                </a:solidFill>
                <a:ea typeface="+mn-ea"/>
                <a:cs typeface="Times New Roman" panose="02020603050405020304" pitchFamily="18" charset="0"/>
              </a:rPr>
              <a:t>237A</a:t>
            </a:r>
            <a:r>
              <a:rPr lang="zh-CN" altLang="en-US" sz="4000" b="1" dirty="0" smtClean="0">
                <a:solidFill>
                  <a:schemeClr val="tx1">
                    <a:lumMod val="95000"/>
                  </a:schemeClr>
                </a:solidFill>
                <a:ea typeface="+mn-ea"/>
                <a:cs typeface="Times New Roman" panose="02020603050405020304" pitchFamily="18" charset="0"/>
              </a:rPr>
              <a:t>的引脚功能</a:t>
            </a:r>
            <a:endParaRPr lang="en-US" altLang="zh-CN" sz="4000" b="1" dirty="0" smtClean="0">
              <a:solidFill>
                <a:schemeClr val="tx1">
                  <a:lumMod val="95000"/>
                </a:schemeClr>
              </a:solidFill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11.2.3  8237A</a:t>
            </a:r>
            <a:r>
              <a:rPr lang="zh-CN" altLang="en-US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的内部寄存器</a:t>
            </a:r>
            <a:endParaRPr lang="en-US" altLang="zh-CN" sz="4000" b="1" dirty="0" smtClean="0">
              <a:solidFill>
                <a:srgbClr val="00FF00"/>
              </a:solidFill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 bwMode="auto">
          <a:xfrm>
            <a:off x="482600" y="850900"/>
            <a:ext cx="8001000" cy="4660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4000" b="1" dirty="0" smtClean="0">
                <a:solidFill>
                  <a:srgbClr val="FF66FF"/>
                </a:solidFill>
                <a:ea typeface="楷体_GB2312" pitchFamily="49" charset="-122"/>
                <a:cs typeface="Times New Roman" panose="02020603050405020304" pitchFamily="18" charset="0"/>
              </a:rPr>
              <a:t>本章主要内容</a:t>
            </a:r>
            <a:r>
              <a:rPr lang="en-US" altLang="zh-CN" sz="4000" b="1" dirty="0" smtClean="0">
                <a:solidFill>
                  <a:srgbClr val="FF66FF"/>
                </a:solidFill>
                <a:ea typeface="楷体_GB2312" pitchFamily="49" charset="-122"/>
                <a:cs typeface="Times New Roman" panose="02020603050405020304" pitchFamily="18" charset="0"/>
              </a:rPr>
              <a:t>:</a:t>
            </a:r>
            <a:br>
              <a:rPr lang="en-US" altLang="zh-CN" sz="4000" b="1" dirty="0" smtClean="0"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sz="4000" b="1" dirty="0" smtClean="0"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4000" b="1" dirty="0" smtClean="0">
                <a:ea typeface="+mj-ea"/>
                <a:cs typeface="Times New Roman" panose="02020603050405020304" pitchFamily="18" charset="0"/>
              </a:rPr>
              <a:t>§11.1  8237A </a:t>
            </a:r>
            <a:r>
              <a:rPr lang="zh-CN" altLang="en-US" sz="4000" b="1" dirty="0" smtClean="0">
                <a:ea typeface="+mj-ea"/>
                <a:cs typeface="Times New Roman" panose="02020603050405020304" pitchFamily="18" charset="0"/>
              </a:rPr>
              <a:t>的组成与工作原理</a:t>
            </a:r>
            <a:r>
              <a:rPr lang="en-US" sz="4000" b="1" dirty="0" smtClean="0">
                <a:ea typeface="+mj-ea"/>
                <a:cs typeface="Times New Roman" panose="02020603050405020304" pitchFamily="18" charset="0"/>
              </a:rPr>
              <a:t> </a:t>
            </a:r>
            <a:br>
              <a:rPr lang="en-US" altLang="zh-CN" sz="4000" b="1" dirty="0" smtClean="0">
                <a:ea typeface="+mj-ea"/>
                <a:cs typeface="Times New Roman" panose="02020603050405020304" pitchFamily="18" charset="0"/>
              </a:rPr>
            </a:br>
            <a:r>
              <a:rPr lang="en-US" altLang="zh-CN" sz="4000" b="1" dirty="0" smtClean="0">
                <a:ea typeface="+mj-ea"/>
                <a:cs typeface="Times New Roman" panose="02020603050405020304" pitchFamily="18" charset="0"/>
              </a:rPr>
              <a:t>    </a:t>
            </a:r>
            <a:r>
              <a:rPr lang="zh-CN" altLang="zh-CN" sz="4000" b="1" dirty="0" smtClean="0"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000" b="1" dirty="0" smtClean="0">
                <a:ea typeface="+mj-ea"/>
                <a:cs typeface="Times New Roman" panose="02020603050405020304" pitchFamily="18" charset="0"/>
              </a:rPr>
              <a:t>11.2  8237A</a:t>
            </a:r>
            <a:r>
              <a:rPr lang="zh-CN" altLang="en-US" sz="4000" b="1" dirty="0" smtClean="0">
                <a:ea typeface="+mj-ea"/>
                <a:cs typeface="Times New Roman" panose="02020603050405020304" pitchFamily="18" charset="0"/>
              </a:rPr>
              <a:t>的时序</a:t>
            </a:r>
            <a:endParaRPr lang="en-US" altLang="zh-CN" sz="4000" b="1" dirty="0" smtClean="0"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4000" b="1" dirty="0" smtClean="0">
                <a:ea typeface="+mj-ea"/>
                <a:cs typeface="Times New Roman" panose="02020603050405020304" pitchFamily="18" charset="0"/>
              </a:rPr>
              <a:t>    </a:t>
            </a:r>
            <a:r>
              <a:rPr lang="zh-CN" altLang="zh-CN" sz="4000" b="1" dirty="0" smtClean="0"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000" b="1" dirty="0" smtClean="0">
                <a:ea typeface="+mj-ea"/>
                <a:cs typeface="Times New Roman" panose="02020603050405020304" pitchFamily="18" charset="0"/>
              </a:rPr>
              <a:t>11.3  8237A</a:t>
            </a:r>
            <a:r>
              <a:rPr lang="zh-CN" altLang="en-US" sz="4000" b="1" dirty="0" smtClean="0">
                <a:ea typeface="+mj-ea"/>
                <a:cs typeface="Times New Roman" panose="02020603050405020304" pitchFamily="18" charset="0"/>
              </a:rPr>
              <a:t>的编程和应用举例</a:t>
            </a:r>
            <a:endParaRPr lang="zh-CN" altLang="en-US" sz="4000" b="1" dirty="0"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6312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11.2.3  8237A</a:t>
            </a:r>
            <a:r>
              <a:rPr lang="zh-CN" altLang="en-US" sz="4000" dirty="0" smtClean="0">
                <a:solidFill>
                  <a:srgbClr val="00FF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的内部寄存器</a:t>
            </a:r>
            <a:endParaRPr lang="zh-CN" altLang="en-US" sz="400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06500"/>
            <a:ext cx="8372475" cy="603250"/>
          </a:xfrm>
        </p:spPr>
        <p:txBody>
          <a:bodyPr/>
          <a:lstStyle/>
          <a:p>
            <a:pPr marL="361950" indent="-361950">
              <a:buFont typeface="Wingdings" panose="05000000000000000000" pitchFamily="2" charset="2"/>
              <a:buChar char="l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的内部可编程寄存器主要有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种：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7100" y="1828800"/>
            <a:ext cx="6845300" cy="4673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5422900"/>
          </a:xfrm>
        </p:spPr>
        <p:txBody>
          <a:bodyPr>
            <a:normAutofit fontScale="92500"/>
          </a:bodyPr>
          <a:lstStyle/>
          <a:p>
            <a:pPr marL="548005" indent="-548005">
              <a:spcBef>
                <a:spcPts val="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当前地址寄存器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位，每通道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个，存放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传送的存储器地址值。每传送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个数据，地址值自动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，指向下个单元。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编程时可写入初值，也可被读出，但每次只能读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位，所以读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写要两次完成。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自动预置操作方式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    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有效时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会重装入基地址值。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spcBef>
                <a:spcPts val="600"/>
              </a:spcBef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当前字计数寄存器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位，每通道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个，编程时置其初值为实际传送字节数少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。每传送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字节，自动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。由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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FFFFH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时，将产生终止计数信号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自动预置操作方式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有效时，会重装入基字计数寄存器的内容。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4038600" y="307340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8839200" imgH="5181600" progId="Equation.DSMT4">
                  <p:embed/>
                </p:oleObj>
              </mc:Choice>
              <mc:Fallback>
                <p:oleObj name="Equation" r:id="rId1" imgW="8839200" imgH="51816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0" y="307340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949700" y="516255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8839200" imgH="5181600" progId="Equation.DSMT4">
                  <p:embed/>
                </p:oleObj>
              </mc:Choice>
              <mc:Fallback>
                <p:oleObj name="Equation" r:id="rId3" imgW="8839200" imgH="5181600" progId="Equation.DSMT4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49700" y="516255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361950"/>
            <a:ext cx="8229600" cy="8874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397000"/>
            <a:ext cx="8372475" cy="4965700"/>
          </a:xfrm>
        </p:spPr>
        <p:txBody>
          <a:bodyPr/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基地址寄存器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位，每通道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个，存放通道当前地址寄存器初值，与当前地址寄存器地址一样，编程时写入相同值。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其内容不能读出和修改。用在自动预置操作时，使当前地址寄存器恢复到初值。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基字</a:t>
            </a:r>
            <a:r>
              <a:rPr lang="zh-CN" altLang="en-US" dirty="0" smtClean="0">
                <a:latin typeface="+mn-lt"/>
              </a:rPr>
              <a:t>计数寄存器</a:t>
            </a:r>
            <a:endParaRPr lang="zh-CN" altLang="en-US" dirty="0" smtClean="0">
              <a:latin typeface="+mn-lt"/>
            </a:endParaRPr>
          </a:p>
          <a:p>
            <a:pPr marL="268605" indent="-268605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位，每通道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个，存放通道当前字计数器初值，该值也是编程时与当前字计数器一起写入的。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8605" indent="-268605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其内容不能读出和修改，用于自动预置操作时，使当前字计数器恢复到初值。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228600"/>
            <a:ext cx="8229600" cy="9398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0" y="939800"/>
            <a:ext cx="3067049" cy="57785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命令寄存器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36023" y="1473200"/>
            <a:ext cx="7107977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 bwMode="auto">
          <a:xfrm>
            <a:off x="0" y="1473200"/>
            <a:ext cx="1905000" cy="4578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268605" marR="0" lvl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位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en-US" altLang="zh-CN" sz="2600" b="1" i="0" u="none" strike="noStrike" kern="0" cap="none" spc="0" normalizeH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控制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8237A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的操作。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+mn-ea"/>
              <a:cs typeface="Times New Roman" panose="02020603050405020304" pitchFamily="18" charset="0"/>
            </a:endParaRPr>
          </a:p>
          <a:p>
            <a:pPr marL="268605" marR="0" lvl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由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CPU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编程来设置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8327A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操作方式，</a:t>
            </a:r>
            <a:r>
              <a:rPr kumimoji="0" lang="en-US" altLang="zh-CN" sz="2600" b="1" i="0" u="none" strike="noStrike" kern="0" cap="none" spc="0" normalizeH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复位时清除。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+mn-ea"/>
              <a:cs typeface="Times New Roman" panose="02020603050405020304" pitchFamily="18" charset="0"/>
            </a:endParaRPr>
          </a:p>
          <a:p>
            <a:pPr marL="268605" marR="0" lvl="0" indent="0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FF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格式</a:t>
            </a:r>
            <a:r>
              <a:rPr kumimoji="0" lang="zh-CN" altLang="en-US" sz="2600" b="1" kern="0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  <a:cs typeface="Times New Roman" panose="02020603050405020304" pitchFamily="18" charset="0"/>
              </a:rPr>
              <a:t>见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图</a:t>
            </a:r>
            <a:r>
              <a:rPr kumimoji="0" 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11.3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+mn-ea"/>
                <a:cs typeface="Times New Roman" panose="02020603050405020304" pitchFamily="18" charset="0"/>
              </a:rPr>
              <a:t>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rgbClr val="66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72350" y="5251450"/>
            <a:ext cx="1162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zh-CN" altLang="en-US" kern="0" dirty="0" smtClean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kumimoji="0" lang="en-US" kern="0" dirty="0" smtClean="0">
                <a:solidFill>
                  <a:schemeClr val="bg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11.3</a:t>
            </a:r>
            <a:endParaRPr lang="zh-CN" altLang="en-US" dirty="0">
              <a:solidFill>
                <a:schemeClr val="bg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39850"/>
            <a:ext cx="7920037" cy="5111750"/>
          </a:xfrm>
        </p:spPr>
        <p:txBody>
          <a:bodyPr>
            <a:normAutofit lnSpcReduction="10000"/>
          </a:bodyPr>
          <a:lstStyle/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 能否进行存储器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 3" panose="05040102010807070707"/>
              </a:rPr>
              <a:t>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存储器传送，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允许。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并规定先用通道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从源单元读入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字节放入暂存器，然后由通道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把该字节写到目的单元，接着两通道的地址分别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的字计数器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，它减为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时产生终止计数信号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TC,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并输出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         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终止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服务。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 存储器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Wingdings 3" panose="05040102010807070707"/>
              </a:rPr>
              <a:t>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存储器传送时，通道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地址能否保持不变。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在传送中保持同一地址，从而可把该单元中的数写入一组存储单元。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禁止。当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时这种方法无效。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 允许或禁止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工作，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允许，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=1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则禁止。</a:t>
            </a:r>
            <a:endParaRPr lang="zh-CN" altLang="en-US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727200" y="325120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8839200" imgH="5181600" progId="Equation.DSMT4">
                  <p:embed/>
                </p:oleObj>
              </mc:Choice>
              <mc:Fallback>
                <p:oleObj name="Equation" r:id="rId1" imgW="8839200" imgH="5181600" progId="Equation.DSMT4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7200" y="325120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485900"/>
            <a:ext cx="7875587" cy="5372100"/>
          </a:xfrm>
        </p:spPr>
        <p:txBody>
          <a:bodyPr/>
          <a:lstStyle/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优先权控制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为固定优先权，通道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优先级最高；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为循环优先权，刚服务过的通道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优先权最低，而通道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i+1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优先权最高。随着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操作不断进行优先权不断循环，防止某通道长时间占用总线。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决定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DREQ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的有效电平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高电平有效，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则低电平有效。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决定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DACK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的有效电平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高电平有效，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则低电平有效。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位和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   有关时序的操作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，见后面时序讨论。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85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073150"/>
            <a:ext cx="8372475" cy="1022350"/>
          </a:xfrm>
        </p:spPr>
        <p:txBody>
          <a:bodyPr>
            <a:normAutofit fontScale="92500"/>
          </a:bodyPr>
          <a:lstStyle/>
          <a:p>
            <a:pPr marL="548005" indent="-548005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工作方式寄存器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位，每通道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个，选择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的传送方式和类型等，格式</a:t>
            </a:r>
            <a:r>
              <a:rPr lang="zh-CN" altLang="en-US" sz="2600" dirty="0" smtClean="0">
                <a:latin typeface="+mn-lt"/>
                <a:ea typeface="+mn-ea"/>
                <a:sym typeface="Wingdings 3" panose="05040102010807070707"/>
              </a:rPr>
              <a:t></a:t>
            </a:r>
            <a:endParaRPr lang="zh-CN" altLang="en-US" sz="2600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549400" y="2051050"/>
            <a:ext cx="5917520" cy="436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85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17600"/>
            <a:ext cx="8372475" cy="5461000"/>
          </a:xfrm>
        </p:spPr>
        <p:txBody>
          <a:bodyPr>
            <a:normAutofit fontScale="92500"/>
          </a:bodyPr>
          <a:lstStyle/>
          <a:p>
            <a:pPr marL="361950" indent="-3619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  选择通道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，并进一步由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D</a:t>
            </a:r>
            <a:r>
              <a:rPr lang="en-US" altLang="zh-CN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7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指定选定通道的工作方式。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这样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个通道可合用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个方式寄存器。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  决定所选通道的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操作类型。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传送类型中选定一种：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：读传送，存储器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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              ，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：写传送，存储器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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设备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发              ，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071880" indent="-70993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：校验传送，伪传送，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会产生地址信息和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071880" indent="-70993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信号，不会发出读写控制信号，用于测试。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所选通道是否进行自动预置操作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如果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，则选择自动预置。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方向控制位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数据传送由低址向高址方向进行，每传送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字节，地址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时传送方向相反。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071880" indent="-709930"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  <a:latin typeface="+mn-lt"/>
              <a:ea typeface="+mn-ea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5816600" y="2717800"/>
          <a:ext cx="12001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13411200" imgH="4876800" progId="Equation.DSMT4">
                  <p:embed/>
                </p:oleObj>
              </mc:Choice>
              <mc:Fallback>
                <p:oleObj name="Equation" r:id="rId1" imgW="13411200" imgH="4876800" progId="Equation.DSMT4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16600" y="2717800"/>
                        <a:ext cx="1200150" cy="436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5816600" y="3162300"/>
          <a:ext cx="12827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4325600" imgH="5181600" progId="Equation.DSMT4">
                  <p:embed/>
                </p:oleObj>
              </mc:Choice>
              <mc:Fallback>
                <p:oleObj name="Equation" r:id="rId3" imgW="14325600" imgH="5181600" progId="Equation.DSMT4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6600" y="3162300"/>
                        <a:ext cx="1282700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7194550" y="3162300"/>
          <a:ext cx="736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8229600" imgH="5181600" progId="Equation.DSMT4">
                  <p:embed/>
                </p:oleObj>
              </mc:Choice>
              <mc:Fallback>
                <p:oleObj name="Equation" r:id="rId5" imgW="8229600" imgH="5181600" progId="Equation.DSMT4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94550" y="3162300"/>
                        <a:ext cx="736600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7194550" y="2717800"/>
          <a:ext cx="8191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9144000" imgH="5181600" progId="Equation.DSMT4">
                  <p:embed/>
                </p:oleObj>
              </mc:Choice>
              <mc:Fallback>
                <p:oleObj name="Equation" r:id="rId7" imgW="9144000" imgH="5181600" progId="Equation.DSMT4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94550" y="2717800"/>
                        <a:ext cx="819150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549400" y="3962400"/>
          <a:ext cx="790576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8839200" imgH="5181600" progId="Equation.DSMT4">
                  <p:embed/>
                </p:oleObj>
              </mc:Choice>
              <mc:Fallback>
                <p:oleObj name="Equation" r:id="rId9" imgW="8839200" imgH="5181600" progId="Equation.DSMT4">
                  <p:embed/>
                  <p:pic>
                    <p:nvPicPr>
                      <p:cNvPr id="0" name="图片 819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9400" y="3962400"/>
                        <a:ext cx="790576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74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5416550"/>
          </a:xfrm>
        </p:spPr>
        <p:txBody>
          <a:bodyPr>
            <a:normAutofit/>
          </a:bodyPr>
          <a:lstStyle/>
          <a:p>
            <a:pPr marL="361950" indent="-361950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  定义所选通道操作方式。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种传送方式：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41325" indent="-441325">
              <a:spcBef>
                <a:spcPts val="600"/>
              </a:spcBef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 单字节传送方式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每次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操作只传送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字节。之后字计数器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，地址寄存器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HRQ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无效，释放系统总线。当字计数器由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减为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FFFFH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时，产生终止信号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此后即使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DREQ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继续有效，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HRQ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输出仍进入无效状态并让出总线，由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控制至少一个总线周期。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 数据块传输方式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6530" indent="-176530" algn="just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进入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服务后，可连续传输一批数据，直到字计数器由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减为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FFFFH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产生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信号，或从外部送来        信号时，才释放总线，结束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传输。</a:t>
            </a:r>
            <a:endParaRPr lang="zh-CN" altLang="en-US" sz="2600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7283450" y="520700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8839200" imgH="5181600" progId="Equation.DSMT4">
                  <p:embed/>
                </p:oleObj>
              </mc:Choice>
              <mc:Fallback>
                <p:oleObj name="Equation" r:id="rId1" imgW="8839200" imgH="5181600" progId="Equation.DSMT4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83450" y="520700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97000"/>
            <a:ext cx="8053387" cy="4254500"/>
          </a:xfrm>
        </p:spPr>
        <p:txBody>
          <a:bodyPr/>
          <a:lstStyle/>
          <a:p>
            <a:pPr marL="548005" indent="-548005"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）请求传送方式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6530" indent="-17653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也连续传送数据，直到字计数器由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减为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FFFFH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产生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TC,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或外界送来      信号。但每传送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字节后，都要测试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DREQ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端，一旦发现此信号无效，马上停止。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地址和字计数器的中间值会被保存在通道的现行地址和字计数器中，外设准备好新数据时，可使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DREQ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再变为有效，又从断点处继续进行传输。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3994150" y="231775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1" imgW="8839200" imgH="5181600" progId="Equation.DSMT4">
                  <p:embed/>
                </p:oleObj>
              </mc:Choice>
              <mc:Fallback>
                <p:oleObj name="Equation" r:id="rId1" imgW="8839200" imgH="5181600" progId="Equation.DSMT4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94150" y="231775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11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.1  8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237A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的组成和工作原理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74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2000250"/>
          </a:xfrm>
        </p:spPr>
        <p:txBody>
          <a:bodyPr>
            <a:normAutofit fontScale="92500" lnSpcReduction="10000"/>
          </a:bodyPr>
          <a:lstStyle/>
          <a:p>
            <a:pPr marL="441325" indent="-441325"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）级联传送方式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连接多个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以扩充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通道，连线见图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11.5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DREQ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HRQ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，主片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DACK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HLDA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，主片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HRQ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HLDA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HOLD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HLDA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相连。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块主片可连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块从片。主片置为级联传送，从片设成其它三种方式。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16150" y="2984500"/>
            <a:ext cx="4719030" cy="351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0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2533650"/>
          </a:xfrm>
        </p:spPr>
        <p:txBody>
          <a:bodyPr/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请求寄存器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相应请求位置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时，对应通道可产生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请求。相应位可由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DREQ 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信号置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，也可写入通道请求字来置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或清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 </a:t>
            </a:r>
            <a:endParaRPr lang="en-US" altLang="zh-CN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73050" indent="-27305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位选通道号，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400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位为请求位。请求位不能屏蔽，其优先权受优先权逻辑控制，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或外部的          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信号能将相应的请求位清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RESET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信号则使整个请求寄存器清</a:t>
            </a:r>
            <a:r>
              <a:rPr 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endParaRPr lang="zh-CN" altLang="en-US" sz="2400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9350" y="3562350"/>
            <a:ext cx="6735394" cy="297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772150" y="262890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2" imgW="8839200" imgH="5181600" progId="Equation.DSMT4">
                  <p:embed/>
                </p:oleObj>
              </mc:Choice>
              <mc:Fallback>
                <p:oleObj name="Equation" r:id="rId2" imgW="8839200" imgH="5181600" progId="Equation.DSMT4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72150" y="262890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63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2711450"/>
          </a:xfrm>
        </p:spPr>
        <p:txBody>
          <a:bodyPr/>
          <a:lstStyle/>
          <a:p>
            <a:pPr marL="548005" indent="-548005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屏蔽寄存器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通道。禁止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允许对应通道的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DREQ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请求进入请求寄存器。有两种屏蔽字，端口地址不同。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）通道屏蔽字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76530" indent="-176530" algn="just">
              <a:buFont typeface="Arial" panose="020B0604020202020204" pitchFamily="34" charset="0"/>
              <a:buChar char="•"/>
            </a:pP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可对该寄存器写入通道屏蔽字来对单个屏蔽位置</a:t>
            </a:r>
            <a:r>
              <a:rPr lang="en-US" altLang="zh-CN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复位。通道屏蔽字格式与通道请求字格式类似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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60500" y="3695700"/>
            <a:ext cx="6167299" cy="2846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74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28700"/>
            <a:ext cx="8372475" cy="2222500"/>
          </a:xfrm>
        </p:spPr>
        <p:txBody>
          <a:bodyPr>
            <a:normAutofit fontScale="92500" lnSpcReduction="10000"/>
          </a:bodyPr>
          <a:lstStyle/>
          <a:p>
            <a:pPr marL="441325" indent="-441325"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）主屏蔽字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marL="179705" indent="-179705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还允许用主屏蔽命令设置通道的屏蔽触发器。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~D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位对应通道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3~0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的屏蔽位，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屏蔽，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清除屏蔽。可写入主屏蔽字，一次完成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个通道的屏蔽位设置。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9705" indent="-179705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可用软件同时清除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个通道的屏蔽位。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27100" y="3473450"/>
            <a:ext cx="740503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2222500"/>
          </a:xfrm>
        </p:spPr>
        <p:txBody>
          <a:bodyPr>
            <a:normAutofit fontScale="92500"/>
          </a:bodyPr>
          <a:lstStyle/>
          <a:p>
            <a:pPr marL="548005" indent="-548005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状态寄存器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位状态寄存器存放状态信息，供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读出。如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中置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的通道，已达计数终点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或外部送来了       信号。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-D</a:t>
            </a:r>
            <a:r>
              <a:rPr lang="en-US" altLang="zh-CN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中置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的通道，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请求还未处理。复位或被读出后，相应状态位被清除。状态字格式：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27150" y="3384550"/>
            <a:ext cx="6221569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239000" y="200660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2" imgW="8839200" imgH="5181600" progId="Equation.DSMT4">
                  <p:embed/>
                </p:oleObj>
              </mc:Choice>
              <mc:Fallback>
                <p:oleObj name="Equation" r:id="rId2" imgW="8839200" imgH="5181600" progId="Equation.DSMT4">
                  <p:embed/>
                  <p:pic>
                    <p:nvPicPr>
                      <p:cNvPr id="0" name="图片 12288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39000" y="200660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6312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984250"/>
            <a:ext cx="8372475" cy="5556250"/>
          </a:xfrm>
        </p:spPr>
        <p:txBody>
          <a:bodyPr>
            <a:normAutofit fontScale="92500"/>
          </a:bodyPr>
          <a:lstStyle/>
          <a:p>
            <a:pPr marL="548005" indent="-548005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暂存寄存器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在存储器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Wingdings 3" panose="05040102010807070707"/>
              </a:rPr>
              <a:t>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存储器传送时，保存所传送的数据。其中始终保存着最后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个传送的字节，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RESET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信号会将其清除。编程状态下，可由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读出这个字节。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软件命令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indent="-273050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编程状态下，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可执行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个附加的特殊软件命令，只要对特定端口进行一次写操作，命令就会生效。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>
              <a:spcBef>
                <a:spcPts val="0"/>
              </a:spcBef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）清除先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后触发器</a:t>
            </a:r>
            <a:endParaRPr lang="en-US" altLang="zh-CN" dirty="0" smtClean="0">
              <a:solidFill>
                <a:srgbClr val="33CC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根数据线，而地址寄存器和字计数器均为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要分两次读写。先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后触发器控制高低字节读写次序。清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读写低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位，随后自动置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，读写高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位。接着又清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…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。对该触发器所在的寄存器执行一次写操作便清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，复位和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信号有效也将它清为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61950" indent="-361950">
              <a:buNone/>
            </a:pPr>
            <a:endParaRPr lang="zh-CN" altLang="en-US" dirty="0" smtClean="0">
              <a:solidFill>
                <a:srgbClr val="33CCFF"/>
              </a:solidFill>
              <a:latin typeface="+mn-lt"/>
              <a:ea typeface="+mn-ea"/>
            </a:endParaRPr>
          </a:p>
          <a:p>
            <a:pPr marL="361950" indent="-361950">
              <a:buFont typeface="Wingdings" panose="05000000000000000000" pitchFamily="2" charset="2"/>
              <a:buChar char="Ø"/>
            </a:pP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3282950" y="5873750"/>
          <a:ext cx="7905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1" imgW="8839200" imgH="5181600" progId="Equation.DSMT4">
                  <p:embed/>
                </p:oleObj>
              </mc:Choice>
              <mc:Fallback>
                <p:oleObj name="Equation" r:id="rId1" imgW="8839200" imgH="5181600" progId="Equation.DSMT4">
                  <p:embed/>
                  <p:pic>
                    <p:nvPicPr>
                      <p:cNvPr id="0" name="图片 1331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2950" y="5873750"/>
                        <a:ext cx="79057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72475" cy="5372100"/>
          </a:xfrm>
        </p:spPr>
        <p:txBody>
          <a:bodyPr/>
          <a:lstStyle/>
          <a:p>
            <a:pPr marL="548005" indent="-548005"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）主清命令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6530" indent="-17653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主清命令也称为复位命令，功能与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RESET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信号同，它可使命令寄存器、状态寄存器、请求寄存器、暂存寄存器和内部先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后触发器均清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，而把屏蔽寄存器置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。复位后，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进入空闲状态。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>
              <a:buNone/>
            </a:pP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）清除屏蔽寄存器</a:t>
            </a:r>
            <a:endParaRPr lang="zh-CN" altLang="en-US" dirty="0" smtClean="0">
              <a:solidFill>
                <a:srgbClr val="33CC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76530" indent="-176530" algn="just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该命令能清除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个通道的全部屏蔽位，允许各通道接受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925060"/>
          </a:xfrm>
        </p:spPr>
        <p:txBody>
          <a:bodyPr>
            <a:normAutofit fontScale="92500"/>
          </a:bodyPr>
          <a:lstStyle/>
          <a:p>
            <a:pPr marL="548005" indent="-548005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各寄存器的端口地址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内部寄存器读写时，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端必须为低电平，该信号由高位地址经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译码后产生。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6530" indent="-17653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线选择不同寄存器，共占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端口地址。常将它们与地址总线低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相连，选择各寄存器。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8775" indent="-358775" algn="just">
              <a:buNone/>
            </a:pP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PC/XT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机中，地址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=000000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时，经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译码电路选中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8237A, 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使其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有效。地址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脚连接实现片内寻址。因此基地址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=00H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，记为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DMA=00H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。由此可得其他寄存器的地址，如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DMA+00H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为通道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基地址与当前地址寄存器地址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DMA+08H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为状态寄存器地址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4838700" y="1873250"/>
          <a:ext cx="5175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1" imgW="5791200" imgH="5181600" progId="Equation.DSMT4">
                  <p:embed/>
                </p:oleObj>
              </mc:Choice>
              <mc:Fallback>
                <p:oleObj name="Equation" r:id="rId1" imgW="5791200" imgH="5181600" progId="Equation.DSMT4">
                  <p:embed/>
                  <p:pic>
                    <p:nvPicPr>
                      <p:cNvPr id="0" name="图片 1433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38700" y="1873250"/>
                        <a:ext cx="51752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994150" y="4006850"/>
          <a:ext cx="5175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5791200" imgH="5181600" progId="Equation.DSMT4">
                  <p:embed/>
                </p:oleObj>
              </mc:Choice>
              <mc:Fallback>
                <p:oleObj name="Equation" r:id="rId3" imgW="5791200" imgH="5181600" progId="Equation.DSMT4">
                  <p:embed/>
                  <p:pic>
                    <p:nvPicPr>
                      <p:cNvPr id="0" name="图片 1433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4150" y="4006850"/>
                        <a:ext cx="517525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73050"/>
            <a:ext cx="8229600" cy="674688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2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的内部寄存器</a:t>
            </a:r>
            <a:endParaRPr lang="zh-CN" altLang="en-US" sz="32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295400"/>
            <a:ext cx="1644649" cy="5334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PC/XT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各寄存器与读写端口信号配合后形成的端口地址分配表，其中，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基地址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DMA=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000H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 dirty="0" smtClean="0">
              <a:latin typeface="+mn-lt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98820" y="1028700"/>
            <a:ext cx="7045180" cy="555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55650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sz="3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传送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058410"/>
          </a:xfrm>
        </p:spPr>
        <p:txBody>
          <a:bodyPr>
            <a:normAutofit fontScale="92500" lnSpcReduction="10000"/>
          </a:bodyPr>
          <a:lstStyle/>
          <a:p>
            <a:pPr marL="352425" indent="-352425" algn="just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DMA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方式传送数据时，传送过程完全由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DMA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控制器（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DMAC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）控制。其基本功能：</a:t>
            </a:r>
            <a:endParaRPr lang="zh-CN" altLang="en-US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2425" indent="-352425" algn="just">
              <a:spcBef>
                <a:spcPts val="600"/>
              </a:spcBef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能向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HOLD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脚发出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请求信号。</a:t>
            </a:r>
            <a:endParaRPr lang="zh-CN" altLang="en-US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spcBef>
                <a:spcPts val="600"/>
              </a:spcBef>
              <a:buSzPct val="850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响应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请求后，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en-US" altLang="zh-CN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获得总线控制权，由它控制数据的传送，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则暂停工作。</a:t>
            </a:r>
            <a:endParaRPr lang="zh-CN" altLang="en-US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spcBef>
                <a:spcPts val="600"/>
              </a:spcBef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能提供读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写存储器或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设备的各种控制命令。</a:t>
            </a:r>
            <a:endParaRPr lang="zh-CN" altLang="en-US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spcBef>
                <a:spcPts val="600"/>
              </a:spcBef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确定数据传输的始址和数据长度，每传送</a:t>
            </a:r>
            <a:r>
              <a:rPr lang="en-US" altLang="zh-CN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个数据便自动修改地址</a:t>
            </a:r>
            <a:r>
              <a:rPr lang="en-US" altLang="zh-CN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(+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，数据长度</a:t>
            </a:r>
            <a:r>
              <a:rPr lang="en-US" altLang="zh-CN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spcBef>
                <a:spcPts val="600"/>
              </a:spcBef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传送完毕，能发出结束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传送的信号。</a:t>
            </a:r>
            <a:endParaRPr lang="en-US" altLang="zh-CN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spcBef>
                <a:spcPts val="1200"/>
              </a:spcBef>
              <a:buClr>
                <a:srgbClr val="FF66FF"/>
              </a:buClr>
              <a:buFont typeface="Wingdings 3" panose="05040102010807070707" pitchFamily="18" charset="2"/>
              <a:buChar char="u"/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CPU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在每个非锁定时钟周期结束后，都会检测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HOLD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脚上有无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DAM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请求？若有，便转入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DMA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传送周期。</a:t>
            </a:r>
            <a:endParaRPr lang="zh-CN" alt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06400"/>
            <a:ext cx="8229600" cy="674688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  DMA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控制器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384300"/>
            <a:ext cx="8372475" cy="5194300"/>
          </a:xfrm>
        </p:spPr>
        <p:txBody>
          <a:bodyPr>
            <a:normAutofit/>
          </a:bodyPr>
          <a:lstStyle/>
          <a:p>
            <a:pPr marL="352425" indent="-352425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8237A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是高性能可编程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DMA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控制器，主要特点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52425" indent="-352425" algn="just"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含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个通道，每通道有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64K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地址和字节计数能力。</a:t>
            </a:r>
            <a:endParaRPr lang="en-US" altLang="zh-CN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种传送方式：单字节传送、数据块传送、请求传送、级联传送。</a:t>
            </a:r>
            <a:endParaRPr lang="zh-CN" altLang="en-US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每个通道的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请求可被允许或禁止。</a:t>
            </a:r>
            <a:endParaRPr lang="en-US" altLang="zh-CN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buSzPct val="85000"/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个通道的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DAM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请求有不同优先级，优先级可以是固定的，也可以是循环的。</a:t>
            </a:r>
            <a:endParaRPr lang="en-US" altLang="zh-CN" b="1" dirty="0" smtClean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52425" indent="-352425" algn="just">
              <a:buSzPct val="85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任一通道完成数据传送后，会产生过程结束信号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EOP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End of Process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），结束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传送；还可从外界输入</a:t>
            </a:r>
            <a:r>
              <a:rPr lang="en-US" altLang="zh-CN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EOP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信号，中止正执行的</a:t>
            </a:r>
            <a:r>
              <a:rPr 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rgbClr val="66FF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传送。</a:t>
            </a:r>
            <a:endParaRPr lang="zh-CN" altLang="en-US" b="1" dirty="0">
              <a:solidFill>
                <a:srgbClr val="66FF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的两种工作状态</a:t>
            </a:r>
            <a:endParaRPr lang="zh-CN" alt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117600"/>
            <a:ext cx="8372475" cy="5372100"/>
          </a:xfrm>
        </p:spPr>
        <p:txBody>
          <a:bodyPr>
            <a:normAutofit lnSpcReduction="10000"/>
          </a:bodyPr>
          <a:lstStyle/>
          <a:p>
            <a:pPr marL="548005" indent="-548005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）从态方式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传送前，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是系统总线的从属设备，由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对它进行编程，如指定通道、传送方式和类型、内存单元起始地址、地址是递增还是递减以及要传送的总字节数等等，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也可读取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的状态。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主态方式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取得总线控制权后，它就完全控制了系统，使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设备和存储器之间或者存储器与存储器之间进行直接的数据传送。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 3" panose="05040102010807070707" pitchFamily="18" charset="2"/>
              <a:buChar char="u"/>
            </a:pP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芯片的内部结构和外部连接与这两种工作状态密切相关。</a:t>
            </a:r>
            <a:endParaRPr lang="zh-CN" altLang="en-US" dirty="0" smtClean="0">
              <a:latin typeface="+mn-lt"/>
            </a:endParaRPr>
          </a:p>
          <a:p>
            <a:pPr>
              <a:buNone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117600"/>
            <a:ext cx="8534400" cy="14668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 8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237A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的组成和工作原理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8300" y="3073400"/>
            <a:ext cx="6756400" cy="274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11</a:t>
            </a:r>
            <a:r>
              <a:rPr lang="en-US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.1.1  8</a:t>
            </a:r>
            <a:r>
              <a:rPr lang="en-US" altLang="zh-CN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237A</a:t>
            </a:r>
            <a:r>
              <a:rPr lang="zh-CN" altLang="en-US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的内部结构</a:t>
            </a:r>
            <a:endParaRPr lang="zh-CN" altLang="en-US" sz="4000" b="1" dirty="0" smtClean="0">
              <a:solidFill>
                <a:srgbClr val="00FF00"/>
              </a:solidFill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ea"/>
                <a:cs typeface="Times New Roman" panose="02020603050405020304" pitchFamily="18" charset="0"/>
              </a:rPr>
              <a:t>11</a:t>
            </a:r>
            <a:r>
              <a:rPr 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ea"/>
                <a:cs typeface="Times New Roman" panose="02020603050405020304" pitchFamily="18" charset="0"/>
              </a:rPr>
              <a:t>.1.2  8</a:t>
            </a:r>
            <a:r>
              <a:rPr lang="en-US" altLang="zh-CN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ea"/>
                <a:cs typeface="Times New Roman" panose="02020603050405020304" pitchFamily="18" charset="0"/>
              </a:rPr>
              <a:t>237A</a:t>
            </a:r>
            <a:r>
              <a:rPr lang="zh-CN" alt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ea"/>
                <a:cs typeface="Times New Roman" panose="02020603050405020304" pitchFamily="18" charset="0"/>
              </a:rPr>
              <a:t>的引脚功能</a:t>
            </a:r>
            <a:endParaRPr lang="en-US" altLang="zh-CN" sz="40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ea"/>
                <a:cs typeface="Times New Roman" panose="02020603050405020304" pitchFamily="18" charset="0"/>
              </a:rPr>
              <a:t>11.2.3  8237A</a:t>
            </a:r>
            <a:r>
              <a:rPr lang="zh-CN" altLang="en-US" sz="40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+mn-ea"/>
                <a:cs typeface="Times New Roman" panose="02020603050405020304" pitchFamily="18" charset="0"/>
              </a:rPr>
              <a:t>的内部寄存器</a:t>
            </a:r>
            <a:endParaRPr lang="en-US" altLang="zh-CN" sz="40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6007100"/>
            <a:ext cx="8372475" cy="57785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11.1  8237A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的内部结构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0350" y="1473200"/>
            <a:ext cx="8667713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1593850" y="361950"/>
            <a:ext cx="5664308" cy="8988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11</a:t>
            </a:r>
            <a:r>
              <a:rPr lang="en-US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.1.1  8</a:t>
            </a:r>
            <a:r>
              <a:rPr lang="en-US" altLang="zh-CN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237A</a:t>
            </a:r>
            <a:r>
              <a:rPr lang="zh-CN" altLang="en-US" sz="4000" b="1" dirty="0" smtClean="0">
                <a:solidFill>
                  <a:srgbClr val="00FF00"/>
                </a:solidFill>
                <a:ea typeface="+mn-ea"/>
                <a:cs typeface="Times New Roman" panose="02020603050405020304" pitchFamily="18" charset="0"/>
              </a:rPr>
              <a:t>的内部结构</a:t>
            </a:r>
            <a:endParaRPr lang="zh-CN" altLang="en-US" sz="4000" b="1" dirty="0" smtClean="0">
              <a:solidFill>
                <a:srgbClr val="00FF00"/>
              </a:solidFill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>
            <a:normAutofit/>
          </a:bodyPr>
          <a:lstStyle/>
          <a:p>
            <a:r>
              <a:rPr lang="en-US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8237A</a:t>
            </a:r>
            <a:r>
              <a:rPr lang="zh-CN" altLang="en-US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内部结构</a:t>
            </a:r>
            <a:endParaRPr lang="zh-CN" altLang="en-US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>
            <a:normAutofit/>
          </a:bodyPr>
          <a:lstStyle/>
          <a:p>
            <a:pPr marL="548005" indent="-548005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时序与控制逻辑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从态时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接收系统时钟、复位、片选和读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写等信号，完成相应控制操作；主态时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向系统发控制信号。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 algn="just">
              <a:buNone/>
            </a:pPr>
            <a:r>
              <a:rPr lang="en-US" dirty="0" smtClean="0">
                <a:latin typeface="+mn-lt"/>
              </a:rPr>
              <a:t>2. </a:t>
            </a:r>
            <a:r>
              <a:rPr lang="zh-CN" altLang="en-US" dirty="0" smtClean="0">
                <a:latin typeface="+mn-lt"/>
              </a:rPr>
              <a:t>优先级编码电路</a:t>
            </a:r>
            <a:endParaRPr lang="zh-CN" altLang="en-US" dirty="0" smtClean="0">
              <a:latin typeface="+mn-lt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对同时提出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请求的多个通道进行排队判优，决定哪个通道优先级最高。可选固定或循环优先级。某个优先级高的设备服务时，禁止其它通道请求。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548005" indent="-548005" algn="just">
              <a:buNone/>
            </a:pPr>
            <a:r>
              <a:rPr lang="en-US" dirty="0" smtClean="0">
                <a:latin typeface="+mn-lt"/>
              </a:rPr>
              <a:t>3. </a:t>
            </a:r>
            <a:r>
              <a:rPr lang="zh-CN" altLang="en-US" dirty="0" smtClean="0">
                <a:latin typeface="+mn-lt"/>
              </a:rPr>
              <a:t>数据和地址缓冲器组</a:t>
            </a:r>
            <a:endParaRPr lang="zh-CN" altLang="en-US" dirty="0" smtClean="0">
              <a:latin typeface="+mn-lt"/>
            </a:endParaRPr>
          </a:p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~A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为地址线；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DB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~DB</a:t>
            </a:r>
            <a:r>
              <a:rPr lang="en-US" baseline="-250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在从态时传输数据，主态时传送地址。它们都与三态缓冲器相连，便于接管或释放。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6352</Words>
  <Application>WPS 演示</Application>
  <PresentationFormat>全屏显示(4:3)</PresentationFormat>
  <Paragraphs>305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38</vt:i4>
      </vt:variant>
    </vt:vector>
  </HeadingPairs>
  <TitlesOfParts>
    <vt:vector size="89" baseType="lpstr">
      <vt:lpstr>Arial</vt:lpstr>
      <vt:lpstr>宋体</vt:lpstr>
      <vt:lpstr>Wingdings</vt:lpstr>
      <vt:lpstr>Times New Roman</vt:lpstr>
      <vt:lpstr>华文隶书</vt:lpstr>
      <vt:lpstr>Wingdings 2</vt:lpstr>
      <vt:lpstr>Wingdings</vt:lpstr>
      <vt:lpstr>Wingdings 3</vt:lpstr>
      <vt:lpstr>楷体_GB2312</vt:lpstr>
      <vt:lpstr>华文琥珀</vt:lpstr>
      <vt:lpstr>方正姚体</vt:lpstr>
      <vt:lpstr>华文中宋</vt:lpstr>
      <vt:lpstr>黑体</vt:lpstr>
      <vt:lpstr>Wingdings 3</vt:lpstr>
      <vt:lpstr>微软雅黑</vt:lpstr>
      <vt:lpstr>Arial Unicode MS</vt:lpstr>
      <vt:lpstr>Lucida Sans</vt:lpstr>
      <vt:lpstr>Book Antiqua</vt:lpstr>
      <vt:lpstr>Symbol</vt:lpstr>
      <vt:lpstr>新宋体</vt:lpstr>
      <vt:lpstr>顶峰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第11章 DMA控制器8237A</vt:lpstr>
      <vt:lpstr>PowerPoint 演示文稿</vt:lpstr>
      <vt:lpstr>§11.1  8237A的组成和工作原理</vt:lpstr>
      <vt:lpstr>DMA传送</vt:lpstr>
      <vt:lpstr>8237A  DMA控制器</vt:lpstr>
      <vt:lpstr>8237A的两种工作状态</vt:lpstr>
      <vt:lpstr>§11.1  8237A的组成和工作原理</vt:lpstr>
      <vt:lpstr>PowerPoint 演示文稿</vt:lpstr>
      <vt:lpstr>8237A内部结构</vt:lpstr>
      <vt:lpstr>8237A内部结构</vt:lpstr>
      <vt:lpstr>§11.1  8237A的组成和 工作原理</vt:lpstr>
      <vt:lpstr>11.1.2  8237A的 引脚功能</vt:lpstr>
      <vt:lpstr>8237A引脚功能</vt:lpstr>
      <vt:lpstr>8237A引脚功能</vt:lpstr>
      <vt:lpstr>8237A引脚功能</vt:lpstr>
      <vt:lpstr>8237A引脚功能</vt:lpstr>
      <vt:lpstr>8237A引脚功能</vt:lpstr>
      <vt:lpstr>8237A引脚功能</vt:lpstr>
      <vt:lpstr>§11.1  8237A的组成和 工作原理</vt:lpstr>
      <vt:lpstr>11.2.3  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  <vt:lpstr>8237A的内部寄存器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398</cp:revision>
  <dcterms:created xsi:type="dcterms:W3CDTF">2003-06-02T09:23:00Z</dcterms:created>
  <dcterms:modified xsi:type="dcterms:W3CDTF">2018-11-05T08:49:03Z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