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574" r:id="rId3"/>
    <p:sldId id="703" r:id="rId4"/>
    <p:sldId id="720" r:id="rId5"/>
    <p:sldId id="598" r:id="rId6"/>
    <p:sldId id="712" r:id="rId7"/>
    <p:sldId id="711" r:id="rId8"/>
    <p:sldId id="722" r:id="rId9"/>
    <p:sldId id="719" r:id="rId10"/>
    <p:sldId id="721" r:id="rId11"/>
    <p:sldId id="723" r:id="rId12"/>
    <p:sldId id="724" r:id="rId13"/>
    <p:sldId id="731" r:id="rId14"/>
    <p:sldId id="732" r:id="rId15"/>
    <p:sldId id="733" r:id="rId16"/>
    <p:sldId id="725" r:id="rId17"/>
    <p:sldId id="734" r:id="rId18"/>
    <p:sldId id="705" r:id="rId19"/>
    <p:sldId id="707" r:id="rId20"/>
    <p:sldId id="718" r:id="rId21"/>
    <p:sldId id="717" r:id="rId22"/>
    <p:sldId id="706" r:id="rId23"/>
    <p:sldId id="710" r:id="rId24"/>
    <p:sldId id="708" r:id="rId25"/>
    <p:sldId id="716" r:id="rId26"/>
    <p:sldId id="709" r:id="rId27"/>
    <p:sldId id="726" r:id="rId28"/>
    <p:sldId id="727" r:id="rId29"/>
    <p:sldId id="728" r:id="rId30"/>
    <p:sldId id="735" r:id="rId31"/>
    <p:sldId id="730" r:id="rId32"/>
    <p:sldId id="704" r:id="rId33"/>
    <p:sldId id="713" r:id="rId34"/>
    <p:sldId id="715" r:id="rId35"/>
    <p:sldId id="714" r:id="rId36"/>
  </p:sldIdLst>
  <p:sldSz cx="9144000" cy="6858000" type="screen4x3"/>
  <p:notesSz cx="6858000" cy="9144000"/>
  <p:defaultTextStyle>
    <a:defPPr>
      <a:defRPr lang="zh-CN"/>
    </a:defPPr>
    <a:lvl1pPr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just" rtl="0" fontAlgn="base">
      <a:spcBef>
        <a:spcPct val="0"/>
      </a:spcBef>
      <a:spcAft>
        <a:spcPct val="0"/>
      </a:spcAft>
      <a:buClr>
        <a:srgbClr val="B4B9BE"/>
      </a:buClr>
      <a:buFont typeface="Wingdings" panose="05000000000000000000" pitchFamily="2" charset="2"/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66FF99"/>
    <a:srgbClr val="FFFF00"/>
    <a:srgbClr val="33CCFF"/>
    <a:srgbClr val="FF9933"/>
    <a:srgbClr val="FF66FF"/>
    <a:srgbClr val="00CC00"/>
    <a:srgbClr val="B4B9BE"/>
    <a:srgbClr val="235CCD"/>
    <a:srgbClr val="4861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0649" autoAdjust="0"/>
    <p:restoredTop sz="94687" autoAdjust="0"/>
  </p:normalViewPr>
  <p:slideViewPr>
    <p:cSldViewPr>
      <p:cViewPr varScale="1">
        <p:scale>
          <a:sx n="59" d="100"/>
          <a:sy n="59" d="100"/>
        </p:scale>
        <p:origin x="-56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1734" y="-9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handoutMaster" Target="handoutMasters/handoutMaster1.xml"/><Relationship Id="rId37" Type="http://schemas.openxmlformats.org/officeDocument/2006/relationships/notesMaster" Target="notesMasters/notesMaster1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8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566480-087B-4B20-8CCE-C8E40CACD8B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buClrTx/>
              <a:buFontTx/>
              <a:buNone/>
              <a:defRPr sz="1200" smtClean="0">
                <a:effectLst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BBD8278-9B0A-47F7-8E21-A5234346997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704850" y="1784350"/>
            <a:ext cx="7772400" cy="2898775"/>
          </a:xfrm>
        </p:spPr>
        <p:txBody>
          <a:bodyPr/>
          <a:lstStyle>
            <a:lvl1pPr>
              <a:defRPr sz="5400">
                <a:latin typeface="华文琥珀" panose="02010800040101010101" pitchFamily="2" charset="-122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 smtClean="0"/>
              <a:t>第</a:t>
            </a:r>
            <a:r>
              <a:rPr lang="en-US" altLang="zh-CN" dirty="0" smtClean="0"/>
              <a:t>7</a:t>
            </a:r>
            <a:r>
              <a:rPr lang="zh-CN" altLang="en-US" dirty="0" smtClean="0"/>
              <a:t>章 </a:t>
            </a:r>
            <a:br>
              <a:rPr lang="en-US" altLang="zh-CN" dirty="0" smtClean="0"/>
            </a:br>
            <a:r>
              <a:rPr lang="zh-CN" altLang="en-US" dirty="0" smtClean="0"/>
              <a:t>可编程计数器</a:t>
            </a:r>
            <a:r>
              <a:rPr lang="en-US" altLang="zh-CN" dirty="0" smtClean="0"/>
              <a:t>/</a:t>
            </a:r>
            <a:r>
              <a:rPr lang="zh-CN" altLang="en-US" dirty="0" smtClean="0"/>
              <a:t>定时器</a:t>
            </a:r>
            <a:br>
              <a:rPr lang="en-US" altLang="zh-CN" dirty="0" smtClean="0"/>
            </a:br>
            <a:r>
              <a:rPr lang="en-US" altLang="zh-CN" dirty="0" smtClean="0"/>
              <a:t>8253/8254</a:t>
            </a:r>
            <a:r>
              <a:rPr lang="zh-CN" altLang="en-US" dirty="0" smtClean="0"/>
              <a:t>及其应用</a:t>
            </a:r>
            <a:endParaRPr lang="zh-CN" altLang="en-US" dirty="0"/>
          </a:p>
        </p:txBody>
      </p: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FF00"/>
              </a:buClr>
              <a:buSzPct val="85000"/>
              <a:buFont typeface="Wingdings" panose="05000000000000000000" pitchFamily="2" charset="2"/>
              <a:buChar char="l"/>
              <a:defRPr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defRPr>
            </a:lvl1pPr>
            <a:lvl2pPr>
              <a:buClr>
                <a:srgbClr val="00FF00"/>
              </a:buClr>
              <a:buSzPct val="85000"/>
              <a:buFont typeface="Wingdings" panose="05000000000000000000" pitchFamily="2" charset="2"/>
              <a:buChar char="Ø"/>
              <a:defRPr sz="2600" b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 pitchFamily="49" charset="-122"/>
                <a:ea typeface="楷体_GB2312" pitchFamily="49" charset="-122"/>
              </a:defRPr>
            </a:lvl2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 eaLnBrk="1" latinLnBrk="0" hangingPunct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 eaLnBrk="1" latinLnBrk="0" hangingPunct="1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 eaLnBrk="1" latinLnBrk="0" hangingPunct="1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025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zh-CN" alt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单击图标添加图片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fld id="{8F6BCBE8-30B0-4476-8762-9236B142003A}" type="datetimeFigureOut">
              <a:rPr lang="en-US" smtClean="0"/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/>
          <a:lstStyle/>
          <a:p>
            <a:pPr algn="l" eaLnBrk="1" latinLnBrk="0" hangingPunct="1"/>
            <a:fld id="{09CEB3EB-F4F2-46F4-8867-D3C68411A9A0}" type="slidenum">
              <a:rPr kumimoji="0" lang="en-US" smtClean="0"/>
            </a:fld>
            <a:endParaRPr kumimoji="0" lang="en-US" sz="12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38150" y="361950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0"/>
            <a:ext cx="2216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12.3 PCI-E</a:t>
            </a:r>
            <a:r>
              <a:rPr lang="zh-CN" altLang="en-US" sz="1800" b="1" dirty="0" smtClean="0">
                <a:solidFill>
                  <a:srgbClr val="FF9933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1800" b="0" dirty="0">
              <a:solidFill>
                <a:srgbClr val="FF9933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7150100" y="0"/>
            <a:ext cx="19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第</a:t>
            </a:r>
            <a:r>
              <a:rPr lang="en-US" altLang="zh-CN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12</a:t>
            </a:r>
            <a:r>
              <a:rPr lang="zh-CN" altLang="en-US" sz="18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章  总线技术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wedge/>
  </p:transition>
  <p:timing>
    <p:tnLst>
      <p:par>
        <p:cTn id="1" dur="indefinite" restart="never" nodeType="tmRoot"/>
      </p:par>
    </p:tnLst>
  </p:timing>
  <p:txStyles>
    <p:titleStyle>
      <a:lvl1pPr algn="ctr" rtl="0" eaLnBrk="1" latinLnBrk="0" hangingPunct="1">
        <a:spcBef>
          <a:spcPct val="0"/>
        </a:spcBef>
        <a:buNone/>
        <a:defRPr kumimoji="0" sz="3600" b="1" kern="1200" cap="none" baseline="0">
          <a:ln w="6350">
            <a:noFill/>
          </a:ln>
          <a:solidFill>
            <a:srgbClr val="00FF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楷体_GB2312" pitchFamily="49" charset="-122"/>
          <a:ea typeface="楷体_GB2312" pitchFamily="49" charset="-122"/>
          <a:cs typeface="+mj-cs"/>
        </a:defRPr>
      </a:lvl1pPr>
    </p:titleStyle>
    <p:bodyStyle>
      <a:lvl1pPr marL="365125" indent="-365125" algn="l" rtl="0" eaLnBrk="1" latinLnBrk="0" hangingPunct="1">
        <a:spcBef>
          <a:spcPct val="20000"/>
        </a:spcBef>
        <a:buClr>
          <a:srgbClr val="FFFF00"/>
        </a:buClr>
        <a:buSzPct val="84000"/>
        <a:buFont typeface="Wingdings" panose="05000000000000000000" pitchFamily="2" charset="2"/>
        <a:buChar char="l"/>
        <a:defRPr kumimoji="0" sz="28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n-cs"/>
        </a:defRPr>
      </a:lvl1pPr>
      <a:lvl2pPr marL="92075" indent="0" algn="l" rtl="0" eaLnBrk="1" latinLnBrk="0" hangingPunct="1">
        <a:spcBef>
          <a:spcPct val="20000"/>
        </a:spcBef>
        <a:buClr>
          <a:srgbClr val="00FF00"/>
        </a:buClr>
        <a:buSzPct val="80000"/>
        <a:buFont typeface="Wingdings" panose="05000000000000000000" pitchFamily="2" charset="2"/>
        <a:buChar char="n"/>
        <a:defRPr kumimoji="0" sz="2600" b="1" kern="1200">
          <a:solidFill>
            <a:srgbClr val="FFFF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楷体_GB2312" pitchFamily="49" charset="-122"/>
          <a:ea typeface="楷体_GB2312" pitchFamily="49" charset="-122"/>
          <a:cs typeface="+mn-cs"/>
        </a:defRPr>
      </a:lvl2pPr>
      <a:lvl3pPr marL="1134110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 panose="05000000000000000000"/>
        <a:buNone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185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 panose="050401020108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59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665" indent="-182880" algn="l" rtl="0" eaLnBrk="1" latinLnBrk="0" hangingPunct="1">
        <a:spcBef>
          <a:spcPct val="20000"/>
        </a:spcBef>
        <a:buClr>
          <a:schemeClr val="tx1"/>
        </a:buClr>
        <a:buFont typeface="Wingdings 3" panose="05040102010807070707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255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550" indent="-182880" algn="l" rtl="0" eaLnBrk="1" latinLnBrk="0" hangingPunct="1">
        <a:spcBef>
          <a:spcPct val="20000"/>
        </a:spcBef>
        <a:buClr>
          <a:schemeClr val="tx1"/>
        </a:buClr>
        <a:buFont typeface="Wingdings 2" panose="05020102010507070707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0400" y="2628900"/>
            <a:ext cx="7772400" cy="3111500"/>
          </a:xfrm>
        </p:spPr>
        <p:txBody>
          <a:bodyPr>
            <a:normAutofit/>
          </a:bodyPr>
          <a:lstStyle/>
          <a:p>
            <a:pPr lvl="0">
              <a:lnSpc>
                <a:spcPts val="9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第</a:t>
            </a:r>
            <a:r>
              <a:rPr lang="en-US" altLang="zh-CN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12</a:t>
            </a:r>
            <a:r>
              <a:rPr lang="zh-CN" altLang="en-US" sz="4000" dirty="0" smtClean="0">
                <a:solidFill>
                  <a:srgbClr val="FF99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姚体" panose="02010601030101010101" pitchFamily="2" charset="-122"/>
                <a:ea typeface="方正姚体" panose="02010601030101010101" pitchFamily="2" charset="-122"/>
              </a:rPr>
              <a:t>章</a:t>
            </a:r>
            <a:br>
              <a:rPr lang="en-US" altLang="zh-CN" sz="6000" dirty="0" smtClean="0">
                <a:solidFill>
                  <a:srgbClr val="FF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</a:br>
            <a:r>
              <a:rPr lang="zh-CN" altLang="en-US" sz="6000" dirty="0" smtClean="0">
                <a:solidFill>
                  <a:srgbClr val="00FF00"/>
                </a:solidFill>
                <a:effectLst/>
                <a:latin typeface="华文中宋" panose="02010600040101010101" pitchFamily="2" charset="-122"/>
                <a:ea typeface="华文中宋" panose="02010600040101010101" pitchFamily="2" charset="-122"/>
              </a:rPr>
              <a:t>总线技术</a:t>
            </a:r>
            <a:endParaRPr lang="zh-CN" altLang="en-US" sz="6000" kern="500" dirty="0"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M/</a:t>
            </a:r>
            <a:endParaRPr kumimoji="0" lang="en-US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90500"/>
            <a:ext cx="9144000" cy="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标题 1"/>
          <p:cNvSpPr>
            <a:spLocks noGrp="1"/>
          </p:cNvSpPr>
          <p:nvPr/>
        </p:nvSpPr>
        <p:spPr>
          <a:xfrm>
            <a:off x="393700" y="895350"/>
            <a:ext cx="8534400" cy="146685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100" b="1" kern="1200" cap="none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dirty="0" smtClean="0">
                <a:solidFill>
                  <a:srgbClr val="33CCFF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zh-CN" altLang="en-US" sz="3600" dirty="0">
              <a:solidFill>
                <a:srgbClr val="33CCFF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ircl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3.PCI-E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的应用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791710"/>
          </a:xfrm>
        </p:spPr>
        <p:txBody>
          <a:bodyPr>
            <a:normAutofit/>
          </a:bodyPr>
          <a:lstStyle/>
          <a:p>
            <a:pPr algn="just"/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通用性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最大特点，除用于南桥和其它设备的连接，还可用于芯片组间的连接，甚至连接图形芯片。这样，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系统被重新统一，更简化计算机系统，增加其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可移植性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模块化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很快成为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主流总线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。它超高的带宽极大地释放了显卡的运算能力，显卡总线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没了用武之地，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总线和显卡总线又重新统一到了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总线上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3.PCI-E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的应用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成为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新式图形架构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，能提供巨大带宽和丰富功能，大幅提高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GPU(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图形处理器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间的带宽，用户能更完美享受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影院级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图像效果，并获得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无缝多媒体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体验。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30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总线的计算机，广泛应用于基于互联网流媒体的在线直播、视频会议系统、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点播、远程监控、远程教学、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DVD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制作、硬盘播出、广告截播、媒体资产管理等领域。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CI-E x1插头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" y="939800"/>
            <a:ext cx="4762500" cy="3571875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1993900" y="406400"/>
            <a:ext cx="4978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125" marR="0" lvl="0" indent="-3651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PCI-E </a:t>
            </a: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1</a:t>
            </a:r>
            <a:r>
              <a:rPr kumimoji="0" lang="zh-CN" altLang="en-US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接口的插座和金手指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4" name="图片 3" descr="PCI-E x1插槽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4150" y="2984500"/>
            <a:ext cx="4711700" cy="3533776"/>
          </a:xfrm>
          <a:prstGeom prst="rect">
            <a:avLst/>
          </a:prstGeom>
        </p:spPr>
      </p:pic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PCI-E x1 千兆网卡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0850" y="1162050"/>
            <a:ext cx="4533900" cy="3400425"/>
          </a:xfrm>
        </p:spPr>
      </p:pic>
      <p:pic>
        <p:nvPicPr>
          <p:cNvPr id="5" name="图片 4" descr="pci-e x16显卡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" y="2851150"/>
            <a:ext cx="5384006" cy="3445764"/>
          </a:xfrm>
          <a:prstGeom prst="rect">
            <a:avLst/>
          </a:prstGeom>
        </p:spPr>
      </p:pic>
      <p:sp>
        <p:nvSpPr>
          <p:cNvPr id="6" name="内容占位符 2"/>
          <p:cNvSpPr txBox="1"/>
          <p:nvPr/>
        </p:nvSpPr>
        <p:spPr>
          <a:xfrm>
            <a:off x="4572000" y="584200"/>
            <a:ext cx="3556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125" marR="0" lvl="0" indent="-3651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PCI-E </a:t>
            </a: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1</a:t>
            </a:r>
            <a:r>
              <a:rPr kumimoji="0" lang="zh-CN" altLang="en-US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接口的显卡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704850" y="6324600"/>
            <a:ext cx="3556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125" marR="0" lvl="0" indent="-3651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PCI-E </a:t>
            </a:r>
            <a:r>
              <a:rPr kumimoji="0" lang="en-US" altLang="zh-CN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16</a:t>
            </a:r>
            <a:r>
              <a:rPr kumimoji="0" lang="zh-CN" altLang="en-US" sz="26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接口的显卡</a:t>
            </a:r>
            <a:endParaRPr kumimoji="0" lang="zh-CN" altLang="en-US" sz="26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pci-ex1x4x16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8150" y="1206500"/>
            <a:ext cx="8445500" cy="5106581"/>
          </a:xfrm>
        </p:spPr>
      </p:pic>
      <p:sp>
        <p:nvSpPr>
          <p:cNvPr id="13" name="内容占位符 2"/>
          <p:cNvSpPr txBox="1"/>
          <p:nvPr/>
        </p:nvSpPr>
        <p:spPr>
          <a:xfrm>
            <a:off x="882650" y="584200"/>
            <a:ext cx="78740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365125" marR="0" lvl="0" indent="-365125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FF00"/>
              </a:buClr>
              <a:buSzPct val="85000"/>
              <a:defRPr/>
            </a:pPr>
            <a:r>
              <a:rPr kumimoji="0" lang="zh-CN" altLang="en-US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带</a:t>
            </a:r>
            <a:r>
              <a:rPr kumimoji="0" lang="en-US" altLang="zh-CN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PCI-E </a:t>
            </a:r>
            <a:r>
              <a:rPr kumimoji="0" lang="en-US" altLang="zh-CN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1</a:t>
            </a:r>
            <a:r>
              <a:rPr kumimoji="0" lang="zh-CN" altLang="en-US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，</a:t>
            </a:r>
            <a:r>
              <a:rPr kumimoji="0" lang="en-US" altLang="zh-CN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kumimoji="0" lang="zh-CN" altLang="en-US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，</a:t>
            </a:r>
            <a:r>
              <a:rPr kumimoji="0" lang="en-US" altLang="zh-CN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16</a:t>
            </a:r>
            <a:r>
              <a:rPr kumimoji="0" lang="zh-CN" altLang="en-US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插槽以及</a:t>
            </a:r>
            <a:r>
              <a:rPr kumimoji="0" lang="en-US" altLang="zh-CN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PCI</a:t>
            </a:r>
            <a:r>
              <a:rPr kumimoji="0" lang="zh-CN" altLang="en-US" sz="2800" b="1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  <a:sym typeface="Symbol" panose="05050102010706020507"/>
              </a:rPr>
              <a:t>插槽的主板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4.ExpressCard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技术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1384300"/>
            <a:ext cx="8229600" cy="511175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年春，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PCMCIA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协会公布了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ExpressCard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标准。据此设计的模块可插入台式机和笔记本，来添加存储器、有线或无线通讯卡及安全装置等。它采用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接口，在外设与主机间提供热插拔式连接，在芯片组与插槽间不需要桥接芯片。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接着又发布了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ExpressCard 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 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结合，提供多方面应用模式，解决大吞吐量数据的传输瓶颈。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这项技术使台式机与笔记本共享更多外设，可在两类计算平台间自由插拔和交换。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1650" y="717550"/>
            <a:ext cx="3556000" cy="7175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ExpressCard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适配卡</a:t>
            </a:r>
            <a:endParaRPr lang="zh-CN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 descr="ExpressCard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2700" y="1295400"/>
            <a:ext cx="6682317" cy="5011738"/>
          </a:xfrm>
          <a:prstGeom prst="rect">
            <a:avLst/>
          </a:prstGeom>
        </p:spPr>
      </p:pic>
    </p:spTree>
  </p:cSld>
  <p:clrMapOvr>
    <a:masterClrMapping/>
  </p:clrMapOvr>
  <p:transition spd="slow">
    <p:wheel spokes="3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 PCI-E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1750" y="2095500"/>
            <a:ext cx="5822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.3.1  PCI-E 1.0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.3.2  </a:t>
            </a: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PCI-E 2.0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12.3.3  PCI-E 3.0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 .3.4 PCI-E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的未来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.3.2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2.0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93395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2007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 Express 2.0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标准发布。总线频率从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2.5GHz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提高到了</a:t>
            </a:r>
            <a:r>
              <a:rPr 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5GHz</a:t>
            </a:r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，其它指标也翻了一倍。例如</a:t>
            </a:r>
            <a:r>
              <a:rPr lang="en-US" altLang="zh-C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zh-CN" altLang="en-US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带宽翻倍：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单通道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的带宽提高到了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500MB/s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，即双向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通道翻倍：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显卡接口标准升级到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，通道数提高了一倍，带宽达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插槽翻倍：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主板默认应拥有两条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功率翻倍：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PCI-E1.0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提供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75W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电力，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版可达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200W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以上。这样，显卡等功耗大的插卡，就不需要再带电源适配器了。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.3.2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5067300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10000"/>
              </a:lnSpc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信号编码中加入了校验码，采用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8b/10b</a:t>
            </a:r>
            <a:r>
              <a:rPr lang="zh-CN" altLang="en-US" dirty="0" smtClean="0">
                <a:cs typeface="Times New Roman" panose="02020603050405020304" pitchFamily="18" charset="0"/>
              </a:rPr>
              <a:t>编码。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虽浪费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20%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带宽，但可减少传输错误，保证高速传输的一致性。每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位编码中只有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位是真实数据，不能用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进行位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字节的单位换算，要用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USB3.0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SATA3.0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采用同样的校验码技术。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zh-CN" altLang="en-US" sz="2600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endParaRPr lang="en-US" altLang="zh-CN" sz="2600" dirty="0" smtClean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速度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5Gbps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，按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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换算，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5Gbps/8=625MB/s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；考虑进校验码后，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5Gbps/10=500MB/s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3.0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的速度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6Gbps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600MB/s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，而非</a:t>
            </a:r>
            <a:r>
              <a:rPr 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750MB/s</a:t>
            </a:r>
            <a:r>
              <a:rPr lang="zh-CN" altLang="en-US" sz="26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600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 PCI Express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.3.2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2.0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791710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串行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带宽的计算：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带宽（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MB/s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总线频率（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MHz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每周期数据位（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总线通道数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编码方式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/8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zh-CN" alt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12.2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试计算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PCI-E2.0 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插槽的传输总带宽。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PCI-E2.0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插槽总线频率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5GHz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，全双工模式下每个周期可传输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2bit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数据，共有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条通道，采用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8/10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编码，每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字节，代入公式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12.3)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可算出其传输总带宽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5000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(8/10)/8=16000MB/s=16GB/s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 PCI-E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1750" y="2095500"/>
            <a:ext cx="5822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.3.1  PCI-E 1.0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.3.2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PCI-E 2.0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12.3.3  PCI-E 3.0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 .3.4 PCI-E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的未来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12.3.3  PCI-E 3.0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规范发布。目标依然是“提速”。它向下兼容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比较，性能提高了一倍，总线频率从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提高到了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，显著提高了总线带宽，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端口的双向传输速率高达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32Gbps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12.3.3 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提高带宽的可能方法：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）提高运行频率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曾设想将总线频率提高一倍到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10GHz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。但是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10GHz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基本是铜质线缆的速度极限了，要在电气设计方面下很多功夫，技术难度太大，实现成本很高。</a:t>
            </a:r>
            <a:endParaRPr lang="en-US" altLang="zh-CN" sz="2600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）增扩通道数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PCI-E2.0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通道应用很少，增扩到</a:t>
            </a:r>
            <a:r>
              <a:rPr 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sz="2600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通道的必要性不大，主板插槽和显卡接口都得重新设计。</a:t>
            </a:r>
            <a:endParaRPr lang="zh-CN" altLang="en-US" sz="2600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12.3.3 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1562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dirty="0" smtClean="0"/>
              <a:t>3</a:t>
            </a:r>
            <a:r>
              <a:rPr lang="zh-CN" altLang="en-US" dirty="0" smtClean="0"/>
              <a:t>）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修改编码方式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8b/10b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编码来提高数据传输可靠性，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20%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带宽不用于数据传输，主要是为平衡电流信号。在带宽较低时影响不大，带宽变高，浪费就会很明显。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为此，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将编码方式改成了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128b/130b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，每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位数据中，才加入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位无用信息，通道利用率大大提高，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传输效率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98.5%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8b/10b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编码传输效率仅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80%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，传输效率提升了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23%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此外，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总线频率从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5GHz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提高到了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。这是对制造难度、成本、功耗、复杂性和兼容性等诸多方面进行综合、平衡之后的结果。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12.3.3 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9784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zh-CN" alt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</a:t>
            </a:r>
            <a:r>
              <a:rPr lang="en-US" dirty="0" smtClean="0">
                <a:solidFill>
                  <a:srgbClr val="33CCFF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12.3  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试计算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架构下的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通道的带宽。</a:t>
            </a:r>
            <a:endParaRPr lang="zh-CN" altLang="en-US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358775" algn="just">
              <a:spcBef>
                <a:spcPts val="1800"/>
              </a:spcBef>
              <a:buNone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规范下的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通道的最高总线频率为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8GHz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，即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8000MHz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，全双工模式下每个周期可传输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位数据，共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条通道，采用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128/130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编码，每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字节，把它们代入公式（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12.3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），就可计算出传输总带宽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358775" algn="just">
              <a:buNone/>
            </a:pP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8000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(128/130)/8</a:t>
            </a:r>
            <a:endParaRPr lang="en-US" dirty="0" smtClean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358775" algn="just">
              <a:buNone/>
            </a:pP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=31500MB/s=31.5GB/s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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32GB/s </a:t>
            </a:r>
            <a:endParaRPr lang="en-US" dirty="0" smtClean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PCI-E2.0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通道带宽是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。可见，双管齐下，使得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的带宽再次翻倍，实现了预期目标。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12.3.3 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的其它增强之处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包括数据复用指示、原子操作（执行时不能被中断的操作）、动态电源调整机制、延迟容许报告、宽松传输排序、基地址寄存器（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）大小调整、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页面错误等。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向下兼容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PCI-E2.x/1.x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，继续支持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2.5GHz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的信号机制。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12.3.3 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800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是三个版本的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的传输带宽比较。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可见，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架构的单信道（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）单向带宽就可接近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信道（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）的双向带宽达到了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32GB/s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38150" y="3517900"/>
            <a:ext cx="8414015" cy="235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12.3.3  PCI-E 3.0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7917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首先将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X79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芯片组和基于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Sandy Bridge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处理器的服务器上。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公司推出了首款支持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的高档显卡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AMD Radeon HD7970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，随后又发布了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HD7950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HD7800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系列显卡，均对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提供支持。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NVIDIA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下一代的开普勒显卡也将对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规范提供全面支持。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还用在下一代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Infiniband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互连（一种支持多并发链接的转换线缆技术）、固态硬盘等需要超高吞吐量的领域。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AMD radeonHD7970显卡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0350" y="539750"/>
            <a:ext cx="3689350" cy="3291791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7" name="图片 6" descr="AMD radeonHD7970背面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2984500"/>
            <a:ext cx="6267450" cy="313372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矩形 7"/>
          <p:cNvSpPr/>
          <p:nvPr/>
        </p:nvSpPr>
        <p:spPr>
          <a:xfrm>
            <a:off x="4260850" y="1695450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首款支持</a:t>
            </a:r>
            <a:r>
              <a:rPr 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的高档显卡</a:t>
            </a:r>
            <a:r>
              <a:rPr lang="en-US" dirty="0" smtClean="0">
                <a:solidFill>
                  <a:srgbClr val="FFFF00"/>
                </a:solidFill>
                <a:ea typeface="+mj-ea"/>
                <a:cs typeface="Times New Roman" panose="02020603050405020304" pitchFamily="18" charset="0"/>
              </a:rPr>
              <a:t>AMD Radeon HD7970</a:t>
            </a:r>
            <a:endParaRPr lang="zh-CN" altLang="en-US" dirty="0">
              <a:solidFill>
                <a:srgbClr val="FFFF00"/>
              </a:solidFill>
              <a:ea typeface="+mj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517650"/>
            <a:ext cx="8229600" cy="479171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进入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世纪后，基于网络的音、视频数据流、游戏等多媒体应用十分广泛，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PCI2.2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不支持时间序列数据流，频宽也不足，运行中常出现堵塞，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总线已无法满足要求，性能更好的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总线应运而生。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050" y="361950"/>
            <a:ext cx="8229600" cy="1244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微星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Z68S-G43</a:t>
            </a:r>
            <a:r>
              <a:rPr lang="zh-CN" alt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主板</a:t>
            </a:r>
            <a:endParaRPr lang="en-US" altLang="zh-CN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ATX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板型，有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x16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兰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3.0(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右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2.0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 x1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插槽；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条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插槽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黑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PCI-E3.0主板IMG_954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784350"/>
            <a:ext cx="6953250" cy="46355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 PCI-E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1750" y="2095500"/>
            <a:ext cx="5822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bg2">
                    <a:lumMod val="10000"/>
                    <a:lumOff val="9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.3.1  PCI-E 1.0</a:t>
            </a:r>
            <a:endParaRPr lang="zh-CN" altLang="en-US" sz="3600" b="1" dirty="0" smtClean="0">
              <a:solidFill>
                <a:schemeClr val="bg2">
                  <a:lumMod val="10000"/>
                  <a:lumOff val="9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.3.2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PCI-E 2.0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12.3.3  PCI-E 3.0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 .3.4 PCI-E</a:t>
            </a:r>
            <a:r>
              <a:rPr lang="zh-CN" alt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的未来</a:t>
            </a:r>
            <a:endParaRPr lang="en-US" altLang="zh-CN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12.3.4  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的未来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04850" y="1562100"/>
            <a:ext cx="7581900" cy="4709160"/>
          </a:xfrm>
        </p:spPr>
        <p:txBody>
          <a:bodyPr/>
          <a:lstStyle/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和显卡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年就要更换一代的速度相比，系统总线发展得很慢。三十年来，只有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1982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年）、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年）和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年）是生命力最强的总线规范，每隔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年才更换一次架构。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总线在显卡上的应用很成功，它更多是作为系统总线存在的，主板上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通道数量的多寡，是衡量主板性能的重要指标。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12.3.4  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的未来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73200"/>
            <a:ext cx="8229600" cy="4836160"/>
          </a:xfrm>
        </p:spPr>
        <p:txBody>
          <a:bodyPr>
            <a:normAutofit/>
          </a:bodyPr>
          <a:lstStyle/>
          <a:p>
            <a:pPr algn="just">
              <a:spcBef>
                <a:spcPts val="2400"/>
              </a:spcBef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 SIG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表示正在研发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PCI-E4.0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，标准的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技术指标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会在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基础上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翻一番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，单通道单向传输速率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通道双向传输速率可达到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512Gb/s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，预计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～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2015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年制订完成。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铜质线的极限是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10GHz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PCI-E4.0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速度继续翻倍，就需要更换材料，例如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用光纤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。下次升级将会给主板、显卡以及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带来新的挑战。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传输速率提高后，实现同样带宽所需的连接和针脚会更少，因此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PCI-E4.0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还能使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成本降低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blinds dir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12.3.4  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的未来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zh-CN" altLang="en-US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准备采用的其它创新技术：</a:t>
            </a:r>
            <a:endParaRPr lang="en-US" altLang="zh-CN" sz="3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接口存储设备进行优化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，例如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固态盘和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RAID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卡等，尽可能发挥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总线的低延迟优势。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开发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附加存储</a:t>
            </a:r>
            <a:r>
              <a:rPr lang="en-US" altLang="zh-CN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Attached Storage)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，可将处理器整合的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总线，直接与存储子系统相连，绕过潜在的瓶颈。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采用新的小型数据线规格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 OCuLink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，它支持光纤和铜线，内置和外置存储均可用。它是基于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PCI-E3.0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开发的，数据传输速率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8Gbps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，并有继续提升的空间，支持单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四条通道，相当于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PCI-E3.0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1/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/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，单向带宽分别为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8/16/32Gbps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固态硬盘的接口将采用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NGFF(Next Generation Form Factor)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规格，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这是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Intel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正为超极本电脑开发的新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SSD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规格。</a:t>
            </a:r>
            <a:endParaRPr lang="zh-CN" altLang="en-US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7550"/>
            <a:ext cx="8534400" cy="1022350"/>
          </a:xfrm>
        </p:spPr>
        <p:txBody>
          <a:bodyPr>
            <a:noAutofit/>
          </a:bodyPr>
          <a:lstStyle/>
          <a:p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§</a:t>
            </a:r>
            <a:r>
              <a:rPr lang="en-US" altLang="zh-CN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  PCI-E</a:t>
            </a:r>
            <a:r>
              <a:rPr lang="zh-CN" altLang="en-US" sz="4800" dirty="0" smtClean="0">
                <a:solidFill>
                  <a:srgbClr val="FFFF0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总线</a:t>
            </a:r>
            <a:endParaRPr lang="zh-CN" altLang="en-US" sz="4800" dirty="0">
              <a:solidFill>
                <a:srgbClr val="FFFF00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71750" y="2095500"/>
            <a:ext cx="58229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rgbClr val="00FF00"/>
                </a:solidFill>
                <a:ea typeface="楷体_GB2312" pitchFamily="49" charset="-122"/>
                <a:cs typeface="Times New Roman" panose="02020603050405020304" pitchFamily="18" charset="0"/>
              </a:rPr>
              <a:t>.3.1  PCI-E 1.0</a:t>
            </a:r>
            <a:endParaRPr lang="zh-CN" altLang="en-US" sz="3600" b="1" dirty="0" smtClean="0">
              <a:solidFill>
                <a:srgbClr val="00FF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.3.2  </a:t>
            </a: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PCI-E 2.0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12.3.3  PCI-E 3.0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altLang="zh-CN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12 .3.4 PCI-E</a:t>
            </a:r>
            <a:r>
              <a:rPr lang="zh-CN" altLang="en-US" sz="3600" b="1" dirty="0" smtClean="0">
                <a:solidFill>
                  <a:schemeClr val="accent2">
                    <a:lumMod val="20000"/>
                    <a:lumOff val="80000"/>
                  </a:schemeClr>
                </a:solidFill>
                <a:ea typeface="楷体_GB2312" pitchFamily="49" charset="-122"/>
                <a:cs typeface="Times New Roman" panose="02020603050405020304" pitchFamily="18" charset="0"/>
              </a:rPr>
              <a:t>的未来</a:t>
            </a:r>
            <a:endParaRPr lang="en-US" altLang="zh-CN" sz="3600" b="1" dirty="0" smtClean="0">
              <a:solidFill>
                <a:schemeClr val="accent2">
                  <a:lumMod val="20000"/>
                  <a:lumOff val="80000"/>
                </a:schemeClr>
              </a:solidFill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150" y="361950"/>
            <a:ext cx="8229600" cy="18669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12</a:t>
            </a:r>
            <a:r>
              <a:rPr 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.3.1  PCI-E 1.0</a:t>
            </a:r>
            <a:b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b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</a:br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1.PCI Express 1.0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规范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84400"/>
            <a:ext cx="8229600" cy="422275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 Express 1.0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标准诞生，简写成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PCIe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Express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意为高速、特别快。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它属第三代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总线，简称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3GIO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Third Genera-tion Input/Output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标准由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AWG(Arapahoe Working Group)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小组制定，又称</a:t>
            </a:r>
            <a:r>
              <a:rPr 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Arapahoe</a:t>
            </a:r>
            <a:r>
              <a:rPr lang="zh-CN" altLang="en-US" dirty="0" smtClean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总线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它是延续到现在而长盛不衰的新一代总线标准。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1.PCI Express 1.0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规范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16450" y="1384300"/>
            <a:ext cx="4070350" cy="5156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种通道规格，而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用于内部接口。它们代表不同信道数量和路径宽度，即不同传输速度，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速度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250MB/s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倍，即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4GB/s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种通道的插槽长度不一样，短卡可插入长插槽。常用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三种插槽。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也可写成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、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en-US" dirty="0" smtClean="0"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sym typeface="Symbol" panose="05050102010706020507"/>
              </a:rPr>
              <a:t>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等。</a:t>
            </a:r>
            <a:endParaRPr lang="zh-CN" altLang="en-US" dirty="0"/>
          </a:p>
        </p:txBody>
      </p:sp>
      <p:pic>
        <p:nvPicPr>
          <p:cNvPr id="4" name="图片 3" descr="PCI-E插槽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651000"/>
            <a:ext cx="4224528" cy="4400550"/>
          </a:xfrm>
          <a:prstGeom prst="rect">
            <a:avLst/>
          </a:prstGeom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2.PCI-E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标准的优势</a:t>
            </a:r>
            <a:endParaRPr lang="zh-CN" altLang="en-US" sz="3200" dirty="0">
              <a:solidFill>
                <a:srgbClr val="FF9933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520065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吸取了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的精华，并增加了不少先进技术。主要优势：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）采用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P2P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（点对点）串行传输机制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从并行到串行是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最根本的变化。各设备可并发地与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通信并获得最大带宽，互不影响，不会争抢带宽，能支持多种传输速率。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）工作频率非常高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33/66MHz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最高频率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533MHz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基础总线频率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100MHz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，可由锁相环提高到</a:t>
            </a:r>
            <a:r>
              <a:rPr 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2.5GHz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2.PCI-E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标准的优势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39850"/>
            <a:ext cx="8229600" cy="502285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3</a:t>
            </a:r>
            <a:r>
              <a:rPr lang="zh-CN" altLang="en-US" sz="3000" dirty="0" smtClean="0"/>
              <a:t>）支持双向传输模式，可运行于全双工模式</a:t>
            </a:r>
            <a:endParaRPr lang="en-US" altLang="zh-CN" sz="3000" dirty="0" smtClean="0"/>
          </a:p>
          <a:p>
            <a:pPr algn="just">
              <a:spcBef>
                <a:spcPts val="1200"/>
              </a:spcBef>
              <a:buNone/>
            </a:pPr>
            <a:r>
              <a:rPr lang="en-US" dirty="0" smtClean="0">
                <a:solidFill>
                  <a:srgbClr val="66FF99"/>
                </a:solidFill>
              </a:rPr>
              <a:t>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每周期发送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个数据，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每周期的上行、下行都能传输数据，使</a:t>
            </a: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带宽翻倍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000" dirty="0" smtClean="0"/>
              <a:t>4</a:t>
            </a:r>
            <a:r>
              <a:rPr lang="zh-CN" altLang="en-US" sz="3000" dirty="0" smtClean="0"/>
              <a:t>）支持数据分通道传输</a:t>
            </a:r>
            <a:endParaRPr lang="en-US" altLang="zh-CN" sz="3000" dirty="0" smtClean="0"/>
          </a:p>
          <a:p>
            <a:pPr>
              <a:buNone/>
            </a:pPr>
            <a:r>
              <a:rPr lang="en-US" altLang="zh-CN" dirty="0" smtClean="0"/>
              <a:t>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规格使带宽翻番上涨。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None/>
            </a:pPr>
            <a:r>
              <a:rPr lang="en-US" sz="3000" dirty="0" smtClean="0"/>
              <a:t>5</a:t>
            </a:r>
            <a:r>
              <a:rPr lang="zh-CN" altLang="en-US" sz="3000" dirty="0" smtClean="0"/>
              <a:t>）加强了质量控制措施</a:t>
            </a:r>
            <a:endParaRPr lang="en-US" altLang="zh-CN" sz="3000" dirty="0" smtClean="0"/>
          </a:p>
          <a:p>
            <a:pPr algn="just">
              <a:buNone/>
            </a:pPr>
            <a:r>
              <a:rPr lang="en-US" dirty="0" smtClean="0"/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引入了服务质量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QoS)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、电源管理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Power Mana-gement)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、数据完整性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 Integeriy)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、热插拔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Hot Swap)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等多种技术，保障传输质量。</a:t>
            </a:r>
            <a:endParaRPr lang="zh-CN" altLang="en-US" dirty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2.PCI-E</a:t>
            </a:r>
            <a:r>
              <a:rPr lang="zh-CN" altLang="en-US" sz="3200" dirty="0" smtClean="0">
                <a:solidFill>
                  <a:srgbClr val="FF9933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标准的优势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84300"/>
            <a:ext cx="8229600" cy="49784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）供电能力提高到了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75W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AGP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插槽是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35W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75W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足够为多数显卡供电。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）支持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+3.3V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+3.3Vaux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+12V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三种电压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辅助电源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+3.3Vaux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能在系统挂起时提供小电流。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）与原有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兼容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PCI-E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只是南桥的扩展总线，与操作系统无关，能与</a:t>
            </a:r>
            <a:r>
              <a:rPr 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solidFill>
                  <a:srgbClr val="66FF99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共存，便于用户升级。</a:t>
            </a:r>
            <a:endParaRPr lang="en-US" altLang="zh-CN" dirty="0" smtClean="0">
              <a:solidFill>
                <a:srgbClr val="66FF99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20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）与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PCI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软件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％兼容，无需驱动和操作系统的支持即可使用</a:t>
            </a:r>
            <a:endParaRPr lang="zh-CN" alt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顶峰">
  <a:themeElements>
    <a:clrScheme name="龙腾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顶峰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0</TotalTime>
  <Words>5122</Words>
  <Application>WPS 演示</Application>
  <PresentationFormat>全屏显示(4:3)</PresentationFormat>
  <Paragraphs>213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56" baseType="lpstr">
      <vt:lpstr>Arial</vt:lpstr>
      <vt:lpstr>宋体</vt:lpstr>
      <vt:lpstr>Wingdings</vt:lpstr>
      <vt:lpstr>Times New Roman</vt:lpstr>
      <vt:lpstr>华文隶书</vt:lpstr>
      <vt:lpstr>楷体_GB2312</vt:lpstr>
      <vt:lpstr>Wingdings</vt:lpstr>
      <vt:lpstr>Wingdings 3</vt:lpstr>
      <vt:lpstr>Wingdings 2</vt:lpstr>
      <vt:lpstr>华文琥珀</vt:lpstr>
      <vt:lpstr>方正姚体</vt:lpstr>
      <vt:lpstr>华文中宋</vt:lpstr>
      <vt:lpstr>黑体</vt:lpstr>
      <vt:lpstr>Symbol</vt:lpstr>
      <vt:lpstr>微软雅黑</vt:lpstr>
      <vt:lpstr>Arial Unicode MS</vt:lpstr>
      <vt:lpstr>新宋体</vt:lpstr>
      <vt:lpstr>仿宋_GB2312</vt:lpstr>
      <vt:lpstr>Lucida Sans</vt:lpstr>
      <vt:lpstr>Book Antiqua</vt:lpstr>
      <vt:lpstr>仿宋</vt:lpstr>
      <vt:lpstr>顶峰</vt:lpstr>
      <vt:lpstr>第12章 总线技术</vt:lpstr>
      <vt:lpstr>§12.3  PCI Express总线</vt:lpstr>
      <vt:lpstr>PowerPoint 演示文稿</vt:lpstr>
      <vt:lpstr>§12.3  PCI-E总线</vt:lpstr>
      <vt:lpstr>12.3.1  PCI-E 1.0  1.PCI Express 1.0规范</vt:lpstr>
      <vt:lpstr>1.PCI Express 1.0规范</vt:lpstr>
      <vt:lpstr>2.PCI-E标准的优势</vt:lpstr>
      <vt:lpstr>2.PCI-E标准的优势</vt:lpstr>
      <vt:lpstr>2.PCI-E标准的优势</vt:lpstr>
      <vt:lpstr>3.PCI-E的应用</vt:lpstr>
      <vt:lpstr>3.PCI-E的应用</vt:lpstr>
      <vt:lpstr>PowerPoint 演示文稿</vt:lpstr>
      <vt:lpstr>PowerPoint 演示文稿</vt:lpstr>
      <vt:lpstr>PowerPoint 演示文稿</vt:lpstr>
      <vt:lpstr>4.ExpressCard技术</vt:lpstr>
      <vt:lpstr>PowerPoint 演示文稿</vt:lpstr>
      <vt:lpstr>§12.3  PCI-E总线</vt:lpstr>
      <vt:lpstr>12.3.2  PCI-E 2.0</vt:lpstr>
      <vt:lpstr>12.3.2  PCI-E 2.0</vt:lpstr>
      <vt:lpstr>12.3.2  PCI-E 2.0</vt:lpstr>
      <vt:lpstr>§12.3  PCI-E总线</vt:lpstr>
      <vt:lpstr>12.3.3  PCI-E 3.0</vt:lpstr>
      <vt:lpstr>12.3.3  PCI-E 3.0</vt:lpstr>
      <vt:lpstr>12.3.3  PCI-E 3.0</vt:lpstr>
      <vt:lpstr>12.3.3  PCI-E 3.0</vt:lpstr>
      <vt:lpstr>12.3.3  PCI-E 3.0</vt:lpstr>
      <vt:lpstr>12.3.3  PCI-E 3.0</vt:lpstr>
      <vt:lpstr>12.3.3  PCI-E 3.0</vt:lpstr>
      <vt:lpstr>PowerPoint 演示文稿</vt:lpstr>
      <vt:lpstr>PowerPoint 演示文稿</vt:lpstr>
      <vt:lpstr>§12.3  PCI-E总线</vt:lpstr>
      <vt:lpstr>12.3.4  PCI-E的未来</vt:lpstr>
      <vt:lpstr>12.3.4  PCI-E的未来</vt:lpstr>
      <vt:lpstr>12.3.4  PCI-E的未来</vt:lpstr>
    </vt:vector>
  </TitlesOfParts>
  <Company>UESTC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7.2 8253的应用</dc:title>
  <dc:creator>冯周</dc:creator>
  <cp:lastModifiedBy>zhaowb1394026140</cp:lastModifiedBy>
  <cp:revision>418</cp:revision>
  <dcterms:created xsi:type="dcterms:W3CDTF">2003-06-02T09:23:00Z</dcterms:created>
  <dcterms:modified xsi:type="dcterms:W3CDTF">2018-11-05T08:53:02Z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2052-11.1.0.7932</vt:lpwstr>
  </property>
</Properties>
</file>