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574" r:id="rId3"/>
    <p:sldId id="703" r:id="rId4"/>
    <p:sldId id="598" r:id="rId5"/>
    <p:sldId id="708" r:id="rId6"/>
    <p:sldId id="719" r:id="rId7"/>
    <p:sldId id="718" r:id="rId8"/>
    <p:sldId id="717" r:id="rId9"/>
    <p:sldId id="704" r:id="rId10"/>
    <p:sldId id="707" r:id="rId11"/>
    <p:sldId id="706" r:id="rId12"/>
    <p:sldId id="716" r:id="rId13"/>
    <p:sldId id="715" r:id="rId14"/>
    <p:sldId id="710" r:id="rId15"/>
    <p:sldId id="711" r:id="rId16"/>
    <p:sldId id="720" r:id="rId17"/>
    <p:sldId id="705" r:id="rId18"/>
    <p:sldId id="714" r:id="rId19"/>
    <p:sldId id="732" r:id="rId20"/>
    <p:sldId id="731" r:id="rId21"/>
    <p:sldId id="736" r:id="rId22"/>
    <p:sldId id="712" r:id="rId23"/>
    <p:sldId id="735" r:id="rId24"/>
    <p:sldId id="734" r:id="rId25"/>
    <p:sldId id="733" r:id="rId26"/>
    <p:sldId id="723" r:id="rId27"/>
    <p:sldId id="722" r:id="rId28"/>
    <p:sldId id="721" r:id="rId29"/>
    <p:sldId id="709" r:id="rId30"/>
    <p:sldId id="726" r:id="rId31"/>
    <p:sldId id="725" r:id="rId32"/>
    <p:sldId id="728" r:id="rId33"/>
    <p:sldId id="727" r:id="rId34"/>
    <p:sldId id="724" r:id="rId35"/>
    <p:sldId id="729" r:id="rId36"/>
  </p:sldIdLst>
  <p:sldSz cx="9144000" cy="6858000" type="screen4x3"/>
  <p:notesSz cx="6858000" cy="9144000"/>
  <p:defaultTextStyle>
    <a:defPPr>
      <a:defRPr lang="zh-CN"/>
    </a:defPPr>
    <a:lvl1pPr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buClr>
        <a:srgbClr val="B4B9BE"/>
      </a:buClr>
      <a:buFont typeface="Wingdings" panose="05000000000000000000" pitchFamily="2" charset="2"/>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FF99"/>
    <a:srgbClr val="FF9933"/>
    <a:srgbClr val="FFFF00"/>
    <a:srgbClr val="33CCFF"/>
    <a:srgbClr val="FF66FF"/>
    <a:srgbClr val="00CC00"/>
    <a:srgbClr val="B4B9BE"/>
    <a:srgbClr val="235CCD"/>
    <a:srgbClr val="486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649" autoAdjust="0"/>
    <p:restoredTop sz="94687" autoAdjust="0"/>
  </p:normalViewPr>
  <p:slideViewPr>
    <p:cSldViewPr>
      <p:cViewPr>
        <p:scale>
          <a:sx n="64" d="100"/>
          <a:sy n="64" d="100"/>
        </p:scale>
        <p:origin x="-44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734"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82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082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smtClean="0">
                <a:effectLst/>
                <a:ea typeface="宋体" panose="02010600030101010101" pitchFamily="2" charset="-122"/>
              </a:defRPr>
            </a:lvl1pPr>
          </a:lstStyle>
          <a:p>
            <a:pPr>
              <a:defRPr/>
            </a:pPr>
            <a:endParaRPr lang="en-US" altLang="zh-CN"/>
          </a:p>
        </p:txBody>
      </p:sp>
      <p:sp>
        <p:nvSpPr>
          <p:cNvPr id="6082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082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smtClean="0">
                <a:effectLst/>
                <a:ea typeface="宋体" panose="02010600030101010101" pitchFamily="2" charset="-122"/>
              </a:defRPr>
            </a:lvl1pPr>
          </a:lstStyle>
          <a:p>
            <a:pPr>
              <a:defRPr/>
            </a:pPr>
            <a:fld id="{35566480-087B-4B20-8CCE-C8E40CACD8B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smtClean="0">
                <a:effectLst/>
                <a:ea typeface="宋体" panose="02010600030101010101" pitchFamily="2" charset="-122"/>
              </a:defRPr>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smtClean="0">
                <a:effectLst/>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smtClean="0">
                <a:effectLst/>
                <a:ea typeface="宋体" panose="02010600030101010101" pitchFamily="2" charset="-122"/>
              </a:defRPr>
            </a:lvl1pPr>
          </a:lstStyle>
          <a:p>
            <a:pPr>
              <a:defRPr/>
            </a:pPr>
            <a:fld id="{4BBD8278-9B0A-47F7-8E21-A5234346997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17" name="页脚占位符 16"/>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29" name="灯片编号占位符 28"/>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p:transition spd="slow">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4850" y="1784350"/>
            <a:ext cx="7772400" cy="2898775"/>
          </a:xfrm>
        </p:spPr>
        <p:txBody>
          <a:bodyPr/>
          <a:lstStyle>
            <a:lvl1pPr>
              <a:defRPr sz="5400">
                <a:latin typeface="华文琥珀" panose="02010800040101010101" pitchFamily="2" charset="-122"/>
                <a:ea typeface="华文琥珀" panose="02010800040101010101" pitchFamily="2" charset="-122"/>
              </a:defRPr>
            </a:lvl1pPr>
          </a:lstStyle>
          <a:p>
            <a:r>
              <a:rPr lang="zh-CN" altLang="en-US" dirty="0" smtClean="0"/>
              <a:t>第</a:t>
            </a:r>
            <a:r>
              <a:rPr lang="en-US" altLang="zh-CN" dirty="0" smtClean="0"/>
              <a:t>7</a:t>
            </a:r>
            <a:r>
              <a:rPr lang="zh-CN" altLang="en-US" dirty="0" smtClean="0"/>
              <a:t>章 </a:t>
            </a:r>
            <a:br>
              <a:rPr lang="en-US" altLang="zh-CN" dirty="0" smtClean="0"/>
            </a:br>
            <a:r>
              <a:rPr lang="zh-CN" altLang="en-US" dirty="0" smtClean="0"/>
              <a:t>可编程计数器</a:t>
            </a:r>
            <a:r>
              <a:rPr lang="en-US" altLang="zh-CN" dirty="0" smtClean="0"/>
              <a:t>/</a:t>
            </a:r>
            <a:r>
              <a:rPr lang="zh-CN" altLang="en-US" dirty="0" smtClean="0"/>
              <a:t>定时器</a:t>
            </a:r>
            <a:br>
              <a:rPr lang="en-US" altLang="zh-CN" dirty="0" smtClean="0"/>
            </a:br>
            <a:r>
              <a:rPr lang="en-US" altLang="zh-CN" dirty="0" smtClean="0"/>
              <a:t>8253/8254</a:t>
            </a:r>
            <a:r>
              <a:rPr lang="zh-CN" altLang="en-US" dirty="0" smtClean="0"/>
              <a:t>及其应用</a:t>
            </a:r>
            <a:endParaRPr lang="zh-CN" altLang="en-US" dirty="0"/>
          </a:p>
        </p:txBody>
      </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lvl1pPr>
              <a:buClr>
                <a:srgbClr val="FFFF00"/>
              </a:buClr>
              <a:buSzPct val="85000"/>
              <a:buFont typeface="Wingdings" panose="05000000000000000000" pitchFamily="2" charset="2"/>
              <a:buChar char="l"/>
              <a:defRPr b="1">
                <a:solidFill>
                  <a:srgbClr val="FFFF00"/>
                </a:solidFill>
                <a:effectLst>
                  <a:outerShdw blurRad="38100" dist="38100" dir="2700000" algn="tl">
                    <a:srgbClr val="000000">
                      <a:alpha val="43137"/>
                    </a:srgbClr>
                  </a:outerShdw>
                </a:effectLst>
                <a:latin typeface="+mj-ea"/>
                <a:ea typeface="+mj-ea"/>
              </a:defRPr>
            </a:lvl1pPr>
            <a:lvl2pPr>
              <a:buClr>
                <a:srgbClr val="00FF00"/>
              </a:buClr>
              <a:buSzPct val="85000"/>
              <a:buFont typeface="Wingdings" panose="05000000000000000000" pitchFamily="2" charset="2"/>
              <a:buChar char="Ø"/>
              <a:defRPr sz="2600" b="1">
                <a:solidFill>
                  <a:srgbClr val="FFFF00"/>
                </a:solidFill>
                <a:effectLst>
                  <a:outerShdw blurRad="38100" dist="38100" dir="2700000" algn="tl">
                    <a:srgbClr val="000000">
                      <a:alpha val="43137"/>
                    </a:srgbClr>
                  </a:outerShdw>
                </a:effectLst>
                <a:latin typeface="楷体_GB2312" pitchFamily="49" charset="-122"/>
                <a:ea typeface="楷体_GB2312" pitchFamily="49" charset="-122"/>
              </a:defRPr>
            </a:lvl2p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2507786"/>
            <a:ext cx="7086600" cy="1509712"/>
          </a:xfrm>
        </p:spPr>
        <p:txBody>
          <a:bodyPr anchor="t"/>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5" name="页脚占位符 4"/>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6" name="页脚占位符 5"/>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8" name="页脚占位符 7"/>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9" name="灯片编号占位符 8"/>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4" name="页脚占位符 3"/>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5" name="灯片编号占位符 4"/>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3" name="页脚占位符 2"/>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4" name="灯片编号占位符 3"/>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6" name="页脚占位符 5"/>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457200" y="6416675"/>
            <a:ext cx="2133600" cy="365125"/>
          </a:xfrm>
          <a:prstGeom prst="rect">
            <a:avLst/>
          </a:prstGeom>
        </p:spPr>
        <p:txBody>
          <a:bodyPr/>
          <a:lstStyle/>
          <a:p>
            <a:fld id="{8F6BCBE8-30B0-4476-8762-9236B142003A}" type="datetimeFigureOut">
              <a:rPr lang="en-US" smtClean="0"/>
            </a:fld>
            <a:endParaRPr lang="en-US" sz="1100" dirty="0">
              <a:solidFill>
                <a:schemeClr val="tx2"/>
              </a:solidFill>
            </a:endParaRPr>
          </a:p>
        </p:txBody>
      </p:sp>
      <p:sp>
        <p:nvSpPr>
          <p:cNvPr id="6" name="页脚占位符 5"/>
          <p:cNvSpPr>
            <a:spLocks noGrp="1"/>
          </p:cNvSpPr>
          <p:nvPr>
            <p:ph type="ftr" sz="quarter" idx="11"/>
          </p:nvPr>
        </p:nvSpPr>
        <p:spPr>
          <a:xfrm>
            <a:off x="3124200" y="6416675"/>
            <a:ext cx="2895600" cy="365125"/>
          </a:xfrm>
          <a:prstGeom prst="rect">
            <a:avLst/>
          </a:prstGeom>
        </p:spPr>
        <p:txBody>
          <a:bodyPr/>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a:xfrm>
            <a:off x="7924800" y="6416675"/>
            <a:ext cx="762000" cy="365125"/>
          </a:xfrm>
          <a:prstGeom prst="rect">
            <a:avLst/>
          </a:prstGeom>
        </p:spPr>
        <p:txBody>
          <a:bodyPr/>
          <a:lstStyle/>
          <a:p>
            <a:pPr algn="l" eaLnBrk="1" latinLnBrk="0" hangingPunct="1"/>
            <a:fld id="{09CEB3EB-F4F2-46F4-8867-D3C68411A9A0}" type="slidenum">
              <a:rPr kumimoji="0" lang="en-US" smtClean="0"/>
            </a:fld>
            <a:endParaRPr kumimoji="0" lang="en-US" sz="1200">
              <a:solidFill>
                <a:schemeClr val="tx2"/>
              </a:solidFill>
            </a:endParaRPr>
          </a:p>
        </p:txBody>
      </p:sp>
    </p:spTree>
  </p:cSld>
  <p:clrMapOvr>
    <a:masterClrMapping/>
  </p:clrMapOvr>
  <p:transition spd="slow">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zh-CN" altLang="en-US" dirty="0" smtClean="0"/>
              <a:t>单击此处编辑母版文本样式</a:t>
            </a:r>
            <a:endParaRPr kumimoji="0" lang="zh-CN" altLang="en-US" dirty="0" smtClean="0"/>
          </a:p>
          <a:p>
            <a:pPr lvl="1" eaLnBrk="1" latinLnBrk="0" hangingPunct="1"/>
            <a:r>
              <a:rPr kumimoji="0" lang="zh-CN" altLang="en-US" dirty="0" smtClean="0"/>
              <a:t>第二级</a:t>
            </a:r>
            <a:endParaRPr kumimoji="0" lang="zh-CN" altLang="en-US" dirty="0" smtClean="0"/>
          </a:p>
        </p:txBody>
      </p:sp>
      <p:sp>
        <p:nvSpPr>
          <p:cNvPr id="7" name="TextBox 6"/>
          <p:cNvSpPr txBox="1"/>
          <p:nvPr userDrawn="1"/>
        </p:nvSpPr>
        <p:spPr>
          <a:xfrm>
            <a:off x="0" y="0"/>
            <a:ext cx="2216150" cy="369332"/>
          </a:xfrm>
          <a:prstGeom prst="rect">
            <a:avLst/>
          </a:prstGeom>
          <a:noFill/>
        </p:spPr>
        <p:txBody>
          <a:bodyPr wrap="square" rtlCol="0">
            <a:spAutoFit/>
          </a:bodyPr>
          <a:lstStyle/>
          <a:p>
            <a:r>
              <a:rPr lang="en-US" altLang="zh-CN" sz="1800" b="1" dirty="0" smtClean="0">
                <a:solidFill>
                  <a:srgbClr val="FF9933"/>
                </a:solidFill>
                <a:latin typeface="Times New Roman" panose="02020603050405020304" pitchFamily="18" charset="0"/>
                <a:ea typeface="+mj-ea"/>
                <a:cs typeface="Times New Roman" panose="02020603050405020304" pitchFamily="18" charset="0"/>
              </a:rPr>
              <a:t>12.5</a:t>
            </a:r>
            <a:r>
              <a:rPr lang="en-US" altLang="zh-CN" sz="1800" b="1" baseline="0" dirty="0" smtClean="0">
                <a:solidFill>
                  <a:srgbClr val="FF9933"/>
                </a:solidFill>
                <a:latin typeface="Times New Roman" panose="02020603050405020304" pitchFamily="18" charset="0"/>
                <a:ea typeface="+mj-ea"/>
                <a:cs typeface="Times New Roman" panose="02020603050405020304" pitchFamily="18" charset="0"/>
              </a:rPr>
              <a:t>  1394</a:t>
            </a:r>
            <a:r>
              <a:rPr lang="zh-CN" altLang="en-US" sz="1800" b="1" baseline="0" dirty="0" smtClean="0">
                <a:solidFill>
                  <a:srgbClr val="FF9933"/>
                </a:solidFill>
                <a:latin typeface="Times New Roman" panose="02020603050405020304" pitchFamily="18" charset="0"/>
                <a:ea typeface="+mj-ea"/>
                <a:cs typeface="Times New Roman" panose="02020603050405020304" pitchFamily="18" charset="0"/>
              </a:rPr>
              <a:t>总线</a:t>
            </a:r>
            <a:endParaRPr lang="zh-CN" altLang="en-US" sz="1800" b="0" dirty="0">
              <a:solidFill>
                <a:srgbClr val="FF9933"/>
              </a:solidFill>
              <a:latin typeface="Times New Roman" panose="02020603050405020304" pitchFamily="18" charset="0"/>
              <a:ea typeface="+mj-ea"/>
              <a:cs typeface="Times New Roman" panose="02020603050405020304" pitchFamily="18" charset="0"/>
            </a:endParaRPr>
          </a:p>
        </p:txBody>
      </p:sp>
      <p:sp>
        <p:nvSpPr>
          <p:cNvPr id="8" name="TextBox 7"/>
          <p:cNvSpPr txBox="1"/>
          <p:nvPr userDrawn="1"/>
        </p:nvSpPr>
        <p:spPr>
          <a:xfrm>
            <a:off x="7150100" y="0"/>
            <a:ext cx="1993900" cy="369332"/>
          </a:xfrm>
          <a:prstGeom prst="rect">
            <a:avLst/>
          </a:prstGeom>
          <a:noFill/>
        </p:spPr>
        <p:txBody>
          <a:bodyPr wrap="square" rtlCol="0">
            <a:spAutoFit/>
          </a:bodyPr>
          <a:lstStyle/>
          <a:p>
            <a:r>
              <a:rPr lang="zh-CN" altLang="en-US" sz="1800" b="1" dirty="0" smtClean="0">
                <a:solidFill>
                  <a:schemeClr val="tx1"/>
                </a:solidFill>
                <a:latin typeface="Times New Roman" panose="02020603050405020304" pitchFamily="18" charset="0"/>
                <a:ea typeface="+mn-ea"/>
                <a:cs typeface="Times New Roman" panose="02020603050405020304" pitchFamily="18" charset="0"/>
              </a:rPr>
              <a:t>第</a:t>
            </a:r>
            <a:r>
              <a:rPr lang="en-US" altLang="zh-CN" sz="1800" b="1" dirty="0" smtClean="0">
                <a:solidFill>
                  <a:schemeClr val="tx1"/>
                </a:solidFill>
                <a:latin typeface="Times New Roman" panose="02020603050405020304" pitchFamily="18" charset="0"/>
                <a:ea typeface="+mn-ea"/>
                <a:cs typeface="Times New Roman" panose="02020603050405020304" pitchFamily="18" charset="0"/>
              </a:rPr>
              <a:t>12</a:t>
            </a:r>
            <a:r>
              <a:rPr lang="zh-CN" altLang="en-US" sz="1800" b="1" dirty="0" smtClean="0">
                <a:solidFill>
                  <a:schemeClr val="tx1"/>
                </a:solidFill>
                <a:latin typeface="Times New Roman" panose="02020603050405020304" pitchFamily="18" charset="0"/>
                <a:ea typeface="+mn-ea"/>
                <a:cs typeface="Times New Roman" panose="02020603050405020304" pitchFamily="18" charset="0"/>
              </a:rPr>
              <a:t>章  总线技术</a:t>
            </a:r>
            <a:endParaRPr lang="zh-CN" altLang="en-US" sz="1800" b="0" dirty="0">
              <a:solidFill>
                <a:schemeClr val="tx1"/>
              </a:solidFill>
              <a:latin typeface="Times New Roman" panose="02020603050405020304" pitchFamily="18" charset="0"/>
              <a:ea typeface="+mn-ea"/>
              <a:cs typeface="Times New Roman" panose="02020603050405020304" pitchFamily="18"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edge/>
  </p:transition>
  <p:timing>
    <p:tnLst>
      <p:par>
        <p:cTn id="1" dur="indefinite" restart="never" nodeType="tmRoot"/>
      </p:par>
    </p:tnLst>
  </p:timing>
  <p:txStyles>
    <p:titleStyle>
      <a:lvl1pPr algn="ctr" rtl="0" eaLnBrk="1" latinLnBrk="0" hangingPunct="1">
        <a:spcBef>
          <a:spcPct val="0"/>
        </a:spcBef>
        <a:buNone/>
        <a:defRPr kumimoji="0" sz="3600" b="1" kern="1200" cap="none" baseline="0">
          <a:ln w="6350">
            <a:noFill/>
          </a:ln>
          <a:solidFill>
            <a:srgbClr val="00FF00"/>
          </a:solidFill>
          <a:effectLst>
            <a:outerShdw blurRad="114300" dist="101600" dir="2700000" algn="tl" rotWithShape="0">
              <a:srgbClr val="000000">
                <a:alpha val="40000"/>
              </a:srgbClr>
            </a:outerShdw>
          </a:effectLst>
          <a:latin typeface="楷体_GB2312" pitchFamily="49" charset="-122"/>
          <a:ea typeface="楷体_GB2312" pitchFamily="49" charset="-122"/>
          <a:cs typeface="+mj-cs"/>
        </a:defRPr>
      </a:lvl1pPr>
    </p:titleStyle>
    <p:bodyStyle>
      <a:lvl1pPr marL="365125" indent="-365125" algn="l" rtl="0" eaLnBrk="1" latinLnBrk="0" hangingPunct="1">
        <a:spcBef>
          <a:spcPct val="20000"/>
        </a:spcBef>
        <a:buClr>
          <a:srgbClr val="FFFF00"/>
        </a:buClr>
        <a:buSzPct val="84000"/>
        <a:buFont typeface="Wingdings" panose="05000000000000000000" pitchFamily="2" charset="2"/>
        <a:buChar char="l"/>
        <a:defRPr kumimoji="0" sz="2800" b="1" kern="1200">
          <a:solidFill>
            <a:srgbClr val="FFFF00"/>
          </a:solidFill>
          <a:effectLst>
            <a:outerShdw blurRad="38100" dist="38100" dir="2700000" algn="tl">
              <a:srgbClr val="000000">
                <a:alpha val="43137"/>
              </a:srgbClr>
            </a:outerShdw>
          </a:effectLst>
          <a:latin typeface="+mj-ea"/>
          <a:ea typeface="+mj-ea"/>
          <a:cs typeface="+mn-cs"/>
        </a:defRPr>
      </a:lvl1pPr>
      <a:lvl2pPr marL="92075" indent="0" algn="l" rtl="0" eaLnBrk="1" latinLnBrk="0" hangingPunct="1">
        <a:spcBef>
          <a:spcPct val="20000"/>
        </a:spcBef>
        <a:buClr>
          <a:srgbClr val="00FF00"/>
        </a:buClr>
        <a:buSzPct val="80000"/>
        <a:buFont typeface="Wingdings" panose="05000000000000000000" pitchFamily="2" charset="2"/>
        <a:buChar char="n"/>
        <a:defRPr kumimoji="0" sz="2600" b="1" kern="1200">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mn-cs"/>
        </a:defRPr>
      </a:lvl2pPr>
      <a:lvl3pPr marL="1134110" indent="-228600" algn="l" rtl="0" eaLnBrk="1" latinLnBrk="0" hangingPunct="1">
        <a:spcBef>
          <a:spcPct val="20000"/>
        </a:spcBef>
        <a:buClr>
          <a:schemeClr val="tx1"/>
        </a:buClr>
        <a:buSzPct val="95000"/>
        <a:buFont typeface="Wingdings" panose="05000000000000000000"/>
        <a:buNone/>
        <a:defRPr kumimoji="0" sz="2200" kern="1200">
          <a:solidFill>
            <a:schemeClr val="tx1"/>
          </a:solidFill>
          <a:latin typeface="+mn-lt"/>
          <a:ea typeface="+mn-ea"/>
          <a:cs typeface="+mn-cs"/>
        </a:defRPr>
      </a:lvl3pPr>
      <a:lvl4pPr marL="1353185" indent="-182880" algn="l" rtl="0" eaLnBrk="1" latinLnBrk="0" hangingPunct="1">
        <a:spcBef>
          <a:spcPct val="20000"/>
        </a:spcBef>
        <a:buClr>
          <a:schemeClr val="tx1"/>
        </a:buClr>
        <a:buSzPct val="100000"/>
        <a:buFont typeface="Wingdings 3" panose="05040102010807070707"/>
        <a:buChar char=""/>
        <a:defRPr kumimoji="0" sz="2000" kern="1200">
          <a:solidFill>
            <a:schemeClr val="tx1"/>
          </a:solidFill>
          <a:latin typeface="+mn-lt"/>
          <a:ea typeface="+mn-ea"/>
          <a:cs typeface="+mn-cs"/>
        </a:defRPr>
      </a:lvl4pPr>
      <a:lvl5pPr marL="1545590" indent="-182880" algn="l" rtl="0" eaLnBrk="1" latinLnBrk="0" hangingPunct="1">
        <a:spcBef>
          <a:spcPct val="20000"/>
        </a:spcBef>
        <a:buClr>
          <a:schemeClr val="tx1"/>
        </a:buClr>
        <a:buFont typeface="Wingdings 2" panose="05020102010507070707"/>
        <a:buChar char=""/>
        <a:defRPr kumimoji="0"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0400" y="2628900"/>
            <a:ext cx="7772400" cy="3111500"/>
          </a:xfrm>
        </p:spPr>
        <p:txBody>
          <a:bodyPr>
            <a:normAutofit/>
          </a:bodyPr>
          <a:lstStyle/>
          <a:p>
            <a:pPr lvl="0">
              <a:lnSpc>
                <a:spcPts val="9000"/>
              </a:lnSpc>
              <a:spcBef>
                <a:spcPts val="0"/>
              </a:spcBef>
              <a:spcAft>
                <a:spcPts val="0"/>
              </a:spcAft>
            </a:pPr>
            <a:r>
              <a:rPr lang="zh-CN" altLang="en-US" sz="4000" dirty="0" smtClean="0">
                <a:solidFill>
                  <a:srgbClr val="FF9933"/>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第</a:t>
            </a:r>
            <a:r>
              <a:rPr lang="en-US" altLang="zh-CN" sz="4000" dirty="0" smtClean="0">
                <a:solidFill>
                  <a:srgbClr val="FF9933"/>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12</a:t>
            </a:r>
            <a:r>
              <a:rPr lang="zh-CN" altLang="en-US" sz="4000" dirty="0" smtClean="0">
                <a:solidFill>
                  <a:srgbClr val="FF9933"/>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章</a:t>
            </a:r>
            <a:br>
              <a:rPr lang="en-US" altLang="zh-CN" sz="6000" dirty="0" smtClean="0">
                <a:solidFill>
                  <a:srgbClr val="FFFF00"/>
                </a:solidFill>
                <a:effectLst/>
                <a:latin typeface="华文中宋" panose="02010600040101010101" pitchFamily="2" charset="-122"/>
                <a:ea typeface="华文中宋" panose="02010600040101010101" pitchFamily="2" charset="-122"/>
              </a:rPr>
            </a:br>
            <a:r>
              <a:rPr lang="zh-CN" altLang="en-US" sz="6000" dirty="0" smtClean="0">
                <a:solidFill>
                  <a:srgbClr val="00FF00"/>
                </a:solidFill>
                <a:effectLst/>
                <a:latin typeface="华文中宋" panose="02010600040101010101" pitchFamily="2" charset="-122"/>
                <a:ea typeface="华文中宋" panose="02010600040101010101" pitchFamily="2" charset="-122"/>
              </a:rPr>
              <a:t>总线技术</a:t>
            </a:r>
            <a:endParaRPr lang="zh-CN" altLang="en-US" sz="6000" kern="500" dirty="0">
              <a:solidFill>
                <a:srgbClr val="00FF00"/>
              </a:solidFill>
              <a:effectLst>
                <a:outerShdw blurRad="38100" dist="38100" dir="2700000" algn="tl">
                  <a:srgbClr val="000000">
                    <a:alpha val="43137"/>
                  </a:srgbClr>
                </a:outerShdw>
              </a:effectLst>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3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33" name="Rectangle 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34" name="Rectangle 10"/>
          <p:cNvSpPr>
            <a:spLocks noChangeArrowheads="1"/>
          </p:cNvSpPr>
          <p:nvPr/>
        </p:nvSpPr>
        <p:spPr bwMode="auto">
          <a:xfrm>
            <a:off x="0" y="1905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1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标题 1"/>
          <p:cNvSpPr>
            <a:spLocks noGrp="1"/>
          </p:cNvSpPr>
          <p:nvPr/>
        </p:nvSpPr>
        <p:spPr>
          <a:xfrm>
            <a:off x="393700" y="895350"/>
            <a:ext cx="8534400" cy="146685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altLang="zh-CN"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rPr>
              <a:t>《</a:t>
            </a:r>
            <a:r>
              <a:rPr lang="zh-CN" altLang="en-US"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rPr>
              <a:t>微型计算机原理与接口技术</a:t>
            </a:r>
            <a:r>
              <a:rPr lang="en-US" altLang="zh-CN"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rPr>
              <a:t>》</a:t>
            </a:r>
            <a:endParaRPr lang="en-US" altLang="zh-CN" sz="4400" dirty="0" smtClean="0">
              <a:solidFill>
                <a:srgbClr val="FFFF00"/>
              </a:solidFill>
              <a:latin typeface="黑体" panose="02010609060101010101" pitchFamily="2" charset="-122"/>
              <a:ea typeface="黑体" panose="02010609060101010101" pitchFamily="2" charset="-122"/>
              <a:cs typeface="Times New Roman" panose="02020603050405020304" pitchFamily="18" charset="0"/>
            </a:endParaRPr>
          </a:p>
          <a:p>
            <a:r>
              <a:rPr lang="zh-CN" altLang="en-US" sz="3600" dirty="0" smtClean="0">
                <a:solidFill>
                  <a:srgbClr val="33CCFF"/>
                </a:solidFill>
                <a:latin typeface="Times New Roman" panose="02020603050405020304" pitchFamily="18" charset="0"/>
                <a:ea typeface="华文隶书" panose="02010800040101010101" pitchFamily="2" charset="-122"/>
                <a:cs typeface="Times New Roman" panose="02020603050405020304" pitchFamily="18" charset="0"/>
              </a:rPr>
              <a:t>第</a:t>
            </a:r>
            <a:r>
              <a:rPr lang="en-US" altLang="zh-CN" sz="3600" dirty="0" smtClean="0">
                <a:solidFill>
                  <a:srgbClr val="33CCFF"/>
                </a:solidFill>
                <a:latin typeface="Times New Roman" panose="02020603050405020304" pitchFamily="18" charset="0"/>
                <a:ea typeface="华文隶书" panose="02010800040101010101" pitchFamily="2" charset="-122"/>
                <a:cs typeface="Times New Roman" panose="02020603050405020304" pitchFamily="18" charset="0"/>
              </a:rPr>
              <a:t>5</a:t>
            </a:r>
            <a:r>
              <a:rPr lang="zh-CN" altLang="en-US" sz="3600" dirty="0" smtClean="0">
                <a:solidFill>
                  <a:srgbClr val="33CCFF"/>
                </a:solidFill>
                <a:latin typeface="Times New Roman" panose="02020603050405020304" pitchFamily="18" charset="0"/>
                <a:ea typeface="华文隶书" panose="02010800040101010101" pitchFamily="2" charset="-122"/>
                <a:cs typeface="Times New Roman" panose="02020603050405020304" pitchFamily="18" charset="0"/>
              </a:rPr>
              <a:t>版</a:t>
            </a:r>
            <a:endParaRPr lang="zh-CN" altLang="en-US" sz="3600" dirty="0">
              <a:solidFill>
                <a:srgbClr val="33CCFF"/>
              </a:solidFill>
              <a:latin typeface="Times New Roman" panose="02020603050405020304" pitchFamily="18" charset="0"/>
              <a:ea typeface="华文隶书" panose="02010800040101010101" pitchFamily="2" charset="-122"/>
              <a:cs typeface="Times New Roman" panose="02020603050405020304" pitchFamily="18" charset="0"/>
            </a:endParaRPr>
          </a:p>
        </p:txBody>
      </p:sp>
    </p:spTree>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2050"/>
            <a:ext cx="8229600" cy="5147310"/>
          </a:xfrm>
        </p:spPr>
        <p:txBody>
          <a:bodyPr>
            <a:normAutofit fontScale="92500" lnSpcReduction="10000"/>
          </a:bodyPr>
          <a:lstStyle/>
          <a:p>
            <a:pPr algn="just">
              <a:buNone/>
            </a:pP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）对等网络和点对点通信</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latin typeface="Times New Roman" panose="02020603050405020304" pitchFamily="18" charset="0"/>
                <a:ea typeface="楷体_GB2312" pitchFamily="49" charset="-122"/>
                <a:cs typeface="Times New Roman" panose="02020603050405020304" pitchFamily="18" charset="0"/>
              </a:rPr>
              <a:t>所有连接利用端对端</a:t>
            </a:r>
            <a:r>
              <a:rPr lang="en-US" altLang="zh-CN" dirty="0" smtClean="0">
                <a:latin typeface="Times New Roman" panose="02020603050405020304" pitchFamily="18" charset="0"/>
                <a:ea typeface="楷体_GB2312" pitchFamily="49" charset="-122"/>
                <a:cs typeface="Times New Roman" panose="02020603050405020304" pitchFamily="18" charset="0"/>
              </a:rPr>
              <a:t>(</a:t>
            </a:r>
            <a:r>
              <a:rPr lang="en-US" dirty="0" smtClean="0">
                <a:latin typeface="Times New Roman" panose="02020603050405020304" pitchFamily="18" charset="0"/>
                <a:ea typeface="楷体_GB2312" pitchFamily="49" charset="-122"/>
                <a:cs typeface="Times New Roman" panose="02020603050405020304" pitchFamily="18" charset="0"/>
              </a:rPr>
              <a:t>Peer to Peer</a:t>
            </a:r>
            <a:r>
              <a:rPr lang="zh-CN" altLang="en-US" dirty="0" smtClean="0">
                <a:latin typeface="Times New Roman" panose="02020603050405020304" pitchFamily="18" charset="0"/>
                <a:ea typeface="楷体_GB2312" pitchFamily="49" charset="-122"/>
                <a:cs typeface="Times New Roman" panose="02020603050405020304" pitchFamily="18" charset="0"/>
              </a:rPr>
              <a:t>，</a:t>
            </a:r>
            <a:r>
              <a:rPr lang="en-US" dirty="0" smtClean="0">
                <a:latin typeface="Times New Roman" panose="02020603050405020304" pitchFamily="18" charset="0"/>
                <a:ea typeface="楷体_GB2312" pitchFamily="49" charset="-122"/>
                <a:cs typeface="Times New Roman" panose="02020603050405020304" pitchFamily="18" charset="0"/>
              </a:rPr>
              <a:t>PTP)</a:t>
            </a:r>
            <a:r>
              <a:rPr lang="zh-CN" altLang="en-US" dirty="0" smtClean="0">
                <a:latin typeface="Times New Roman" panose="02020603050405020304" pitchFamily="18" charset="0"/>
                <a:ea typeface="楷体_GB2312" pitchFamily="49" charset="-122"/>
                <a:cs typeface="Times New Roman" panose="02020603050405020304" pitchFamily="18" charset="0"/>
              </a:rPr>
              <a:t>技术，建立对等互联网络，不经</a:t>
            </a:r>
            <a:r>
              <a:rPr lang="en-US" dirty="0" smtClean="0">
                <a:latin typeface="Times New Roman" panose="02020603050405020304" pitchFamily="18" charset="0"/>
                <a:ea typeface="楷体_GB2312" pitchFamily="49" charset="-122"/>
                <a:cs typeface="Times New Roman" panose="02020603050405020304" pitchFamily="18" charset="0"/>
              </a:rPr>
              <a:t>Hub</a:t>
            </a:r>
            <a:r>
              <a:rPr lang="zh-CN" altLang="en-US" dirty="0" smtClean="0">
                <a:latin typeface="Times New Roman" panose="02020603050405020304" pitchFamily="18" charset="0"/>
                <a:ea typeface="楷体_GB2312" pitchFamily="49" charset="-122"/>
                <a:cs typeface="Times New Roman" panose="02020603050405020304" pitchFamily="18" charset="0"/>
              </a:rPr>
              <a:t>，不用</a:t>
            </a:r>
            <a:r>
              <a:rPr lang="en-US" dirty="0" smtClean="0">
                <a:latin typeface="Times New Roman" panose="02020603050405020304" pitchFamily="18" charset="0"/>
                <a:ea typeface="楷体_GB2312" pitchFamily="49" charset="-122"/>
                <a:cs typeface="Times New Roman" panose="02020603050405020304" pitchFamily="18" charset="0"/>
              </a:rPr>
              <a:t>PC</a:t>
            </a:r>
            <a:r>
              <a:rPr lang="zh-CN" altLang="en-US" dirty="0" smtClean="0">
                <a:latin typeface="Times New Roman" panose="02020603050405020304" pitchFamily="18" charset="0"/>
                <a:ea typeface="楷体_GB2312" pitchFamily="49" charset="-122"/>
                <a:cs typeface="Times New Roman" panose="02020603050405020304" pitchFamily="18" charset="0"/>
              </a:rPr>
              <a:t>控制，各外设间即可传递信息。</a:t>
            </a:r>
            <a:endParaRPr lang="en-US" altLang="zh-CN" dirty="0" smtClean="0">
              <a:latin typeface="Times New Roman" panose="02020603050405020304" pitchFamily="18" charset="0"/>
              <a:ea typeface="楷体_GB2312" pitchFamily="49" charset="-122"/>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端口的数码相机可连到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接口硬盘上，将照片保存到硬盘。两台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机还可共享同一个</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外设，</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USB</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或其它</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I/O</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协议都无法做到。</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）支持同步和异步传输</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ea typeface="楷体_GB2312" pitchFamily="49" charset="-122"/>
                <a:cs typeface="Times New Roman" panose="02020603050405020304" pitchFamily="18" charset="0"/>
              </a:rPr>
              <a:t>    同步传输</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Isochronous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，也称</a:t>
            </a:r>
            <a:r>
              <a:rPr lang="zh-CN" altLang="en-US" dirty="0" smtClean="0">
                <a:latin typeface="Times New Roman" panose="02020603050405020304" pitchFamily="18" charset="0"/>
                <a:ea typeface="楷体_GB2312" pitchFamily="49" charset="-122"/>
                <a:cs typeface="Times New Roman" panose="02020603050405020304" pitchFamily="18" charset="0"/>
              </a:rPr>
              <a:t>等时</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）优先级较高，能保证设备持续使用所需带宽，特别适合影音数据的实时传输。</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latin typeface="Times New Roman" panose="02020603050405020304" pitchFamily="18" charset="0"/>
                <a:ea typeface="楷体_GB2312" pitchFamily="49" charset="-122"/>
                <a:cs typeface="Times New Roman" panose="02020603050405020304" pitchFamily="18" charset="0"/>
              </a:rPr>
              <a:t>异步方式</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会因其它设备占用总线带宽而致视频数据流中断，降低画质。</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4250"/>
            <a:ext cx="8229600" cy="5600700"/>
          </a:xfrm>
        </p:spPr>
        <p:txBody>
          <a:bodyPr>
            <a:normAutofit fontScale="92500" lnSpcReduction="20000"/>
          </a:bodyPr>
          <a:lstStyle/>
          <a:p>
            <a:pPr algn="just">
              <a:buNone/>
            </a:pP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）互联设备多</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可像</a:t>
            </a:r>
            <a:r>
              <a:rPr lang="en-US" dirty="0" smtClean="0">
                <a:latin typeface="Times New Roman" panose="02020603050405020304" pitchFamily="18" charset="0"/>
                <a:cs typeface="Times New Roman" panose="02020603050405020304" pitchFamily="18" charset="0"/>
              </a:rPr>
              <a:t>USB</a:t>
            </a:r>
            <a:r>
              <a:rPr lang="zh-CN" altLang="en-US" dirty="0" smtClean="0">
                <a:latin typeface="Times New Roman" panose="02020603050405020304" pitchFamily="18" charset="0"/>
                <a:cs typeface="Times New Roman" panose="02020603050405020304" pitchFamily="18" charset="0"/>
              </a:rPr>
              <a:t>那样采用嵌套的星形拓扑结构。</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每个</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设备都具有</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I/O</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接口，因此可采用</a:t>
            </a:r>
            <a:r>
              <a:rPr lang="zh-CN" altLang="en-US" dirty="0" smtClean="0">
                <a:latin typeface="Times New Roman" panose="02020603050405020304" pitchFamily="18" charset="0"/>
                <a:ea typeface="楷体_GB2312" pitchFamily="49" charset="-122"/>
                <a:cs typeface="Times New Roman" panose="02020603050405020304" pitchFamily="18" charset="0"/>
              </a:rPr>
              <a:t>节点串联方式</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，一次性连接最多</a:t>
            </a:r>
            <a:r>
              <a:rPr lang="en-US" dirty="0" smtClean="0">
                <a:latin typeface="Times New Roman" panose="02020603050405020304" pitchFamily="18" charset="0"/>
                <a:ea typeface="楷体_GB2312" pitchFamily="49" charset="-122"/>
                <a:cs typeface="Times New Roman" panose="02020603050405020304" pitchFamily="18" charset="0"/>
              </a:rPr>
              <a:t>63</a:t>
            </a:r>
            <a:r>
              <a:rPr lang="zh-CN" altLang="en-US" dirty="0" smtClean="0">
                <a:latin typeface="Times New Roman" panose="02020603050405020304" pitchFamily="18" charset="0"/>
                <a:ea typeface="楷体_GB2312" pitchFamily="49" charset="-122"/>
                <a:cs typeface="Times New Roman" panose="02020603050405020304" pitchFamily="18" charset="0"/>
              </a:rPr>
              <a:t>个设备</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，还允许最多</a:t>
            </a:r>
            <a:r>
              <a:rPr lang="en-US" dirty="0" smtClean="0">
                <a:latin typeface="Times New Roman" panose="02020603050405020304" pitchFamily="18" charset="0"/>
                <a:ea typeface="楷体_GB2312" pitchFamily="49" charset="-122"/>
                <a:cs typeface="Times New Roman" panose="02020603050405020304" pitchFamily="18" charset="0"/>
              </a:rPr>
              <a:t>1023</a:t>
            </a:r>
            <a:r>
              <a:rPr lang="zh-CN" altLang="en-US" dirty="0" smtClean="0">
                <a:latin typeface="Times New Roman" panose="02020603050405020304" pitchFamily="18" charset="0"/>
                <a:ea typeface="楷体_GB2312" pitchFamily="49" charset="-122"/>
                <a:cs typeface="Times New Roman" panose="02020603050405020304" pitchFamily="18" charset="0"/>
              </a:rPr>
              <a:t>条总线</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相互连接。</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None/>
            </a:pPr>
            <a:r>
              <a:rPr lang="en-US"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）向设备提供电源</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None/>
            </a:pPr>
            <a:r>
              <a:rPr lang="en-US" dirty="0" smtClean="0">
                <a:latin typeface="Times New Roman" panose="02020603050405020304" pitchFamily="18" charset="0"/>
                <a:cs typeface="Times New Roman" panose="02020603050405020304" pitchFamily="18" charset="0"/>
              </a:rPr>
              <a:t>    6</a:t>
            </a:r>
            <a:r>
              <a:rPr lang="zh-CN" altLang="en-US" dirty="0" smtClean="0">
                <a:latin typeface="Times New Roman" panose="02020603050405020304" pitchFamily="18" charset="0"/>
                <a:cs typeface="Times New Roman" panose="02020603050405020304" pitchFamily="18" charset="0"/>
              </a:rPr>
              <a:t>针接口含</a:t>
            </a: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条电源线，可向设备提供</a:t>
            </a:r>
            <a:r>
              <a:rPr lang="en-US"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40V/1.5A</a:t>
            </a:r>
            <a:r>
              <a:rPr lang="zh-CN" altLang="en-US" dirty="0" smtClean="0">
                <a:latin typeface="Times New Roman" panose="02020603050405020304" pitchFamily="18" charset="0"/>
                <a:cs typeface="Times New Roman" panose="02020603050405020304" pitchFamily="18" charset="0"/>
              </a:rPr>
              <a:t>电源。</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因此能</a:t>
            </a:r>
            <a:r>
              <a:rPr lang="zh-CN" altLang="en-US" dirty="0" smtClean="0">
                <a:latin typeface="Times New Roman" panose="02020603050405020304" pitchFamily="18" charset="0"/>
                <a:ea typeface="楷体_GB2312" pitchFamily="49" charset="-122"/>
                <a:cs typeface="Times New Roman" panose="02020603050405020304" pitchFamily="18" charset="0"/>
              </a:rPr>
              <a:t>不用电源适配器</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，将硬盘和</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CD-RW</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光驱等连到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针接口不含电源线，适用于数码相机和</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DV</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等小型设备。</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None/>
            </a:pPr>
            <a:r>
              <a:rPr lang="en-US"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）体积小、使用方便</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None/>
            </a:pPr>
            <a:r>
              <a:rPr lang="en-US" dirty="0" smtClean="0">
                <a:latin typeface="Times New Roman" panose="02020603050405020304" pitchFamily="18" charset="0"/>
                <a:cs typeface="Times New Roman" panose="02020603050405020304" pitchFamily="18" charset="0"/>
              </a:rPr>
              <a:t>    </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芯电缆直径才</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6mm</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，插座也很小，适用于笔记本电脑等小型设备。电缆可随时拔插，不需加接与电缆阻抗匹配的终端器，便于用户安装和使用设备。</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2.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标准的主要缺点</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295400"/>
            <a:ext cx="8229600" cy="5013960"/>
          </a:xfrm>
        </p:spPr>
        <p:txBody>
          <a:bodyPr>
            <a:normAutofit fontScale="92500"/>
          </a:bodyPr>
          <a:lstStyle/>
          <a:p>
            <a:pPr algn="just">
              <a:buNone/>
            </a:pP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）成本较高</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因无主板芯片组支持</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技术，要外接控制芯片来实现它，加大了</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机成本，主要用于服务器和笔记本电脑。同样也影响它在低、中档产品中的推广。</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spcBef>
                <a:spcPts val="1800"/>
              </a:spcBef>
              <a:buNone/>
            </a:pP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）占用系统资源多</a:t>
            </a:r>
            <a:endParaRPr lang="en-US" altLang="zh-CN" dirty="0" smtClean="0">
              <a:latin typeface="Times New Roman" panose="02020603050405020304" pitchFamily="18" charset="0"/>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总线需要占用大量系统资源，若要在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机中实现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标准，应使用高速</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CPU</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spcBef>
                <a:spcPts val="1800"/>
              </a:spcBef>
              <a:buNone/>
            </a:pPr>
            <a:r>
              <a:rPr lang="en-US"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）不适合组建计算机网络</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虽然可将各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设备连成菊花链网络，但内含的都是家电和计算机外设等，不适合构建真正的计算机网。</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与</a:t>
            </a:r>
            <a:r>
              <a:rPr lang="en-US" sz="3200" dirty="0" smtClean="0">
                <a:solidFill>
                  <a:srgbClr val="FFC000"/>
                </a:solidFill>
                <a:latin typeface="Times New Roman" panose="02020603050405020304" pitchFamily="18" charset="0"/>
                <a:ea typeface="+mj-ea"/>
                <a:cs typeface="Times New Roman" panose="02020603050405020304" pitchFamily="18" charset="0"/>
              </a:rPr>
              <a:t>USB</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的比较</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pic>
        <p:nvPicPr>
          <p:cNvPr id="1026" name="Picture 2"/>
          <p:cNvPicPr>
            <a:picLocks noChangeAspect="1" noChangeArrowheads="1"/>
          </p:cNvPicPr>
          <p:nvPr/>
        </p:nvPicPr>
        <p:blipFill>
          <a:blip r:embed="rId1"/>
          <a:srcRect/>
          <a:stretch>
            <a:fillRect/>
          </a:stretch>
        </p:blipFill>
        <p:spPr bwMode="auto">
          <a:xfrm>
            <a:off x="1149350" y="1093124"/>
            <a:ext cx="7023100" cy="5445166"/>
          </a:xfrm>
          <a:prstGeom prst="rect">
            <a:avLst/>
          </a:prstGeom>
          <a:noFill/>
          <a:ln w="9525">
            <a:noFill/>
            <a:miter lim="800000"/>
            <a:headEnd/>
            <a:tailEnd/>
          </a:ln>
          <a:effectLst/>
        </p:spPr>
      </p:pic>
    </p:spTree>
  </p:cSld>
  <p:clrMapOvr>
    <a:masterClrMapping/>
  </p:clrMapOvr>
  <p:transition spd="slow">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50" y="317500"/>
            <a:ext cx="8229600" cy="1143000"/>
          </a:xfrm>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与</a:t>
            </a:r>
            <a:r>
              <a:rPr lang="en-US" sz="3200" dirty="0" smtClean="0">
                <a:solidFill>
                  <a:srgbClr val="FFC000"/>
                </a:solidFill>
                <a:latin typeface="Times New Roman" panose="02020603050405020304" pitchFamily="18" charset="0"/>
                <a:ea typeface="+mj-ea"/>
                <a:cs typeface="Times New Roman" panose="02020603050405020304" pitchFamily="18" charset="0"/>
              </a:rPr>
              <a:t>USB</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的比较</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473200"/>
            <a:ext cx="8229600" cy="4836160"/>
          </a:xfrm>
        </p:spPr>
        <p:txBody>
          <a:bodyPr>
            <a:normAutofit/>
          </a:bodyPr>
          <a:lstStyle/>
          <a:p>
            <a:pPr algn="just">
              <a:spcBef>
                <a:spcPts val="1200"/>
              </a:spcBef>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在</a:t>
            </a:r>
            <a:r>
              <a:rPr lang="en-US" dirty="0" smtClean="0">
                <a:latin typeface="Times New Roman" panose="02020603050405020304" pitchFamily="18" charset="0"/>
                <a:cs typeface="Times New Roman" panose="02020603050405020304" pitchFamily="18" charset="0"/>
              </a:rPr>
              <a:t>USB1.1</a:t>
            </a:r>
            <a:r>
              <a:rPr lang="zh-CN" altLang="en-US" dirty="0" smtClean="0">
                <a:latin typeface="Times New Roman" panose="02020603050405020304" pitchFamily="18" charset="0"/>
                <a:cs typeface="Times New Roman" panose="02020603050405020304" pitchFamily="18" charset="0"/>
              </a:rPr>
              <a:t>时代，</a:t>
            </a:r>
            <a:r>
              <a:rPr lang="en-US" dirty="0" smtClean="0">
                <a:latin typeface="Times New Roman" panose="02020603050405020304" pitchFamily="18" charset="0"/>
                <a:cs typeface="Times New Roman" panose="02020603050405020304" pitchFamily="18" charset="0"/>
              </a:rPr>
              <a:t>1394a</a:t>
            </a:r>
            <a:r>
              <a:rPr lang="zh-CN" altLang="en-US" dirty="0" smtClean="0">
                <a:latin typeface="Times New Roman" panose="02020603050405020304" pitchFamily="18" charset="0"/>
                <a:cs typeface="Times New Roman" panose="02020603050405020304" pitchFamily="18" charset="0"/>
              </a:rPr>
              <a:t>的速度优势明显。</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USB2.0</a:t>
            </a:r>
            <a:r>
              <a:rPr lang="zh-CN" altLang="en-US" dirty="0" smtClean="0">
                <a:latin typeface="Times New Roman" panose="02020603050405020304" pitchFamily="18" charset="0"/>
                <a:cs typeface="Times New Roman" panose="02020603050405020304" pitchFamily="18" charset="0"/>
              </a:rPr>
              <a:t>推出后，</a:t>
            </a:r>
            <a:r>
              <a:rPr lang="en-US" dirty="0" smtClean="0">
                <a:latin typeface="Times New Roman" panose="02020603050405020304" pitchFamily="18" charset="0"/>
                <a:cs typeface="Times New Roman" panose="02020603050405020304" pitchFamily="18" charset="0"/>
              </a:rPr>
              <a:t>1394a</a:t>
            </a:r>
            <a:r>
              <a:rPr lang="zh-CN" altLang="en-US" dirty="0" smtClean="0">
                <a:latin typeface="Times New Roman" panose="02020603050405020304" pitchFamily="18" charset="0"/>
                <a:cs typeface="Times New Roman" panose="02020603050405020304" pitchFamily="18" charset="0"/>
              </a:rPr>
              <a:t>不再占速度优势。</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因多数</a:t>
            </a:r>
            <a:r>
              <a:rPr lang="en-US" dirty="0" smtClean="0">
                <a:latin typeface="Times New Roman" panose="02020603050405020304" pitchFamily="18" charset="0"/>
                <a:cs typeface="Times New Roman" panose="02020603050405020304" pitchFamily="18" charset="0"/>
              </a:rPr>
              <a:t>PC</a:t>
            </a:r>
            <a:r>
              <a:rPr lang="zh-CN" altLang="en-US" dirty="0" smtClean="0">
                <a:latin typeface="Times New Roman" panose="02020603050405020304" pitchFamily="18" charset="0"/>
                <a:cs typeface="Times New Roman" panose="02020603050405020304" pitchFamily="18" charset="0"/>
              </a:rPr>
              <a:t>机未配</a:t>
            </a:r>
            <a:r>
              <a:rPr lang="en-US" dirty="0" smtClean="0">
                <a:latin typeface="Times New Roman" panose="02020603050405020304" pitchFamily="18" charset="0"/>
                <a:cs typeface="Times New Roman" panose="02020603050405020304" pitchFamily="18" charset="0"/>
              </a:rPr>
              <a:t>1394</a:t>
            </a:r>
            <a:r>
              <a:rPr lang="en-US" dirty="0" smtClean="0">
                <a:latin typeface="黑体" panose="02010609060101010101" pitchFamily="2" charset="-122"/>
                <a:ea typeface="黑体" panose="02010609060101010101" pitchFamily="2" charset="-122"/>
                <a:cs typeface="Times New Roman" panose="02020603050405020304" pitchFamily="18" charset="0"/>
              </a:rPr>
              <a:t>接口</a:t>
            </a:r>
            <a:r>
              <a:rPr lang="zh-CN" altLang="en-US" dirty="0" smtClean="0">
                <a:latin typeface="Times New Roman" panose="02020603050405020304" pitchFamily="18" charset="0"/>
                <a:cs typeface="Times New Roman" panose="02020603050405020304" pitchFamily="18" charset="0"/>
              </a:rPr>
              <a:t>，须另购</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卡，因此</a:t>
            </a:r>
            <a:r>
              <a:rPr lang="en-US" dirty="0" smtClean="0">
                <a:latin typeface="Times New Roman" panose="02020603050405020304" pitchFamily="18" charset="0"/>
                <a:cs typeface="Times New Roman" panose="02020603050405020304" pitchFamily="18" charset="0"/>
              </a:rPr>
              <a:t>USB</a:t>
            </a:r>
            <a:r>
              <a:rPr lang="zh-CN" altLang="en-US" dirty="0" smtClean="0">
                <a:latin typeface="Times New Roman" panose="02020603050405020304" pitchFamily="18" charset="0"/>
                <a:cs typeface="Times New Roman" panose="02020603050405020304" pitchFamily="18" charset="0"/>
              </a:rPr>
              <a:t>成了绝大多数低、中档外设的通用接口。</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设备可与硬盘直接交换数据，适用于海量数据处理领域，</a:t>
            </a:r>
            <a:r>
              <a:rPr lang="en-US" dirty="0" smtClean="0">
                <a:latin typeface="Times New Roman" panose="02020603050405020304" pitchFamily="18" charset="0"/>
                <a:cs typeface="Times New Roman" panose="02020603050405020304" pitchFamily="18" charset="0"/>
              </a:rPr>
              <a:t>1394b</a:t>
            </a:r>
            <a:r>
              <a:rPr lang="zh-CN" altLang="en-US" dirty="0" smtClean="0">
                <a:latin typeface="Times New Roman" panose="02020603050405020304" pitchFamily="18" charset="0"/>
                <a:cs typeface="Times New Roman" panose="02020603050405020304" pitchFamily="18" charset="0"/>
              </a:rPr>
              <a:t>推出不久，便取代了</a:t>
            </a:r>
            <a:r>
              <a:rPr lang="en-US" dirty="0" smtClean="0">
                <a:latin typeface="Times New Roman" panose="02020603050405020304" pitchFamily="18" charset="0"/>
                <a:cs typeface="Times New Roman" panose="02020603050405020304" pitchFamily="18" charset="0"/>
              </a:rPr>
              <a:t>USB2.0</a:t>
            </a:r>
            <a:r>
              <a:rPr lang="zh-CN" altLang="en-US" dirty="0" smtClean="0">
                <a:latin typeface="Times New Roman" panose="02020603050405020304" pitchFamily="18" charset="0"/>
                <a:cs typeface="Times New Roman" panose="02020603050405020304" pitchFamily="18" charset="0"/>
              </a:rPr>
              <a:t>，成为外接电脑硬盘的最佳接口。</a:t>
            </a:r>
            <a:endParaRPr lang="en-US" altLang="zh-CN" dirty="0" smtClean="0">
              <a:latin typeface="Times New Roman" panose="02020603050405020304" pitchFamily="18" charset="0"/>
              <a:cs typeface="Times New Roman" panose="02020603050405020304" pitchFamily="18" charset="0"/>
            </a:endParaRPr>
          </a:p>
          <a:p>
            <a:pPr algn="just">
              <a:spcBef>
                <a:spcPts val="12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接口还可当作电源线，为移动装置提供充电功能，这点很受欢迎。</a:t>
            </a:r>
            <a:endParaRPr lang="en-US" altLang="zh-CN"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与</a:t>
            </a:r>
            <a:r>
              <a:rPr lang="en-US" sz="3200" dirty="0" smtClean="0">
                <a:solidFill>
                  <a:srgbClr val="FFC000"/>
                </a:solidFill>
                <a:latin typeface="Times New Roman" panose="02020603050405020304" pitchFamily="18" charset="0"/>
                <a:ea typeface="+mj-ea"/>
                <a:cs typeface="Times New Roman" panose="02020603050405020304" pitchFamily="18" charset="0"/>
              </a:rPr>
              <a:t>USB</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的比较</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p:txBody>
          <a:bodyPr/>
          <a:lstStyle/>
          <a:p>
            <a:pPr algn="just">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除用作高速外置式硬盘、</a:t>
            </a:r>
            <a:r>
              <a:rPr lang="en-US" dirty="0" smtClean="0">
                <a:latin typeface="Times New Roman" panose="02020603050405020304" pitchFamily="18" charset="0"/>
                <a:cs typeface="Times New Roman" panose="02020603050405020304" pitchFamily="18" charset="0"/>
              </a:rPr>
              <a:t>CD</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DVD</a:t>
            </a:r>
            <a:r>
              <a:rPr lang="zh-CN" altLang="en-US" dirty="0" smtClean="0">
                <a:latin typeface="Times New Roman" panose="02020603050405020304" pitchFamily="18" charset="0"/>
                <a:cs typeface="Times New Roman" panose="02020603050405020304" pitchFamily="18" charset="0"/>
              </a:rPr>
              <a:t>等的数据接口外，还在数字视音频领域广泛应用，成为数字摄像机、数码相机、电视机顶盒、家庭游戏机以及扫描仪、彩色打印机等外设的主要接口。</a:t>
            </a:r>
            <a:endParaRPr lang="en-US" dirty="0" smtClean="0">
              <a:latin typeface="Times New Roman" panose="02020603050405020304" pitchFamily="18" charset="0"/>
              <a:cs typeface="Times New Roman" panose="02020603050405020304" pitchFamily="18" charset="0"/>
            </a:endParaRPr>
          </a:p>
          <a:p>
            <a:pPr algn="just">
              <a:spcBef>
                <a:spcPts val="2400"/>
              </a:spcBef>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IEEE 1394-2008</a:t>
            </a:r>
            <a:r>
              <a:rPr lang="zh-CN" altLang="en-US" dirty="0" smtClean="0">
                <a:latin typeface="Times New Roman" panose="02020603050405020304" pitchFamily="18" charset="0"/>
                <a:cs typeface="Times New Roman" panose="02020603050405020304" pitchFamily="18" charset="0"/>
              </a:rPr>
              <a:t>的推出，将与</a:t>
            </a:r>
            <a:r>
              <a:rPr lang="en-US" dirty="0" smtClean="0">
                <a:latin typeface="Times New Roman" panose="02020603050405020304" pitchFamily="18" charset="0"/>
                <a:cs typeface="Times New Roman" panose="02020603050405020304" pitchFamily="18" charset="0"/>
              </a:rPr>
              <a:t>USB 3.0</a:t>
            </a:r>
            <a:r>
              <a:rPr lang="zh-CN" altLang="en-US" dirty="0" smtClean="0">
                <a:latin typeface="Times New Roman" panose="02020603050405020304" pitchFamily="18" charset="0"/>
                <a:cs typeface="Times New Roman" panose="02020603050405020304" pitchFamily="18" charset="0"/>
              </a:rPr>
              <a:t>形成竞争。</a:t>
            </a:r>
            <a:r>
              <a:rPr lang="en-US" dirty="0" smtClean="0">
                <a:latin typeface="Times New Roman" panose="02020603050405020304" pitchFamily="18" charset="0"/>
                <a:cs typeface="Times New Roman" panose="02020603050405020304" pitchFamily="18" charset="0"/>
              </a:rPr>
              <a:t>IEEE</a:t>
            </a:r>
            <a:r>
              <a:rPr lang="zh-CN" altLang="en-US" dirty="0" smtClean="0">
                <a:latin typeface="Times New Roman" panose="02020603050405020304" pitchFamily="18" charset="0"/>
                <a:cs typeface="Times New Roman" panose="02020603050405020304" pitchFamily="18" charset="0"/>
              </a:rPr>
              <a:t>协会的目标是将</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接口的传输速率再提升到</a:t>
            </a:r>
            <a:r>
              <a:rPr lang="en-US" dirty="0" smtClean="0">
                <a:latin typeface="Times New Roman" panose="02020603050405020304" pitchFamily="18" charset="0"/>
                <a:cs typeface="Times New Roman" panose="02020603050405020304" pitchFamily="18" charset="0"/>
              </a:rPr>
              <a:t>6.4Gbps</a:t>
            </a:r>
            <a:r>
              <a:rPr lang="zh-CN" altLang="en-US" dirty="0" smtClean="0">
                <a:latin typeface="Times New Roman" panose="02020603050405020304" pitchFamily="18" charset="0"/>
                <a:cs typeface="Times New Roman" panose="02020603050405020304" pitchFamily="18" charset="0"/>
              </a:rPr>
              <a:t>级别，对</a:t>
            </a:r>
            <a:r>
              <a:rPr lang="en-US" dirty="0" smtClean="0">
                <a:latin typeface="Times New Roman" panose="02020603050405020304" pitchFamily="18" charset="0"/>
                <a:cs typeface="Times New Roman" panose="02020603050405020304" pitchFamily="18" charset="0"/>
              </a:rPr>
              <a:t>4.8Gbps</a:t>
            </a:r>
            <a:r>
              <a:rPr lang="zh-CN" altLang="en-US" dirty="0" smtClean="0">
                <a:latin typeface="Times New Roman" panose="02020603050405020304" pitchFamily="18" charset="0"/>
                <a:cs typeface="Times New Roman" panose="02020603050405020304" pitchFamily="18" charset="0"/>
              </a:rPr>
              <a:t>的</a:t>
            </a:r>
            <a:r>
              <a:rPr lang="en-US" dirty="0" smtClean="0">
                <a:latin typeface="Times New Roman" panose="02020603050405020304" pitchFamily="18" charset="0"/>
                <a:cs typeface="Times New Roman" panose="02020603050405020304" pitchFamily="18" charset="0"/>
              </a:rPr>
              <a:t>USB 3.0</a:t>
            </a:r>
            <a:r>
              <a:rPr lang="zh-CN" altLang="en-US" dirty="0" smtClean="0">
                <a:latin typeface="Times New Roman" panose="02020603050405020304" pitchFamily="18" charset="0"/>
                <a:cs typeface="Times New Roman" panose="02020603050405020304" pitchFamily="18" charset="0"/>
              </a:rPr>
              <a:t>形成压力。</a:t>
            </a: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7550"/>
            <a:ext cx="8534400" cy="1022350"/>
          </a:xfrm>
        </p:spPr>
        <p:txBody>
          <a:bodyPr>
            <a:noAutofit/>
          </a:bodyPr>
          <a:lstStyle/>
          <a:p>
            <a:r>
              <a:rPr lang="en-US" sz="4800" dirty="0" smtClean="0">
                <a:solidFill>
                  <a:srgbClr val="FFFF00"/>
                </a:solidFill>
                <a:latin typeface="Times New Roman" panose="02020603050405020304" pitchFamily="18" charset="0"/>
                <a:ea typeface="+mj-ea"/>
                <a:cs typeface="Times New Roman" panose="02020603050405020304" pitchFamily="18" charset="0"/>
              </a:rPr>
              <a:t>§</a:t>
            </a:r>
            <a:r>
              <a:rPr lang="en-US" altLang="zh-CN" sz="4800" dirty="0" smtClean="0">
                <a:solidFill>
                  <a:srgbClr val="FFFF00"/>
                </a:solidFill>
                <a:latin typeface="Times New Roman" panose="02020603050405020304" pitchFamily="18" charset="0"/>
                <a:ea typeface="+mj-ea"/>
                <a:cs typeface="Times New Roman" panose="02020603050405020304" pitchFamily="18" charset="0"/>
              </a:rPr>
              <a:t>12</a:t>
            </a:r>
            <a:r>
              <a:rPr lang="en-US" sz="4800" dirty="0" smtClean="0">
                <a:solidFill>
                  <a:srgbClr val="FFFF00"/>
                </a:solidFill>
                <a:latin typeface="Times New Roman" panose="02020603050405020304" pitchFamily="18" charset="0"/>
                <a:ea typeface="+mj-ea"/>
                <a:cs typeface="Times New Roman" panose="02020603050405020304" pitchFamily="18" charset="0"/>
              </a:rPr>
              <a:t>.5  IEEE 1394</a:t>
            </a:r>
            <a:r>
              <a:rPr lang="zh-CN" altLang="en-US" sz="4800" dirty="0" smtClean="0">
                <a:solidFill>
                  <a:srgbClr val="FFFF00"/>
                </a:solidFill>
                <a:latin typeface="Times New Roman" panose="02020603050405020304" pitchFamily="18" charset="0"/>
                <a:ea typeface="+mj-ea"/>
                <a:cs typeface="Times New Roman" panose="02020603050405020304" pitchFamily="18" charset="0"/>
              </a:rPr>
              <a:t>总线</a:t>
            </a:r>
            <a:endParaRPr lang="zh-CN" altLang="en-US" sz="4800" dirty="0">
              <a:solidFill>
                <a:srgbClr val="FFFF00"/>
              </a:solidFill>
              <a:latin typeface="Times New Roman" panose="02020603050405020304" pitchFamily="18" charset="0"/>
              <a:ea typeface="+mj-ea"/>
              <a:cs typeface="Times New Roman" panose="02020603050405020304" pitchFamily="18" charset="0"/>
            </a:endParaRPr>
          </a:p>
        </p:txBody>
      </p:sp>
      <p:sp>
        <p:nvSpPr>
          <p:cNvPr id="5" name="矩形 4"/>
          <p:cNvSpPr/>
          <p:nvPr/>
        </p:nvSpPr>
        <p:spPr>
          <a:xfrm>
            <a:off x="1060450" y="2495550"/>
            <a:ext cx="7334250" cy="2585323"/>
          </a:xfrm>
          <a:prstGeom prst="rect">
            <a:avLst/>
          </a:prstGeom>
        </p:spPr>
        <p:txBody>
          <a:bodyPr wrap="square">
            <a:spAutoFit/>
          </a:bodyPr>
          <a:lstStyle/>
          <a:p>
            <a:pPr>
              <a:lnSpc>
                <a:spcPct val="150000"/>
              </a:lnSpc>
              <a:spcBef>
                <a:spcPts val="0"/>
              </a:spcBef>
            </a:pPr>
            <a:r>
              <a:rPr lang="en-US" altLang="zh-CN" sz="3600" b="1" dirty="0" smtClean="0">
                <a:solidFill>
                  <a:schemeClr val="bg2">
                    <a:lumMod val="10000"/>
                    <a:lumOff val="90000"/>
                  </a:schemeClr>
                </a:solidFill>
                <a:ea typeface="楷体_GB2312" pitchFamily="49" charset="-122"/>
                <a:cs typeface="Times New Roman" panose="02020603050405020304" pitchFamily="18" charset="0"/>
              </a:rPr>
              <a:t>12</a:t>
            </a:r>
            <a:r>
              <a:rPr lang="en-US" sz="3600" b="1" dirty="0" smtClean="0">
                <a:solidFill>
                  <a:schemeClr val="bg2">
                    <a:lumMod val="10000"/>
                    <a:lumOff val="90000"/>
                  </a:schemeClr>
                </a:solidFill>
                <a:ea typeface="楷体_GB2312" pitchFamily="49" charset="-122"/>
                <a:cs typeface="Times New Roman" panose="02020603050405020304" pitchFamily="18" charset="0"/>
              </a:rPr>
              <a:t>.5.1  IEEE 1394</a:t>
            </a:r>
            <a:r>
              <a:rPr lang="zh-CN" altLang="en-US" sz="3600" b="1" dirty="0" smtClean="0">
                <a:solidFill>
                  <a:schemeClr val="bg2">
                    <a:lumMod val="10000"/>
                    <a:lumOff val="90000"/>
                  </a:schemeClr>
                </a:solidFill>
                <a:ea typeface="楷体_GB2312" pitchFamily="49" charset="-122"/>
                <a:cs typeface="Times New Roman" panose="02020603050405020304" pitchFamily="18" charset="0"/>
              </a:rPr>
              <a:t>总线</a:t>
            </a:r>
            <a:endParaRPr lang="zh-CN" altLang="en-US" sz="3600" b="1" dirty="0" smtClean="0">
              <a:solidFill>
                <a:schemeClr val="bg2">
                  <a:lumMod val="10000"/>
                  <a:lumOff val="90000"/>
                </a:schemeClr>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12</a:t>
            </a:r>
            <a:r>
              <a:rPr lang="en-US" sz="3600" b="1" dirty="0" smtClean="0">
                <a:solidFill>
                  <a:schemeClr val="accent2">
                    <a:lumMod val="20000"/>
                    <a:lumOff val="80000"/>
                  </a:schemeClr>
                </a:solidFill>
                <a:ea typeface="楷体_GB2312" pitchFamily="49" charset="-122"/>
                <a:cs typeface="Times New Roman" panose="02020603050405020304" pitchFamily="18" charset="0"/>
              </a:rPr>
              <a:t>.5.2  </a:t>
            </a: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1394</a:t>
            </a:r>
            <a:r>
              <a:rPr lang="zh-CN" altLang="en-US" sz="3600" b="1" dirty="0" smtClean="0">
                <a:solidFill>
                  <a:schemeClr val="accent2">
                    <a:lumMod val="20000"/>
                    <a:lumOff val="80000"/>
                  </a:schemeClr>
                </a:solidFill>
                <a:ea typeface="楷体_GB2312" pitchFamily="49" charset="-122"/>
                <a:cs typeface="Times New Roman" panose="02020603050405020304" pitchFamily="18" charset="0"/>
              </a:rPr>
              <a:t>总线的特点</a:t>
            </a:r>
            <a:endParaRPr lang="en-US" altLang="zh-CN" sz="3600" b="1" dirty="0" smtClean="0">
              <a:solidFill>
                <a:schemeClr val="accent2">
                  <a:lumMod val="20000"/>
                  <a:lumOff val="80000"/>
                </a:schemeClr>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rgbClr val="00FF00"/>
                </a:solidFill>
                <a:ea typeface="楷体_GB2312" pitchFamily="49" charset="-122"/>
                <a:cs typeface="Times New Roman" panose="02020603050405020304" pitchFamily="18" charset="0"/>
              </a:rPr>
              <a:t>12.5.3  IEEE1394</a:t>
            </a:r>
            <a:r>
              <a:rPr lang="zh-CN" altLang="en-US" sz="3600" b="1" dirty="0" smtClean="0">
                <a:solidFill>
                  <a:srgbClr val="00FF00"/>
                </a:solidFill>
                <a:ea typeface="楷体_GB2312" pitchFamily="49" charset="-122"/>
                <a:cs typeface="Times New Roman" panose="02020603050405020304" pitchFamily="18" charset="0"/>
              </a:rPr>
              <a:t>规范的主要内容</a:t>
            </a:r>
            <a:endParaRPr lang="en-US" altLang="zh-CN" sz="3600" b="1" dirty="0" smtClean="0">
              <a:solidFill>
                <a:srgbClr val="00FF00"/>
              </a:solidFill>
              <a:ea typeface="楷体_GB2312" pitchFamily="49" charset="-122"/>
              <a:cs typeface="Times New Roman" panose="02020603050405020304" pitchFamily="18" charset="0"/>
            </a:endParaRPr>
          </a:p>
        </p:txBody>
      </p:sp>
    </p:spTree>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Times New Roman" panose="02020603050405020304" pitchFamily="18" charset="0"/>
                <a:cs typeface="Times New Roman" panose="02020603050405020304" pitchFamily="18" charset="0"/>
              </a:rPr>
              <a:t>12.5.3  IEEE1394</a:t>
            </a:r>
            <a:r>
              <a:rPr lang="zh-CN" altLang="en-US" dirty="0" smtClean="0">
                <a:latin typeface="Times New Roman" panose="02020603050405020304" pitchFamily="18" charset="0"/>
                <a:cs typeface="Times New Roman" panose="02020603050405020304" pitchFamily="18" charset="0"/>
              </a:rPr>
              <a:t>规范的主要内容</a:t>
            </a:r>
            <a:br>
              <a:rPr lang="en-US" dirty="0" smtClean="0">
                <a:solidFill>
                  <a:srgbClr val="FFC000"/>
                </a:solidFill>
                <a:latin typeface="Times New Roman" panose="02020603050405020304" pitchFamily="18" charset="0"/>
                <a:ea typeface="+mj-ea"/>
                <a:cs typeface="Times New Roman" panose="02020603050405020304" pitchFamily="18" charset="0"/>
              </a:rPr>
            </a:br>
            <a:r>
              <a:rPr lang="en-US" sz="3200" dirty="0" smtClean="0">
                <a:solidFill>
                  <a:srgbClr val="FFC000"/>
                </a:solidFill>
                <a:latin typeface="Times New Roman" panose="02020603050405020304" pitchFamily="18" charset="0"/>
                <a:ea typeface="+mj-ea"/>
                <a:cs typeface="Times New Roman" panose="02020603050405020304" pitchFamily="18" charset="0"/>
              </a:rPr>
              <a:t>1.</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电缆及连接</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651000"/>
            <a:ext cx="8229600" cy="4933950"/>
          </a:xfrm>
        </p:spPr>
        <p:txBody>
          <a:bodyPr/>
          <a:lstStyle/>
          <a:p>
            <a:pPr algn="just"/>
            <a:r>
              <a:rPr lang="en-US" dirty="0" smtClean="0">
                <a:latin typeface="Times New Roman" panose="02020603050405020304" pitchFamily="18" charset="0"/>
                <a:cs typeface="Times New Roman" panose="02020603050405020304" pitchFamily="18" charset="0"/>
              </a:rPr>
              <a:t>IEEE l394</a:t>
            </a:r>
            <a:r>
              <a:rPr lang="zh-CN" altLang="en-US" dirty="0" smtClean="0">
                <a:latin typeface="Times New Roman" panose="02020603050405020304" pitchFamily="18" charset="0"/>
                <a:cs typeface="Times New Roman" panose="02020603050405020304" pitchFamily="18" charset="0"/>
              </a:rPr>
              <a:t>使用</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a:t>
            </a: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针和</a:t>
            </a:r>
            <a:r>
              <a:rPr lang="en-US"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针等三种接口。</a:t>
            </a:r>
            <a:endParaRPr lang="zh-CN" altLang="en-US" dirty="0" smtClean="0">
              <a:latin typeface="Times New Roman" panose="02020603050405020304" pitchFamily="18" charset="0"/>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针接口</a:t>
            </a:r>
            <a:endParaRPr lang="en-US" altLang="zh-C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zh-CN" altLang="en-US" dirty="0" smtClean="0">
                <a:latin typeface="楷体_GB2312" pitchFamily="49" charset="-122"/>
                <a:ea typeface="楷体_GB2312" pitchFamily="49" charset="-122"/>
                <a:cs typeface="Times New Roman" panose="02020603050405020304" pitchFamily="18" charset="0"/>
              </a:rPr>
              <a:t>两对双绞线，接收、发送各一对</a:t>
            </a:r>
            <a:endParaRPr lang="en-US" altLang="zh-CN" dirty="0" smtClean="0">
              <a:latin typeface="楷体_GB2312" pitchFamily="49" charset="-122"/>
              <a:ea typeface="楷体_GB2312" pitchFamily="49" charset="-122"/>
              <a:cs typeface="Times New Roman" panose="02020603050405020304" pitchFamily="18" charset="0"/>
            </a:endParaRPr>
          </a:p>
          <a:p>
            <a:pPr algn="just">
              <a:buFont typeface="Wingdings" panose="05000000000000000000" pitchFamily="2" charset="2"/>
              <a:buChar char="Ø"/>
            </a:pPr>
            <a:r>
              <a:rPr lang="zh-CN" altLang="en-US" dirty="0" smtClean="0">
                <a:latin typeface="楷体_GB2312" pitchFamily="49" charset="-122"/>
                <a:ea typeface="楷体_GB2312" pitchFamily="49" charset="-122"/>
                <a:cs typeface="Times New Roman" panose="02020603050405020304" pitchFamily="18" charset="0"/>
              </a:rPr>
              <a:t>两根电源线</a:t>
            </a:r>
            <a:endParaRPr lang="zh-CN" altLang="en-US" dirty="0" smtClean="0">
              <a:latin typeface="楷体_GB2312" pitchFamily="49" charset="-122"/>
              <a:ea typeface="楷体_GB2312" pitchFamily="49" charset="-122"/>
              <a:cs typeface="Times New Roman" panose="02020603050405020304" pitchFamily="18" charset="0"/>
            </a:endParaRPr>
          </a:p>
          <a:p>
            <a:endParaRPr lang="zh-CN" altLang="en-US" dirty="0"/>
          </a:p>
        </p:txBody>
      </p:sp>
      <p:pic>
        <p:nvPicPr>
          <p:cNvPr id="4" name="Picture 3"/>
          <p:cNvPicPr>
            <a:picLocks noChangeAspect="1" noChangeArrowheads="1"/>
          </p:cNvPicPr>
          <p:nvPr/>
        </p:nvPicPr>
        <p:blipFill>
          <a:blip r:embed="rId1"/>
          <a:srcRect/>
          <a:stretch>
            <a:fillRect/>
          </a:stretch>
        </p:blipFill>
        <p:spPr bwMode="auto">
          <a:xfrm>
            <a:off x="393700" y="3784600"/>
            <a:ext cx="8563075" cy="2673350"/>
          </a:xfrm>
          <a:prstGeom prst="rect">
            <a:avLst/>
          </a:prstGeom>
          <a:noFill/>
          <a:ln w="9525">
            <a:noFill/>
            <a:miter lim="800000"/>
            <a:headEnd/>
            <a:tailEnd/>
          </a:ln>
          <a:effectLst/>
        </p:spPr>
      </p:pic>
    </p:spTree>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rgbClr val="FFFF00"/>
                </a:solidFill>
              </a:rPr>
              <a:t>实际的</a:t>
            </a:r>
            <a:r>
              <a:rPr lang="en-US" altLang="zh-CN" sz="3200" dirty="0" smtClean="0">
                <a:solidFill>
                  <a:srgbClr val="FFFF00"/>
                </a:solidFill>
              </a:rPr>
              <a:t>6</a:t>
            </a:r>
            <a:r>
              <a:rPr lang="zh-CN" altLang="en-US" sz="3200" dirty="0" smtClean="0">
                <a:solidFill>
                  <a:srgbClr val="FFFF00"/>
                </a:solidFill>
              </a:rPr>
              <a:t>针插头插座</a:t>
            </a:r>
            <a:endParaRPr lang="zh-CN" altLang="en-US" sz="2400" dirty="0">
              <a:solidFill>
                <a:srgbClr val="FFFF00"/>
              </a:solidFill>
            </a:endParaRPr>
          </a:p>
        </p:txBody>
      </p:sp>
      <p:pic>
        <p:nvPicPr>
          <p:cNvPr id="6" name="图片 5" descr="1394 6针插头.JPG"/>
          <p:cNvPicPr>
            <a:picLocks noChangeAspect="1"/>
          </p:cNvPicPr>
          <p:nvPr/>
        </p:nvPicPr>
        <p:blipFill>
          <a:blip r:embed="rId1"/>
          <a:stretch>
            <a:fillRect/>
          </a:stretch>
        </p:blipFill>
        <p:spPr>
          <a:xfrm>
            <a:off x="1149350" y="1917700"/>
            <a:ext cx="2852947" cy="3079750"/>
          </a:xfrm>
          <a:prstGeom prst="rect">
            <a:avLst/>
          </a:prstGeom>
        </p:spPr>
      </p:pic>
      <p:pic>
        <p:nvPicPr>
          <p:cNvPr id="7" name="图片 6" descr="1394 6针插座.JPG"/>
          <p:cNvPicPr>
            <a:picLocks noChangeAspect="1"/>
          </p:cNvPicPr>
          <p:nvPr/>
        </p:nvPicPr>
        <p:blipFill>
          <a:blip r:embed="rId2"/>
          <a:stretch>
            <a:fillRect/>
          </a:stretch>
        </p:blipFill>
        <p:spPr>
          <a:xfrm>
            <a:off x="4616450" y="1917700"/>
            <a:ext cx="3422650" cy="3102231"/>
          </a:xfrm>
          <a:prstGeom prst="rect">
            <a:avLst/>
          </a:prstGeom>
        </p:spPr>
      </p:pic>
      <p:sp>
        <p:nvSpPr>
          <p:cNvPr id="8" name="矩形 7"/>
          <p:cNvSpPr/>
          <p:nvPr/>
        </p:nvSpPr>
        <p:spPr>
          <a:xfrm>
            <a:off x="6038850" y="1428750"/>
            <a:ext cx="1723549" cy="461665"/>
          </a:xfrm>
          <a:prstGeom prst="rect">
            <a:avLst/>
          </a:prstGeom>
        </p:spPr>
        <p:txBody>
          <a:bodyPr wrap="none">
            <a:spAutoFit/>
          </a:bodyPr>
          <a:lstStyle/>
          <a:p>
            <a:r>
              <a:rPr lang="zh-CN" altLang="en-US" dirty="0" smtClean="0">
                <a:solidFill>
                  <a:srgbClr val="FFFF00"/>
                </a:solidFill>
                <a:sym typeface="Wingdings 3" panose="05040102010807070707"/>
              </a:rPr>
              <a:t></a:t>
            </a:r>
            <a:r>
              <a:rPr lang="zh-CN" altLang="en-US" dirty="0" smtClean="0">
                <a:solidFill>
                  <a:srgbClr val="FFFF00"/>
                </a:solidFill>
              </a:rPr>
              <a:t>火线标记</a:t>
            </a:r>
            <a:endParaRPr lang="zh-CN" altLang="en-US" dirty="0"/>
          </a:p>
        </p:txBody>
      </p:sp>
    </p:spTree>
  </p:cSld>
  <p:clrMapOvr>
    <a:masterClrMapping/>
  </p:clrMapOvr>
  <p:transition spd="slow">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2451100"/>
          </a:xfrm>
        </p:spPr>
        <p:txBody>
          <a:bodyPr>
            <a:normAutofit/>
          </a:bodyPr>
          <a:lstStyle/>
          <a:p>
            <a:pPr algn="just">
              <a:buNone/>
            </a:pP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针接口。取消了</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针接口中的两根电源线，以节省空间。</a:t>
            </a:r>
            <a:endParaRPr lang="en-US" altLang="zh-CN" dirty="0" smtClean="0">
              <a:latin typeface="Times New Roman" panose="02020603050405020304" pitchFamily="18" charset="0"/>
              <a:cs typeface="Times New Roman" panose="02020603050405020304" pitchFamily="18" charset="0"/>
            </a:endParaRPr>
          </a:p>
          <a:p>
            <a:pPr algn="just">
              <a:buNone/>
            </a:pPr>
            <a:endParaRPr lang="zh-CN" altLang="en-US" dirty="0" smtClean="0">
              <a:latin typeface="Times New Roman" panose="02020603050405020304" pitchFamily="18" charset="0"/>
              <a:cs typeface="Times New Roman" panose="02020603050405020304" pitchFamily="18" charset="0"/>
            </a:endParaRPr>
          </a:p>
        </p:txBody>
      </p:sp>
      <p:pic>
        <p:nvPicPr>
          <p:cNvPr id="4" name="内容占位符 3" descr="1394 4-6插座.jpg"/>
          <p:cNvPicPr>
            <a:picLocks noChangeAspect="1"/>
          </p:cNvPicPr>
          <p:nvPr/>
        </p:nvPicPr>
        <p:blipFill>
          <a:blip r:embed="rId1"/>
          <a:stretch>
            <a:fillRect/>
          </a:stretch>
        </p:blipFill>
        <p:spPr>
          <a:xfrm>
            <a:off x="1193800" y="3206750"/>
            <a:ext cx="2656974" cy="2471173"/>
          </a:xfrm>
          <a:prstGeom prst="rect">
            <a:avLst/>
          </a:prstGeom>
        </p:spPr>
      </p:pic>
      <p:pic>
        <p:nvPicPr>
          <p:cNvPr id="5" name="图片 4" descr="1394 4-6插头.jpg"/>
          <p:cNvPicPr>
            <a:picLocks noChangeAspect="1"/>
          </p:cNvPicPr>
          <p:nvPr/>
        </p:nvPicPr>
        <p:blipFill>
          <a:blip r:embed="rId2"/>
          <a:stretch>
            <a:fillRect/>
          </a:stretch>
        </p:blipFill>
        <p:spPr>
          <a:xfrm>
            <a:off x="4794250" y="2768600"/>
            <a:ext cx="3067050" cy="3067050"/>
          </a:xfrm>
          <a:prstGeom prst="rect">
            <a:avLst/>
          </a:prstGeom>
        </p:spPr>
      </p:pic>
    </p:spTree>
  </p:cSld>
  <p:clrMapOvr>
    <a:masterClrMapping/>
  </p:clrMapOvr>
  <p:transition spd="slow">
    <p:pull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p:nvPr>
        </p:nvSpPr>
        <p:spPr/>
        <p:txBody>
          <a:bodyPr>
            <a:noAutofit/>
          </a:bodyPr>
          <a:lstStyle/>
          <a:p>
            <a:r>
              <a:rPr lang="en-US" sz="4800" dirty="0" smtClean="0">
                <a:solidFill>
                  <a:srgbClr val="FFFF00"/>
                </a:solidFill>
                <a:latin typeface="Times New Roman" panose="02020603050405020304" pitchFamily="18" charset="0"/>
                <a:ea typeface="+mj-ea"/>
                <a:cs typeface="Times New Roman" panose="02020603050405020304" pitchFamily="18" charset="0"/>
              </a:rPr>
              <a:t>§</a:t>
            </a:r>
            <a:r>
              <a:rPr lang="en-US" altLang="zh-CN" sz="4800" dirty="0" smtClean="0">
                <a:solidFill>
                  <a:srgbClr val="FFFF00"/>
                </a:solidFill>
                <a:latin typeface="Times New Roman" panose="02020603050405020304" pitchFamily="18" charset="0"/>
                <a:ea typeface="+mj-ea"/>
                <a:cs typeface="Times New Roman" panose="02020603050405020304" pitchFamily="18" charset="0"/>
              </a:rPr>
              <a:t>12</a:t>
            </a:r>
            <a:r>
              <a:rPr lang="en-US" sz="4800" dirty="0" smtClean="0">
                <a:solidFill>
                  <a:srgbClr val="FFFF00"/>
                </a:solidFill>
                <a:latin typeface="Times New Roman" panose="02020603050405020304" pitchFamily="18" charset="0"/>
                <a:ea typeface="+mj-ea"/>
                <a:cs typeface="Times New Roman" panose="02020603050405020304" pitchFamily="18" charset="0"/>
              </a:rPr>
              <a:t>.5  IEEE 1394</a:t>
            </a:r>
            <a:r>
              <a:rPr lang="zh-CN" altLang="en-US" sz="4800" dirty="0" smtClean="0">
                <a:solidFill>
                  <a:srgbClr val="FFFF00"/>
                </a:solidFill>
                <a:latin typeface="Times New Roman" panose="02020603050405020304" pitchFamily="18" charset="0"/>
                <a:ea typeface="+mj-ea"/>
                <a:cs typeface="Times New Roman" panose="02020603050405020304" pitchFamily="18" charset="0"/>
              </a:rPr>
              <a:t>总线</a:t>
            </a:r>
            <a:r>
              <a:rPr lang="en-US" altLang="zh-CN" sz="4800" dirty="0" smtClean="0">
                <a:solidFill>
                  <a:srgbClr val="FFFF00"/>
                </a:solidFill>
                <a:latin typeface="Times New Roman" panose="02020603050405020304" pitchFamily="18" charset="0"/>
                <a:ea typeface="+mj-ea"/>
                <a:cs typeface="Times New Roman" panose="02020603050405020304" pitchFamily="18" charset="0"/>
              </a:rPr>
              <a:t>*</a:t>
            </a:r>
            <a:endParaRPr lang="zh-CN" altLang="en-US" sz="4800" dirty="0">
              <a:solidFill>
                <a:srgbClr val="FFFF00"/>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spd="slow">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1784350"/>
          </a:xfrm>
        </p:spPr>
        <p:txBody>
          <a:bodyPr/>
          <a:lstStyle/>
          <a:p>
            <a:r>
              <a:rPr lang="en-US"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针接口。</a:t>
            </a:r>
            <a:r>
              <a:rPr lang="en-US" dirty="0" smtClean="0">
                <a:latin typeface="Times New Roman" panose="02020603050405020304" pitchFamily="18" charset="0"/>
                <a:cs typeface="Times New Roman" panose="02020603050405020304" pitchFamily="18" charset="0"/>
              </a:rPr>
              <a:t>FireWire800</a:t>
            </a:r>
            <a:r>
              <a:rPr lang="zh-CN" altLang="en-US" dirty="0" smtClean="0">
                <a:latin typeface="Times New Roman" panose="02020603050405020304" pitchFamily="18" charset="0"/>
                <a:cs typeface="Times New Roman" panose="02020603050405020304" pitchFamily="18" charset="0"/>
              </a:rPr>
              <a:t>缆线为</a:t>
            </a:r>
            <a:r>
              <a:rPr lang="en-US"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针配置，除</a:t>
            </a:r>
            <a:r>
              <a:rPr lang="en-US"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针的信号外，另两针用于接地屏蔽，保护线路免受干扰，还有一针暂未使用。</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1828800"/>
          </a:xfrm>
        </p:spPr>
        <p:txBody>
          <a:bodyPr/>
          <a:lstStyle/>
          <a:p>
            <a:pPr algn="just"/>
            <a:r>
              <a:rPr lang="zh-CN" altLang="en-US" dirty="0" smtClean="0">
                <a:latin typeface="Times New Roman" panose="02020603050405020304" pitchFamily="18" charset="0"/>
                <a:cs typeface="Times New Roman" panose="02020603050405020304" pitchFamily="18" charset="0"/>
              </a:rPr>
              <a:t>因</a:t>
            </a:r>
            <a:r>
              <a:rPr lang="en-US" dirty="0" smtClean="0">
                <a:latin typeface="Times New Roman" panose="02020603050405020304" pitchFamily="18" charset="0"/>
                <a:cs typeface="Times New Roman" panose="02020603050405020304" pitchFamily="18" charset="0"/>
              </a:rPr>
              <a:t>S800</a:t>
            </a:r>
            <a:r>
              <a:rPr lang="zh-CN" altLang="en-US" dirty="0" smtClean="0">
                <a:latin typeface="Times New Roman" panose="02020603050405020304" pitchFamily="18" charset="0"/>
                <a:cs typeface="Times New Roman" panose="02020603050405020304" pitchFamily="18" charset="0"/>
              </a:rPr>
              <a:t>能兼容</a:t>
            </a:r>
            <a:r>
              <a:rPr lang="en-US" dirty="0" smtClean="0">
                <a:latin typeface="Times New Roman" panose="02020603050405020304" pitchFamily="18" charset="0"/>
                <a:cs typeface="Times New Roman" panose="02020603050405020304" pitchFamily="18" charset="0"/>
              </a:rPr>
              <a:t>S400</a:t>
            </a:r>
            <a:r>
              <a:rPr lang="zh-CN" altLang="en-US" dirty="0" smtClean="0">
                <a:latin typeface="Times New Roman" panose="02020603050405020304" pitchFamily="18" charset="0"/>
                <a:cs typeface="Times New Roman" panose="02020603050405020304" pitchFamily="18" charset="0"/>
              </a:rPr>
              <a:t>，故两种标准能共存于同一总线上。为此，市场上出现了多种转接器，它们转接时的接线示意图如下，要注意信号线的交叉互连。</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pic>
        <p:nvPicPr>
          <p:cNvPr id="10241" name="Picture 1"/>
          <p:cNvPicPr>
            <a:picLocks noChangeAspect="1" noChangeArrowheads="1"/>
          </p:cNvPicPr>
          <p:nvPr/>
        </p:nvPicPr>
        <p:blipFill>
          <a:blip r:embed="rId1"/>
          <a:srcRect/>
          <a:stretch>
            <a:fillRect/>
          </a:stretch>
        </p:blipFill>
        <p:spPr bwMode="auto">
          <a:xfrm>
            <a:off x="749300" y="3606800"/>
            <a:ext cx="8029173" cy="2533650"/>
          </a:xfrm>
          <a:prstGeom prst="rect">
            <a:avLst/>
          </a:prstGeom>
          <a:noFill/>
          <a:ln w="9525">
            <a:noFill/>
            <a:miter lim="800000"/>
            <a:headEnd/>
            <a:tailEnd/>
          </a:ln>
          <a:effectLst/>
        </p:spPr>
      </p:pic>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1862"/>
          </a:xfrm>
        </p:spPr>
        <p:txBody>
          <a:bodyPr>
            <a:normAutofit/>
          </a:bodyPr>
          <a:lstStyle/>
          <a:p>
            <a:r>
              <a:rPr lang="zh-CN" altLang="en-US" sz="3200" dirty="0" smtClean="0">
                <a:latin typeface="Times New Roman" panose="02020603050405020304" pitchFamily="18" charset="0"/>
                <a:cs typeface="Times New Roman" panose="02020603050405020304" pitchFamily="18" charset="0"/>
              </a:rPr>
              <a:t>各种</a:t>
            </a:r>
            <a:r>
              <a:rPr lang="en-US" altLang="zh-CN" sz="3200" dirty="0" smtClean="0">
                <a:latin typeface="Times New Roman" panose="02020603050405020304" pitchFamily="18" charset="0"/>
                <a:cs typeface="Times New Roman" panose="02020603050405020304" pitchFamily="18" charset="0"/>
              </a:rPr>
              <a:t>1394</a:t>
            </a:r>
            <a:r>
              <a:rPr lang="zh-CN" altLang="en-US" sz="3200" dirty="0" smtClean="0">
                <a:latin typeface="Times New Roman" panose="02020603050405020304" pitchFamily="18" charset="0"/>
                <a:cs typeface="Times New Roman" panose="02020603050405020304" pitchFamily="18" charset="0"/>
              </a:rPr>
              <a:t>转接线</a:t>
            </a:r>
            <a:endParaRPr lang="zh-CN" altLang="en-US" sz="3200" dirty="0">
              <a:latin typeface="Times New Roman" panose="02020603050405020304" pitchFamily="18" charset="0"/>
              <a:cs typeface="Times New Roman" panose="02020603050405020304" pitchFamily="18" charset="0"/>
            </a:endParaRPr>
          </a:p>
        </p:txBody>
      </p:sp>
      <p:pic>
        <p:nvPicPr>
          <p:cNvPr id="9" name="图片 8" descr="1394 4-6插头2.jpg"/>
          <p:cNvPicPr>
            <a:picLocks noChangeAspect="1"/>
          </p:cNvPicPr>
          <p:nvPr/>
        </p:nvPicPr>
        <p:blipFill>
          <a:blip r:embed="rId1"/>
          <a:stretch>
            <a:fillRect/>
          </a:stretch>
        </p:blipFill>
        <p:spPr>
          <a:xfrm>
            <a:off x="615950" y="1250950"/>
            <a:ext cx="3246713" cy="2533650"/>
          </a:xfrm>
          <a:prstGeom prst="rect">
            <a:avLst/>
          </a:prstGeom>
        </p:spPr>
      </p:pic>
      <p:pic>
        <p:nvPicPr>
          <p:cNvPr id="11" name="图片 10" descr="1394 6-9针.JPG"/>
          <p:cNvPicPr>
            <a:picLocks noChangeAspect="1"/>
          </p:cNvPicPr>
          <p:nvPr/>
        </p:nvPicPr>
        <p:blipFill>
          <a:blip r:embed="rId2"/>
          <a:stretch>
            <a:fillRect/>
          </a:stretch>
        </p:blipFill>
        <p:spPr>
          <a:xfrm>
            <a:off x="5105400" y="1206500"/>
            <a:ext cx="3200400" cy="2542931"/>
          </a:xfrm>
          <a:prstGeom prst="rect">
            <a:avLst/>
          </a:prstGeom>
        </p:spPr>
      </p:pic>
      <p:pic>
        <p:nvPicPr>
          <p:cNvPr id="13" name="图片 12" descr="1394 9-9.JPG"/>
          <p:cNvPicPr>
            <a:picLocks noChangeAspect="1"/>
          </p:cNvPicPr>
          <p:nvPr/>
        </p:nvPicPr>
        <p:blipFill>
          <a:blip r:embed="rId3"/>
          <a:stretch>
            <a:fillRect/>
          </a:stretch>
        </p:blipFill>
        <p:spPr>
          <a:xfrm>
            <a:off x="2838450" y="3917950"/>
            <a:ext cx="3244850" cy="2324100"/>
          </a:xfrm>
          <a:prstGeom prst="rect">
            <a:avLst/>
          </a:prstGeom>
        </p:spPr>
      </p:pic>
      <p:sp>
        <p:nvSpPr>
          <p:cNvPr id="14" name="TextBox 13"/>
          <p:cNvSpPr txBox="1"/>
          <p:nvPr/>
        </p:nvSpPr>
        <p:spPr>
          <a:xfrm>
            <a:off x="571500" y="3695700"/>
            <a:ext cx="2711450" cy="461665"/>
          </a:xfrm>
          <a:prstGeom prst="rect">
            <a:avLst/>
          </a:prstGeom>
          <a:noFill/>
        </p:spPr>
        <p:txBody>
          <a:bodyPr wrap="square" rtlCol="0">
            <a:spAutoFit/>
          </a:bodyPr>
          <a:lstStyle/>
          <a:p>
            <a:r>
              <a:rPr lang="en-US" altLang="zh-CN" dirty="0" smtClean="0">
                <a:solidFill>
                  <a:srgbClr val="FFFF00"/>
                </a:solidFill>
                <a:ea typeface="+mj-ea"/>
                <a:cs typeface="Times New Roman" panose="02020603050405020304" pitchFamily="18" charset="0"/>
              </a:rPr>
              <a:t>4</a:t>
            </a:r>
            <a:r>
              <a:rPr lang="zh-CN" altLang="en-US" dirty="0" smtClean="0">
                <a:solidFill>
                  <a:srgbClr val="FFFF00"/>
                </a:solidFill>
                <a:ea typeface="+mj-ea"/>
                <a:cs typeface="Times New Roman" panose="02020603050405020304" pitchFamily="18" charset="0"/>
              </a:rPr>
              <a:t>针对</a:t>
            </a:r>
            <a:r>
              <a:rPr lang="en-US" altLang="zh-CN" dirty="0" smtClean="0">
                <a:solidFill>
                  <a:srgbClr val="FFFF00"/>
                </a:solidFill>
                <a:ea typeface="+mj-ea"/>
                <a:cs typeface="Times New Roman" panose="02020603050405020304" pitchFamily="18" charset="0"/>
              </a:rPr>
              <a:t>6</a:t>
            </a:r>
            <a:r>
              <a:rPr lang="zh-CN" altLang="en-US" dirty="0" smtClean="0">
                <a:solidFill>
                  <a:srgbClr val="FFFF00"/>
                </a:solidFill>
                <a:ea typeface="+mj-ea"/>
                <a:cs typeface="Times New Roman" panose="02020603050405020304" pitchFamily="18" charset="0"/>
              </a:rPr>
              <a:t>针转接线</a:t>
            </a:r>
            <a:endParaRPr lang="zh-CN" altLang="en-US" dirty="0">
              <a:solidFill>
                <a:srgbClr val="FFFF00"/>
              </a:solidFill>
              <a:ea typeface="+mj-ea"/>
              <a:cs typeface="Times New Roman" panose="02020603050405020304" pitchFamily="18" charset="0"/>
            </a:endParaRPr>
          </a:p>
        </p:txBody>
      </p:sp>
      <p:sp>
        <p:nvSpPr>
          <p:cNvPr id="15" name="矩形 14"/>
          <p:cNvSpPr/>
          <p:nvPr/>
        </p:nvSpPr>
        <p:spPr>
          <a:xfrm>
            <a:off x="6083300" y="3740150"/>
            <a:ext cx="2339102" cy="461665"/>
          </a:xfrm>
          <a:prstGeom prst="rect">
            <a:avLst/>
          </a:prstGeom>
        </p:spPr>
        <p:txBody>
          <a:bodyPr wrap="none">
            <a:spAutoFit/>
          </a:bodyPr>
          <a:lstStyle/>
          <a:p>
            <a:r>
              <a:rPr lang="en-US" altLang="zh-CN" dirty="0" smtClean="0">
                <a:solidFill>
                  <a:srgbClr val="FFFF00"/>
                </a:solidFill>
                <a:ea typeface="+mj-ea"/>
                <a:cs typeface="Times New Roman" panose="02020603050405020304" pitchFamily="18" charset="0"/>
              </a:rPr>
              <a:t>6</a:t>
            </a:r>
            <a:r>
              <a:rPr lang="zh-CN" altLang="en-US" dirty="0" smtClean="0">
                <a:solidFill>
                  <a:srgbClr val="FFFF00"/>
                </a:solidFill>
                <a:ea typeface="+mj-ea"/>
                <a:cs typeface="Times New Roman" panose="02020603050405020304" pitchFamily="18" charset="0"/>
              </a:rPr>
              <a:t>针对</a:t>
            </a:r>
            <a:r>
              <a:rPr lang="en-US" altLang="zh-CN" dirty="0" smtClean="0">
                <a:solidFill>
                  <a:srgbClr val="FFFF00"/>
                </a:solidFill>
                <a:ea typeface="+mj-ea"/>
                <a:cs typeface="Times New Roman" panose="02020603050405020304" pitchFamily="18" charset="0"/>
              </a:rPr>
              <a:t>9</a:t>
            </a:r>
            <a:r>
              <a:rPr lang="zh-CN" altLang="en-US" dirty="0" smtClean="0">
                <a:solidFill>
                  <a:srgbClr val="FFFF00"/>
                </a:solidFill>
                <a:ea typeface="+mj-ea"/>
                <a:cs typeface="Times New Roman" panose="02020603050405020304" pitchFamily="18" charset="0"/>
              </a:rPr>
              <a:t>针转接线</a:t>
            </a:r>
            <a:endParaRPr lang="zh-CN" altLang="en-US" dirty="0">
              <a:solidFill>
                <a:srgbClr val="FFFF00"/>
              </a:solidFill>
              <a:ea typeface="+mj-ea"/>
              <a:cs typeface="Times New Roman" panose="02020603050405020304" pitchFamily="18" charset="0"/>
            </a:endParaRPr>
          </a:p>
        </p:txBody>
      </p:sp>
      <p:sp>
        <p:nvSpPr>
          <p:cNvPr id="16" name="矩形 15"/>
          <p:cNvSpPr/>
          <p:nvPr/>
        </p:nvSpPr>
        <p:spPr>
          <a:xfrm>
            <a:off x="3371850" y="6184900"/>
            <a:ext cx="2339102" cy="461665"/>
          </a:xfrm>
          <a:prstGeom prst="rect">
            <a:avLst/>
          </a:prstGeom>
        </p:spPr>
        <p:txBody>
          <a:bodyPr wrap="square">
            <a:spAutoFit/>
          </a:bodyPr>
          <a:lstStyle/>
          <a:p>
            <a:r>
              <a:rPr lang="en-US" altLang="zh-CN" dirty="0" smtClean="0">
                <a:solidFill>
                  <a:srgbClr val="FFFF00"/>
                </a:solidFill>
                <a:ea typeface="+mj-ea"/>
                <a:cs typeface="Times New Roman" panose="02020603050405020304" pitchFamily="18" charset="0"/>
              </a:rPr>
              <a:t>9</a:t>
            </a:r>
            <a:r>
              <a:rPr lang="zh-CN" altLang="en-US" dirty="0" smtClean="0">
                <a:solidFill>
                  <a:srgbClr val="FFFF00"/>
                </a:solidFill>
                <a:ea typeface="+mj-ea"/>
                <a:cs typeface="Times New Roman" panose="02020603050405020304" pitchFamily="18" charset="0"/>
              </a:rPr>
              <a:t>针对</a:t>
            </a:r>
            <a:r>
              <a:rPr lang="en-US" altLang="zh-CN" dirty="0" smtClean="0">
                <a:solidFill>
                  <a:srgbClr val="FFFF00"/>
                </a:solidFill>
                <a:ea typeface="+mj-ea"/>
                <a:cs typeface="Times New Roman" panose="02020603050405020304" pitchFamily="18" charset="0"/>
              </a:rPr>
              <a:t>9</a:t>
            </a:r>
            <a:r>
              <a:rPr lang="zh-CN" altLang="en-US" dirty="0" smtClean="0">
                <a:solidFill>
                  <a:srgbClr val="FFFF00"/>
                </a:solidFill>
                <a:ea typeface="+mj-ea"/>
                <a:cs typeface="Times New Roman" panose="02020603050405020304" pitchFamily="18" charset="0"/>
              </a:rPr>
              <a:t>针连接线</a:t>
            </a:r>
            <a:endParaRPr lang="zh-CN" altLang="en-US" dirty="0">
              <a:solidFill>
                <a:srgbClr val="FFFF00"/>
              </a:solidFill>
              <a:ea typeface="+mj-ea"/>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latin typeface="Times New Roman" panose="02020603050405020304" pitchFamily="18" charset="0"/>
                <a:cs typeface="Times New Roman" panose="02020603050405020304" pitchFamily="18" charset="0"/>
              </a:rPr>
              <a:t>1394</a:t>
            </a:r>
            <a:r>
              <a:rPr lang="zh-CN" altLang="en-US" sz="3200" dirty="0" smtClean="0">
                <a:latin typeface="Times New Roman" panose="02020603050405020304" pitchFamily="18" charset="0"/>
                <a:cs typeface="Times New Roman" panose="02020603050405020304" pitchFamily="18" charset="0"/>
              </a:rPr>
              <a:t>卡</a:t>
            </a:r>
            <a:endParaRPr lang="zh-CN" altLang="en-US" sz="3200" dirty="0">
              <a:latin typeface="Times New Roman" panose="02020603050405020304" pitchFamily="18" charset="0"/>
              <a:cs typeface="Times New Roman" panose="02020603050405020304" pitchFamily="18" charset="0"/>
            </a:endParaRPr>
          </a:p>
        </p:txBody>
      </p:sp>
      <p:pic>
        <p:nvPicPr>
          <p:cNvPr id="5" name="内容占位符 4" descr="1394接口的cardbus卡.jpg"/>
          <p:cNvPicPr>
            <a:picLocks noGrp="1" noChangeAspect="1"/>
          </p:cNvPicPr>
          <p:nvPr>
            <p:ph idx="1"/>
          </p:nvPr>
        </p:nvPicPr>
        <p:blipFill>
          <a:blip r:embed="rId1"/>
          <a:stretch>
            <a:fillRect/>
          </a:stretch>
        </p:blipFill>
        <p:spPr>
          <a:xfrm>
            <a:off x="1638300" y="2228850"/>
            <a:ext cx="5636829" cy="4057718"/>
          </a:xfrm>
        </p:spPr>
      </p:pic>
      <p:sp>
        <p:nvSpPr>
          <p:cNvPr id="6" name="标题 1"/>
          <p:cNvSpPr txBox="1"/>
          <p:nvPr/>
        </p:nvSpPr>
        <p:spPr>
          <a:xfrm>
            <a:off x="438150" y="1517650"/>
            <a:ext cx="8229600" cy="4889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用于笔记本电脑、具有</a:t>
            </a:r>
            <a:r>
              <a:rPr kumimoji="0" lang="en-US" altLang="zh-CN"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2</a:t>
            </a: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个</a:t>
            </a:r>
            <a:r>
              <a:rPr kumimoji="0" lang="en-US" altLang="zh-CN"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1394</a:t>
            </a: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接口的</a:t>
            </a:r>
            <a:r>
              <a:rPr kumimoji="0" lang="en-US" altLang="zh-CN"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CardBus</a:t>
            </a:r>
            <a:r>
              <a:rPr kumimoji="0" lang="zh-CN" altLang="en-US" sz="2600" b="1" i="0" u="none" strike="noStrike" kern="1200" cap="none" spc="0" normalizeH="0" baseline="0" noProof="0" dirty="0" smtClean="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rPr>
              <a:t>卡</a:t>
            </a:r>
            <a:endParaRPr kumimoji="0" lang="zh-CN" altLang="en-US" sz="2600" b="1" i="0" u="none" strike="noStrike" kern="1200" cap="none" spc="0" normalizeH="0" baseline="0" noProof="0" dirty="0">
              <a:ln w="6350">
                <a:noFill/>
              </a:ln>
              <a:solidFill>
                <a:srgbClr val="FFFF00"/>
              </a:solidFill>
              <a:effectLst>
                <a:outerShdw blurRad="114300" dist="101600" dir="2700000" algn="tl" rotWithShape="0">
                  <a:srgbClr val="000000">
                    <a:alpha val="40000"/>
                  </a:srgbClr>
                </a:outerShdw>
              </a:effectLst>
              <a:uLnTx/>
              <a:uFillTx/>
              <a:ea typeface="+mj-ea"/>
              <a:cs typeface="Times New Roman" panose="02020603050405020304" pitchFamily="18" charset="0"/>
            </a:endParaRPr>
          </a:p>
        </p:txBody>
      </p:sp>
    </p:spTree>
  </p:cSld>
  <p:clrMapOvr>
    <a:masterClrMapping/>
  </p:clrMapOvr>
  <p:transition spd="slow">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latin typeface="Times New Roman" panose="02020603050405020304" pitchFamily="18" charset="0"/>
                <a:cs typeface="Times New Roman" panose="02020603050405020304" pitchFamily="18" charset="0"/>
              </a:rPr>
              <a:t>1394</a:t>
            </a:r>
            <a:r>
              <a:rPr lang="zh-CN" altLang="en-US" dirty="0" smtClean="0"/>
              <a:t>卡</a:t>
            </a:r>
            <a:endParaRPr lang="zh-CN" altLang="en-US" dirty="0"/>
          </a:p>
        </p:txBody>
      </p:sp>
      <p:sp>
        <p:nvSpPr>
          <p:cNvPr id="3" name="内容占位符 2"/>
          <p:cNvSpPr>
            <a:spLocks noGrp="1"/>
          </p:cNvSpPr>
          <p:nvPr>
            <p:ph idx="1"/>
          </p:nvPr>
        </p:nvSpPr>
        <p:spPr>
          <a:xfrm>
            <a:off x="457200" y="1428750"/>
            <a:ext cx="8229600" cy="533400"/>
          </a:xfrm>
        </p:spPr>
        <p:txBody>
          <a:bodyPr>
            <a:normAutofit/>
          </a:bodyPr>
          <a:lstStyle/>
          <a:p>
            <a:pPr algn="ctr">
              <a:buNone/>
            </a:pPr>
            <a:r>
              <a:rPr lang="zh-CN" altLang="en-US" sz="2400" b="0" dirty="0" smtClean="0">
                <a:latin typeface="Times New Roman" panose="02020603050405020304" pitchFamily="18" charset="0"/>
                <a:cs typeface="Times New Roman" panose="02020603050405020304" pitchFamily="18" charset="0"/>
              </a:rPr>
              <a:t>具有</a:t>
            </a:r>
            <a:r>
              <a:rPr lang="en-US" altLang="zh-CN" sz="2400" b="0" dirty="0" smtClean="0">
                <a:latin typeface="Times New Roman" panose="02020603050405020304" pitchFamily="18" charset="0"/>
                <a:cs typeface="Times New Roman" panose="02020603050405020304" pitchFamily="18" charset="0"/>
              </a:rPr>
              <a:t>1394</a:t>
            </a:r>
            <a:r>
              <a:rPr lang="zh-CN" altLang="en-US" sz="2400" b="0" dirty="0" smtClean="0">
                <a:latin typeface="Times New Roman" panose="02020603050405020304" pitchFamily="18" charset="0"/>
                <a:cs typeface="Times New Roman" panose="02020603050405020304" pitchFamily="18" charset="0"/>
              </a:rPr>
              <a:t>接口，基于</a:t>
            </a:r>
            <a:r>
              <a:rPr lang="en-US" altLang="zh-CN" sz="2400" b="0" dirty="0" smtClean="0">
                <a:latin typeface="Times New Roman" panose="02020603050405020304" pitchFamily="18" charset="0"/>
                <a:cs typeface="Times New Roman" panose="02020603050405020304" pitchFamily="18" charset="0"/>
              </a:rPr>
              <a:t>PCI-E</a:t>
            </a:r>
            <a:r>
              <a:rPr lang="zh-CN" altLang="en-US" sz="2400" b="0" dirty="0" smtClean="0">
                <a:latin typeface="Times New Roman" panose="02020603050405020304" pitchFamily="18" charset="0"/>
                <a:cs typeface="Times New Roman" panose="02020603050405020304" pitchFamily="18" charset="0"/>
              </a:rPr>
              <a:t>总线的</a:t>
            </a:r>
            <a:r>
              <a:rPr lang="en-US" sz="2400" b="0" dirty="0" smtClean="0">
                <a:latin typeface="Times New Roman" panose="02020603050405020304" pitchFamily="18" charset="0"/>
                <a:cs typeface="Times New Roman" panose="02020603050405020304" pitchFamily="18" charset="0"/>
              </a:rPr>
              <a:t>HD7000</a:t>
            </a:r>
            <a:r>
              <a:rPr lang="zh-CN" altLang="en-US" sz="2400" b="0" dirty="0" smtClean="0">
                <a:latin typeface="Times New Roman" panose="02020603050405020304" pitchFamily="18" charset="0"/>
                <a:cs typeface="Times New Roman" panose="02020603050405020304" pitchFamily="18" charset="0"/>
              </a:rPr>
              <a:t>视频采集卡</a:t>
            </a:r>
            <a:endParaRPr lang="zh-CN" altLang="en-US" sz="2400" b="0" dirty="0">
              <a:latin typeface="Times New Roman" panose="02020603050405020304" pitchFamily="18" charset="0"/>
              <a:cs typeface="Times New Roman" panose="02020603050405020304" pitchFamily="18" charset="0"/>
            </a:endParaRPr>
          </a:p>
        </p:txBody>
      </p:sp>
      <p:pic>
        <p:nvPicPr>
          <p:cNvPr id="4" name="图片 3" descr="1394卡1.JPG"/>
          <p:cNvPicPr>
            <a:picLocks noChangeAspect="1"/>
          </p:cNvPicPr>
          <p:nvPr/>
        </p:nvPicPr>
        <p:blipFill>
          <a:blip r:embed="rId1"/>
          <a:stretch>
            <a:fillRect/>
          </a:stretch>
        </p:blipFill>
        <p:spPr>
          <a:xfrm>
            <a:off x="2305050" y="2006600"/>
            <a:ext cx="4622800" cy="4323678"/>
          </a:xfrm>
          <a:prstGeom prst="rect">
            <a:avLst/>
          </a:prstGeom>
        </p:spPr>
      </p:pic>
    </p:spTree>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2. 1394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网络的拓扑结构</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527050" y="1339850"/>
            <a:ext cx="8229600" cy="1250950"/>
          </a:xfrm>
        </p:spPr>
        <p:txBody>
          <a:bodyPr>
            <a:normAutofit lnSpcReduction="10000"/>
          </a:bodyPr>
          <a:lstStyle/>
          <a:p>
            <a:pPr algn="just"/>
            <a:r>
              <a:rPr lang="en-US" sz="2600" dirty="0" smtClean="0">
                <a:latin typeface="Times New Roman" panose="02020603050405020304" pitchFamily="18" charset="0"/>
                <a:cs typeface="Times New Roman" panose="02020603050405020304" pitchFamily="18" charset="0"/>
              </a:rPr>
              <a:t>IEEE 1394</a:t>
            </a:r>
            <a:r>
              <a:rPr lang="zh-CN" altLang="en-US" sz="2600" dirty="0" smtClean="0">
                <a:latin typeface="Times New Roman" panose="02020603050405020304" pitchFamily="18" charset="0"/>
                <a:cs typeface="Times New Roman" panose="02020603050405020304" pitchFamily="18" charset="0"/>
              </a:rPr>
              <a:t>控制芯片最多只能提供</a:t>
            </a:r>
            <a:r>
              <a:rPr lang="en-US"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个接口，可采用菊花链或树型结构来连接设备，构成</a:t>
            </a:r>
            <a:r>
              <a:rPr lang="en-US" sz="2600" dirty="0" smtClean="0">
                <a:latin typeface="Times New Roman" panose="02020603050405020304" pitchFamily="18" charset="0"/>
                <a:cs typeface="Times New Roman" panose="02020603050405020304" pitchFamily="18" charset="0"/>
              </a:rPr>
              <a:t>1394</a:t>
            </a:r>
            <a:r>
              <a:rPr lang="zh-CN" altLang="en-US" sz="2600" dirty="0" smtClean="0">
                <a:latin typeface="Times New Roman" panose="02020603050405020304" pitchFamily="18" charset="0"/>
                <a:cs typeface="Times New Roman" panose="02020603050405020304" pitchFamily="18" charset="0"/>
              </a:rPr>
              <a:t>网络。</a:t>
            </a:r>
            <a:endParaRPr lang="en-US" altLang="zh-CN" sz="2600" dirty="0" smtClean="0">
              <a:latin typeface="Times New Roman" panose="02020603050405020304" pitchFamily="18" charset="0"/>
              <a:cs typeface="Times New Roman" panose="02020603050405020304" pitchFamily="18" charset="0"/>
            </a:endParaRPr>
          </a:p>
          <a:p>
            <a:pPr algn="just">
              <a:buNone/>
            </a:pP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图</a:t>
            </a:r>
            <a:r>
              <a:rPr lang="en-US" sz="2600" dirty="0" smtClean="0">
                <a:latin typeface="Times New Roman" panose="02020603050405020304" pitchFamily="18" charset="0"/>
                <a:cs typeface="Times New Roman" panose="02020603050405020304" pitchFamily="18" charset="0"/>
              </a:rPr>
              <a:t>12.15</a:t>
            </a:r>
            <a:r>
              <a:rPr lang="zh-CN" altLang="en-US" sz="2600" dirty="0" smtClean="0">
                <a:latin typeface="Times New Roman" panose="02020603050405020304" pitchFamily="18" charset="0"/>
                <a:cs typeface="Times New Roman" panose="02020603050405020304" pitchFamily="18" charset="0"/>
              </a:rPr>
              <a:t>是基于</a:t>
            </a:r>
            <a:r>
              <a:rPr lang="en-US" sz="2600" dirty="0" smtClean="0">
                <a:latin typeface="Times New Roman" panose="02020603050405020304" pitchFamily="18" charset="0"/>
                <a:cs typeface="Times New Roman" panose="02020603050405020304" pitchFamily="18" charset="0"/>
              </a:rPr>
              <a:t>PCI</a:t>
            </a:r>
            <a:r>
              <a:rPr lang="zh-CN" altLang="en-US" sz="2600" dirty="0" smtClean="0">
                <a:latin typeface="Times New Roman" panose="02020603050405020304" pitchFamily="18" charset="0"/>
                <a:cs typeface="Times New Roman" panose="02020603050405020304" pitchFamily="18" charset="0"/>
              </a:rPr>
              <a:t>总线的</a:t>
            </a:r>
            <a:r>
              <a:rPr lang="en-US" sz="2600" dirty="0" smtClean="0">
                <a:latin typeface="Times New Roman" panose="02020603050405020304" pitchFamily="18" charset="0"/>
                <a:cs typeface="Times New Roman" panose="02020603050405020304" pitchFamily="18" charset="0"/>
              </a:rPr>
              <a:t>1394</a:t>
            </a:r>
            <a:r>
              <a:rPr lang="zh-CN" altLang="en-US" sz="2600" dirty="0" smtClean="0">
                <a:latin typeface="Times New Roman" panose="02020603050405020304" pitchFamily="18" charset="0"/>
                <a:cs typeface="Times New Roman" panose="02020603050405020304" pitchFamily="18" charset="0"/>
              </a:rPr>
              <a:t>网络树状连接示意图</a:t>
            </a:r>
            <a:endParaRPr lang="zh-CN" altLang="en-US" sz="2600" dirty="0" smtClean="0">
              <a:latin typeface="Times New Roman" panose="02020603050405020304" pitchFamily="18" charset="0"/>
              <a:cs typeface="Times New Roman" panose="02020603050405020304" pitchFamily="18" charset="0"/>
            </a:endParaRPr>
          </a:p>
          <a:p>
            <a:endParaRPr lang="zh-CN" altLang="en-US" dirty="0"/>
          </a:p>
        </p:txBody>
      </p:sp>
      <p:pic>
        <p:nvPicPr>
          <p:cNvPr id="36866" name="Picture 2"/>
          <p:cNvPicPr>
            <a:picLocks noChangeAspect="1" noChangeArrowheads="1"/>
          </p:cNvPicPr>
          <p:nvPr/>
        </p:nvPicPr>
        <p:blipFill>
          <a:blip r:embed="rId1"/>
          <a:srcRect/>
          <a:stretch>
            <a:fillRect/>
          </a:stretch>
        </p:blipFill>
        <p:spPr bwMode="auto">
          <a:xfrm>
            <a:off x="1416050" y="2628900"/>
            <a:ext cx="6445250" cy="3885653"/>
          </a:xfrm>
          <a:prstGeom prst="rect">
            <a:avLst/>
          </a:prstGeom>
          <a:noFill/>
          <a:ln w="9525">
            <a:noFill/>
            <a:miter lim="800000"/>
            <a:headEnd/>
            <a:tailEnd/>
          </a:ln>
          <a:effectLst/>
        </p:spPr>
      </p:pic>
    </p:spTree>
  </p:cSld>
  <p:clrMapOvr>
    <a:masterClrMapping/>
  </p:clrMapOvr>
  <p:transition spd="slow">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2. 1394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网络的拓扑结构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339850"/>
            <a:ext cx="8229600" cy="5200650"/>
          </a:xfrm>
        </p:spPr>
        <p:txBody>
          <a:bodyPr>
            <a:normAutofit fontScale="85000" lnSpcReduction="20000"/>
          </a:bodyPr>
          <a:lstStyle/>
          <a:p>
            <a:pPr algn="just">
              <a:buNone/>
            </a:pP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）网络结构</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网络由网段</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bus)</a:t>
            </a:r>
            <a:r>
              <a:rPr lang="zh-CN" altLang="en-US" dirty="0" smtClean="0">
                <a:latin typeface="Times New Roman" panose="02020603050405020304" pitchFamily="18" charset="0"/>
                <a:cs typeface="Times New Roman" panose="02020603050405020304" pitchFamily="18" charset="0"/>
              </a:rPr>
              <a:t>和节点</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node)</a:t>
            </a:r>
            <a:r>
              <a:rPr lang="zh-CN" altLang="en-US" dirty="0" smtClean="0">
                <a:latin typeface="Times New Roman" panose="02020603050405020304" pitchFamily="18" charset="0"/>
                <a:cs typeface="Times New Roman" panose="02020603050405020304" pitchFamily="18" charset="0"/>
              </a:rPr>
              <a:t>构成。</a:t>
            </a:r>
            <a:r>
              <a:rPr lang="zh-CN" altLang="en-US" dirty="0" smtClean="0">
                <a:solidFill>
                  <a:srgbClr val="66FF99"/>
                </a:solidFill>
                <a:latin typeface="Times New Roman" panose="02020603050405020304" pitchFamily="18" charset="0"/>
                <a:cs typeface="Times New Roman" panose="02020603050405020304" pitchFamily="18" charset="0"/>
              </a:rPr>
              <a:t>网段即上图的局部串行总线；节点即网络上连接端点，是一个可寻址设备。</a:t>
            </a:r>
            <a:endParaRPr lang="en-US" altLang="zh-CN" dirty="0" smtClean="0">
              <a:solidFill>
                <a:srgbClr val="66FF99"/>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dirty="0" smtClean="0">
                <a:solidFill>
                  <a:srgbClr val="66FF99"/>
                </a:solidFill>
                <a:latin typeface="Times New Roman" panose="02020603050405020304" pitchFamily="18" charset="0"/>
                <a:cs typeface="Times New Roman" panose="02020603050405020304" pitchFamily="18" charset="0"/>
              </a:rPr>
              <a:t>1394</a:t>
            </a:r>
            <a:r>
              <a:rPr lang="zh-CN" altLang="en-US" dirty="0" smtClean="0">
                <a:solidFill>
                  <a:srgbClr val="66FF99"/>
                </a:solidFill>
                <a:latin typeface="Times New Roman" panose="02020603050405020304" pitchFamily="18" charset="0"/>
                <a:cs typeface="Times New Roman" panose="02020603050405020304" pitchFamily="18" charset="0"/>
              </a:rPr>
              <a:t>接口需要</a:t>
            </a:r>
            <a:r>
              <a:rPr lang="zh-CN" altLang="en-US" dirty="0" smtClean="0">
                <a:latin typeface="Times New Roman" panose="02020603050405020304" pitchFamily="18" charset="0"/>
                <a:cs typeface="Times New Roman" panose="02020603050405020304" pitchFamily="18" charset="0"/>
              </a:rPr>
              <a:t>主适配器</a:t>
            </a:r>
            <a:r>
              <a:rPr lang="zh-CN" altLang="en-US" dirty="0" smtClean="0">
                <a:solidFill>
                  <a:srgbClr val="66FF99"/>
                </a:solidFill>
                <a:latin typeface="Times New Roman" panose="02020603050405020304" pitchFamily="18" charset="0"/>
                <a:cs typeface="Times New Roman" panose="02020603050405020304" pitchFamily="18" charset="0"/>
              </a:rPr>
              <a:t>与系统总线相连，其功能集成在主板芯片组的</a:t>
            </a:r>
            <a:r>
              <a:rPr lang="en-US" dirty="0" smtClean="0">
                <a:solidFill>
                  <a:srgbClr val="66FF99"/>
                </a:solidFill>
                <a:latin typeface="Times New Roman" panose="02020603050405020304" pitchFamily="18" charset="0"/>
                <a:cs typeface="Times New Roman" panose="02020603050405020304" pitchFamily="18" charset="0"/>
              </a:rPr>
              <a:t>PCI</a:t>
            </a:r>
            <a:r>
              <a:rPr lang="zh-CN" altLang="en-US" dirty="0" smtClean="0">
                <a:solidFill>
                  <a:srgbClr val="66FF99"/>
                </a:solidFill>
                <a:latin typeface="Times New Roman" panose="02020603050405020304" pitchFamily="18" charset="0"/>
                <a:cs typeface="Times New Roman" panose="02020603050405020304" pitchFamily="18" charset="0"/>
              </a:rPr>
              <a:t>到</a:t>
            </a:r>
            <a:r>
              <a:rPr lang="en-US" dirty="0" smtClean="0">
                <a:solidFill>
                  <a:srgbClr val="66FF99"/>
                </a:solidFill>
                <a:latin typeface="Times New Roman" panose="02020603050405020304" pitchFamily="18" charset="0"/>
                <a:cs typeface="Times New Roman" panose="02020603050405020304" pitchFamily="18" charset="0"/>
              </a:rPr>
              <a:t>ISA</a:t>
            </a:r>
            <a:r>
              <a:rPr lang="zh-CN" altLang="en-US" dirty="0" smtClean="0">
                <a:solidFill>
                  <a:srgbClr val="66FF99"/>
                </a:solidFill>
                <a:latin typeface="Times New Roman" panose="02020603050405020304" pitchFamily="18" charset="0"/>
                <a:cs typeface="Times New Roman" panose="02020603050405020304" pitchFamily="18" charset="0"/>
              </a:rPr>
              <a:t>总线的</a:t>
            </a:r>
            <a:r>
              <a:rPr lang="zh-CN" altLang="en-US" dirty="0" smtClean="0">
                <a:latin typeface="Times New Roman" panose="02020603050405020304" pitchFamily="18" charset="0"/>
                <a:cs typeface="Times New Roman" panose="02020603050405020304" pitchFamily="18" charset="0"/>
              </a:rPr>
              <a:t>桥芯片</a:t>
            </a:r>
            <a:r>
              <a:rPr lang="zh-CN" altLang="en-US" dirty="0" smtClean="0">
                <a:solidFill>
                  <a:srgbClr val="66FF99"/>
                </a:solidFill>
                <a:latin typeface="Times New Roman" panose="02020603050405020304" pitchFamily="18" charset="0"/>
                <a:cs typeface="Times New Roman" panose="02020603050405020304" pitchFamily="18" charset="0"/>
              </a:rPr>
              <a:t>中，</a:t>
            </a:r>
            <a:r>
              <a:rPr lang="en-US" dirty="0" smtClean="0">
                <a:solidFill>
                  <a:srgbClr val="66FF99"/>
                </a:solidFill>
                <a:latin typeface="Times New Roman" panose="02020603050405020304" pitchFamily="18" charset="0"/>
                <a:cs typeface="Times New Roman" panose="02020603050405020304" pitchFamily="18" charset="0"/>
              </a:rPr>
              <a:t>1394</a:t>
            </a:r>
            <a:r>
              <a:rPr lang="zh-CN" altLang="en-US" dirty="0" smtClean="0">
                <a:solidFill>
                  <a:srgbClr val="66FF99"/>
                </a:solidFill>
                <a:latin typeface="Times New Roman" panose="02020603050405020304" pitchFamily="18" charset="0"/>
                <a:cs typeface="Times New Roman" panose="02020603050405020304" pitchFamily="18" charset="0"/>
              </a:rPr>
              <a:t>插座则设置在机箱背面。这个主端口就是</a:t>
            </a:r>
            <a:r>
              <a:rPr lang="zh-CN" altLang="en-US" dirty="0" smtClean="0">
                <a:latin typeface="Times New Roman" panose="02020603050405020304" pitchFamily="18" charset="0"/>
                <a:cs typeface="Times New Roman" panose="02020603050405020304" pitchFamily="18" charset="0"/>
              </a:rPr>
              <a:t>树形配置结构</a:t>
            </a:r>
            <a:r>
              <a:rPr lang="zh-CN" altLang="en-US" dirty="0" smtClean="0">
                <a:solidFill>
                  <a:srgbClr val="66FF99"/>
                </a:solidFill>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根节点</a:t>
            </a:r>
            <a:r>
              <a:rPr lang="zh-CN" altLang="en-US" dirty="0" smtClean="0">
                <a:solidFill>
                  <a:srgbClr val="66FF99"/>
                </a:solidFill>
                <a:latin typeface="Times New Roman" panose="02020603050405020304" pitchFamily="18" charset="0"/>
                <a:cs typeface="Times New Roman" panose="02020603050405020304" pitchFamily="18" charset="0"/>
              </a:rPr>
              <a:t>，</a:t>
            </a:r>
            <a:r>
              <a:rPr lang="en-US" dirty="0" smtClean="0">
                <a:solidFill>
                  <a:srgbClr val="66FF99"/>
                </a:solidFill>
                <a:latin typeface="Times New Roman" panose="02020603050405020304" pitchFamily="18" charset="0"/>
                <a:cs typeface="Times New Roman" panose="02020603050405020304" pitchFamily="18" charset="0"/>
              </a:rPr>
              <a:t>CD-ROM</a:t>
            </a:r>
            <a:r>
              <a:rPr lang="zh-CN" altLang="en-US" dirty="0" smtClean="0">
                <a:solidFill>
                  <a:srgbClr val="66FF99"/>
                </a:solidFill>
                <a:latin typeface="Times New Roman" panose="02020603050405020304" pitchFamily="18" charset="0"/>
                <a:cs typeface="Times New Roman" panose="02020603050405020304" pitchFamily="18" charset="0"/>
              </a:rPr>
              <a:t>和数字</a:t>
            </a:r>
            <a:r>
              <a:rPr lang="en-US" dirty="0" smtClean="0">
                <a:solidFill>
                  <a:srgbClr val="66FF99"/>
                </a:solidFill>
                <a:latin typeface="Times New Roman" panose="02020603050405020304" pitchFamily="18" charset="0"/>
                <a:cs typeface="Times New Roman" panose="02020603050405020304" pitchFamily="18" charset="0"/>
              </a:rPr>
              <a:t>VCR</a:t>
            </a:r>
            <a:r>
              <a:rPr lang="zh-CN" altLang="en-US" dirty="0" smtClean="0">
                <a:solidFill>
                  <a:srgbClr val="66FF99"/>
                </a:solidFill>
                <a:latin typeface="Times New Roman" panose="02020603050405020304" pitchFamily="18" charset="0"/>
                <a:cs typeface="Times New Roman" panose="02020603050405020304" pitchFamily="18" charset="0"/>
              </a:rPr>
              <a:t>则是</a:t>
            </a:r>
            <a:r>
              <a:rPr lang="zh-CN" altLang="en-US" dirty="0" smtClean="0">
                <a:latin typeface="Times New Roman" panose="02020603050405020304" pitchFamily="18" charset="0"/>
                <a:cs typeface="Times New Roman" panose="02020603050405020304" pitchFamily="18" charset="0"/>
              </a:rPr>
              <a:t>枝节点</a:t>
            </a:r>
            <a:r>
              <a:rPr lang="zh-CN" altLang="en-US" dirty="0" smtClean="0">
                <a:solidFill>
                  <a:srgbClr val="66FF99"/>
                </a:solidFill>
                <a:latin typeface="Times New Roman" panose="02020603050405020304" pitchFamily="18" charset="0"/>
                <a:cs typeface="Times New Roman" panose="02020603050405020304" pitchFamily="18" charset="0"/>
              </a:rPr>
              <a:t>，其余为</a:t>
            </a:r>
            <a:r>
              <a:rPr lang="zh-CN" altLang="en-US" dirty="0" smtClean="0">
                <a:latin typeface="Times New Roman" panose="02020603050405020304" pitchFamily="18" charset="0"/>
                <a:cs typeface="Times New Roman" panose="02020603050405020304" pitchFamily="18" charset="0"/>
              </a:rPr>
              <a:t>叶节点</a:t>
            </a:r>
            <a:r>
              <a:rPr lang="zh-CN" altLang="en-US" dirty="0" smtClean="0">
                <a:solidFill>
                  <a:srgbClr val="66FF99"/>
                </a:solidFill>
                <a:latin typeface="Times New Roman" panose="02020603050405020304" pitchFamily="18" charset="0"/>
                <a:cs typeface="Times New Roman" panose="02020603050405020304" pitchFamily="18" charset="0"/>
              </a:rPr>
              <a:t>。每个节点都可作为根节点向下延展，当增添和移除设备时，网络会</a:t>
            </a:r>
            <a:r>
              <a:rPr lang="zh-CN" altLang="en-US" dirty="0" smtClean="0">
                <a:latin typeface="Times New Roman" panose="02020603050405020304" pitchFamily="18" charset="0"/>
                <a:cs typeface="Times New Roman" panose="02020603050405020304" pitchFamily="18" charset="0"/>
              </a:rPr>
              <a:t>自动重组</a:t>
            </a:r>
            <a:r>
              <a:rPr lang="zh-CN" altLang="en-US" dirty="0" smtClean="0">
                <a:solidFill>
                  <a:srgbClr val="66FF99"/>
                </a:solidFill>
                <a:latin typeface="Times New Roman" panose="02020603050405020304" pitchFamily="18" charset="0"/>
                <a:cs typeface="Times New Roman" panose="02020603050405020304" pitchFamily="18" charset="0"/>
              </a:rPr>
              <a:t>。</a:t>
            </a:r>
            <a:endParaRPr lang="en-US" altLang="zh-CN" dirty="0" smtClean="0">
              <a:solidFill>
                <a:srgbClr val="66FF99"/>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altLang="zh-CN" dirty="0" smtClean="0">
                <a:solidFill>
                  <a:srgbClr val="66FF99"/>
                </a:solidFill>
                <a:latin typeface="Times New Roman" panose="02020603050405020304" pitchFamily="18" charset="0"/>
                <a:cs typeface="Times New Roman" panose="02020603050405020304" pitchFamily="18" charset="0"/>
              </a:rPr>
              <a:t> </a:t>
            </a:r>
            <a:r>
              <a:rPr lang="zh-CN" altLang="en-US" dirty="0" smtClean="0">
                <a:solidFill>
                  <a:srgbClr val="66FF99"/>
                </a:solidFill>
                <a:latin typeface="Times New Roman" panose="02020603050405020304" pitchFamily="18" charset="0"/>
                <a:cs typeface="Times New Roman" panose="02020603050405020304" pitchFamily="18" charset="0"/>
              </a:rPr>
              <a:t>主端口可连接</a:t>
            </a:r>
            <a:r>
              <a:rPr lang="en-US" dirty="0" smtClean="0">
                <a:latin typeface="Times New Roman" panose="02020603050405020304" pitchFamily="18" charset="0"/>
                <a:cs typeface="Times New Roman" panose="02020603050405020304" pitchFamily="18" charset="0"/>
              </a:rPr>
              <a:t>63</a:t>
            </a:r>
            <a:r>
              <a:rPr lang="zh-CN" altLang="en-US" dirty="0" smtClean="0">
                <a:latin typeface="Times New Roman" panose="02020603050405020304" pitchFamily="18" charset="0"/>
                <a:cs typeface="Times New Roman" panose="02020603050405020304" pitchFamily="18" charset="0"/>
              </a:rPr>
              <a:t>台</a:t>
            </a:r>
            <a:r>
              <a:rPr lang="zh-CN" altLang="en-US" dirty="0" smtClean="0">
                <a:solidFill>
                  <a:srgbClr val="66FF99"/>
                </a:solidFill>
                <a:latin typeface="Times New Roman" panose="02020603050405020304" pitchFamily="18" charset="0"/>
                <a:cs typeface="Times New Roman" panose="02020603050405020304" pitchFamily="18" charset="0"/>
              </a:rPr>
              <a:t>设备，两个节点间电缆最长为</a:t>
            </a:r>
            <a:r>
              <a:rPr lang="en-US" dirty="0" smtClean="0">
                <a:latin typeface="Times New Roman" panose="02020603050405020304" pitchFamily="18" charset="0"/>
                <a:cs typeface="Times New Roman" panose="02020603050405020304" pitchFamily="18" charset="0"/>
              </a:rPr>
              <a:t>4.5m</a:t>
            </a:r>
            <a:r>
              <a:rPr lang="zh-CN" altLang="en-US" dirty="0" smtClean="0">
                <a:solidFill>
                  <a:srgbClr val="66FF99"/>
                </a:solidFill>
                <a:latin typeface="Times New Roman" panose="02020603050405020304" pitchFamily="18" charset="0"/>
                <a:cs typeface="Times New Roman" panose="02020603050405020304" pitchFamily="18" charset="0"/>
              </a:rPr>
              <a:t>。</a:t>
            </a:r>
            <a:endParaRPr lang="en-US" altLang="zh-CN" dirty="0" smtClean="0">
              <a:solidFill>
                <a:srgbClr val="66FF99"/>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solidFill>
                  <a:srgbClr val="66FF99"/>
                </a:solidFill>
                <a:latin typeface="Times New Roman" panose="02020603050405020304" pitchFamily="18" charset="0"/>
                <a:cs typeface="Times New Roman" panose="02020603050405020304" pitchFamily="18" charset="0"/>
              </a:rPr>
              <a:t>网络上会有一台计算机，它不一定介入总线仲裁或数据传送，</a:t>
            </a:r>
            <a:r>
              <a:rPr lang="zh-CN" altLang="en-US" dirty="0" smtClean="0">
                <a:latin typeface="Times New Roman" panose="02020603050405020304" pitchFamily="18" charset="0"/>
                <a:cs typeface="Times New Roman" panose="02020603050405020304" pitchFamily="18" charset="0"/>
              </a:rPr>
              <a:t>节点间可直接进行点对点通信</a:t>
            </a:r>
            <a:r>
              <a:rPr lang="zh-CN" altLang="en-US" dirty="0" smtClean="0">
                <a:solidFill>
                  <a:srgbClr val="66FF99"/>
                </a:solidFill>
                <a:latin typeface="Times New Roman" panose="02020603050405020304" pitchFamily="18" charset="0"/>
                <a:cs typeface="Times New Roman" panose="02020603050405020304" pitchFamily="18" charset="0"/>
              </a:rPr>
              <a:t>。两节点间通信时，中间最多可经过</a:t>
            </a:r>
            <a:r>
              <a:rPr lang="en-US" dirty="0" smtClean="0">
                <a:solidFill>
                  <a:srgbClr val="66FF99"/>
                </a:solidFill>
                <a:latin typeface="Times New Roman" panose="02020603050405020304" pitchFamily="18" charset="0"/>
                <a:cs typeface="Times New Roman" panose="02020603050405020304" pitchFamily="18" charset="0"/>
              </a:rPr>
              <a:t>15</a:t>
            </a:r>
            <a:r>
              <a:rPr lang="zh-CN" altLang="en-US" dirty="0" smtClean="0">
                <a:solidFill>
                  <a:srgbClr val="66FF99"/>
                </a:solidFill>
                <a:latin typeface="Times New Roman" panose="02020603050405020304" pitchFamily="18" charset="0"/>
                <a:cs typeface="Times New Roman" panose="02020603050405020304" pitchFamily="18" charset="0"/>
              </a:rPr>
              <a:t>个节点的转接再驱动，因此通信最大距离为</a:t>
            </a:r>
            <a:r>
              <a:rPr lang="en-US" dirty="0" smtClean="0">
                <a:solidFill>
                  <a:srgbClr val="66FF99"/>
                </a:solidFill>
                <a:latin typeface="Times New Roman" panose="02020603050405020304" pitchFamily="18" charset="0"/>
                <a:cs typeface="Times New Roman" panose="02020603050405020304" pitchFamily="18" charset="0"/>
              </a:rPr>
              <a:t>72m</a:t>
            </a:r>
            <a:r>
              <a:rPr lang="zh-CN" altLang="en-US" dirty="0" smtClean="0">
                <a:solidFill>
                  <a:srgbClr val="66FF99"/>
                </a:solidFill>
                <a:latin typeface="Times New Roman" panose="02020603050405020304" pitchFamily="18" charset="0"/>
                <a:cs typeface="Times New Roman" panose="02020603050405020304" pitchFamily="18" charset="0"/>
              </a:rPr>
              <a:t>，电缆</a:t>
            </a:r>
            <a:r>
              <a:rPr lang="zh-CN" altLang="en-US" dirty="0" smtClean="0">
                <a:latin typeface="Times New Roman" panose="02020603050405020304" pitchFamily="18" charset="0"/>
                <a:cs typeface="Times New Roman" panose="02020603050405020304" pitchFamily="18" charset="0"/>
              </a:rPr>
              <a:t>不需要终端器</a:t>
            </a:r>
            <a:r>
              <a:rPr lang="zh-CN" altLang="en-US" dirty="0" smtClean="0">
                <a:solidFill>
                  <a:srgbClr val="66FF99"/>
                </a:solidFill>
                <a:latin typeface="Times New Roman" panose="02020603050405020304" pitchFamily="18" charset="0"/>
                <a:cs typeface="Times New Roman" panose="02020603050405020304" pitchFamily="18" charset="0"/>
              </a:rPr>
              <a:t>。</a:t>
            </a:r>
            <a:endParaRPr lang="zh-CN" altLang="en-US" dirty="0">
              <a:solidFill>
                <a:srgbClr val="66FF99"/>
              </a:solidFill>
              <a:latin typeface="Times New Roman" panose="02020603050405020304" pitchFamily="18" charset="0"/>
              <a:cs typeface="Times New Roman" panose="02020603050405020304" pitchFamily="18" charset="0"/>
            </a:endParaRPr>
          </a:p>
        </p:txBody>
      </p:sp>
    </p:spTree>
  </p:cSld>
  <p:clrMapOvr>
    <a:masterClrMapping/>
  </p:clrMapOvr>
  <p:transition spd="slow">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2. 1394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网络的拓扑结构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339850"/>
            <a:ext cx="8229600" cy="5289550"/>
          </a:xfrm>
        </p:spPr>
        <p:txBody>
          <a:bodyPr>
            <a:normAutofit fontScale="92500" lnSpcReduction="20000"/>
          </a:bodyPr>
          <a:lstStyle/>
          <a:p>
            <a:pPr algn="just">
              <a:buNone/>
            </a:pP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设备的寻址</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所连设备采用内存编址，各设备就像存储单元，当成寄存器或内存来寻址。</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设备地址</a:t>
            </a:r>
            <a:r>
              <a:rPr lang="en-US" dirty="0" smtClean="0">
                <a:latin typeface="Times New Roman" panose="02020603050405020304" pitchFamily="18" charset="0"/>
                <a:cs typeface="Times New Roman" panose="02020603050405020304" pitchFamily="18" charset="0"/>
              </a:rPr>
              <a:t>64</a:t>
            </a:r>
            <a:r>
              <a:rPr lang="zh-CN" altLang="en-US" dirty="0" smtClean="0">
                <a:latin typeface="Times New Roman" panose="02020603050405020304" pitchFamily="18" charset="0"/>
                <a:cs typeface="Times New Roman" panose="02020603050405020304" pitchFamily="18" charset="0"/>
              </a:rPr>
              <a:t>位：</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最高</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位是节点标志（</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Node-ID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位网段标志（</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bus-ID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位物理节点（</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Physical-ID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），可标识</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1024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个网段，每个网段</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63</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台设备（节点</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3FH</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用于广播）。</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其余</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48</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位是寻址节点缓存区、私有区和定时寄存器。</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局部总线间可用网桥互连。</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每个节点拥有</a:t>
            </a:r>
            <a:r>
              <a:rPr lang="en-US" dirty="0" smtClean="0">
                <a:latin typeface="Times New Roman" panose="02020603050405020304" pitchFamily="18" charset="0"/>
                <a:cs typeface="Times New Roman" panose="02020603050405020304" pitchFamily="18" charset="0"/>
              </a:rPr>
              <a:t>256Tb</a:t>
            </a:r>
            <a:r>
              <a:rPr lang="zh-CN" altLang="en-US" dirty="0" smtClean="0">
                <a:latin typeface="Times New Roman" panose="02020603050405020304" pitchFamily="18" charset="0"/>
                <a:cs typeface="Times New Roman" panose="02020603050405020304" pitchFamily="18" charset="0"/>
              </a:rPr>
              <a:t>地址空间，一个局部总线地址空间达到</a:t>
            </a:r>
            <a:r>
              <a:rPr lang="en-US" dirty="0" smtClean="0">
                <a:latin typeface="Times New Roman" panose="02020603050405020304" pitchFamily="18" charset="0"/>
                <a:cs typeface="Times New Roman" panose="02020603050405020304" pitchFamily="18" charset="0"/>
              </a:rPr>
              <a:t>16Pb</a:t>
            </a:r>
            <a:r>
              <a:rPr lang="zh-CN" altLang="en-US" dirty="0" smtClean="0">
                <a:latin typeface="Times New Roman" panose="02020603050405020304" pitchFamily="18" charset="0"/>
                <a:cs typeface="Times New Roman" panose="02020603050405020304" pitchFamily="18" charset="0"/>
              </a:rPr>
              <a:t>。一个</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网络最多能包含</a:t>
            </a:r>
            <a:r>
              <a:rPr lang="en-US" dirty="0" smtClean="0">
                <a:latin typeface="Times New Roman" panose="02020603050405020304" pitchFamily="18" charset="0"/>
                <a:cs typeface="Times New Roman" panose="02020603050405020304" pitchFamily="18" charset="0"/>
              </a:rPr>
              <a:t>1024</a:t>
            </a:r>
            <a:r>
              <a:rPr lang="zh-CN" altLang="en-US" dirty="0" smtClean="0">
                <a:latin typeface="Times New Roman" panose="02020603050405020304" pitchFamily="18" charset="0"/>
                <a:cs typeface="Times New Roman" panose="02020603050405020304" pitchFamily="18" charset="0"/>
              </a:rPr>
              <a:t>条局部总线，支持</a:t>
            </a:r>
            <a:r>
              <a:rPr lang="en-US" dirty="0" smtClean="0">
                <a:latin typeface="Times New Roman" panose="02020603050405020304" pitchFamily="18" charset="0"/>
                <a:cs typeface="Times New Roman" panose="02020603050405020304" pitchFamily="18" charset="0"/>
              </a:rPr>
              <a:t>16Eb</a:t>
            </a:r>
            <a:r>
              <a:rPr lang="zh-CN" altLang="en-US" dirty="0" smtClean="0">
                <a:latin typeface="Times New Roman" panose="02020603050405020304" pitchFamily="18" charset="0"/>
                <a:cs typeface="Times New Roman" panose="02020603050405020304" pitchFamily="18" charset="0"/>
              </a:rPr>
              <a:t>地址空间。</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883150" y="1250950"/>
            <a:ext cx="3714750" cy="5245100"/>
          </a:xfrm>
        </p:spPr>
        <p:txBody>
          <a:bodyPr>
            <a:normAutofit fontScale="92500" lnSpcReduction="10000"/>
          </a:bodyPr>
          <a:lstStyle/>
          <a:p>
            <a:pPr marL="0" indent="0" algn="just">
              <a:buNone/>
            </a:pPr>
            <a:r>
              <a:rPr lang="zh-CN" altLang="en-US" dirty="0" smtClean="0">
                <a:latin typeface="Times New Roman" panose="02020603050405020304" pitchFamily="18" charset="0"/>
                <a:cs typeface="Times New Roman" panose="02020603050405020304" pitchFamily="18" charset="0"/>
              </a:rPr>
              <a:t>开放式主机控制器接口</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OHCI)</a:t>
            </a:r>
            <a:r>
              <a:rPr lang="zh-CN" altLang="en-US" dirty="0" smtClean="0">
                <a:latin typeface="Times New Roman" panose="02020603050405020304" pitchFamily="18" charset="0"/>
                <a:cs typeface="Times New Roman" panose="02020603050405020304" pitchFamily="18" charset="0"/>
              </a:rPr>
              <a:t>规范定义了</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总线接入主机的方式，即如图的</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分层协议集。</a:t>
            </a: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zh-CN" altLang="en-US" dirty="0" smtClean="0">
                <a:solidFill>
                  <a:srgbClr val="00FF00"/>
                </a:solidFill>
                <a:latin typeface="Times New Roman" panose="02020603050405020304" pitchFamily="18" charset="0"/>
                <a:cs typeface="Times New Roman" panose="02020603050405020304" pitchFamily="18" charset="0"/>
              </a:rPr>
              <a:t>链路层</a:t>
            </a:r>
            <a:r>
              <a:rPr lang="zh-CN" altLang="en-US" dirty="0" smtClean="0">
                <a:latin typeface="Times New Roman" panose="02020603050405020304" pitchFamily="18" charset="0"/>
                <a:cs typeface="Times New Roman" panose="02020603050405020304" pitchFamily="18" charset="0"/>
              </a:rPr>
              <a:t>和</a:t>
            </a:r>
            <a:r>
              <a:rPr lang="zh-CN" altLang="en-US" dirty="0" smtClean="0">
                <a:solidFill>
                  <a:srgbClr val="00FF00"/>
                </a:solidFill>
                <a:latin typeface="Times New Roman" panose="02020603050405020304" pitchFamily="18" charset="0"/>
                <a:cs typeface="Times New Roman" panose="02020603050405020304" pitchFamily="18" charset="0"/>
              </a:rPr>
              <a:t>物理层</a:t>
            </a:r>
            <a:r>
              <a:rPr lang="zh-CN" altLang="en-US" dirty="0" smtClean="0">
                <a:latin typeface="Times New Roman" panose="02020603050405020304" pitchFamily="18" charset="0"/>
                <a:cs typeface="Times New Roman" panose="02020603050405020304" pitchFamily="18" charset="0"/>
              </a:rPr>
              <a:t>由硬件电路实现，而</a:t>
            </a:r>
            <a:r>
              <a:rPr lang="zh-CN" altLang="en-US" dirty="0" smtClean="0">
                <a:solidFill>
                  <a:srgbClr val="00FF00"/>
                </a:solidFill>
                <a:latin typeface="Times New Roman" panose="02020603050405020304" pitchFamily="18" charset="0"/>
                <a:cs typeface="Times New Roman" panose="02020603050405020304" pitchFamily="18" charset="0"/>
              </a:rPr>
              <a:t>交易</a:t>
            </a:r>
            <a:r>
              <a:rPr lang="zh-CN" altLang="en-US" dirty="0" smtClean="0">
                <a:latin typeface="Times New Roman" panose="02020603050405020304" pitchFamily="18" charset="0"/>
                <a:cs typeface="Times New Roman" panose="02020603050405020304" pitchFamily="18" charset="0"/>
              </a:rPr>
              <a:t>层和</a:t>
            </a:r>
            <a:r>
              <a:rPr lang="zh-CN" altLang="en-US" dirty="0" smtClean="0">
                <a:solidFill>
                  <a:srgbClr val="00FF00"/>
                </a:solidFill>
                <a:latin typeface="Times New Roman" panose="02020603050405020304" pitchFamily="18" charset="0"/>
                <a:cs typeface="Times New Roman" panose="02020603050405020304" pitchFamily="18" charset="0"/>
              </a:rPr>
              <a:t>总线管理层</a:t>
            </a:r>
            <a:r>
              <a:rPr lang="zh-CN" altLang="en-US" dirty="0" smtClean="0">
                <a:latin typeface="Times New Roman" panose="02020603050405020304" pitchFamily="18" charset="0"/>
                <a:cs typeface="Times New Roman" panose="02020603050405020304" pitchFamily="18" charset="0"/>
              </a:rPr>
              <a:t>则是固件</a:t>
            </a:r>
            <a:r>
              <a:rPr lang="en-US" altLang="zh-C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firmware)</a:t>
            </a:r>
            <a:r>
              <a:rPr lang="zh-CN" altLang="en-US" dirty="0" smtClean="0">
                <a:latin typeface="Times New Roman" panose="02020603050405020304" pitchFamily="18" charset="0"/>
                <a:cs typeface="Times New Roman" panose="02020603050405020304" pitchFamily="18" charset="0"/>
              </a:rPr>
              <a:t>，即保存在设备</a:t>
            </a:r>
            <a:r>
              <a:rPr lang="en-US" dirty="0" smtClean="0">
                <a:latin typeface="Times New Roman" panose="02020603050405020304" pitchFamily="18" charset="0"/>
                <a:cs typeface="Times New Roman" panose="02020603050405020304" pitchFamily="18" charset="0"/>
              </a:rPr>
              <a:t>EPROM</a:t>
            </a:r>
            <a:r>
              <a:rPr lang="zh-CN" altLang="en-US" dirty="0" smtClean="0">
                <a:latin typeface="Times New Roman" panose="02020603050405020304" pitchFamily="18" charset="0"/>
                <a:cs typeface="Times New Roman" panose="02020603050405020304" pitchFamily="18" charset="0"/>
              </a:rPr>
              <a:t>里的驱动程序。</a:t>
            </a:r>
            <a:endParaRPr lang="en-US" altLang="zh-CN" dirty="0" smtClean="0">
              <a:latin typeface="Times New Roman" panose="02020603050405020304" pitchFamily="18" charset="0"/>
              <a:cs typeface="Times New Roman" panose="02020603050405020304" pitchFamily="18" charset="0"/>
            </a:endParaRPr>
          </a:p>
          <a:p>
            <a:pPr marL="0" indent="0" algn="just">
              <a:buNone/>
            </a:pPr>
            <a:r>
              <a:rPr lang="zh-CN" altLang="en-US" dirty="0" smtClean="0">
                <a:latin typeface="Times New Roman" panose="02020603050405020304" pitchFamily="18" charset="0"/>
                <a:cs typeface="Times New Roman" panose="02020603050405020304" pitchFamily="18" charset="0"/>
              </a:rPr>
              <a:t>厂商根据</a:t>
            </a:r>
            <a:r>
              <a:rPr lang="en-US" dirty="0" smtClean="0">
                <a:latin typeface="Times New Roman" panose="02020603050405020304" pitchFamily="18" charset="0"/>
                <a:cs typeface="Times New Roman" panose="02020603050405020304" pitchFamily="18" charset="0"/>
              </a:rPr>
              <a:t>OHCI</a:t>
            </a:r>
            <a:r>
              <a:rPr lang="zh-CN" altLang="en-US" dirty="0" smtClean="0">
                <a:latin typeface="Times New Roman" panose="02020603050405020304" pitchFamily="18" charset="0"/>
                <a:cs typeface="Times New Roman" panose="02020603050405020304" pitchFamily="18" charset="0"/>
              </a:rPr>
              <a:t>来设计</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控制器芯片。</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pic>
        <p:nvPicPr>
          <p:cNvPr id="12289" name="Picture 1"/>
          <p:cNvPicPr>
            <a:picLocks noChangeAspect="1" noChangeArrowheads="1"/>
          </p:cNvPicPr>
          <p:nvPr/>
        </p:nvPicPr>
        <p:blipFill>
          <a:blip r:embed="rId1"/>
          <a:srcRect/>
          <a:stretch>
            <a:fillRect/>
          </a:stretch>
        </p:blipFill>
        <p:spPr bwMode="auto">
          <a:xfrm>
            <a:off x="171450" y="1295400"/>
            <a:ext cx="4538539" cy="5067300"/>
          </a:xfrm>
          <a:prstGeom prst="rect">
            <a:avLst/>
          </a:prstGeom>
          <a:noFill/>
          <a:ln w="9525">
            <a:noFill/>
            <a:miter lim="800000"/>
            <a:headEnd/>
            <a:tailEnd/>
          </a:ln>
          <a:effectLst/>
        </p:spPr>
      </p:pic>
    </p:spTree>
  </p:cSld>
  <p:clrMapOvr>
    <a:masterClrMapping/>
  </p:clrMapOvr>
  <p:transition spd="slow">
    <p:push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295400"/>
            <a:ext cx="8229600" cy="5245100"/>
          </a:xfrm>
        </p:spPr>
        <p:txBody>
          <a:bodyPr>
            <a:normAutofit/>
          </a:bodyPr>
          <a:lstStyle/>
          <a:p>
            <a:pPr algn="just">
              <a:buNone/>
            </a:pP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）串行总线管理层</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ea typeface="楷体_GB2312" pitchFamily="49" charset="-122"/>
                <a:cs typeface="Times New Roman" panose="02020603050405020304" pitchFamily="18" charset="0"/>
              </a:rPr>
              <a:t>提供总线的全部控制功能</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，包括确保电力供应，优化定时机制，分配异步传输的通道</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ID</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和总线带宽以及处理基本错误提示等。</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）交易层</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    </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针对异步数据包传输事务定义的请求及响应协议，</a:t>
            </a:r>
            <a:r>
              <a:rPr lang="zh-CN" altLang="en-US" sz="2600" dirty="0" smtClean="0">
                <a:latin typeface="Times New Roman" panose="02020603050405020304" pitchFamily="18" charset="0"/>
                <a:ea typeface="楷体_GB2312" pitchFamily="49" charset="-122"/>
                <a:cs typeface="Times New Roman" panose="02020603050405020304" pitchFamily="18" charset="0"/>
              </a:rPr>
              <a:t>实现异步数据包的传输</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，包括读、写和锁定操作。</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）链路层</a:t>
            </a:r>
            <a:endParaRPr lang="en-US" altLang="zh-CN" dirty="0" smtClean="0">
              <a:latin typeface="Times New Roman" panose="02020603050405020304" pitchFamily="18" charset="0"/>
              <a:cs typeface="Times New Roman" panose="02020603050405020304" pitchFamily="18" charset="0"/>
            </a:endParaRPr>
          </a:p>
          <a:p>
            <a:pPr algn="just">
              <a:buNone/>
            </a:pPr>
            <a:r>
              <a:rPr lang="zh-CN" altLang="en-US" dirty="0" smtClean="0">
                <a:latin typeface="Times New Roman" panose="02020603050405020304" pitchFamily="18" charset="0"/>
                <a:cs typeface="Times New Roman" panose="02020603050405020304" pitchFamily="18" charset="0"/>
              </a:rPr>
              <a:t>    </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主要</a:t>
            </a:r>
            <a:r>
              <a:rPr lang="zh-CN" altLang="en-US" sz="2600" dirty="0" smtClean="0">
                <a:latin typeface="Times New Roman" panose="02020603050405020304" pitchFamily="18" charset="0"/>
                <a:ea typeface="楷体_GB2312" pitchFamily="49" charset="-122"/>
                <a:cs typeface="Times New Roman" panose="02020603050405020304" pitchFamily="18" charset="0"/>
              </a:rPr>
              <a:t>完成异步和同步数据包的发送、接收以及循环周期控制</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。链路层可不通过交易层，直接为应用程序提供同步数据传送服务。</a:t>
            </a:r>
            <a:endParaRPr lang="zh-CN" altLang="en-US" sz="2600" dirty="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7550"/>
            <a:ext cx="8534400" cy="1022350"/>
          </a:xfrm>
        </p:spPr>
        <p:txBody>
          <a:bodyPr>
            <a:noAutofit/>
          </a:bodyPr>
          <a:lstStyle/>
          <a:p>
            <a:r>
              <a:rPr lang="en-US" sz="4800" dirty="0" smtClean="0">
                <a:solidFill>
                  <a:srgbClr val="FFFF00"/>
                </a:solidFill>
                <a:latin typeface="Times New Roman" panose="02020603050405020304" pitchFamily="18" charset="0"/>
                <a:ea typeface="+mj-ea"/>
                <a:cs typeface="Times New Roman" panose="02020603050405020304" pitchFamily="18" charset="0"/>
              </a:rPr>
              <a:t>§</a:t>
            </a:r>
            <a:r>
              <a:rPr lang="en-US" altLang="zh-CN" sz="4800" dirty="0" smtClean="0">
                <a:solidFill>
                  <a:srgbClr val="FFFF00"/>
                </a:solidFill>
                <a:latin typeface="Times New Roman" panose="02020603050405020304" pitchFamily="18" charset="0"/>
                <a:ea typeface="+mj-ea"/>
                <a:cs typeface="Times New Roman" panose="02020603050405020304" pitchFamily="18" charset="0"/>
              </a:rPr>
              <a:t>12</a:t>
            </a:r>
            <a:r>
              <a:rPr lang="en-US" sz="4800" dirty="0" smtClean="0">
                <a:solidFill>
                  <a:srgbClr val="FFFF00"/>
                </a:solidFill>
                <a:latin typeface="Times New Roman" panose="02020603050405020304" pitchFamily="18" charset="0"/>
                <a:ea typeface="+mj-ea"/>
                <a:cs typeface="Times New Roman" panose="02020603050405020304" pitchFamily="18" charset="0"/>
              </a:rPr>
              <a:t>.5  IEEE 1394</a:t>
            </a:r>
            <a:r>
              <a:rPr lang="zh-CN" altLang="en-US" sz="4800" dirty="0" smtClean="0">
                <a:solidFill>
                  <a:srgbClr val="FFFF00"/>
                </a:solidFill>
                <a:latin typeface="Times New Roman" panose="02020603050405020304" pitchFamily="18" charset="0"/>
                <a:ea typeface="+mj-ea"/>
                <a:cs typeface="Times New Roman" panose="02020603050405020304" pitchFamily="18" charset="0"/>
              </a:rPr>
              <a:t>总线</a:t>
            </a:r>
            <a:endParaRPr lang="zh-CN" altLang="en-US" sz="4800" dirty="0">
              <a:solidFill>
                <a:srgbClr val="FFFF00"/>
              </a:solidFill>
              <a:latin typeface="Times New Roman" panose="02020603050405020304" pitchFamily="18" charset="0"/>
              <a:ea typeface="+mj-ea"/>
              <a:cs typeface="Times New Roman" panose="02020603050405020304" pitchFamily="18" charset="0"/>
            </a:endParaRPr>
          </a:p>
        </p:txBody>
      </p:sp>
      <p:sp>
        <p:nvSpPr>
          <p:cNvPr id="5" name="矩形 4"/>
          <p:cNvSpPr/>
          <p:nvPr/>
        </p:nvSpPr>
        <p:spPr>
          <a:xfrm>
            <a:off x="1060450" y="2495550"/>
            <a:ext cx="7334250" cy="2585323"/>
          </a:xfrm>
          <a:prstGeom prst="rect">
            <a:avLst/>
          </a:prstGeom>
        </p:spPr>
        <p:txBody>
          <a:bodyPr wrap="square">
            <a:spAutoFit/>
          </a:bodyPr>
          <a:lstStyle/>
          <a:p>
            <a:pPr>
              <a:lnSpc>
                <a:spcPct val="150000"/>
              </a:lnSpc>
              <a:spcBef>
                <a:spcPts val="0"/>
              </a:spcBef>
            </a:pPr>
            <a:r>
              <a:rPr lang="en-US" altLang="zh-CN" sz="3600" b="1" dirty="0" smtClean="0">
                <a:solidFill>
                  <a:srgbClr val="00FF00"/>
                </a:solidFill>
                <a:ea typeface="楷体_GB2312" pitchFamily="49" charset="-122"/>
                <a:cs typeface="Times New Roman" panose="02020603050405020304" pitchFamily="18" charset="0"/>
              </a:rPr>
              <a:t>12</a:t>
            </a:r>
            <a:r>
              <a:rPr lang="en-US" sz="3600" b="1" dirty="0" smtClean="0">
                <a:solidFill>
                  <a:srgbClr val="00FF00"/>
                </a:solidFill>
                <a:ea typeface="楷体_GB2312" pitchFamily="49" charset="-122"/>
                <a:cs typeface="Times New Roman" panose="02020603050405020304" pitchFamily="18" charset="0"/>
              </a:rPr>
              <a:t>.5.1  IEEE 1394</a:t>
            </a:r>
            <a:r>
              <a:rPr lang="zh-CN" altLang="en-US" sz="3600" b="1" dirty="0" smtClean="0">
                <a:solidFill>
                  <a:srgbClr val="00FF00"/>
                </a:solidFill>
                <a:ea typeface="楷体_GB2312" pitchFamily="49" charset="-122"/>
                <a:cs typeface="Times New Roman" panose="02020603050405020304" pitchFamily="18" charset="0"/>
              </a:rPr>
              <a:t>总线</a:t>
            </a:r>
            <a:endParaRPr lang="zh-CN" altLang="en-US" sz="3600" b="1" dirty="0" smtClean="0">
              <a:solidFill>
                <a:srgbClr val="00FF00"/>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12</a:t>
            </a:r>
            <a:r>
              <a:rPr lang="en-US" sz="3600" b="1" dirty="0" smtClean="0">
                <a:solidFill>
                  <a:schemeClr val="accent2">
                    <a:lumMod val="20000"/>
                    <a:lumOff val="80000"/>
                  </a:schemeClr>
                </a:solidFill>
                <a:ea typeface="楷体_GB2312" pitchFamily="49" charset="-122"/>
                <a:cs typeface="Times New Roman" panose="02020603050405020304" pitchFamily="18" charset="0"/>
              </a:rPr>
              <a:t>.5.2  </a:t>
            </a: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1394</a:t>
            </a:r>
            <a:r>
              <a:rPr lang="zh-CN" altLang="en-US" sz="3600" b="1" dirty="0" smtClean="0">
                <a:solidFill>
                  <a:schemeClr val="accent2">
                    <a:lumMod val="20000"/>
                    <a:lumOff val="80000"/>
                  </a:schemeClr>
                </a:solidFill>
                <a:ea typeface="楷体_GB2312" pitchFamily="49" charset="-122"/>
                <a:cs typeface="Times New Roman" panose="02020603050405020304" pitchFamily="18" charset="0"/>
              </a:rPr>
              <a:t>总线的特点</a:t>
            </a:r>
            <a:endParaRPr lang="en-US" altLang="zh-CN" sz="3600" b="1" dirty="0" smtClean="0">
              <a:solidFill>
                <a:schemeClr val="accent2">
                  <a:lumMod val="20000"/>
                  <a:lumOff val="80000"/>
                </a:schemeClr>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12.5.3  IEEE1394</a:t>
            </a:r>
            <a:r>
              <a:rPr lang="zh-CN" altLang="en-US" sz="3600" b="1" dirty="0" smtClean="0">
                <a:solidFill>
                  <a:schemeClr val="accent2">
                    <a:lumMod val="20000"/>
                    <a:lumOff val="80000"/>
                  </a:schemeClr>
                </a:solidFill>
                <a:ea typeface="楷体_GB2312" pitchFamily="49" charset="-122"/>
                <a:cs typeface="Times New Roman" panose="02020603050405020304" pitchFamily="18" charset="0"/>
              </a:rPr>
              <a:t>规范的主要内容</a:t>
            </a:r>
            <a:endParaRPr lang="en-US" altLang="zh-CN" sz="3600" b="1" dirty="0" smtClean="0">
              <a:solidFill>
                <a:schemeClr val="accent2">
                  <a:lumMod val="20000"/>
                  <a:lumOff val="80000"/>
                </a:schemeClr>
              </a:solidFill>
              <a:ea typeface="楷体_GB2312" pitchFamily="49" charset="-122"/>
              <a:cs typeface="Times New Roman" panose="02020603050405020304" pitchFamily="18" charset="0"/>
            </a:endParaRPr>
          </a:p>
        </p:txBody>
      </p:sp>
    </p:spTree>
  </p:cSld>
  <p:clrMapOvr>
    <a:masterClrMapping/>
  </p:clrMapOvr>
  <p:transition spd="slow">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p:txBody>
          <a:bodyPr/>
          <a:lstStyle/>
          <a:p>
            <a:pPr algn="just">
              <a:buNone/>
            </a:pPr>
            <a:r>
              <a:rPr lang="en-US"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）物理层</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物理层位于整个传输接口的最底层，主要功能：</a:t>
            </a:r>
            <a:endParaRPr lang="zh-CN" altLang="en-US" dirty="0" smtClean="0">
              <a:latin typeface="Times New Roman" panose="02020603050405020304" pitchFamily="18" charset="0"/>
              <a:cs typeface="Times New Roman" panose="02020603050405020304" pitchFamily="18" charset="0"/>
            </a:endParaRPr>
          </a:p>
          <a:p>
            <a:pPr algn="just">
              <a:spcBef>
                <a:spcPts val="1800"/>
              </a:spcBef>
              <a:buFont typeface="Wingdings" panose="05000000000000000000" pitchFamily="2" charset="2"/>
              <a:buChar char="Ø"/>
            </a:pPr>
            <a:r>
              <a:rPr lang="zh-CN" altLang="en-US" sz="2600" dirty="0" smtClean="0">
                <a:latin typeface="Times New Roman" panose="02020603050405020304" pitchFamily="18" charset="0"/>
                <a:cs typeface="Times New Roman" panose="02020603050405020304" pitchFamily="18" charset="0"/>
              </a:rPr>
              <a:t>完成总线初始化</a:t>
            </a:r>
            <a:endParaRPr lang="en-US" altLang="zh-CN" sz="2600" dirty="0" smtClean="0">
              <a:latin typeface="Times New Roman" panose="02020603050405020304" pitchFamily="18" charset="0"/>
              <a:cs typeface="Times New Roman" panose="02020603050405020304" pitchFamily="18" charset="0"/>
            </a:endParaRPr>
          </a:p>
          <a:p>
            <a:pPr marL="179705" indent="-179705" algn="just">
              <a:spcBef>
                <a:spcPts val="1800"/>
              </a:spcBef>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初始化发生在总线重新上电、有节点加入或移出，或总线应用层要求总线复位时。</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800"/>
              </a:spcBef>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初始化由各节点物理层实现，除了要选择一个根节点，由它负责总线基本管理外，还要完成总线拓扑结构的识别，包括分配各节点标识和建立总线速度拓扑图。</a:t>
            </a:r>
            <a:endParaRPr lang="zh-CN" altLang="en-US" sz="2600" dirty="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cover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428750"/>
            <a:ext cx="8229600" cy="5022850"/>
          </a:xfrm>
        </p:spPr>
        <p:txBody>
          <a:bodyPr>
            <a:normAutofit fontScale="92500" lnSpcReduction="10000"/>
          </a:bodyPr>
          <a:lstStyle/>
          <a:p>
            <a:pPr algn="just">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实现总线仲裁</a:t>
            </a:r>
            <a:endParaRPr lang="en-US" altLang="zh-CN" dirty="0" smtClean="0">
              <a:latin typeface="Times New Roman" panose="02020603050405020304" pitchFamily="18" charset="0"/>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保证</a:t>
            </a:r>
            <a:r>
              <a:rPr lang="zh-CN" altLang="en-US" dirty="0" smtClean="0">
                <a:latin typeface="Times New Roman" panose="02020603050405020304" pitchFamily="18" charset="0"/>
                <a:ea typeface="楷体_GB2312" pitchFamily="49" charset="-122"/>
                <a:cs typeface="Times New Roman" panose="02020603050405020304" pitchFamily="18" charset="0"/>
              </a:rPr>
              <a:t>同一时刻总线上只有一个节点发送数据包</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。它为同时到达的总线访问请求排优先权，并为同步和异步传输提供了等时仲裁和公平仲裁服务。</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总线时间被分成</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125</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sym typeface="Symbol" panose="05050102010706020507"/>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的均等间隔，</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80%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传输同步数据包，间隔的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20%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留给异步传输。若同步带宽未被完全使用，剩下的也可供异步传输用。</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在指定间隔内，各等待发送异步数据包的节点，只能发送一次异步数据包，要等下个间隔到来后才能再次请求发送。</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spcBef>
                <a:spcPts val="1200"/>
              </a:spcBef>
              <a:buFont typeface="Arial" panose="020B0604020202020204" pitchFamily="34" charset="0"/>
              <a:buChar char="•"/>
            </a:pP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这种混合传输机制，有利于音视频流等实时数据的传输，也能有效利用总线带宽资源。</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3.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标准架构</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339850"/>
            <a:ext cx="8229600" cy="4969510"/>
          </a:xfrm>
        </p:spPr>
        <p:txBody>
          <a:bodyPr>
            <a:normAutofit/>
          </a:bodyPr>
          <a:lstStyle/>
          <a:p>
            <a:pPr algn="just">
              <a:buFont typeface="Wingdings" panose="05000000000000000000" pitchFamily="2" charset="2"/>
              <a:buChar char="Ø"/>
            </a:pPr>
            <a:r>
              <a:rPr lang="zh-CN" altLang="en-US" sz="2600" dirty="0" smtClean="0">
                <a:latin typeface="Times New Roman" panose="02020603050405020304" pitchFamily="18" charset="0"/>
                <a:cs typeface="Times New Roman" panose="02020603050405020304" pitchFamily="18" charset="0"/>
              </a:rPr>
              <a:t>数据包的接收、发送和转发</a:t>
            </a:r>
            <a:endParaRPr lang="en-US" altLang="zh-CN" sz="2600" dirty="0" smtClean="0">
              <a:latin typeface="Times New Roman" panose="02020603050405020304" pitchFamily="18" charset="0"/>
              <a:cs typeface="Times New Roman" panose="02020603050405020304" pitchFamily="18" charset="0"/>
            </a:endParaRPr>
          </a:p>
          <a:p>
            <a:pPr marL="179705" indent="-179705" algn="just">
              <a:buFont typeface="Arial" panose="020B0604020202020204" pitchFamily="34" charset="0"/>
              <a:buChar char="•"/>
            </a:pPr>
            <a:r>
              <a:rPr lang="zh-CN" altLang="en-US" sz="2600" dirty="0" smtClean="0">
                <a:latin typeface="Times New Roman" panose="02020603050405020304" pitchFamily="18" charset="0"/>
                <a:ea typeface="楷体_GB2312" pitchFamily="49" charset="-122"/>
                <a:cs typeface="Times New Roman" panose="02020603050405020304" pitchFamily="18" charset="0"/>
              </a:rPr>
              <a:t>物理层完成所有数据包的收发并实现接收数据包的解码和发送数据包的编码，还要对接收数据的本地时钟同步，并实现接收数据包的转发。</a:t>
            </a:r>
            <a:endParaRPr lang="en-US" altLang="zh-CN" sz="2600" dirty="0" smtClean="0">
              <a:latin typeface="Times New Roman" panose="02020603050405020304" pitchFamily="18" charset="0"/>
              <a:ea typeface="楷体_GB2312" pitchFamily="49" charset="-122"/>
              <a:cs typeface="Times New Roman" panose="02020603050405020304" pitchFamily="18" charset="0"/>
            </a:endParaRPr>
          </a:p>
          <a:p>
            <a:pPr marL="179705" indent="-179705" algn="just">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异步传输，接收方收到数据包后会传回确认信息。若未收到，便启动错误修复机制。</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buFont typeface="Arial" panose="020B0604020202020204" pitchFamily="34" charset="0"/>
              <a:buChar char="•"/>
            </a:pP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同步传输，发送方竞争到一个特定带宽的数据通道后，将通道</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ID</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附加在数据中一同发送，接收方进行检测，只接收有特定</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ID</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的数据包。</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179705" indent="-179705" algn="just">
              <a:buFont typeface="Arial" panose="020B0604020202020204" pitchFamily="34" charset="0"/>
              <a:buChar char="•"/>
            </a:pPr>
            <a:r>
              <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对于</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S400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，每个同步数据包不得超过</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4 KB</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，异步数据包不得超过</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2 KB</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endParaRPr lang="zh-CN" altLang="en-US" sz="2600" dirty="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solidFill>
                  <a:srgbClr val="FFC000"/>
                </a:solidFill>
                <a:latin typeface="Times New Roman" panose="02020603050405020304" pitchFamily="18" charset="0"/>
                <a:ea typeface="+mj-ea"/>
                <a:cs typeface="Times New Roman" panose="02020603050405020304" pitchFamily="18" charset="0"/>
              </a:rPr>
              <a:t>4.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接口器件</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p:txBody>
          <a:bodyPr/>
          <a:lstStyle/>
          <a:p>
            <a:pPr algn="just"/>
            <a:r>
              <a:rPr lang="zh-CN" altLang="en-US" dirty="0" smtClean="0">
                <a:latin typeface="Times New Roman" panose="02020603050405020304" pitchFamily="18" charset="0"/>
                <a:cs typeface="Times New Roman" panose="02020603050405020304" pitchFamily="18" charset="0"/>
              </a:rPr>
              <a:t>设计</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接口需采用专门的</a:t>
            </a:r>
            <a:r>
              <a:rPr lang="en-US"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控制器芯片</a:t>
            </a:r>
            <a:endParaRPr lang="en-US" altLang="zh-CN" dirty="0" smtClean="0">
              <a:latin typeface="Times New Roman" panose="02020603050405020304" pitchFamily="18" charset="0"/>
              <a:cs typeface="Times New Roman" panose="02020603050405020304" pitchFamily="18" charset="0"/>
            </a:endParaRPr>
          </a:p>
          <a:p>
            <a:pPr algn="just">
              <a:spcBef>
                <a:spcPts val="2400"/>
              </a:spcBef>
              <a:buNone/>
            </a:pPr>
            <a:r>
              <a:rPr lang="en-US" altLang="zh-CN" dirty="0" smtClean="0">
                <a:solidFill>
                  <a:srgbClr val="00B0F0"/>
                </a:solidFill>
                <a:latin typeface="Times New Roman" panose="02020603050405020304" pitchFamily="18" charset="0"/>
                <a:cs typeface="Times New Roman" panose="02020603050405020304" pitchFamily="18" charset="0"/>
              </a:rPr>
              <a:t>    </a:t>
            </a:r>
            <a:r>
              <a:rPr lang="zh-CN" altLang="en-US" sz="2600" dirty="0" smtClean="0">
                <a:solidFill>
                  <a:srgbClr val="00B0F0"/>
                </a:solidFill>
                <a:latin typeface="Times New Roman" panose="02020603050405020304" pitchFamily="18" charset="0"/>
                <a:ea typeface="楷体_GB2312" pitchFamily="49" charset="-122"/>
                <a:cs typeface="Times New Roman" panose="02020603050405020304" pitchFamily="18" charset="0"/>
              </a:rPr>
              <a:t>例如，</a:t>
            </a:r>
            <a:r>
              <a:rPr lang="en-US" sz="2600" dirty="0" smtClean="0">
                <a:latin typeface="Times New Roman" panose="02020603050405020304" pitchFamily="18" charset="0"/>
                <a:ea typeface="楷体_GB2312" pitchFamily="49" charset="-122"/>
                <a:cs typeface="Times New Roman" panose="02020603050405020304" pitchFamily="18" charset="0"/>
              </a:rPr>
              <a:t>TI</a:t>
            </a:r>
            <a:r>
              <a:rPr lang="zh-CN" altLang="en-US" sz="2600" dirty="0" smtClean="0">
                <a:latin typeface="Times New Roman" panose="02020603050405020304" pitchFamily="18" charset="0"/>
                <a:ea typeface="楷体_GB2312" pitchFamily="49" charset="-122"/>
                <a:cs typeface="Times New Roman" panose="02020603050405020304" pitchFamily="18" charset="0"/>
              </a:rPr>
              <a:t>公司的</a:t>
            </a:r>
            <a:r>
              <a:rPr lang="en-US" sz="2600" dirty="0" smtClean="0">
                <a:latin typeface="Times New Roman" panose="02020603050405020304" pitchFamily="18" charset="0"/>
                <a:ea typeface="楷体_GB2312" pitchFamily="49" charset="-122"/>
                <a:cs typeface="Times New Roman" panose="02020603050405020304" pitchFamily="18" charset="0"/>
              </a:rPr>
              <a:t>TSB43AB21/23</a:t>
            </a:r>
            <a:r>
              <a:rPr lang="zh-CN" altLang="en-US" sz="2600" dirty="0" smtClean="0">
                <a:latin typeface="Times New Roman" panose="02020603050405020304" pitchFamily="18" charset="0"/>
                <a:ea typeface="楷体_GB2312" pitchFamily="49" charset="-122"/>
                <a:cs typeface="Times New Roman" panose="02020603050405020304" pitchFamily="18" charset="0"/>
              </a:rPr>
              <a:t>芯片就是</a:t>
            </a:r>
            <a:r>
              <a:rPr lang="en-US" sz="2600" dirty="0" smtClean="0">
                <a:latin typeface="Times New Roman" panose="02020603050405020304" pitchFamily="18" charset="0"/>
                <a:ea typeface="楷体_GB2312" pitchFamily="49" charset="-122"/>
                <a:cs typeface="Times New Roman" panose="02020603050405020304" pitchFamily="18" charset="0"/>
              </a:rPr>
              <a:t>1394a</a:t>
            </a:r>
            <a:r>
              <a:rPr lang="zh-CN" altLang="en-US" sz="2600" dirty="0" smtClean="0">
                <a:latin typeface="Times New Roman" panose="02020603050405020304" pitchFamily="18" charset="0"/>
                <a:ea typeface="楷体_GB2312" pitchFamily="49" charset="-122"/>
                <a:cs typeface="Times New Roman" panose="02020603050405020304" pitchFamily="18" charset="0"/>
              </a:rPr>
              <a:t>集成链路控制器，符合</a:t>
            </a:r>
            <a:r>
              <a:rPr lang="en-US" sz="2600" dirty="0" smtClean="0">
                <a:latin typeface="Times New Roman" panose="02020603050405020304" pitchFamily="18" charset="0"/>
                <a:ea typeface="楷体_GB2312" pitchFamily="49" charset="-122"/>
                <a:cs typeface="Times New Roman" panose="02020603050405020304" pitchFamily="18" charset="0"/>
              </a:rPr>
              <a:t>PCI2.2</a:t>
            </a:r>
            <a:r>
              <a:rPr lang="zh-CN" altLang="en-US" sz="2600" dirty="0" smtClean="0">
                <a:latin typeface="Times New Roman" panose="02020603050405020304" pitchFamily="18" charset="0"/>
                <a:ea typeface="楷体_GB2312" pitchFamily="49" charset="-122"/>
                <a:cs typeface="Times New Roman" panose="02020603050405020304" pitchFamily="18" charset="0"/>
              </a:rPr>
              <a:t>、</a:t>
            </a:r>
            <a:r>
              <a:rPr lang="en-US" sz="2600" dirty="0" smtClean="0">
                <a:latin typeface="Times New Roman" panose="02020603050405020304" pitchFamily="18" charset="0"/>
                <a:ea typeface="楷体_GB2312" pitchFamily="49" charset="-122"/>
                <a:cs typeface="Times New Roman" panose="02020603050405020304" pitchFamily="18" charset="0"/>
              </a:rPr>
              <a:t>1394a-2000</a:t>
            </a:r>
            <a:r>
              <a:rPr lang="zh-CN" altLang="en-US" sz="2600" dirty="0" smtClean="0">
                <a:latin typeface="Times New Roman" panose="02020603050405020304" pitchFamily="18" charset="0"/>
                <a:ea typeface="楷体_GB2312" pitchFamily="49" charset="-122"/>
                <a:cs typeface="Times New Roman" panose="02020603050405020304" pitchFamily="18" charset="0"/>
              </a:rPr>
              <a:t>及</a:t>
            </a:r>
            <a:r>
              <a:rPr lang="en-US" sz="2600" dirty="0" smtClean="0">
                <a:latin typeface="Times New Roman" panose="02020603050405020304" pitchFamily="18" charset="0"/>
                <a:ea typeface="楷体_GB2312" pitchFamily="49" charset="-122"/>
                <a:cs typeface="Times New Roman" panose="02020603050405020304" pitchFamily="18" charset="0"/>
              </a:rPr>
              <a:t>OHCI 1.1</a:t>
            </a:r>
            <a:r>
              <a:rPr lang="zh-CN" altLang="en-US" sz="2600" dirty="0" smtClean="0">
                <a:latin typeface="Times New Roman" panose="02020603050405020304" pitchFamily="18" charset="0"/>
                <a:ea typeface="楷体_GB2312" pitchFamily="49" charset="-122"/>
                <a:cs typeface="Times New Roman" panose="02020603050405020304" pitchFamily="18" charset="0"/>
              </a:rPr>
              <a:t>标准。</a:t>
            </a:r>
            <a:endParaRPr lang="en-US" altLang="zh-CN" sz="2600" dirty="0" smtClean="0">
              <a:latin typeface="Times New Roman" panose="02020603050405020304" pitchFamily="18" charset="0"/>
              <a:ea typeface="楷体_GB2312" pitchFamily="49" charset="-122"/>
              <a:cs typeface="Times New Roman" panose="02020603050405020304" pitchFamily="18" charset="0"/>
            </a:endParaRPr>
          </a:p>
          <a:p>
            <a:pPr algn="just">
              <a:spcBef>
                <a:spcPts val="2400"/>
              </a:spcBef>
              <a:buFont typeface="Wingdings" panose="05000000000000000000" pitchFamily="2" charset="2"/>
              <a:buChar char="Ø"/>
            </a:pP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TSB43AB21</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芯片集成了一个速率为</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400Mbps</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的单端口物理层，具有硬件增强模式，能更好支持数字视频和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MPEG</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数据流的接收和发送；</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spcBef>
                <a:spcPts val="2400"/>
              </a:spcBef>
              <a:buFont typeface="Wingdings" panose="05000000000000000000" pitchFamily="2" charset="2"/>
              <a:buChar char="Ø"/>
            </a:pP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TSB43AB23</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芯片则是一个三端口版本，可用它设计出同时支持单</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三端口的</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接口。</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cover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361950"/>
            <a:ext cx="8229600" cy="1143000"/>
          </a:xfrm>
        </p:spPr>
        <p:txBody>
          <a:bodyPr>
            <a:normAutofit/>
          </a:bodyPr>
          <a:lstStyle/>
          <a:p>
            <a:r>
              <a:rPr lang="zh-CN" altLang="en-US" sz="2800" dirty="0" smtClean="0">
                <a:solidFill>
                  <a:srgbClr val="FFFF00"/>
                </a:solidFill>
                <a:latin typeface="Times New Roman" panose="02020603050405020304" pitchFamily="18" charset="0"/>
                <a:ea typeface="+mj-ea"/>
                <a:cs typeface="Times New Roman" panose="02020603050405020304" pitchFamily="18" charset="0"/>
              </a:rPr>
              <a:t>图</a:t>
            </a:r>
            <a:r>
              <a:rPr lang="en-US" sz="2800" dirty="0" smtClean="0">
                <a:solidFill>
                  <a:srgbClr val="FFFF00"/>
                </a:solidFill>
                <a:latin typeface="Times New Roman" panose="02020603050405020304" pitchFamily="18" charset="0"/>
                <a:ea typeface="+mj-ea"/>
                <a:cs typeface="Times New Roman" panose="02020603050405020304" pitchFamily="18" charset="0"/>
              </a:rPr>
              <a:t>12.17</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是用</a:t>
            </a:r>
            <a:r>
              <a:rPr lang="en-US" altLang="zh-CN" sz="2800" dirty="0" smtClean="0">
                <a:solidFill>
                  <a:srgbClr val="FFFF00"/>
                </a:solidFill>
                <a:latin typeface="Times New Roman" panose="02020603050405020304" pitchFamily="18" charset="0"/>
                <a:ea typeface="+mj-ea"/>
                <a:cs typeface="Times New Roman" panose="02020603050405020304" pitchFamily="18" charset="0"/>
              </a:rPr>
              <a:t>TSB43AB</a:t>
            </a:r>
            <a:r>
              <a:rPr lang="en-US" sz="2800" dirty="0" smtClean="0">
                <a:solidFill>
                  <a:srgbClr val="FFFF00"/>
                </a:solidFill>
                <a:latin typeface="Times New Roman" panose="02020603050405020304" pitchFamily="18" charset="0"/>
                <a:ea typeface="+mj-ea"/>
                <a:cs typeface="Times New Roman" panose="02020603050405020304" pitchFamily="18" charset="0"/>
              </a:rPr>
              <a:t>21</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芯片设计的</a:t>
            </a:r>
            <a:br>
              <a:rPr lang="en-US" altLang="zh-CN" sz="2800" dirty="0" smtClean="0">
                <a:solidFill>
                  <a:srgbClr val="FFFF00"/>
                </a:solidFill>
                <a:latin typeface="Times New Roman" panose="02020603050405020304" pitchFamily="18" charset="0"/>
                <a:ea typeface="+mj-ea"/>
                <a:cs typeface="Times New Roman" panose="02020603050405020304" pitchFamily="18" charset="0"/>
              </a:rPr>
            </a:br>
            <a:r>
              <a:rPr lang="en-US" sz="2800" dirty="0" smtClean="0">
                <a:solidFill>
                  <a:srgbClr val="FFFF00"/>
                </a:solidFill>
                <a:latin typeface="Times New Roman" panose="02020603050405020304" pitchFamily="18" charset="0"/>
                <a:ea typeface="+mj-ea"/>
                <a:cs typeface="Times New Roman" panose="02020603050405020304" pitchFamily="18" charset="0"/>
              </a:rPr>
              <a:t>PCI</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总线</a:t>
            </a:r>
            <a:r>
              <a:rPr lang="en-US" sz="2800" dirty="0" smtClean="0">
                <a:solidFill>
                  <a:srgbClr val="FFFF00"/>
                </a:solidFill>
                <a:latin typeface="Times New Roman" panose="02020603050405020304" pitchFamily="18" charset="0"/>
                <a:ea typeface="+mj-ea"/>
                <a:cs typeface="Times New Roman" panose="02020603050405020304" pitchFamily="18" charset="0"/>
              </a:rPr>
              <a:t>—1394</a:t>
            </a:r>
            <a:r>
              <a:rPr lang="zh-CN" altLang="en-US" sz="2800" dirty="0" smtClean="0">
                <a:solidFill>
                  <a:srgbClr val="FFFF00"/>
                </a:solidFill>
                <a:latin typeface="Times New Roman" panose="02020603050405020304" pitchFamily="18" charset="0"/>
                <a:ea typeface="+mj-ea"/>
                <a:cs typeface="Times New Roman" panose="02020603050405020304" pitchFamily="18" charset="0"/>
              </a:rPr>
              <a:t>卡原理框图</a:t>
            </a:r>
            <a:endParaRPr lang="zh-CN" altLang="en-US" sz="2800" dirty="0">
              <a:solidFill>
                <a:srgbClr val="FFFF00"/>
              </a:solidFill>
              <a:latin typeface="Times New Roman" panose="02020603050405020304" pitchFamily="18" charset="0"/>
              <a:ea typeface="+mj-ea"/>
              <a:cs typeface="Times New Roman" panose="02020603050405020304" pitchFamily="18" charset="0"/>
            </a:endParaRPr>
          </a:p>
        </p:txBody>
      </p:sp>
      <p:pic>
        <p:nvPicPr>
          <p:cNvPr id="37890" name="Picture 2"/>
          <p:cNvPicPr>
            <a:picLocks noChangeAspect="1" noChangeArrowheads="1"/>
          </p:cNvPicPr>
          <p:nvPr/>
        </p:nvPicPr>
        <p:blipFill>
          <a:blip r:embed="rId1"/>
          <a:srcRect/>
          <a:stretch>
            <a:fillRect/>
          </a:stretch>
        </p:blipFill>
        <p:spPr bwMode="auto">
          <a:xfrm>
            <a:off x="1282700" y="1651000"/>
            <a:ext cx="6800850" cy="4445134"/>
          </a:xfrm>
          <a:prstGeom prst="rect">
            <a:avLst/>
          </a:prstGeom>
          <a:noFill/>
          <a:ln w="9525">
            <a:noFill/>
            <a:miter lim="800000"/>
            <a:headEnd/>
            <a:tailEnd/>
          </a:ln>
          <a:effectLst/>
        </p:spPr>
      </p:pic>
    </p:spTree>
  </p:cSld>
  <p:clrMapOvr>
    <a:masterClrMapping/>
  </p:clrMapOvr>
  <p:transition spd="slow">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Times New Roman" panose="02020603050405020304" pitchFamily="18" charset="0"/>
                <a:cs typeface="Times New Roman" panose="02020603050405020304" pitchFamily="18" charset="0"/>
              </a:rPr>
              <a:t>12</a:t>
            </a:r>
            <a:r>
              <a:rPr lang="en-US" dirty="0" smtClean="0">
                <a:latin typeface="Times New Roman" panose="02020603050405020304" pitchFamily="18" charset="0"/>
                <a:cs typeface="Times New Roman" panose="02020603050405020304" pitchFamily="18" charset="0"/>
              </a:rPr>
              <a:t>.5.1  IEEE 1394</a:t>
            </a:r>
            <a:r>
              <a:rPr lang="zh-CN" altLang="en-US" dirty="0" smtClean="0">
                <a:latin typeface="Times New Roman" panose="02020603050405020304" pitchFamily="18" charset="0"/>
                <a:cs typeface="Times New Roman" panose="02020603050405020304" pitchFamily="18" charset="0"/>
              </a:rPr>
              <a:t>总线</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1986</a:t>
            </a:r>
            <a:r>
              <a:rPr lang="zh-CN" altLang="en-US" dirty="0" smtClean="0">
                <a:latin typeface="Times New Roman" panose="02020603050405020304" pitchFamily="18" charset="0"/>
                <a:cs typeface="Times New Roman" panose="02020603050405020304" pitchFamily="18" charset="0"/>
              </a:rPr>
              <a:t>年由</a:t>
            </a:r>
            <a:r>
              <a:rPr lang="en-US" dirty="0" smtClean="0">
                <a:latin typeface="Times New Roman" panose="02020603050405020304" pitchFamily="18" charset="0"/>
                <a:cs typeface="Times New Roman" panose="02020603050405020304" pitchFamily="18" charset="0"/>
              </a:rPr>
              <a:t>Apple</a:t>
            </a:r>
            <a:r>
              <a:rPr lang="zh-CN" altLang="en-US" dirty="0" smtClean="0">
                <a:latin typeface="Times New Roman" panose="02020603050405020304" pitchFamily="18" charset="0"/>
                <a:cs typeface="Times New Roman" panose="02020603050405020304" pitchFamily="18" charset="0"/>
              </a:rPr>
              <a:t>公司领导的联盟，提出了一种高速串行总线，</a:t>
            </a:r>
            <a:r>
              <a:rPr lang="en-US" altLang="zh-CN" dirty="0" smtClean="0">
                <a:latin typeface="Times New Roman" panose="02020603050405020304" pitchFamily="18" charset="0"/>
                <a:cs typeface="Times New Roman" panose="02020603050405020304" pitchFamily="18" charset="0"/>
              </a:rPr>
              <a:t>Apple</a:t>
            </a:r>
            <a:r>
              <a:rPr lang="zh-CN" altLang="en-US" dirty="0" smtClean="0">
                <a:latin typeface="Times New Roman" panose="02020603050405020304" pitchFamily="18" charset="0"/>
                <a:cs typeface="Times New Roman" panose="02020603050405020304" pitchFamily="18" charset="0"/>
              </a:rPr>
              <a:t>称为</a:t>
            </a:r>
            <a:r>
              <a:rPr lang="en-US" dirty="0" smtClean="0">
                <a:solidFill>
                  <a:srgbClr val="00FF00"/>
                </a:solidFill>
                <a:latin typeface="Times New Roman" panose="02020603050405020304" pitchFamily="18" charset="0"/>
                <a:cs typeface="Times New Roman" panose="02020603050405020304" pitchFamily="18" charset="0"/>
              </a:rPr>
              <a:t>FireWire</a:t>
            </a:r>
            <a:r>
              <a:rPr lang="zh-CN" altLang="en-US" dirty="0" smtClean="0">
                <a:solidFill>
                  <a:srgbClr val="00FF00"/>
                </a:solidFill>
                <a:latin typeface="Times New Roman" panose="02020603050405020304" pitchFamily="18" charset="0"/>
                <a:cs typeface="Times New Roman" panose="02020603050405020304" pitchFamily="18" charset="0"/>
              </a:rPr>
              <a:t>（火线）接口</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Sony</a:t>
            </a:r>
            <a:r>
              <a:rPr lang="zh-CN" altLang="en-US" dirty="0" smtClean="0">
                <a:latin typeface="Times New Roman" panose="02020603050405020304" pitchFamily="18" charset="0"/>
                <a:cs typeface="Times New Roman" panose="02020603050405020304" pitchFamily="18" charset="0"/>
              </a:rPr>
              <a:t>公司称为</a:t>
            </a:r>
            <a:r>
              <a:rPr lang="en-US" dirty="0" smtClean="0">
                <a:solidFill>
                  <a:srgbClr val="00FF00"/>
                </a:solidFill>
                <a:latin typeface="Times New Roman" panose="02020603050405020304" pitchFamily="18" charset="0"/>
                <a:cs typeface="Times New Roman" panose="02020603050405020304" pitchFamily="18" charset="0"/>
              </a:rPr>
              <a:t>i.Link</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TI</a:t>
            </a:r>
            <a:r>
              <a:rPr lang="zh-CN" altLang="en-US" dirty="0" smtClean="0">
                <a:latin typeface="Times New Roman" panose="02020603050405020304" pitchFamily="18" charset="0"/>
                <a:cs typeface="Times New Roman" panose="02020603050405020304" pitchFamily="18" charset="0"/>
              </a:rPr>
              <a:t>公司称为</a:t>
            </a:r>
            <a:r>
              <a:rPr lang="en-US" dirty="0" smtClean="0">
                <a:solidFill>
                  <a:srgbClr val="00FF00"/>
                </a:solidFill>
                <a:latin typeface="Times New Roman" panose="02020603050405020304" pitchFamily="18" charset="0"/>
                <a:cs typeface="Times New Roman" panose="02020603050405020304" pitchFamily="18" charset="0"/>
              </a:rPr>
              <a:t>Lynx</a:t>
            </a:r>
            <a:r>
              <a:rPr lang="zh-CN" altLang="en-US" dirty="0" smtClean="0">
                <a:latin typeface="Times New Roman" panose="02020603050405020304" pitchFamily="18" charset="0"/>
                <a:cs typeface="Times New Roman" panose="02020603050405020304" pitchFamily="18" charset="0"/>
              </a:rPr>
              <a:t>，在数码摄像机等行业，则直接称之为</a:t>
            </a:r>
            <a:r>
              <a:rPr lang="en-US" altLang="zh-CN" dirty="0" smtClean="0">
                <a:solidFill>
                  <a:srgbClr val="00FF00"/>
                </a:solidFill>
                <a:latin typeface="Times New Roman" panose="02020603050405020304" pitchFamily="18" charset="0"/>
                <a:cs typeface="Times New Roman" panose="02020603050405020304" pitchFamily="18" charset="0"/>
              </a:rPr>
              <a:t>DV</a:t>
            </a:r>
            <a:r>
              <a:rPr lang="zh-CN" altLang="en-US" dirty="0" smtClean="0">
                <a:solidFill>
                  <a:srgbClr val="00FF00"/>
                </a:solidFill>
                <a:latin typeface="Times New Roman" panose="02020603050405020304" pitchFamily="18" charset="0"/>
                <a:cs typeface="Times New Roman" panose="02020603050405020304" pitchFamily="18" charset="0"/>
              </a:rPr>
              <a:t>接口</a:t>
            </a:r>
            <a:r>
              <a:rPr lang="zh-CN" altLang="en-US" dirty="0" smtClean="0">
                <a:latin typeface="Times New Roman" panose="02020603050405020304" pitchFamily="18" charset="0"/>
                <a:cs typeface="Times New Roman" panose="02020603050405020304" pitchFamily="18" charset="0"/>
              </a:rPr>
              <a:t>，它们实质上都属于</a:t>
            </a:r>
            <a:r>
              <a:rPr lang="en-US" dirty="0" smtClean="0">
                <a:latin typeface="Times New Roman" panose="02020603050405020304" pitchFamily="18" charset="0"/>
                <a:cs typeface="Times New Roman" panose="02020603050405020304" pitchFamily="18" charset="0"/>
              </a:rPr>
              <a:t>IEEE 1394</a:t>
            </a:r>
            <a:r>
              <a:rPr lang="zh-CN" altLang="en-US" dirty="0" smtClean="0">
                <a:latin typeface="Times New Roman" panose="02020603050405020304" pitchFamily="18" charset="0"/>
                <a:cs typeface="Times New Roman" panose="02020603050405020304" pitchFamily="18" charset="0"/>
              </a:rPr>
              <a:t>接口。</a:t>
            </a:r>
            <a:endParaRPr lang="zh-CN" alt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IEEE 1394</a:t>
            </a:r>
            <a:r>
              <a:rPr lang="zh-CN" altLang="en-US" dirty="0" smtClean="0">
                <a:latin typeface="Times New Roman" panose="02020603050405020304" pitchFamily="18" charset="0"/>
                <a:cs typeface="Times New Roman" panose="02020603050405020304" pitchFamily="18" charset="0"/>
              </a:rPr>
              <a:t>标准包括以下几个版本：</a:t>
            </a:r>
            <a:endParaRPr lang="zh-CN" altLang="en-US"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1862"/>
          </a:xfrm>
        </p:spPr>
        <p:txBody>
          <a:bodyPr>
            <a:normAutofit/>
          </a:bodyPr>
          <a:lstStyle/>
          <a:p>
            <a:r>
              <a:rPr lang="en-US" sz="3200" dirty="0" smtClean="0">
                <a:solidFill>
                  <a:srgbClr val="FF9933"/>
                </a:solidFill>
                <a:latin typeface="Times New Roman" panose="02020603050405020304" pitchFamily="18" charset="0"/>
                <a:ea typeface="+mj-ea"/>
                <a:cs typeface="Times New Roman" panose="02020603050405020304" pitchFamily="18" charset="0"/>
              </a:rPr>
              <a:t>IEEE 1394</a:t>
            </a:r>
            <a:r>
              <a:rPr lang="zh-CN" altLang="en-US" sz="3200" dirty="0" smtClean="0">
                <a:solidFill>
                  <a:srgbClr val="FF9933"/>
                </a:solidFill>
                <a:latin typeface="Times New Roman" panose="02020603050405020304" pitchFamily="18" charset="0"/>
                <a:ea typeface="+mj-ea"/>
                <a:cs typeface="Times New Roman" panose="02020603050405020304" pitchFamily="18" charset="0"/>
              </a:rPr>
              <a:t>标准</a:t>
            </a:r>
            <a:endParaRPr lang="zh-CN" altLang="en-US" sz="3200" dirty="0">
              <a:solidFill>
                <a:srgbClr val="FF9933"/>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457200" y="1117600"/>
            <a:ext cx="8229600" cy="5740400"/>
          </a:xfrm>
        </p:spPr>
        <p:txBody>
          <a:bodyPr>
            <a:normAutofit fontScale="92500" lnSpcReduction="10000"/>
          </a:bodyPr>
          <a:lstStyle/>
          <a:p>
            <a:pPr algn="just">
              <a:buNone/>
            </a:pPr>
            <a:r>
              <a:rPr lang="en-US" sz="3000" dirty="0" smtClean="0">
                <a:latin typeface="Times New Roman" panose="02020603050405020304" pitchFamily="18" charset="0"/>
                <a:cs typeface="Times New Roman" panose="02020603050405020304" pitchFamily="18" charset="0"/>
              </a:rPr>
              <a:t>1.IEEE 1394-1995</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S400</a:t>
            </a:r>
            <a:r>
              <a:rPr lang="zh-CN" altLang="en-US" sz="3000" dirty="0" smtClean="0">
                <a:latin typeface="Times New Roman" panose="02020603050405020304" pitchFamily="18" charset="0"/>
                <a:cs typeface="Times New Roman" panose="02020603050405020304" pitchFamily="18" charset="0"/>
              </a:rPr>
              <a:t>） </a:t>
            </a:r>
            <a:endParaRPr lang="en-US" altLang="zh-CN" sz="3000" dirty="0" smtClean="0">
              <a:latin typeface="Times New Roman" panose="02020603050405020304" pitchFamily="18" charset="0"/>
              <a:cs typeface="Times New Roman" panose="02020603050405020304" pitchFamily="18" charset="0"/>
            </a:endParaRPr>
          </a:p>
          <a:p>
            <a:pPr marL="262255" indent="-262255" algn="just">
              <a:lnSpc>
                <a:spcPct val="110000"/>
              </a:lnSpc>
            </a:pPr>
            <a:r>
              <a:rPr lang="en-US" dirty="0" smtClean="0">
                <a:latin typeface="Times New Roman" panose="02020603050405020304" pitchFamily="18" charset="0"/>
                <a:cs typeface="Times New Roman" panose="02020603050405020304" pitchFamily="18" charset="0"/>
              </a:rPr>
              <a:t>1995</a:t>
            </a:r>
            <a:r>
              <a:rPr lang="zh-CN" altLang="en-US" dirty="0" smtClean="0">
                <a:latin typeface="Times New Roman" panose="02020603050405020304" pitchFamily="18" charset="0"/>
                <a:cs typeface="Times New Roman" panose="02020603050405020304" pitchFamily="18" charset="0"/>
              </a:rPr>
              <a:t>年发布的第一个</a:t>
            </a:r>
            <a:r>
              <a:rPr lang="en-US" dirty="0" smtClean="0">
                <a:latin typeface="Times New Roman" panose="02020603050405020304" pitchFamily="18" charset="0"/>
                <a:cs typeface="Times New Roman" panose="02020603050405020304" pitchFamily="18" charset="0"/>
              </a:rPr>
              <a:t>IEEE 1394</a:t>
            </a:r>
            <a:r>
              <a:rPr lang="zh-CN" altLang="en-US" dirty="0" smtClean="0">
                <a:latin typeface="Times New Roman" panose="02020603050405020304" pitchFamily="18" charset="0"/>
                <a:cs typeface="Times New Roman" panose="02020603050405020304" pitchFamily="18" charset="0"/>
              </a:rPr>
              <a:t>串行总线接口标准，速度快，传输距离</a:t>
            </a:r>
            <a:r>
              <a:rPr lang="en-US" dirty="0" smtClean="0">
                <a:latin typeface="Times New Roman" panose="02020603050405020304" pitchFamily="18" charset="0"/>
                <a:cs typeface="Times New Roman" panose="02020603050405020304" pitchFamily="18" charset="0"/>
              </a:rPr>
              <a:t>5m</a:t>
            </a:r>
            <a:r>
              <a:rPr lang="zh-CN" altLang="en-US" dirty="0" smtClean="0">
                <a:latin typeface="Times New Roman" panose="02020603050405020304" pitchFamily="18" charset="0"/>
                <a:cs typeface="Times New Roman" panose="02020603050405020304" pitchFamily="18" charset="0"/>
              </a:rPr>
              <a:t>，实际</a:t>
            </a:r>
            <a:r>
              <a:rPr lang="en-US" dirty="0" smtClean="0">
                <a:latin typeface="Times New Roman" panose="02020603050405020304" pitchFamily="18" charset="0"/>
                <a:cs typeface="Times New Roman" panose="02020603050405020304" pitchFamily="18" charset="0"/>
              </a:rPr>
              <a:t>30m</a:t>
            </a:r>
            <a:r>
              <a:rPr lang="zh-CN" altLang="en-US" dirty="0" smtClean="0">
                <a:latin typeface="Times New Roman" panose="02020603050405020304" pitchFamily="18" charset="0"/>
                <a:cs typeface="Times New Roman" panose="02020603050405020304" pitchFamily="18" charset="0"/>
              </a:rPr>
              <a:t>，支持</a:t>
            </a:r>
            <a:r>
              <a:rPr lang="en-US" dirty="0" smtClean="0">
                <a:latin typeface="Times New Roman" panose="02020603050405020304" pitchFamily="18" charset="0"/>
                <a:cs typeface="Times New Roman" panose="02020603050405020304" pitchFamily="18" charset="0"/>
              </a:rPr>
              <a:t>63</a:t>
            </a:r>
            <a:r>
              <a:rPr lang="zh-CN" altLang="en-US" dirty="0" smtClean="0">
                <a:latin typeface="Times New Roman" panose="02020603050405020304" pitchFamily="18" charset="0"/>
                <a:cs typeface="Times New Roman" panose="02020603050405020304" pitchFamily="18" charset="0"/>
              </a:rPr>
              <a:t>个设备。</a:t>
            </a:r>
            <a:endParaRPr lang="en-US" altLang="zh-CN" dirty="0" smtClean="0">
              <a:latin typeface="Times New Roman" panose="02020603050405020304" pitchFamily="18" charset="0"/>
              <a:cs typeface="Times New Roman" panose="02020603050405020304" pitchFamily="18" charset="0"/>
            </a:endParaRPr>
          </a:p>
          <a:p>
            <a:pPr marL="262255" indent="-262255" algn="just">
              <a:lnSpc>
                <a:spcPct val="110000"/>
              </a:lnSpc>
            </a:pPr>
            <a:r>
              <a:rPr lang="zh-CN" altLang="en-US" dirty="0" smtClean="0">
                <a:latin typeface="Times New Roman" panose="02020603050405020304" pitchFamily="18" charset="0"/>
                <a:cs typeface="Times New Roman" panose="02020603050405020304" pitchFamily="18" charset="0"/>
              </a:rPr>
              <a:t>有两类接口</a:t>
            </a:r>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262255" indent="-262255" algn="just">
              <a:lnSpc>
                <a:spcPct val="110000"/>
              </a:lnSpc>
              <a:buFont typeface="Wingdings" panose="05000000000000000000" pitchFamily="2" charset="2"/>
              <a:buChar char="Ø"/>
            </a:pP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FireWire</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针传数据，</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2</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针为外设提供电源；</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262255" indent="-262255" algn="just">
              <a:lnSpc>
                <a:spcPct val="110000"/>
              </a:lnSpc>
              <a:buFont typeface="Wingdings" panose="05000000000000000000" pitchFamily="2" charset="2"/>
              <a:buChar char="Ø"/>
            </a:pP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i.Link</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标准，无电源线。</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marL="262255" indent="-262255" algn="just">
              <a:lnSpc>
                <a:spcPct val="110000"/>
              </a:lnSpc>
            </a:pPr>
            <a:r>
              <a:rPr lang="zh-CN" altLang="en-US" dirty="0" smtClean="0">
                <a:latin typeface="Times New Roman" panose="02020603050405020304" pitchFamily="18" charset="0"/>
                <a:cs typeface="Times New Roman" panose="02020603050405020304" pitchFamily="18" charset="0"/>
              </a:rPr>
              <a:t>两种传输方式：</a:t>
            </a:r>
            <a:endParaRPr lang="en-US" altLang="zh-CN"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背板模式（</a:t>
            </a:r>
            <a:r>
              <a:rPr lang="en-US" dirty="0" smtClean="0">
                <a:latin typeface="Times New Roman" panose="02020603050405020304" pitchFamily="18" charset="0"/>
                <a:cs typeface="Times New Roman" panose="02020603050405020304" pitchFamily="18" charset="0"/>
              </a:rPr>
              <a:t>Backplane</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速率</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12.5/25/50Mbps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，适用于多数高带宽传输。</a:t>
            </a:r>
            <a:endPar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buFont typeface="Wingdings" panose="05000000000000000000" pitchFamily="2" charset="2"/>
              <a:buChar char="Ø"/>
            </a:pPr>
            <a:r>
              <a:rPr lang="zh-CN" altLang="en-US" dirty="0" smtClean="0">
                <a:latin typeface="Times New Roman" panose="02020603050405020304" pitchFamily="18" charset="0"/>
                <a:cs typeface="Times New Roman" panose="02020603050405020304" pitchFamily="18" charset="0"/>
              </a:rPr>
              <a:t>电缆模式（</a:t>
            </a:r>
            <a:r>
              <a:rPr lang="en-US" dirty="0" smtClean="0">
                <a:latin typeface="Times New Roman" panose="02020603050405020304" pitchFamily="18" charset="0"/>
                <a:cs typeface="Times New Roman" panose="02020603050405020304" pitchFamily="18" charset="0"/>
              </a:rPr>
              <a:t>Cable</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速率</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100/200/400Mbps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，分别称</a:t>
            </a:r>
            <a:r>
              <a:rPr lang="zh-CN" altLang="en-US" dirty="0" smtClean="0">
                <a:latin typeface="Times New Roman" panose="02020603050405020304" pitchFamily="18" charset="0"/>
                <a:ea typeface="楷体_GB2312" pitchFamily="49" charset="-122"/>
                <a:cs typeface="Times New Roman" panose="02020603050405020304" pitchFamily="18" charset="0"/>
              </a:rPr>
              <a:t>火线</a:t>
            </a:r>
            <a:r>
              <a:rPr lang="en-US" dirty="0" smtClean="0">
                <a:latin typeface="Times New Roman" panose="02020603050405020304" pitchFamily="18" charset="0"/>
                <a:ea typeface="楷体_GB2312" pitchFamily="49" charset="-122"/>
                <a:cs typeface="Times New Roman" panose="02020603050405020304" pitchFamily="18" charset="0"/>
              </a:rPr>
              <a:t>S100</a:t>
            </a:r>
            <a:r>
              <a:rPr lang="zh-CN" altLang="en-US" dirty="0" smtClean="0">
                <a:latin typeface="Times New Roman" panose="02020603050405020304" pitchFamily="18" charset="0"/>
                <a:ea typeface="楷体_GB2312" pitchFamily="49" charset="-122"/>
                <a:cs typeface="Times New Roman" panose="02020603050405020304" pitchFamily="18" charset="0"/>
              </a:rPr>
              <a:t>、</a:t>
            </a:r>
            <a:r>
              <a:rPr lang="en-US" dirty="0" smtClean="0">
                <a:latin typeface="Times New Roman" panose="02020603050405020304" pitchFamily="18" charset="0"/>
                <a:ea typeface="楷体_GB2312" pitchFamily="49" charset="-122"/>
                <a:cs typeface="Times New Roman" panose="02020603050405020304" pitchFamily="18" charset="0"/>
              </a:rPr>
              <a:t>S200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dirty="0" smtClean="0">
                <a:latin typeface="Times New Roman" panose="02020603050405020304" pitchFamily="18" charset="0"/>
                <a:ea typeface="楷体_GB2312" pitchFamily="49" charset="-122"/>
                <a:cs typeface="Times New Roman" panose="02020603050405020304" pitchFamily="18" charset="0"/>
              </a:rPr>
              <a:t>S400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代表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Speed</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S200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就足以传输未压缩的高质量数字电影。</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8150" y="806450"/>
            <a:ext cx="8229600" cy="5822950"/>
          </a:xfrm>
        </p:spPr>
        <p:txBody>
          <a:bodyPr>
            <a:normAutofit fontScale="92500" lnSpcReduction="20000"/>
          </a:bodyPr>
          <a:lstStyle/>
          <a:p>
            <a:pPr algn="just">
              <a:buNone/>
            </a:pPr>
            <a:r>
              <a:rPr lang="en-US" sz="3000" dirty="0" smtClean="0">
                <a:latin typeface="Times New Roman" panose="02020603050405020304" pitchFamily="18" charset="0"/>
                <a:cs typeface="Times New Roman" panose="02020603050405020304" pitchFamily="18" charset="0"/>
              </a:rPr>
              <a:t>2. IEEE 1394a-2000</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S400</a:t>
            </a:r>
            <a:r>
              <a:rPr lang="zh-CN" altLang="en-US" sz="3000" dirty="0" smtClean="0">
                <a:latin typeface="Times New Roman" panose="02020603050405020304" pitchFamily="18" charset="0"/>
                <a:cs typeface="Times New Roman" panose="02020603050405020304" pitchFamily="18" charset="0"/>
              </a:rPr>
              <a:t>） </a:t>
            </a:r>
            <a:endParaRPr lang="en-US" altLang="zh-CN" sz="3000"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2000</a:t>
            </a:r>
            <a:r>
              <a:rPr lang="zh-CN" altLang="en-US" dirty="0" smtClean="0">
                <a:latin typeface="Times New Roman" panose="02020603050405020304" pitchFamily="18" charset="0"/>
                <a:cs typeface="Times New Roman" panose="02020603050405020304" pitchFamily="18" charset="0"/>
              </a:rPr>
              <a:t>年修订，除澄清疑点、更正错误外，又改进了电源管理特性，增强了兼容性，传输距离扩到</a:t>
            </a:r>
            <a:r>
              <a:rPr lang="en-US" dirty="0" smtClean="0">
                <a:latin typeface="Times New Roman" panose="02020603050405020304" pitchFamily="18" charset="0"/>
                <a:cs typeface="Times New Roman" panose="02020603050405020304" pitchFamily="18" charset="0"/>
              </a:rPr>
              <a:t>50m</a:t>
            </a:r>
            <a:r>
              <a:rPr lang="zh-CN" altLang="en-US"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algn="just">
              <a:lnSpc>
                <a:spcPct val="110000"/>
              </a:lnSpc>
              <a:spcBef>
                <a:spcPts val="1800"/>
              </a:spcBef>
              <a:buNone/>
            </a:pPr>
            <a:r>
              <a:rPr lang="en-US" sz="3000" dirty="0" smtClean="0">
                <a:latin typeface="Times New Roman" panose="02020603050405020304" pitchFamily="18" charset="0"/>
                <a:cs typeface="Times New Roman" panose="02020603050405020304" pitchFamily="18" charset="0"/>
              </a:rPr>
              <a:t>3. IEEE 1394b-2002</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S800</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lnSpc>
                <a:spcPct val="110000"/>
              </a:lnSpc>
            </a:pPr>
            <a:r>
              <a:rPr lang="zh-CN" altLang="en-US" dirty="0" smtClean="0">
                <a:latin typeface="Times New Roman" panose="02020603050405020304" pitchFamily="18" charset="0"/>
                <a:cs typeface="Times New Roman" panose="02020603050405020304" pitchFamily="18" charset="0"/>
              </a:rPr>
              <a:t>高传输率与长距离版本，带宽</a:t>
            </a:r>
            <a:r>
              <a:rPr lang="en-US" dirty="0" smtClean="0">
                <a:latin typeface="Times New Roman" panose="02020603050405020304" pitchFamily="18" charset="0"/>
                <a:cs typeface="Times New Roman" panose="02020603050405020304" pitchFamily="18" charset="0"/>
              </a:rPr>
              <a:t>800Mbps</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接头从</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6</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针变成</a:t>
            </a:r>
            <a:r>
              <a:rPr lang="en-US" dirty="0" smtClean="0">
                <a:latin typeface="Times New Roman" panose="02020603050405020304" pitchFamily="18" charset="0"/>
                <a:ea typeface="楷体_GB2312" pitchFamily="49" charset="-122"/>
                <a:cs typeface="Times New Roman" panose="02020603050405020304" pitchFamily="18" charset="0"/>
              </a:rPr>
              <a:t>9</a:t>
            </a:r>
            <a:r>
              <a:rPr lang="zh-CN" altLang="en-US" dirty="0" smtClean="0">
                <a:latin typeface="Times New Roman" panose="02020603050405020304" pitchFamily="18" charset="0"/>
                <a:ea typeface="楷体_GB2312" pitchFamily="49" charset="-122"/>
                <a:cs typeface="Times New Roman" panose="02020603050405020304" pitchFamily="18" charset="0"/>
              </a:rPr>
              <a:t>针</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，可选用五类非屏蔽双绞线</a:t>
            </a: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CAT-5)</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、塑料或玻璃光纤。在用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CAT-5</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线、速度</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100Mbps</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时距离可达</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100m</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。是针对视频、音频、控制及计算机设计的唯一的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家庭网络</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标准。</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lnSpc>
                <a:spcPct val="110000"/>
              </a:lnSpc>
              <a:spcBef>
                <a:spcPts val="1800"/>
              </a:spcBef>
              <a:buNone/>
            </a:pPr>
            <a:r>
              <a:rPr lang="en-US" sz="3000" dirty="0" smtClean="0">
                <a:latin typeface="Times New Roman" panose="02020603050405020304" pitchFamily="18" charset="0"/>
                <a:cs typeface="Times New Roman" panose="02020603050405020304" pitchFamily="18" charset="0"/>
              </a:rPr>
              <a:t>4. IEEE 1394c-2006</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FireWire S800T</a:t>
            </a:r>
            <a:r>
              <a:rPr lang="zh-CN" altLang="en-US"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lnSpc>
                <a:spcPct val="110000"/>
              </a:lnSpc>
            </a:pPr>
            <a:r>
              <a:rPr lang="en-US" dirty="0" smtClean="0">
                <a:latin typeface="Times New Roman" panose="02020603050405020304" pitchFamily="18" charset="0"/>
                <a:cs typeface="Times New Roman" panose="02020603050405020304" pitchFamily="18" charset="0"/>
              </a:rPr>
              <a:t>2007</a:t>
            </a:r>
            <a:r>
              <a:rPr lang="zh-CN" altLang="en-US" dirty="0" smtClean="0">
                <a:latin typeface="Times New Roman" panose="02020603050405020304" pitchFamily="18" charset="0"/>
                <a:cs typeface="Times New Roman" panose="02020603050405020304" pitchFamily="18" charset="0"/>
              </a:rPr>
              <a:t>年制定，与</a:t>
            </a:r>
            <a:r>
              <a:rPr lang="en-US" dirty="0" smtClean="0">
                <a:latin typeface="Times New Roman" panose="02020603050405020304" pitchFamily="18" charset="0"/>
                <a:cs typeface="Times New Roman" panose="02020603050405020304" pitchFamily="18" charset="0"/>
              </a:rPr>
              <a:t>RJ45</a:t>
            </a:r>
            <a:r>
              <a:rPr lang="zh-CN" altLang="en-US" dirty="0" smtClean="0">
                <a:latin typeface="Times New Roman" panose="02020603050405020304" pitchFamily="18" charset="0"/>
                <a:cs typeface="Times New Roman" panose="02020603050405020304" pitchFamily="18" charset="0"/>
              </a:rPr>
              <a:t>网卡接口相同的新接头规格。</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也使用</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5</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类双绞线和相同的自动协商机制</a:t>
            </a: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Auto-negotiation)</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，可用同样接口连接</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设备和双绞线的</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以太网</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设备。</a:t>
            </a:r>
            <a:endParaRPr lang="zh-CN" altLang="en-US" dirty="0"/>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500" y="1473200"/>
            <a:ext cx="7912100" cy="4709160"/>
          </a:xfrm>
        </p:spPr>
        <p:txBody>
          <a:bodyPr/>
          <a:lstStyle/>
          <a:p>
            <a:pPr algn="just">
              <a:buNone/>
            </a:pPr>
            <a:r>
              <a:rPr lang="en-US" dirty="0" smtClean="0">
                <a:latin typeface="Times New Roman" panose="02020603050405020304" pitchFamily="18" charset="0"/>
                <a:cs typeface="Times New Roman" panose="02020603050405020304" pitchFamily="18" charset="0"/>
              </a:rPr>
              <a:t>5.IEEE 1394-2008</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FireWire S1600</a:t>
            </a:r>
            <a:r>
              <a:rPr lang="zh-CN" altLang="en-US" dirty="0" smtClean="0">
                <a:latin typeface="Times New Roman" panose="02020603050405020304" pitchFamily="18" charset="0"/>
                <a:cs typeface="Times New Roman" panose="02020603050405020304" pitchFamily="18" charset="0"/>
              </a:rPr>
              <a:t>和</a:t>
            </a:r>
            <a:r>
              <a:rPr lang="en-US" dirty="0" smtClean="0">
                <a:latin typeface="Times New Roman" panose="02020603050405020304" pitchFamily="18" charset="0"/>
                <a:cs typeface="Times New Roman" panose="02020603050405020304" pitchFamily="18" charset="0"/>
              </a:rPr>
              <a:t>S3200</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2008</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年批准的新规范，传输速率达到</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1.6Gbps (S1600)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3.2Gbps(S3200)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即每秒</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400MB</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与</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S400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和</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S800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端口兼容。</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S3200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具有端对端传输架构，两设备可不经</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PC</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直接交换数据。</a:t>
            </a:r>
            <a:endParaRPr lang="en-US" altLang="zh-CN"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传输距离达到</a:t>
            </a:r>
            <a:r>
              <a:rPr 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100</a:t>
            </a:r>
            <a:r>
              <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rPr>
              <a:t>米时仍有优秀性能。</a:t>
            </a:r>
            <a:endParaRPr lang="zh-CN" altLang="en-US" sz="2600"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spd="slow">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7550"/>
            <a:ext cx="8534400" cy="1022350"/>
          </a:xfrm>
        </p:spPr>
        <p:txBody>
          <a:bodyPr>
            <a:noAutofit/>
          </a:bodyPr>
          <a:lstStyle/>
          <a:p>
            <a:r>
              <a:rPr lang="en-US" sz="4800" dirty="0" smtClean="0">
                <a:solidFill>
                  <a:srgbClr val="FFFF00"/>
                </a:solidFill>
                <a:latin typeface="Times New Roman" panose="02020603050405020304" pitchFamily="18" charset="0"/>
                <a:ea typeface="+mj-ea"/>
                <a:cs typeface="Times New Roman" panose="02020603050405020304" pitchFamily="18" charset="0"/>
              </a:rPr>
              <a:t>§</a:t>
            </a:r>
            <a:r>
              <a:rPr lang="en-US" altLang="zh-CN" sz="4800" dirty="0" smtClean="0">
                <a:solidFill>
                  <a:srgbClr val="FFFF00"/>
                </a:solidFill>
                <a:latin typeface="Times New Roman" panose="02020603050405020304" pitchFamily="18" charset="0"/>
                <a:ea typeface="+mj-ea"/>
                <a:cs typeface="Times New Roman" panose="02020603050405020304" pitchFamily="18" charset="0"/>
              </a:rPr>
              <a:t>12</a:t>
            </a:r>
            <a:r>
              <a:rPr lang="en-US" sz="4800" dirty="0" smtClean="0">
                <a:solidFill>
                  <a:srgbClr val="FFFF00"/>
                </a:solidFill>
                <a:latin typeface="Times New Roman" panose="02020603050405020304" pitchFamily="18" charset="0"/>
                <a:ea typeface="+mj-ea"/>
                <a:cs typeface="Times New Roman" panose="02020603050405020304" pitchFamily="18" charset="0"/>
              </a:rPr>
              <a:t>.5  IEEE 1394</a:t>
            </a:r>
            <a:r>
              <a:rPr lang="zh-CN" altLang="en-US" sz="4800" dirty="0" smtClean="0">
                <a:solidFill>
                  <a:srgbClr val="FFFF00"/>
                </a:solidFill>
                <a:latin typeface="Times New Roman" panose="02020603050405020304" pitchFamily="18" charset="0"/>
                <a:ea typeface="+mj-ea"/>
                <a:cs typeface="Times New Roman" panose="02020603050405020304" pitchFamily="18" charset="0"/>
              </a:rPr>
              <a:t>总线</a:t>
            </a:r>
            <a:endParaRPr lang="zh-CN" altLang="en-US" sz="4800" dirty="0">
              <a:solidFill>
                <a:srgbClr val="FFFF00"/>
              </a:solidFill>
              <a:latin typeface="Times New Roman" panose="02020603050405020304" pitchFamily="18" charset="0"/>
              <a:ea typeface="+mj-ea"/>
              <a:cs typeface="Times New Roman" panose="02020603050405020304" pitchFamily="18" charset="0"/>
            </a:endParaRPr>
          </a:p>
        </p:txBody>
      </p:sp>
      <p:sp>
        <p:nvSpPr>
          <p:cNvPr id="5" name="矩形 4"/>
          <p:cNvSpPr/>
          <p:nvPr/>
        </p:nvSpPr>
        <p:spPr>
          <a:xfrm>
            <a:off x="1060450" y="2495550"/>
            <a:ext cx="7334250" cy="2585323"/>
          </a:xfrm>
          <a:prstGeom prst="rect">
            <a:avLst/>
          </a:prstGeom>
        </p:spPr>
        <p:txBody>
          <a:bodyPr wrap="square">
            <a:spAutoFit/>
          </a:bodyPr>
          <a:lstStyle/>
          <a:p>
            <a:pPr>
              <a:lnSpc>
                <a:spcPct val="150000"/>
              </a:lnSpc>
              <a:spcBef>
                <a:spcPts val="0"/>
              </a:spcBef>
              <a:tabLst>
                <a:tab pos="1436370" algn="l"/>
              </a:tabLst>
            </a:pPr>
            <a:r>
              <a:rPr lang="en-US" altLang="zh-CN" sz="3600" b="1" dirty="0" smtClean="0">
                <a:solidFill>
                  <a:schemeClr val="bg2">
                    <a:lumMod val="10000"/>
                    <a:lumOff val="90000"/>
                  </a:schemeClr>
                </a:solidFill>
                <a:ea typeface="楷体_GB2312" pitchFamily="49" charset="-122"/>
                <a:cs typeface="Times New Roman" panose="02020603050405020304" pitchFamily="18" charset="0"/>
              </a:rPr>
              <a:t>12</a:t>
            </a:r>
            <a:r>
              <a:rPr lang="en-US" sz="3600" b="1" dirty="0" smtClean="0">
                <a:solidFill>
                  <a:schemeClr val="bg2">
                    <a:lumMod val="10000"/>
                    <a:lumOff val="90000"/>
                  </a:schemeClr>
                </a:solidFill>
                <a:ea typeface="楷体_GB2312" pitchFamily="49" charset="-122"/>
                <a:cs typeface="Times New Roman" panose="02020603050405020304" pitchFamily="18" charset="0"/>
              </a:rPr>
              <a:t>.5.1  IEEE 1394</a:t>
            </a:r>
            <a:r>
              <a:rPr lang="zh-CN" altLang="en-US" sz="3600" b="1" dirty="0" smtClean="0">
                <a:solidFill>
                  <a:schemeClr val="bg2">
                    <a:lumMod val="10000"/>
                    <a:lumOff val="90000"/>
                  </a:schemeClr>
                </a:solidFill>
                <a:ea typeface="楷体_GB2312" pitchFamily="49" charset="-122"/>
                <a:cs typeface="Times New Roman" panose="02020603050405020304" pitchFamily="18" charset="0"/>
              </a:rPr>
              <a:t>总线</a:t>
            </a:r>
            <a:endParaRPr lang="zh-CN" altLang="en-US" sz="3600" b="1" dirty="0" smtClean="0">
              <a:solidFill>
                <a:schemeClr val="bg2">
                  <a:lumMod val="10000"/>
                  <a:lumOff val="90000"/>
                </a:schemeClr>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rgbClr val="00FF00"/>
                </a:solidFill>
                <a:ea typeface="楷体_GB2312" pitchFamily="49" charset="-122"/>
                <a:cs typeface="Times New Roman" panose="02020603050405020304" pitchFamily="18" charset="0"/>
              </a:rPr>
              <a:t>12</a:t>
            </a:r>
            <a:r>
              <a:rPr lang="en-US" sz="3600" b="1" dirty="0" smtClean="0">
                <a:solidFill>
                  <a:srgbClr val="00FF00"/>
                </a:solidFill>
                <a:ea typeface="楷体_GB2312" pitchFamily="49" charset="-122"/>
                <a:cs typeface="Times New Roman" panose="02020603050405020304" pitchFamily="18" charset="0"/>
              </a:rPr>
              <a:t>.5.2  </a:t>
            </a:r>
            <a:r>
              <a:rPr lang="en-US" altLang="zh-CN" sz="3600" b="1" dirty="0" smtClean="0">
                <a:solidFill>
                  <a:srgbClr val="00FF00"/>
                </a:solidFill>
                <a:ea typeface="楷体_GB2312" pitchFamily="49" charset="-122"/>
                <a:cs typeface="Times New Roman" panose="02020603050405020304" pitchFamily="18" charset="0"/>
              </a:rPr>
              <a:t>1394</a:t>
            </a:r>
            <a:r>
              <a:rPr lang="zh-CN" altLang="en-US" sz="3600" b="1" dirty="0" smtClean="0">
                <a:solidFill>
                  <a:srgbClr val="00FF00"/>
                </a:solidFill>
                <a:ea typeface="楷体_GB2312" pitchFamily="49" charset="-122"/>
                <a:cs typeface="Times New Roman" panose="02020603050405020304" pitchFamily="18" charset="0"/>
              </a:rPr>
              <a:t>总线的特点</a:t>
            </a:r>
            <a:endParaRPr lang="en-US" altLang="zh-CN" sz="3600" b="1" dirty="0" smtClean="0">
              <a:solidFill>
                <a:srgbClr val="00FF00"/>
              </a:solidFill>
              <a:ea typeface="楷体_GB2312" pitchFamily="49" charset="-122"/>
              <a:cs typeface="Times New Roman" panose="02020603050405020304" pitchFamily="18" charset="0"/>
            </a:endParaRPr>
          </a:p>
          <a:p>
            <a:pPr>
              <a:lnSpc>
                <a:spcPct val="150000"/>
              </a:lnSpc>
              <a:spcBef>
                <a:spcPts val="0"/>
              </a:spcBef>
            </a:pPr>
            <a:r>
              <a:rPr lang="en-US" altLang="zh-CN" sz="3600" b="1" dirty="0" smtClean="0">
                <a:solidFill>
                  <a:schemeClr val="accent2">
                    <a:lumMod val="20000"/>
                    <a:lumOff val="80000"/>
                  </a:schemeClr>
                </a:solidFill>
                <a:ea typeface="楷体_GB2312" pitchFamily="49" charset="-122"/>
                <a:cs typeface="Times New Roman" panose="02020603050405020304" pitchFamily="18" charset="0"/>
              </a:rPr>
              <a:t>12.5.3  IEEE1394</a:t>
            </a:r>
            <a:r>
              <a:rPr lang="zh-CN" altLang="en-US" sz="3600" b="1" dirty="0" smtClean="0">
                <a:solidFill>
                  <a:schemeClr val="accent2">
                    <a:lumMod val="20000"/>
                    <a:lumOff val="80000"/>
                  </a:schemeClr>
                </a:solidFill>
                <a:ea typeface="楷体_GB2312" pitchFamily="49" charset="-122"/>
                <a:cs typeface="Times New Roman" panose="02020603050405020304" pitchFamily="18" charset="0"/>
              </a:rPr>
              <a:t>规范的主要内容</a:t>
            </a:r>
            <a:endParaRPr lang="en-US" altLang="zh-CN" sz="3600" b="1" dirty="0" smtClean="0">
              <a:solidFill>
                <a:schemeClr val="accent2">
                  <a:lumMod val="20000"/>
                  <a:lumOff val="80000"/>
                </a:schemeClr>
              </a:solidFill>
              <a:ea typeface="楷体_GB2312" pitchFamily="49" charset="-122"/>
              <a:cs typeface="Times New Roman" panose="02020603050405020304" pitchFamily="18" charset="0"/>
            </a:endParaRPr>
          </a:p>
        </p:txBody>
      </p:sp>
    </p:spTree>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87462"/>
          </a:xfrm>
        </p:spPr>
        <p:txBody>
          <a:bodyPr>
            <a:normAutofit/>
          </a:bodyPr>
          <a:lstStyle/>
          <a:p>
            <a:r>
              <a:rPr lang="en-US" altLang="zh-CN" dirty="0" smtClean="0">
                <a:latin typeface="Times New Roman" panose="02020603050405020304" pitchFamily="18" charset="0"/>
                <a:cs typeface="Times New Roman" panose="02020603050405020304" pitchFamily="18" charset="0"/>
              </a:rPr>
              <a:t>12</a:t>
            </a:r>
            <a:r>
              <a:rPr lang="en-US" dirty="0" smtClean="0">
                <a:latin typeface="Times New Roman" panose="02020603050405020304" pitchFamily="18" charset="0"/>
                <a:cs typeface="Times New Roman" panose="02020603050405020304" pitchFamily="18" charset="0"/>
              </a:rPr>
              <a:t>.5.2  </a:t>
            </a:r>
            <a:r>
              <a:rPr lang="en-US" altLang="zh-CN" dirty="0" smtClean="0">
                <a:latin typeface="Times New Roman" panose="02020603050405020304" pitchFamily="18" charset="0"/>
                <a:cs typeface="Times New Roman" panose="02020603050405020304" pitchFamily="18" charset="0"/>
              </a:rPr>
              <a:t>1394</a:t>
            </a:r>
            <a:r>
              <a:rPr lang="zh-CN" altLang="en-US" dirty="0" smtClean="0">
                <a:latin typeface="Times New Roman" panose="02020603050405020304" pitchFamily="18" charset="0"/>
                <a:cs typeface="Times New Roman" panose="02020603050405020304" pitchFamily="18" charset="0"/>
              </a:rPr>
              <a:t>总线的特点</a:t>
            </a:r>
            <a:br>
              <a:rPr lang="en-US" dirty="0" smtClean="0">
                <a:solidFill>
                  <a:srgbClr val="FFC000"/>
                </a:solidFill>
                <a:latin typeface="Times New Roman" panose="02020603050405020304" pitchFamily="18" charset="0"/>
                <a:ea typeface="+mj-ea"/>
                <a:cs typeface="Times New Roman" panose="02020603050405020304" pitchFamily="18" charset="0"/>
              </a:rPr>
            </a:br>
            <a:r>
              <a:rPr lang="en-US" sz="3200" dirty="0" smtClean="0">
                <a:solidFill>
                  <a:srgbClr val="FFC000"/>
                </a:solidFill>
                <a:latin typeface="Times New Roman" panose="02020603050405020304" pitchFamily="18" charset="0"/>
                <a:ea typeface="+mj-ea"/>
                <a:cs typeface="Times New Roman" panose="02020603050405020304" pitchFamily="18" charset="0"/>
              </a:rPr>
              <a:t>1. IEEE 1394</a:t>
            </a:r>
            <a:r>
              <a:rPr lang="zh-CN" altLang="en-US" sz="3200" dirty="0" smtClean="0">
                <a:solidFill>
                  <a:srgbClr val="FFC000"/>
                </a:solidFill>
                <a:latin typeface="Times New Roman" panose="02020603050405020304" pitchFamily="18" charset="0"/>
                <a:ea typeface="+mj-ea"/>
                <a:cs typeface="Times New Roman" panose="02020603050405020304" pitchFamily="18" charset="0"/>
              </a:rPr>
              <a:t>技术的优点</a:t>
            </a:r>
            <a:endParaRPr lang="zh-CN" altLang="en-US" sz="3200" dirty="0">
              <a:solidFill>
                <a:srgbClr val="FFC000"/>
              </a:solidFill>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p:txBody>
          <a:bodyPr>
            <a:normAutofit fontScale="92500" lnSpcReduction="20000"/>
          </a:bodyPr>
          <a:lstStyle/>
          <a:p>
            <a:pPr algn="just">
              <a:buNone/>
            </a:pPr>
            <a:r>
              <a:rPr lang="en-US"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）速度很快</a:t>
            </a:r>
            <a:endParaRPr lang="en-US" altLang="zh-CN" dirty="0" smtClean="0">
              <a:latin typeface="Times New Roman" panose="02020603050405020304" pitchFamily="18" charset="0"/>
              <a:cs typeface="Times New Roman" panose="02020603050405020304" pitchFamily="18" charset="0"/>
            </a:endParaRPr>
          </a:p>
          <a:p>
            <a:pPr algn="just">
              <a:buNone/>
            </a:pP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    1394</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是</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USB3.0</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之前速度最快的串行总线，</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Cable</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模式很适合高速硬盘、多媒体数据和数字视频流的实时传输。串行传输更能提高时钟速率，又采用了</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DS-Link</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编码技术，把时钟信号变化转变为选通信号变化，高速率也不易引起失真。</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）支持热插拔和即插即用</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与</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USB</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一样，设备可带电插拔并支持即插即用。设备接入时用广播方式把标识码通知网上所有设备，从而成为网络一员。</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pPr algn="just">
              <a:buNone/>
            </a:pPr>
            <a:r>
              <a:rPr lang="en-US"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）传输距离长</a:t>
            </a:r>
            <a:endParaRPr lang="en-US" altLang="zh-CN" dirty="0" smtClean="0">
              <a:latin typeface="Times New Roman" panose="02020603050405020304" pitchFamily="18" charset="0"/>
              <a:cs typeface="Times New Roman" panose="02020603050405020304" pitchFamily="18" charset="0"/>
            </a:endParaRPr>
          </a:p>
          <a:p>
            <a:pPr algn="just">
              <a:buNone/>
            </a:pPr>
            <a:r>
              <a:rPr lang="en-US" altLang="zh-CN" dirty="0" smtClean="0">
                <a:solidFill>
                  <a:srgbClr val="66FF99"/>
                </a:solidFill>
                <a:latin typeface="Times New Roman" panose="02020603050405020304" pitchFamily="18" charset="0"/>
                <a:ea typeface="楷体_GB2312" pitchFamily="49" charset="-122"/>
                <a:cs typeface="Times New Roman" panose="02020603050405020304" pitchFamily="18" charset="0"/>
              </a:rPr>
              <a:t>    </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电缆长度</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4.5m</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以内能保证数据传输速率，用光纤可实现</a:t>
            </a:r>
            <a:r>
              <a:rPr 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100m</a:t>
            </a:r>
            <a:r>
              <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rPr>
              <a:t>范围内的设备互连。</a:t>
            </a:r>
            <a:endParaRPr lang="zh-CN" altLang="en-US" dirty="0" smtClean="0">
              <a:solidFill>
                <a:srgbClr val="66FF99"/>
              </a:solidFill>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Tree>
  </p:cSld>
  <p:clrMapOvr>
    <a:masterClrMapping/>
  </p:clrMapOvr>
  <p:transition spd="slow">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4936</Words>
  <Application>WPS 演示</Application>
  <PresentationFormat>全屏显示(4:3)</PresentationFormat>
  <Paragraphs>225</Paragraphs>
  <Slides>34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34</vt:i4>
      </vt:variant>
    </vt:vector>
  </HeadingPairs>
  <TitlesOfParts>
    <vt:vector size="54" baseType="lpstr">
      <vt:lpstr>Arial</vt:lpstr>
      <vt:lpstr>宋体</vt:lpstr>
      <vt:lpstr>Wingdings</vt:lpstr>
      <vt:lpstr>Times New Roman</vt:lpstr>
      <vt:lpstr>华文隶书</vt:lpstr>
      <vt:lpstr>楷体_GB2312</vt:lpstr>
      <vt:lpstr>Wingdings</vt:lpstr>
      <vt:lpstr>Wingdings 3</vt:lpstr>
      <vt:lpstr>Wingdings 2</vt:lpstr>
      <vt:lpstr>华文琥珀</vt:lpstr>
      <vt:lpstr>方正姚体</vt:lpstr>
      <vt:lpstr>华文中宋</vt:lpstr>
      <vt:lpstr>黑体</vt:lpstr>
      <vt:lpstr>微软雅黑</vt:lpstr>
      <vt:lpstr>Arial Unicode MS</vt:lpstr>
      <vt:lpstr>新宋体</vt:lpstr>
      <vt:lpstr>Symbol</vt:lpstr>
      <vt:lpstr>Lucida Sans</vt:lpstr>
      <vt:lpstr>Book Antiqua</vt:lpstr>
      <vt:lpstr>顶峰</vt:lpstr>
      <vt:lpstr>第12章 总线技术</vt:lpstr>
      <vt:lpstr>§12.5  IEEE 1394总线*</vt:lpstr>
      <vt:lpstr>§12.5  IEEE 1394总线</vt:lpstr>
      <vt:lpstr>12.5.1  IEEE 1394总线</vt:lpstr>
      <vt:lpstr>IEEE 1394标准</vt:lpstr>
      <vt:lpstr>PowerPoint 演示文稿</vt:lpstr>
      <vt:lpstr>PowerPoint 演示文稿</vt:lpstr>
      <vt:lpstr>§12.5  IEEE 1394总线</vt:lpstr>
      <vt:lpstr>12.5.2  1394总线的特点 1. IEEE 1394技术的优点</vt:lpstr>
      <vt:lpstr>PowerPoint 演示文稿</vt:lpstr>
      <vt:lpstr>PowerPoint 演示文稿</vt:lpstr>
      <vt:lpstr>2. IEEE 1394标准的主要缺点</vt:lpstr>
      <vt:lpstr>3. 1394与USB的比较</vt:lpstr>
      <vt:lpstr>3. 1394与USB的比较</vt:lpstr>
      <vt:lpstr>3. 1394与USB的比较</vt:lpstr>
      <vt:lpstr>§12.5  IEEE 1394总线</vt:lpstr>
      <vt:lpstr>12.5.3  IEEE1394规范的主要内容 1.电缆及连接</vt:lpstr>
      <vt:lpstr>实际的6针插头插座</vt:lpstr>
      <vt:lpstr>PowerPoint 演示文稿</vt:lpstr>
      <vt:lpstr>PowerPoint 演示文稿</vt:lpstr>
      <vt:lpstr>PowerPoint 演示文稿</vt:lpstr>
      <vt:lpstr>各种1394转接线</vt:lpstr>
      <vt:lpstr>1394卡</vt:lpstr>
      <vt:lpstr>1394卡</vt:lpstr>
      <vt:lpstr>2. 1394网络的拓扑结构</vt:lpstr>
      <vt:lpstr>2. 1394网络的拓扑结构</vt:lpstr>
      <vt:lpstr>2. 1394网络的拓扑结构</vt:lpstr>
      <vt:lpstr>3. IEEE 1394标准架构</vt:lpstr>
      <vt:lpstr>3. IEEE 1394标准架构</vt:lpstr>
      <vt:lpstr>3. IEEE 1394标准架构</vt:lpstr>
      <vt:lpstr>3. IEEE 1394标准架构</vt:lpstr>
      <vt:lpstr>3. IEEE 1394标准架构</vt:lpstr>
      <vt:lpstr>4. IEEE 1394接口器件</vt:lpstr>
      <vt:lpstr>图12.17是用TSB43AB21芯片设计的 PCI总线—1394卡原理框图</vt:lpstr>
    </vt:vector>
  </TitlesOfParts>
  <Company>UESTC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 8253的应用</dc:title>
  <dc:creator>冯周</dc:creator>
  <cp:lastModifiedBy>zhaowb1394026140</cp:lastModifiedBy>
  <cp:revision>417</cp:revision>
  <dcterms:created xsi:type="dcterms:W3CDTF">2003-06-02T09:23:00Z</dcterms:created>
  <dcterms:modified xsi:type="dcterms:W3CDTF">2018-11-05T08:53:57Z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