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8" r:id="rId3"/>
    <p:sldId id="477" r:id="rId4"/>
    <p:sldId id="441" r:id="rId5"/>
    <p:sldId id="574" r:id="rId6"/>
    <p:sldId id="515" r:id="rId7"/>
    <p:sldId id="575" r:id="rId8"/>
    <p:sldId id="516" r:id="rId9"/>
    <p:sldId id="576" r:id="rId10"/>
    <p:sldId id="517" r:id="rId11"/>
    <p:sldId id="586" r:id="rId12"/>
    <p:sldId id="518" r:id="rId13"/>
    <p:sldId id="578" r:id="rId14"/>
    <p:sldId id="519" r:id="rId15"/>
    <p:sldId id="520" r:id="rId16"/>
    <p:sldId id="579" r:id="rId17"/>
    <p:sldId id="521" r:id="rId18"/>
    <p:sldId id="580" r:id="rId19"/>
    <p:sldId id="584" r:id="rId20"/>
    <p:sldId id="522" r:id="rId21"/>
    <p:sldId id="581" r:id="rId22"/>
    <p:sldId id="523" r:id="rId23"/>
    <p:sldId id="582" r:id="rId24"/>
    <p:sldId id="524" r:id="rId25"/>
    <p:sldId id="525" r:id="rId26"/>
    <p:sldId id="526" r:id="rId27"/>
    <p:sldId id="588" r:id="rId28"/>
    <p:sldId id="527" r:id="rId29"/>
    <p:sldId id="587" r:id="rId30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2EE02"/>
    <a:srgbClr val="000080"/>
    <a:srgbClr val="1408FE"/>
    <a:srgbClr val="FFFF00"/>
    <a:srgbClr val="66CCFF"/>
    <a:srgbClr val="FF99FF"/>
    <a:srgbClr val="CCCC00"/>
    <a:srgbClr val="66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1203" autoAdjust="0"/>
  </p:normalViewPr>
  <p:slideViewPr>
    <p:cSldViewPr snapToGrid="0">
      <p:cViewPr>
        <p:scale>
          <a:sx n="77" d="100"/>
          <a:sy n="77" d="100"/>
        </p:scale>
        <p:origin x="-204" y="54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4.xml"/><Relationship Id="rId8" Type="http://schemas.openxmlformats.org/officeDocument/2006/relationships/slide" Target="slides/slide13.xml"/><Relationship Id="rId7" Type="http://schemas.openxmlformats.org/officeDocument/2006/relationships/slide" Target="slides/slide11.xml"/><Relationship Id="rId6" Type="http://schemas.openxmlformats.org/officeDocument/2006/relationships/slide" Target="slides/slide9.xml"/><Relationship Id="rId5" Type="http://schemas.openxmlformats.org/officeDocument/2006/relationships/slide" Target="slides/slide7.xml"/><Relationship Id="rId4" Type="http://schemas.openxmlformats.org/officeDocument/2006/relationships/slide" Target="slides/slide5.xml"/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7" Type="http://schemas.openxmlformats.org/officeDocument/2006/relationships/slide" Target="slides/slide27.xml"/><Relationship Id="rId16" Type="http://schemas.openxmlformats.org/officeDocument/2006/relationships/slide" Target="slides/slide25.xml"/><Relationship Id="rId15" Type="http://schemas.openxmlformats.org/officeDocument/2006/relationships/slide" Target="slides/slide24.xml"/><Relationship Id="rId14" Type="http://schemas.openxmlformats.org/officeDocument/2006/relationships/slide" Target="slides/slide23.xml"/><Relationship Id="rId13" Type="http://schemas.openxmlformats.org/officeDocument/2006/relationships/slide" Target="slides/slide21.xml"/><Relationship Id="rId12" Type="http://schemas.openxmlformats.org/officeDocument/2006/relationships/slide" Target="slides/slide19.xml"/><Relationship Id="rId11" Type="http://schemas.openxmlformats.org/officeDocument/2006/relationships/slide" Target="slides/slide18.xml"/><Relationship Id="rId10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8CB1D00-8826-4665-B16A-371141F88799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Rectangle 1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62" name="Rectangle 1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D29DB-D816-4321-A9E3-4C1274F8660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191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191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C7B3-70BF-413C-A890-BC4151074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75BA-C730-4E82-8681-F21102CA72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4C90-022B-4CDE-96D3-BFB9A89695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4A17E-CE15-47D4-898C-C7588CCD8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65A7-0153-4786-AE8B-6EA60D6C24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0F640-1FFE-40CB-A5B5-2538721726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41D29-50F9-4511-81F9-B1284C1FC9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8D75-234D-4995-8044-F881E23991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3775-359B-4F5D-9710-AAECF0527C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Rectangle 1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7652" name="Rectangle 1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121" name="TextBox 120"/>
          <p:cNvSpPr txBox="1"/>
          <p:nvPr userDrawn="1"/>
        </p:nvSpPr>
        <p:spPr>
          <a:xfrm>
            <a:off x="6886575" y="0"/>
            <a:ext cx="2257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r>
              <a:rPr lang="zh-CN" altLang="en-US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</a:t>
            </a:r>
            <a:r>
              <a:rPr lang="en-US" altLang="zh-CN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lang="zh-CN" altLang="en-US" sz="1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位机指令 </a:t>
            </a:r>
            <a:endParaRPr lang="zh-CN" altLang="en-US" sz="18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 userDrawn="1"/>
        </p:nvSpPr>
        <p:spPr>
          <a:xfrm>
            <a:off x="0" y="0"/>
            <a:ext cx="2032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14.2</a:t>
            </a:r>
            <a:r>
              <a:rPr lang="en-US" altLang="zh-CN" sz="1800" b="1" baseline="0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b="1" baseline="0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浮点数</a:t>
            </a:r>
            <a:r>
              <a:rPr lang="en-US" altLang="zh-CN" sz="18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solidFill>
                <a:srgbClr val="02EE0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edge/>
  </p:transition>
  <p:txStyles>
    <p:titleStyle>
      <a:lvl1pPr algn="l" rtl="0" fontAlgn="base">
        <a:spcBef>
          <a:spcPct val="0"/>
        </a:spcBef>
        <a:spcAft>
          <a:spcPct val="0"/>
        </a:spcAft>
        <a:defRPr sz="4400" b="1" i="0">
          <a:solidFill>
            <a:srgbClr val="02EE0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sz="3200" b="1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0" indent="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400" b="1">
          <a:solidFill>
            <a:srgbClr val="00B0F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>
          <a:xfrm>
            <a:off x="555171" y="842282"/>
            <a:ext cx="8023225" cy="1984375"/>
          </a:xfrm>
        </p:spPr>
        <p:txBody>
          <a:bodyPr/>
          <a:lstStyle/>
          <a:p>
            <a:pPr algn="ctr">
              <a:defRPr/>
            </a:pPr>
            <a:r>
              <a:rPr lang="en-US" altLang="zh-CN" sz="4000" b="1" i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4000" b="1" i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000" b="1" i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br>
              <a:rPr lang="en-US" altLang="zh-CN" sz="4000" b="1" i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b="1" i="0" dirty="0" smtClean="0">
                <a:solidFill>
                  <a:srgbClr val="00B0F0"/>
                </a:solidFill>
              </a:rPr>
              <a:t>第</a:t>
            </a:r>
            <a:r>
              <a:rPr lang="en-US" altLang="zh-CN" sz="3600" b="1" i="0" dirty="0" smtClean="0">
                <a:solidFill>
                  <a:srgbClr val="00B0F0"/>
                </a:solidFill>
              </a:rPr>
              <a:t>5</a:t>
            </a:r>
            <a:r>
              <a:rPr lang="zh-CN" altLang="en-US" sz="3600" b="1" i="0" dirty="0" smtClean="0">
                <a:solidFill>
                  <a:srgbClr val="00B0F0"/>
                </a:solidFill>
              </a:rPr>
              <a:t>版</a:t>
            </a:r>
            <a:endParaRPr lang="zh-CN" altLang="en-US" sz="3600" b="1" i="0" dirty="0" smtClean="0">
              <a:solidFill>
                <a:srgbClr val="00B0F0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>
          <a:xfrm>
            <a:off x="856797" y="3308577"/>
            <a:ext cx="7634288" cy="2032681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章 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4800" dirty="0" smtClean="0">
                <a:solidFill>
                  <a:srgbClr val="02EE0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4800" dirty="0" smtClean="0">
                <a:solidFill>
                  <a:srgbClr val="02EE0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位机</a:t>
            </a:r>
            <a:r>
              <a:rPr lang="zh-CN" altLang="en-US" sz="48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指令系统和程序设计</a:t>
            </a:r>
            <a:endParaRPr lang="zh-CN" altLang="en-US" sz="48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1030515"/>
            <a:ext cx="7772400" cy="4874986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spcAft>
                <a:spcPts val="0"/>
              </a:spcAft>
              <a:defRPr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浮点数的计算公式：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单精度浮点数的计算公式：</a:t>
            </a:r>
            <a:endParaRPr kumimoji="1"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(-1)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(e-127)</a:t>
            </a:r>
            <a:endParaRPr kumimoji="1" lang="en-US" altLang="zh-CN" sz="2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(-1)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(1+f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……f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(e-127)</a:t>
            </a:r>
            <a:endParaRPr kumimoji="1" lang="en-US" altLang="zh-CN" sz="2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双精度浮点数的计算公式：</a:t>
            </a:r>
            <a:endParaRPr kumimoji="1"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(-1)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(e-1023)</a:t>
            </a:r>
            <a:endParaRPr kumimoji="1" lang="en-US" altLang="zh-CN" sz="2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=(-1)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(1+f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f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……f 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(e-1023)</a:t>
            </a:r>
            <a:endParaRPr kumimoji="1" lang="en-US" altLang="zh-CN" sz="2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其中，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为符号位，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kumimoji="1" lang="en-US" altLang="zh-C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为小数部分的数值，可以是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zh-CN" altLang="en-US" sz="26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03363" y="594497"/>
            <a:ext cx="8083096" cy="5907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sz="1600" b="1" dirty="0">
              <a:latin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计算单精度浮点数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的实际数值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符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号位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(s)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(e)	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(f)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</a:t>
            </a:r>
            <a:r>
              <a:rPr kumimoji="1" lang="en-US" altLang="zh-CN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  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1000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1110 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00010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……0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符号位 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=0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，是正数</a:t>
            </a:r>
            <a:endParaRPr kumimoji="1" lang="en-US" altLang="zh-CN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指数e =1000 1110B=142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，实际指数值e’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=142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 127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=15</a:t>
            </a:r>
            <a:endParaRPr kumimoji="1" lang="en-US" altLang="zh-CN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有效位中，小数点左边的 “1”隐含不写，只给出小数部分，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尾数为0.00010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……0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所以浮点数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实际值为：   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V=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(-1)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×(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1+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 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-4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-23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  </a:t>
            </a:r>
            <a:endParaRPr kumimoji="1" lang="en-US" altLang="zh-CN" b="1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×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(e-b)</a:t>
            </a:r>
            <a:endParaRPr kumimoji="1" lang="en-US" altLang="zh-CN" b="1" baseline="30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(1 +2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-4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(142-127)</a:t>
            </a:r>
            <a:endParaRPr kumimoji="1" lang="en-US" altLang="zh-CN" b="1" baseline="30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=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1.0625×2</a:t>
            </a:r>
            <a:r>
              <a:rPr kumimoji="1" lang="en-US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endParaRPr kumimoji="1" lang="en-US" altLang="zh-CN" b="1" baseline="30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= </a:t>
            </a:r>
            <a:r>
              <a:rPr kumimoji="1" lang="en-US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34816</a:t>
            </a:r>
            <a:endParaRPr kumimoji="1" lang="en-US" altLang="zh-CN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56770" y="1030514"/>
            <a:ext cx="7863115" cy="516708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计算单精度浮点数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的实际值</a:t>
            </a:r>
            <a:endParaRPr kumimoji="1" lang="zh-CN" altLang="en-US" sz="2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符号位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(s) 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(e)	  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(f)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</a:t>
            </a:r>
            <a:r>
              <a:rPr kumimoji="1" lang="en-US" altLang="zh-CN" sz="24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	      0111 1100           01100……0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=1 , </a:t>
            </a:r>
            <a:r>
              <a:rPr kumimoji="1"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是负数</a:t>
            </a:r>
            <a:endParaRPr kumimoji="1" lang="zh-CN" altLang="en-US" sz="2400" b="1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实际指数值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e’ = e – b =0111 1100B -127 =124 –127 = - 3 </a:t>
            </a:r>
            <a:endParaRPr kumimoji="1" lang="zh-CN" altLang="en-US" sz="2400" b="1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有效位为 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0.0110……0</a:t>
            </a:r>
            <a:endParaRPr kumimoji="1" lang="zh-CN" altLang="en-US" sz="2400" b="1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所以浮点数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的实际值为：</a:t>
            </a:r>
            <a:endParaRPr kumimoji="1" lang="zh-CN" altLang="en-US" sz="2400" b="1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V= (-1)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×(1 +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 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r>
              <a:rPr kumimoji="1" lang="en-US" altLang="zh-CN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-4 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-23</a:t>
            </a: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(e-b)</a:t>
            </a:r>
            <a:endParaRPr kumimoji="1" lang="en-US" altLang="zh-CN" sz="2400" b="1" baseline="30000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= - (1 +0.375)×2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endParaRPr kumimoji="1" lang="en-US" altLang="zh-CN" sz="2400" b="1" baseline="30000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= - 1.375×2</a:t>
            </a:r>
            <a:r>
              <a:rPr kumimoji="1" lang="en-US" altLang="zh-CN" sz="24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endParaRPr kumimoji="1" lang="en-US" altLang="zh-CN" sz="2400" b="1" baseline="30000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= - 0.171875</a:t>
            </a:r>
            <a:endParaRPr lang="zh-CN" altLang="en-US" sz="2400" dirty="0" smtClean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67659" y="551543"/>
            <a:ext cx="8011884" cy="6008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计算单精度浮点数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的实际值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符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号位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(s)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(e)	           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(f)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</a:t>
            </a:r>
            <a:r>
              <a:rPr kumimoji="1" lang="en-US" altLang="zh-CN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0111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1111	        00000……0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0,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正数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际指数值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e – b =0111 1111B -127 = 127 – 127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效位为0.0000……0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FF00"/>
              </a:buClr>
              <a:buSzPct val="140000"/>
              <a:buFont typeface="Arial" panose="020B0604020202020204" pitchFamily="34" charset="0"/>
              <a:buChar char="•"/>
            </a:pP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</a:t>
            </a: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实际值为：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V=</a:t>
            </a: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(-1)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×(1+ 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</a:t>
            </a:r>
            <a:r>
              <a:rPr kumimoji="1" lang="zh-CN" altLang="en-US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×2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-23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)×2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(e-b)</a:t>
            </a:r>
            <a:endParaRPr kumimoji="1" lang="zh-CN" altLang="zh-CN" b="1" baseline="30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1×2</a:t>
            </a:r>
            <a:r>
              <a:rPr kumimoji="1" lang="zh-CN" altLang="zh-CN" b="1" baseline="30000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kumimoji="1" lang="zh-CN" altLang="zh-CN" b="1" baseline="30000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zh-CN" altLang="en-US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zh-CN" altLang="zh-CN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bg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就是说，</a:t>
            </a:r>
            <a:r>
              <a:rPr kumimoji="1" lang="zh-CN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数字+1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用浮点数表示时，其值为3F80 0000H，或0x3F80 0000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对于双精度浮点数，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b=1023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，指数域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位，小数位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位，其表示方法与单精度的类似。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82613" y="461963"/>
            <a:ext cx="7967662" cy="5546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）特</a:t>
            </a:r>
            <a:r>
              <a:rPr kumimoji="1" lang="zh-CN" alt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别数的表示方法</a:t>
            </a:r>
            <a:endParaRPr kumimoji="1" lang="zh-CN" altLang="en-US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零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2EE02"/>
              </a:buClr>
            </a:pP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零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的指数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e=0000 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0000(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保留值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f=000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……0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V=+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者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，只有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在作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除数时才有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+0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-0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的区别，否则无区别。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穷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</a:pP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无穷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数的指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e=1111 1111(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保留值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，其有效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f=000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……0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为符号位；其值可以是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+∞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-∞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微小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</a:pP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小数用来表示非常小的数。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       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</a:pP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非数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(Not a Number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NaN)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仅仅具有数字形式，但它并不是数字。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8713"/>
            <a:ext cx="7772400" cy="481488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35000"/>
              </a:spcAft>
              <a:buClr>
                <a:srgbClr val="02EE02"/>
              </a:buClr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单精度浮点数表示的一些特别数的实例： </a:t>
            </a:r>
            <a:endParaRPr kumimoji="1"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特别数                      对应的浮点数</a:t>
            </a:r>
            <a:endParaRPr kumimoji="1" lang="zh-CN" altLang="en-US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+0 	     0   0000 0000    000 0000 0000 0000 0000 0000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-0  	     1   0000 0000    000 0000 0000 0000 0000 0000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+∞ 	     0   1111 1111    000 0000 0000 0000 0000 0000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-∞ 	     1   1111 1111    000 0000 0000 0000 0000 0000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NaN	     0   1111 1111    000 0010 0000 0000 0000 0000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NaN	     1   1111 1111    001 0001 0001 0010 1010 1010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zh-CN" altLang="en-US" sz="2400" b="1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zh-CN" altLang="en-US" sz="2000" dirty="0" smtClean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5138" y="798287"/>
            <a:ext cx="7953375" cy="4459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1600" b="1" dirty="0">
              <a:solidFill>
                <a:srgbClr val="66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设：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= 0</a:t>
            </a: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 = 1000 0000B = 128</a:t>
            </a: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= 000……00B</a:t>
            </a:r>
            <a:endParaRPr kumimoji="1" lang="en-US" altLang="zh-CN" sz="2600" b="1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则：实际值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endParaRPr kumimoji="1" lang="en-US" altLang="zh-CN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	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= (-1)</a:t>
            </a:r>
            <a:r>
              <a:rPr kumimoji="1" lang="en-US" altLang="zh-CN" sz="2600" b="1" baseline="300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×(1+f)×2</a:t>
            </a:r>
            <a:r>
              <a:rPr kumimoji="1" lang="en-US" altLang="zh-CN" sz="2600" b="1" baseline="300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(e-b)</a:t>
            </a:r>
            <a:endParaRPr kumimoji="1" lang="en-US" altLang="zh-CN" sz="2600" b="1" baseline="3000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+1×2</a:t>
            </a:r>
            <a:r>
              <a:rPr kumimoji="1" lang="en-US" altLang="zh-CN" sz="2600" b="1" baseline="30000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(128-127)</a:t>
            </a:r>
            <a:endParaRPr kumimoji="1" lang="en-US" altLang="zh-CN" sz="2600" b="1" baseline="3000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600" b="1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60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即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的浮点数表示为 </a:t>
            </a:r>
            <a:endParaRPr kumimoji="1" lang="zh-CN" altLang="en-US" sz="2600" b="1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0100 0000 0000 0000 0000 0000 0000 0000B </a:t>
            </a:r>
            <a:endParaRPr kumimoji="1" lang="en-US" altLang="zh-CN" sz="2600" b="1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=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4000 0000H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39800"/>
            <a:ext cx="7772400" cy="5003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2800" b="1" dirty="0" smtClean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设： 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= 1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 = 1000 0001B = 129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= 1010……00B</a:t>
            </a:r>
            <a:endParaRPr kumimoji="1" lang="en-US" altLang="zh-CN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则：实际值为 </a:t>
            </a:r>
            <a:endParaRPr kumimoji="1" lang="zh-CN" altLang="en-US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V = (-1)</a:t>
            </a:r>
            <a:r>
              <a:rPr kumimoji="1" lang="en-US" altLang="zh-CN" sz="26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×(1+f)×2</a:t>
            </a:r>
            <a:r>
              <a:rPr kumimoji="1" lang="en-US" altLang="zh-CN" sz="26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(e-b)</a:t>
            </a:r>
            <a:endParaRPr kumimoji="1" lang="en-US" altLang="zh-CN" sz="2600" b="1" baseline="30000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=  -1×(1+2</a:t>
            </a:r>
            <a:r>
              <a:rPr kumimoji="1" lang="en-US" altLang="zh-CN" sz="26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6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)×2</a:t>
            </a:r>
            <a:r>
              <a:rPr kumimoji="1" lang="en-US" altLang="zh-CN" sz="2600" b="1" baseline="300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(129-127)</a:t>
            </a:r>
            <a:endParaRPr kumimoji="1" lang="en-US" altLang="zh-CN" sz="2600" b="1" baseline="30000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= -(1+0.5+0.125)×4</a:t>
            </a:r>
            <a:endParaRPr kumimoji="1" lang="en-US" altLang="zh-CN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= -6.5</a:t>
            </a:r>
            <a:endParaRPr kumimoji="1" lang="en-US" altLang="zh-CN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-6.5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的浮点数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表示为 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C0D0 0000H</a:t>
            </a:r>
            <a:r>
              <a:rPr kumimoji="1" lang="zh-CN" altLang="en-US" sz="2600" b="1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Clr>
                <a:srgbClr val="FF99FF"/>
              </a:buClr>
              <a:buFont typeface="Wingdings 3" panose="05040102010807070707" pitchFamily="18" charset="2"/>
              <a:buChar char="u"/>
              <a:defRPr/>
            </a:pP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同样方法，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很容易求得浮点数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40D0 0000H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+6.5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1277259" y="2133601"/>
            <a:ext cx="6919686" cy="22787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14.2.1 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浮点数的表示方法</a:t>
            </a:r>
            <a:b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14.2.2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奔腾处理器的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2EE0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93485" y="61118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6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14.2.2  </a:t>
            </a:r>
            <a:r>
              <a:rPr kumimoji="1" lang="zh-CN" altLang="en-US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奔腾处理器的</a:t>
            </a:r>
            <a:r>
              <a:rPr kumimoji="1" lang="en-US" altLang="zh-CN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kumimoji="1" lang="zh-CN" altLang="en-US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endParaRPr kumimoji="1" lang="zh-CN" altLang="en-US" sz="3600" b="1" dirty="0">
              <a:solidFill>
                <a:srgbClr val="02EE0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565378" y="1366384"/>
            <a:ext cx="7707312" cy="1965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2255" indent="-262255" algn="just" eaLnBrk="1" hangingPunct="1"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了加快多媒体、数值计算和语音识别、图像处理等应用程序的执行速度，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Intel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奔腾处理器采用了单指令多数据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(Single-Instruction Multiple Data, SIMD)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技术。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SIMD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技术的核心是在单一处理器中，一条指令能同时对多个数据进行相同的操作。</a:t>
            </a:r>
            <a:endParaRPr kumimoji="1" lang="zh-CN" altLang="en-US" sz="1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0743" y="3315835"/>
            <a:ext cx="5038271" cy="323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74486" y="1231901"/>
            <a:ext cx="7772400" cy="1143000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14.2   </a:t>
            </a:r>
            <a:r>
              <a:rPr lang="zh-CN" altLang="en-US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浮点数的表示方法和</a:t>
            </a:r>
            <a:br>
              <a:rPr lang="en-US" altLang="zh-CN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奔腾处理器的</a:t>
            </a:r>
            <a:r>
              <a:rPr lang="en-US" altLang="zh-CN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SIMD</a:t>
            </a:r>
            <a:r>
              <a:rPr lang="zh-CN" altLang="en-US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技术</a:t>
            </a:r>
            <a:endParaRPr lang="zh-CN" alt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727201" y="3077029"/>
            <a:ext cx="6919686" cy="22787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14.2.1  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浮点数的表示方法</a:t>
            </a:r>
            <a:b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2EE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14.2.2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奔腾处理器的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CCCC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823913"/>
            <a:ext cx="7772400" cy="4495800"/>
          </a:xfrm>
        </p:spPr>
        <p:txBody>
          <a:bodyPr/>
          <a:lstStyle/>
          <a:p>
            <a:pPr marL="262255" indent="-262255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IA-32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结构的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技术由三部分组成：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255" indent="-262255"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6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62255" indent="-262255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latin typeface="Times New Roman" panose="02020603050405020304" pitchFamily="18" charset="0"/>
              </a:rPr>
              <a:t>MMX 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多媒体扩展 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(Multi Media Extension)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随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Pen-tium Ⅱ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处理器而诞生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262255" indent="-262255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262255" indent="-262255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latin typeface="Times New Roman" panose="02020603050405020304" pitchFamily="18" charset="0"/>
              </a:rPr>
              <a:t>SSE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流单指令多数据扩展 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(Streaming SIMD Ex-tension)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技术， 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Pentium Ⅲ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处理器采用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262255" indent="-262255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262255" indent="-262255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latin typeface="Times New Roman" panose="02020603050405020304" pitchFamily="18" charset="0"/>
              </a:rPr>
              <a:t>SSE2 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流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SIMD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扩展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2 (Streaming SIMD Extension2)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技术，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Pentium 4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处理器引入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24340" y="682171"/>
            <a:ext cx="7808459" cy="2017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36519" y="2540002"/>
            <a:ext cx="5847710" cy="388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69685" y="477157"/>
            <a:ext cx="7772400" cy="800100"/>
          </a:xfrm>
        </p:spPr>
        <p:txBody>
          <a:bodyPr/>
          <a:lstStyle/>
          <a:p>
            <a:pPr marL="514350" indent="-514350" algn="ctr" eaLnBrk="1" hangingPunct="1">
              <a:defRPr/>
            </a:pPr>
            <a:r>
              <a:rPr kumimoji="1" lang="en-US" altLang="zh-CN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1.MMX</a:t>
            </a:r>
            <a:r>
              <a:rPr kumimoji="1" lang="zh-CN" altLang="en-US" sz="32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rPr>
              <a:t>技术</a:t>
            </a:r>
            <a:endParaRPr kumimoji="1" lang="en-US" altLang="zh-CN" sz="32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69686" y="1190172"/>
            <a:ext cx="7772400" cy="1320799"/>
          </a:xfrm>
        </p:spPr>
        <p:txBody>
          <a:bodyPr/>
          <a:lstStyle/>
          <a:p>
            <a:pPr algn="just">
              <a:buClr>
                <a:srgbClr val="02EE02"/>
              </a:buClr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多媒体扩展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技术引入了8个64位寄存器 mm7～mm0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SSE和SSE2技术则引入8个128位寄存器xmm7～xmm0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98488" y="838200"/>
            <a:ext cx="7772400" cy="5019675"/>
          </a:xfrm>
        </p:spPr>
        <p:txBody>
          <a:bodyPr/>
          <a:lstStyle/>
          <a:p>
            <a:pPr marL="363855" indent="-363855" algn="just">
              <a:spcBef>
                <a:spcPct val="0"/>
              </a:spcBef>
              <a:buClr>
                <a:srgbClr val="02EE02"/>
              </a:buClr>
              <a:defRPr/>
            </a:pP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采用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MMX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寄存器，可将多个数据打包后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存放在一个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位寄存器中，称为压缩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(Packed)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数据。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None/>
              <a:defRPr/>
            </a:pP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ct val="0"/>
              </a:spcBef>
              <a:buClr>
                <a:srgbClr val="02EE02"/>
              </a:buClr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位寄存器中可以存放：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174625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8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个压缩字节整型数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(8 Packed Byte Integers )</a:t>
            </a: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174625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个压缩字整型数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(4 Packed Word Integers )</a:t>
            </a: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174625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2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个压缩双字整型数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(2 Packed Doubleword Inte-gers )</a:t>
            </a: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174625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1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位的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字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(Quadword)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数据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None/>
              <a:defRPr/>
            </a:pP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ct val="0"/>
              </a:spcBef>
              <a:buClr>
                <a:srgbClr val="02EE02"/>
              </a:buClr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位数据既可存放在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MMX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寄存器中，也可存放在存储器中。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54942" y="609600"/>
            <a:ext cx="8066543" cy="235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利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SIMD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令，可对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述不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同数据结构的整型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数运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寄存器的格式和数据结构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如图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14.6(a)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示，只能完成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位整型数操作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技术没有定义新的寄存器，它共享了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80x87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浮点寄存器的低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位，因此程序在执行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指令时，不能同时进行浮点操作。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2899" y="3233316"/>
            <a:ext cx="6420304" cy="329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37029" y="871538"/>
            <a:ext cx="7894184" cy="5180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just" eaLnBrk="1" hangingPunct="1"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技术的应用</a:t>
            </a:r>
            <a:endParaRPr kumimoji="1" lang="en-US" altLang="zh-CN" sz="2600" b="1" dirty="0" smtClean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2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视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频会议、活动图像、二维和三维图形等所有具有重复性和顺序性整数计算的应用程序，几乎都采用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2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图像处理中，一个象素数据通常用一个字节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(8 bit)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来表示，可以表示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255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级灰度值，用来表示黑白的程度。在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个象素被压缩成一个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位的数，存取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图像时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，一次可以同时对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个象素值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</a:t>
            </a:r>
            <a:r>
              <a:rPr kumimoji="1" lang="zh-CN" altLang="en-US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行操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作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，显著提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高了图像数据的处理速度。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200"/>
              </a:spcBef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此外，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还采用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饱和运算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这一新的运算方式，使得运算出来的色彩在溢出情况下，可以保持全黑或全白，而不会产生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环绕运算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方式下的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彩色反转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现象。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17488" y="254000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69913" y="696686"/>
            <a:ext cx="7894637" cy="1915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ctr" eaLnBrk="1" hangingPunct="1">
              <a:buClr>
                <a:srgbClr val="FF3300"/>
              </a:buClr>
              <a:defRPr/>
            </a:pP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SSE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</a:t>
            </a:r>
            <a:endParaRPr kumimoji="1" lang="zh-CN" altLang="en-US" sz="32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800"/>
              </a:spcBef>
              <a:buClr>
                <a:srgbClr val="02EE02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Pentium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Ⅲ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开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始，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Intel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奔腾处理器增加了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位寄存器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xmm0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xmm7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，数据也可以存放在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位的存储器单元中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2880" y="2815772"/>
            <a:ext cx="8006265" cy="34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1248228"/>
            <a:ext cx="7772400" cy="4252685"/>
          </a:xfrm>
        </p:spPr>
        <p:txBody>
          <a:bodyPr/>
          <a:lstStyle/>
          <a:p>
            <a:pPr marL="266700" indent="-266700" algn="just">
              <a:spcBef>
                <a:spcPts val="1800"/>
              </a:spcBef>
              <a:buClr>
                <a:srgbClr val="02EE02"/>
              </a:buClr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技术还引入数据预取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(Prefetch)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指令、非暂存指令、高速缓存和存储器调整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(Ordering)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指令，这些技术非常适用于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图形渲染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(Graphics Rende-ring)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、语音识别等。</a:t>
            </a:r>
            <a:endParaRPr kumimoji="1"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800"/>
              </a:spcBef>
              <a:buClr>
                <a:srgbClr val="02EE02"/>
              </a:buClr>
              <a:defRPr/>
            </a:pP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技术不能处理双精度浮点数，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寄存器或存储器中的压缩数据，只能以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个单精度浮点数的形式来处理，不能当作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个压缩双精度浮点数来操作。</a:t>
            </a:r>
            <a:endParaRPr kumimoji="1"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800"/>
              </a:spcBef>
              <a:buClr>
                <a:srgbClr val="02EE02"/>
              </a:buClr>
              <a:defRPr/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kumimoji="1"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也不能完成数据类型转换操作。</a:t>
            </a:r>
            <a:endParaRPr kumimoji="1"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01600" y="36513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38630" y="812800"/>
            <a:ext cx="7852228" cy="5041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ctr" eaLnBrk="1" hangingPunct="1">
              <a:buClr>
                <a:srgbClr val="FF3300"/>
              </a:buClr>
            </a:pPr>
            <a:r>
              <a:rPr kumimoji="1"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SSE2</a:t>
            </a:r>
            <a:r>
              <a:rPr kumimoji="1"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</a:t>
            </a:r>
            <a:endParaRPr kumimoji="1" lang="zh-CN" altLang="en-US" sz="32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24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SSE2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术，包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含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144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条指令。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虽未增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加额外的寄存器，但增加了许多新的操作。可以对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位寄存器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位存储器按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个压缩双精度浮点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数来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操作，还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可进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行各种数据的操作。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24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能完成不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同类型数据的相互转换操作，很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3D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图形渲染、视频编解码和数据加密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(Encryption)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等应用。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24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SIMD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术由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SSE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SSE2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术组成，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完全支持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IEEE 754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标准二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进制浮点数运算。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757" y="711428"/>
            <a:ext cx="7676993" cy="500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1285" y="317500"/>
            <a:ext cx="7772400" cy="829130"/>
          </a:xfrm>
        </p:spPr>
        <p:txBody>
          <a:bodyPr/>
          <a:lstStyle/>
          <a:p>
            <a:pPr algn="ctr"/>
            <a:r>
              <a:rPr kumimoji="1" lang="en-US" altLang="zh-CN" sz="3600" dirty="0" smtClean="0">
                <a:solidFill>
                  <a:srgbClr val="FF0000"/>
                </a:solidFill>
              </a:rPr>
              <a:t>14.2.1  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浮点数的表示方法</a:t>
            </a:r>
            <a:endParaRPr lang="zh-CN" altLang="en-US" sz="3600" dirty="0">
              <a:solidFill>
                <a:srgbClr val="FF0000"/>
              </a:solidFill>
              <a:effectLst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idx="1"/>
          </p:nvPr>
        </p:nvSpPr>
        <p:spPr>
          <a:xfrm>
            <a:off x="464457" y="1074057"/>
            <a:ext cx="7997371" cy="5457372"/>
          </a:xfrm>
        </p:spPr>
        <p:txBody>
          <a:bodyPr/>
          <a:lstStyle/>
          <a:p>
            <a:pPr algn="ctr">
              <a:buNone/>
              <a:defRPr/>
            </a:pPr>
            <a:r>
              <a:rPr kumimoji="1" lang="en-US" altLang="zh-CN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浮点数</a:t>
            </a:r>
            <a:r>
              <a:rPr kumimoji="1" lang="zh-CN" altLang="en-US" dirty="0" smtClean="0">
                <a:solidFill>
                  <a:srgbClr val="66CCFF"/>
                </a:solidFill>
              </a:rPr>
              <a:t>及其标准</a:t>
            </a:r>
            <a:endParaRPr kumimoji="1" lang="zh-CN" altLang="en-US" dirty="0" smtClean="0">
              <a:solidFill>
                <a:srgbClr val="66CCFF"/>
              </a:solidFill>
            </a:endParaRPr>
          </a:p>
          <a:p>
            <a:pPr algn="just"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实数包含整数和小数。但前面介绍的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计算机中的数，都无法表示分数或小数。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kumimoji="1" lang="zh-CN" altLang="en-US" sz="2400" dirty="0" smtClean="0"/>
              <a:t>定点数用在计算机中表示实数，但许多数仍无法表示。</a:t>
            </a:r>
            <a:endParaRPr kumimoji="1" lang="zh-CN" altLang="en-US" sz="2400" dirty="0" smtClean="0"/>
          </a:p>
          <a:p>
            <a:pPr algn="just">
              <a:defRPr/>
            </a:pPr>
            <a:r>
              <a:rPr kumimoji="1" lang="zh-CN" altLang="en-US" sz="2400" dirty="0" smtClean="0"/>
              <a:t>浮点数是小数点可以浮动的数，它在保证较精确地表示数的同时，还能有效拓展数的表示范围。</a:t>
            </a:r>
            <a:endParaRPr kumimoji="1" lang="zh-CN" altLang="en-US" sz="2400" dirty="0" smtClean="0"/>
          </a:p>
          <a:p>
            <a:pPr>
              <a:spcBef>
                <a:spcPts val="300"/>
              </a:spcBef>
              <a:buNone/>
              <a:defRPr/>
            </a:pPr>
            <a:r>
              <a:rPr kumimoji="1" lang="zh-CN" altLang="en-US" sz="2400" dirty="0" smtClean="0">
                <a:solidFill>
                  <a:srgbClr val="66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进制数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，可表示成多种浮点数形式：</a:t>
            </a:r>
            <a:endParaRPr kumimoji="1" lang="zh-CN" altLang="en-US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  <a:defRPr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5.2×10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0.52×10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         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520×10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</a:t>
            </a:r>
            <a:endParaRPr kumimoji="1" lang="en-US" altLang="zh-CN" sz="2400" baseline="30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小数点放在第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个非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数字后面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(5.2×10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，称为规格化形式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(Normalized form), 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实数常表示成这种形式。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zh-CN" altLang="en-US" sz="2400" dirty="0" smtClean="0">
                <a:solidFill>
                  <a:srgbClr val="66CC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123.5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表示成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1.235×10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  <a:defRPr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0.087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表示成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8.7×10</a:t>
            </a:r>
            <a:r>
              <a:rPr kumimoji="1" lang="en-US" altLang="zh-CN" sz="24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 </a:t>
            </a:r>
            <a:endParaRPr kumimoji="1"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>
              <a:spcBef>
                <a:spcPct val="0"/>
              </a:spcBef>
              <a:buFontTx/>
              <a:buNone/>
              <a:defRPr/>
            </a:pP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77838" y="2148114"/>
            <a:ext cx="7966075" cy="5556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6686" y="957943"/>
            <a:ext cx="7721599" cy="4760685"/>
          </a:xfrm>
        </p:spPr>
        <p:txBody>
          <a:bodyPr/>
          <a:lstStyle/>
          <a:p>
            <a:pPr marL="0" indent="0">
              <a:spcBef>
                <a:spcPts val="1200"/>
              </a:spcBef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有不同的浮点运算部件，例如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80X86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处理器</a:t>
            </a:r>
            <a:r>
              <a:rPr kumimoji="1"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：可与相应的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80X87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协处理器配套</a:t>
            </a:r>
            <a:endParaRPr kumimoji="1" lang="zh-CN" altLang="en-US" sz="2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奔腾处理器：内部集成了浮点部件</a:t>
            </a:r>
            <a:r>
              <a:rPr kumimoji="1" lang="en-US" altLang="zh-CN" sz="2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FPU</a:t>
            </a:r>
            <a:endParaRPr kumimoji="1" lang="zh-CN" altLang="en-US" sz="2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利用这些部件，通过浮点指令就可进行浮点运算。 </a:t>
            </a: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400"/>
              </a:spcBef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开发了浮点数的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标准，被工业界广泛接受，是当今计算机中实数表示的最通用方法。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600" dirty="0" smtClean="0">
              <a:solidFill>
                <a:srgbClr val="FF99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477838" y="225425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4199" y="317499"/>
            <a:ext cx="7772400" cy="1143000"/>
          </a:xfrm>
        </p:spPr>
        <p:txBody>
          <a:bodyPr/>
          <a:lstStyle/>
          <a:p>
            <a:pPr algn="ctr" eaLnBrk="1" hangingPunct="1"/>
            <a:r>
              <a:rPr kumimoji="1" lang="en-US" altLang="zh-CN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2. </a:t>
            </a:r>
            <a:r>
              <a:rPr kumimoji="1"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浮点数的表示方法</a:t>
            </a:r>
            <a:endParaRPr kumimoji="1"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14828" y="1277257"/>
            <a:ext cx="7772400" cy="4978400"/>
          </a:xfrm>
        </p:spPr>
        <p:txBody>
          <a:bodyPr/>
          <a:lstStyle/>
          <a:p>
            <a:pPr marL="266700" indent="-266700">
              <a:spcBef>
                <a:spcPts val="0"/>
              </a:spcBef>
              <a:buNone/>
            </a:pPr>
            <a:r>
              <a:rPr kumimoji="1" lang="en-US" altLang="zh-CN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en-US" sz="2600" dirty="0" smtClean="0">
                <a:solidFill>
                  <a:srgbClr val="FFC000"/>
                </a:solidFill>
              </a:rPr>
              <a:t>浮点数的组成和格式</a:t>
            </a:r>
            <a:endParaRPr kumimoji="1" lang="zh-CN" altLang="en-US" sz="2600" dirty="0" smtClean="0">
              <a:solidFill>
                <a:srgbClr val="FFC000"/>
              </a:solidFill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zh-CN" altLang="en-US" sz="2400" dirty="0" smtClean="0"/>
              <a:t>浮点数由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个基本部分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域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组成：</a:t>
            </a:r>
            <a:endParaRPr kumimoji="1" lang="zh-CN" altLang="en-US" sz="2400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）符号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(sign)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该位为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表示正数，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表示负数</a:t>
            </a:r>
            <a:endParaRPr kumimoji="1" lang="zh-CN" altLang="en-US" sz="2400" dirty="0" smtClean="0">
              <a:solidFill>
                <a:srgbClr val="66CC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）指数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(exponent)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指数域有正负，指数的基数隐含值为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，不表示出来</a:t>
            </a:r>
            <a:endParaRPr kumimoji="1" lang="en-US" altLang="zh-CN" sz="2400" dirty="0" smtClean="0">
              <a:solidFill>
                <a:srgbClr val="66CC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）尾数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(mantissa)/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小数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(fraction) /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有效数    </a:t>
            </a:r>
            <a:endParaRPr kumimoji="1" lang="zh-CN" altLang="en-US" sz="2400" dirty="0" smtClean="0">
              <a:latin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zh-CN" altLang="en-US" sz="2400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</a:rPr>
              <a:t>是浮点数的小数部分，用来表示数位的精度</a:t>
            </a:r>
            <a:endParaRPr kumimoji="1" lang="zh-CN" altLang="en-US" sz="2400" dirty="0" smtClean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）偏移量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(bias)</a:t>
            </a: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 marL="266700" indent="-266700">
              <a:spcBef>
                <a:spcPts val="0"/>
              </a:spcBef>
              <a:buNone/>
            </a:pPr>
            <a:endParaRPr kumimoji="1" lang="en-US" altLang="zh-CN" sz="240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700314" y="33201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84200" y="426357"/>
            <a:ext cx="7772400" cy="865414"/>
          </a:xfrm>
        </p:spPr>
        <p:txBody>
          <a:bodyPr/>
          <a:lstStyle/>
          <a:p>
            <a:pPr marL="266700" indent="-266700">
              <a:spcBef>
                <a:spcPts val="0"/>
              </a:spcBef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浮点数分两类：</a:t>
            </a:r>
            <a:endParaRPr kumimoji="1" lang="zh-CN" altLang="en-US" sz="2400" dirty="0" smtClean="0">
              <a:latin typeface="Times New Roman" panose="02020603050405020304" pitchFamily="18" charset="0"/>
            </a:endParaRPr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32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位单精度浮点数   </a:t>
            </a:r>
            <a:r>
              <a:rPr kumimoji="1" lang="en-US" altLang="zh-CN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64</a:t>
            </a:r>
            <a:r>
              <a:rPr kumimoji="1" lang="zh-CN" altLang="en-US" sz="2400" dirty="0" smtClean="0">
                <a:solidFill>
                  <a:srgbClr val="66CCFF"/>
                </a:solidFill>
                <a:latin typeface="仿宋_GB2312" pitchFamily="49" charset="-122"/>
                <a:ea typeface="仿宋_GB2312" pitchFamily="49" charset="-122"/>
              </a:rPr>
              <a:t>位双精度浮点数</a:t>
            </a:r>
            <a:endParaRPr kumimoji="1" lang="zh-CN" altLang="en-US" sz="2400" dirty="0" smtClean="0">
              <a:solidFill>
                <a:srgbClr val="66CC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6680" y="1437141"/>
            <a:ext cx="8354837" cy="161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934" y="3904343"/>
            <a:ext cx="7564836" cy="21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内容占位符 7"/>
          <p:cNvSpPr txBox="1"/>
          <p:nvPr/>
        </p:nvSpPr>
        <p:spPr bwMode="auto">
          <a:xfrm>
            <a:off x="678543" y="3323771"/>
            <a:ext cx="7772400" cy="522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t" anchorCtr="0" compatLnSpc="1"/>
          <a:lstStyle/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浮点数的格式：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38175" y="725714"/>
            <a:ext cx="7504113" cy="489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规格化浮</a:t>
            </a:r>
            <a:r>
              <a:rPr kumimoji="1"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点数的表示方法</a:t>
            </a:r>
            <a:endParaRPr kumimoji="1"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1200"/>
              </a:spcBef>
              <a:buClr>
                <a:srgbClr val="66CC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用规格化方式表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示浮点数时，小数点左边的第一位非零数字永远只会是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，这一位可以省略，有效数部分只需给出小数的数位值。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fontAlgn="ctr" hangingPunct="1">
              <a:buFont typeface="Wingdings" panose="05000000000000000000" pitchFamily="2" charset="2"/>
              <a:buNone/>
              <a:defRPr/>
            </a:pP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fontAlgn="ctr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，一个单精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度浮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点数的尾数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小数部分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0110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……101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它所表示的实际数为：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1.0110……101B 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=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+ 0×2</a:t>
            </a:r>
            <a:r>
              <a:rPr kumimoji="1" lang="en-US" altLang="zh-CN" sz="2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 </a:t>
            </a:r>
            <a:r>
              <a:rPr kumimoji="1" lang="en-US" altLang="zh-CN" sz="26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+ 1×2</a:t>
            </a:r>
            <a:r>
              <a:rPr kumimoji="1" lang="en-US" altLang="zh-CN" sz="26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1×2</a:t>
            </a:r>
            <a:r>
              <a:rPr kumimoji="1" lang="en-US" altLang="zh-CN" sz="26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+……+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1×2</a:t>
            </a:r>
            <a:r>
              <a:rPr kumimoji="1" lang="en-US" altLang="zh-CN" sz="2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-21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+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0×2</a:t>
            </a:r>
            <a:r>
              <a:rPr kumimoji="1" lang="en-US" altLang="zh-CN" sz="26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-22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1×2</a:t>
            </a:r>
            <a:r>
              <a:rPr kumimoji="1" lang="en-US" altLang="zh-CN" sz="26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-23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783771"/>
            <a:ext cx="7772400" cy="5268685"/>
          </a:xfrm>
        </p:spPr>
        <p:txBody>
          <a:bodyPr/>
          <a:lstStyle/>
          <a:p>
            <a:pPr marL="262255" indent="-262255" algn="just">
              <a:spcBef>
                <a:spcPts val="600"/>
              </a:spcBef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指数部分是带符号的整数，它由指数域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和偏移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(bias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两部分组成。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单精度浮点数的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占  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位，偏移量 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  <a:r>
              <a:rPr kumimoji="1" lang="en-US" altLang="zh-CN" sz="2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 =127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双精度浮点数的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占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位，偏移量 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  <a:r>
              <a:rPr kumimoji="1" lang="en-US" altLang="zh-CN" sz="2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 =1023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一个浮点数的实际指数值为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，其计算方法为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e’ = e - b</a:t>
            </a: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即，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e’=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指数域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(e)- 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偏移量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(bias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endParaRPr kumimoji="1"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Font typeface="Wingdings 3" panose="05040102010807070707" pitchFamily="18" charset="2"/>
              <a:buChar char="u"/>
            </a:pP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这样，比较数的大小时，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值大的数其值就大，</a:t>
            </a:r>
            <a:r>
              <a:rPr kumimoji="1"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值小的数其值就小。</a:t>
            </a:r>
            <a:endParaRPr kumimoji="1" lang="zh-CN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67659" y="1306286"/>
            <a:ext cx="7765143" cy="508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值的范围</a:t>
            </a:r>
            <a:endParaRPr kumimoji="1"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12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精度浮点数，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值的范围是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1111 1110 =1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254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实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际指数值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e’ = e - b = e – 127  (127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为偏移量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24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精度浮点数，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值的范围是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0000 0001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111 1111 1110 =1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2046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实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际指数值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e’ = e 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1023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1023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为偏移量）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2400"/>
              </a:spcBef>
              <a:spcAft>
                <a:spcPts val="0"/>
              </a:spcAft>
              <a:buClr>
                <a:srgbClr val="66CCFF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e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等于全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或者全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为保留值，用来表示特别的数。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ore design template">
  <a:themeElements>
    <a:clrScheme name="Office 主题 1">
      <a:dk1>
        <a:srgbClr val="336699"/>
      </a:dk1>
      <a:lt1>
        <a:srgbClr val="CCCCFF"/>
      </a:lt1>
      <a:dk2>
        <a:srgbClr val="DDDDDD"/>
      </a:dk2>
      <a:lt2>
        <a:srgbClr val="9999FF"/>
      </a:lt2>
      <a:accent1>
        <a:srgbClr val="CCCC00"/>
      </a:accent1>
      <a:accent2>
        <a:srgbClr val="999933"/>
      </a:accent2>
      <a:accent3>
        <a:srgbClr val="E2E2FF"/>
      </a:accent3>
      <a:accent4>
        <a:srgbClr val="2A5682"/>
      </a:accent4>
      <a:accent5>
        <a:srgbClr val="E2E2AA"/>
      </a:accent5>
      <a:accent6>
        <a:srgbClr val="8A8A2D"/>
      </a:accent6>
      <a:hlink>
        <a:srgbClr val="CBCBCB"/>
      </a:hlink>
      <a:folHlink>
        <a:srgbClr val="0099CC"/>
      </a:folHlink>
    </a:clrScheme>
    <a:fontScheme name="Office 主题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336699"/>
        </a:dk1>
        <a:lt1>
          <a:srgbClr val="CCCCFF"/>
        </a:lt1>
        <a:dk2>
          <a:srgbClr val="DDDDDD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36699"/>
        </a:dk1>
        <a:lt1>
          <a:srgbClr val="CCCCFF"/>
        </a:lt1>
        <a:dk2>
          <a:srgbClr val="000000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EAEAEA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地球仪</Template>
  <TotalTime>0</TotalTime>
  <Words>5287</Words>
  <Application>WPS 演示</Application>
  <PresentationFormat>全屏显示(4:3)</PresentationFormat>
  <Paragraphs>242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方正姚体</vt:lpstr>
      <vt:lpstr>华文中宋</vt:lpstr>
      <vt:lpstr>仿宋_GB2312</vt:lpstr>
      <vt:lpstr>Wingdings 3</vt:lpstr>
      <vt:lpstr>Symbol</vt:lpstr>
      <vt:lpstr>新宋体</vt:lpstr>
      <vt:lpstr>微软雅黑</vt:lpstr>
      <vt:lpstr>Arial Unicode MS</vt:lpstr>
      <vt:lpstr>仿宋</vt:lpstr>
      <vt:lpstr>Seashore design template</vt:lpstr>
      <vt:lpstr>《微型计算机原理与接口技术》 第5版</vt:lpstr>
      <vt:lpstr>14.2   浮点数的表示方法和 奔腾处理器的SIMD技术</vt:lpstr>
      <vt:lpstr>14.2.1  浮点数的表示方法</vt:lpstr>
      <vt:lpstr> </vt:lpstr>
      <vt:lpstr>2. 浮点数的表示方法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 </vt:lpstr>
      <vt:lpstr>1.MMX技术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375</cp:revision>
  <cp:lastPrinted>2002-10-24T04:46:00Z</cp:lastPrinted>
  <dcterms:created xsi:type="dcterms:W3CDTF">2002-05-13T07:48:00Z</dcterms:created>
  <dcterms:modified xsi:type="dcterms:W3CDTF">2018-11-05T09:05:38Z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