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338" r:id="rId3"/>
    <p:sldId id="597" r:id="rId4"/>
    <p:sldId id="584" r:id="rId5"/>
    <p:sldId id="529" r:id="rId6"/>
    <p:sldId id="530" r:id="rId7"/>
    <p:sldId id="598" r:id="rId8"/>
    <p:sldId id="531" r:id="rId9"/>
    <p:sldId id="532" r:id="rId10"/>
    <p:sldId id="599" r:id="rId11"/>
    <p:sldId id="533" r:id="rId12"/>
    <p:sldId id="589" r:id="rId13"/>
    <p:sldId id="534" r:id="rId14"/>
    <p:sldId id="585" r:id="rId15"/>
    <p:sldId id="535" r:id="rId16"/>
    <p:sldId id="536" r:id="rId17"/>
    <p:sldId id="537" r:id="rId18"/>
    <p:sldId id="586" r:id="rId19"/>
    <p:sldId id="538" r:id="rId20"/>
    <p:sldId id="587" r:id="rId21"/>
    <p:sldId id="539" r:id="rId22"/>
    <p:sldId id="588" r:id="rId23"/>
    <p:sldId id="540" r:id="rId24"/>
    <p:sldId id="590" r:id="rId25"/>
    <p:sldId id="541" r:id="rId26"/>
    <p:sldId id="600" r:id="rId27"/>
    <p:sldId id="601" r:id="rId28"/>
    <p:sldId id="542" r:id="rId29"/>
    <p:sldId id="602" r:id="rId30"/>
    <p:sldId id="543" r:id="rId31"/>
    <p:sldId id="603" r:id="rId32"/>
    <p:sldId id="544" r:id="rId33"/>
    <p:sldId id="604" r:id="rId34"/>
    <p:sldId id="545" r:id="rId35"/>
    <p:sldId id="605" r:id="rId36"/>
    <p:sldId id="606" r:id="rId37"/>
    <p:sldId id="546" r:id="rId38"/>
    <p:sldId id="591" r:id="rId39"/>
    <p:sldId id="547" r:id="rId40"/>
    <p:sldId id="548" r:id="rId41"/>
    <p:sldId id="549" r:id="rId42"/>
    <p:sldId id="550" r:id="rId43"/>
    <p:sldId id="551" r:id="rId44"/>
    <p:sldId id="592" r:id="rId45"/>
    <p:sldId id="552" r:id="rId46"/>
    <p:sldId id="593" r:id="rId47"/>
    <p:sldId id="553" r:id="rId48"/>
    <p:sldId id="554" r:id="rId49"/>
    <p:sldId id="555" r:id="rId50"/>
    <p:sldId id="556" r:id="rId51"/>
    <p:sldId id="607" r:id="rId52"/>
    <p:sldId id="557" r:id="rId53"/>
    <p:sldId id="594" r:id="rId54"/>
    <p:sldId id="608" r:id="rId55"/>
    <p:sldId id="558" r:id="rId56"/>
    <p:sldId id="609" r:id="rId57"/>
    <p:sldId id="559" r:id="rId58"/>
    <p:sldId id="610" r:id="rId59"/>
    <p:sldId id="614" r:id="rId60"/>
    <p:sldId id="613" r:id="rId61"/>
    <p:sldId id="563" r:id="rId62"/>
    <p:sldId id="615" r:id="rId63"/>
    <p:sldId id="564" r:id="rId64"/>
    <p:sldId id="616" r:id="rId65"/>
    <p:sldId id="617" r:id="rId66"/>
    <p:sldId id="618" r:id="rId67"/>
    <p:sldId id="566" r:id="rId68"/>
    <p:sldId id="619" r:id="rId69"/>
    <p:sldId id="620" r:id="rId70"/>
    <p:sldId id="561" r:id="rId71"/>
    <p:sldId id="621" r:id="rId72"/>
    <p:sldId id="622" r:id="rId73"/>
    <p:sldId id="623" r:id="rId74"/>
  </p:sldIdLst>
  <p:sldSz cx="9144000" cy="6858000" type="screen4x3"/>
  <p:notesSz cx="6797675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CCFF"/>
    <a:srgbClr val="FF99FF"/>
    <a:srgbClr val="FFFF00"/>
    <a:srgbClr val="CCFF99"/>
    <a:srgbClr val="02EE02"/>
    <a:srgbClr val="CCFF33"/>
    <a:srgbClr val="CCCC00"/>
    <a:srgbClr val="000080"/>
    <a:srgbClr val="1408FE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1203" autoAdjust="0"/>
  </p:normalViewPr>
  <p:slideViewPr>
    <p:cSldViewPr snapToGrid="0">
      <p:cViewPr>
        <p:scale>
          <a:sx n="74" d="100"/>
          <a:sy n="74" d="100"/>
        </p:scale>
        <p:origin x="-294" y="-90"/>
      </p:cViewPr>
      <p:guideLst>
        <p:guide orient="horz" pos="616"/>
        <p:guide pos="5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620" y="-108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notesMaster" Target="notesMasters/notesMaster1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5.xml"/><Relationship Id="rId8" Type="http://schemas.openxmlformats.org/officeDocument/2006/relationships/slide" Target="slides/slide14.xml"/><Relationship Id="rId7" Type="http://schemas.openxmlformats.org/officeDocument/2006/relationships/slide" Target="slides/slide12.xml"/><Relationship Id="rId6" Type="http://schemas.openxmlformats.org/officeDocument/2006/relationships/slide" Target="slides/slide10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6" Type="http://schemas.openxmlformats.org/officeDocument/2006/relationships/slide" Target="slides/slide69.xml"/><Relationship Id="rId35" Type="http://schemas.openxmlformats.org/officeDocument/2006/relationships/slide" Target="slides/slide66.xml"/><Relationship Id="rId34" Type="http://schemas.openxmlformats.org/officeDocument/2006/relationships/slide" Target="slides/slide62.xml"/><Relationship Id="rId33" Type="http://schemas.openxmlformats.org/officeDocument/2006/relationships/slide" Target="slides/slide60.xml"/><Relationship Id="rId32" Type="http://schemas.openxmlformats.org/officeDocument/2006/relationships/slide" Target="slides/slide56.xml"/><Relationship Id="rId31" Type="http://schemas.openxmlformats.org/officeDocument/2006/relationships/slide" Target="slides/slide54.xml"/><Relationship Id="rId30" Type="http://schemas.openxmlformats.org/officeDocument/2006/relationships/slide" Target="slides/slide51.xml"/><Relationship Id="rId3" Type="http://schemas.openxmlformats.org/officeDocument/2006/relationships/slide" Target="slides/slide5.xml"/><Relationship Id="rId29" Type="http://schemas.openxmlformats.org/officeDocument/2006/relationships/slide" Target="slides/slide49.xml"/><Relationship Id="rId28" Type="http://schemas.openxmlformats.org/officeDocument/2006/relationships/slide" Target="slides/slide48.xml"/><Relationship Id="rId27" Type="http://schemas.openxmlformats.org/officeDocument/2006/relationships/slide" Target="slides/slide47.xml"/><Relationship Id="rId26" Type="http://schemas.openxmlformats.org/officeDocument/2006/relationships/slide" Target="slides/slide46.xml"/><Relationship Id="rId25" Type="http://schemas.openxmlformats.org/officeDocument/2006/relationships/slide" Target="slides/slide44.xml"/><Relationship Id="rId24" Type="http://schemas.openxmlformats.org/officeDocument/2006/relationships/slide" Target="slides/slide42.xml"/><Relationship Id="rId23" Type="http://schemas.openxmlformats.org/officeDocument/2006/relationships/slide" Target="slides/slide41.xml"/><Relationship Id="rId22" Type="http://schemas.openxmlformats.org/officeDocument/2006/relationships/slide" Target="slides/slide40.xml"/><Relationship Id="rId21" Type="http://schemas.openxmlformats.org/officeDocument/2006/relationships/slide" Target="slides/slide39.xml"/><Relationship Id="rId20" Type="http://schemas.openxmlformats.org/officeDocument/2006/relationships/slide" Target="slides/slide38.xml"/><Relationship Id="rId2" Type="http://schemas.openxmlformats.org/officeDocument/2006/relationships/slide" Target="slides/slide4.xml"/><Relationship Id="rId19" Type="http://schemas.openxmlformats.org/officeDocument/2006/relationships/slide" Target="slides/slide36.xml"/><Relationship Id="rId18" Type="http://schemas.openxmlformats.org/officeDocument/2006/relationships/slide" Target="slides/slide33.xml"/><Relationship Id="rId17" Type="http://schemas.openxmlformats.org/officeDocument/2006/relationships/slide" Target="slides/slide31.xml"/><Relationship Id="rId16" Type="http://schemas.openxmlformats.org/officeDocument/2006/relationships/slide" Target="slides/slide29.xml"/><Relationship Id="rId15" Type="http://schemas.openxmlformats.org/officeDocument/2006/relationships/slide" Target="slides/slide27.xml"/><Relationship Id="rId14" Type="http://schemas.openxmlformats.org/officeDocument/2006/relationships/slide" Target="slides/slide24.xml"/><Relationship Id="rId13" Type="http://schemas.openxmlformats.org/officeDocument/2006/relationships/slide" Target="slides/slide22.xml"/><Relationship Id="rId12" Type="http://schemas.openxmlformats.org/officeDocument/2006/relationships/slide" Target="slides/slide20.xml"/><Relationship Id="rId11" Type="http://schemas.openxmlformats.org/officeDocument/2006/relationships/slide" Target="slides/slide18.xml"/><Relationship Id="rId10" Type="http://schemas.openxmlformats.org/officeDocument/2006/relationships/slide" Target="slides/slide16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57513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9488" y="785813"/>
            <a:ext cx="4900612" cy="36750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694238"/>
            <a:ext cx="4984750" cy="4464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t" anchorCtr="0" compatLnSpc="1"/>
          <a:lstStyle/>
          <a:p>
            <a:pPr lvl="0"/>
            <a:r>
              <a:rPr lang="en-GB" altLang="zh-CN" noProof="0" smtClean="0"/>
              <a:t>Click to edit Master text styles</a:t>
            </a:r>
            <a:endParaRPr lang="en-GB" altLang="zh-CN" noProof="0" smtClean="0"/>
          </a:p>
          <a:p>
            <a:pPr lvl="1"/>
            <a:r>
              <a:rPr lang="en-GB" altLang="zh-CN" noProof="0" smtClean="0"/>
              <a:t>Second level</a:t>
            </a:r>
            <a:endParaRPr lang="en-GB" altLang="zh-CN" noProof="0" smtClean="0"/>
          </a:p>
          <a:p>
            <a:pPr lvl="2"/>
            <a:r>
              <a:rPr lang="en-GB" altLang="zh-CN" noProof="0" smtClean="0"/>
              <a:t>Third level</a:t>
            </a:r>
            <a:endParaRPr lang="en-GB" altLang="zh-CN" noProof="0" smtClean="0"/>
          </a:p>
          <a:p>
            <a:pPr lvl="3"/>
            <a:r>
              <a:rPr lang="en-GB" altLang="zh-CN" noProof="0" smtClean="0"/>
              <a:t>Fourth level</a:t>
            </a:r>
            <a:endParaRPr lang="en-GB" altLang="zh-CN" noProof="0" smtClean="0"/>
          </a:p>
          <a:p>
            <a:pPr lvl="4"/>
            <a:r>
              <a:rPr lang="en-GB" altLang="zh-CN" noProof="0" smtClean="0"/>
              <a:t>Fifth level</a:t>
            </a:r>
            <a:endParaRPr lang="en-GB" altLang="zh-CN" noProof="0" smtClean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8475"/>
            <a:ext cx="2960688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88475"/>
            <a:ext cx="2957513" cy="549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34" tIns="47418" rIns="94834" bIns="47418" numCol="1" anchor="b" anchorCtr="0" compatLnSpc="1"/>
          <a:lstStyle>
            <a:lvl1pPr algn="r" defTabSz="939800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8CB1D00-8826-4665-B16A-371141F88799}" type="slidenum">
              <a:rPr lang="zh-CN" altLang="en-GB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Rectangle 1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162" name="Rectangle 1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048000"/>
            <a:ext cx="6400800" cy="1752600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118" name="图片 117" descr="14章背景.tif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4244071"/>
            <a:ext cx="9144000" cy="2613929"/>
          </a:xfrm>
          <a:prstGeom prst="rect">
            <a:avLst/>
          </a:prstGeom>
        </p:spPr>
      </p:pic>
      <p:sp>
        <p:nvSpPr>
          <p:cNvPr id="119" name="TextBox 118"/>
          <p:cNvSpPr txBox="1"/>
          <p:nvPr userDrawn="1"/>
        </p:nvSpPr>
        <p:spPr>
          <a:xfrm>
            <a:off x="0" y="0"/>
            <a:ext cx="20320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14.3</a:t>
            </a:r>
            <a:r>
              <a:rPr lang="en-US" altLang="zh-CN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SIMD</a:t>
            </a:r>
            <a:r>
              <a:rPr lang="zh-CN" altLang="en-US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TextBox 119"/>
          <p:cNvSpPr txBox="1"/>
          <p:nvPr userDrawn="1"/>
        </p:nvSpPr>
        <p:spPr>
          <a:xfrm>
            <a:off x="6886575" y="0"/>
            <a:ext cx="2257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位机指令 </a:t>
            </a:r>
            <a:endParaRPr lang="zh-CN" altLang="en-US" sz="1800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D29DB-D816-4321-A9E3-4C1274F8660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191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191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BC7B3-70BF-413C-A890-BC4151074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1717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381000"/>
            <a:ext cx="77724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175BA-C730-4E82-8681-F21102CA72D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94C90-022B-4CDE-96D3-BFB9A896951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907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4A17E-CE15-47D4-898C-C7588CCD8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165A7-0153-4786-AE8B-6EA60D6C24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0F640-1FFE-40CB-A5B5-2538721726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41D29-50F9-4511-81F9-B1284C1FC9D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A8D75-234D-4995-8044-F881E23991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3775-359B-4F5D-9710-AAECF0527C0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Rectangle 11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191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7" rIns="92075" bIns="46037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27652" name="Rectangle 1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907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7" rIns="92075" bIns="46037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</p:txBody>
      </p:sp>
      <p:sp>
        <p:nvSpPr>
          <p:cNvPr id="121" name="TextBox 120"/>
          <p:cNvSpPr txBox="1"/>
          <p:nvPr userDrawn="1"/>
        </p:nvSpPr>
        <p:spPr>
          <a:xfrm>
            <a:off x="6886575" y="0"/>
            <a:ext cx="2257425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</a:t>
            </a:r>
            <a:r>
              <a:rPr lang="en-US" altLang="zh-CN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18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位机指令 </a:t>
            </a:r>
            <a:endParaRPr lang="zh-CN" altLang="en-US" sz="1800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" name="TextBox 121"/>
          <p:cNvSpPr txBox="1"/>
          <p:nvPr userDrawn="1"/>
        </p:nvSpPr>
        <p:spPr>
          <a:xfrm>
            <a:off x="0" y="0"/>
            <a:ext cx="20320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14.3</a:t>
            </a:r>
            <a:r>
              <a:rPr lang="en-US" altLang="zh-CN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SIMD</a:t>
            </a:r>
            <a:r>
              <a:rPr lang="zh-CN" altLang="en-US" sz="1800" b="1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</a:t>
            </a:r>
            <a:r>
              <a:rPr lang="en-US" altLang="zh-CN" sz="18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800" b="1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edge/>
  </p:transition>
  <p:txStyles>
    <p:titleStyle>
      <a:lvl1pPr algn="ctr" rtl="0" fontAlgn="base">
        <a:spcBef>
          <a:spcPct val="0"/>
        </a:spcBef>
        <a:spcAft>
          <a:spcPct val="0"/>
        </a:spcAft>
        <a:defRPr sz="4400" b="1" i="0">
          <a:solidFill>
            <a:srgbClr val="02EE02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l"/>
        <a:defRPr sz="28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0" indent="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4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>
          <a:xfrm>
            <a:off x="671286" y="581025"/>
            <a:ext cx="8023225" cy="1984375"/>
          </a:xfrm>
        </p:spPr>
        <p:txBody>
          <a:bodyPr/>
          <a:lstStyle/>
          <a:p>
            <a:pPr algn="ctr">
              <a:defRPr/>
            </a:pPr>
            <a:r>
              <a:rPr lang="en-US" altLang="zh-CN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  <a:t>《</a:t>
            </a:r>
            <a:r>
              <a:rPr lang="zh-CN" altLang="en-US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  <a:t>微型计算机原理与接口技术</a:t>
            </a:r>
            <a:r>
              <a:rPr lang="en-US" altLang="zh-CN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  <a:t>》</a:t>
            </a:r>
            <a:br>
              <a:rPr lang="en-US" altLang="zh-CN" sz="4000" b="1" i="0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zh-CN" altLang="en-US" sz="3200" b="1" i="0" dirty="0" smtClean="0">
                <a:solidFill>
                  <a:srgbClr val="02EE02"/>
                </a:solidFill>
              </a:rPr>
              <a:t>第</a:t>
            </a:r>
            <a:r>
              <a:rPr lang="en-US" altLang="zh-CN" sz="3200" b="1" i="0" dirty="0" smtClean="0">
                <a:solidFill>
                  <a:srgbClr val="02EE02"/>
                </a:solidFill>
              </a:rPr>
              <a:t>5</a:t>
            </a:r>
            <a:r>
              <a:rPr lang="zh-CN" altLang="en-US" sz="3200" b="1" i="0" dirty="0" smtClean="0">
                <a:solidFill>
                  <a:srgbClr val="02EE02"/>
                </a:solidFill>
              </a:rPr>
              <a:t>版</a:t>
            </a:r>
            <a:endParaRPr lang="zh-CN" altLang="en-US" sz="3200" b="1" i="0" dirty="0" smtClean="0">
              <a:solidFill>
                <a:srgbClr val="02EE02"/>
              </a:solidFill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>
          <a:xfrm>
            <a:off x="856796" y="3236006"/>
            <a:ext cx="7634288" cy="1752600"/>
          </a:xfrm>
        </p:spPr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姚体" panose="02010601030101010101" pitchFamily="2" charset="-122"/>
              </a:rPr>
              <a:t>第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姚体" panose="02010601030101010101" pitchFamily="2" charset="-122"/>
              </a:rPr>
              <a:t>14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姚体" panose="02010601030101010101" pitchFamily="2" charset="-122"/>
              </a:rPr>
              <a:t>章 </a:t>
            </a:r>
            <a:endParaRPr lang="en-US" altLang="zh-CN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方正姚体" panose="02010601030101010101" pitchFamily="2" charset="-122"/>
            </a:endParaRPr>
          </a:p>
          <a:p>
            <a:pPr>
              <a:defRPr/>
            </a:pPr>
            <a:r>
              <a:rPr lang="en-US" altLang="zh-CN" sz="48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SIMD</a:t>
            </a:r>
            <a:r>
              <a:rPr lang="zh-CN" altLang="en-US" sz="48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中宋" panose="02010600040101010101" pitchFamily="2" charset="-122"/>
              </a:rPr>
              <a:t>指令和程序设计方法</a:t>
            </a:r>
            <a:endParaRPr lang="zh-CN" altLang="en-US" sz="4800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725715" y="2327048"/>
            <a:ext cx="7141028" cy="31738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指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式和功能：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MOVQ	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目的，源       </a:t>
            </a:r>
            <a:r>
              <a:rPr kumimoji="1" lang="en-US" altLang="zh-CN" sz="26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sz="26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目的←源</a:t>
            </a:r>
            <a:endParaRPr kumimoji="1" lang="zh-CN" altLang="en-US" sz="2600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指令的具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体形式：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MOVQ     mm, mm/m64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MOVQ	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mm/m64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mm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MOVQ	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xmm1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xmm2/m64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MOVQ	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xmm2/m64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xmm1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67885" y="1190172"/>
            <a:ext cx="7966075" cy="11162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 </a:t>
            </a:r>
            <a:r>
              <a:rPr kumimoji="1" lang="en-US" altLang="en-US" sz="2600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MOVQ </a:t>
            </a:r>
            <a:r>
              <a:rPr kumimoji="1" lang="en-US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Move Quardword)   </a:t>
            </a:r>
            <a:endParaRPr kumimoji="1" lang="en-US" altLang="en-US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</a:t>
            </a:r>
            <a:r>
              <a:rPr kumimoji="1" lang="en-US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64位4字指令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3118" y="725714"/>
            <a:ext cx="7921625" cy="2540000"/>
          </a:xfrm>
        </p:spPr>
        <p:txBody>
          <a:bodyPr/>
          <a:lstStyle/>
          <a:p>
            <a:pPr marL="363855" indent="-363855" algn="just">
              <a:spcBef>
                <a:spcPts val="600"/>
              </a:spcBef>
              <a:buClr>
                <a:srgbClr val="FF0000"/>
              </a:buClr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MOVQ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指令的操作方式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:</a:t>
            </a:r>
            <a:endParaRPr kumimoji="1"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63855" indent="-363855"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位寄存器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mm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之间传送数据；</a:t>
            </a:r>
            <a:endParaRPr kumimoji="1"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63855" indent="-363855"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位寄存器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mm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位存储器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之间交换数据；</a:t>
            </a:r>
            <a:endParaRPr kumimoji="1"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63855" indent="-363855"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128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位寄存器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xmm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之间传送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位数据时，仅传送低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位数，高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位不变；</a:t>
            </a:r>
            <a:endParaRPr kumimoji="1"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63855" indent="-363855"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位存</a:t>
            </a:r>
            <a:r>
              <a:rPr kumimoji="1" lang="zh-CN" alt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储器与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128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位寄存器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xmm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之间交换数据。</a:t>
            </a:r>
            <a:endParaRPr kumimoji="1"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63855" indent="-363855"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01735" y="3541486"/>
            <a:ext cx="6249221" cy="277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77600" y="1190172"/>
            <a:ext cx="8084230" cy="5283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MOVLPS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</a:t>
            </a:r>
            <a:r>
              <a:rPr kumimoji="1" lang="zh-CN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送</a:t>
            </a:r>
            <a:r>
              <a:rPr kumimoji="1" lang="en-US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个低位压缩单精度浮点数指令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MOVLPS   xmm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m64	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;xmm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位←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压缩单精</a:t>
            </a:r>
            <a:endParaRPr kumimoji="1" lang="en-US" altLang="zh-CN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      ;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浮点数，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的高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位不变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MOVLPS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m64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xmm 	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m64←xmm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位中的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个压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缩单精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      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度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浮点数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MOVHPS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</a:t>
            </a:r>
            <a:r>
              <a:rPr kumimoji="1" lang="zh-CN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送</a:t>
            </a:r>
            <a:r>
              <a:rPr kumimoji="1" lang="en-US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个高位压缩单精度浮点数指令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MOVHPS   xmm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m64	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的高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位←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个压缩单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  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;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精度浮点数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,xmm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的低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位不变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MOVHPS   m64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xmm  	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	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m64←xmm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位中的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个压缩单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;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精度浮点数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46289" y="537030"/>
            <a:ext cx="7966075" cy="5370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3. 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MOVLPS</a:t>
            </a:r>
            <a:r>
              <a:rPr kumimoji="1" lang="en-US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 MOVHPS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8377" name="Rectangle 11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0781" y="1070656"/>
            <a:ext cx="7524750" cy="1846716"/>
          </a:xfrm>
        </p:spPr>
        <p:txBody>
          <a:bodyPr/>
          <a:lstStyle/>
          <a:p>
            <a:pPr marL="363855" indent="-363855" algn="just">
              <a:spcBef>
                <a:spcPct val="0"/>
              </a:spcBef>
              <a:buClr>
                <a:srgbClr val="FF0000"/>
              </a:buClr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MOVLPS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和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MOVHPS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指令，只能在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xmm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寄存器与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m64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存储器之间交换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64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位数据，不能在寄存器之间或存储器之间交换数据，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xmm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寄存器中不传输部分的内容，将保持不变。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400" dirty="0" smtClean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28149" y="2984274"/>
            <a:ext cx="6185501" cy="260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654731" y="1669144"/>
            <a:ext cx="7546975" cy="2714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just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MOVLPD  </a:t>
            </a:r>
            <a:r>
              <a:rPr kumimoji="1" lang="en-US" altLang="zh-CN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</a:t>
            </a:r>
            <a:r>
              <a:rPr kumimoji="1" lang="zh-CN" altLang="en-US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送一个低</a:t>
            </a:r>
            <a:r>
              <a:rPr kumimoji="1" lang="en-US" altLang="zh-CN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位压缩双精度浮点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</a:t>
            </a:r>
            <a:endParaRPr kumimoji="1" lang="zh-CN" altLang="en-US" sz="2600" b="1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MOVHPD  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</a:t>
            </a:r>
            <a:r>
              <a:rPr kumimoji="1" lang="zh-CN" altLang="en-US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送一个高</a:t>
            </a:r>
            <a:r>
              <a:rPr kumimoji="1" lang="en-US" altLang="zh-CN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位压缩双精度浮点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</a:t>
            </a:r>
            <a:endParaRPr kumimoji="1" lang="zh-CN" altLang="en-US" sz="2600" b="1" dirty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18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两条指令与前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面的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MOVLPS/MOVHPS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形式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上类似，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但前面指令传送的是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位单精度浮点数，这两条指令传送的是一个</a:t>
            </a:r>
            <a:r>
              <a:rPr kumimoji="1" lang="en-US" altLang="zh-CN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位双精度浮点数。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36335" y="762681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4. 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MOVLPD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MOVHPD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452891" y="1567541"/>
            <a:ext cx="7878309" cy="1915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63855" indent="-363855" algn="just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MOVLHPS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将2个压缩单精度浮点数从低位传到高位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操作过程如图14.11(a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)所示。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MOVHLPS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将2个压缩单精度浮点数从高位传到低位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操作过程如图14.11(b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)所示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solidFill>
                  <a:srgbClr val="000080"/>
                </a:solidFill>
                <a:latin typeface="Times New Roman" panose="02020603050405020304" pitchFamily="18" charset="0"/>
              </a:rPr>
              <a:t>      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435656" y="805996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5. 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MOVLHPS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MOVHLPS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8625" y="3701143"/>
            <a:ext cx="8128920" cy="264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64456" y="1625599"/>
            <a:ext cx="8171544" cy="4397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MOVAPS  </a:t>
            </a:r>
            <a:r>
              <a:rPr kumimoji="1" lang="zh-CN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传送对齐的压缩单精度浮点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MOVAPS    xmm1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xmm2/m128      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                                  </a:t>
            </a:r>
            <a:r>
              <a:rPr kumimoji="1" lang="en-US" altLang="zh-CN" sz="2600" b="1" dirty="0" smtClean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;</a:t>
            </a:r>
            <a:r>
              <a:rPr kumimoji="1" lang="en-US" altLang="zh-CN" sz="2600" b="1" dirty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xmm1←</a:t>
            </a:r>
            <a:r>
              <a:rPr kumimoji="1" lang="zh-CN" altLang="en-US" sz="2600" b="1" dirty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600" b="1" dirty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xmm2/m128 </a:t>
            </a:r>
            <a:endParaRPr kumimoji="1" lang="en-US" altLang="zh-CN" sz="2600" b="1" dirty="0">
              <a:solidFill>
                <a:schemeClr val="bg1">
                  <a:lumMod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MOVAPS    xmm2/m128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xmm1     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		</a:t>
            </a:r>
            <a:r>
              <a:rPr kumimoji="1" lang="en-US" altLang="zh-CN" sz="2600" b="1" dirty="0" smtClean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600" b="1" dirty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xmm2/m128←</a:t>
            </a:r>
            <a:r>
              <a:rPr kumimoji="1" lang="zh-CN" altLang="en-US" sz="2600" b="1" dirty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</a:t>
            </a:r>
            <a:r>
              <a:rPr kumimoji="1" lang="en-US" altLang="zh-CN" sz="2600" b="1" dirty="0">
                <a:solidFill>
                  <a:schemeClr val="bg1">
                    <a:lumMod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xmm1</a:t>
            </a:r>
            <a:endParaRPr kumimoji="1" lang="en-US" altLang="zh-CN" sz="2600" b="1" dirty="0">
              <a:solidFill>
                <a:schemeClr val="bg1">
                  <a:lumMod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条指令允许在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寄存器之间，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与存储器操作数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m128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之间传送压缩单精度浮点数据，并要求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m128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的逻辑地址是对齐的，也就是从能被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整除的地方开始。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93940" y="776742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6. 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MOVAPS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MOVAPD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MOVUPS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MOVUPD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类似指令</a:t>
            </a:r>
            <a:r>
              <a:rPr kumimoji="1" lang="zh-CN" altLang="en-US" sz="2600" b="1" dirty="0" smtClean="0"/>
              <a:t>还有三条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，但传送数据的类型不一样：</a:t>
            </a: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 MOVAPD  </a:t>
            </a:r>
            <a:r>
              <a:rPr kumimoji="1" lang="en-US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传送对齐的压缩双精度浮点数</a:t>
            </a:r>
            <a:endParaRPr kumimoji="1" lang="zh-CN" altLang="en-US" sz="2600" b="1" dirty="0" smtClean="0">
              <a:solidFill>
                <a:srgbClr val="FF99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</a:pP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</a:pPr>
            <a:r>
              <a:rPr kumimoji="1" lang="en-US" altLang="zh-CN" sz="2600" b="1" dirty="0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MOVUPS   </a:t>
            </a:r>
            <a:r>
              <a:rPr kumimoji="1" lang="en-US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传送没有对齐的压缩单精度浮点数</a:t>
            </a:r>
            <a:endParaRPr kumimoji="1" lang="zh-CN" altLang="en-US" sz="2600" b="1" dirty="0" smtClean="0">
              <a:solidFill>
                <a:srgbClr val="FF99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</a:pP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>
                <a:srgbClr val="FF0000"/>
              </a:buClr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 MOVUPD   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传送没有对齐的压缩双精度浮点数</a:t>
            </a:r>
            <a:endParaRPr kumimoji="1" lang="zh-CN" altLang="en-US" sz="2600" b="1" dirty="0" smtClean="0">
              <a:solidFill>
                <a:srgbClr val="FF99FF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sz="2600" dirty="0" smtClean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06628" y="914400"/>
            <a:ext cx="8432573" cy="56460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MOVSS   </a:t>
            </a:r>
            <a:r>
              <a:rPr kumimoji="1" lang="en-US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传送标量(低32位)单精度浮点数</a:t>
            </a:r>
            <a:endParaRPr kumimoji="1" lang="en-US" altLang="zh-CN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指令格式：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MOVSS     xmm1, xmm2/m32    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; xmm1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←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xmm2/m32 </a:t>
            </a:r>
            <a:endParaRPr kumimoji="1" lang="en-US" altLang="zh-CN" b="1" dirty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MOVSS     xmm2/m32, xmm1   </a:t>
            </a:r>
            <a:r>
              <a:rPr kumimoji="1" lang="en-US" altLang="zh-CN" b="1" dirty="0">
                <a:solidFill>
                  <a:schemeClr val="tx2">
                    <a:lumMod val="9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; xmm2/m32←xmm1 </a:t>
            </a:r>
            <a:endParaRPr kumimoji="1" lang="en-US" altLang="zh-CN" b="1" dirty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2255" indent="-262255" algn="just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①当源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和目的操作数均为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时，仅传送低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位，高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96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(127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32)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不变；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②当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源操作数为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，目的操作数为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时，仅传送低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位；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③当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源操作数为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，目的操作数为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时，将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送到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位，目的操作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的高位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(127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32)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清零。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77371" y="282348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7. 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MOVSS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MOVSD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98853" y="2479728"/>
            <a:ext cx="5122862" cy="1928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14829" y="934357"/>
            <a:ext cx="7772400" cy="1765300"/>
          </a:xfrm>
        </p:spPr>
        <p:txBody>
          <a:bodyPr/>
          <a:lstStyle/>
          <a:p>
            <a:pPr marL="262255" indent="-262255">
              <a:spcBef>
                <a:spcPct val="0"/>
              </a:spcBef>
              <a:buClr>
                <a:srgbClr val="FF0000"/>
              </a:buClr>
              <a:defRPr/>
            </a:pPr>
            <a:r>
              <a:rPr kumimoji="1" lang="en-US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MOVSD 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传送标量</a:t>
            </a:r>
            <a:r>
              <a:rPr kumimoji="1" lang="en-US" altLang="zh-CN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低</a:t>
            </a:r>
            <a:r>
              <a:rPr kumimoji="1" lang="en-US" altLang="zh-CN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</a:t>
            </a:r>
            <a:r>
              <a:rPr kumimoji="1" lang="en-US" altLang="zh-CN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双精度浮点数</a:t>
            </a:r>
            <a:endParaRPr kumimoji="1" lang="zh-CN" altLang="en-US" sz="26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262255" indent="-262255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262255" indent="-262255"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与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MOVSS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类似，但标量指的是低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64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位，传送的数据为双精度浮点数。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262255" indent="-262255">
              <a:buFontTx/>
              <a:buNone/>
              <a:defRPr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3228" y="2088243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FF00"/>
                </a:solidFill>
                <a:effectLst/>
                <a:ea typeface="黑体" panose="02010609060101010101" pitchFamily="2" charset="-122"/>
              </a:rPr>
              <a:t>14.3  SIMD</a:t>
            </a:r>
            <a:r>
              <a:rPr lang="zh-CN" altLang="en-US" dirty="0" smtClean="0">
                <a:solidFill>
                  <a:srgbClr val="FFFF00"/>
                </a:solidFill>
                <a:effectLst/>
                <a:ea typeface="黑体" panose="02010609060101010101" pitchFamily="2" charset="-122"/>
              </a:rPr>
              <a:t>指令系统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667657" y="1091067"/>
            <a:ext cx="7547428" cy="2639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2255" indent="-262255" algn="just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UNPCKLPS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Unpack and Interleave Low Packed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Single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-Precision Floating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-Point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Values)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打</a:t>
            </a:r>
            <a:r>
              <a:rPr kumimoji="1" lang="zh-CN" altLang="zh-CN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散和交织低位压缩单精度浮点数指令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，把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源和目的操作数的低位部分打散后存到目的操作数中。</a:t>
            </a:r>
            <a:endParaRPr kumimoji="1" lang="zh-CN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</a:t>
            </a:r>
            <a:endParaRPr kumimoji="1" lang="zh-CN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UNPCKLPS  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xmm2/m128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638629" y="443140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8.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UNPCKLPS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UNPCKHPS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301" name="Rectangle 14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39533" y="3665730"/>
            <a:ext cx="3540352" cy="293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3229" y="722540"/>
            <a:ext cx="7831138" cy="2586717"/>
          </a:xfrm>
        </p:spPr>
        <p:txBody>
          <a:bodyPr/>
          <a:lstStyle/>
          <a:p>
            <a:pPr marL="262255" indent="-262255" algn="just">
              <a:lnSpc>
                <a:spcPct val="1150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4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UNPCKHPS</a:t>
            </a:r>
            <a:r>
              <a:rPr kumimoji="1" lang="zh-CN" altLang="en-US" sz="24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(Unpack and Interleave High Packed Single-Precision Floating-Point Values)</a:t>
            </a:r>
            <a:endParaRPr kumimoji="1" lang="zh-CN" altLang="en-US" sz="2400" b="1" dirty="0" smtClean="0">
              <a:latin typeface="Times New Roman" panose="02020603050405020304" pitchFamily="18" charset="0"/>
            </a:endParaRPr>
          </a:p>
          <a:p>
            <a:pPr marL="262255" indent="-262255" algn="just">
              <a:lnSpc>
                <a:spcPct val="115000"/>
              </a:lnSpc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sz="24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打散和交织高位压缩单精度浮点数指令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，把源和目的操作数的高位部分打散后存到目的操作数中。</a:t>
            </a:r>
            <a:endParaRPr kumimoji="1" lang="zh-CN" altLang="zh-CN" sz="2400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指令格式：</a:t>
            </a:r>
            <a:endParaRPr kumimoji="1" lang="zh-CN" altLang="zh-CN" sz="2400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        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UNPCKHPS  xmm1, xmm2/m128</a:t>
            </a:r>
            <a:endParaRPr kumimoji="1" lang="zh-CN" altLang="zh-CN" sz="2400" b="1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57853" y="3458760"/>
            <a:ext cx="3762375" cy="297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450171" y="1467983"/>
            <a:ext cx="7910058" cy="1841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00008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zh-CN" sz="2600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UNPCKLPD</a:t>
            </a: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打</a:t>
            </a:r>
            <a:r>
              <a:rPr kumimoji="1" lang="zh-CN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散和交织低位压缩双精度浮点数指令</a:t>
            </a:r>
            <a:endParaRPr kumimoji="1" lang="zh-CN" altLang="zh-CN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指令格式：</a:t>
            </a:r>
            <a:endParaRPr kumimoji="1"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UNPCKLPD  </a:t>
            </a: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xmm2/m128</a:t>
            </a: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37255" y="718911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9. 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UNPCKLPD</a:t>
            </a: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UNPCKHPD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76009" y="3322945"/>
            <a:ext cx="3266848" cy="304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4252" y="769257"/>
            <a:ext cx="8167687" cy="1988457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rgbClr val="FF0000"/>
              </a:buClr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UNPCKHPD</a:t>
            </a:r>
            <a:endParaRPr kumimoji="1" lang="en-US" altLang="zh-CN" sz="26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02EE02"/>
              </a:buClr>
              <a:buNone/>
            </a:pPr>
            <a:r>
              <a:rPr kumimoji="1" lang="en-US" altLang="zh-CN" sz="2600" b="1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打散和交织高位压缩双精度浮点数指令</a:t>
            </a:r>
            <a:endParaRPr kumimoji="1" lang="zh-CN" altLang="zh-CN" sz="2600" b="1" dirty="0" smtClean="0">
              <a:solidFill>
                <a:srgbClr val="FF99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指令格式：</a:t>
            </a:r>
            <a:endParaRPr kumimoji="1" lang="zh-CN" altLang="zh-CN" sz="26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   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UNPCKLHPD  xmm1, xmm2/m128</a:t>
            </a:r>
            <a:endParaRPr kumimoji="1" lang="zh-CN" altLang="zh-CN" sz="26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</a:t>
            </a:r>
            <a:endParaRPr kumimoji="1" lang="zh-CN" altLang="en-US" sz="2600" b="1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20687" y="2904968"/>
            <a:ext cx="3585028" cy="326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53143" y="1001487"/>
            <a:ext cx="8490857" cy="3875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混</a:t>
            </a:r>
            <a:r>
              <a:rPr kumimoji="1" lang="zh-CN" altLang="zh-CN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合(交叉操作)压缩双精度浮点指</a:t>
            </a: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</a:t>
            </a: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(Shuffle Packed Double-Precision Floating Point Values)</a:t>
            </a:r>
            <a:endParaRPr kumimoji="1"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SHUFPD  xmm1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xmm2/m128，imm8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指令功能：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lnSpc>
                <a:spcPct val="120000"/>
              </a:lnSpc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将目的操作数的高位或低位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双精度浮点数送到目的低位；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lnSpc>
                <a:spcPct val="120000"/>
              </a:lnSpc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将源操作数的高位或低位双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精度浮点数送到目的高位。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sz="2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667657" y="472167"/>
            <a:ext cx="8257041" cy="6309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10. </a:t>
            </a:r>
            <a:r>
              <a:rPr kumimoji="1" lang="en-US" altLang="en-US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SHUFPD </a:t>
            </a:r>
            <a:endParaRPr kumimoji="1" lang="en-US" altLang="en-US" sz="28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52572" y="2957788"/>
            <a:ext cx="3707756" cy="335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95086" y="723901"/>
            <a:ext cx="7772400" cy="2527299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交叉操作时，传送的是高位还是低位，由第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个操作数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的位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D0=0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时，目的操作数的低位送到目的低位，否则，将目的高位送到目的低位；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的位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D1=0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时，将源操作数的低位送到目的低位，否则，将源高位送到目的低位。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4715" y="3251200"/>
            <a:ext cx="5834144" cy="3152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1771"/>
            <a:ext cx="7772400" cy="4613729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SHUFPD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指令的例子：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设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: xmm1=x1,  x0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xmm2=y1,  y0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，执行指令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SHUFPD  xmm1,  xmm2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imm8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若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imm8=00000010B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，即位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</a:t>
            </a:r>
            <a:r>
              <a:rPr lang="en-US" b="1" baseline="-25000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</a:t>
            </a:r>
            <a:r>
              <a:rPr lang="en-US" b="1" baseline="-25000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0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=10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，则指令执行后，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xmm1=y1, x0 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（源高，目的低）</a:t>
            </a:r>
            <a:endParaRPr lang="zh-CN" altLang="en-US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ü"/>
            </a:pP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若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imm8=00000011B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，即位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</a:t>
            </a:r>
            <a:r>
              <a:rPr lang="en-US" b="1" baseline="-25000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</a:t>
            </a:r>
            <a:r>
              <a:rPr lang="en-US" b="1" baseline="-25000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0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=11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，则指令执行后，</a:t>
            </a:r>
            <a:r>
              <a:rPr 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xmm1=y1, x1</a:t>
            </a:r>
            <a:r>
              <a:rPr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（源高，目的高）</a:t>
            </a:r>
            <a:endParaRPr lang="zh-CN" altLang="en-US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3" name="Rectangle 3"/>
          <p:cNvSpPr>
            <a:spLocks noChangeArrowheads="1"/>
          </p:cNvSpPr>
          <p:nvPr/>
        </p:nvSpPr>
        <p:spPr bwMode="auto">
          <a:xfrm>
            <a:off x="840694" y="1352097"/>
            <a:ext cx="8303306" cy="52228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kumimoji="1" lang="zh-CN" altLang="en-US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混合</a:t>
            </a:r>
            <a:r>
              <a:rPr kumimoji="1" lang="en-US" altLang="zh-CN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交叉操作</a:t>
            </a:r>
            <a:r>
              <a:rPr kumimoji="1" lang="en-US" altLang="zh-CN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压缩单精度浮点指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</a:t>
            </a:r>
            <a:endParaRPr kumimoji="1" lang="en-US" altLang="zh-CN" sz="26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(Shuffle Packed Single-Precision Floating Point Values)</a:t>
            </a:r>
            <a:endParaRPr kumimoji="1" lang="zh-CN" altLang="en-US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SHUFPS  </a:t>
            </a: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xmm2/m128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imm8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指令功能：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从目的操作数的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个压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缩单精度浮点数中，取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个传送到目的操作数低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字中；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从源操作数的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个压缩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单精度浮点数中，取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传送到目的高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字中；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第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个操作数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imm8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，它决定哪个浮点数送目的地。</a:t>
            </a:r>
            <a:endParaRPr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 </a:t>
            </a:r>
            <a:endParaRPr kumimoji="1"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769484" y="747940"/>
            <a:ext cx="9056687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11.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SHUFPS</a:t>
            </a:r>
            <a:endParaRPr kumimoji="1" lang="zh-CN" altLang="en-US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7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0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1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2" name="Rectangle 1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3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4" name="Rectangle 1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6" name="Rectangle 19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80393" y="3396343"/>
            <a:ext cx="4328379" cy="2464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1286" y="3135085"/>
            <a:ext cx="7772400" cy="3091544"/>
          </a:xfrm>
        </p:spPr>
        <p:txBody>
          <a:bodyPr/>
          <a:lstStyle/>
          <a:p>
            <a:pPr marL="262255" indent="-262255"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SHUFPS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指令中操作数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的编码与功能：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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决定将目的操作数的哪一个传送到目的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，表示将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送到目的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，则将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送到目的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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决定将目的操作数的哪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个传送到目的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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决定将源操作数的哪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个传送到目的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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决定将源操作数的哪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个传送到目的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127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0967" y="919388"/>
            <a:ext cx="8620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464457" y="2090057"/>
            <a:ext cx="5834743" cy="31350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指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PSHUFD   xmm1</a:t>
            </a: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xmm2/m128,  imm8</a:t>
            </a:r>
            <a:endParaRPr kumimoji="1" lang="en-US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指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令功能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源操作数的某一个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传送到目的操作数，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个操作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imm8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决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定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何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392113" y="667657"/>
            <a:ext cx="7966075" cy="12627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66CCFF"/>
                </a:solidFill>
                <a:latin typeface="Times New Roman" panose="02020603050405020304" pitchFamily="18" charset="0"/>
              </a:rPr>
              <a:t>12. </a:t>
            </a:r>
            <a:r>
              <a:rPr kumimoji="1" lang="en-US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PSHUFD</a:t>
            </a:r>
            <a:endParaRPr kumimoji="1" lang="en-US" altLang="zh-CN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混合压缩双字指令</a:t>
            </a:r>
            <a:endParaRPr kumimoji="1" lang="en-US" altLang="en-US" sz="2600" b="1" dirty="0" smtClean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(Shuffle Packed Double Words)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49" name="Rectangle 22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09143" y="3028153"/>
            <a:ext cx="4004357" cy="341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67657" y="1030515"/>
            <a:ext cx="8153400" cy="4826000"/>
          </a:xfrm>
        </p:spPr>
        <p:txBody>
          <a:bodyPr/>
          <a:lstStyle/>
          <a:p>
            <a:pPr marL="262255" indent="-262255">
              <a:spcBef>
                <a:spcPct val="0"/>
              </a:spcBef>
              <a:buClr>
                <a:srgbClr val="FF0000"/>
              </a:buClr>
              <a:defRPr/>
            </a:pP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SIMD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指令的</a:t>
            </a:r>
            <a:r>
              <a:rPr kumimoji="1" lang="zh-CN" altLang="en-US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操作数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可以是寄存器、存储器和立即数，数据长度可以是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32/64/128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位。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262255" indent="-262255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262255" indent="-262255">
              <a:spcBef>
                <a:spcPct val="0"/>
              </a:spcBef>
              <a:buClr>
                <a:srgbClr val="FF0000"/>
              </a:buClr>
              <a:defRPr/>
            </a:pP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指令中的</a:t>
            </a:r>
            <a:r>
              <a:rPr kumimoji="1" lang="zh-CN" altLang="en-US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符号约定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mm: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	   mm7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～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mm0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 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64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位寄存器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xmm:	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xmm7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～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xmm0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128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位寄存器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kumimoji="1" lang="en-US" altLang="zh-CN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</a:t>
            </a:r>
            <a:r>
              <a:rPr kumimoji="1" lang="zh-CN" altLang="en-US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：     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	   32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位通用寄存器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EAX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EBX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ECX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EDX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			                     ESP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EBP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ESI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、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EDI</a:t>
            </a:r>
            <a:endParaRPr kumimoji="1"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m32:	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32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位存储器操作数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m64:	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  64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位存储器操作数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m128:   </a:t>
            </a:r>
            <a:r>
              <a:rPr kumimoji="1"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128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位存储器操作数</a:t>
            </a:r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imm</a:t>
            </a:r>
            <a:r>
              <a:rPr kumimoji="1" lang="zh-CN" altLang="en-US" sz="2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： </a:t>
            </a:r>
            <a:r>
              <a:rPr kumimoji="1"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立即数</a:t>
            </a:r>
            <a:endParaRPr lang="zh-CN" altLang="en-US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58372" y="3184072"/>
            <a:ext cx="7772400" cy="3347357"/>
          </a:xfrm>
        </p:spPr>
        <p:txBody>
          <a:bodyPr/>
          <a:lstStyle/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PSHUFD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个操作数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）是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位立即数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，其中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中的哪一个双字传送到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所在单元。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传送到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单元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传送到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单元。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中的哪个双字传送到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单元。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中的哪个双字传送到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所在单元。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决定什么内容送到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4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单元。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94699" y="406400"/>
            <a:ext cx="4899588" cy="261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22514" y="2177141"/>
            <a:ext cx="7678058" cy="25579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                                                </a:t>
            </a:r>
            <a:endParaRPr kumimoji="1" lang="zh-CN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1800" b="1" dirty="0">
                <a:latin typeface="Times New Roman" panose="02020603050405020304" pitchFamily="18" charset="0"/>
              </a:rPr>
              <a:t>                                   </a:t>
            </a:r>
            <a:endParaRPr kumimoji="1" lang="zh-CN" altLang="zh-CN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Rectangle 1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0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3" name="Rectangle 16"/>
          <p:cNvSpPr>
            <a:spLocks noChangeArrowheads="1"/>
          </p:cNvSpPr>
          <p:nvPr/>
        </p:nvSpPr>
        <p:spPr bwMode="auto">
          <a:xfrm>
            <a:off x="0" y="28289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772886" y="406400"/>
            <a:ext cx="7772400" cy="1300843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kumimoji="1" lang="en-US" altLang="zh-CN" sz="2600" dirty="0" smtClean="0">
                <a:solidFill>
                  <a:srgbClr val="66CCFF"/>
                </a:solidFill>
              </a:rPr>
              <a:t>13. </a:t>
            </a:r>
            <a:r>
              <a:rPr kumimoji="1" lang="en-US" altLang="en-US" sz="2600" dirty="0" smtClean="0">
                <a:solidFill>
                  <a:srgbClr val="66CCFF"/>
                </a:solidFill>
              </a:rPr>
              <a:t>PUNPCKHBW</a:t>
            </a:r>
            <a:r>
              <a:rPr kumimoji="1" lang="en-US" altLang="en-US" sz="2600" dirty="0" smtClean="0">
                <a:solidFill>
                  <a:srgbClr val="FFFF00"/>
                </a:solidFill>
              </a:rPr>
              <a:t>/ </a:t>
            </a:r>
            <a:r>
              <a:rPr kumimoji="1" lang="en-US" altLang="en-US" sz="2600" dirty="0" smtClean="0">
                <a:solidFill>
                  <a:srgbClr val="66CCFF"/>
                </a:solidFill>
              </a:rPr>
              <a:t>PUNPCKHWD</a:t>
            </a:r>
            <a:r>
              <a:rPr kumimoji="1" lang="en-US" altLang="zh-CN" sz="2600" dirty="0" smtClean="0">
                <a:solidFill>
                  <a:srgbClr val="66CCFF"/>
                </a:solidFill>
              </a:rPr>
              <a:t>                                       </a:t>
            </a:r>
            <a:br>
              <a:rPr kumimoji="1" lang="en-US" altLang="zh-CN" sz="2600" dirty="0" smtClean="0">
                <a:solidFill>
                  <a:srgbClr val="66CCFF"/>
                </a:solidFill>
              </a:rPr>
            </a:br>
            <a:r>
              <a:rPr kumimoji="1" lang="en-US" altLang="en-US" sz="2600" dirty="0" smtClean="0">
                <a:solidFill>
                  <a:srgbClr val="FFFF00"/>
                </a:solidFill>
              </a:rPr>
              <a:t>        /</a:t>
            </a:r>
            <a:r>
              <a:rPr kumimoji="1" lang="en-US" altLang="en-US" sz="2600" dirty="0" smtClean="0">
                <a:solidFill>
                  <a:srgbClr val="66CCFF"/>
                </a:solidFill>
              </a:rPr>
              <a:t>PUNPCKHDQ</a:t>
            </a:r>
            <a:r>
              <a:rPr kumimoji="1" lang="en-US" altLang="en-US" sz="2600" dirty="0" smtClean="0">
                <a:solidFill>
                  <a:srgbClr val="FFFF00"/>
                </a:solidFill>
              </a:rPr>
              <a:t>/ </a:t>
            </a:r>
            <a:r>
              <a:rPr kumimoji="1" lang="en-US" altLang="en-US" sz="2600" dirty="0" smtClean="0">
                <a:solidFill>
                  <a:srgbClr val="66CCFF"/>
                </a:solidFill>
              </a:rPr>
              <a:t>PUNPCKHQDQ </a:t>
            </a:r>
            <a:r>
              <a:rPr kumimoji="1" lang="en-US" altLang="zh-CN" sz="2600" dirty="0" smtClean="0">
                <a:solidFill>
                  <a:srgbClr val="66CCFF"/>
                </a:solidFill>
              </a:rPr>
              <a:t> </a:t>
            </a:r>
            <a:br>
              <a:rPr kumimoji="1" lang="en-US" altLang="zh-CN" sz="2600" dirty="0" smtClean="0">
                <a:solidFill>
                  <a:srgbClr val="66CCFF"/>
                </a:solidFill>
              </a:rPr>
            </a:br>
            <a:r>
              <a:rPr kumimoji="1" lang="en-US" altLang="zh-CN" sz="2400" dirty="0" smtClean="0">
                <a:solidFill>
                  <a:srgbClr val="6600CC"/>
                </a:solidFill>
              </a:rPr>
              <a:t>    </a:t>
            </a:r>
            <a:r>
              <a:rPr kumimoji="1" lang="en-US" altLang="en-US" sz="2400" dirty="0" smtClean="0">
                <a:solidFill>
                  <a:srgbClr val="FFFF00"/>
                </a:solidFill>
              </a:rPr>
              <a:t>Unpacked High Data</a:t>
            </a:r>
            <a:endParaRPr lang="zh-CN" altLang="en-US" sz="2400" dirty="0"/>
          </a:p>
        </p:txBody>
      </p:sp>
      <p:sp>
        <p:nvSpPr>
          <p:cNvPr id="19" name="内容占位符 18"/>
          <p:cNvSpPr>
            <a:spLocks noGrp="1"/>
          </p:cNvSpPr>
          <p:nvPr>
            <p:ph idx="1"/>
          </p:nvPr>
        </p:nvSpPr>
        <p:spPr>
          <a:xfrm>
            <a:off x="685800" y="1654630"/>
            <a:ext cx="7772400" cy="4891314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将源和目的操作数的高位数据分别取出，打散后交错送到目的操作中，低位部分忽略。</a:t>
            </a:r>
            <a:endParaRPr lang="en-US" altLang="zh-CN" sz="24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Clr>
                <a:srgbClr val="FF0000"/>
              </a:buClr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PUNPCKH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不同字符，实现不同功能：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高位字节打散后送字单元（跟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BW</a:t>
            </a: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  <a:endParaRPr lang="en-US" altLang="zh-CN" sz="24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300"/>
              </a:spcBef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高位字打散后送双字单元（跟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WD</a:t>
            </a: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  <a:endParaRPr lang="en-US" altLang="zh-CN" sz="24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300"/>
              </a:spcBef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高位双字打散后送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字单元（跟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DQ</a:t>
            </a: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  <a:endParaRPr lang="en-US" altLang="zh-CN" sz="24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300"/>
              </a:spcBef>
              <a:buClr>
                <a:srgbClr val="02EE02"/>
              </a:buClr>
              <a:buFont typeface="Wingdings 2" panose="05020102010507070707" pitchFamily="18" charset="2"/>
              <a:buChar char="A"/>
            </a:pP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高位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字单元打散后送双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字单元（跟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QDQ</a:t>
            </a: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</a:t>
            </a:r>
            <a:endParaRPr lang="en-US" altLang="zh-CN" sz="24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300"/>
              </a:spcBef>
              <a:buClr>
                <a:srgbClr val="FF0000"/>
              </a:buClr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例如，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PUNPCKHBW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的指令格式：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PUNPCKHBW  mm, mm/m64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;</a:t>
            </a:r>
            <a:r>
              <a:rPr lang="zh-CN" alt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源和目的操作数均为</a:t>
            </a:r>
            <a:r>
              <a:rPr 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64</a:t>
            </a:r>
            <a:r>
              <a:rPr lang="zh-CN" alt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</a:t>
            </a:r>
            <a:endParaRPr lang="zh-CN" altLang="en-US" sz="24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PUNPCKHBW  xmm1, xmm2/m128		</a:t>
            </a: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</a:t>
            </a:r>
            <a:r>
              <a:rPr 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;</a:t>
            </a:r>
            <a:r>
              <a:rPr lang="zh-CN" alt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源和目的操作数均为</a:t>
            </a:r>
            <a:r>
              <a:rPr 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128</a:t>
            </a:r>
            <a:r>
              <a:rPr lang="zh-CN" altLang="en-US" sz="24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</a:t>
            </a:r>
            <a:endParaRPr lang="zh-CN" altLang="en-US" sz="24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buClr>
                <a:srgbClr val="02EE02"/>
              </a:buClr>
              <a:buFont typeface="Wingdings 2" panose="05020102010507070707" pitchFamily="18" charset="2"/>
              <a:buChar char="A"/>
            </a:pPr>
            <a:endParaRPr lang="zh-CN" altLang="en-US" sz="2400" dirty="0" smtClean="0"/>
          </a:p>
          <a:p>
            <a:pPr>
              <a:buClr>
                <a:srgbClr val="02EE02"/>
              </a:buClr>
            </a:pPr>
            <a:endParaRPr lang="zh-CN" altLang="en-US" sz="2400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1915" y="2496458"/>
            <a:ext cx="7772400" cy="3918857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对于源和目的操作数均为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PUNPCKHBW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指令，从源和目的操作数的高位部分每次各取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字节，拼成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个字，送到目的操作数中，每个操作数都取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字节，可以拼成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个字节）。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FF0000"/>
              </a:buClr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对于源和目的操作数均为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位的寄存器或存储器，也是取高位部分，但应各取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个字节，交叉存入目的操作数中。对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m128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存储器操作数，边界必须是对齐的。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PUNPCKHWD/PUNPCKHDQ</a:t>
            </a:r>
            <a:r>
              <a:rPr lang="zh-CN" alt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的格式与此同，操作数可以是</a:t>
            </a:r>
            <a:r>
              <a:rPr 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64/128</a:t>
            </a:r>
            <a:r>
              <a:rPr lang="zh-CN" alt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位。但</a:t>
            </a:r>
            <a:r>
              <a:rPr 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PUNPCKHQDQ</a:t>
            </a:r>
            <a:r>
              <a:rPr lang="zh-CN" alt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只有一种形式：</a:t>
            </a:r>
            <a:endParaRPr lang="zh-CN" altLang="en-US" sz="24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PUNPCKHDQD  xmm1, xmm2/m128</a:t>
            </a:r>
            <a:endParaRPr lang="zh-CN" altLang="en-US" sz="24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endParaRPr lang="zh-CN" altLang="en-US" sz="2400" dirty="0" smtClean="0"/>
          </a:p>
          <a:p>
            <a:endParaRPr lang="zh-CN" altLang="en-US" dirty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4727" y="497795"/>
            <a:ext cx="8486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2351541" y="0"/>
            <a:ext cx="8866187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2" name="Rectangle 11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3" name="Rectangle 12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4" name="Rectangle 13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0" y="27765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0" y="28908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98" name="Rectangle 20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" name="标题 18"/>
          <p:cNvSpPr>
            <a:spLocks noGrp="1"/>
          </p:cNvSpPr>
          <p:nvPr>
            <p:ph type="title"/>
          </p:nvPr>
        </p:nvSpPr>
        <p:spPr>
          <a:xfrm>
            <a:off x="700314" y="491671"/>
            <a:ext cx="7772400" cy="1143000"/>
          </a:xfrm>
        </p:spPr>
        <p:txBody>
          <a:bodyPr/>
          <a:lstStyle/>
          <a:p>
            <a:pPr algn="l" eaLnBrk="1" hangingPunct="1"/>
            <a:r>
              <a:rPr kumimoji="1" lang="en-US" altLang="zh-CN" sz="2600" dirty="0" smtClean="0">
                <a:solidFill>
                  <a:srgbClr val="66CCFF"/>
                </a:solidFill>
              </a:rPr>
              <a:t>14. PUNPCKLBW</a:t>
            </a:r>
            <a:r>
              <a:rPr kumimoji="1" lang="en-US" altLang="zh-CN" sz="2600" dirty="0" smtClean="0">
                <a:solidFill>
                  <a:srgbClr val="FFFF00"/>
                </a:solidFill>
              </a:rPr>
              <a:t>/ </a:t>
            </a:r>
            <a:r>
              <a:rPr kumimoji="1" lang="en-US" altLang="zh-CN" sz="2600" dirty="0" smtClean="0">
                <a:solidFill>
                  <a:srgbClr val="66CCFF"/>
                </a:solidFill>
              </a:rPr>
              <a:t>PUNPCKLWD</a:t>
            </a:r>
            <a:br>
              <a:rPr kumimoji="1" lang="en-US" altLang="zh-CN" sz="2600" dirty="0" smtClean="0">
                <a:solidFill>
                  <a:srgbClr val="66CCFF"/>
                </a:solidFill>
              </a:rPr>
            </a:br>
            <a:r>
              <a:rPr kumimoji="1" lang="en-US" altLang="zh-CN" sz="2600" dirty="0" smtClean="0">
                <a:solidFill>
                  <a:srgbClr val="66CCFF"/>
                </a:solidFill>
              </a:rPr>
              <a:t>               </a:t>
            </a:r>
            <a:r>
              <a:rPr kumimoji="1" lang="en-US" altLang="zh-CN" sz="2600" dirty="0" smtClean="0">
                <a:solidFill>
                  <a:srgbClr val="FFFF00"/>
                </a:solidFill>
              </a:rPr>
              <a:t> /</a:t>
            </a:r>
            <a:r>
              <a:rPr kumimoji="1" lang="en-US" altLang="zh-CN" sz="2600" dirty="0" smtClean="0">
                <a:solidFill>
                  <a:srgbClr val="66CCFF"/>
                </a:solidFill>
              </a:rPr>
              <a:t>PUNPCKLDQ</a:t>
            </a:r>
            <a:r>
              <a:rPr kumimoji="1" lang="en-US" altLang="zh-CN" sz="2600" dirty="0" smtClean="0">
                <a:solidFill>
                  <a:srgbClr val="FFFF00"/>
                </a:solidFill>
              </a:rPr>
              <a:t>/ </a:t>
            </a:r>
            <a:r>
              <a:rPr kumimoji="1" lang="en-US" altLang="zh-CN" sz="2600" dirty="0" smtClean="0">
                <a:solidFill>
                  <a:srgbClr val="66CCFF"/>
                </a:solidFill>
              </a:rPr>
              <a:t>PUNPCKLQDQ  </a:t>
            </a:r>
            <a:br>
              <a:rPr kumimoji="1" lang="en-US" altLang="zh-CN" sz="2600" dirty="0" smtClean="0">
                <a:solidFill>
                  <a:srgbClr val="66CCFF"/>
                </a:solidFill>
              </a:rPr>
            </a:br>
            <a:r>
              <a:rPr kumimoji="1" lang="en-US" altLang="zh-CN" sz="2600" dirty="0" smtClean="0">
                <a:solidFill>
                  <a:srgbClr val="FFFF00"/>
                </a:solidFill>
              </a:rPr>
              <a:t>      Unpacked Low Data</a:t>
            </a:r>
            <a:endParaRPr lang="zh-CN" altLang="en-US" sz="2600" dirty="0"/>
          </a:p>
        </p:txBody>
      </p:sp>
      <p:sp>
        <p:nvSpPr>
          <p:cNvPr id="20" name="内容占位符 19"/>
          <p:cNvSpPr>
            <a:spLocks noGrp="1"/>
          </p:cNvSpPr>
          <p:nvPr>
            <p:ph idx="1"/>
          </p:nvPr>
        </p:nvSpPr>
        <p:spPr>
          <a:xfrm>
            <a:off x="685800" y="1790700"/>
            <a:ext cx="7772400" cy="2345871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4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将源和目的操作数的低位部分分别取出，打散后送到目的操作数，高位部分忽略。</a:t>
            </a:r>
            <a:endParaRPr lang="zh-CN" altLang="en-US" sz="24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FF0000"/>
              </a:buClr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PUNPCKLBW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的格式：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PUNPCKLBW	 mm, mm/m32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PUNPCKLBW	 xmm1, xmm2/m128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2813" y="4180115"/>
            <a:ext cx="8689930" cy="210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3229" y="899887"/>
            <a:ext cx="7772400" cy="4078514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同样，对于源和目的操作数均为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位的寄存器或存储器，也是取低位部分，但应各取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字节，交叉存入目的操作数中。对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m128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存储器操作数，边界必须是对齐的。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PUNPCKLWD/PUNPCKLDQ</a:t>
            </a:r>
            <a:r>
              <a:rPr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的格式与此类似，操作数可以是</a:t>
            </a:r>
            <a:r>
              <a:rPr 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64/128</a:t>
            </a:r>
            <a:r>
              <a:rPr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位。但指令</a:t>
            </a:r>
            <a:r>
              <a:rPr 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PUNPCKLQDQ</a:t>
            </a:r>
            <a:r>
              <a:rPr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只有一种形式：</a:t>
            </a:r>
            <a:endParaRPr lang="zh-CN" altLang="en-US" sz="26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PUNPCKHDQD   xmm1, xmm2/m128</a:t>
            </a:r>
            <a:endParaRPr lang="zh-CN" altLang="en-US" sz="26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365828" y="1790700"/>
            <a:ext cx="6092371" cy="4114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14.3.1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数据传送指令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14.3.2  </a:t>
            </a:r>
            <a:r>
              <a:rPr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算术运算指令</a:t>
            </a:r>
            <a:endParaRPr lang="zh-CN" altLang="en-US" sz="3600" b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14.3.3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逻辑运算指令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14.3.4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移位指令</a:t>
            </a:r>
            <a:endParaRPr lang="en-US" altLang="zh-CN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14.3.5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比较指令</a:t>
            </a:r>
            <a:endParaRPr lang="zh-CN" altLang="en-US" sz="3600" b="1" i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14.3.6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数据转换指令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18180" y="509814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CN" sz="36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14.3.2  </a:t>
            </a:r>
            <a:r>
              <a:rPr kumimoji="1" lang="zh-CN" altLang="en-US" sz="3600" b="1" dirty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算术运算指令</a:t>
            </a:r>
            <a:endParaRPr kumimoji="1" lang="zh-CN" altLang="en-US" sz="3600" b="1" dirty="0">
              <a:solidFill>
                <a:srgbClr val="02EE0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742496" y="1485899"/>
            <a:ext cx="7691438" cy="3721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63855" indent="-363855" algn="just" eaLnBrk="1" hangingPunct="1"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这类指令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完成：</a:t>
            </a:r>
            <a:endParaRPr kumimoji="1"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buClr>
                <a:srgbClr val="02EE02"/>
              </a:buClr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</a:t>
            </a: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法、减法、乘法、除法、求倒数、求平方根和求平方根倒数等运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算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buClr>
                <a:srgbClr val="02EE02"/>
              </a:buClr>
              <a:buFont typeface="Wingdings" panose="05000000000000000000" pitchFamily="2" charset="2"/>
              <a:buChar char="l"/>
            </a:pPr>
            <a:endParaRPr kumimoji="1"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buClr>
                <a:srgbClr val="02EE02"/>
              </a:buClr>
              <a:buFont typeface="Wingdings" panose="05000000000000000000" pitchFamily="2" charset="2"/>
              <a:buChar char="l"/>
            </a:pP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参加运算的两个数分别存放在源和目的操作数单元中，每个单元可以存放多个数据，最适合用SIMD指令对多个数据进行并行运算。</a:t>
            </a:r>
            <a:endParaRPr kumimoji="1"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37028" y="1364345"/>
            <a:ext cx="7997372" cy="37446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000" b="1">
              <a:solidFill>
                <a:srgbClr val="66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3496" name="Rectangle 9"/>
          <p:cNvSpPr>
            <a:spLocks noChangeArrowheads="1"/>
          </p:cNvSpPr>
          <p:nvPr/>
        </p:nvSpPr>
        <p:spPr bwMode="auto">
          <a:xfrm>
            <a:off x="103188" y="2911475"/>
            <a:ext cx="8955087" cy="2646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AutoNum type="arabicParenBoth"/>
            </a:pPr>
            <a:endParaRPr kumimoji="1" lang="zh-CN" altLang="zh-CN" sz="1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2170" y="899887"/>
            <a:ext cx="7471229" cy="4897664"/>
          </a:xfrm>
        </p:spPr>
        <p:txBody>
          <a:bodyPr/>
          <a:lstStyle/>
          <a:p>
            <a:pPr marL="304800" indent="-30480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3200" b="1" dirty="0" smtClean="0">
                <a:solidFill>
                  <a:srgbClr val="66CCFF"/>
                </a:solidFill>
              </a:rPr>
              <a:t>1.</a:t>
            </a:r>
            <a:r>
              <a:rPr kumimoji="1" lang="zh-CN" altLang="en-US" sz="3200" b="1" dirty="0" smtClean="0">
                <a:solidFill>
                  <a:srgbClr val="66CCFF"/>
                </a:solidFill>
              </a:rPr>
              <a:t>加法指令</a:t>
            </a:r>
            <a:endParaRPr kumimoji="1" lang="zh-CN" altLang="en-US" sz="3200" b="1" dirty="0" smtClean="0">
              <a:solidFill>
                <a:srgbClr val="66CCFF"/>
              </a:solidFill>
            </a:endParaRPr>
          </a:p>
          <a:p>
            <a:pPr marL="304800" indent="-304800">
              <a:spcBef>
                <a:spcPts val="1800"/>
              </a:spcBef>
              <a:buNone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66CCFF"/>
                </a:solidFill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ADDPS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ADDPD</a:t>
            </a:r>
            <a:endParaRPr kumimoji="1" lang="zh-CN" altLang="en-US" sz="26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304800" indent="-304800">
              <a:spcBef>
                <a:spcPts val="1200"/>
              </a:spcBef>
              <a:buClr>
                <a:srgbClr val="FF0000"/>
              </a:buClr>
            </a:pP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ADDPS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压缩单精度浮点数加法</a:t>
            </a:r>
            <a:endParaRPr kumimoji="1" lang="zh-CN" altLang="zh-CN" sz="2600" b="1" dirty="0" smtClean="0">
              <a:solidFill>
                <a:srgbClr val="FF99FF"/>
              </a:solidFill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指令格式:  </a:t>
            </a:r>
            <a:endParaRPr kumimoji="1" lang="zh-CN" altLang="zh-CN" sz="2600" b="1" dirty="0" smtClean="0"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  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ADDPS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xmm1, 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xmm2/m128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  </a:t>
            </a: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solidFill>
                  <a:srgbClr val="CCFF99"/>
                </a:solidFill>
                <a:latin typeface="Times New Roman" panose="02020603050405020304" pitchFamily="18" charset="0"/>
              </a:rPr>
              <a:t>                              </a:t>
            </a:r>
            <a:r>
              <a:rPr kumimoji="1" lang="en-US" altLang="zh-CN" sz="2600" b="1" dirty="0" smtClean="0">
                <a:solidFill>
                  <a:srgbClr val="CCFF99"/>
                </a:solidFill>
                <a:latin typeface="Times New Roman" panose="02020603050405020304" pitchFamily="18" charset="0"/>
              </a:rPr>
              <a:t>	</a:t>
            </a:r>
            <a:r>
              <a:rPr kumimoji="1" lang="zh-CN" altLang="zh-CN" sz="2600" b="1" dirty="0" smtClean="0">
                <a:solidFill>
                  <a:srgbClr val="CCFF99"/>
                </a:solidFill>
                <a:latin typeface="Times New Roman" panose="02020603050405020304" pitchFamily="18" charset="0"/>
              </a:rPr>
              <a:t>;xmm1←xmm1+xmm2/m128</a:t>
            </a:r>
            <a:endParaRPr kumimoji="1" lang="zh-CN" altLang="zh-CN" sz="2600" b="1" dirty="0" smtClean="0">
              <a:solidFill>
                <a:srgbClr val="CCFF99"/>
              </a:solidFill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zh-CN" altLang="zh-CN" sz="2600" b="1" dirty="0" smtClean="0"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Clr>
                <a:srgbClr val="FF0000"/>
              </a:buClr>
            </a:pP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ADDPD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压缩双精度浮点数加法</a:t>
            </a:r>
            <a:endParaRPr kumimoji="1" lang="zh-CN" altLang="zh-CN" sz="2600" b="1" dirty="0" smtClean="0">
              <a:solidFill>
                <a:srgbClr val="FF99FF"/>
              </a:solidFill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指令格式:</a:t>
            </a:r>
            <a:endParaRPr kumimoji="1" lang="zh-CN" altLang="zh-CN" sz="2600" b="1" dirty="0" smtClean="0"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 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ADDPD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</a:t>
            </a:r>
            <a:r>
              <a:rPr kumimoji="1" lang="zh-CN" altLang="zh-CN" sz="2600" b="1" dirty="0" smtClean="0">
                <a:latin typeface="Times New Roman" panose="02020603050405020304" pitchFamily="18" charset="0"/>
              </a:rPr>
              <a:t>xmm1, xmm2/m128</a:t>
            </a:r>
            <a:r>
              <a:rPr kumimoji="1" lang="zh-CN" altLang="en-US" sz="2600" b="1" dirty="0" smtClean="0">
                <a:latin typeface="Times New Roman" panose="02020603050405020304" pitchFamily="18" charset="0"/>
              </a:rPr>
              <a:t>     </a:t>
            </a:r>
            <a:endParaRPr kumimoji="1" lang="zh-CN" altLang="en-US" sz="2600" b="1" dirty="0" smtClean="0">
              <a:latin typeface="Times New Roman" panose="02020603050405020304" pitchFamily="18" charset="0"/>
            </a:endParaRPr>
          </a:p>
          <a:p>
            <a:pPr marL="304800" indent="-30480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CCFF99"/>
                </a:solidFill>
                <a:latin typeface="Times New Roman" panose="02020603050405020304" pitchFamily="18" charset="0"/>
              </a:rPr>
              <a:t>				</a:t>
            </a:r>
            <a:r>
              <a:rPr kumimoji="1" lang="zh-CN" altLang="zh-CN" sz="2600" b="1" dirty="0" smtClean="0">
                <a:solidFill>
                  <a:srgbClr val="CCFF99"/>
                </a:solidFill>
                <a:latin typeface="Times New Roman" panose="02020603050405020304" pitchFamily="18" charset="0"/>
              </a:rPr>
              <a:t>;xmm1←xmm1+xmm2/m128</a:t>
            </a:r>
            <a:endParaRPr kumimoji="1" lang="zh-CN" altLang="zh-CN" sz="2600" b="1" dirty="0" smtClean="0">
              <a:solidFill>
                <a:srgbClr val="CCFF99"/>
              </a:solidFill>
              <a:latin typeface="Times New Roman" panose="02020603050405020304" pitchFamily="18" charset="0"/>
            </a:endParaRPr>
          </a:p>
          <a:p>
            <a:pPr marL="304800" indent="-304800">
              <a:buFontTx/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39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5542" name="Rectangle 8"/>
          <p:cNvSpPr>
            <a:spLocks noChangeArrowheads="1"/>
          </p:cNvSpPr>
          <p:nvPr/>
        </p:nvSpPr>
        <p:spPr bwMode="auto">
          <a:xfrm>
            <a:off x="856344" y="707344"/>
            <a:ext cx="7561942" cy="4938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ADDSS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ADDSD</a:t>
            </a:r>
            <a:endParaRPr kumimoji="1" lang="zh-CN" altLang="en-US" sz="26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ADDSS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标量单精度浮点数加法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指令格式:  </a:t>
            </a: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ADDSS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xmm2/m32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仅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将源和目的操作数中的2个低32位单精度浮动点数相加，结果存入目的操作数中。</a:t>
            </a: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ADDSD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标量双精度浮点数加法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指令格式:  </a:t>
            </a: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ADDSD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xmm2/m64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仅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将源和目的操作数中的2个低64位双精度浮动点数相加，结果存入目的操作数中。</a:t>
            </a: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349250" y="822325"/>
            <a:ext cx="8418513" cy="58107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/>
            <a:r>
              <a:rPr kumimoji="1" lang="en-US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PADDB</a:t>
            </a:r>
            <a:r>
              <a:rPr kumimoji="1" lang="zh-CN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PADDW</a:t>
            </a:r>
            <a:r>
              <a:rPr kumimoji="1" lang="zh-CN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PADDD</a:t>
            </a:r>
            <a:r>
              <a:rPr kumimoji="1" lang="zh-CN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PADDQ</a:t>
            </a:r>
            <a:endParaRPr kumimoji="1" lang="zh-CN" altLang="en-US" sz="2600" b="1" dirty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buFont typeface="Wingdings" panose="05000000000000000000" pitchFamily="2" charset="2"/>
              <a:buNone/>
            </a:pPr>
            <a:r>
              <a:rPr kumimoji="1" lang="zh-CN" altLang="zh-CN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压缩整型数(带符号数)加法指</a:t>
            </a: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</a:t>
            </a:r>
            <a:r>
              <a:rPr kumimoji="1" lang="en-US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Add Packed Integers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algn="just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和目的操作数都是压缩整型数，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可分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成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多字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段相加，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每字段最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高位为符号位，但不设标志位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，结果不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影响标志位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，编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程时要考虑运算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后数据不能溢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出，如出错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，无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法查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出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指令格式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PADDB  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mm, mm/m64</a:t>
            </a:r>
            <a:endParaRPr kumimoji="1" lang="zh-CN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		 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PADDB  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xmm2/m128</a:t>
            </a: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PADDB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</a:t>
            </a:r>
            <a:r>
              <a:rPr kumimoji="1" lang="zh-CN" altLang="zh-CN" b="1" dirty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缩字节加法指</a:t>
            </a: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，将64位分成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个字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节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，或将128位分成</a:t>
            </a: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个字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节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，并行相加。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PADDW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压缩字加法指令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，将64位分成4个字，或将128位分成8个字，并行相加。</a:t>
            </a:r>
            <a:endParaRPr kumimoji="1"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PADDD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压缩双字加法指令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，将64位分成2个双字，或将128位分成4个双字并行相加。</a:t>
            </a:r>
            <a:endParaRPr kumimoji="1"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PADDQ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压缩4字加法指令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，将64位看作1个4字，或将128位分成2个4字，并行相加。</a:t>
            </a:r>
            <a:endParaRPr kumimoji="1" lang="zh-CN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buFont typeface="Wingdings" panose="05000000000000000000" pitchFamily="2" charset="2"/>
              <a:buNone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buFont typeface="Wingdings" panose="05000000000000000000" pitchFamily="2" charset="2"/>
              <a:buNone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buFont typeface="Wingdings" panose="05000000000000000000" pitchFamily="2" charset="2"/>
              <a:buNone/>
            </a:pPr>
            <a:endParaRPr kumimoji="1" lang="zh-CN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buFont typeface="Wingdings" panose="05000000000000000000" pitchFamily="2" charset="2"/>
              <a:buNone/>
            </a:pPr>
            <a:endParaRPr kumimoji="1" lang="zh-CN" altLang="zh-C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eaLnBrk="1" hangingPunct="1">
              <a:buFont typeface="Wingdings" panose="05000000000000000000" pitchFamily="2" charset="2"/>
              <a:buNone/>
            </a:pPr>
            <a:endParaRPr kumimoji="1"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739775" y="856343"/>
            <a:ext cx="7489825" cy="5209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2255" indent="-262255" algn="just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SIMD指令操作码较长，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通常</a:t>
            </a:r>
            <a:r>
              <a:rPr kumimoji="1"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在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助记符后</a:t>
            </a:r>
            <a:r>
              <a:rPr kumimoji="1"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加1～n个字母，说明不同的数据</a:t>
            </a:r>
            <a:r>
              <a:rPr kumimoji="1"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类型。</a:t>
            </a:r>
            <a:r>
              <a:rPr kumimoji="1"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</a:t>
            </a:r>
            <a:endParaRPr kumimoji="1"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</a:t>
            </a:r>
            <a:r>
              <a:rPr kumimoji="1" lang="en-US" altLang="en-US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	</a:t>
            </a:r>
            <a:r>
              <a:rPr kumimoji="1" lang="en-US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传送双字）</a:t>
            </a:r>
            <a:endParaRPr kumimoji="1" lang="en-US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MOV</a:t>
            </a:r>
            <a:r>
              <a:rPr kumimoji="1" lang="en-US" altLang="en-US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APS	</a:t>
            </a:r>
            <a:r>
              <a:rPr kumimoji="1" lang="en-US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传送对齐的压缩单精度浮点数）</a:t>
            </a:r>
            <a:endParaRPr kumimoji="1" lang="en-US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0B0F0"/>
              </a:buClr>
              <a:buFont typeface="Wingdings" panose="05000000000000000000" pitchFamily="2" charset="2"/>
              <a:buChar char="ü"/>
              <a:defRPr/>
            </a:pPr>
            <a:r>
              <a:rPr kumimoji="1" lang="en-US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ADD</a:t>
            </a:r>
            <a:r>
              <a:rPr kumimoji="1" lang="en-US" altLang="en-US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PS	</a:t>
            </a:r>
            <a:r>
              <a:rPr kumimoji="1" lang="en-US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压缩单精度浮点数加法）</a:t>
            </a:r>
            <a:endParaRPr kumimoji="1" lang="en-US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MMX指令前加</a:t>
            </a:r>
            <a:r>
              <a:rPr kumimoji="1" lang="en-US" altLang="en-US" sz="2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P，表示压缩数据类型</a:t>
            </a:r>
            <a:r>
              <a:rPr kumimoji="1" lang="en-US" alt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，如</a:t>
            </a:r>
            <a:r>
              <a:rPr kumimoji="1" lang="en-US" altLang="en-US" sz="2600" b="1" dirty="0" err="1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ADDB</a:t>
            </a:r>
            <a:r>
              <a:rPr kumimoji="1" lang="en-US" altLang="en-US" sz="26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（压缩字节加法指令</a:t>
            </a:r>
            <a:r>
              <a:rPr kumimoji="1" lang="en-US" altLang="en-US" sz="2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）。</a:t>
            </a:r>
            <a:endParaRPr kumimoji="1" lang="en-US" altLang="zh-CN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24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有些操作码很复杂</a:t>
            </a:r>
            <a:r>
              <a:rPr kumimoji="1" lang="en-US" altLang="zh-CN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en-US" sz="26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如</a:t>
            </a:r>
            <a:endParaRPr kumimoji="1"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en-US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UNPCKLPS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(</a:t>
            </a:r>
            <a:r>
              <a:rPr kumimoji="1" lang="en-US" altLang="en-US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Unp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en-US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ck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and Interleave </a:t>
            </a:r>
            <a:r>
              <a:rPr kumimoji="1" lang="en-US" altLang="en-US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L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ow </a:t>
            </a:r>
            <a:r>
              <a:rPr kumimoji="1" lang="en-US" altLang="en-US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acked </a:t>
            </a:r>
            <a:r>
              <a:rPr kumimoji="1" lang="en-US" altLang="en-US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ingle-Precision Floating-Point Values)，表示“打散和交织低位压缩单精度浮点数”指令。</a:t>
            </a:r>
            <a:endParaRPr kumimoji="1" lang="en-US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349250" y="798286"/>
            <a:ext cx="8505825" cy="20610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例如，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压缩字节加法指令</a:t>
            </a:r>
            <a:r>
              <a:rPr kumimoji="1" lang="zh-CN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PADDB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mm1</a:t>
            </a:r>
            <a:r>
              <a:rPr kumimoji="1" lang="zh-CN" altLang="en-US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mm2</a:t>
            </a:r>
            <a:endParaRPr kumimoji="1" lang="en-US" altLang="zh-CN" b="1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执行时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，将64位的目的操作数mm1和源操作数mm2各分成8个字节，每个字节数据都是带符号数，最高位为符号位，对应位的数据并行相加，执行过程如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14.20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所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示</a:t>
            </a: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</a:t>
            </a:r>
            <a:r>
              <a:rPr kumimoji="1" lang="zh-CN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和目的操作数为128位时，分16个字节并行相加。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zh-CN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2255" indent="-262255" eaLnBrk="1" hangingPunct="1">
              <a:buFont typeface="Wingdings" panose="05000000000000000000" pitchFamily="2" charset="2"/>
              <a:buNone/>
            </a:pPr>
            <a:endParaRPr kumimoji="1" lang="zh-CN" altLang="zh-CN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80926" y="3077028"/>
            <a:ext cx="7474148" cy="291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769257" y="706437"/>
            <a:ext cx="7781018" cy="55492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indent="363855" algn="just" eaLnBrk="1" hangingPunct="1"/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600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PADDUSB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PADDUSW </a:t>
            </a:r>
            <a:endParaRPr kumimoji="1" lang="en-US" altLang="zh-CN" sz="2600" b="1" dirty="0" smtClean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algn="just" eaLnBrk="1" hangingPunct="1"/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压缩无符号整型数字节</a:t>
            </a:r>
            <a:r>
              <a:rPr kumimoji="1" lang="en-US" altLang="zh-CN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字饱和加法指令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(Add Packed Unsigned Integers With Unsigned Saturation)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ct val="400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把源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和目的操作数都当成无符号整型数再相加。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ct val="400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对于字节饱和指令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PADDUSB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，参加运算的每个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数范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围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255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。当运算结果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&gt;255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时，结果保持极限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255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，不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再发生变化，表示饱和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了。因此不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会出现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图像反转现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象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，很适合于图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像处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理。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ct val="400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PADDUSW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指令，参加运算的每个数都是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位数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，范围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65536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，超过范围也能使数据保持不变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algn="just" eaLnBrk="1" hangingPunct="1">
              <a:spcBef>
                <a:spcPct val="400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其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它方面与前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面的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两条指令类似。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algn="just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endParaRPr kumimoji="1" lang="zh-CN" altLang="zh-CN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indent="363855" algn="just" eaLnBrk="1" hangingPunct="1">
              <a:buFont typeface="Wingdings" panose="05000000000000000000" pitchFamily="2" charset="2"/>
              <a:buNone/>
            </a:pPr>
            <a:endParaRPr kumimoji="1" lang="zh-CN" altLang="zh-CN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38629" y="798286"/>
            <a:ext cx="7853363" cy="48622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/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PADDSB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PADDSW</a:t>
            </a:r>
            <a:endParaRPr kumimoji="1" lang="en-US" altLang="zh-CN" sz="26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1200"/>
              </a:spcBef>
              <a:buClr>
                <a:srgbClr val="02EE02"/>
              </a:buClr>
            </a:pP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缩带符号整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数字节</a:t>
            </a:r>
            <a:r>
              <a:rPr kumimoji="1" lang="en-US" altLang="zh-CN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字饱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和加法指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Add Packed Signed Integers With Signed Saturation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ct val="400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把参加运算的数当成带符号数。指令格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式与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条带符号数加法指令类似。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ct val="400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PADDSB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的操作过程与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PADDB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类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似，参加运算的每个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数范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围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+127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。不同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点：当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运算结果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&lt;-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&gt;127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时，结果保持极限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值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128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127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，不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再发生变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化。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ct val="400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PADDSW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指令，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参加运算的每个数都是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位数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，范围为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32768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+32767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，超过范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围数据也保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持不变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82170" y="1289050"/>
            <a:ext cx="7629979" cy="4495800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None/>
            </a:pPr>
            <a:r>
              <a:rPr kumimoji="1" lang="en-US" altLang="zh-CN" sz="3200" b="1" dirty="0" smtClean="0">
                <a:solidFill>
                  <a:srgbClr val="66CCFF"/>
                </a:solidFill>
              </a:rPr>
              <a:t>2. </a:t>
            </a:r>
            <a:r>
              <a:rPr kumimoji="1" lang="zh-CN" altLang="en-US" sz="3200" b="1" dirty="0" smtClean="0">
                <a:solidFill>
                  <a:srgbClr val="66CCFF"/>
                </a:solidFill>
              </a:rPr>
              <a:t>减法指令</a:t>
            </a:r>
            <a:endParaRPr kumimoji="1" lang="zh-CN" altLang="en-US" sz="3200" b="1" dirty="0" smtClean="0">
              <a:solidFill>
                <a:srgbClr val="66CCFF"/>
              </a:solidFill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endParaRPr kumimoji="1" lang="en-US" altLang="zh-CN" sz="2400" b="1" dirty="0" smtClean="0"/>
          </a:p>
          <a:p>
            <a:pPr marL="363855" indent="-363855"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将指令中的助记符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ADD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改成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SUB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，进行减法操作，指令形式与加法指令类似。</a:t>
            </a:r>
            <a:endParaRPr kumimoji="1" lang="zh-CN" altLang="en-US" sz="2400" b="1" dirty="0" smtClean="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17475" y="531813"/>
            <a:ext cx="8955088" cy="2646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r>
              <a:rPr kumimoji="1" lang="zh-CN" altLang="en-US" sz="1800" b="1">
                <a:latin typeface="Times New Roman" panose="02020603050405020304" pitchFamily="18" charset="0"/>
              </a:rPr>
              <a:t>    </a:t>
            </a:r>
            <a:endParaRPr kumimoji="1" lang="zh-CN" altLang="en-US" sz="1800" b="1">
              <a:latin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zh-CN" sz="1800" b="1">
              <a:latin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52413" y="193675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48343" y="882649"/>
            <a:ext cx="8476343" cy="5605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algn="ctr" eaLnBrk="1" hangingPunct="1"/>
            <a:r>
              <a:rPr kumimoji="1" lang="en-US" altLang="zh-CN" sz="32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32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乘法指令</a:t>
            </a:r>
            <a:endParaRPr kumimoji="1" lang="zh-CN" altLang="en-US" sz="3200" b="1" dirty="0" smtClean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514350" indent="-514350" eaLnBrk="1" hangingPunct="1">
              <a:spcBef>
                <a:spcPts val="1200"/>
              </a:spcBef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MULPS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MULPD</a:t>
            </a:r>
            <a:endParaRPr kumimoji="1" lang="en-US" altLang="zh-CN" sz="26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MULPS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压缩单精度浮点数乘法指令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  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02EE02"/>
              </a:buClr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MULPS    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xmm2/m128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例如，指令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/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MULPS xmm1, xmm2     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;xmm1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←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</a:t>
            </a:r>
            <a:r>
              <a:rPr lang="en-US" altLang="zh-CN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xmm2</a:t>
            </a:r>
            <a:endParaRPr lang="en-US" sz="26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/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执行示意图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endParaRPr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en-US" altLang="zh-CN" b="1" dirty="0" smtClean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en-US" altLang="zh-CN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zh-CN" sz="1800" b="1" dirty="0">
              <a:latin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22537" name="Rectangle 10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57714" y="4146097"/>
            <a:ext cx="4154260" cy="244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11086"/>
            <a:ext cx="7772400" cy="4294414"/>
          </a:xfrm>
        </p:spPr>
        <p:txBody>
          <a:bodyPr/>
          <a:lstStyle/>
          <a:p>
            <a:pPr marL="266700" indent="-266700">
              <a:buClr>
                <a:srgbClr val="FF0000"/>
              </a:buClr>
            </a:pPr>
            <a:r>
              <a:rPr kumimoji="1" lang="en-US" altLang="zh-CN" sz="2600" b="1" dirty="0" smtClean="0">
                <a:solidFill>
                  <a:srgbClr val="66CCFF"/>
                </a:solidFill>
              </a:rPr>
              <a:t> MULPD   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压缩双精度浮点数乘法指令</a:t>
            </a:r>
            <a:endParaRPr kumimoji="1" lang="zh-CN" altLang="en-US" sz="2600" b="1" dirty="0" smtClean="0">
              <a:solidFill>
                <a:srgbClr val="FF99FF"/>
              </a:solidFill>
            </a:endParaRPr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指令格式：  </a:t>
            </a:r>
            <a:endParaRPr kumimoji="1" lang="zh-CN" altLang="en-US" sz="2600" b="1" dirty="0" smtClean="0"/>
          </a:p>
          <a:p>
            <a:pPr>
              <a:buClr>
                <a:srgbClr val="02EE02"/>
              </a:buClr>
              <a:buNone/>
            </a:pPr>
            <a:r>
              <a:rPr kumimoji="1" lang="en-US" altLang="zh-CN" sz="2600" b="1" dirty="0" smtClean="0"/>
              <a:t>             MULPD     xmm1, xmm2/m128</a:t>
            </a:r>
            <a:endParaRPr kumimoji="1" lang="en-US" altLang="zh-CN" sz="2600" b="1" dirty="0" smtClean="0"/>
          </a:p>
          <a:p>
            <a:pPr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指令功能：</a:t>
            </a:r>
            <a:endParaRPr kumimoji="1" lang="en-US" altLang="zh-CN" sz="2600" b="1" dirty="0" smtClean="0"/>
          </a:p>
          <a:p>
            <a:pPr marL="363855" indent="-363855">
              <a:buClr>
                <a:srgbClr val="02EE02"/>
              </a:buClr>
              <a:buNone/>
            </a:pPr>
            <a:r>
              <a:rPr kumimoji="1" lang="zh-CN" altLang="en-US" sz="2600" b="1" dirty="0" smtClean="0"/>
              <a:t>     将</a:t>
            </a:r>
            <a:r>
              <a:rPr kumimoji="1" lang="en-US" altLang="zh-CN" sz="2600" b="1" dirty="0" smtClean="0"/>
              <a:t>128</a:t>
            </a:r>
            <a:r>
              <a:rPr kumimoji="1" lang="zh-CN" altLang="en-US" sz="2600" b="1" dirty="0" smtClean="0"/>
              <a:t>位操作数当成</a:t>
            </a:r>
            <a:r>
              <a:rPr kumimoji="1" lang="en-US" altLang="zh-CN" sz="2600" b="1" dirty="0" smtClean="0"/>
              <a:t>2</a:t>
            </a:r>
            <a:r>
              <a:rPr kumimoji="1" lang="zh-CN" altLang="en-US" sz="2600" b="1" dirty="0" smtClean="0"/>
              <a:t>个双精度浮点数，分别相乘后存入目的操作数中。</a:t>
            </a:r>
            <a:endParaRPr kumimoji="1" lang="zh-CN" altLang="en-US" sz="2600" b="1" dirty="0" smtClean="0"/>
          </a:p>
          <a:p>
            <a:pPr>
              <a:buNone/>
            </a:pPr>
            <a:endParaRPr kumimoji="1" lang="zh-CN" altLang="en-US" sz="2400" b="1" dirty="0" smtClean="0"/>
          </a:p>
          <a:p>
            <a:pPr>
              <a:buNone/>
            </a:pPr>
            <a:r>
              <a:rPr kumimoji="1" lang="zh-CN" altLang="en-US" sz="2400" b="1" dirty="0" smtClean="0"/>
              <a:t>       </a:t>
            </a:r>
            <a:endParaRPr kumimoji="1" lang="en-US" altLang="zh-CN" sz="2400" b="1" dirty="0" smtClean="0"/>
          </a:p>
          <a:p>
            <a:pPr marL="0" indent="0">
              <a:buFontTx/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653144" y="493486"/>
            <a:ext cx="7852228" cy="61395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MULSS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MULSD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	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MULSS  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量单精度浮点数乘法指令</a:t>
            </a:r>
            <a:endParaRPr kumimoji="1" lang="zh-CN" altLang="en-US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 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MULSS	    xmm1, xmm2/m32	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指令功能：如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源操作数为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位的存储器操作数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X0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相乘后存入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位中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 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源操作数为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xmm2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时，指令操作示意图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Wingdings 3" panose="05040102010807070707"/>
              </a:rPr>
              <a:t>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rgbClr val="FF3300"/>
              </a:buClr>
            </a:pPr>
            <a:endParaRPr kumimoji="1" lang="en-US" altLang="zh-CN" b="1" dirty="0" smtClean="0">
              <a:latin typeface="Times New Roman" panose="02020603050405020304" pitchFamily="18" charset="0"/>
            </a:endParaRPr>
          </a:p>
          <a:p>
            <a:pPr algn="just" eaLnBrk="1" hangingPunct="1"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MULSD 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量双精度浮点数乘法指令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，参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加运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算的数为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位双精度浮点数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MULSD       xmm1, xmm2/m64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zh-CN" sz="1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61" name="Rectangle 12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64242" y="2873345"/>
            <a:ext cx="4196216" cy="248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193675" y="0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609600" y="750888"/>
            <a:ext cx="7649029" cy="5853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algn="ctr" eaLnBrk="1" hangingPunct="1"/>
            <a:r>
              <a:rPr kumimoji="1" lang="en-US" altLang="zh-CN" sz="32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32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除法指令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1200"/>
              </a:spcBef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DIVPS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DIVPD</a:t>
            </a:r>
            <a:endParaRPr kumimoji="1" lang="en-US" altLang="zh-CN" sz="26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DIVPS  </a:t>
            </a:r>
            <a:r>
              <a:rPr kumimoji="1" lang="en-US" altLang="zh-CN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压缩单精度浮点数除法指令</a:t>
            </a:r>
            <a:endParaRPr kumimoji="1" lang="zh-CN" altLang="en-US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 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DIVPS    xmm1, xmm2/m128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源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和目的都是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寄存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器。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DIVPS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指令的操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作示意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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DIVPD   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压缩双精度浮点数除法指令</a:t>
            </a:r>
            <a:endParaRPr kumimoji="1" lang="zh-CN" altLang="en-US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2255" indent="-262255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把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参加运算的数都当成双精度浮点数。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zh-CN" sz="1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82898" y="3334884"/>
            <a:ext cx="4875960" cy="242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696687" y="620713"/>
            <a:ext cx="7852228" cy="5172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DIVSS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DIVSD</a:t>
            </a:r>
            <a:endParaRPr kumimoji="1" lang="en-US" altLang="zh-CN" sz="26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DIVSS   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标量单精度浮点数除法指令</a:t>
            </a:r>
            <a:endParaRPr kumimoji="1" lang="zh-CN" altLang="en-US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DIVSS    xmm1,  xmm2/m32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令功能：将目的操作数的低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位除以源操作数的低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位，结果存入目的操作数中，目的操作数的高位部分（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127-32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）保持不变。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DIVSD   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标量双精度浮点数除法指令</a:t>
            </a:r>
            <a:r>
              <a:rPr kumimoji="1" lang="zh-CN" altLang="en-US" b="1" dirty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DIVSD     xmm1,  xmm2/m64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令功能：将目的操作数的低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位除以源操作数的低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位，结果存入目的操作数中，目的操作数的高位部分（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127-64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）保持不变。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682171" y="420914"/>
            <a:ext cx="7823200" cy="605245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algn="ctr" eaLnBrk="1" hangingPunct="1">
              <a:buFont typeface="Wingdings" panose="05000000000000000000" pitchFamily="2" charset="2"/>
              <a:buNone/>
            </a:pPr>
            <a:r>
              <a:rPr kumimoji="1" lang="en-US" altLang="zh-CN" sz="32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32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求倒数指令</a:t>
            </a:r>
            <a:endParaRPr kumimoji="1" lang="zh-CN" altLang="en-US" sz="3200" b="1" dirty="0" smtClean="0">
              <a:solidFill>
                <a:srgbClr val="66C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RCPPS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算压缩单精度浮点数的倒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</a:t>
            </a:r>
            <a:r>
              <a:rPr kumimoji="1" lang="en-US" altLang="zh-CN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b="1" dirty="0" smtClean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0"/>
              </a:spcBef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(Compute Reciprocals of Packed Single-Precision Floating-Point Values) 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  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RCPPS  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xmm2/m128    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目的操作数←源操作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数中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单精度浮点数的倒数</a:t>
            </a:r>
            <a:endParaRPr kumimoji="1" lang="zh-CN" altLang="en-US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algn="just" eaLnBrk="1" hangingPunct="1"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RCPSS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算标量单精度浮点数的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倒数</a:t>
            </a:r>
            <a:endParaRPr kumimoji="1" lang="zh-CN" altLang="en-US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  </a:t>
            </a: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RCPSS  </a:t>
            </a:r>
            <a:r>
              <a:rPr kumimoji="1"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xmm2/m32	     </a:t>
            </a: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目的操作数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(31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0)←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源操</a:t>
            </a:r>
            <a:r>
              <a:rPr kumimoji="1" lang="zh-CN" altLang="en-US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作数</a:t>
            </a:r>
            <a:r>
              <a:rPr kumimoji="1" lang="en-US" altLang="zh-CN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(31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0)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的倒数</a:t>
            </a:r>
            <a:endParaRPr kumimoji="1" lang="zh-CN" altLang="en-US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目的高位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(127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32)</a:t>
            </a:r>
            <a:r>
              <a:rPr kumimoji="1" lang="zh-CN" altLang="en-US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不变</a:t>
            </a:r>
            <a:endParaRPr kumimoji="1" lang="zh-CN" altLang="en-US" b="1" dirty="0" smtClean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）还有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平方根指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SQRTPS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 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SQRTPD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SQRTSS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 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SQRTSD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  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求</a:t>
            </a:r>
            <a:r>
              <a:rPr kumimoji="1" lang="zh-CN" altLang="en-US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平方根倒</a:t>
            </a:r>
            <a:r>
              <a:rPr kumimoji="1" lang="zh-CN" altLang="en-US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数指令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RSQRTPS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 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RSQRTSS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90286" y="638629"/>
            <a:ext cx="8606971" cy="5907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SIMD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指令中常用词语的缩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写、英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文全称和含义：</a:t>
            </a:r>
            <a:endParaRPr kumimoji="1"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  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Aligned              </a:t>
            </a:r>
            <a:r>
              <a:rPr kumimoji="1" lang="zh-CN" altLang="en-US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对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齐，逻辑地址能被</a:t>
            </a:r>
            <a:r>
              <a:rPr kumimoji="1" lang="en-US" altLang="zh-CN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整除的存储器单元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U  Unaligned          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非对齐，逻辑地址不能被</a:t>
            </a:r>
            <a:r>
              <a:rPr kumimoji="1" lang="en-US" altLang="zh-CN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整除的存储器单元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  Packed                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压缩数据，一个寄存器或存储单元中存放多</a:t>
            </a:r>
            <a:r>
              <a:rPr kumimoji="1" lang="zh-CN" altLang="en-US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个</a:t>
            </a:r>
            <a:endParaRPr kumimoji="1" lang="en-US" altLang="zh-CN" sz="2300" b="1" dirty="0" smtClean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		       </a:t>
            </a:r>
            <a:r>
              <a:rPr kumimoji="1" lang="zh-CN" altLang="en-US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字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节、字、双字</a:t>
            </a:r>
            <a:r>
              <a:rPr kumimoji="1" lang="zh-CN" altLang="en-US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3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字整型数或多个浮点数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PS  Packed Single-Precision Floating-Point Values     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     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压缩单精度浮点数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PD  Packed Double-Precision Floating-Point Values  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     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压缩双精度浮点数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SS  Scalar Single-Precision Floating-Point Values      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     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标量单精度浮点数，仅低</a:t>
            </a:r>
            <a:r>
              <a:rPr kumimoji="1" lang="en-US" altLang="zh-CN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32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位有效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SD  Scalar Double-Precision Floating-Point Values    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                             标量双精度浮点数，仅低</a:t>
            </a:r>
            <a:r>
              <a:rPr kumimoji="1" lang="en-US" altLang="zh-CN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64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位有效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D   Double Word    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双字整型数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Q   Quard Word     </a:t>
            </a:r>
            <a:r>
              <a:rPr kumimoji="1" lang="en-US" altLang="zh-CN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300" b="1" dirty="0">
                <a:solidFill>
                  <a:srgbClr val="66CC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字整型数</a:t>
            </a:r>
            <a:endParaRPr kumimoji="1" lang="zh-CN" altLang="en-US" sz="2300" b="1" dirty="0">
              <a:solidFill>
                <a:srgbClr val="66CC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其他词</a:t>
            </a: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语</a:t>
            </a:r>
            <a:r>
              <a:rPr kumimoji="1" lang="zh-CN" altLang="en-US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及缩</a:t>
            </a: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写</a:t>
            </a:r>
            <a:r>
              <a:rPr kumimoji="1" lang="zh-CN" altLang="en-US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，如</a:t>
            </a:r>
            <a:endParaRPr kumimoji="1" lang="en-US" altLang="zh-CN" sz="23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Byte(B)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Word(W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High(H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  </a:t>
            </a:r>
            <a:r>
              <a:rPr kumimoji="1" lang="en-US" altLang="zh-CN" sz="23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Low(L</a:t>
            </a:r>
            <a:r>
              <a:rPr kumimoji="1" lang="en-US" altLang="zh-CN" sz="23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3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</a:t>
            </a:r>
            <a:endParaRPr kumimoji="1" lang="zh-CN" altLang="en-US" sz="23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365828" y="1790700"/>
            <a:ext cx="6092371" cy="4114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14.3.1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数据传送指令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14.3.2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算术运算指令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14.3.3  </a:t>
            </a:r>
            <a:r>
              <a:rPr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逻辑运算指令</a:t>
            </a:r>
            <a:endParaRPr lang="zh-CN" altLang="en-US" sz="3600" b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14.3.4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移位指令</a:t>
            </a:r>
            <a:endParaRPr lang="en-US" altLang="zh-CN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14.3.5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比较指令</a:t>
            </a:r>
            <a:endParaRPr lang="zh-CN" altLang="en-US" sz="3600" b="1" i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14.3.6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数据转换指令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65377" y="638629"/>
            <a:ext cx="7966075" cy="7908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en-US" altLang="zh-CN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14.3.3  </a:t>
            </a:r>
            <a:r>
              <a:rPr kumimoji="1"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逻</a:t>
            </a:r>
            <a:r>
              <a:rPr kumimoji="1" lang="zh-CN" altLang="en-US" sz="3600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辑运算指令</a:t>
            </a:r>
            <a:endParaRPr kumimoji="1" lang="zh-CN" altLang="en-US" sz="3600" b="1" dirty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33" name="Rectangle 6"/>
          <p:cNvSpPr>
            <a:spLocks noChangeArrowheads="1"/>
          </p:cNvSpPr>
          <p:nvPr/>
        </p:nvSpPr>
        <p:spPr bwMode="auto">
          <a:xfrm>
            <a:off x="363085" y="1320800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392340" y="1538516"/>
            <a:ext cx="8331200" cy="48622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514350" indent="-514350" eaLnBrk="1" hangingPunct="1">
              <a:buClr>
                <a:srgbClr val="FF3300"/>
              </a:buClr>
            </a:pPr>
            <a:r>
              <a:rPr kumimoji="1"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单精度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双精度浮点数按位逻辑运算指令 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1200"/>
              </a:spcBef>
              <a:buClr>
                <a:srgbClr val="FF3300"/>
              </a:buClr>
            </a:pPr>
            <a:r>
              <a:rPr kumimoji="1" lang="en-US" altLang="zh-CN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600" b="1" dirty="0" smtClean="0">
                <a:solidFill>
                  <a:srgbClr val="FF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）逻辑与指令</a:t>
            </a:r>
            <a:endParaRPr kumimoji="1" lang="en-US" altLang="zh-CN" sz="2600" b="1" dirty="0" smtClean="0">
              <a:solidFill>
                <a:srgbClr val="FF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ANDPS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压缩单精度浮点数按位逻辑与操作指令</a:t>
            </a:r>
            <a:endParaRPr kumimoji="1" lang="zh-CN" altLang="zh-CN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令格式：</a:t>
            </a:r>
            <a:endParaRPr kumimoji="1"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ANDPS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xmm1, xmm2/m128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</a:t>
            </a:r>
            <a:r>
              <a:rPr kumimoji="1" lang="zh-CN" altLang="zh-CN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zh-CN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目的操作数←源操作数与目的操作数按位逻辑与</a:t>
            </a:r>
            <a:endParaRPr kumimoji="1" lang="zh-CN" altLang="en-US" sz="26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endParaRPr kumimoji="1" lang="zh-CN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ANDPD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</a:t>
            </a:r>
            <a:r>
              <a:rPr kumimoji="1" lang="zh-CN" altLang="zh-CN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缩双精度浮点数按位与操</a:t>
            </a:r>
            <a:r>
              <a:rPr kumimoji="1" lang="zh-CN" altLang="zh-CN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作指令</a:t>
            </a:r>
            <a:endParaRPr kumimoji="1" lang="en-US" altLang="zh-CN" sz="2600" b="1" dirty="0" smtClean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格</a:t>
            </a:r>
            <a:r>
              <a:rPr kumimoji="1" lang="zh-CN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式与ANDPS类似。</a:t>
            </a:r>
            <a:endParaRPr kumimoji="1"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/>
            <a:endParaRPr kumimoji="1" lang="zh-CN" altLang="zh-CN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8" name="Rectangle 11"/>
          <p:cNvSpPr>
            <a:spLocks noChangeArrowheads="1"/>
          </p:cNvSpPr>
          <p:nvPr/>
        </p:nvSpPr>
        <p:spPr bwMode="auto">
          <a:xfrm>
            <a:off x="61913" y="3898900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000" b="1">
              <a:solidFill>
                <a:srgbClr val="66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9" name="Rectangle 12"/>
          <p:cNvSpPr>
            <a:spLocks noChangeArrowheads="1"/>
          </p:cNvSpPr>
          <p:nvPr/>
        </p:nvSpPr>
        <p:spPr bwMode="auto">
          <a:xfrm>
            <a:off x="63500" y="4314825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000" b="1">
              <a:solidFill>
                <a:srgbClr val="66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0" name="Rectangle 13"/>
          <p:cNvSpPr>
            <a:spLocks noChangeArrowheads="1"/>
          </p:cNvSpPr>
          <p:nvPr/>
        </p:nvSpPr>
        <p:spPr bwMode="auto">
          <a:xfrm>
            <a:off x="188913" y="4670199"/>
            <a:ext cx="8955087" cy="116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zh-CN" sz="1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754743"/>
            <a:ext cx="8058956" cy="5684694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>
                <a:solidFill>
                  <a:srgbClr val="66CCFF"/>
                </a:solidFill>
              </a:rPr>
              <a:t>2</a:t>
            </a:r>
            <a:r>
              <a:rPr kumimoji="1" lang="zh-CN" altLang="en-US" sz="2400" b="1" dirty="0" smtClean="0">
                <a:solidFill>
                  <a:srgbClr val="66CCFF"/>
                </a:solidFill>
              </a:rPr>
              <a:t>）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逻辑与非指令 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ANDNPS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ANDNPD</a:t>
            </a:r>
            <a:endParaRPr kumimoji="1" lang="zh-CN" altLang="en-US" sz="26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逻辑或操作指令  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ORPS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ORPD</a:t>
            </a:r>
            <a:endParaRPr kumimoji="1" lang="zh-CN" altLang="en-US" sz="26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Clr>
                <a:srgbClr val="FFFF00"/>
              </a:buClr>
              <a:buNone/>
            </a:pPr>
            <a:r>
              <a:rPr kumimoji="1" lang="en-US" altLang="zh-CN" sz="2600" b="1" dirty="0" smtClean="0">
                <a:solidFill>
                  <a:srgbClr val="66CCFF"/>
                </a:solidFill>
              </a:rPr>
              <a:t>4</a:t>
            </a:r>
            <a:r>
              <a:rPr kumimoji="1" lang="zh-CN" altLang="en-US" sz="2600" b="1" dirty="0" smtClean="0">
                <a:solidFill>
                  <a:srgbClr val="66CCFF"/>
                </a:solidFill>
              </a:rPr>
              <a:t>）</a:t>
            </a:r>
            <a:r>
              <a:rPr kumimoji="1" lang="zh-CN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</a:rPr>
              <a:t>逻辑异或操作指令  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XORPS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XORPD</a:t>
            </a:r>
            <a:endParaRPr kumimoji="1" lang="en-US" altLang="zh-CN" sz="26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ct val="25000"/>
              </a:spcBef>
              <a:buFont typeface="Wingdings" panose="05000000000000000000" pitchFamily="2" charset="2"/>
              <a:buNone/>
            </a:pPr>
            <a:endParaRPr kumimoji="1" lang="en-US" altLang="zh-CN" sz="2400" b="1" dirty="0" smtClean="0">
              <a:solidFill>
                <a:srgbClr val="66CCFF"/>
              </a:solidFill>
            </a:endParaRPr>
          </a:p>
          <a:p>
            <a:pPr marL="0" indent="0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66CCFF"/>
                </a:solidFill>
              </a:rPr>
              <a:t>2. </a:t>
            </a:r>
            <a:r>
              <a:rPr kumimoji="1" lang="en-US" altLang="zh-CN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MMX</a:t>
            </a:r>
            <a:r>
              <a:rPr kumimoji="1" lang="zh-CN" altLang="en-US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逻辑指令   </a:t>
            </a:r>
            <a:endParaRPr kumimoji="1" lang="en-US" altLang="zh-CN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Ø"/>
              <a:tabLst>
                <a:tab pos="1377950" algn="l"/>
              </a:tabLst>
            </a:pPr>
            <a:r>
              <a:rPr kumimoji="1" lang="zh-CN" altLang="en-US" sz="2600" b="1" dirty="0" smtClean="0"/>
              <a:t>实现按位逻辑运算操作，包括</a:t>
            </a:r>
            <a:r>
              <a:rPr kumimoji="1" lang="zh-CN" altLang="en-US" sz="2600" b="1" dirty="0" smtClean="0">
                <a:solidFill>
                  <a:srgbClr val="66CCFF"/>
                </a:solidFill>
              </a:rPr>
              <a:t>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PAND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PANDN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/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 POR</a:t>
            </a:r>
            <a:r>
              <a:rPr kumimoji="1" lang="en-US" altLang="zh-CN" sz="2600" b="1" dirty="0" smtClean="0">
                <a:latin typeface="Times New Roman" panose="02020603050405020304" pitchFamily="18" charset="0"/>
              </a:rPr>
              <a:t>/ </a:t>
            </a: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PXOR</a:t>
            </a:r>
            <a:endParaRPr kumimoji="1" lang="zh-CN" altLang="en-US" sz="2600" b="1" dirty="0" smtClean="0">
              <a:solidFill>
                <a:srgbClr val="66CCFF"/>
              </a:solidFill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sz="2600" b="1" dirty="0" smtClean="0">
                <a:ea typeface="黑体" panose="02010609060101010101" pitchFamily="2" charset="-122"/>
              </a:rPr>
              <a:t>MMX逻辑与指令PAND格式：</a:t>
            </a:r>
            <a:endParaRPr kumimoji="1" lang="zh-CN" altLang="zh-CN" sz="2600" b="1" dirty="0" smtClean="0">
              <a:ea typeface="黑体" panose="02010609060101010101" pitchFamily="2" charset="-122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/>
              <a:t>	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PAND	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mm, mm/m64</a:t>
            </a:r>
            <a:endParaRPr kumimoji="1" lang="zh-CN" altLang="zh-CN" sz="24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 smtClean="0"/>
              <a:t>	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PAND	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 dirty="0" smtClean="0">
                <a:latin typeface="Times New Roman" panose="02020603050405020304" pitchFamily="18" charset="0"/>
              </a:rPr>
              <a:t>xmm1, xmm2/m128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1" lang="zh-CN" altLang="en-US" sz="2400" b="1" dirty="0" smtClean="0"/>
              <a:t>    其他几条指令的格式也类似。</a:t>
            </a:r>
            <a:endParaRPr kumimoji="1" lang="zh-CN" altLang="zh-CN" sz="24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365828" y="1790700"/>
            <a:ext cx="6092371" cy="4114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14.3.1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数据传送指令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14.3.2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算术运算指令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14.3.3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逻辑运算指令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14.3.4  </a:t>
            </a:r>
            <a:r>
              <a:rPr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移位指令</a:t>
            </a:r>
            <a:endParaRPr lang="en-US" altLang="zh-CN" sz="3600" b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14.3.5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比较指令</a:t>
            </a:r>
            <a:endParaRPr lang="zh-CN" altLang="en-US" sz="3600" b="1" i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14.3.6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数据转换指令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781" name="Rectangle 6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5782" name="Rectangle 7"/>
          <p:cNvSpPr>
            <a:spLocks noChangeArrowheads="1"/>
          </p:cNvSpPr>
          <p:nvPr/>
        </p:nvSpPr>
        <p:spPr bwMode="auto">
          <a:xfrm>
            <a:off x="754742" y="474663"/>
            <a:ext cx="7750629" cy="5491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kumimoji="1" lang="zh-CN" altLang="en-US" sz="3600" b="1" dirty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14.3.4  </a:t>
            </a:r>
            <a:r>
              <a:rPr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移位指令</a:t>
            </a:r>
            <a:endParaRPr lang="en-US" altLang="zh-CN" sz="3600" b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endParaRPr kumimoji="1"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移</a:t>
            </a:r>
            <a:r>
              <a:rPr kumimoji="1"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位指令包</a:t>
            </a: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括</a:t>
            </a:r>
            <a:r>
              <a:rPr kumimoji="1" lang="zh-CN" altLang="zh-CN" sz="28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</a:t>
            </a:r>
            <a:r>
              <a:rPr kumimoji="1" lang="zh-CN" altLang="zh-CN" sz="28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缩数据逻辑左移</a:t>
            </a: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28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逻</a:t>
            </a:r>
            <a:r>
              <a:rPr kumimoji="1" lang="zh-CN" altLang="zh-CN" sz="28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辑右移</a:t>
            </a: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28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算</a:t>
            </a:r>
            <a:r>
              <a:rPr kumimoji="1" lang="zh-CN" altLang="zh-CN" sz="28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术右移</a:t>
            </a:r>
            <a:r>
              <a:rPr kumimoji="1"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</a:t>
            </a: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8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压</a:t>
            </a:r>
            <a:r>
              <a:rPr kumimoji="1"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缩数据可以是</a:t>
            </a:r>
            <a:r>
              <a:rPr kumimoji="1" lang="zh-CN" altLang="zh-CN" sz="2800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r>
              <a:rPr kumimoji="1"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zh-CN" altLang="zh-CN" sz="2800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</a:t>
            </a:r>
            <a:r>
              <a:rPr kumimoji="1"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kumimoji="1" lang="zh-CN" altLang="zh-CN" sz="2800" b="1" dirty="0">
                <a:solidFill>
                  <a:srgbClr val="02EE0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4字</a:t>
            </a: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，分</a:t>
            </a:r>
            <a:r>
              <a:rPr kumimoji="1"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别对这些数据进行移位操</a:t>
            </a: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作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8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algn="just" eaLnBrk="1" hangingPunct="1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移</a:t>
            </a:r>
            <a:r>
              <a:rPr kumimoji="1" lang="zh-CN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位操作方式与8086 CPU的16位移位指令相同</a:t>
            </a:r>
            <a:r>
              <a:rPr kumimoji="1" lang="zh-CN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783" name="Rectangle 8"/>
          <p:cNvSpPr>
            <a:spLocks noChangeArrowheads="1"/>
          </p:cNvSpPr>
          <p:nvPr/>
        </p:nvSpPr>
        <p:spPr bwMode="auto">
          <a:xfrm>
            <a:off x="100013" y="1248230"/>
            <a:ext cx="7966075" cy="28302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000" b="1">
              <a:solidFill>
                <a:srgbClr val="66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800" y="769257"/>
            <a:ext cx="7772400" cy="56896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None/>
            </a:pPr>
            <a:r>
              <a:rPr kumimoji="1" lang="en-US" altLang="zh-CN" b="1" dirty="0" smtClean="0">
                <a:solidFill>
                  <a:srgbClr val="66CCFF"/>
                </a:solidFill>
              </a:rPr>
              <a:t>1. PSLLW/PSLLD/PSLLQ</a:t>
            </a:r>
            <a:endParaRPr kumimoji="1" lang="en-US" altLang="zh-CN" b="1" dirty="0" smtClean="0">
              <a:solidFill>
                <a:srgbClr val="66CCFF"/>
              </a:solidFill>
            </a:endParaRPr>
          </a:p>
          <a:p>
            <a:pPr marL="457200" indent="-457200">
              <a:spcBef>
                <a:spcPts val="600"/>
              </a:spcBef>
              <a:buNone/>
            </a:pPr>
            <a:r>
              <a:rPr kumimoji="1" lang="en-US" altLang="zh-CN" sz="2600" b="1" dirty="0" smtClean="0">
                <a:solidFill>
                  <a:srgbClr val="FF99FF"/>
                </a:solidFill>
              </a:rPr>
              <a:t>    3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条</a:t>
            </a:r>
            <a:r>
              <a:rPr kumimoji="1" lang="zh-CN" altLang="zh-CN" sz="2600" b="1" dirty="0" smtClean="0">
                <a:solidFill>
                  <a:srgbClr val="FF99FF"/>
                </a:solidFill>
              </a:rPr>
              <a:t>压缩数据字/双字/4字逻辑左移指令</a:t>
            </a:r>
            <a:r>
              <a:rPr kumimoji="1" lang="zh-CN" altLang="en-US" sz="2600" b="1" dirty="0" smtClean="0"/>
              <a:t>（</a:t>
            </a:r>
            <a:r>
              <a:rPr kumimoji="1" lang="en-US" altLang="zh-CN" sz="2400" b="1" dirty="0" smtClean="0"/>
              <a:t>Shift Packed Data Left Logical</a:t>
            </a:r>
            <a:r>
              <a:rPr kumimoji="1" lang="zh-CN" altLang="en-US" sz="2400" b="1" dirty="0" smtClean="0"/>
              <a:t>），目的和源格式相同。</a:t>
            </a:r>
            <a:endParaRPr kumimoji="1" lang="zh-CN" altLang="zh-CN" sz="2400" b="1" dirty="0" smtClean="0"/>
          </a:p>
          <a:p>
            <a:pPr>
              <a:spcBef>
                <a:spcPts val="600"/>
              </a:spcBef>
              <a:buClr>
                <a:srgbClr val="FF0000"/>
              </a:buClr>
              <a:buNone/>
            </a:pPr>
            <a:r>
              <a:rPr kumimoji="1" lang="en-US" altLang="zh-CN" sz="2600" b="1" dirty="0" smtClean="0">
                <a:solidFill>
                  <a:srgbClr val="66CCFF"/>
                </a:solidFill>
              </a:rPr>
              <a:t>1</a:t>
            </a:r>
            <a:r>
              <a:rPr kumimoji="1" lang="zh-CN" altLang="en-US" sz="2600" b="1" dirty="0" smtClean="0">
                <a:solidFill>
                  <a:srgbClr val="66CCFF"/>
                </a:solidFill>
              </a:rPr>
              <a:t>）</a:t>
            </a:r>
            <a:r>
              <a:rPr kumimoji="1" lang="zh-CN" altLang="zh-CN" sz="2600" b="1" dirty="0" smtClean="0">
                <a:solidFill>
                  <a:srgbClr val="66CCFF"/>
                </a:solidFill>
              </a:rPr>
              <a:t>PSLLW</a:t>
            </a:r>
            <a:r>
              <a:rPr kumimoji="1" lang="zh-CN" altLang="en-US" sz="2600" b="1" dirty="0" smtClean="0">
                <a:solidFill>
                  <a:srgbClr val="66CCFF"/>
                </a:solidFill>
              </a:rPr>
              <a:t>   </a:t>
            </a:r>
            <a:r>
              <a:rPr kumimoji="1" lang="zh-CN" altLang="zh-CN" sz="2600" b="1" dirty="0" smtClean="0">
                <a:solidFill>
                  <a:srgbClr val="FF99FF"/>
                </a:solidFill>
              </a:rPr>
              <a:t>压缩字数据逻辑左移指令</a:t>
            </a:r>
            <a:endParaRPr kumimoji="1" lang="zh-CN" altLang="zh-CN" sz="2600" b="1" dirty="0" smtClean="0">
              <a:solidFill>
                <a:srgbClr val="FF99FF"/>
              </a:solidFill>
            </a:endParaRPr>
          </a:p>
          <a:p>
            <a:pPr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sz="2400" b="1" dirty="0" smtClean="0"/>
              <a:t>指令格式：</a:t>
            </a:r>
            <a:r>
              <a:rPr kumimoji="1" lang="zh-CN" altLang="en-US" sz="2400" b="1" dirty="0" smtClean="0"/>
              <a:t>  </a:t>
            </a:r>
            <a:endParaRPr kumimoji="1" lang="en-US" altLang="zh-CN" sz="2400" b="1" dirty="0" smtClean="0"/>
          </a:p>
          <a:p>
            <a:pPr>
              <a:spcBef>
                <a:spcPts val="0"/>
              </a:spcBef>
              <a:buClr>
                <a:srgbClr val="02EE02"/>
              </a:buClr>
              <a:buNone/>
            </a:pPr>
            <a:r>
              <a:rPr kumimoji="1" lang="en-US" altLang="zh-CN" sz="2400" b="1" dirty="0" smtClean="0"/>
              <a:t>		</a:t>
            </a:r>
            <a:r>
              <a:rPr kumimoji="1" lang="zh-CN" altLang="zh-CN" sz="2400" b="1" dirty="0" smtClean="0"/>
              <a:t>PSLLW</a:t>
            </a:r>
            <a:r>
              <a:rPr kumimoji="1" lang="en-US" altLang="zh-CN" sz="2400" b="1" dirty="0" smtClean="0"/>
              <a:t>    </a:t>
            </a:r>
            <a:r>
              <a:rPr kumimoji="1" lang="zh-CN" altLang="zh-CN" sz="2400" b="1" dirty="0" smtClean="0"/>
              <a:t>mm, mm/m64</a:t>
            </a:r>
            <a:endParaRPr kumimoji="1" lang="zh-CN" altLang="zh-CN" sz="2400" b="1" dirty="0" smtClean="0"/>
          </a:p>
          <a:p>
            <a:pPr>
              <a:spcBef>
                <a:spcPts val="0"/>
              </a:spcBef>
              <a:buClr>
                <a:srgbClr val="02EE02"/>
              </a:buClr>
              <a:buNone/>
            </a:pPr>
            <a:r>
              <a:rPr kumimoji="1" lang="en-US" altLang="zh-CN" sz="2400" b="1" dirty="0" smtClean="0"/>
              <a:t>		</a:t>
            </a:r>
            <a:r>
              <a:rPr kumimoji="1" lang="zh-CN" altLang="zh-CN" sz="2400" b="1" dirty="0" smtClean="0"/>
              <a:t>PSLLW</a:t>
            </a:r>
            <a:r>
              <a:rPr kumimoji="1" lang="en-US" altLang="zh-CN" sz="2400" b="1" dirty="0" smtClean="0"/>
              <a:t>    </a:t>
            </a:r>
            <a:r>
              <a:rPr kumimoji="1" lang="zh-CN" altLang="zh-CN" sz="2400" b="1" dirty="0" smtClean="0"/>
              <a:t>xmm1, xmm2/m128</a:t>
            </a:r>
            <a:endParaRPr kumimoji="1" lang="zh-CN" altLang="zh-CN" sz="2400" b="1" dirty="0" smtClean="0"/>
          </a:p>
          <a:p>
            <a:pPr>
              <a:spcBef>
                <a:spcPts val="0"/>
              </a:spcBef>
              <a:buClr>
                <a:srgbClr val="02EE02"/>
              </a:buClr>
              <a:buNone/>
            </a:pPr>
            <a:r>
              <a:rPr kumimoji="1" lang="en-US" altLang="zh-CN" sz="2400" b="1" dirty="0" smtClean="0"/>
              <a:t>		</a:t>
            </a:r>
            <a:r>
              <a:rPr kumimoji="1" lang="zh-CN" altLang="zh-CN" sz="2400" b="1" dirty="0" smtClean="0"/>
              <a:t>PSLLW</a:t>
            </a:r>
            <a:r>
              <a:rPr kumimoji="1" lang="en-US" altLang="zh-CN" sz="2400" b="1" dirty="0" smtClean="0"/>
              <a:t>    </a:t>
            </a:r>
            <a:r>
              <a:rPr kumimoji="1" lang="zh-CN" altLang="zh-CN" sz="2400" b="1" dirty="0" smtClean="0"/>
              <a:t>mm, imm</a:t>
            </a:r>
            <a:endParaRPr kumimoji="1" lang="zh-CN" altLang="zh-CN" sz="2400" b="1" dirty="0" smtClean="0"/>
          </a:p>
          <a:p>
            <a:pPr>
              <a:spcBef>
                <a:spcPts val="0"/>
              </a:spcBef>
              <a:buClr>
                <a:srgbClr val="02EE02"/>
              </a:buClr>
              <a:buNone/>
            </a:pPr>
            <a:r>
              <a:rPr kumimoji="1" lang="en-US" altLang="zh-CN" sz="2400" b="1" dirty="0" smtClean="0"/>
              <a:t>		</a:t>
            </a:r>
            <a:r>
              <a:rPr kumimoji="1" lang="zh-CN" altLang="zh-CN" sz="2400" b="1" dirty="0" smtClean="0"/>
              <a:t>PSLLW</a:t>
            </a:r>
            <a:r>
              <a:rPr kumimoji="1" lang="en-US" altLang="zh-CN" sz="2400" b="1" dirty="0" smtClean="0"/>
              <a:t>    </a:t>
            </a:r>
            <a:r>
              <a:rPr kumimoji="1" lang="zh-CN" altLang="zh-CN" sz="2400" b="1" dirty="0" smtClean="0"/>
              <a:t>xmm1, imm</a:t>
            </a:r>
            <a:endParaRPr kumimoji="1" lang="zh-CN" altLang="en-US" sz="2400" b="1" dirty="0" smtClean="0"/>
          </a:p>
          <a:p>
            <a:pPr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sz="2400" b="1" dirty="0" smtClean="0"/>
              <a:t>指令功能：</a:t>
            </a:r>
            <a:endParaRPr kumimoji="1" lang="en-US" altLang="zh-CN" sz="2400" b="1" dirty="0" smtClean="0"/>
          </a:p>
          <a:p>
            <a:pPr algn="just">
              <a:spcBef>
                <a:spcPts val="0"/>
              </a:spcBef>
              <a:buNone/>
            </a:pPr>
            <a:r>
              <a:rPr kumimoji="1" lang="en-US" altLang="zh-CN" sz="2400" b="1" dirty="0" smtClean="0"/>
              <a:t>     </a:t>
            </a:r>
            <a:r>
              <a:rPr kumimoji="1" lang="zh-CN" altLang="zh-CN" sz="2400" b="1" dirty="0" smtClean="0"/>
              <a:t>将目的操作数mm或xmm按字左移，移位次数在源操作数中。左移时，目的操作数的低位不断补0</a:t>
            </a:r>
            <a:r>
              <a:rPr kumimoji="1" lang="zh-CN" altLang="en-US" sz="2400" b="1" dirty="0" smtClean="0"/>
              <a:t>；</a:t>
            </a:r>
            <a:r>
              <a:rPr kumimoji="1" lang="zh-CN" altLang="zh-CN" sz="2400" b="1" dirty="0" smtClean="0"/>
              <a:t>当移位次数&gt;15时，目的操作数置为0。</a:t>
            </a:r>
            <a:endParaRPr kumimoji="1" lang="zh-CN" altLang="en-US" sz="2400" b="1" dirty="0" smtClean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718457" y="624115"/>
            <a:ext cx="7961086" cy="5965371"/>
          </a:xfrm>
        </p:spPr>
        <p:txBody>
          <a:bodyPr/>
          <a:lstStyle/>
          <a:p>
            <a:pPr marL="266700" indent="-266700"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sz="2400" b="1" dirty="0" smtClean="0"/>
              <a:t>目的操作数为64位</a:t>
            </a:r>
            <a:r>
              <a:rPr kumimoji="1" lang="zh-CN" altLang="en-US" sz="2400" b="1" dirty="0" smtClean="0"/>
              <a:t>（</a:t>
            </a:r>
            <a:r>
              <a:rPr kumimoji="1" lang="en-US" altLang="zh-CN" sz="2400" b="1" dirty="0" smtClean="0"/>
              <a:t>4</a:t>
            </a:r>
            <a:r>
              <a:rPr kumimoji="1" lang="zh-CN" altLang="en-US" sz="2400" b="1" dirty="0" smtClean="0"/>
              <a:t>个字）</a:t>
            </a:r>
            <a:r>
              <a:rPr kumimoji="1" lang="zh-CN" altLang="zh-CN" sz="2400" b="1" dirty="0" smtClean="0"/>
              <a:t>的压缩字数据逻辑左移指令PSSLW操作如下图，其中COUNT表示移位次数</a:t>
            </a:r>
            <a:r>
              <a:rPr kumimoji="1" lang="en-US" altLang="zh-CN" sz="2400" b="1" dirty="0" smtClean="0"/>
              <a:t>,</a:t>
            </a:r>
            <a:r>
              <a:rPr kumimoji="1" lang="zh-CN" altLang="zh-CN" sz="2400" b="1" dirty="0" smtClean="0"/>
              <a:t>“&lt;&lt;”表示左移操作。</a:t>
            </a: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/>
            <a:endParaRPr kumimoji="1" lang="en-US" altLang="zh-CN" sz="2400" b="1" dirty="0" smtClean="0"/>
          </a:p>
          <a:p>
            <a:pPr marL="266700" indent="-266700">
              <a:buClr>
                <a:srgbClr val="FF0000"/>
              </a:buClr>
              <a:buNone/>
            </a:pPr>
            <a:r>
              <a:rPr kumimoji="1" lang="en-US" altLang="zh-CN" sz="2400" b="1" dirty="0" smtClean="0">
                <a:solidFill>
                  <a:srgbClr val="66CCFF"/>
                </a:solidFill>
              </a:rPr>
              <a:t>2</a:t>
            </a:r>
            <a:r>
              <a:rPr kumimoji="1" lang="zh-CN" altLang="en-US" sz="2400" b="1" dirty="0" smtClean="0">
                <a:solidFill>
                  <a:srgbClr val="66CCFF"/>
                </a:solidFill>
              </a:rPr>
              <a:t>）</a:t>
            </a:r>
            <a:r>
              <a:rPr kumimoji="1" lang="en-US" altLang="zh-CN" sz="2400" b="1" dirty="0" smtClean="0">
                <a:solidFill>
                  <a:srgbClr val="66CCFF"/>
                </a:solidFill>
              </a:rPr>
              <a:t>PSLLD  </a:t>
            </a:r>
            <a:r>
              <a:rPr kumimoji="1" lang="zh-CN" altLang="en-US" sz="2400" b="1" dirty="0" smtClean="0">
                <a:solidFill>
                  <a:srgbClr val="FF99FF"/>
                </a:solidFill>
              </a:rPr>
              <a:t>压缩双字数据逻辑左移指令</a:t>
            </a:r>
            <a:endParaRPr kumimoji="1" lang="zh-CN" altLang="en-US" sz="2400" b="1" dirty="0" smtClean="0"/>
          </a:p>
          <a:p>
            <a:pPr marL="266700" indent="-266700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目的操作数按双字数据进行左移操作，移位次数</a:t>
            </a:r>
            <a:r>
              <a:rPr kumimoji="1" lang="en-US" altLang="zh-CN" sz="2400" b="1" dirty="0" smtClean="0"/>
              <a:t>&gt;31</a:t>
            </a:r>
            <a:r>
              <a:rPr kumimoji="1" lang="zh-CN" altLang="en-US" sz="2400" b="1" dirty="0" smtClean="0"/>
              <a:t>时，目的操作数置为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 smtClean="0"/>
          </a:p>
          <a:p>
            <a:pPr marL="266700" indent="-266700">
              <a:buClr>
                <a:srgbClr val="FF0000"/>
              </a:buClr>
              <a:buNone/>
            </a:pPr>
            <a:r>
              <a:rPr kumimoji="1" lang="en-US" altLang="zh-CN" sz="2400" b="1" dirty="0" smtClean="0">
                <a:solidFill>
                  <a:srgbClr val="66CCFF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66CCFF"/>
                </a:solidFill>
              </a:rPr>
              <a:t>）</a:t>
            </a:r>
            <a:r>
              <a:rPr kumimoji="1" lang="en-US" altLang="zh-CN" sz="2400" b="1" dirty="0" smtClean="0">
                <a:solidFill>
                  <a:srgbClr val="66CCFF"/>
                </a:solidFill>
              </a:rPr>
              <a:t>PSLLQ</a:t>
            </a:r>
            <a:r>
              <a:rPr kumimoji="1" lang="en-US" altLang="zh-CN" sz="2400" b="1" dirty="0" smtClean="0"/>
              <a:t>  </a:t>
            </a:r>
            <a:r>
              <a:rPr kumimoji="1" lang="zh-CN" altLang="en-US" sz="2400" b="1" dirty="0" smtClean="0">
                <a:solidFill>
                  <a:srgbClr val="FF99FF"/>
                </a:solidFill>
              </a:rPr>
              <a:t>压缩</a:t>
            </a:r>
            <a:r>
              <a:rPr kumimoji="1" lang="en-US" altLang="zh-CN" sz="2400" b="1" dirty="0" smtClean="0">
                <a:solidFill>
                  <a:srgbClr val="FF99FF"/>
                </a:solidFill>
              </a:rPr>
              <a:t>4</a:t>
            </a:r>
            <a:r>
              <a:rPr kumimoji="1" lang="zh-CN" altLang="en-US" sz="2400" b="1" dirty="0" smtClean="0">
                <a:solidFill>
                  <a:srgbClr val="FF99FF"/>
                </a:solidFill>
              </a:rPr>
              <a:t>字数据逻辑左移指令</a:t>
            </a:r>
            <a:endParaRPr kumimoji="1" lang="zh-CN" altLang="en-US" sz="2400" b="1" dirty="0" smtClean="0">
              <a:solidFill>
                <a:srgbClr val="FF99FF"/>
              </a:solidFill>
            </a:endParaRPr>
          </a:p>
          <a:p>
            <a:pPr marL="266700" indent="-266700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目的操作数按</a:t>
            </a:r>
            <a:r>
              <a:rPr kumimoji="1" lang="en-US" altLang="zh-CN" sz="2400" b="1" dirty="0" smtClean="0"/>
              <a:t>4</a:t>
            </a:r>
            <a:r>
              <a:rPr kumimoji="1" lang="zh-CN" altLang="en-US" sz="2400" b="1" dirty="0" smtClean="0"/>
              <a:t>字数据进行左移操作， 移位次数</a:t>
            </a:r>
            <a:r>
              <a:rPr kumimoji="1" lang="en-US" altLang="zh-CN" sz="2400" b="1" dirty="0" smtClean="0"/>
              <a:t>&gt;63</a:t>
            </a:r>
            <a:r>
              <a:rPr kumimoji="1" lang="zh-CN" altLang="en-US" sz="2400" b="1" dirty="0" smtClean="0"/>
              <a:t>时，目的操作数置为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 smtClean="0"/>
          </a:p>
          <a:p>
            <a:pPr marL="266700" indent="-266700">
              <a:buNone/>
            </a:pPr>
            <a:endParaRPr kumimoji="1" lang="zh-CN" altLang="zh-CN" sz="2400" b="1" dirty="0" smtClean="0"/>
          </a:p>
          <a:p>
            <a:pPr marL="266700" indent="-266700">
              <a:buNone/>
            </a:pPr>
            <a:r>
              <a:rPr kumimoji="1" lang="zh-CN" altLang="en-US" sz="2400" b="1" dirty="0" smtClean="0"/>
              <a:t>   </a:t>
            </a:r>
            <a:endParaRPr kumimoji="1" lang="zh-CN" altLang="zh-CN" sz="2400" b="1" dirty="0" smtClean="0"/>
          </a:p>
          <a:p>
            <a:endParaRPr lang="zh-CN" altLang="en-US" sz="2400" dirty="0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3531" y="1909535"/>
            <a:ext cx="7855594" cy="200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799" y="464457"/>
            <a:ext cx="7877629" cy="6183086"/>
          </a:xfrm>
        </p:spPr>
        <p:txBody>
          <a:bodyPr/>
          <a:lstStyle/>
          <a:p>
            <a:pPr marL="363855" indent="-363855">
              <a:lnSpc>
                <a:spcPct val="90000"/>
              </a:lnSpc>
              <a:spcBef>
                <a:spcPts val="0"/>
              </a:spcBef>
              <a:buClr>
                <a:srgbClr val="66CCFF"/>
              </a:buClr>
              <a:buAutoNum type="arabicPeriod" startAt="2"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PSRLW</a:t>
            </a:r>
            <a:r>
              <a:rPr kumimoji="1" lang="en-US" altLang="en-US" sz="2600" b="1" dirty="0" smtClean="0"/>
              <a:t>/ </a:t>
            </a:r>
            <a:r>
              <a:rPr kumimoji="1" lang="en-US" altLang="en-US" sz="2600" b="1" dirty="0" smtClean="0">
                <a:solidFill>
                  <a:srgbClr val="66CCFF"/>
                </a:solidFill>
              </a:rPr>
              <a:t>PSRLD</a:t>
            </a:r>
            <a:r>
              <a:rPr kumimoji="1" lang="en-US" altLang="en-US" sz="2600" b="1" dirty="0" smtClean="0"/>
              <a:t>/</a:t>
            </a:r>
            <a:r>
              <a:rPr kumimoji="1" lang="en-US" altLang="en-US" sz="2600" b="1" dirty="0" smtClean="0">
                <a:solidFill>
                  <a:srgbClr val="66CCFF"/>
                </a:solidFill>
              </a:rPr>
              <a:t> PSRLQ </a:t>
            </a:r>
            <a:endParaRPr kumimoji="1" lang="en-US" altLang="en-US" sz="2600" b="1" dirty="0" smtClean="0">
              <a:solidFill>
                <a:srgbClr val="66CCFF"/>
              </a:solidFill>
            </a:endParaRPr>
          </a:p>
          <a:p>
            <a:pPr marL="363855" indent="-363855">
              <a:lnSpc>
                <a:spcPct val="90000"/>
              </a:lnSpc>
              <a:spcBef>
                <a:spcPts val="0"/>
              </a:spcBef>
              <a:buNone/>
            </a:pPr>
            <a:r>
              <a:rPr kumimoji="1" lang="en-US" altLang="zh-CN" sz="2600" b="1" dirty="0" smtClean="0"/>
              <a:t>    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压缩数据字</a:t>
            </a:r>
            <a:r>
              <a:rPr kumimoji="1" lang="en-US" altLang="zh-CN" sz="2600" b="1" dirty="0" smtClean="0">
                <a:solidFill>
                  <a:srgbClr val="FF99FF"/>
                </a:solidFill>
              </a:rPr>
              <a:t>/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双字</a:t>
            </a:r>
            <a:r>
              <a:rPr kumimoji="1" lang="en-US" altLang="zh-CN" sz="2600" b="1" dirty="0" smtClean="0">
                <a:solidFill>
                  <a:srgbClr val="FF99FF"/>
                </a:solidFill>
              </a:rPr>
              <a:t>/4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字逻辑右移指令</a:t>
            </a:r>
            <a:endParaRPr kumimoji="1" lang="en-US" altLang="zh-CN" sz="2600" b="1" dirty="0" smtClean="0">
              <a:solidFill>
                <a:srgbClr val="FF99FF"/>
              </a:solidFill>
            </a:endParaRPr>
          </a:p>
          <a:p>
            <a:pPr marL="363855" indent="-363855" algn="just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操作数与压缩数据左移指令一样。对目的操作数进行逻辑右移时，高位不断补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。当字、双字、</a:t>
            </a:r>
            <a:r>
              <a:rPr kumimoji="1" lang="en-US" altLang="zh-CN" sz="2400" b="1" dirty="0" smtClean="0"/>
              <a:t>4</a:t>
            </a:r>
            <a:r>
              <a:rPr kumimoji="1" lang="zh-CN" altLang="en-US" sz="2400" b="1" dirty="0" smtClean="0"/>
              <a:t>字逻辑右移指令的移位次数分别</a:t>
            </a:r>
            <a:r>
              <a:rPr kumimoji="1" lang="en-US" altLang="zh-CN" sz="2400" b="1" dirty="0" smtClean="0"/>
              <a:t>&gt;15</a:t>
            </a:r>
            <a:r>
              <a:rPr kumimoji="1" lang="zh-CN" altLang="en-US" sz="2400" b="1" dirty="0" smtClean="0"/>
              <a:t>、</a:t>
            </a:r>
            <a:r>
              <a:rPr kumimoji="1" lang="en-US" altLang="zh-CN" sz="2400" b="1" dirty="0" smtClean="0"/>
              <a:t>&gt;31</a:t>
            </a:r>
            <a:r>
              <a:rPr kumimoji="1" lang="zh-CN" altLang="en-US" sz="2400" b="1" dirty="0" smtClean="0"/>
              <a:t>、</a:t>
            </a:r>
            <a:r>
              <a:rPr kumimoji="1" lang="en-US" altLang="zh-CN" sz="2400" b="1" dirty="0" smtClean="0"/>
              <a:t>&gt;63</a:t>
            </a:r>
            <a:r>
              <a:rPr kumimoji="1" lang="zh-CN" altLang="en-US" sz="2400" b="1" dirty="0" smtClean="0"/>
              <a:t>时，目的操作数清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63855" indent="-363855">
              <a:lnSpc>
                <a:spcPct val="90000"/>
              </a:lnSpc>
              <a:spcBef>
                <a:spcPts val="600"/>
              </a:spcBef>
              <a:buClr>
                <a:srgbClr val="66CCFF"/>
              </a:buClr>
              <a:buAutoNum type="arabicPeriod" startAt="3"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PSRAW</a:t>
            </a:r>
            <a:r>
              <a:rPr kumimoji="1" lang="en-US" altLang="en-US" sz="2600" b="1" dirty="0" smtClean="0"/>
              <a:t>/ </a:t>
            </a:r>
            <a:r>
              <a:rPr kumimoji="1" lang="en-US" altLang="en-US" sz="2600" b="1" dirty="0" smtClean="0">
                <a:solidFill>
                  <a:srgbClr val="66CCFF"/>
                </a:solidFill>
              </a:rPr>
              <a:t>PSRAD </a:t>
            </a:r>
            <a:r>
              <a:rPr kumimoji="1" lang="en-US" altLang="en-US" sz="2600" b="1" dirty="0" smtClean="0"/>
              <a:t> 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压缩数据字</a:t>
            </a:r>
            <a:r>
              <a:rPr kumimoji="1" lang="en-US" altLang="zh-CN" sz="2600" b="1" dirty="0" smtClean="0">
                <a:solidFill>
                  <a:srgbClr val="FF99FF"/>
                </a:solidFill>
              </a:rPr>
              <a:t>/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双字算术右移指令</a:t>
            </a:r>
            <a:endParaRPr kumimoji="1" lang="en-US" altLang="zh-CN" sz="2600" b="1" dirty="0" smtClean="0">
              <a:solidFill>
                <a:srgbClr val="FF99FF"/>
              </a:solidFill>
            </a:endParaRPr>
          </a:p>
          <a:p>
            <a:pPr marL="363855" indent="-363855" algn="just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与压缩数据逻辑右移指令类似，但算术右移后，高位用原来的符号位填补。</a:t>
            </a:r>
            <a:endParaRPr kumimoji="1" lang="en-US" altLang="zh-CN" sz="2400" b="1" dirty="0" smtClean="0"/>
          </a:p>
          <a:p>
            <a:pPr marL="363855" indent="-363855">
              <a:lnSpc>
                <a:spcPct val="90000"/>
              </a:lnSpc>
              <a:spcBef>
                <a:spcPts val="600"/>
              </a:spcBef>
              <a:buClr>
                <a:srgbClr val="66CCFF"/>
              </a:buClr>
              <a:buAutoNum type="arabicPeriod" startAt="4"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PSLLDQ 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双4字逻辑左移指令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 </a:t>
            </a:r>
            <a:endParaRPr kumimoji="1" lang="en-US" altLang="zh-CN" sz="2600" b="1" dirty="0" smtClean="0">
              <a:solidFill>
                <a:srgbClr val="FF99FF"/>
              </a:solidFill>
            </a:endParaRPr>
          </a:p>
          <a:p>
            <a:pPr marL="363855" indent="-363855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指令格式：</a:t>
            </a:r>
            <a:r>
              <a:rPr kumimoji="1" lang="en-US" altLang="zh-CN" sz="2400" b="1" dirty="0" smtClean="0"/>
              <a:t>PSLLDQ    xmm1, imm8</a:t>
            </a:r>
            <a:endParaRPr kumimoji="1" lang="en-US" altLang="zh-CN" sz="2400" b="1" dirty="0" smtClean="0"/>
          </a:p>
          <a:p>
            <a:pPr marL="363855" indent="-363855" algn="just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将</a:t>
            </a:r>
            <a:r>
              <a:rPr kumimoji="1" lang="en-US" altLang="zh-CN" sz="2400" b="1" dirty="0" smtClean="0"/>
              <a:t>128</a:t>
            </a:r>
            <a:r>
              <a:rPr kumimoji="1" lang="zh-CN" altLang="en-US" sz="2400" b="1" dirty="0" smtClean="0"/>
              <a:t>位目的操作数分成</a:t>
            </a:r>
            <a:r>
              <a:rPr kumimoji="1" lang="en-US" altLang="zh-CN" sz="2400" b="1" dirty="0" smtClean="0"/>
              <a:t>2</a:t>
            </a:r>
            <a:r>
              <a:rPr kumimoji="1" lang="zh-CN" altLang="en-US" sz="2400" b="1" dirty="0" smtClean="0"/>
              <a:t>个</a:t>
            </a:r>
            <a:r>
              <a:rPr kumimoji="1" lang="en-US" altLang="zh-CN" sz="2400" b="1" dirty="0" smtClean="0"/>
              <a:t>4</a:t>
            </a:r>
            <a:r>
              <a:rPr kumimoji="1" lang="zh-CN" altLang="en-US" sz="2400" b="1" dirty="0" smtClean="0"/>
              <a:t>字，分别左移。移位次数在源操作数中，当移位次数</a:t>
            </a:r>
            <a:r>
              <a:rPr kumimoji="1" lang="en-US" altLang="zh-CN" sz="2400" b="1" dirty="0" smtClean="0"/>
              <a:t>&gt;15</a:t>
            </a:r>
            <a:r>
              <a:rPr kumimoji="1" lang="zh-CN" altLang="en-US" sz="2400" b="1" dirty="0" smtClean="0"/>
              <a:t>时，目的操作数清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262255" indent="-262255">
              <a:lnSpc>
                <a:spcPct val="90000"/>
              </a:lnSpc>
              <a:spcBef>
                <a:spcPts val="600"/>
              </a:spcBef>
              <a:buClr>
                <a:srgbClr val="66CCFF"/>
              </a:buClr>
              <a:buAutoNum type="arabicPeriod" startAt="5"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 PSRLDQ 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双4字逻辑右移指令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 </a:t>
            </a:r>
            <a:endParaRPr kumimoji="1" lang="en-US" altLang="zh-CN" sz="2600" b="1" dirty="0" smtClean="0">
              <a:solidFill>
                <a:srgbClr val="FF99FF"/>
              </a:solidFill>
            </a:endParaRPr>
          </a:p>
          <a:p>
            <a:pPr marL="363855" indent="-363855" algn="just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格式与</a:t>
            </a:r>
            <a:r>
              <a:rPr kumimoji="1" lang="en-US" altLang="zh-CN" sz="2400" b="1" dirty="0" smtClean="0"/>
              <a:t>PSLLDQ</a:t>
            </a:r>
            <a:r>
              <a:rPr kumimoji="1" lang="zh-CN" altLang="en-US" sz="2400" b="1" dirty="0" smtClean="0"/>
              <a:t>类似。同样，当移位次数</a:t>
            </a:r>
            <a:r>
              <a:rPr kumimoji="1" lang="en-US" altLang="zh-CN" sz="2400" b="1" dirty="0" smtClean="0"/>
              <a:t>&gt;15</a:t>
            </a:r>
            <a:r>
              <a:rPr kumimoji="1" lang="zh-CN" altLang="en-US" sz="2400" b="1" dirty="0" smtClean="0"/>
              <a:t>时，目的操作数清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365828" y="1790700"/>
            <a:ext cx="6092371" cy="4114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14.3.1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数据传送指令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14.3.2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算术运算指令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14.3.3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逻辑运算指令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14.3.4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移位指令</a:t>
            </a:r>
            <a:endParaRPr lang="en-US" altLang="zh-CN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14.3.5  </a:t>
            </a:r>
            <a:r>
              <a:rPr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比较指令</a:t>
            </a:r>
            <a:endParaRPr lang="zh-CN" altLang="en-US" sz="3600" b="1" i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14.3.6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数据转换指令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14.3.5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比较指令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90699"/>
            <a:ext cx="7772400" cy="4755243"/>
          </a:xfrm>
        </p:spPr>
        <p:txBody>
          <a:bodyPr/>
          <a:lstStyle/>
          <a:p>
            <a:pPr marL="266700" indent="-266700">
              <a:buClr>
                <a:srgbClr val="FF0000"/>
              </a:buClr>
            </a:pPr>
            <a:r>
              <a:rPr kumimoji="1" lang="en-US" altLang="zh-CN" sz="2600" b="1" dirty="0" smtClean="0"/>
              <a:t>比较指令对压缩单/双精度浮点数、标量单/双精度浮点数进行比较。</a:t>
            </a:r>
            <a:endParaRPr kumimoji="1" lang="en-US" altLang="zh-CN" sz="2600" b="1" dirty="0" smtClean="0"/>
          </a:p>
          <a:p>
            <a:pPr marL="266700" indent="-266700">
              <a:buNone/>
            </a:pPr>
            <a:endParaRPr kumimoji="1" lang="en-US" altLang="zh-CN" sz="2600" b="1" dirty="0" smtClean="0"/>
          </a:p>
          <a:p>
            <a:pPr marL="363855" indent="-363855">
              <a:buClr>
                <a:srgbClr val="66CCFF"/>
              </a:buClr>
              <a:buAutoNum type="arabicPeriod"/>
              <a:tabLst>
                <a:tab pos="363220" algn="l"/>
              </a:tabLst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CMPPS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 压缩单精度浮点数比较指令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 </a:t>
            </a:r>
            <a:endParaRPr kumimoji="1" lang="en-US" altLang="zh-CN" sz="2600" b="1" dirty="0" smtClean="0">
              <a:solidFill>
                <a:srgbClr val="FF99FF"/>
              </a:solidFill>
            </a:endParaRPr>
          </a:p>
          <a:p>
            <a:pPr marL="363855" indent="-363855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指令格式：</a:t>
            </a:r>
            <a:endParaRPr kumimoji="1" lang="zh-CN" altLang="en-US" sz="2600" b="1" dirty="0" smtClean="0"/>
          </a:p>
          <a:p>
            <a:pPr marL="114300" lvl="1" indent="-457200">
              <a:buClr>
                <a:srgbClr val="02EE02"/>
              </a:buClr>
              <a:buNone/>
            </a:pPr>
            <a:r>
              <a:rPr kumimoji="1" lang="en-US" altLang="zh-CN" sz="2000" b="1" dirty="0" smtClean="0"/>
              <a:t>	         </a:t>
            </a:r>
            <a:r>
              <a:rPr kumimoji="1" lang="en-US" altLang="zh-CN" b="1" dirty="0" smtClean="0"/>
              <a:t>CMPPS  xmm1, xmm2/m128, imm8</a:t>
            </a:r>
            <a:endParaRPr kumimoji="1" lang="en-US" altLang="zh-CN" b="1" dirty="0" smtClean="0"/>
          </a:p>
          <a:p>
            <a:pPr marL="363855" indent="-363855"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指令功能：</a:t>
            </a:r>
            <a:endParaRPr kumimoji="1" lang="en-US" altLang="zh-CN" sz="2400" b="1" dirty="0" smtClean="0"/>
          </a:p>
          <a:p>
            <a:pPr marL="363855" indent="-363855" algn="just">
              <a:buNone/>
            </a:pPr>
            <a:r>
              <a:rPr kumimoji="1" lang="en-US" altLang="zh-CN" sz="2400" b="1" dirty="0" smtClean="0"/>
              <a:t>     </a:t>
            </a:r>
            <a:r>
              <a:rPr kumimoji="1" lang="zh-CN" altLang="en-US" sz="2400" b="1" dirty="0" smtClean="0"/>
              <a:t>将目的操作数</a:t>
            </a:r>
            <a:r>
              <a:rPr kumimoji="1" lang="en-US" altLang="zh-CN" sz="2400" b="1" dirty="0" smtClean="0"/>
              <a:t>xmm1</a:t>
            </a:r>
            <a:r>
              <a:rPr kumimoji="1" lang="zh-CN" altLang="en-US" sz="2400" b="1" dirty="0" smtClean="0"/>
              <a:t>与源操作数</a:t>
            </a:r>
            <a:r>
              <a:rPr kumimoji="1" lang="en-US" altLang="zh-CN" sz="2400" b="1" dirty="0" smtClean="0"/>
              <a:t>xmm2/m128</a:t>
            </a:r>
            <a:r>
              <a:rPr kumimoji="1" lang="zh-CN" altLang="en-US" sz="2400" b="1" dirty="0" smtClean="0"/>
              <a:t>中的</a:t>
            </a:r>
            <a:r>
              <a:rPr kumimoji="1" lang="en-US" altLang="zh-CN" sz="2400" b="1" dirty="0" smtClean="0"/>
              <a:t>4</a:t>
            </a:r>
            <a:r>
              <a:rPr kumimoji="1" lang="zh-CN" altLang="en-US" sz="2400" b="1" dirty="0" smtClean="0"/>
              <a:t>个单精度浮点数分别进行比较，比较结果根据第</a:t>
            </a:r>
            <a:r>
              <a:rPr kumimoji="1" lang="en-US" altLang="zh-CN" sz="2400" b="1" dirty="0" smtClean="0"/>
              <a:t>3</a:t>
            </a:r>
            <a:r>
              <a:rPr kumimoji="1" lang="zh-CN" altLang="en-US" sz="2400" b="1" dirty="0" smtClean="0"/>
              <a:t>个操作数</a:t>
            </a:r>
            <a:r>
              <a:rPr kumimoji="1" lang="en-US" altLang="zh-CN" sz="2400" b="1" dirty="0" smtClean="0"/>
              <a:t>imm8</a:t>
            </a:r>
            <a:r>
              <a:rPr kumimoji="1" lang="zh-CN" altLang="en-US" sz="2400" b="1" dirty="0" smtClean="0"/>
              <a:t>决定，</a:t>
            </a:r>
            <a:r>
              <a:rPr kumimoji="1" lang="en-US" altLang="zh-CN" sz="2400" b="1" dirty="0" smtClean="0"/>
              <a:t>imm8</a:t>
            </a:r>
            <a:r>
              <a:rPr kumimoji="1" lang="zh-CN" altLang="en-US" sz="2400" b="1" dirty="0" smtClean="0"/>
              <a:t>称为比较属性。</a:t>
            </a:r>
            <a:endParaRPr kumimoji="1" lang="zh-CN" altLang="zh-CN" sz="2400" b="1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365828" y="1790700"/>
            <a:ext cx="6092371" cy="4114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14.3.1  </a:t>
            </a:r>
            <a:r>
              <a:rPr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数据传送指令</a:t>
            </a:r>
            <a:endParaRPr lang="zh-CN" altLang="en-US" sz="3600" b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14.3.2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算术运算指令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14.3.3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逻辑运算指令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14.3.4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移位指令</a:t>
            </a:r>
            <a:endParaRPr lang="en-US" altLang="zh-CN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14.3.5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比较指令</a:t>
            </a:r>
            <a:endParaRPr lang="zh-CN" altLang="en-US" sz="3600" b="1" i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14.3.6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数据转换指令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88900" y="474663"/>
            <a:ext cx="8955088" cy="2646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r>
              <a:rPr kumimoji="1" lang="en-US" altLang="zh-CN" sz="1800" b="1" dirty="0">
                <a:latin typeface="Times New Roman" panose="02020603050405020304" pitchFamily="18" charset="0"/>
              </a:rPr>
              <a:t>      </a:t>
            </a:r>
            <a:endParaRPr kumimoji="1" lang="zh-CN" altLang="zh-CN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5" name="Rectangle 8"/>
          <p:cNvSpPr>
            <a:spLocks noChangeArrowheads="1"/>
          </p:cNvSpPr>
          <p:nvPr/>
        </p:nvSpPr>
        <p:spPr bwMode="auto">
          <a:xfrm>
            <a:off x="100013" y="1082675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6" name="Rectangle 9"/>
          <p:cNvSpPr>
            <a:spLocks noChangeArrowheads="1"/>
          </p:cNvSpPr>
          <p:nvPr/>
        </p:nvSpPr>
        <p:spPr bwMode="auto">
          <a:xfrm>
            <a:off x="85725" y="1635125"/>
            <a:ext cx="8853488" cy="116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85800" y="928914"/>
            <a:ext cx="7772400" cy="5225143"/>
          </a:xfrm>
        </p:spPr>
        <p:txBody>
          <a:bodyPr/>
          <a:lstStyle/>
          <a:p>
            <a:pPr marL="363855" indent="-363855">
              <a:spcBef>
                <a:spcPts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/>
              <a:t>CMPPS</a:t>
            </a:r>
            <a:r>
              <a:rPr kumimoji="1" lang="zh-CN" altLang="en-US" sz="2400" b="1" dirty="0" smtClean="0"/>
              <a:t>指令中的属性可以为：</a:t>
            </a:r>
            <a:endParaRPr kumimoji="1" lang="zh-CN" altLang="en-US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  imm8 = 0      EQ	     (=)</a:t>
            </a:r>
            <a:endParaRPr kumimoji="1" lang="en-US" altLang="zh-CN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	            1	LT	     (&lt;)</a:t>
            </a:r>
            <a:endParaRPr kumimoji="1" lang="en-US" altLang="zh-CN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	            2	LE	     (&lt;=)</a:t>
            </a:r>
            <a:endParaRPr kumimoji="1" lang="en-US" altLang="zh-CN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	            3	UNORD  (</a:t>
            </a:r>
            <a:r>
              <a:rPr kumimoji="1" lang="zh-CN" altLang="en-US" sz="2400" b="1" dirty="0" smtClean="0"/>
              <a:t>非顺序</a:t>
            </a:r>
            <a:r>
              <a:rPr kumimoji="1" lang="en-US" altLang="zh-CN" sz="2400" b="1" dirty="0" smtClean="0"/>
              <a:t>)</a:t>
            </a:r>
            <a:endParaRPr kumimoji="1" lang="en-US" altLang="zh-CN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	            4	NE	     (≠)</a:t>
            </a:r>
            <a:endParaRPr kumimoji="1" lang="en-US" altLang="zh-CN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	            5	NLT	     (≮)</a:t>
            </a:r>
            <a:endParaRPr kumimoji="1" lang="en-US" altLang="zh-CN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	            6	NLE	     (≠</a:t>
            </a:r>
            <a:r>
              <a:rPr kumimoji="1" lang="zh-CN" altLang="en-US" sz="2400" b="1" dirty="0" smtClean="0"/>
              <a:t>且≮</a:t>
            </a:r>
            <a:r>
              <a:rPr kumimoji="1" lang="en-US" altLang="zh-CN" sz="2400" b="1" dirty="0" smtClean="0"/>
              <a:t>)</a:t>
            </a:r>
            <a:endParaRPr kumimoji="1" lang="en-US" altLang="zh-CN" sz="2400" b="1" dirty="0" smtClean="0"/>
          </a:p>
          <a:p>
            <a:pPr marL="266700" indent="-266700">
              <a:spcBef>
                <a:spcPts val="600"/>
              </a:spcBef>
              <a:buNone/>
            </a:pPr>
            <a:r>
              <a:rPr kumimoji="1" lang="en-US" altLang="zh-CN" sz="2400" b="1" dirty="0" smtClean="0"/>
              <a:t>	            7	ORD	     (</a:t>
            </a:r>
            <a:r>
              <a:rPr kumimoji="1" lang="zh-CN" altLang="en-US" sz="2400" b="1" dirty="0" smtClean="0"/>
              <a:t>顺序</a:t>
            </a:r>
            <a:r>
              <a:rPr kumimoji="1" lang="en-US" altLang="zh-CN" sz="2400" b="1" dirty="0" smtClean="0"/>
              <a:t>)</a:t>
            </a:r>
            <a:endParaRPr kumimoji="1" lang="en-US" altLang="zh-CN" sz="2400" b="1" dirty="0" smtClean="0"/>
          </a:p>
          <a:p>
            <a:pPr marL="363855" indent="-363855"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如果目的操作数与源操作数比较属性关系为“真”，则目的操作数置全“</a:t>
            </a:r>
            <a:r>
              <a:rPr kumimoji="1" lang="en-US" altLang="zh-CN" sz="2400" b="1" dirty="0" smtClean="0"/>
              <a:t>1”</a:t>
            </a:r>
            <a:r>
              <a:rPr kumimoji="1" lang="zh-CN" altLang="en-US" sz="2400" b="1" dirty="0" smtClean="0"/>
              <a:t>；如果比较属性关系为“假”，则将目的操作数清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</a:t>
            </a:r>
            <a:endParaRPr kumimoji="1" lang="zh-CN" altLang="zh-CN" sz="2400" b="1" dirty="0" smtClean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314" y="464457"/>
            <a:ext cx="7772400" cy="6393543"/>
          </a:xfrm>
        </p:spPr>
        <p:txBody>
          <a:bodyPr/>
          <a:lstStyle/>
          <a:p>
            <a:pPr marL="266700" indent="-266700">
              <a:buNone/>
            </a:pPr>
            <a:r>
              <a:rPr kumimoji="1" lang="zh-CN" altLang="en-US" sz="2600" b="1" dirty="0" smtClean="0">
                <a:solidFill>
                  <a:srgbClr val="66CCFF"/>
                </a:solidFill>
              </a:rPr>
              <a:t>例如，</a:t>
            </a:r>
            <a:r>
              <a:rPr kumimoji="1" lang="zh-CN" altLang="en-US" sz="2600" b="1" dirty="0" smtClean="0"/>
              <a:t>指令</a:t>
            </a:r>
            <a:r>
              <a:rPr kumimoji="1" lang="en-US" altLang="zh-CN" sz="2600" b="1" dirty="0" smtClean="0"/>
              <a:t>CMPPS   xmm1</a:t>
            </a:r>
            <a:r>
              <a:rPr kumimoji="1" lang="zh-CN" altLang="en-US" sz="2600" b="1" dirty="0" smtClean="0"/>
              <a:t>，</a:t>
            </a:r>
            <a:r>
              <a:rPr kumimoji="1" lang="en-US" altLang="zh-CN" sz="2600" b="1" dirty="0" smtClean="0"/>
              <a:t>xmm2</a:t>
            </a:r>
            <a:r>
              <a:rPr kumimoji="1" lang="zh-CN" altLang="en-US" sz="2600" b="1" dirty="0" smtClean="0"/>
              <a:t>，</a:t>
            </a:r>
            <a:r>
              <a:rPr kumimoji="1" lang="en-US" altLang="zh-CN" sz="2600" b="1" dirty="0" smtClean="0"/>
              <a:t>0</a:t>
            </a:r>
            <a:endParaRPr kumimoji="1" lang="en-US" altLang="zh-CN" sz="2600" b="1" dirty="0" smtClean="0"/>
          </a:p>
          <a:p>
            <a:pPr marL="266700" indent="-266700"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ea typeface="楷体_GB2312" pitchFamily="49" charset="-122"/>
              </a:rPr>
              <a:t>imm8=0</a:t>
            </a:r>
            <a:r>
              <a:rPr kumimoji="1" lang="zh-CN" altLang="en-US" sz="2400" b="1" dirty="0" smtClean="0">
                <a:ea typeface="楷体_GB2312" pitchFamily="49" charset="-122"/>
              </a:rPr>
              <a:t>（</a:t>
            </a:r>
            <a:r>
              <a:rPr kumimoji="1" lang="zh-CN" altLang="en-US" sz="2400" b="1" dirty="0" smtClean="0">
                <a:solidFill>
                  <a:srgbClr val="FF0000"/>
                </a:solidFill>
                <a:ea typeface="楷体_GB2312" pitchFamily="49" charset="-122"/>
              </a:rPr>
              <a:t>相等</a:t>
            </a:r>
            <a:r>
              <a:rPr kumimoji="1" lang="zh-CN" altLang="en-US" sz="2400" b="1" dirty="0" smtClean="0">
                <a:ea typeface="楷体_GB2312" pitchFamily="49" charset="-122"/>
              </a:rPr>
              <a:t>）。将</a:t>
            </a:r>
            <a:r>
              <a:rPr kumimoji="1" lang="en-US" altLang="zh-CN" sz="2400" b="1" dirty="0" smtClean="0">
                <a:ea typeface="楷体_GB2312" pitchFamily="49" charset="-122"/>
              </a:rPr>
              <a:t>xmm1</a:t>
            </a:r>
            <a:r>
              <a:rPr kumimoji="1" lang="zh-CN" altLang="en-US" sz="2400" b="1" dirty="0" smtClean="0">
                <a:ea typeface="楷体_GB2312" pitchFamily="49" charset="-122"/>
              </a:rPr>
              <a:t>中的</a:t>
            </a:r>
            <a:r>
              <a:rPr kumimoji="1" lang="en-US" altLang="zh-CN" sz="2400" b="1" dirty="0" smtClean="0">
                <a:ea typeface="楷体_GB2312" pitchFamily="49" charset="-122"/>
              </a:rPr>
              <a:t>4</a:t>
            </a:r>
            <a:r>
              <a:rPr kumimoji="1" lang="zh-CN" altLang="en-US" sz="2400" b="1" dirty="0" smtClean="0">
                <a:ea typeface="楷体_GB2312" pitchFamily="49" charset="-122"/>
              </a:rPr>
              <a:t>个单精度浮点数</a:t>
            </a:r>
            <a:r>
              <a:rPr kumimoji="1" lang="en-US" altLang="zh-CN" sz="2400" b="1" dirty="0" smtClean="0">
                <a:ea typeface="楷体_GB2312" pitchFamily="49" charset="-122"/>
              </a:rPr>
              <a:t>X3-X0</a:t>
            </a:r>
            <a:r>
              <a:rPr kumimoji="1" lang="zh-CN" altLang="en-US" sz="2400" b="1" dirty="0" smtClean="0">
                <a:ea typeface="楷体_GB2312" pitchFamily="49" charset="-122"/>
              </a:rPr>
              <a:t>分别与</a:t>
            </a:r>
            <a:r>
              <a:rPr kumimoji="1" lang="en-US" altLang="zh-CN" sz="2400" b="1" dirty="0" smtClean="0">
                <a:ea typeface="楷体_GB2312" pitchFamily="49" charset="-122"/>
              </a:rPr>
              <a:t>xmm2</a:t>
            </a:r>
            <a:r>
              <a:rPr kumimoji="1" lang="zh-CN" altLang="en-US" sz="2400" b="1" dirty="0" smtClean="0">
                <a:ea typeface="楷体_GB2312" pitchFamily="49" charset="-122"/>
              </a:rPr>
              <a:t>中的</a:t>
            </a:r>
            <a:r>
              <a:rPr kumimoji="1" lang="en-US" altLang="zh-CN" sz="2400" b="1" dirty="0" smtClean="0">
                <a:ea typeface="楷体_GB2312" pitchFamily="49" charset="-122"/>
              </a:rPr>
              <a:t>Y3</a:t>
            </a:r>
            <a:r>
              <a:rPr kumimoji="1" lang="zh-CN" altLang="en-US" sz="2400" b="1" dirty="0" smtClean="0">
                <a:ea typeface="楷体_GB2312" pitchFamily="49" charset="-122"/>
              </a:rPr>
              <a:t>～</a:t>
            </a:r>
            <a:r>
              <a:rPr kumimoji="1" lang="en-US" altLang="zh-CN" sz="2400" b="1" dirty="0" smtClean="0">
                <a:ea typeface="楷体_GB2312" pitchFamily="49" charset="-122"/>
              </a:rPr>
              <a:t>Y0</a:t>
            </a:r>
            <a:r>
              <a:rPr kumimoji="1" lang="zh-CN" altLang="en-US" sz="2400" b="1" dirty="0" smtClean="0">
                <a:ea typeface="楷体_GB2312" pitchFamily="49" charset="-122"/>
              </a:rPr>
              <a:t>分别进行比较。若比较结果为：</a:t>
            </a:r>
            <a:r>
              <a:rPr kumimoji="1" lang="en-US" altLang="zh-CN" sz="2400" b="1" dirty="0" smtClean="0">
                <a:ea typeface="楷体_GB2312" pitchFamily="49" charset="-122"/>
              </a:rPr>
              <a:t>X3≠Y3</a:t>
            </a:r>
            <a:r>
              <a:rPr kumimoji="1" lang="zh-CN" altLang="en-US" sz="2400" b="1" dirty="0" smtClean="0"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ea typeface="楷体_GB2312" pitchFamily="49" charset="-122"/>
              </a:rPr>
              <a:t>X2≠Y2</a:t>
            </a:r>
            <a:r>
              <a:rPr kumimoji="1" lang="zh-CN" altLang="en-US" sz="2400" b="1" dirty="0" smtClean="0"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ea typeface="楷体_GB2312" pitchFamily="49" charset="-122"/>
              </a:rPr>
              <a:t>X1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=</a:t>
            </a:r>
            <a:r>
              <a:rPr kumimoji="1" lang="en-US" altLang="zh-CN" sz="2400" b="1" dirty="0" smtClean="0">
                <a:ea typeface="楷体_GB2312" pitchFamily="49" charset="-122"/>
              </a:rPr>
              <a:t>Y1</a:t>
            </a:r>
            <a:r>
              <a:rPr kumimoji="1" lang="zh-CN" altLang="en-US" sz="2400" b="1" dirty="0" smtClean="0"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ea typeface="楷体_GB2312" pitchFamily="49" charset="-122"/>
              </a:rPr>
              <a:t>X0≠Y0</a:t>
            </a:r>
            <a:r>
              <a:rPr kumimoji="1" lang="zh-CN" altLang="en-US" sz="2400" b="1" dirty="0" smtClean="0">
                <a:ea typeface="楷体_GB2312" pitchFamily="49" charset="-122"/>
              </a:rPr>
              <a:t>，则目的操作数</a:t>
            </a:r>
            <a:r>
              <a:rPr kumimoji="1" lang="en-US" altLang="zh-CN" sz="2400" b="1" dirty="0" smtClean="0">
                <a:ea typeface="楷体_GB2312" pitchFamily="49" charset="-122"/>
              </a:rPr>
              <a:t>xmm1= 0000</a:t>
            </a:r>
            <a:r>
              <a:rPr kumimoji="1" lang="en-US" altLang="zh-CN" sz="2400" b="1" dirty="0" smtClean="0">
                <a:solidFill>
                  <a:srgbClr val="FF0000"/>
                </a:solidFill>
                <a:ea typeface="楷体_GB2312" pitchFamily="49" charset="-122"/>
              </a:rPr>
              <a:t>FF</a:t>
            </a:r>
            <a:r>
              <a:rPr kumimoji="1" lang="en-US" altLang="zh-CN" sz="2400" b="1" dirty="0" smtClean="0">
                <a:ea typeface="楷体_GB2312" pitchFamily="49" charset="-122"/>
              </a:rPr>
              <a:t>00H</a:t>
            </a:r>
            <a:r>
              <a:rPr kumimoji="1" lang="zh-CN" altLang="en-US" sz="2400" b="1" dirty="0" smtClean="0">
                <a:ea typeface="楷体_GB2312" pitchFamily="49" charset="-122"/>
              </a:rPr>
              <a:t>。 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 algn="just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endParaRPr kumimoji="1" lang="en-US" altLang="zh-CN" sz="2400" b="1" dirty="0" smtClean="0">
              <a:ea typeface="楷体_GB2312" pitchFamily="49" charset="-122"/>
            </a:endParaRPr>
          </a:p>
          <a:p>
            <a:pPr marL="266700" indent="-266700" algn="just"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ea typeface="楷体_GB2312" pitchFamily="49" charset="-122"/>
              </a:rPr>
              <a:t>如比较属性</a:t>
            </a:r>
            <a:r>
              <a:rPr kumimoji="1" lang="en-US" altLang="zh-CN" sz="2400" b="1" dirty="0" smtClean="0">
                <a:ea typeface="楷体_GB2312" pitchFamily="49" charset="-122"/>
              </a:rPr>
              <a:t>imm8=1</a:t>
            </a:r>
            <a:r>
              <a:rPr kumimoji="1" lang="zh-CN" altLang="en-US" sz="2400" b="1" dirty="0" smtClean="0">
                <a:ea typeface="楷体_GB2312" pitchFamily="49" charset="-122"/>
              </a:rPr>
              <a:t>，当</a:t>
            </a:r>
            <a:r>
              <a:rPr kumimoji="1" lang="en-US" altLang="zh-CN" sz="2400" b="1" dirty="0" smtClean="0">
                <a:ea typeface="楷体_GB2312" pitchFamily="49" charset="-122"/>
              </a:rPr>
              <a:t>Xi&lt;Yi</a:t>
            </a:r>
            <a:r>
              <a:rPr kumimoji="1" lang="zh-CN" altLang="en-US" sz="2400" b="1" dirty="0" smtClean="0">
                <a:ea typeface="楷体_GB2312" pitchFamily="49" charset="-122"/>
              </a:rPr>
              <a:t>时，比较结果为真，则使目的操作数</a:t>
            </a:r>
            <a:r>
              <a:rPr kumimoji="1" lang="en-US" altLang="zh-CN" sz="2400" b="1" dirty="0" smtClean="0">
                <a:ea typeface="楷体_GB2312" pitchFamily="49" charset="-122"/>
              </a:rPr>
              <a:t>Xi</a:t>
            </a:r>
            <a:r>
              <a:rPr kumimoji="1" lang="zh-CN" altLang="en-US" sz="2400" b="1" dirty="0" smtClean="0">
                <a:ea typeface="楷体_GB2312" pitchFamily="49" charset="-122"/>
              </a:rPr>
              <a:t>置为全</a:t>
            </a:r>
            <a:r>
              <a:rPr kumimoji="1" lang="en-US" altLang="zh-CN" sz="2400" b="1" dirty="0" smtClean="0">
                <a:ea typeface="楷体_GB2312" pitchFamily="49" charset="-122"/>
              </a:rPr>
              <a:t>1</a:t>
            </a:r>
            <a:r>
              <a:rPr kumimoji="1" lang="zh-CN" altLang="en-US" sz="2400" b="1" dirty="0" smtClean="0">
                <a:ea typeface="楷体_GB2312" pitchFamily="49" charset="-122"/>
              </a:rPr>
              <a:t>；否则将</a:t>
            </a:r>
            <a:r>
              <a:rPr kumimoji="1" lang="en-US" altLang="zh-CN" sz="2400" b="1" dirty="0" smtClean="0">
                <a:ea typeface="楷体_GB2312" pitchFamily="49" charset="-122"/>
              </a:rPr>
              <a:t>Xi</a:t>
            </a:r>
            <a:r>
              <a:rPr kumimoji="1" lang="zh-CN" altLang="en-US" sz="2400" b="1" dirty="0" smtClean="0">
                <a:ea typeface="楷体_GB2312" pitchFamily="49" charset="-122"/>
              </a:rPr>
              <a:t>清</a:t>
            </a:r>
            <a:r>
              <a:rPr kumimoji="1" lang="en-US" altLang="zh-CN" sz="2400" b="1" dirty="0" smtClean="0"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ea typeface="楷体_GB2312" pitchFamily="49" charset="-122"/>
              </a:rPr>
              <a:t>。</a:t>
            </a:r>
            <a:endParaRPr kumimoji="1" lang="en-US" altLang="zh-CN" sz="2400" b="1" dirty="0" smtClean="0">
              <a:ea typeface="楷体_GB2312" pitchFamily="49" charset="-122"/>
            </a:endParaRPr>
          </a:p>
          <a:p>
            <a:pPr marL="266700" indent="-266700">
              <a:spcBef>
                <a:spcPts val="0"/>
              </a:spcBef>
              <a:buNone/>
            </a:pPr>
            <a:r>
              <a:rPr kumimoji="1" lang="zh-CN" altLang="en-US" sz="2400" b="1" dirty="0" smtClean="0"/>
              <a:t> </a:t>
            </a:r>
            <a:endParaRPr lang="zh-CN" altLang="en-US" sz="240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7727" y="2629990"/>
            <a:ext cx="6344816" cy="2960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9878" name="Rectangle 8"/>
          <p:cNvSpPr>
            <a:spLocks noChangeArrowheads="1"/>
          </p:cNvSpPr>
          <p:nvPr/>
        </p:nvSpPr>
        <p:spPr bwMode="auto">
          <a:xfrm>
            <a:off x="0" y="561975"/>
            <a:ext cx="8853488" cy="116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886" y="1146627"/>
            <a:ext cx="73877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 algn="just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除第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个操作数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imm8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是比较大小操作符外，还有两种情况：</a:t>
            </a:r>
            <a:endParaRPr kumimoji="1" lang="zh-CN" altLang="en-US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操作数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imm8=Order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（顺序），是指两个操作数均是非数字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；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imm8=Unorder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（非顺序），是指两个操作数只有一个是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algn="just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对于整型数据，不存在所谓的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，它的任何编码都对应一个数据，而对于浮点数据，有的编码就不是一个数据，也可能是一个无穷大的数。</a:t>
            </a:r>
            <a:endParaRPr kumimoji="1" lang="zh-CN" altLang="en-US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314" y="478971"/>
            <a:ext cx="7772400" cy="6125029"/>
          </a:xfrm>
        </p:spPr>
        <p:txBody>
          <a:bodyPr/>
          <a:lstStyle/>
          <a:p>
            <a:pPr marL="363855" indent="-363855">
              <a:spcBef>
                <a:spcPts val="0"/>
              </a:spcBef>
              <a:buNone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2. CMPPD </a:t>
            </a:r>
            <a:r>
              <a:rPr kumimoji="1" lang="en-US" altLang="en-US" sz="2600" b="1" dirty="0" smtClean="0"/>
              <a:t>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压缩双精度浮点数比较指令</a:t>
            </a:r>
            <a:endParaRPr kumimoji="1" lang="en-US" altLang="en-US" sz="2600" b="1" dirty="0" smtClean="0">
              <a:solidFill>
                <a:srgbClr val="FF99FF"/>
              </a:solidFill>
            </a:endParaRPr>
          </a:p>
          <a:p>
            <a:pPr marL="363855" indent="-363855" algn="just">
              <a:spcBef>
                <a:spcPts val="0"/>
              </a:spcBef>
              <a:buClr>
                <a:srgbClr val="FF0000"/>
              </a:buClr>
            </a:pPr>
            <a:r>
              <a:rPr kumimoji="1" lang="zh-CN" altLang="en-US" sz="2400" b="1" dirty="0" smtClean="0"/>
              <a:t>与</a:t>
            </a:r>
            <a:r>
              <a:rPr kumimoji="1" lang="en-US" altLang="zh-CN" sz="2400" b="1" dirty="0" smtClean="0"/>
              <a:t>CMPPS</a:t>
            </a:r>
            <a:r>
              <a:rPr kumimoji="1" lang="zh-CN" altLang="en-US" sz="2400" b="1" dirty="0" smtClean="0"/>
              <a:t>指令类似，但参加比较的数为两个压缩双精度浮点数。</a:t>
            </a:r>
            <a:endParaRPr kumimoji="1" lang="en-US" altLang="zh-CN" sz="2400" b="1" dirty="0" smtClean="0"/>
          </a:p>
          <a:p>
            <a:pPr marL="363855" indent="-363855">
              <a:spcBef>
                <a:spcPts val="600"/>
              </a:spcBef>
              <a:buNone/>
              <a:tabLst>
                <a:tab pos="363220" algn="l"/>
              </a:tabLst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3. CMPSS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 标量单精度浮点数比较指令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 </a:t>
            </a:r>
            <a:endParaRPr kumimoji="1" lang="en-US" altLang="zh-CN" sz="2600" b="1" dirty="0" smtClean="0">
              <a:solidFill>
                <a:srgbClr val="FF99FF"/>
              </a:solidFill>
            </a:endParaRPr>
          </a:p>
          <a:p>
            <a:pPr marL="363855" indent="-363855">
              <a:spcBef>
                <a:spcPts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指令格式：</a:t>
            </a:r>
            <a:endParaRPr kumimoji="1" lang="zh-CN" altLang="en-US" sz="2400" b="1" dirty="0" smtClean="0"/>
          </a:p>
          <a:p>
            <a:pPr marL="363855" indent="-363855">
              <a:spcBef>
                <a:spcPts val="0"/>
              </a:spcBef>
              <a:buClr>
                <a:srgbClr val="02EE02"/>
              </a:buClr>
              <a:buNone/>
            </a:pPr>
            <a:r>
              <a:rPr kumimoji="1" lang="en-US" altLang="zh-CN" sz="2400" b="1" dirty="0" smtClean="0"/>
              <a:t>         CMPSS	 xmm1,  xmm2/m32</a:t>
            </a:r>
            <a:r>
              <a:rPr kumimoji="1" lang="zh-CN" altLang="en-US" sz="2400" b="1" dirty="0" smtClean="0"/>
              <a:t>，</a:t>
            </a:r>
            <a:r>
              <a:rPr kumimoji="1" lang="en-US" altLang="zh-CN" sz="2400" b="1" dirty="0" smtClean="0"/>
              <a:t>imm8</a:t>
            </a:r>
            <a:endParaRPr kumimoji="1" lang="en-US" altLang="zh-CN" sz="2400" b="1" dirty="0" smtClean="0"/>
          </a:p>
          <a:p>
            <a:pPr marL="363855" indent="-363855" algn="just">
              <a:spcBef>
                <a:spcPts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指令功能：将目的操作数</a:t>
            </a:r>
            <a:r>
              <a:rPr kumimoji="1" lang="en-US" altLang="zh-CN" sz="2400" b="1" dirty="0" smtClean="0"/>
              <a:t>xmm1</a:t>
            </a:r>
            <a:r>
              <a:rPr kumimoji="1" lang="zh-CN" altLang="en-US" sz="2400" b="1" dirty="0" smtClean="0"/>
              <a:t>的低</a:t>
            </a:r>
            <a:r>
              <a:rPr kumimoji="1" lang="en-US" altLang="zh-CN" sz="2400" b="1" dirty="0" smtClean="0"/>
              <a:t>32</a:t>
            </a:r>
            <a:r>
              <a:rPr kumimoji="1" lang="zh-CN" altLang="en-US" sz="2400" b="1" dirty="0" smtClean="0"/>
              <a:t>位与</a:t>
            </a:r>
            <a:r>
              <a:rPr kumimoji="1" lang="en-US" altLang="zh-CN" sz="2400" b="1" dirty="0" smtClean="0"/>
              <a:t>xmm2</a:t>
            </a:r>
            <a:r>
              <a:rPr kumimoji="1" lang="zh-CN" altLang="en-US" sz="2400" b="1" dirty="0" smtClean="0"/>
              <a:t>的低</a:t>
            </a:r>
            <a:r>
              <a:rPr kumimoji="1" lang="en-US" altLang="zh-CN" sz="2400" b="1" dirty="0" smtClean="0"/>
              <a:t>32</a:t>
            </a:r>
            <a:r>
              <a:rPr kumimoji="1" lang="zh-CN" altLang="en-US" sz="2400" b="1" dirty="0" smtClean="0"/>
              <a:t>位或</a:t>
            </a:r>
            <a:r>
              <a:rPr kumimoji="1" lang="en-US" altLang="zh-CN" sz="2400" b="1" dirty="0" smtClean="0"/>
              <a:t>m32</a:t>
            </a:r>
            <a:r>
              <a:rPr kumimoji="1" lang="zh-CN" altLang="en-US" sz="2400" b="1" dirty="0" smtClean="0"/>
              <a:t>进行比较，比较方法与</a:t>
            </a:r>
            <a:r>
              <a:rPr kumimoji="1" lang="en-US" altLang="zh-CN" sz="2400" b="1" dirty="0" smtClean="0"/>
              <a:t>CMPPS</a:t>
            </a:r>
            <a:r>
              <a:rPr kumimoji="1" lang="zh-CN" altLang="en-US" sz="2400" b="1" dirty="0" smtClean="0"/>
              <a:t>同，</a:t>
            </a:r>
            <a:r>
              <a:rPr kumimoji="1" lang="en-US" altLang="zh-CN" sz="2400" b="1" dirty="0" smtClean="0"/>
              <a:t>imm8</a:t>
            </a:r>
            <a:r>
              <a:rPr kumimoji="1" lang="zh-CN" altLang="en-US" sz="2400" b="1" dirty="0" smtClean="0"/>
              <a:t>为比较属性，如比较结果为“真”，则目的操作数的低</a:t>
            </a:r>
            <a:r>
              <a:rPr kumimoji="1" lang="en-US" altLang="zh-CN" sz="2400" b="1" dirty="0" smtClean="0"/>
              <a:t>32</a:t>
            </a:r>
            <a:r>
              <a:rPr kumimoji="1" lang="zh-CN" altLang="en-US" sz="2400" b="1" dirty="0" smtClean="0"/>
              <a:t>位置全“</a:t>
            </a:r>
            <a:r>
              <a:rPr kumimoji="1" lang="en-US" altLang="zh-CN" sz="2400" b="1" dirty="0" smtClean="0"/>
              <a:t>1”</a:t>
            </a:r>
            <a:r>
              <a:rPr kumimoji="1" lang="zh-CN" altLang="en-US" sz="2400" b="1" dirty="0" smtClean="0"/>
              <a:t>；否则将其清</a:t>
            </a:r>
            <a:r>
              <a:rPr kumimoji="1" lang="en-US" altLang="zh-CN" sz="2400" b="1" dirty="0" smtClean="0"/>
              <a:t>0</a:t>
            </a:r>
            <a:r>
              <a:rPr kumimoji="1" lang="zh-CN" altLang="en-US" sz="2400" b="1" dirty="0" smtClean="0"/>
              <a:t>。目的操作数的高位</a:t>
            </a:r>
            <a:r>
              <a:rPr kumimoji="1" lang="en-US" altLang="zh-CN" sz="2400" b="1" dirty="0" smtClean="0"/>
              <a:t>(127</a:t>
            </a:r>
            <a:r>
              <a:rPr kumimoji="1" lang="zh-CN" altLang="en-US" sz="2400" b="1" dirty="0" smtClean="0"/>
              <a:t>～</a:t>
            </a:r>
            <a:r>
              <a:rPr kumimoji="1" lang="en-US" altLang="zh-CN" sz="2400" b="1" dirty="0" smtClean="0"/>
              <a:t>32</a:t>
            </a:r>
            <a:r>
              <a:rPr kumimoji="1" lang="zh-CN" altLang="en-US" sz="2400" b="1" dirty="0" smtClean="0"/>
              <a:t>位</a:t>
            </a:r>
            <a:r>
              <a:rPr kumimoji="1" lang="en-US" altLang="zh-CN" sz="2400" b="1" dirty="0" smtClean="0"/>
              <a:t>)</a:t>
            </a:r>
            <a:r>
              <a:rPr kumimoji="1" lang="zh-CN" altLang="en-US" sz="2400" b="1" dirty="0" smtClean="0"/>
              <a:t>保持不变。</a:t>
            </a:r>
            <a:endParaRPr kumimoji="1" lang="en-US" altLang="zh-CN" sz="2400" b="1" dirty="0" smtClean="0"/>
          </a:p>
          <a:p>
            <a:pPr marL="363855" indent="-363855">
              <a:spcBef>
                <a:spcPts val="600"/>
              </a:spcBef>
              <a:buNone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4. CMPSD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 标量双精度浮点数比较指令</a:t>
            </a:r>
            <a:endParaRPr kumimoji="1" lang="zh-CN" altLang="en-US" sz="2600" b="1" dirty="0" smtClean="0">
              <a:solidFill>
                <a:srgbClr val="FF99FF"/>
              </a:solidFill>
            </a:endParaRPr>
          </a:p>
          <a:p>
            <a:pPr marL="363855" indent="-363855">
              <a:spcBef>
                <a:spcPts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指令格式：</a:t>
            </a:r>
            <a:endParaRPr kumimoji="1" lang="zh-CN" altLang="en-US" sz="2400" b="1" dirty="0" smtClean="0"/>
          </a:p>
          <a:p>
            <a:pPr marL="363855" indent="-363855">
              <a:spcBef>
                <a:spcPts val="0"/>
              </a:spcBef>
              <a:buClr>
                <a:srgbClr val="02EE02"/>
              </a:buClr>
              <a:buNone/>
            </a:pPr>
            <a:r>
              <a:rPr kumimoji="1" lang="en-US" altLang="zh-CN" sz="2400" b="1" dirty="0" smtClean="0"/>
              <a:t>          CMPSD   xmm1,  xmm2/m64,  imm8</a:t>
            </a:r>
            <a:endParaRPr kumimoji="1" lang="en-US" altLang="zh-CN" sz="2400" b="1" dirty="0" smtClean="0"/>
          </a:p>
          <a:p>
            <a:pPr marL="363855" indent="-363855" algn="just">
              <a:spcBef>
                <a:spcPts val="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只比较源和目的操作数中的双精度浮点数的低</a:t>
            </a:r>
            <a:r>
              <a:rPr kumimoji="1" lang="en-US" altLang="zh-CN" sz="2400" b="1" dirty="0" smtClean="0"/>
              <a:t>64</a:t>
            </a:r>
            <a:r>
              <a:rPr kumimoji="1" lang="zh-CN" altLang="en-US" sz="2400" b="1" dirty="0" smtClean="0"/>
              <a:t>位，其余与</a:t>
            </a:r>
            <a:r>
              <a:rPr kumimoji="1" lang="en-US" altLang="zh-CN" sz="2400" b="1" dirty="0" smtClean="0"/>
              <a:t>CMPSS</a:t>
            </a:r>
            <a:r>
              <a:rPr kumimoji="1" lang="zh-CN" altLang="en-US" sz="2400" b="1" dirty="0" smtClean="0"/>
              <a:t>类似。</a:t>
            </a:r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257" y="522514"/>
            <a:ext cx="7819571" cy="6081486"/>
          </a:xfrm>
        </p:spPr>
        <p:txBody>
          <a:bodyPr/>
          <a:lstStyle/>
          <a:p>
            <a:pPr marL="363855" indent="-363855">
              <a:lnSpc>
                <a:spcPct val="90000"/>
              </a:lnSpc>
              <a:spcBef>
                <a:spcPts val="0"/>
              </a:spcBef>
              <a:buNone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5.COMISS </a:t>
            </a:r>
            <a:endParaRPr kumimoji="1" lang="en-US" altLang="en-US" sz="2600" b="1" dirty="0" smtClean="0">
              <a:solidFill>
                <a:srgbClr val="66CCFF"/>
              </a:solidFill>
            </a:endParaRPr>
          </a:p>
          <a:p>
            <a:pPr marL="363855" indent="-363855">
              <a:lnSpc>
                <a:spcPct val="90000"/>
              </a:lnSpc>
              <a:spcBef>
                <a:spcPts val="0"/>
              </a:spcBef>
              <a:buNone/>
              <a:tabLst>
                <a:tab pos="363220" algn="l"/>
              </a:tabLst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 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 比较标量顺序单精度浮点数和设置标志寄存器指令</a:t>
            </a:r>
            <a:endParaRPr kumimoji="1" lang="en-US" altLang="en-US" sz="2600" b="1" dirty="0" smtClean="0">
              <a:solidFill>
                <a:srgbClr val="FF99FF"/>
              </a:solidFill>
            </a:endParaRPr>
          </a:p>
          <a:p>
            <a:pPr marL="266700" indent="-266700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sz="2400" b="1" dirty="0" smtClean="0"/>
              <a:t>指令格式：</a:t>
            </a:r>
            <a:r>
              <a:rPr kumimoji="1" lang="en-US" altLang="zh-CN" sz="2400" b="1" dirty="0" smtClean="0"/>
              <a:t>C</a:t>
            </a:r>
            <a:r>
              <a:rPr kumimoji="1" lang="zh-CN" altLang="zh-CN" sz="2400" b="1" dirty="0" smtClean="0"/>
              <a:t>OMISS  </a:t>
            </a:r>
            <a:r>
              <a:rPr kumimoji="1" lang="en-US" altLang="zh-CN" sz="2400" b="1" dirty="0" smtClean="0"/>
              <a:t> </a:t>
            </a:r>
            <a:r>
              <a:rPr kumimoji="1" lang="zh-CN" altLang="zh-CN" sz="2400" b="1" dirty="0" smtClean="0"/>
              <a:t>xmm1, </a:t>
            </a:r>
            <a:r>
              <a:rPr kumimoji="1" lang="en-US" altLang="zh-CN" sz="2400" b="1" dirty="0" smtClean="0"/>
              <a:t> </a:t>
            </a:r>
            <a:r>
              <a:rPr kumimoji="1" lang="zh-CN" altLang="zh-CN" sz="2400" b="1" dirty="0" smtClean="0"/>
              <a:t>xmm2/m32</a:t>
            </a:r>
            <a:endParaRPr kumimoji="1" lang="zh-CN" altLang="zh-CN" sz="2400" b="1" dirty="0" smtClean="0"/>
          </a:p>
          <a:p>
            <a:pPr marL="266700" indent="-266700" algn="just">
              <a:lnSpc>
                <a:spcPct val="90000"/>
              </a:lnSpc>
              <a:spcBef>
                <a:spcPts val="0"/>
              </a:spcBef>
              <a:buClr>
                <a:srgbClr val="02EE02"/>
              </a:buClr>
              <a:buNone/>
            </a:pPr>
            <a:r>
              <a:rPr kumimoji="1" lang="zh-CN" altLang="en-US" sz="2400" b="1" dirty="0" smtClean="0"/>
              <a:t>    </a:t>
            </a:r>
            <a:r>
              <a:rPr kumimoji="1" lang="zh-CN" altLang="zh-CN" sz="2400" b="1" dirty="0" smtClean="0"/>
              <a:t>xmm1</a:t>
            </a:r>
            <a:r>
              <a:rPr kumimoji="1" lang="zh-CN" altLang="en-US" sz="2400" b="1" dirty="0" smtClean="0"/>
              <a:t>为</a:t>
            </a:r>
            <a:r>
              <a:rPr kumimoji="1" lang="zh-CN" altLang="zh-CN" sz="2400" b="1" dirty="0" smtClean="0"/>
              <a:t>源1，xmm2/m32为源2，将源1和源2的低32</a:t>
            </a:r>
            <a:r>
              <a:rPr kumimoji="1" lang="zh-CN" altLang="en-US" sz="2400" b="1" dirty="0" smtClean="0"/>
              <a:t>位</a:t>
            </a:r>
            <a:r>
              <a:rPr kumimoji="1" lang="zh-CN" altLang="zh-CN" sz="2400" b="1" dirty="0" smtClean="0"/>
              <a:t>单精度浮点数</a:t>
            </a:r>
            <a:r>
              <a:rPr kumimoji="1" lang="zh-CN" altLang="en-US" sz="2400" b="1" dirty="0" smtClean="0"/>
              <a:t>作</a:t>
            </a:r>
            <a:r>
              <a:rPr kumimoji="1" lang="zh-CN" altLang="zh-CN" sz="2400" b="1" dirty="0" smtClean="0"/>
              <a:t>比较，若结果为真，设置相应的ZF、PF、CF标志</a:t>
            </a:r>
            <a:r>
              <a:rPr kumimoji="1" lang="zh-CN" altLang="en-US" sz="2400" b="1" dirty="0" smtClean="0"/>
              <a:t>；</a:t>
            </a:r>
            <a:r>
              <a:rPr kumimoji="1" lang="zh-CN" altLang="zh-CN" sz="2400" b="1" dirty="0" smtClean="0"/>
              <a:t>若结果为假，则使OF、AF、SF置0。</a:t>
            </a:r>
            <a:endParaRPr kumimoji="1" lang="zh-CN" altLang="en-US" sz="2400" b="1" dirty="0" smtClean="0"/>
          </a:p>
          <a:p>
            <a:pPr marL="363855" indent="-363855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zh-CN" sz="2400" b="1" dirty="0" smtClean="0"/>
              <a:t>比较条件</a:t>
            </a:r>
            <a:r>
              <a:rPr kumimoji="1" lang="en-US" altLang="zh-CN" sz="2400" b="1" dirty="0" smtClean="0"/>
              <a:t>:</a:t>
            </a:r>
            <a:endParaRPr kumimoji="1" lang="en-US" altLang="zh-CN" sz="2400" b="1" dirty="0" smtClean="0"/>
          </a:p>
          <a:p>
            <a:pPr marL="266700" indent="-2667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400" b="1" dirty="0" smtClean="0"/>
          </a:p>
          <a:p>
            <a:pPr marL="266700" indent="-2667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400" b="1" dirty="0" smtClean="0"/>
          </a:p>
          <a:p>
            <a:pPr marL="266700" indent="-2667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400" b="1" dirty="0" smtClean="0"/>
          </a:p>
          <a:p>
            <a:pPr marL="266700" indent="-266700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kumimoji="1" lang="en-US" altLang="zh-CN" sz="2400" b="1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None/>
            </a:pPr>
            <a:endParaRPr kumimoji="1" lang="en-US" altLang="en-US" sz="2400" b="1" dirty="0" smtClean="0"/>
          </a:p>
          <a:p>
            <a:pPr marL="457200" indent="-457200">
              <a:lnSpc>
                <a:spcPct val="90000"/>
              </a:lnSpc>
              <a:spcBef>
                <a:spcPts val="0"/>
              </a:spcBef>
              <a:buNone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6. COMISD </a:t>
            </a:r>
            <a:endParaRPr kumimoji="1" lang="en-US" altLang="en-US" sz="2600" b="1" dirty="0" smtClean="0">
              <a:solidFill>
                <a:srgbClr val="66CCFF"/>
              </a:solidFill>
            </a:endParaRPr>
          </a:p>
          <a:p>
            <a:pPr marL="363855" indent="-363855">
              <a:lnSpc>
                <a:spcPct val="90000"/>
              </a:lnSpc>
              <a:spcBef>
                <a:spcPts val="0"/>
              </a:spcBef>
              <a:buNone/>
            </a:pPr>
            <a:r>
              <a:rPr kumimoji="1" lang="en-US" altLang="en-US" sz="2600" b="1" dirty="0" smtClean="0">
                <a:solidFill>
                  <a:srgbClr val="66CCFF"/>
                </a:solidFill>
              </a:rPr>
              <a:t>   </a:t>
            </a:r>
            <a:r>
              <a:rPr kumimoji="1" lang="en-US" altLang="en-US" sz="2600" b="1" dirty="0" smtClean="0">
                <a:solidFill>
                  <a:srgbClr val="FF99FF"/>
                </a:solidFill>
              </a:rPr>
              <a:t> 比较标量顺序双精度浮点数和设置标志寄存器指令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 </a:t>
            </a:r>
            <a:endParaRPr kumimoji="1" lang="en-US" altLang="zh-CN" sz="2600" b="1" dirty="0" smtClean="0">
              <a:solidFill>
                <a:srgbClr val="FF99FF"/>
              </a:solidFill>
            </a:endParaRPr>
          </a:p>
          <a:p>
            <a:pPr marL="262255" indent="-262255">
              <a:lnSpc>
                <a:spcPct val="90000"/>
              </a:lnSpc>
              <a:spcBef>
                <a:spcPts val="6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/>
              <a:t>指令格式：</a:t>
            </a:r>
            <a:r>
              <a:rPr kumimoji="1" lang="en-US" altLang="zh-CN" sz="2400" b="1" dirty="0" smtClean="0"/>
              <a:t>COMISD    xmm1,  xmm2/m64 </a:t>
            </a:r>
            <a:endParaRPr kumimoji="1" lang="en-US" altLang="zh-CN" sz="2400" b="1" dirty="0" smtClean="0"/>
          </a:p>
          <a:p>
            <a:pPr marL="266700" indent="-266700">
              <a:lnSpc>
                <a:spcPct val="90000"/>
              </a:lnSpc>
              <a:spcBef>
                <a:spcPts val="0"/>
              </a:spcBef>
              <a:buNone/>
            </a:pPr>
            <a:r>
              <a:rPr kumimoji="1" lang="en-US" altLang="zh-CN" sz="2400" b="1" dirty="0" smtClean="0"/>
              <a:t>	</a:t>
            </a:r>
            <a:r>
              <a:rPr kumimoji="1" lang="zh-CN" altLang="en-US" sz="2400" b="1" dirty="0" smtClean="0"/>
              <a:t>将源</a:t>
            </a:r>
            <a:r>
              <a:rPr kumimoji="1" lang="en-US" altLang="zh-CN" sz="2400" b="1" dirty="0" smtClean="0"/>
              <a:t>1</a:t>
            </a:r>
            <a:r>
              <a:rPr kumimoji="1" lang="zh-CN" altLang="en-US" sz="2400" b="1" dirty="0" smtClean="0"/>
              <a:t>和源</a:t>
            </a:r>
            <a:r>
              <a:rPr kumimoji="1" lang="en-US" altLang="zh-CN" sz="2400" b="1" dirty="0" smtClean="0"/>
              <a:t>2</a:t>
            </a:r>
            <a:r>
              <a:rPr kumimoji="1" lang="zh-CN" altLang="en-US" sz="2400" b="1" dirty="0" smtClean="0"/>
              <a:t>中的低</a:t>
            </a:r>
            <a:r>
              <a:rPr kumimoji="1" lang="en-US" altLang="zh-CN" sz="2400" b="1" dirty="0" smtClean="0"/>
              <a:t>64</a:t>
            </a:r>
            <a:r>
              <a:rPr kumimoji="1" lang="zh-CN" altLang="en-US" sz="2400" b="1" dirty="0" smtClean="0"/>
              <a:t>位双精度浮点数进行比较，比较方法和</a:t>
            </a:r>
            <a:r>
              <a:rPr kumimoji="1" lang="en-US" altLang="zh-CN" sz="2400" b="1" dirty="0" smtClean="0"/>
              <a:t>COMISS</a:t>
            </a:r>
            <a:r>
              <a:rPr kumimoji="1" lang="zh-CN" altLang="en-US" sz="2400" b="1" dirty="0" smtClean="0"/>
              <a:t>类似。</a:t>
            </a:r>
            <a:endParaRPr kumimoji="1" lang="zh-CN" altLang="zh-CN" sz="2400" b="1" dirty="0" smtClean="0"/>
          </a:p>
          <a:p>
            <a:pPr marL="266700" indent="-266700">
              <a:buNone/>
            </a:pPr>
            <a:endParaRPr kumimoji="1" lang="zh-CN" altLang="zh-CN" sz="2400" b="1" dirty="0" smtClean="0"/>
          </a:p>
          <a:p>
            <a:pPr marL="457200" indent="-457200">
              <a:buAutoNum type="arabicPeriod" startAt="5"/>
            </a:pPr>
            <a:endParaRPr kumimoji="1" lang="zh-CN" altLang="en-US" sz="2400" b="1" dirty="0" smtClean="0"/>
          </a:p>
          <a:p>
            <a:endParaRPr lang="zh-CN" altLang="en-US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70412" y="3149601"/>
            <a:ext cx="8483302" cy="1377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365828" y="1790700"/>
            <a:ext cx="6092371" cy="41148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14.3.1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数据传送指令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14.3.2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算术运算指令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14.3.3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逻辑运算指令</a:t>
            </a:r>
            <a:endParaRPr lang="zh-CN" altLang="en-US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14.3.4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移位指令</a:t>
            </a:r>
            <a:endParaRPr lang="en-US" altLang="zh-CN" sz="3600" b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14.3.5  </a:t>
            </a:r>
            <a:r>
              <a:rPr lang="zh-CN" altLang="en-US" sz="36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比较指令</a:t>
            </a:r>
            <a:endParaRPr lang="zh-CN" altLang="en-US" sz="3600" b="1" i="1" dirty="0" smtClean="0">
              <a:solidFill>
                <a:srgbClr val="CC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14.3.6  </a:t>
            </a:r>
            <a:r>
              <a:rPr lang="zh-CN" altLang="en-US" sz="3600" b="1" dirty="0" smtClean="0">
                <a:solidFill>
                  <a:srgbClr val="02EE0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数据转换指令</a:t>
            </a:r>
            <a:endParaRPr lang="zh-CN" altLang="en-US" sz="3600" b="1" dirty="0" smtClean="0">
              <a:solidFill>
                <a:srgbClr val="02EE0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100013" y="68263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85725" y="620713"/>
            <a:ext cx="8853488" cy="116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r>
              <a:rPr kumimoji="1" lang="zh-CN" altLang="en-US" sz="1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   </a:t>
            </a:r>
            <a:endParaRPr kumimoji="1" lang="zh-CN" altLang="zh-CN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1928" name="Rectangle 10"/>
          <p:cNvSpPr>
            <a:spLocks noChangeArrowheads="1"/>
          </p:cNvSpPr>
          <p:nvPr/>
        </p:nvSpPr>
        <p:spPr bwMode="auto">
          <a:xfrm>
            <a:off x="0" y="4027942"/>
            <a:ext cx="8474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0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9" name="Rectangle 11"/>
          <p:cNvSpPr>
            <a:spLocks noChangeArrowheads="1"/>
          </p:cNvSpPr>
          <p:nvPr/>
        </p:nvSpPr>
        <p:spPr bwMode="auto">
          <a:xfrm>
            <a:off x="0" y="4532539"/>
            <a:ext cx="8853488" cy="1165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en-US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14.3.6  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数据转换指令</a:t>
            </a:r>
            <a:endParaRPr lang="zh-CN" altLang="en-US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537029" y="1509486"/>
            <a:ext cx="7950200" cy="5036457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SSE2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技术包含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条数据转换指令，允许不同类型的数据间进行转换。例如，编写图像处理程序时，可先将原始的整型数据转换成单精度浮点数据，然后进行复杂的运算。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FF0000"/>
              </a:buClr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这类指令的助记符有两种形式：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一种为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CVTxx2yy</a:t>
            </a:r>
            <a:endParaRPr lang="en-US" sz="24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FF0000"/>
              </a:buClr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表示数据转换指令，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为转换前的数据类型，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为转换后的数据类型。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“2”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“to”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，便于阅读。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spcBef>
                <a:spcPts val="1800"/>
              </a:spcBef>
              <a:buClr>
                <a:srgbClr val="FF0000"/>
              </a:buClr>
              <a:buNone/>
            </a:pP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指令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CVTDQ2PS </a:t>
            </a:r>
            <a:r>
              <a:rPr lang="en-US" sz="24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(Convert Packed Double Word Integers to Packed Single-Precision Floating-Point Values)</a:t>
            </a:r>
            <a:r>
              <a:rPr lang="zh-CN" altLang="en-US" sz="2400" b="1" dirty="0" smtClean="0">
                <a:solidFill>
                  <a:srgbClr val="CC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压缩双字整数（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DQ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）转换为压缩单精度浮点数（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PS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），转换结果根据四舍五入原则取舍。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0572" y="856343"/>
            <a:ext cx="7649028" cy="5165271"/>
          </a:xfrm>
        </p:spPr>
        <p:txBody>
          <a:bodyPr/>
          <a:lstStyle/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另一种为</a:t>
            </a:r>
            <a:r>
              <a:rPr 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CVTTxx2yy</a:t>
            </a:r>
            <a:endParaRPr lang="en-US" sz="2400" b="1" dirty="0" smtClean="0">
              <a:solidFill>
                <a:srgbClr val="66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助记符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后面的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是英文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“Truncate”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的缩写，意为截尾，即将小数部分去掉。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spcBef>
                <a:spcPts val="1800"/>
              </a:spcBef>
              <a:buNone/>
            </a:pPr>
            <a:r>
              <a:rPr lang="zh-CN" altLang="en-US" sz="24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例如，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将数字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102.88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进行转换，若用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CVT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指令转换，四舍五入后得到结果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103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；采用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CVTT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指令，小数部分将去掉，结果为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102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。 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algn="just"/>
            <a:endParaRPr lang="zh-CN" altLang="en-US" sz="2400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27314"/>
            <a:ext cx="7772400" cy="5078187"/>
          </a:xfrm>
        </p:spPr>
        <p:txBody>
          <a:bodyPr/>
          <a:lstStyle/>
          <a:p>
            <a:pPr algn="just">
              <a:buClr>
                <a:srgbClr val="FF0000"/>
              </a:buClr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从一种数据类型的数转换成另一种数据类型时，数据的长度可以是相同的，也可以不同，还可能将数据截断，或对目的操作数的高位补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128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双字型整数转换为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单精度浮点数时，转换前后数据的长度是相同的。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对于不同长度的数据转换，可以将位数多的数转换为位数少的数，如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个双精度浮点数（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128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位）转换成双字整数（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64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位）。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还可将位数少的数转换成位数多的数，如将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单精度浮点数（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64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位）转换成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双精度浮点数（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128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位）；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截断型转换的例子：标量单精度浮点数（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128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位）转换成双字整数（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位）。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667656" y="706892"/>
            <a:ext cx="7939315" cy="62842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266700" indent="-266700" algn="just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不同数据间的转换关系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Wingdings 3" panose="05040102010807070707"/>
              </a:rPr>
              <a:t></a:t>
            </a:r>
            <a:endParaRPr kumimoji="1" lang="zh-CN" altLang="en-US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66700" indent="-266700" eaLnBrk="1" hangingPunct="1">
              <a:buFont typeface="Wingdings" panose="05000000000000000000" pitchFamily="2" charset="2"/>
              <a:buNone/>
            </a:pPr>
            <a:endParaRPr kumimoji="1" lang="zh-CN" altLang="zh-CN" sz="1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7831" name="Picture 10" descr="CVT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7051" y="1291771"/>
            <a:ext cx="7004520" cy="518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19768" y="524102"/>
            <a:ext cx="7966075" cy="774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3600" b="1" dirty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14.2.1 </a:t>
            </a:r>
            <a:r>
              <a:rPr kumimoji="1" lang="en-US" altLang="zh-CN" sz="36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3600" b="1" dirty="0" smtClean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</a:t>
            </a:r>
            <a:r>
              <a:rPr kumimoji="1" lang="zh-CN" altLang="en-US" sz="3600" b="1" dirty="0">
                <a:solidFill>
                  <a:srgbClr val="02EE0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据传送指令</a:t>
            </a:r>
            <a:endParaRPr kumimoji="1" lang="zh-CN" altLang="en-US" sz="3600" b="1" dirty="0">
              <a:solidFill>
                <a:srgbClr val="02EE02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682626" y="1393370"/>
            <a:ext cx="7779204" cy="40785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363855" indent="-363855" eaLnBrk="1" hangingPunct="1">
              <a:buFont typeface="Wingdings" panose="05000000000000000000" pitchFamily="2" charset="2"/>
              <a:buAutoNum type="arabicPeriod"/>
            </a:pPr>
            <a:r>
              <a:rPr kumimoji="1" lang="en-US" altLang="zh-CN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MOVD</a:t>
            </a:r>
            <a:r>
              <a:rPr kumimoji="1" lang="en-US" altLang="en-US" sz="26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(Move Double Word)   </a:t>
            </a:r>
            <a:endParaRPr kumimoji="1" lang="en-US" altLang="en-US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63855" indent="-363855" eaLnBrk="1" hangingPunct="1"/>
            <a:r>
              <a:rPr kumimoji="1" lang="en-US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kumimoji="1" lang="en-US" altLang="en-US" sz="2600" b="1" dirty="0" smtClean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传送</a:t>
            </a:r>
            <a:r>
              <a:rPr kumimoji="1" lang="en-US" altLang="en-US" sz="2600" b="1" dirty="0">
                <a:solidFill>
                  <a:srgbClr val="FF99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32位双字指令</a:t>
            </a:r>
            <a:endParaRPr kumimoji="1" lang="zh-CN" altLang="en-US" sz="2600" b="1" dirty="0">
              <a:solidFill>
                <a:srgbClr val="FF99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指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令格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式与功能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 </a:t>
            </a:r>
            <a:endParaRPr kumimoji="1" lang="en-US" altLang="zh-CN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Clr>
                <a:srgbClr val="02EE02"/>
              </a:buClr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MOVD	</a:t>
            </a:r>
            <a:r>
              <a:rPr kumimoji="1"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目的，源         </a:t>
            </a:r>
            <a:r>
              <a:rPr kumimoji="1" lang="en-US" altLang="zh-CN" sz="26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zh-CN" altLang="en-US" sz="2600" b="1" dirty="0">
                <a:solidFill>
                  <a:srgbClr val="66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目的←源</a:t>
            </a:r>
            <a:endParaRPr kumimoji="1" lang="zh-CN" altLang="en-US" sz="2600" b="1" dirty="0">
              <a:solidFill>
                <a:srgbClr val="66CCFF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根据源和目的的不同，可以有以下几种形式：</a:t>
            </a:r>
            <a:endParaRPr kumimoji="1" lang="en-US" altLang="zh-CN" sz="26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Clr>
                <a:srgbClr val="02EE02"/>
              </a:buClr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MOVD</a:t>
            </a: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mm, r/m32	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mm←r/m32</a:t>
            </a:r>
            <a:r>
              <a:rPr kumimoji="1" lang="zh-CN" altLang="en-US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中的双字</a:t>
            </a:r>
            <a:endParaRPr kumimoji="1" lang="zh-CN" altLang="en-US" sz="26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MOVD	r/m32, mm	 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r/m32←mm</a:t>
            </a:r>
            <a:r>
              <a:rPr kumimoji="1" lang="zh-CN" altLang="en-US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中的双字 </a:t>
            </a:r>
            <a:endParaRPr kumimoji="1" lang="zh-CN" altLang="en-US" sz="26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MOVD	xmm, r/m32	</a:t>
            </a:r>
            <a:r>
              <a:rPr kumimoji="1" lang="en-US" altLang="zh-CN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;</a:t>
            </a:r>
            <a:r>
              <a:rPr kumimoji="1" lang="en-US" altLang="zh-CN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xmm←r/m32</a:t>
            </a:r>
            <a:r>
              <a:rPr kumimoji="1" lang="zh-CN" altLang="en-US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中的双字 </a:t>
            </a:r>
            <a:endParaRPr kumimoji="1" lang="zh-CN" altLang="en-US" sz="26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MOVD	r/m32, xmm	</a:t>
            </a:r>
            <a:r>
              <a:rPr kumimoji="1" lang="en-US" altLang="zh-CN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;</a:t>
            </a:r>
            <a:r>
              <a:rPr kumimoji="1" lang="en-US" altLang="zh-CN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r/m32←xmm</a:t>
            </a:r>
            <a:r>
              <a:rPr kumimoji="1" lang="zh-CN" altLang="en-US" sz="2600" b="1" dirty="0">
                <a:solidFill>
                  <a:schemeClr val="tx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中的双字</a:t>
            </a:r>
            <a:endParaRPr kumimoji="1" lang="zh-CN" altLang="en-US" sz="2600" b="1" dirty="0">
              <a:solidFill>
                <a:schemeClr val="tx1">
                  <a:lumMod val="20000"/>
                  <a:lumOff val="8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10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5800" y="841829"/>
            <a:ext cx="7772400" cy="5602513"/>
          </a:xfrm>
        </p:spPr>
        <p:txBody>
          <a:bodyPr/>
          <a:lstStyle/>
          <a:p>
            <a:pPr marL="266700" indent="-266700">
              <a:buClr>
                <a:srgbClr val="FF0000"/>
              </a:buClr>
            </a:pPr>
            <a:r>
              <a:rPr kumimoji="1" lang="en-US" altLang="zh-CN" sz="2600" b="1" dirty="0" smtClean="0">
                <a:solidFill>
                  <a:srgbClr val="66CCFF"/>
                </a:solidFill>
              </a:rPr>
              <a:t> 例1  CVTDQ2PS </a:t>
            </a:r>
            <a:endParaRPr kumimoji="1" lang="en-US" altLang="zh-CN" sz="2600" b="1" dirty="0" smtClean="0">
              <a:solidFill>
                <a:srgbClr val="66CCFF"/>
              </a:solidFill>
            </a:endParaRPr>
          </a:p>
          <a:p>
            <a:pPr marL="266700" indent="-266700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/>
              <a:t>指令格式： CVTDQ2PS   xmm1, xmm2/m128</a:t>
            </a:r>
            <a:endParaRPr kumimoji="1" lang="en-US" altLang="zh-CN" sz="2600" b="1" dirty="0" smtClean="0"/>
          </a:p>
          <a:p>
            <a:pPr marL="266700" indent="-266700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/>
              <a:t>指令功能：</a:t>
            </a:r>
            <a:r>
              <a:rPr kumimoji="1" lang="en-US" altLang="zh-CN" sz="2600" b="1" dirty="0" smtClean="0">
                <a:solidFill>
                  <a:srgbClr val="FF99FF"/>
                </a:solidFill>
              </a:rPr>
              <a:t>将4个压缩双字整数（DQ）转换成压缩单精度浮点数（PS )</a:t>
            </a:r>
            <a:r>
              <a:rPr kumimoji="1" lang="en-US" altLang="zh-CN" sz="2600" b="1" dirty="0" smtClean="0"/>
              <a:t>。源操作数可以是xmm寄存器或128位存储器，目的操作数为xmm寄存器</a:t>
            </a:r>
            <a:r>
              <a:rPr kumimoji="1" lang="zh-CN" altLang="en-US" sz="2600" b="1" dirty="0" smtClean="0"/>
              <a:t>。</a:t>
            </a:r>
            <a:endParaRPr kumimoji="1" lang="en-US" altLang="zh-CN" sz="2600" b="1" dirty="0" smtClean="0"/>
          </a:p>
          <a:p>
            <a:pPr marL="266700" indent="-266700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en-US" altLang="zh-CN" sz="2600" b="1" dirty="0" smtClean="0"/>
              <a:t>操作过程</a:t>
            </a:r>
            <a:r>
              <a:rPr kumimoji="1" lang="en-US" altLang="zh-CN" sz="2600" b="1" dirty="0" smtClean="0">
                <a:sym typeface="Wingdings 3" panose="05040102010807070707"/>
              </a:rPr>
              <a:t></a:t>
            </a:r>
            <a:endParaRPr kumimoji="1" lang="en-US" altLang="zh-CN" sz="2600" b="1" dirty="0" smtClean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8228" y="3877581"/>
            <a:ext cx="8305221" cy="224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57943"/>
            <a:ext cx="7772400" cy="5660571"/>
          </a:xfrm>
        </p:spPr>
        <p:txBody>
          <a:bodyPr/>
          <a:lstStyle/>
          <a:p>
            <a:pPr marL="266700" indent="-266700">
              <a:buClr>
                <a:srgbClr val="FF0000"/>
              </a:buClr>
            </a:pPr>
            <a:r>
              <a:rPr kumimoji="1" lang="en-US" altLang="zh-CN" sz="2600" b="1" dirty="0" smtClean="0">
                <a:solidFill>
                  <a:srgbClr val="66CCFF"/>
                </a:solidFill>
              </a:rPr>
              <a:t> 例2  CVTDQ2PD </a:t>
            </a:r>
            <a:endParaRPr kumimoji="1" lang="en-US" altLang="zh-CN" sz="2600" b="1" dirty="0" smtClean="0">
              <a:solidFill>
                <a:srgbClr val="66CCFF"/>
              </a:solidFill>
            </a:endParaRPr>
          </a:p>
          <a:p>
            <a:pPr marL="266700" indent="-266700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指令格式：</a:t>
            </a:r>
            <a:r>
              <a:rPr kumimoji="1" lang="en-US" altLang="zh-CN" sz="2600" b="1" dirty="0" smtClean="0"/>
              <a:t> CVTDQ2PD   xmm1,  xmm2/m64</a:t>
            </a:r>
            <a:endParaRPr kumimoji="1" lang="en-US" altLang="zh-CN" sz="2600" b="1" dirty="0" smtClean="0"/>
          </a:p>
          <a:p>
            <a:pPr marL="266700" indent="-266700"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指令功能：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将两个压缩双字整数（</a:t>
            </a:r>
            <a:r>
              <a:rPr kumimoji="1" lang="en-US" altLang="zh-CN" sz="2600" b="1" dirty="0" smtClean="0">
                <a:solidFill>
                  <a:srgbClr val="FF99FF"/>
                </a:solidFill>
              </a:rPr>
              <a:t>DQ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）转换成压缩双精度浮点数（</a:t>
            </a:r>
            <a:r>
              <a:rPr kumimoji="1" lang="en-US" altLang="zh-CN" sz="2600" b="1" dirty="0" smtClean="0">
                <a:solidFill>
                  <a:srgbClr val="FF99FF"/>
                </a:solidFill>
              </a:rPr>
              <a:t>PD</a:t>
            </a:r>
            <a:r>
              <a:rPr kumimoji="1" lang="zh-CN" altLang="en-US" sz="2600" b="1" dirty="0" smtClean="0">
                <a:solidFill>
                  <a:srgbClr val="FF99FF"/>
                </a:solidFill>
              </a:rPr>
              <a:t>）</a:t>
            </a:r>
            <a:r>
              <a:rPr kumimoji="1" lang="zh-CN" altLang="en-US" sz="2600" b="1" dirty="0" smtClean="0"/>
              <a:t>。源操作数可以是</a:t>
            </a:r>
            <a:r>
              <a:rPr kumimoji="1" lang="en-US" altLang="zh-CN" sz="2600" b="1" dirty="0" smtClean="0"/>
              <a:t>64</a:t>
            </a:r>
            <a:r>
              <a:rPr kumimoji="1" lang="zh-CN" altLang="en-US" sz="2600" b="1" dirty="0" smtClean="0"/>
              <a:t>位存储器</a:t>
            </a:r>
            <a:r>
              <a:rPr kumimoji="1" lang="en-US" altLang="zh-CN" sz="2600" b="1" dirty="0" smtClean="0"/>
              <a:t>m64</a:t>
            </a:r>
            <a:r>
              <a:rPr kumimoji="1" lang="zh-CN" altLang="en-US" sz="2600" b="1" dirty="0" smtClean="0"/>
              <a:t>，或</a:t>
            </a:r>
            <a:r>
              <a:rPr kumimoji="1" lang="en-US" altLang="zh-CN" sz="2600" b="1" dirty="0" smtClean="0"/>
              <a:t>128</a:t>
            </a:r>
            <a:r>
              <a:rPr kumimoji="1" lang="zh-CN" altLang="en-US" sz="2600" b="1" dirty="0" smtClean="0"/>
              <a:t>位寄存器</a:t>
            </a:r>
            <a:r>
              <a:rPr kumimoji="1" lang="en-US" altLang="zh-CN" sz="2600" b="1" dirty="0" smtClean="0"/>
              <a:t>xmm</a:t>
            </a:r>
            <a:r>
              <a:rPr kumimoji="1" lang="zh-CN" altLang="en-US" sz="2600" b="1" dirty="0" smtClean="0"/>
              <a:t>的低</a:t>
            </a:r>
            <a:r>
              <a:rPr kumimoji="1" lang="en-US" altLang="zh-CN" sz="2600" b="1" dirty="0" smtClean="0"/>
              <a:t>64</a:t>
            </a:r>
            <a:r>
              <a:rPr kumimoji="1" lang="zh-CN" altLang="en-US" sz="2600" b="1" dirty="0" smtClean="0"/>
              <a:t>位数。</a:t>
            </a:r>
            <a:endParaRPr kumimoji="1" lang="en-US" altLang="zh-CN" sz="2600" b="1" dirty="0" smtClean="0"/>
          </a:p>
          <a:p>
            <a:pPr marL="266700" indent="-266700" algn="just">
              <a:buClr>
                <a:srgbClr val="02EE02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 smtClean="0"/>
              <a:t>操作过程</a:t>
            </a:r>
            <a:r>
              <a:rPr kumimoji="1" lang="zh-CN" altLang="en-US" sz="2600" b="1" dirty="0" smtClean="0">
                <a:sym typeface="Wingdings 3" panose="05040102010807070707"/>
              </a:rPr>
              <a:t></a:t>
            </a:r>
            <a:endParaRPr kumimoji="1" lang="en-US" altLang="zh-CN" sz="2600" b="1" dirty="0" smtClean="0"/>
          </a:p>
          <a:p>
            <a:pPr marL="266700" indent="-266700">
              <a:buNone/>
            </a:pPr>
            <a:endParaRPr kumimoji="1" lang="en-US" altLang="zh-CN" b="1" dirty="0" smtClean="0"/>
          </a:p>
          <a:p>
            <a:pPr marL="266700" indent="-266700">
              <a:buNone/>
            </a:pPr>
            <a:endParaRPr kumimoji="1" lang="en-US" altLang="zh-CN" b="1" dirty="0" smtClean="0"/>
          </a:p>
          <a:p>
            <a:pPr marL="266700" indent="-266700">
              <a:buNone/>
            </a:pPr>
            <a:endParaRPr kumimoji="1" lang="en-US" altLang="zh-CN" sz="2400" b="1" dirty="0" smtClean="0"/>
          </a:p>
          <a:p>
            <a:pPr marL="266700" indent="-266700">
              <a:buNone/>
            </a:pPr>
            <a:endParaRPr kumimoji="1" lang="zh-CN" altLang="en-US" sz="2400" b="1" dirty="0" smtClean="0"/>
          </a:p>
          <a:p>
            <a:pPr marL="266700" indent="-266700">
              <a:buNone/>
            </a:pPr>
            <a:endParaRPr kumimoji="1" lang="en-US" altLang="zh-CN" b="1" dirty="0" smtClean="0"/>
          </a:p>
          <a:p>
            <a:endParaRPr lang="zh-CN" alt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0315" y="3858531"/>
            <a:ext cx="7640182" cy="217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32114"/>
            <a:ext cx="7772400" cy="5312229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此外还有许多条数据转换指令，如：</a:t>
            </a:r>
            <a:endParaRPr lang="en-US" altLang="zh-CN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en-US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CVTPD2DQ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xmm1,  xmm2/m128 	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Clr>
                <a:srgbClr val="FF0000"/>
              </a:buClr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;128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位压缩双精度浮点数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 3" panose="05040102010807070707"/>
              </a:rPr>
              <a:t>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4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双字整数</a:t>
            </a:r>
            <a:endParaRPr lang="en-US" altLang="zh-CN" sz="26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CVTPD2PI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mm, xmm/m128		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Clr>
                <a:srgbClr val="FF0000"/>
              </a:buClr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;128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位压缩双精度浮点数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 3" panose="05040102010807070707"/>
              </a:rPr>
              <a:t>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压缩双字整数</a:t>
            </a:r>
            <a:endParaRPr lang="zh-CN" altLang="en-US" sz="26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en-US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CVTPI2PS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xmm, mm/m64		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Clr>
                <a:srgbClr val="FF0000"/>
              </a:buClr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;2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个压缩双字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 3" panose="05040102010807070707"/>
              </a:rPr>
              <a:t>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2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个单精度浮点数</a:t>
            </a:r>
            <a:endParaRPr lang="zh-CN" altLang="en-US" sz="26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en-US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CVTTPS2DQ  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xmm1,	 xmm2/m128	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Clr>
                <a:srgbClr val="FF0000"/>
              </a:buClr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;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截断的压缩单精度浮点数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 3" panose="05040102010807070707"/>
              </a:rPr>
              <a:t>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压缩双字整数</a:t>
            </a:r>
            <a:endParaRPr lang="zh-CN" altLang="en-US" sz="26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en-US" sz="2600" b="1" dirty="0" smtClean="0">
                <a:solidFill>
                  <a:srgbClr val="66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CVTTSS2SI</a:t>
            </a: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r32, xmm/m32		</a:t>
            </a:r>
            <a:endParaRPr 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  <a:buNone/>
            </a:pPr>
            <a:r>
              <a:rPr 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		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;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截断的标量单精度浮点数</a:t>
            </a:r>
            <a:r>
              <a:rPr 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  <a:sym typeface="Wingdings 3" panose="05040102010807070707"/>
              </a:rPr>
              <a:t></a:t>
            </a:r>
            <a:r>
              <a:rPr lang="zh-CN" altLang="en-US" sz="2600" b="1" dirty="0" smtClean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双字整数</a:t>
            </a:r>
            <a:endParaRPr lang="zh-CN" altLang="en-US" sz="2600" b="1" dirty="0" smtClean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24907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551541" y="841829"/>
            <a:ext cx="8040915" cy="46010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algn="just" eaLnBrk="1" hangingPunct="1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MOVD</a:t>
            </a:r>
            <a:r>
              <a:rPr kumimoji="1" lang="zh-CN" altLang="en-US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指令的传送数据通路</a:t>
            </a:r>
            <a:r>
              <a:rPr kumimoji="1" lang="en-US" altLang="zh-CN" sz="2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:</a:t>
            </a:r>
            <a:endParaRPr kumimoji="1" lang="en-US" altLang="zh-CN" sz="2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algn="just" eaLnBrk="1" hangingPunct="1">
              <a:defRPr/>
            </a:pPr>
            <a:endParaRPr kumimoji="1"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marL="262255" indent="-262255" algn="just" eaLnBrk="1" hangingPunct="1">
              <a:buClr>
                <a:srgbClr val="02EE02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MOVD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指令共有4条双向数据传送通路，对于每条数据通路，源操作数和目的操作数的长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可以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</a:t>
            </a:r>
            <a:r>
              <a:rPr kumimoji="1" lang="zh-CN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一</a:t>
            </a:r>
            <a:r>
              <a:rPr kumimoji="1"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样。</a:t>
            </a:r>
            <a:endParaRPr kumimoji="1"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kumimoji="1"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endParaRPr kumimoji="1"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0" y="2900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04712" y="1407887"/>
            <a:ext cx="6044982" cy="259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69685" y="803729"/>
            <a:ext cx="7772400" cy="2432957"/>
          </a:xfrm>
        </p:spPr>
        <p:txBody>
          <a:bodyPr/>
          <a:lstStyle/>
          <a:p>
            <a:pPr marL="269875" indent="-269875">
              <a:buClr>
                <a:srgbClr val="FF0000"/>
              </a:buClr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当源和目的操作数长度不一样时，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MOVD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</a:t>
            </a:r>
            <a:r>
              <a:rPr kumimoji="1"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只传送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</a:t>
            </a:r>
            <a:r>
              <a:rPr kumimoji="1" lang="zh-CN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32位操作数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。如图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(a)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当源为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位时，内容被送入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64/128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位目的寄存器的低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位，寄存器的高位清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0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；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buNone/>
            </a:pP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(b)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当目的为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位时，源的低</a:t>
            </a:r>
            <a:r>
              <a:rPr kumimoji="1"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32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位内容送入目的，源寄存器的高位保持不变。</a:t>
            </a:r>
            <a:endParaRPr kumimoji="1"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endParaRPr kumimoji="1" lang="zh-CN" altLang="en-US" sz="2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8181" y="3497943"/>
            <a:ext cx="8580048" cy="284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ashore design template">
  <a:themeElements>
    <a:clrScheme name="Office 主题 1">
      <a:dk1>
        <a:srgbClr val="336699"/>
      </a:dk1>
      <a:lt1>
        <a:srgbClr val="CCCCFF"/>
      </a:lt1>
      <a:dk2>
        <a:srgbClr val="DDDDDD"/>
      </a:dk2>
      <a:lt2>
        <a:srgbClr val="9999FF"/>
      </a:lt2>
      <a:accent1>
        <a:srgbClr val="CCCC00"/>
      </a:accent1>
      <a:accent2>
        <a:srgbClr val="999933"/>
      </a:accent2>
      <a:accent3>
        <a:srgbClr val="E2E2FF"/>
      </a:accent3>
      <a:accent4>
        <a:srgbClr val="2A5682"/>
      </a:accent4>
      <a:accent5>
        <a:srgbClr val="E2E2AA"/>
      </a:accent5>
      <a:accent6>
        <a:srgbClr val="8A8A2D"/>
      </a:accent6>
      <a:hlink>
        <a:srgbClr val="CBCBCB"/>
      </a:hlink>
      <a:folHlink>
        <a:srgbClr val="0099CC"/>
      </a:folHlink>
    </a:clrScheme>
    <a:fontScheme name="Office 主题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336699"/>
        </a:dk1>
        <a:lt1>
          <a:srgbClr val="CCCCFF"/>
        </a:lt1>
        <a:dk2>
          <a:srgbClr val="DDDDDD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36699"/>
        </a:dk1>
        <a:lt1>
          <a:srgbClr val="CCCCFF"/>
        </a:lt1>
        <a:dk2>
          <a:srgbClr val="000000"/>
        </a:dk2>
        <a:lt2>
          <a:srgbClr val="9999FF"/>
        </a:lt2>
        <a:accent1>
          <a:srgbClr val="CCCC00"/>
        </a:accent1>
        <a:accent2>
          <a:srgbClr val="999933"/>
        </a:accent2>
        <a:accent3>
          <a:srgbClr val="E2E2FF"/>
        </a:accent3>
        <a:accent4>
          <a:srgbClr val="2A5682"/>
        </a:accent4>
        <a:accent5>
          <a:srgbClr val="E2E2AA"/>
        </a:accent5>
        <a:accent6>
          <a:srgbClr val="8A8A2D"/>
        </a:accent6>
        <a:hlink>
          <a:srgbClr val="CBCBCB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EAEAEA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地球仪</Template>
  <TotalTime>0</TotalTime>
  <Words>13370</Words>
  <Application>WPS 演示</Application>
  <PresentationFormat>全屏显示(4:3)</PresentationFormat>
  <Paragraphs>762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楷体_GB2312</vt:lpstr>
      <vt:lpstr>黑体</vt:lpstr>
      <vt:lpstr>华文隶书</vt:lpstr>
      <vt:lpstr>方正姚体</vt:lpstr>
      <vt:lpstr>华文中宋</vt:lpstr>
      <vt:lpstr>仿宋_GB2312</vt:lpstr>
      <vt:lpstr>新宋体</vt:lpstr>
      <vt:lpstr>微软雅黑</vt:lpstr>
      <vt:lpstr>Arial Unicode MS</vt:lpstr>
      <vt:lpstr>Wingdings 2</vt:lpstr>
      <vt:lpstr>Wingdings 3</vt:lpstr>
      <vt:lpstr>Symbol</vt:lpstr>
      <vt:lpstr>Wingdings 3</vt:lpstr>
      <vt:lpstr>仿宋</vt:lpstr>
      <vt:lpstr>Seashore design template</vt:lpstr>
      <vt:lpstr>《微型计算机原理与接口技术》 第5版</vt:lpstr>
      <vt:lpstr>14.3  SIMD指令系统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 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13. PUNPCKHBW/ PUNPCKHWD                                                /PUNPCKHDQ/ PUNPCKHQDQ       Unpacked High Data</vt:lpstr>
      <vt:lpstr>PowerPoint 演示文稿</vt:lpstr>
      <vt:lpstr>14. PUNPCKLBW/ PUNPCKLWD                 /PUNPCKLDQ/ PUNPCKLQDQ         Unpacked Low Data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14.3.5  比较指令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14.3.6  数据转换指令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Oulun yliopisto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ray</dc:creator>
  <cp:lastModifiedBy>zhaowb1394026140</cp:lastModifiedBy>
  <cp:revision>410</cp:revision>
  <cp:lastPrinted>2002-10-24T04:46:00Z</cp:lastPrinted>
  <dcterms:created xsi:type="dcterms:W3CDTF">2002-05-13T07:48:00Z</dcterms:created>
  <dcterms:modified xsi:type="dcterms:W3CDTF">2018-11-05T09:06:06Z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