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8" r:id="rId3"/>
    <p:sldId id="597" r:id="rId4"/>
    <p:sldId id="598" r:id="rId5"/>
    <p:sldId id="599" r:id="rId6"/>
    <p:sldId id="595" r:id="rId7"/>
    <p:sldId id="570" r:id="rId8"/>
    <p:sldId id="571" r:id="rId9"/>
    <p:sldId id="572" r:id="rId10"/>
    <p:sldId id="573" r:id="rId11"/>
    <p:sldId id="600" r:id="rId12"/>
  </p:sldIdLst>
  <p:sldSz cx="9144000" cy="6858000" type="screen4x3"/>
  <p:notesSz cx="6797675" cy="992632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6CCFF"/>
    <a:srgbClr val="02EE02"/>
    <a:srgbClr val="FFFF00"/>
    <a:srgbClr val="CCFF99"/>
    <a:srgbClr val="FF99FF"/>
    <a:srgbClr val="CCFF33"/>
    <a:srgbClr val="CCCC00"/>
    <a:srgbClr val="000080"/>
    <a:srgbClr val="1408FE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1203" autoAdjust="0"/>
  </p:normalViewPr>
  <p:slideViewPr>
    <p:cSldViewPr snapToGrid="0">
      <p:cViewPr>
        <p:scale>
          <a:sx n="79" d="100"/>
          <a:sy n="79" d="100"/>
        </p:scale>
        <p:origin x="-1218" y="-84"/>
      </p:cViewPr>
      <p:guideLst>
        <p:guide orient="horz" pos="616"/>
        <p:guide pos="5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620" y="-10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5" Type="http://schemas.openxmlformats.org/officeDocument/2006/relationships/slide" Target="slides/slide9.xml"/><Relationship Id="rId4" Type="http://schemas.openxmlformats.org/officeDocument/2006/relationships/slide" Target="slides/slide8.xml"/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85813"/>
            <a:ext cx="4900612" cy="36750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694238"/>
            <a:ext cx="4984750" cy="4464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/>
          <a:p>
            <a:pPr lvl="0"/>
            <a:r>
              <a:rPr lang="en-GB" altLang="zh-CN" noProof="0" smtClean="0"/>
              <a:t>Click to edit Master text styles</a:t>
            </a:r>
            <a:endParaRPr lang="en-GB" altLang="zh-CN" noProof="0" smtClean="0"/>
          </a:p>
          <a:p>
            <a:pPr lvl="1"/>
            <a:r>
              <a:rPr lang="en-GB" altLang="zh-CN" noProof="0" smtClean="0"/>
              <a:t>Second level</a:t>
            </a:r>
            <a:endParaRPr lang="en-GB" altLang="zh-CN" noProof="0" smtClean="0"/>
          </a:p>
          <a:p>
            <a:pPr lvl="2"/>
            <a:r>
              <a:rPr lang="en-GB" altLang="zh-CN" noProof="0" smtClean="0"/>
              <a:t>Third level</a:t>
            </a:r>
            <a:endParaRPr lang="en-GB" altLang="zh-CN" noProof="0" smtClean="0"/>
          </a:p>
          <a:p>
            <a:pPr lvl="3"/>
            <a:r>
              <a:rPr lang="en-GB" altLang="zh-CN" noProof="0" smtClean="0"/>
              <a:t>Fourth level</a:t>
            </a:r>
            <a:endParaRPr lang="en-GB" altLang="zh-CN" noProof="0" smtClean="0"/>
          </a:p>
          <a:p>
            <a:pPr lvl="4"/>
            <a:r>
              <a:rPr lang="en-GB" altLang="zh-CN" noProof="0" smtClean="0"/>
              <a:t>Fifth level</a:t>
            </a:r>
            <a:endParaRPr lang="en-GB" altLang="zh-CN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88475"/>
            <a:ext cx="295751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algn="r"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B8CB1D00-8826-4665-B16A-371141F88799}" type="slidenum">
              <a:rPr lang="zh-CN" altLang="en-GB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Rectangle 1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524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162" name="Rectangle 1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48000"/>
            <a:ext cx="6400800" cy="1752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118" name="图片 117" descr="14章背景.tif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244071"/>
            <a:ext cx="9144000" cy="2613929"/>
          </a:xfrm>
          <a:prstGeom prst="rect">
            <a:avLst/>
          </a:prstGeom>
        </p:spPr>
      </p:pic>
      <p:sp>
        <p:nvSpPr>
          <p:cNvPr id="119" name="TextBox 118"/>
          <p:cNvSpPr txBox="1"/>
          <p:nvPr userDrawn="1"/>
        </p:nvSpPr>
        <p:spPr>
          <a:xfrm>
            <a:off x="-1" y="0"/>
            <a:ext cx="2307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14.4</a:t>
            </a:r>
            <a:r>
              <a:rPr lang="en-US" altLang="zh-CN" sz="1800" b="1" baseline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SIMD</a:t>
            </a:r>
            <a:r>
              <a:rPr lang="zh-CN" altLang="en-US" sz="1800" b="1" baseline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8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800" b="1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 userDrawn="1"/>
        </p:nvSpPr>
        <p:spPr>
          <a:xfrm>
            <a:off x="6886575" y="0"/>
            <a:ext cx="22574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 </a:t>
            </a:r>
            <a:r>
              <a:rPr lang="en-US" altLang="zh-CN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位机指令 </a:t>
            </a:r>
            <a:endParaRPr lang="zh-CN" altLang="en-US" sz="1800" b="1" dirty="0">
              <a:solidFill>
                <a:srgbClr val="66CC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D29DB-D816-4321-A9E3-4C1274F8660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191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191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BC7B3-70BF-413C-A890-BC41510740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175BA-C730-4E82-8681-F21102CA72D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94C90-022B-4CDE-96D3-BFB9A89695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790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90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4A17E-CE15-47D4-898C-C7588CCD80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165A7-0153-4786-AE8B-6EA60D6C247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0F640-1FFE-40CB-A5B5-25387217269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41D29-50F9-4511-81F9-B1284C1FC9D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A8D75-234D-4995-8044-F881E23991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E3775-359B-4F5D-9710-AAECF0527C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Rectangle 113"/>
          <p:cNvSpPr>
            <a:spLocks noGrp="1" noChangeArrowheads="1"/>
          </p:cNvSpPr>
          <p:nvPr>
            <p:ph type="title"/>
          </p:nvPr>
        </p:nvSpPr>
        <p:spPr bwMode="auto">
          <a:xfrm>
            <a:off x="537029" y="419100"/>
            <a:ext cx="801188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7" rIns="92075" bIns="46037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7652" name="Rectangle 1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80571" y="1494971"/>
            <a:ext cx="7968343" cy="51090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7" rIns="92075" bIns="46037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</p:txBody>
      </p:sp>
      <p:sp>
        <p:nvSpPr>
          <p:cNvPr id="121" name="TextBox 120"/>
          <p:cNvSpPr txBox="1"/>
          <p:nvPr userDrawn="1"/>
        </p:nvSpPr>
        <p:spPr>
          <a:xfrm>
            <a:off x="6886575" y="0"/>
            <a:ext cx="22574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 </a:t>
            </a:r>
            <a:r>
              <a:rPr lang="en-US" altLang="zh-CN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位机指令 </a:t>
            </a:r>
            <a:endParaRPr lang="zh-CN" altLang="en-US" sz="1800" b="1" dirty="0">
              <a:solidFill>
                <a:srgbClr val="66CC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" name="TextBox 121"/>
          <p:cNvSpPr txBox="1"/>
          <p:nvPr userDrawn="1"/>
        </p:nvSpPr>
        <p:spPr>
          <a:xfrm>
            <a:off x="-1" y="0"/>
            <a:ext cx="2278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14.4</a:t>
            </a:r>
            <a:r>
              <a:rPr lang="en-US" altLang="zh-CN" sz="1800" b="1" baseline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SIMD</a:t>
            </a:r>
            <a:r>
              <a:rPr lang="zh-CN" altLang="en-US" sz="1800" b="1" baseline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程序设计</a:t>
            </a:r>
            <a:r>
              <a:rPr lang="en-US" altLang="zh-CN" sz="18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800" b="1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edge/>
  </p:transition>
  <p:txStyles>
    <p:titleStyle>
      <a:lvl1pPr algn="ctr" rtl="0" fontAlgn="base">
        <a:spcBef>
          <a:spcPct val="0"/>
        </a:spcBef>
        <a:spcAft>
          <a:spcPct val="0"/>
        </a:spcAft>
        <a:defRPr sz="3600" b="1" i="0">
          <a:solidFill>
            <a:srgbClr val="02EE0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1pPr>
      <a:lvl2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Tx/>
        <a:buNone/>
        <a:defRPr sz="2400">
          <a:solidFill>
            <a:srgbClr val="FFFF00"/>
          </a:solidFill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1pPr>
      <a:lvl2pPr marL="0" indent="0" algn="l" rtl="0" fontAlgn="base">
        <a:spcBef>
          <a:spcPct val="20000"/>
        </a:spcBef>
        <a:spcAft>
          <a:spcPct val="0"/>
        </a:spcAft>
        <a:buClr>
          <a:schemeClr val="tx1"/>
        </a:buClr>
        <a:buFontTx/>
        <a:buNone/>
        <a:defRPr sz="2400">
          <a:solidFill>
            <a:srgbClr val="FFFF00"/>
          </a:solidFill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sz="quarter"/>
          </p:nvPr>
        </p:nvSpPr>
        <p:spPr>
          <a:xfrm>
            <a:off x="671286" y="581025"/>
            <a:ext cx="8023225" cy="1984375"/>
          </a:xfrm>
        </p:spPr>
        <p:txBody>
          <a:bodyPr/>
          <a:lstStyle/>
          <a:p>
            <a:pPr algn="ctr">
              <a:defRPr/>
            </a:pPr>
            <a:r>
              <a:rPr lang="en-US" altLang="zh-CN" sz="4000" b="1" i="0" dirty="0" smtClean="0">
                <a:solidFill>
                  <a:srgbClr val="FFC000"/>
                </a:solidFill>
                <a:ea typeface="黑体" panose="02010609060101010101" pitchFamily="2" charset="-122"/>
              </a:rPr>
              <a:t>《</a:t>
            </a:r>
            <a:r>
              <a:rPr lang="zh-CN" altLang="en-US" sz="4000" b="1" i="0" dirty="0" smtClean="0">
                <a:solidFill>
                  <a:srgbClr val="FFC000"/>
                </a:solidFill>
                <a:ea typeface="黑体" panose="02010609060101010101" pitchFamily="2" charset="-122"/>
              </a:rPr>
              <a:t>微型计算机原理与接口技术</a:t>
            </a:r>
            <a:r>
              <a:rPr lang="en-US" altLang="zh-CN" sz="4000" b="1" i="0" dirty="0" smtClean="0">
                <a:solidFill>
                  <a:srgbClr val="FFC000"/>
                </a:solidFill>
                <a:ea typeface="黑体" panose="02010609060101010101" pitchFamily="2" charset="-122"/>
              </a:rPr>
              <a:t>》</a:t>
            </a:r>
            <a:br>
              <a:rPr lang="en-US" altLang="zh-CN" sz="4000" b="1" i="0" dirty="0" smtClean="0">
                <a:solidFill>
                  <a:srgbClr val="FFC000"/>
                </a:solidFill>
                <a:ea typeface="黑体" panose="02010609060101010101" pitchFamily="2" charset="-122"/>
              </a:rPr>
            </a:br>
            <a:r>
              <a:rPr lang="zh-CN" altLang="en-US" sz="3200" b="1" i="0" dirty="0" smtClean="0">
                <a:solidFill>
                  <a:srgbClr val="02EE02"/>
                </a:solidFill>
              </a:rPr>
              <a:t>第</a:t>
            </a:r>
            <a:r>
              <a:rPr lang="en-US" altLang="zh-CN" sz="3200" b="1" i="0" dirty="0" smtClean="0">
                <a:solidFill>
                  <a:srgbClr val="02EE02"/>
                </a:solidFill>
              </a:rPr>
              <a:t>5</a:t>
            </a:r>
            <a:r>
              <a:rPr lang="zh-CN" altLang="en-US" sz="3200" b="1" i="0" dirty="0" smtClean="0">
                <a:solidFill>
                  <a:srgbClr val="02EE02"/>
                </a:solidFill>
              </a:rPr>
              <a:t>版</a:t>
            </a:r>
            <a:endParaRPr lang="zh-CN" altLang="en-US" sz="3200" b="1" i="0" dirty="0" smtClean="0">
              <a:solidFill>
                <a:srgbClr val="02EE02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sz="quarter" idx="1"/>
          </p:nvPr>
        </p:nvSpPr>
        <p:spPr>
          <a:xfrm>
            <a:off x="856796" y="3236006"/>
            <a:ext cx="7634288" cy="1752600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方正姚体" panose="02010601030101010101" pitchFamily="2" charset="-122"/>
              </a:rPr>
              <a:t>第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方正姚体" panose="02010601030101010101" pitchFamily="2" charset="-122"/>
              </a:rPr>
              <a:t>14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方正姚体" panose="02010601030101010101" pitchFamily="2" charset="-122"/>
              </a:rPr>
              <a:t>章 </a:t>
            </a:r>
            <a:endPara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姚体" panose="02010601030101010101" pitchFamily="2" charset="-122"/>
            </a:endParaRPr>
          </a:p>
          <a:p>
            <a:pPr>
              <a:defRPr/>
            </a:pPr>
            <a:r>
              <a:rPr lang="en-US" altLang="zh-CN" sz="48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</a:rPr>
              <a:t>SIMD</a:t>
            </a:r>
            <a:r>
              <a:rPr lang="zh-CN" altLang="en-US" sz="48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</a:rPr>
              <a:t>指令和程序设计方法</a:t>
            </a:r>
            <a:endParaRPr lang="zh-CN" altLang="en-US" sz="4800" dirty="0" smtClean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80570" y="1074057"/>
            <a:ext cx="7968343" cy="425268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zh-CN" b="1" dirty="0" smtClean="0">
                <a:ea typeface="楷体_GB2312" pitchFamily="49" charset="-122"/>
              </a:rPr>
              <a:t>    printf("</a:t>
            </a:r>
            <a:r>
              <a:rPr kumimoji="1" lang="zh-CN" altLang="en-US" b="1" dirty="0" smtClean="0">
                <a:ea typeface="楷体_GB2312" pitchFamily="49" charset="-122"/>
              </a:rPr>
              <a:t>寄存器</a:t>
            </a:r>
            <a:r>
              <a:rPr kumimoji="1" lang="en-US" altLang="zh-CN" b="1" dirty="0" smtClean="0">
                <a:ea typeface="楷体_GB2312" pitchFamily="49" charset="-122"/>
              </a:rPr>
              <a:t>xmm0</a:t>
            </a:r>
            <a:r>
              <a:rPr kumimoji="1" lang="zh-CN" altLang="en-US" b="1" dirty="0" smtClean="0">
                <a:ea typeface="楷体_GB2312" pitchFamily="49" charset="-122"/>
              </a:rPr>
              <a:t>中的值为</a:t>
            </a:r>
            <a:r>
              <a:rPr kumimoji="1" lang="en-US" altLang="zh-CN" b="1" dirty="0" smtClean="0">
                <a:ea typeface="楷体_GB2312" pitchFamily="49" charset="-122"/>
              </a:rPr>
              <a:t>%f,  %f,  %f,  %f\n", f[0], </a:t>
            </a:r>
            <a:endParaRPr kumimoji="1" lang="en-US" altLang="zh-CN" b="1" dirty="0" smtClean="0"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kumimoji="1" lang="en-US" altLang="zh-CN" b="1" dirty="0" smtClean="0">
                <a:ea typeface="楷体_GB2312" pitchFamily="49" charset="-122"/>
              </a:rPr>
              <a:t>          f[1],f[2],f[3]);</a:t>
            </a:r>
            <a:endParaRPr kumimoji="1" lang="en-US" altLang="zh-CN" b="1" dirty="0" smtClean="0"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kumimoji="1" lang="en-US" altLang="zh-CN" b="1" dirty="0" smtClean="0">
                <a:ea typeface="楷体_GB2312" pitchFamily="49" charset="-122"/>
              </a:rPr>
              <a:t>    printf("</a:t>
            </a:r>
            <a:r>
              <a:rPr kumimoji="1" lang="zh-CN" altLang="en-US" b="1" dirty="0" smtClean="0">
                <a:ea typeface="楷体_GB2312" pitchFamily="49" charset="-122"/>
              </a:rPr>
              <a:t>水平方向累加</a:t>
            </a:r>
            <a:r>
              <a:rPr kumimoji="1" lang="en-US" altLang="zh-CN" b="1" dirty="0" smtClean="0">
                <a:ea typeface="楷体_GB2312" pitchFamily="49" charset="-122"/>
              </a:rPr>
              <a:t>4</a:t>
            </a:r>
            <a:r>
              <a:rPr kumimoji="1" lang="zh-CN" altLang="en-US" b="1" dirty="0" smtClean="0">
                <a:ea typeface="楷体_GB2312" pitchFamily="49" charset="-122"/>
              </a:rPr>
              <a:t>个浮点数累加后的和为：</a:t>
            </a:r>
            <a:r>
              <a:rPr kumimoji="1" lang="en-US" altLang="zh-CN" b="1" dirty="0" smtClean="0">
                <a:ea typeface="楷体_GB2312" pitchFamily="49" charset="-122"/>
              </a:rPr>
              <a:t>%f",  </a:t>
            </a:r>
            <a:endParaRPr kumimoji="1" lang="en-US" altLang="zh-CN" b="1" dirty="0" smtClean="0"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kumimoji="1" lang="en-US" altLang="zh-CN" b="1" dirty="0" smtClean="0">
                <a:ea typeface="楷体_GB2312" pitchFamily="49" charset="-122"/>
              </a:rPr>
              <a:t>          myfloat);	  </a:t>
            </a:r>
            <a:endParaRPr kumimoji="1" lang="en-US" altLang="zh-CN" b="1" dirty="0" smtClean="0"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kumimoji="1" lang="en-US" altLang="zh-CN" b="1" dirty="0" smtClean="0">
                <a:ea typeface="楷体_GB2312" pitchFamily="49" charset="-122"/>
              </a:rPr>
              <a:t>}</a:t>
            </a:r>
            <a:r>
              <a:rPr kumimoji="1" lang="zh-CN" altLang="en-US" b="1" dirty="0" smtClean="0">
                <a:ea typeface="楷体_GB2312" pitchFamily="49" charset="-122"/>
              </a:rPr>
              <a:t>                          </a:t>
            </a:r>
            <a:endParaRPr kumimoji="1" lang="zh-CN" altLang="en-US" b="1" dirty="0" smtClean="0"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kumimoji="1" lang="zh-CN" altLang="en-US" b="1" dirty="0" smtClean="0">
                <a:ea typeface="楷体_GB2312" pitchFamily="49" charset="-122"/>
              </a:rPr>
              <a:t>        </a:t>
            </a:r>
            <a:endParaRPr kumimoji="1" lang="en-US" altLang="zh-CN" b="1" dirty="0" smtClean="0">
              <a:ea typeface="楷体_GB2312" pitchFamily="49" charset="-122"/>
            </a:endParaRPr>
          </a:p>
          <a:p>
            <a:pPr>
              <a:lnSpc>
                <a:spcPct val="90000"/>
              </a:lnSpc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 smtClean="0"/>
              <a:t>程序运行结果为在</a:t>
            </a:r>
            <a:r>
              <a:rPr kumimoji="1" lang="en-US" altLang="zh-CN" b="1" dirty="0" smtClean="0"/>
              <a:t>CRT</a:t>
            </a:r>
            <a:r>
              <a:rPr kumimoji="1" lang="zh-CN" altLang="en-US" b="1" dirty="0" smtClean="0"/>
              <a:t>上显示如下信息：</a:t>
            </a:r>
            <a:endParaRPr kumimoji="1" lang="zh-CN" altLang="en-US" b="1" dirty="0" smtClean="0"/>
          </a:p>
          <a:p>
            <a:pPr marL="0" indent="0">
              <a:lnSpc>
                <a:spcPct val="90000"/>
              </a:lnSpc>
            </a:pPr>
            <a:r>
              <a:rPr kumimoji="1" lang="zh-CN" altLang="en-US" b="1" dirty="0" smtClean="0">
                <a:ea typeface="楷体_GB2312" pitchFamily="49" charset="-122"/>
              </a:rPr>
              <a:t>    </a:t>
            </a:r>
            <a:r>
              <a:rPr kumimoji="1" lang="zh-CN" altLang="en-US" b="1" dirty="0" smtClean="0">
                <a:solidFill>
                  <a:srgbClr val="66CCFF"/>
                </a:solidFill>
                <a:ea typeface="楷体_GB2312" pitchFamily="49" charset="-122"/>
              </a:rPr>
              <a:t>寄存器</a:t>
            </a:r>
            <a:r>
              <a:rPr kumimoji="1" lang="en-US" altLang="zh-CN" b="1" dirty="0" smtClean="0">
                <a:solidFill>
                  <a:srgbClr val="66CCFF"/>
                </a:solidFill>
                <a:ea typeface="楷体_GB2312" pitchFamily="49" charset="-122"/>
              </a:rPr>
              <a:t>xmm0</a:t>
            </a:r>
            <a:r>
              <a:rPr kumimoji="1" lang="zh-CN" altLang="en-US" b="1" dirty="0" smtClean="0">
                <a:solidFill>
                  <a:srgbClr val="66CCFF"/>
                </a:solidFill>
                <a:ea typeface="楷体_GB2312" pitchFamily="49" charset="-122"/>
              </a:rPr>
              <a:t>中的值为：</a:t>
            </a:r>
            <a:r>
              <a:rPr kumimoji="1" lang="en-US" altLang="zh-CN" b="1" dirty="0" smtClean="0">
                <a:solidFill>
                  <a:srgbClr val="66CCFF"/>
                </a:solidFill>
                <a:ea typeface="楷体_GB2312" pitchFamily="49" charset="-122"/>
              </a:rPr>
              <a:t>0.76550</a:t>
            </a:r>
            <a:r>
              <a:rPr kumimoji="1" lang="zh-CN" altLang="en-US" b="1" dirty="0" smtClean="0">
                <a:solidFill>
                  <a:srgbClr val="66CCFF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 smtClean="0">
                <a:solidFill>
                  <a:srgbClr val="66CCFF"/>
                </a:solidFill>
                <a:ea typeface="楷体_GB2312" pitchFamily="49" charset="-122"/>
              </a:rPr>
              <a:t>0.23450</a:t>
            </a:r>
            <a:r>
              <a:rPr kumimoji="1" lang="zh-CN" altLang="en-US" b="1" dirty="0" smtClean="0">
                <a:solidFill>
                  <a:srgbClr val="66CCFF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 smtClean="0">
                <a:solidFill>
                  <a:srgbClr val="66CCFF"/>
                </a:solidFill>
                <a:ea typeface="楷体_GB2312" pitchFamily="49" charset="-122"/>
              </a:rPr>
              <a:t>0.76550</a:t>
            </a:r>
            <a:r>
              <a:rPr kumimoji="1" lang="zh-CN" altLang="en-US" b="1" dirty="0" smtClean="0">
                <a:solidFill>
                  <a:srgbClr val="66CCFF"/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 smtClean="0">
                <a:solidFill>
                  <a:srgbClr val="66CCFF"/>
                </a:solidFill>
                <a:ea typeface="楷体_GB2312" pitchFamily="49" charset="-122"/>
              </a:rPr>
              <a:t>0.23450</a:t>
            </a:r>
            <a:endParaRPr kumimoji="1" lang="en-US" altLang="zh-CN" b="1" dirty="0" smtClean="0">
              <a:solidFill>
                <a:srgbClr val="66CCFF"/>
              </a:solidFill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kumimoji="1" lang="en-US" altLang="zh-CN" b="1" dirty="0" smtClean="0">
                <a:solidFill>
                  <a:srgbClr val="66CCFF"/>
                </a:solidFill>
                <a:ea typeface="楷体_GB2312" pitchFamily="49" charset="-122"/>
              </a:rPr>
              <a:t>    </a:t>
            </a:r>
            <a:r>
              <a:rPr kumimoji="1" lang="zh-CN" altLang="en-US" b="1" dirty="0" smtClean="0">
                <a:solidFill>
                  <a:srgbClr val="66CCFF"/>
                </a:solidFill>
                <a:ea typeface="楷体_GB2312" pitchFamily="49" charset="-122"/>
              </a:rPr>
              <a:t>水平方向累加</a:t>
            </a:r>
            <a:r>
              <a:rPr kumimoji="1" lang="en-US" altLang="zh-CN" b="1" dirty="0" smtClean="0">
                <a:solidFill>
                  <a:srgbClr val="66CCFF"/>
                </a:solidFill>
                <a:ea typeface="楷体_GB2312" pitchFamily="49" charset="-122"/>
              </a:rPr>
              <a:t>4</a:t>
            </a:r>
            <a:r>
              <a:rPr kumimoji="1" lang="zh-CN" altLang="en-US" b="1" dirty="0" smtClean="0">
                <a:solidFill>
                  <a:srgbClr val="66CCFF"/>
                </a:solidFill>
                <a:ea typeface="楷体_GB2312" pitchFamily="49" charset="-122"/>
              </a:rPr>
              <a:t>个浮点数累加后的和为：</a:t>
            </a:r>
            <a:r>
              <a:rPr kumimoji="1" lang="en-US" altLang="zh-CN" b="1" dirty="0" smtClean="0">
                <a:solidFill>
                  <a:srgbClr val="66CCFF"/>
                </a:solidFill>
                <a:ea typeface="楷体_GB2312" pitchFamily="49" charset="-122"/>
              </a:rPr>
              <a:t>2.000000</a:t>
            </a:r>
            <a:endParaRPr kumimoji="1" lang="en-US" altLang="zh-CN" b="1" dirty="0" smtClean="0">
              <a:solidFill>
                <a:srgbClr val="66CCFF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257" y="2059214"/>
            <a:ext cx="7772400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FFFF00"/>
                </a:solidFill>
                <a:effectLst/>
                <a:ea typeface="黑体" panose="02010609060101010101" pitchFamily="2" charset="-122"/>
              </a:rPr>
              <a:t>14.4  </a:t>
            </a:r>
            <a:r>
              <a:rPr lang="zh-CN" altLang="en-US" sz="4000" dirty="0" smtClean="0">
                <a:solidFill>
                  <a:srgbClr val="FFFF00"/>
                </a:solidFill>
                <a:effectLst/>
                <a:ea typeface="黑体" panose="02010609060101010101" pitchFamily="2" charset="-122"/>
              </a:rPr>
              <a:t>利用</a:t>
            </a:r>
            <a:r>
              <a:rPr lang="en-US" altLang="zh-CN" sz="4000" dirty="0" smtClean="0">
                <a:solidFill>
                  <a:srgbClr val="FFFF00"/>
                </a:solidFill>
                <a:effectLst/>
                <a:ea typeface="黑体" panose="02010609060101010101" pitchFamily="2" charset="-122"/>
              </a:rPr>
              <a:t>SIMD</a:t>
            </a:r>
            <a:r>
              <a:rPr lang="zh-CN" altLang="en-US" sz="4000" dirty="0" smtClean="0">
                <a:solidFill>
                  <a:srgbClr val="FFFF00"/>
                </a:solidFill>
                <a:effectLst/>
                <a:ea typeface="黑体" panose="02010609060101010101" pitchFamily="2" charset="-122"/>
              </a:rPr>
              <a:t>指令进行程序设计</a:t>
            </a:r>
            <a:endParaRPr lang="zh-CN" alt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1828" y="1045029"/>
            <a:ext cx="7590972" cy="5573486"/>
          </a:xfrm>
        </p:spPr>
        <p:txBody>
          <a:bodyPr/>
          <a:lstStyle/>
          <a:p>
            <a:pPr marL="363855" indent="-363855" algn="just" eaLnBrk="1" hangingPunct="1"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tabLst>
                <a:tab pos="7357745" algn="l"/>
              </a:tabLst>
            </a:pPr>
            <a:r>
              <a:rPr kumimoji="1" lang="en-US" altLang="zh-CN" sz="2600" b="1" dirty="0" err="1" smtClean="0"/>
              <a:t>采用汇编语言和C语言混合编程的方法设计程</a:t>
            </a:r>
            <a:r>
              <a:rPr kumimoji="1" lang="zh-CN" altLang="en-US" sz="2600" b="1" dirty="0" smtClean="0"/>
              <a:t>序，</a:t>
            </a:r>
            <a:r>
              <a:rPr kumimoji="1" lang="en-US" altLang="zh-CN" sz="2600" b="1" dirty="0" err="1" smtClean="0"/>
              <a:t>设定程序的运行环境为Visual</a:t>
            </a:r>
            <a:r>
              <a:rPr kumimoji="1" lang="en-US" altLang="zh-CN" sz="2600" b="1" dirty="0" smtClean="0"/>
              <a:t> C++.NET</a:t>
            </a:r>
            <a:r>
              <a:rPr kumimoji="1" lang="zh-CN" altLang="en-US" sz="2600" b="1" dirty="0" smtClean="0"/>
              <a:t>。</a:t>
            </a:r>
            <a:endParaRPr kumimoji="1" lang="zh-CN" altLang="en-US" sz="2600" b="1" dirty="0" smtClean="0"/>
          </a:p>
          <a:p>
            <a:pPr marL="363855" indent="-363855" algn="just" eaLnBrk="1" hangingPunct="1"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buFont typeface="Wingdings" panose="05000000000000000000" pitchFamily="2" charset="2"/>
              <a:buChar char="n"/>
            </a:pPr>
            <a:r>
              <a:rPr kumimoji="1" lang="en-US" altLang="zh-CN" sz="2600" b="1" dirty="0" smtClean="0"/>
              <a:t>对数据和变量进行定义时，首先要申明数据的类型，说明参加运算的数是定点数还是浮点数</a:t>
            </a:r>
            <a:r>
              <a:rPr kumimoji="1" lang="zh-CN" altLang="en-US" sz="2600" b="1" dirty="0" smtClean="0"/>
              <a:t>。</a:t>
            </a:r>
            <a:endParaRPr kumimoji="1" lang="en-US" altLang="zh-CN" sz="2600" b="1" dirty="0" smtClean="0"/>
          </a:p>
          <a:p>
            <a:pPr marL="363855" indent="-363855" algn="just" eaLnBrk="1" hangingPunct="1"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</a:pPr>
            <a:r>
              <a:rPr kumimoji="1" lang="zh-CN" altLang="en-US" sz="2600" b="1" dirty="0" smtClean="0"/>
              <a:t>　如果是浮点数，还要说明是否是对齐的浮点数，是单精度浮点数还是双精度浮点数，它们是如何存放的等。</a:t>
            </a:r>
            <a:endParaRPr kumimoji="1" lang="en-US" altLang="zh-CN" sz="2600" b="1" dirty="0" smtClean="0"/>
          </a:p>
          <a:p>
            <a:pPr marL="363855" indent="-363855" algn="just" eaLnBrk="1" hangingPunct="1">
              <a:lnSpc>
                <a:spcPct val="120000"/>
              </a:lnSpc>
              <a:spcBef>
                <a:spcPct val="30000"/>
              </a:spcBef>
              <a:buClr>
                <a:srgbClr val="FF3300"/>
              </a:buClr>
              <a:buFont typeface="Wingdings" panose="05000000000000000000" pitchFamily="2" charset="2"/>
              <a:buChar char="n"/>
            </a:pPr>
            <a:r>
              <a:rPr kumimoji="1" lang="zh-CN" altLang="en-US" sz="2600" b="1" dirty="0" smtClean="0"/>
              <a:t>下面给出用</a:t>
            </a:r>
            <a:r>
              <a:rPr kumimoji="1" lang="en-US" altLang="zh-CN" sz="2600" b="1" dirty="0" smtClean="0"/>
              <a:t>SIMD</a:t>
            </a:r>
            <a:r>
              <a:rPr kumimoji="1" lang="zh-CN" altLang="en-US" sz="2600" b="1" dirty="0" smtClean="0"/>
              <a:t>指令编写的</a:t>
            </a:r>
            <a:r>
              <a:rPr kumimoji="1" lang="en-US" altLang="zh-CN" sz="2600" b="1" dirty="0" smtClean="0"/>
              <a:t>3</a:t>
            </a:r>
            <a:r>
              <a:rPr kumimoji="1" lang="zh-CN" altLang="en-US" sz="2600" b="1" dirty="0" smtClean="0"/>
              <a:t>个程序设计实例。</a:t>
            </a:r>
            <a:endParaRPr kumimoji="1" lang="en-US" altLang="zh-CN" sz="2600" b="1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029" y="419100"/>
            <a:ext cx="8011885" cy="872671"/>
          </a:xfrm>
        </p:spPr>
        <p:txBody>
          <a:bodyPr/>
          <a:lstStyle/>
          <a:p>
            <a:r>
              <a:rPr kumimoji="1" lang="zh-CN" altLang="en-US" sz="2800" dirty="0" smtClean="0">
                <a:solidFill>
                  <a:srgbClr val="66CCFF"/>
                </a:solidFill>
              </a:rPr>
              <a:t>例</a:t>
            </a:r>
            <a:r>
              <a:rPr kumimoji="1" lang="en-US" altLang="zh-CN" sz="2800" dirty="0" smtClean="0">
                <a:solidFill>
                  <a:srgbClr val="66CCFF"/>
                </a:solidFill>
              </a:rPr>
              <a:t>14.34 </a:t>
            </a:r>
            <a:r>
              <a:rPr kumimoji="1" lang="zh-CN" altLang="en-US" sz="2800" dirty="0" smtClean="0"/>
              <a:t>  编程调整数据结构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685" y="1436914"/>
            <a:ext cx="7968343" cy="5109029"/>
          </a:xfrm>
        </p:spPr>
        <p:txBody>
          <a:bodyPr/>
          <a:lstStyle/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600" b="1" dirty="0" smtClean="0"/>
              <a:t>已知： </a:t>
            </a:r>
            <a:r>
              <a:rPr kumimoji="1" lang="en-US" altLang="zh-CN" sz="2600" b="1" dirty="0" smtClean="0"/>
              <a:t>dy=0.2345</a:t>
            </a:r>
            <a:endParaRPr kumimoji="1" lang="en-US" altLang="zh-CN" sz="2600" b="1" dirty="0" smtClean="0"/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600" b="1" dirty="0" smtClean="0"/>
              <a:t>要求：编程调整数据结构，使</a:t>
            </a:r>
            <a:r>
              <a:rPr kumimoji="1" lang="en-US" altLang="zh-CN" sz="2600" b="1" dirty="0" smtClean="0"/>
              <a:t>xmm4</a:t>
            </a:r>
            <a:r>
              <a:rPr kumimoji="1" lang="zh-CN" altLang="en-US" sz="2600" b="1" dirty="0" smtClean="0"/>
              <a:t>寄存器中的值为：</a:t>
            </a:r>
            <a:endParaRPr kumimoji="1" lang="zh-CN" altLang="en-US" sz="2600" b="1" dirty="0" smtClean="0"/>
          </a:p>
          <a:p>
            <a:pPr>
              <a:buClr>
                <a:srgbClr val="02EE02"/>
              </a:buClr>
            </a:pPr>
            <a:r>
              <a:rPr kumimoji="1" lang="en-US" altLang="zh-CN" sz="2600" b="1" dirty="0" smtClean="0"/>
              <a:t>                  1-dy</a:t>
            </a:r>
            <a:r>
              <a:rPr kumimoji="1" lang="zh-CN" altLang="en-US" sz="2600" b="1" dirty="0" smtClean="0"/>
              <a:t>，</a:t>
            </a:r>
            <a:r>
              <a:rPr kumimoji="1" lang="en-US" altLang="zh-CN" sz="2600" b="1" dirty="0" smtClean="0"/>
              <a:t>dy</a:t>
            </a:r>
            <a:r>
              <a:rPr kumimoji="1" lang="zh-CN" altLang="en-US" sz="2600" b="1" dirty="0" smtClean="0"/>
              <a:t>，</a:t>
            </a:r>
            <a:r>
              <a:rPr kumimoji="1" lang="en-US" altLang="zh-CN" sz="2600" b="1" dirty="0" smtClean="0"/>
              <a:t>1-dy</a:t>
            </a:r>
            <a:r>
              <a:rPr kumimoji="1" lang="zh-CN" altLang="en-US" sz="2600" b="1" dirty="0" smtClean="0"/>
              <a:t>，</a:t>
            </a:r>
            <a:r>
              <a:rPr kumimoji="1" lang="en-US" altLang="zh-CN" sz="2600" b="1" dirty="0" smtClean="0"/>
              <a:t>dy</a:t>
            </a:r>
            <a:endParaRPr kumimoji="1" lang="en-US" altLang="zh-CN" sz="2600" b="1" dirty="0" smtClean="0"/>
          </a:p>
          <a:p>
            <a:pPr>
              <a:buClr>
                <a:srgbClr val="02EE02"/>
              </a:buClr>
            </a:pPr>
            <a:r>
              <a:rPr kumimoji="1" lang="zh-CN" altLang="en-US" sz="2600" b="1" dirty="0" smtClean="0"/>
              <a:t>    并把调整结果显示在屏幕上。</a:t>
            </a:r>
            <a:endParaRPr kumimoji="1" lang="en-US" altLang="zh-CN" sz="2600" b="1" dirty="0" smtClean="0"/>
          </a:p>
          <a:p>
            <a:pPr>
              <a:buClr>
                <a:srgbClr val="02EE02"/>
              </a:buClr>
            </a:pPr>
            <a:endParaRPr kumimoji="1" lang="en-US" altLang="zh-CN" sz="2600" b="1" dirty="0" smtClean="0"/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600" b="1" dirty="0" smtClean="0"/>
              <a:t>程序运行后应在</a:t>
            </a:r>
            <a:r>
              <a:rPr kumimoji="1" lang="en-US" altLang="zh-CN" sz="2600" b="1" dirty="0" smtClean="0"/>
              <a:t>CRT</a:t>
            </a:r>
            <a:r>
              <a:rPr kumimoji="1" lang="zh-CN" altLang="en-US" sz="2600" b="1" dirty="0" smtClean="0"/>
              <a:t>上显示： </a:t>
            </a:r>
            <a:endParaRPr kumimoji="1" lang="zh-CN" altLang="en-US" sz="2600" b="1" dirty="0" smtClean="0"/>
          </a:p>
          <a:p>
            <a:pPr>
              <a:buClr>
                <a:srgbClr val="02EE02"/>
              </a:buClr>
            </a:pPr>
            <a:r>
              <a:rPr kumimoji="1" lang="en-US" altLang="zh-CN" sz="2600" b="1" dirty="0" smtClean="0"/>
              <a:t>     </a:t>
            </a:r>
            <a:r>
              <a:rPr kumimoji="1" lang="en-US" altLang="zh-CN" sz="2600" b="1" dirty="0" smtClean="0">
                <a:solidFill>
                  <a:srgbClr val="66CCFF"/>
                </a:solidFill>
              </a:rPr>
              <a:t>xmm4</a:t>
            </a:r>
            <a:r>
              <a:rPr kumimoji="1" lang="zh-CN" altLang="en-US" sz="2600" b="1" dirty="0" smtClean="0">
                <a:solidFill>
                  <a:srgbClr val="66CCFF"/>
                </a:solidFill>
                <a:latin typeface="黑体" panose="02010609060101010101" pitchFamily="2" charset="-122"/>
              </a:rPr>
              <a:t>中的值为</a:t>
            </a:r>
            <a:r>
              <a:rPr kumimoji="1" lang="zh-CN" altLang="en-US" sz="2600" b="1" dirty="0" smtClean="0">
                <a:solidFill>
                  <a:srgbClr val="66CCFF"/>
                </a:solidFill>
                <a:latin typeface="+mn-ea"/>
                <a:ea typeface="+mn-ea"/>
              </a:rPr>
              <a:t>：</a:t>
            </a:r>
            <a:r>
              <a:rPr kumimoji="1" lang="en-US" altLang="zh-CN" sz="2600" b="1" dirty="0" smtClean="0">
                <a:solidFill>
                  <a:srgbClr val="66CCFF"/>
                </a:solidFill>
              </a:rPr>
              <a:t>0.76550, 0.23450, 0.76550, 0.23450</a:t>
            </a:r>
            <a:endParaRPr kumimoji="1" lang="en-US" altLang="zh-CN" sz="2600" b="1" dirty="0" smtClean="0">
              <a:solidFill>
                <a:srgbClr val="66CCFF"/>
              </a:solidFill>
            </a:endParaRPr>
          </a:p>
          <a:p>
            <a:endParaRPr kumimoji="1"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54025" y="551543"/>
            <a:ext cx="8211004" cy="6023428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ea typeface="楷体_GB2312" pitchFamily="49" charset="-122"/>
              </a:rPr>
              <a:t>int main()		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//</a:t>
            </a:r>
            <a:r>
              <a:rPr kumimoji="1" lang="zh-CN" altLang="en-US" sz="2300" b="1" dirty="0" smtClean="0">
                <a:solidFill>
                  <a:srgbClr val="FFC000"/>
                </a:solidFill>
                <a:ea typeface="楷体_GB2312" pitchFamily="49" charset="-122"/>
              </a:rPr>
              <a:t>主程序，用</a:t>
            </a:r>
            <a:r>
              <a:rPr kumimoji="1" lang="en-US" altLang="zh-CN" sz="2300" b="1" dirty="0" smtClean="0">
                <a:solidFill>
                  <a:srgbClr val="FFC000"/>
                </a:solidFill>
                <a:ea typeface="楷体_GB2312" pitchFamily="49" charset="-122"/>
              </a:rPr>
              <a:t>C</a:t>
            </a:r>
            <a:r>
              <a:rPr kumimoji="1" lang="zh-CN" altLang="en-US" sz="2300" b="1" dirty="0" smtClean="0">
                <a:solidFill>
                  <a:srgbClr val="FFC000"/>
                </a:solidFill>
                <a:ea typeface="楷体_GB2312" pitchFamily="49" charset="-122"/>
              </a:rPr>
              <a:t>语言编写</a:t>
            </a:r>
            <a:endParaRPr kumimoji="1" lang="zh-CN" altLang="en-US" sz="2300" b="1" dirty="0" smtClean="0">
              <a:solidFill>
                <a:srgbClr val="FFC000"/>
              </a:solidFill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ea typeface="楷体_GB2312" pitchFamily="49" charset="-122"/>
              </a:rPr>
              <a:t>{</a:t>
            </a:r>
            <a:endParaRPr kumimoji="1" lang="en-US" altLang="zh-CN" sz="2300" b="1" dirty="0" smtClean="0"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ea typeface="楷体_GB2312" pitchFamily="49" charset="-122"/>
              </a:rPr>
              <a:t>    declspec(align(16))  float  f[4];    </a:t>
            </a:r>
            <a:endParaRPr kumimoji="1" lang="en-US" altLang="zh-CN" sz="2300" b="1" dirty="0" smtClean="0"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ea typeface="楷体_GB2312" pitchFamily="49" charset="-122"/>
              </a:rPr>
              <a:t>                         		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//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声明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16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位对齐的浮点数数组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, 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有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4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个元素</a:t>
            </a:r>
            <a:endParaRPr kumimoji="1" lang="zh-CN" altLang="en-US" sz="2300" b="1" dirty="0" smtClean="0">
              <a:solidFill>
                <a:schemeClr val="tx1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300" b="1" dirty="0" smtClean="0">
                <a:ea typeface="楷体_GB2312" pitchFamily="49" charset="-122"/>
              </a:rPr>
              <a:t>    </a:t>
            </a:r>
            <a:r>
              <a:rPr kumimoji="1" lang="en-US" altLang="zh-CN" sz="2300" b="1" dirty="0" smtClean="0">
                <a:ea typeface="楷体_GB2312" pitchFamily="49" charset="-122"/>
              </a:rPr>
              <a:t>float   myone=1.0;	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//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定义浮点数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myone</a:t>
            </a:r>
            <a:endParaRPr kumimoji="1" lang="en-US" altLang="zh-CN" sz="2300" b="1" dirty="0" smtClean="0">
              <a:solidFill>
                <a:schemeClr val="tx1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ea typeface="楷体_GB2312" pitchFamily="49" charset="-122"/>
              </a:rPr>
              <a:t>    float   dy=0.2345;	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//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定义浮点数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dy</a:t>
            </a:r>
            <a:endParaRPr kumimoji="1" lang="en-US" altLang="zh-CN" sz="2300" b="1" dirty="0" smtClean="0">
              <a:solidFill>
                <a:schemeClr val="tx1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ea typeface="楷体_GB2312" pitchFamily="49" charset="-122"/>
              </a:rPr>
              <a:t> _asm		          	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//</a:t>
            </a:r>
            <a:r>
              <a:rPr kumimoji="1" lang="zh-CN" altLang="en-US" sz="2300" b="1" dirty="0" smtClean="0">
                <a:solidFill>
                  <a:srgbClr val="00B0F0"/>
                </a:solidFill>
                <a:ea typeface="楷体_GB2312" pitchFamily="49" charset="-122"/>
              </a:rPr>
              <a:t>在</a:t>
            </a:r>
            <a:r>
              <a:rPr kumimoji="1" lang="en-US" altLang="zh-CN" sz="2300" b="1" dirty="0" smtClean="0">
                <a:solidFill>
                  <a:srgbClr val="00B0F0"/>
                </a:solidFill>
                <a:ea typeface="楷体_GB2312" pitchFamily="49" charset="-122"/>
              </a:rPr>
              <a:t>C++</a:t>
            </a:r>
            <a:r>
              <a:rPr kumimoji="1" lang="zh-CN" altLang="en-US" sz="2300" b="1" dirty="0" smtClean="0">
                <a:solidFill>
                  <a:srgbClr val="00B0F0"/>
                </a:solidFill>
                <a:ea typeface="楷体_GB2312" pitchFamily="49" charset="-122"/>
              </a:rPr>
              <a:t>语言中插入汇编语言程序</a:t>
            </a:r>
            <a:endParaRPr kumimoji="1" lang="zh-CN" altLang="en-US" sz="2300" b="1" dirty="0" smtClean="0">
              <a:solidFill>
                <a:srgbClr val="00B0F0"/>
              </a:solidFill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ea typeface="楷体_GB2312" pitchFamily="49" charset="-122"/>
              </a:rPr>
              <a:t> {</a:t>
            </a:r>
            <a:endParaRPr kumimoji="1" lang="en-US" altLang="zh-CN" sz="2300" b="1" dirty="0" smtClean="0"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ea typeface="楷体_GB2312" pitchFamily="49" charset="-122"/>
              </a:rPr>
              <a:t>     movd   xmm1, myone</a:t>
            </a:r>
            <a:endParaRPr kumimoji="1" lang="en-US" altLang="zh-CN" sz="2300" b="1" dirty="0" smtClean="0"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ea typeface="楷体_GB2312" pitchFamily="49" charset="-122"/>
              </a:rPr>
              <a:t>			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//xmm1=0, 0, 0, 1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，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16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位浮点数送低位</a:t>
            </a:r>
            <a:endParaRPr kumimoji="1" lang="zh-CN" altLang="en-US" sz="2300" b="1" dirty="0" smtClean="0">
              <a:solidFill>
                <a:schemeClr val="tx1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300" b="1" dirty="0" smtClean="0">
                <a:ea typeface="楷体_GB2312" pitchFamily="49" charset="-122"/>
              </a:rPr>
              <a:t>     </a:t>
            </a:r>
            <a:r>
              <a:rPr kumimoji="1" lang="en-US" altLang="zh-CN" sz="2300" b="1" dirty="0" smtClean="0">
                <a:ea typeface="楷体_GB2312" pitchFamily="49" charset="-122"/>
              </a:rPr>
              <a:t>movd   xmm4, dy	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//xmm4=0, 0, 0, dy</a:t>
            </a:r>
            <a:endParaRPr kumimoji="1" lang="en-US" altLang="zh-CN" sz="2300" b="1" dirty="0" smtClean="0">
              <a:solidFill>
                <a:schemeClr val="tx1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ea typeface="楷体_GB2312" pitchFamily="49" charset="-122"/>
              </a:rPr>
              <a:t>     subps   xmm1, xmm4   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//xmm1=0, 0, 0,1- dy    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标量相减</a:t>
            </a:r>
            <a:endParaRPr kumimoji="1" lang="zh-CN" altLang="en-US" sz="2300" b="1" dirty="0" smtClean="0">
              <a:solidFill>
                <a:schemeClr val="tx1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300" b="1" dirty="0" smtClean="0">
                <a:ea typeface="楷体_GB2312" pitchFamily="49" charset="-122"/>
              </a:rPr>
              <a:t>     </a:t>
            </a:r>
            <a:r>
              <a:rPr kumimoji="1" lang="en-US" altLang="zh-CN" sz="2300" b="1" dirty="0" smtClean="0">
                <a:ea typeface="楷体_GB2312" pitchFamily="49" charset="-122"/>
              </a:rPr>
              <a:t>unpcklps  xmm4, xmm1  </a:t>
            </a:r>
            <a:endParaRPr kumimoji="1" lang="en-US" altLang="zh-CN" sz="2300" b="1" dirty="0" smtClean="0"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ea typeface="楷体_GB2312" pitchFamily="49" charset="-122"/>
              </a:rPr>
              <a:t>			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//xmm4=0, 0, 1-dy, dy  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低位打散交织存放</a:t>
            </a:r>
            <a:endParaRPr kumimoji="1" lang="zh-CN" altLang="en-US" sz="2300" b="1" dirty="0" smtClean="0">
              <a:solidFill>
                <a:schemeClr val="tx1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300" b="1" dirty="0" smtClean="0">
                <a:ea typeface="楷体_GB2312" pitchFamily="49" charset="-122"/>
              </a:rPr>
              <a:t>     </a:t>
            </a:r>
            <a:r>
              <a:rPr kumimoji="1" lang="en-US" altLang="zh-CN" sz="2300" b="1" dirty="0" smtClean="0">
                <a:ea typeface="楷体_GB2312" pitchFamily="49" charset="-122"/>
              </a:rPr>
              <a:t>movaps  xmm1, xmm4 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//xmm1=0, 0, 1-dy, dy</a:t>
            </a:r>
            <a:endParaRPr kumimoji="1" lang="en-US" altLang="zh-CN" sz="2300" b="1" dirty="0" smtClean="0">
              <a:solidFill>
                <a:schemeClr val="tx1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ea typeface="楷体_GB2312" pitchFamily="49" charset="-122"/>
              </a:rPr>
              <a:t>     movlhps  xmm4, xmm1    </a:t>
            </a:r>
            <a:endParaRPr kumimoji="1" lang="en-US" altLang="zh-CN" sz="2300" b="1" dirty="0" smtClean="0"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ea typeface="楷体_GB2312" pitchFamily="49" charset="-122"/>
              </a:rPr>
              <a:t>			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//xmm4=1-dy, dy, 1-dy, dy 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源低送目的高</a:t>
            </a:r>
            <a:endParaRPr kumimoji="1" lang="zh-CN" altLang="en-US" sz="2300" b="1" dirty="0" smtClean="0">
              <a:solidFill>
                <a:schemeClr val="tx1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300" b="1" dirty="0" smtClean="0">
                <a:ea typeface="楷体_GB2312" pitchFamily="49" charset="-122"/>
              </a:rPr>
              <a:t>     </a:t>
            </a:r>
            <a:r>
              <a:rPr kumimoji="1" lang="en-US" altLang="zh-CN" sz="2300" b="1" dirty="0" smtClean="0">
                <a:ea typeface="楷体_GB2312" pitchFamily="49" charset="-122"/>
              </a:rPr>
              <a:t>movaps  f, xmm4	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//f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为数组地址</a:t>
            </a:r>
            <a:endParaRPr kumimoji="1" lang="zh-CN" altLang="en-US" sz="2300" b="1" dirty="0" smtClean="0">
              <a:solidFill>
                <a:schemeClr val="tx1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ea typeface="楷体_GB2312" pitchFamily="49" charset="-122"/>
              </a:rPr>
              <a:t>  }</a:t>
            </a:r>
            <a:endParaRPr kumimoji="1" lang="en-US" altLang="zh-CN" sz="2300" b="1" dirty="0" smtClean="0"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ea typeface="楷体_GB2312" pitchFamily="49" charset="-122"/>
              </a:rPr>
              <a:t>     printf(“xmm4</a:t>
            </a:r>
            <a:r>
              <a:rPr kumimoji="1" lang="zh-CN" altLang="en-US" sz="2300" b="1" dirty="0" smtClean="0">
                <a:ea typeface="楷体_GB2312" pitchFamily="49" charset="-122"/>
              </a:rPr>
              <a:t>中的值为</a:t>
            </a:r>
            <a:r>
              <a:rPr kumimoji="1" lang="en-US" altLang="zh-CN" sz="2300" b="1" dirty="0" smtClean="0">
                <a:ea typeface="楷体_GB2312" pitchFamily="49" charset="-122"/>
              </a:rPr>
              <a:t>:%f,%f,%f,%f\n”,f[3],f[2],f[1],f[0]);</a:t>
            </a:r>
            <a:endParaRPr kumimoji="1" lang="en-US" altLang="zh-CN" sz="2300" b="1" dirty="0" smtClean="0"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ea typeface="楷体_GB2312" pitchFamily="49" charset="-122"/>
              </a:rPr>
              <a:t>}			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//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打印寄存器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xmm4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中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4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ea typeface="楷体_GB2312" pitchFamily="49" charset="-122"/>
              </a:rPr>
              <a:t>个浮点数的值</a:t>
            </a:r>
            <a:endParaRPr kumimoji="1" lang="zh-CN" altLang="en-US" sz="2300" b="1" dirty="0" smtClean="0">
              <a:solidFill>
                <a:schemeClr val="tx1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0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     </a:t>
            </a:r>
            <a:endParaRPr lang="zh-CN" altLang="en-US" sz="1400" dirty="0" smtClean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464457" y="362857"/>
            <a:ext cx="8186058" cy="6212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 sz="28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14.35   </a:t>
            </a:r>
            <a:r>
              <a:rPr kumimoji="1" lang="zh-CN" altLang="en-US" sz="2800" b="1" dirty="0">
                <a:solidFill>
                  <a:srgbClr val="02EE0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访问存储器的例子</a:t>
            </a:r>
            <a:endParaRPr kumimoji="1" lang="zh-CN" altLang="en-US" sz="2800" b="1" dirty="0">
              <a:solidFill>
                <a:srgbClr val="02EE0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l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定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义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个数组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，每个数组存放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个数据。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要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求：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数组存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放数据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数组的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数应是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倍；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数组的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数为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数组之和。然后将各数组中的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数依次放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入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存单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元，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并将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数组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的值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打印出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来。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程序运行结果为在CRT上显示： 0, 11, 22, 33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void accessMem( )			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定义函数</a:t>
            </a:r>
            <a:endParaRPr kumimoji="1" lang="zh-CN" altLang="en-US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_declspec (align(16))   float    a[4];	</a:t>
            </a: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      </a:t>
            </a:r>
            <a:r>
              <a:rPr kumimoji="1" lang="en-US" altLang="zh-CN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声明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位对齐的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浮点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数组成的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数组</a:t>
            </a:r>
            <a:endParaRPr kumimoji="1" lang="zh-CN" altLang="en-US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_declspec (align(16))   float    b[4];	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声明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数组</a:t>
            </a:r>
            <a:endParaRPr kumimoji="1" lang="zh-CN" altLang="en-US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_declspec (align(16))   float    c[4];	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声明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数组</a:t>
            </a:r>
            <a:endParaRPr kumimoji="1" lang="zh-CN" altLang="en-US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for(int I = 0;  I &lt; 4;  I++)              </a:t>
            </a:r>
            <a:r>
              <a:rPr kumimoji="1" lang="en-US" altLang="zh-CN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初始化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a[4]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b[4]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的内容</a:t>
            </a:r>
            <a:endParaRPr kumimoji="1" lang="zh-CN" altLang="en-US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{</a:t>
            </a:r>
            <a:endParaRPr kumimoji="1"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a[I] = I;</a:t>
            </a:r>
            <a:endParaRPr kumimoji="1"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b[I] = 10*I;</a:t>
            </a:r>
            <a:endParaRPr kumimoji="1"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}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468314" y="420915"/>
            <a:ext cx="8414430" cy="62266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1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_asm		</a:t>
            </a:r>
            <a:r>
              <a:rPr kumimoji="1" lang="en-US" altLang="zh-CN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//</a:t>
            </a:r>
            <a:r>
              <a:rPr kumimoji="1" lang="en-US" altLang="zh-CN" sz="2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用汇编语言编程求数组c的值</a:t>
            </a:r>
            <a:endParaRPr kumimoji="1" lang="en-US" altLang="zh-CN" sz="22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{</a:t>
            </a:r>
            <a:endParaRPr kumimoji="1" lang="en-US" altLang="zh-CN" sz="22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push  ebx</a:t>
            </a:r>
            <a:endParaRPr kumimoji="1" lang="en-US" altLang="zh-CN" sz="22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lea     ecx,    </a:t>
            </a:r>
            <a:r>
              <a:rPr kumimoji="1" lang="en-US" altLang="zh-CN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a[0] 	</a:t>
            </a:r>
            <a:r>
              <a:rPr kumimoji="1" lang="en-US" altLang="zh-CN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//</a:t>
            </a:r>
            <a:r>
              <a:rPr kumimoji="1" lang="en-US" altLang="zh-CN" sz="2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将数组a的初始地址读入ecx</a:t>
            </a:r>
            <a:endParaRPr kumimoji="1" lang="en-US" altLang="zh-CN" sz="22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lea     edx,    b[0</a:t>
            </a:r>
            <a:r>
              <a:rPr kumimoji="1" lang="en-US" altLang="zh-CN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 	</a:t>
            </a:r>
            <a:r>
              <a:rPr kumimoji="1" lang="en-US" altLang="zh-CN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//</a:t>
            </a:r>
            <a:r>
              <a:rPr kumimoji="1" lang="en-US" altLang="zh-CN" sz="2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将数组b的初始地址读入edx</a:t>
            </a:r>
            <a:endParaRPr kumimoji="1" lang="en-US" altLang="zh-CN" sz="22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lea     ebx,    c[0</a:t>
            </a:r>
            <a:r>
              <a:rPr kumimoji="1" lang="en-US" altLang="zh-CN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 	      </a:t>
            </a:r>
            <a:r>
              <a:rPr kumimoji="1" lang="en-US" altLang="zh-CN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将数组c的初始地址读入ebx</a:t>
            </a:r>
            <a:endParaRPr kumimoji="1" lang="en-US" altLang="zh-CN" sz="22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movaps xmm0, [ecx</a:t>
            </a:r>
            <a:r>
              <a:rPr kumimoji="1" lang="en-US" altLang="zh-CN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    </a:t>
            </a:r>
            <a:r>
              <a:rPr kumimoji="1" lang="en-US" altLang="zh-CN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将[ecx]指定的a数组内容读入xmm0</a:t>
            </a:r>
            <a:endParaRPr kumimoji="1" lang="en-US" altLang="zh-CN" sz="22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movaps  xmm1, [edx</a:t>
            </a:r>
            <a:r>
              <a:rPr kumimoji="1" lang="en-US" altLang="zh-CN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   </a:t>
            </a:r>
            <a:r>
              <a:rPr kumimoji="1" lang="en-US" altLang="zh-CN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将[edx]指定的b数组内容读入xmm1</a:t>
            </a:r>
            <a:endParaRPr kumimoji="1" lang="en-US" altLang="zh-CN" sz="22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addps  xmm0, xmm1 </a:t>
            </a:r>
            <a:r>
              <a:rPr kumimoji="1" lang="en-US" altLang="zh-CN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a数组与b数组内容相加，存入xmm0</a:t>
            </a:r>
            <a:endParaRPr kumimoji="1" lang="en-US" altLang="zh-CN" sz="22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movaps  [ebx], </a:t>
            </a:r>
            <a:r>
              <a:rPr kumimoji="1" lang="en-US" altLang="zh-CN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xmm0   </a:t>
            </a:r>
            <a:r>
              <a:rPr kumimoji="1" lang="en-US" altLang="zh-CN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c数组存入[ebx]所指定的内存单元</a:t>
            </a:r>
            <a:endParaRPr kumimoji="1" lang="en-US" altLang="zh-CN" sz="22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pop    ebx</a:t>
            </a:r>
            <a:endParaRPr kumimoji="1" lang="en-US" altLang="zh-CN" sz="22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}</a:t>
            </a:r>
            <a:endParaRPr kumimoji="1" lang="en-US" altLang="zh-CN" sz="22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printf ( "C数组的值为：%f, %f, %f, %f\n", c[0], c[1], c[2], c[3]);</a:t>
            </a:r>
            <a:endParaRPr kumimoji="1" lang="en-US" altLang="zh-CN" sz="22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	                               </a:t>
            </a:r>
            <a:r>
              <a:rPr kumimoji="1" lang="en-US" altLang="zh-CN" sz="2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打印c数组内容</a:t>
            </a:r>
            <a:endParaRPr kumimoji="1" lang="en-US" altLang="zh-CN" sz="22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main()	  </a:t>
            </a:r>
            <a:r>
              <a:rPr kumimoji="1" lang="en-US" altLang="zh-CN" sz="2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//</a:t>
            </a:r>
            <a:r>
              <a:rPr kumimoji="1" lang="en-US" altLang="zh-CN" sz="2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主程序</a:t>
            </a:r>
            <a:endParaRPr kumimoji="1" lang="en-US" altLang="zh-CN" sz="22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22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accessMem();	      </a:t>
            </a:r>
            <a:r>
              <a:rPr kumimoji="1" lang="en-US" altLang="zh-CN" sz="22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2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调用函数</a:t>
            </a:r>
            <a:endParaRPr kumimoji="1" lang="en-US" altLang="zh-CN" sz="22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getchar();</a:t>
            </a:r>
            <a:endParaRPr kumimoji="1" lang="en-US" altLang="zh-CN" sz="22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return 0;</a:t>
            </a:r>
            <a:endParaRPr kumimoji="1" lang="en-US" altLang="zh-CN" sz="22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kumimoji="1" lang="zh-CN" altLang="en-US" sz="22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435428" y="464456"/>
            <a:ext cx="8551409" cy="6008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 sz="28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14.36 </a:t>
            </a:r>
            <a:r>
              <a:rPr kumimoji="1" lang="zh-CN" altLang="en-US" sz="2800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沿</a:t>
            </a:r>
            <a:r>
              <a:rPr kumimoji="1" lang="zh-CN" altLang="en-US" b="1" dirty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水平方向累加</a:t>
            </a:r>
            <a:r>
              <a:rPr kumimoji="1" lang="en-US" altLang="zh-CN" b="1" dirty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xmm0</a:t>
            </a:r>
            <a:r>
              <a:rPr kumimoji="1" lang="zh-CN" altLang="en-US" b="1" dirty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寄存器中的</a:t>
            </a:r>
            <a:r>
              <a:rPr kumimoji="1" lang="en-US" altLang="zh-CN" b="1" dirty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个浮点数。</a:t>
            </a:r>
            <a:endParaRPr kumimoji="1" lang="zh-CN" altLang="en-US" b="1" dirty="0">
              <a:solidFill>
                <a:srgbClr val="02EE02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已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知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: xmm0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寄存器中存放的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个单精度浮点数为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02EE02"/>
              </a:buClr>
            </a:pP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x3=0.76550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x2=0.23450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x1=0.76550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x0=0.23450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要求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：沿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寄存器的水平方向累加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xmm0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寄存器中的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个浮点数的值，并存入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xmm0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中。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200" b="1" dirty="0" smtClean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main()	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//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主程序</a:t>
            </a:r>
            <a:endParaRPr kumimoji="1" lang="zh-CN" altLang="en-US" sz="23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23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_declspec(align(16))   float  f[4];	                   </a:t>
            </a:r>
            <a:endParaRPr kumimoji="1" lang="en-US" altLang="zh-CN" sz="23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                     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声明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位对齐的浮点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数数组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个元素</a:t>
            </a:r>
            <a:endParaRPr kumimoji="1" lang="zh-CN" altLang="en-US" sz="23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f[0] = 0.234500;	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给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x0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赋值</a:t>
            </a:r>
            <a:endParaRPr kumimoji="1" lang="zh-CN" altLang="en-US" sz="23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f[1] = 0.765500;	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给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x1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赋值</a:t>
            </a:r>
            <a:endParaRPr kumimoji="1" lang="zh-CN" altLang="en-US" sz="23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f[2] = 0.234500;	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给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x2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赋值</a:t>
            </a:r>
            <a:endParaRPr kumimoji="1" lang="zh-CN" altLang="en-US" sz="23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f[3] = 0.765500;	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给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x3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赋值</a:t>
            </a:r>
            <a:endParaRPr kumimoji="1" lang="zh-CN" altLang="en-US" sz="23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float  myfloat;	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声明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myfloat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为单精度浮点数</a:t>
            </a:r>
            <a:endParaRPr kumimoji="1" lang="zh-CN" altLang="en-US" sz="23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88685" y="762000"/>
            <a:ext cx="8740095" cy="58129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sz="23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_asm		</a:t>
            </a:r>
            <a:r>
              <a:rPr kumimoji="1" lang="en-US" altLang="zh-CN" sz="23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//</a:t>
            </a:r>
            <a:r>
              <a:rPr kumimoji="1" lang="zh-CN" altLang="en-US" sz="23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嵌入汇编语言程</a:t>
            </a:r>
            <a:r>
              <a:rPr kumimoji="1" lang="zh-CN" altLang="en-US" sz="23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序</a:t>
            </a:r>
            <a:r>
              <a:rPr kumimoji="1" lang="en-US" altLang="zh-CN" sz="23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3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求</a:t>
            </a:r>
            <a:r>
              <a:rPr kumimoji="1" lang="en-US" altLang="zh-CN" sz="23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3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个浮点数之和</a:t>
            </a:r>
            <a:r>
              <a:rPr kumimoji="1" lang="en-US" altLang="zh-CN" sz="23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endParaRPr kumimoji="1" lang="en-US" altLang="zh-CN" sz="2300" b="1" dirty="0">
              <a:solidFill>
                <a:srgbClr val="66CC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{</a:t>
            </a:r>
            <a:endParaRPr kumimoji="1" lang="en-US" altLang="zh-CN" sz="23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movaps </a:t>
            </a:r>
            <a:r>
              <a:rPr kumimoji="1" lang="en-US" altLang="zh-CN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xmm0,f</a:t>
            </a: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// 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xmm0 = x3, x2, x1, x0  </a:t>
            </a:r>
            <a:endParaRPr kumimoji="1" lang="en-US" altLang="zh-CN" sz="2300" b="1" dirty="0" smtClean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// 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初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始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值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直没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kumimoji="1" lang="zh-CN" altLang="en-US" sz="23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movaps </a:t>
            </a:r>
            <a:r>
              <a:rPr kumimoji="1" lang="en-US" altLang="zh-CN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xmm1,xmm0      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 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xmm1 = x3, x2, x1, x0</a:t>
            </a:r>
            <a:endParaRPr kumimoji="1" lang="en-US" altLang="zh-CN" sz="23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movhlps  xmm2, xmm1   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 xmm2 = --, --,  x3, x2  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源高→目的低</a:t>
            </a:r>
            <a:endParaRPr kumimoji="1" lang="zh-CN" altLang="en-US" sz="23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addss  xmm1, </a:t>
            </a:r>
            <a:r>
              <a:rPr kumimoji="1" lang="en-US" altLang="zh-CN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xmm2</a:t>
            </a: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 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xmm1 = x3, x2, x1, (x0+x2) 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标量加</a:t>
            </a:r>
            <a:endParaRPr kumimoji="1" lang="zh-CN" altLang="en-US" sz="23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unpcklps  xmm2, xmm0  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 xmm2 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x1, x3, x0, x2  </a:t>
            </a:r>
            <a:endParaRPr kumimoji="1" lang="en-US" altLang="zh-CN" sz="2300" b="1" dirty="0" smtClean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// 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源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和目的低半部分打散</a:t>
            </a:r>
            <a:endParaRPr kumimoji="1" lang="zh-CN" altLang="en-US" sz="23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movhlps xmm3, xmm2    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 xmm3 = --, --,  x1, x3  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源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高→目的低</a:t>
            </a:r>
            <a:endParaRPr kumimoji="1" lang="zh-CN" altLang="en-US" sz="23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addss xmm1, </a:t>
            </a:r>
            <a:r>
              <a:rPr kumimoji="1" lang="en-US" altLang="zh-CN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xmm3</a:t>
            </a: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 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xmm1 = x3, x2, x1, (x0+x2+x3) 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标量加</a:t>
            </a:r>
            <a:endParaRPr kumimoji="1" lang="zh-CN" altLang="en-US" sz="23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unpcklps xmm3, xmm0   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 xmm3 = x1, x1, x0, x3  </a:t>
            </a:r>
            <a:endParaRPr kumimoji="1" lang="en-US" altLang="zh-CN" sz="2300" b="1" dirty="0" smtClean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          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源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和目的低半部分打散                       </a:t>
            </a:r>
            <a:endParaRPr kumimoji="1" lang="zh-CN" altLang="en-US" sz="23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movhlps  xmm2, xmm3   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 xmm2 = x1, x3, x1, x1 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源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高→目的低</a:t>
            </a:r>
            <a:endParaRPr kumimoji="1" lang="zh-CN" altLang="en-US" sz="23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addss  </a:t>
            </a:r>
            <a:r>
              <a:rPr kumimoji="1" lang="en-US" altLang="zh-CN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xmm1,xmm2</a:t>
            </a: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 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xmm1 = x3, x2, x1, (x0+x2+x3+x1)  </a:t>
            </a:r>
            <a:endParaRPr kumimoji="1" lang="en-US" altLang="zh-CN" sz="2300" b="1" dirty="0" smtClean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// 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标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量加</a:t>
            </a:r>
            <a:endParaRPr kumimoji="1" lang="zh-CN" altLang="en-US" sz="23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movss  myfloat, xmm1    </a:t>
            </a:r>
            <a:r>
              <a:rPr kumimoji="1" lang="en-US" altLang="zh-C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标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量传送，得到</a:t>
            </a:r>
            <a:r>
              <a:rPr kumimoji="1" lang="en-US" altLang="zh-CN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3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个数的累加结果</a:t>
            </a:r>
            <a:endParaRPr kumimoji="1" lang="zh-CN" altLang="en-US" sz="23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}</a:t>
            </a:r>
            <a:endParaRPr kumimoji="1" lang="en-US" altLang="zh-CN" sz="23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endParaRPr kumimoji="1" lang="en-US" altLang="zh-CN" sz="22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ashore design template">
  <a:themeElements>
    <a:clrScheme name="Office 主题 1">
      <a:dk1>
        <a:srgbClr val="336699"/>
      </a:dk1>
      <a:lt1>
        <a:srgbClr val="CCCCFF"/>
      </a:lt1>
      <a:dk2>
        <a:srgbClr val="DDDDDD"/>
      </a:dk2>
      <a:lt2>
        <a:srgbClr val="9999FF"/>
      </a:lt2>
      <a:accent1>
        <a:srgbClr val="CCCC00"/>
      </a:accent1>
      <a:accent2>
        <a:srgbClr val="999933"/>
      </a:accent2>
      <a:accent3>
        <a:srgbClr val="E2E2FF"/>
      </a:accent3>
      <a:accent4>
        <a:srgbClr val="2A5682"/>
      </a:accent4>
      <a:accent5>
        <a:srgbClr val="E2E2AA"/>
      </a:accent5>
      <a:accent6>
        <a:srgbClr val="8A8A2D"/>
      </a:accent6>
      <a:hlink>
        <a:srgbClr val="CBCBCB"/>
      </a:hlink>
      <a:folHlink>
        <a:srgbClr val="0099CC"/>
      </a:folHlink>
    </a:clrScheme>
    <a:fontScheme name="Office 主题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336699"/>
        </a:dk1>
        <a:lt1>
          <a:srgbClr val="CCCCFF"/>
        </a:lt1>
        <a:dk2>
          <a:srgbClr val="DDDDDD"/>
        </a:dk2>
        <a:lt2>
          <a:srgbClr val="9999FF"/>
        </a:lt2>
        <a:accent1>
          <a:srgbClr val="CCCC00"/>
        </a:accent1>
        <a:accent2>
          <a:srgbClr val="999933"/>
        </a:accent2>
        <a:accent3>
          <a:srgbClr val="E2E2FF"/>
        </a:accent3>
        <a:accent4>
          <a:srgbClr val="2A5682"/>
        </a:accent4>
        <a:accent5>
          <a:srgbClr val="E2E2AA"/>
        </a:accent5>
        <a:accent6>
          <a:srgbClr val="8A8A2D"/>
        </a:accent6>
        <a:hlink>
          <a:srgbClr val="CBCBCB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36699"/>
        </a:dk1>
        <a:lt1>
          <a:srgbClr val="CCCCFF"/>
        </a:lt1>
        <a:dk2>
          <a:srgbClr val="000000"/>
        </a:dk2>
        <a:lt2>
          <a:srgbClr val="9999FF"/>
        </a:lt2>
        <a:accent1>
          <a:srgbClr val="CCCC00"/>
        </a:accent1>
        <a:accent2>
          <a:srgbClr val="999933"/>
        </a:accent2>
        <a:accent3>
          <a:srgbClr val="E2E2FF"/>
        </a:accent3>
        <a:accent4>
          <a:srgbClr val="2A5682"/>
        </a:accent4>
        <a:accent5>
          <a:srgbClr val="E2E2AA"/>
        </a:accent5>
        <a:accent6>
          <a:srgbClr val="8A8A2D"/>
        </a:accent6>
        <a:hlink>
          <a:srgbClr val="CBCBCB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EAEAEA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地球仪</Template>
  <TotalTime>0</TotalTime>
  <Words>3640</Words>
  <Application>WPS 演示</Application>
  <PresentationFormat>On-screen Show (4:3)</PresentationFormat>
  <Paragraphs>132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楷体_GB2312</vt:lpstr>
      <vt:lpstr>黑体</vt:lpstr>
      <vt:lpstr>华文隶书</vt:lpstr>
      <vt:lpstr>方正姚体</vt:lpstr>
      <vt:lpstr>华文中宋</vt:lpstr>
      <vt:lpstr>新宋体</vt:lpstr>
      <vt:lpstr>微软雅黑</vt:lpstr>
      <vt:lpstr>Arial Unicode MS</vt:lpstr>
      <vt:lpstr>Seashore design template</vt:lpstr>
      <vt:lpstr>《微型计算机原理与接口技术》 第5版</vt:lpstr>
      <vt:lpstr>14.4  利用SIMD指令进行程序设计</vt:lpstr>
      <vt:lpstr>PowerPoint 演示文稿</vt:lpstr>
      <vt:lpstr>例14.34   编程调整数据结构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Oulun yliopisto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ray</dc:creator>
  <cp:lastModifiedBy>zhaowb1394026140</cp:lastModifiedBy>
  <cp:revision>384</cp:revision>
  <cp:lastPrinted>2002-10-24T04:46:00Z</cp:lastPrinted>
  <dcterms:created xsi:type="dcterms:W3CDTF">2002-05-13T07:48:00Z</dcterms:created>
  <dcterms:modified xsi:type="dcterms:W3CDTF">2018-11-05T09:06:31Z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