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74" r:id="rId3"/>
    <p:sldId id="598" r:id="rId4"/>
    <p:sldId id="743" r:id="rId5"/>
    <p:sldId id="742" r:id="rId6"/>
    <p:sldId id="745" r:id="rId7"/>
    <p:sldId id="744" r:id="rId8"/>
    <p:sldId id="741" r:id="rId9"/>
    <p:sldId id="740" r:id="rId10"/>
    <p:sldId id="746" r:id="rId11"/>
    <p:sldId id="747" r:id="rId12"/>
    <p:sldId id="749" r:id="rId13"/>
    <p:sldId id="748" r:id="rId14"/>
    <p:sldId id="750" r:id="rId15"/>
    <p:sldId id="752" r:id="rId16"/>
    <p:sldId id="751" r:id="rId17"/>
    <p:sldId id="753" r:id="rId18"/>
    <p:sldId id="754" r:id="rId19"/>
    <p:sldId id="755" r:id="rId20"/>
    <p:sldId id="757" r:id="rId21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66FF99"/>
    <a:srgbClr val="00FF00"/>
    <a:srgbClr val="0099FF"/>
    <a:srgbClr val="B4B9BE"/>
    <a:srgbClr val="FFFF00"/>
    <a:srgbClr val="FF9933"/>
    <a:srgbClr val="FF66FF"/>
    <a:srgbClr val="00CC00"/>
    <a:srgbClr val="235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 varScale="1">
        <p:scale>
          <a:sx n="80" d="100"/>
          <a:sy n="80" d="100"/>
        </p:scale>
        <p:origin x="-9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>
              <a:buClr>
                <a:srgbClr val="00FF00"/>
              </a:buClr>
              <a:buSzPct val="85000"/>
              <a:buFont typeface="Wingdings" panose="05000000000000000000" pitchFamily="2" charset="2"/>
              <a:buChar char="Ø"/>
              <a:defRPr sz="2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 eaLnBrk="1" latinLnBrk="0" hangingPunct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 eaLnBrk="1" latinLnBrk="0" hangingPunct="1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 eaLnBrk="1" latinLnBrk="0" hangingPunct="1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38150" y="31750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15.4  </a:t>
            </a:r>
            <a:r>
              <a:rPr lang="zh-CN" altLang="en-US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多核处理器</a:t>
            </a:r>
            <a:endParaRPr lang="zh-CN" altLang="en-US" sz="1800" b="0" dirty="0">
              <a:solidFill>
                <a:srgbClr val="FF9933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838950" y="0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章  微型机系统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600" b="0" kern="1200" cap="none" baseline="0">
          <a:ln w="6350">
            <a:noFill/>
          </a:ln>
          <a:solidFill>
            <a:srgbClr val="00FF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楷体_GB2312" pitchFamily="49" charset="-122"/>
          <a:ea typeface="楷体_GB2312" pitchFamily="49" charset="-122"/>
          <a:cs typeface="+mj-cs"/>
        </a:defRPr>
      </a:lvl1pPr>
    </p:titleStyle>
    <p:bodyStyle>
      <a:lvl1pPr marL="365125" indent="-365125" algn="l" rtl="0" eaLnBrk="1" latinLnBrk="0" hangingPunct="1">
        <a:spcBef>
          <a:spcPct val="20000"/>
        </a:spcBef>
        <a:buClr>
          <a:srgbClr val="FFFF00"/>
        </a:buClr>
        <a:buSzPct val="84000"/>
        <a:buFont typeface="Wingdings" panose="05000000000000000000" pitchFamily="2" charset="2"/>
        <a:buChar char="l"/>
        <a:defRPr kumimoji="0" sz="28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n-cs"/>
        </a:defRPr>
      </a:lvl1pPr>
      <a:lvl2pPr marL="92075" indent="0" algn="l" rtl="0" eaLnBrk="1" latinLnBrk="0" hangingPunct="1">
        <a:spcBef>
          <a:spcPct val="20000"/>
        </a:spcBef>
        <a:buClr>
          <a:srgbClr val="00FF00"/>
        </a:buClr>
        <a:buSzPct val="80000"/>
        <a:buFont typeface="Wingdings" panose="05000000000000000000" pitchFamily="2" charset="2"/>
        <a:buChar char="n"/>
        <a:defRPr kumimoji="0"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_GB2312" pitchFamily="49" charset="-122"/>
          <a:ea typeface="楷体_GB2312" pitchFamily="49" charset="-122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None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2628900"/>
            <a:ext cx="7772400" cy="3111500"/>
          </a:xfrm>
        </p:spPr>
        <p:txBody>
          <a:bodyPr>
            <a:normAutofit/>
          </a:bodyPr>
          <a:lstStyle/>
          <a:p>
            <a:pPr lvl="0">
              <a:lnSpc>
                <a:spcPts val="9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15</a:t>
            </a: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br>
              <a:rPr lang="en-US" altLang="zh-CN" sz="6000" dirty="0" smtClean="0">
                <a:solidFill>
                  <a:srgbClr val="FFFF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6000" dirty="0" smtClean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微型计算机系统结构</a:t>
            </a:r>
            <a:endParaRPr lang="zh-CN" altLang="en-US" sz="6000" kern="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393700" y="895350"/>
            <a:ext cx="8534400" cy="14668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zh-CN" altLang="en-US" sz="3600" dirty="0">
              <a:solidFill>
                <a:srgbClr val="33CCFF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第一代智能酷睿多核处理器</a:t>
            </a:r>
            <a:endParaRPr lang="zh-CN" alt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1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）睿频加速技术（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Turbo Boost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基于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的电源管理技术来实现加速。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通过分析当前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负载情况，智能地关闭一些用不上的核心，把能源留给正在使用的核心，并使它们运行在更高的频率，从而达到更高的性能。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而在需要多个核心时，动态开启相应的核心，智能调整频率。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这样，在不影响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TDP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情况下，能把核心工作频率调得更高。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</a:t>
            </a:r>
            <a:r>
              <a:rPr lang="zh-CN" alt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第二代智能酷睿多核处理器</a:t>
            </a:r>
            <a:endParaRPr lang="zh-CN" altLang="en-US" sz="3200" b="1" dirty="0">
              <a:solidFill>
                <a:srgbClr val="00B0F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51562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Sandy Bridge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架构</a:t>
            </a:r>
            <a:endParaRPr lang="zh-CN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推出了一批架构和代号均为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Sandy Bridge (SNB)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i3/i5/i7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Pentium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双核系列处理器，采用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32nm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工艺和高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金属栅极晶体管技术，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LGA1155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封装，最多为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核心，含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亿多晶体管，与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 Z68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芯片组配套。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它们面向主流用户、游戏玩家和高端爱好者。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与第一代产品比较，有以下重要创新：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全新的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SNB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微架构，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功耗更低，不仅延长电池续航时间，而且能显著提高系统性能。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优化的睿频加速技术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2.0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提供更智能和高效的加速技术。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6450"/>
            <a:ext cx="8229600" cy="53340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Sandy Bridge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架构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内置高性能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GPU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，也称核芯显卡，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提供更强的视频编码和图形功能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将会生成栩栩如生的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3D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动画效果。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引入全新的环形联通架构（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RING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保证低延迟、高效率通讯，能使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GPU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共享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L3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高速缓存，大幅提升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GPU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性能。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全新的高级矢量扩展（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AVX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）指令集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，支持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256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SIMD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技术，浮点性能翻倍，矩阵计算比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SSE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技术快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90%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在第二代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Core i5/i7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中引入了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高级加密标准（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AES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）指令集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，显著提高了资料的安全性及保密性。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</a:t>
            </a:r>
            <a:r>
              <a:rPr lang="zh-CN" alt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第二代智能酷睿多核处理器</a:t>
            </a:r>
            <a:endParaRPr lang="zh-CN" alt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511175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Sandy Bridge-E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架构</a:t>
            </a:r>
            <a:endParaRPr lang="zh-CN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月，三款核心架构仍是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，但代号为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Sandy Bridge-E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i7 3xxx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处理器发布，即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3820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3930K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和极致版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3960X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3930X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含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15MB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L3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32nm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工艺，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22.7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亿个晶体管，引脚数多达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2011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。外频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100MHz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33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倍频后达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3.3GHz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。由于有睿频技术，在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个核心加速时，核心工作频率可自动超至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3.6GHz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个核心时升至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3.7GHz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个核心运行时则能加速到最高值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3.9GHz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可与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X79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芯片组配套，构成高端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6450"/>
            <a:ext cx="8229600" cy="564515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Sandy Bridge-E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架构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SNB-E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Sandy Bridge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的多核扩展，它在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的基础上又增加了不少新特点，其中有两点最大变化：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内置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DDR3-1600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四通道内存控制其，可提供高达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42.7GB/s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的内存带宽。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提供两条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 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通道。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值得一提的是与之配套的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X79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芯片组，它可以为主板提供以下的主要配置：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 3.0 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插槽。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提供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 2.0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通道。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 2.0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提供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SATA 6Gbps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SATA 3Gbps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4250"/>
            <a:ext cx="8229600" cy="351155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Sandy Bridge-E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架构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支持规格为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RAID 0/1/5/10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的磁盘阵列。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个千兆网络接口。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内存的最大容量为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64GB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，这是至今支持内存容量最高的主板。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15.9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推出的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DX79SI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主板图，采用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X79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芯片组设计，可运行这三款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Sandy Bridge-E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架构的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50850"/>
            <a:ext cx="8229600" cy="53340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图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15.9  Intel DX79SI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主板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内容占位符 5" descr="Intel X79主板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9250" y="1206500"/>
            <a:ext cx="8528050" cy="5027891"/>
          </a:xfrm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Intel DX79SI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主板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295400"/>
            <a:ext cx="8229600" cy="5289550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2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主板采用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ATX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板型，含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DDR3 DIMM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内存插槽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 x16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插槽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 x1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插槽和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插槽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SATA 6Gbps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SATA 3Gbps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前置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 3.0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扩展接口，并支持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 3.0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后置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 3.0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 2.0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IEEE 1394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个千兆网卡、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组带光纤输出的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HD Audio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和显卡散热是高端计算机设计中的一个技术难题，通常采用散热片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热管为电源和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等部分散热。为更好发挥多核处理器的超频工作特长，主板规范建议对处理器采用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水冷</a:t>
            </a:r>
            <a:r>
              <a:rPr 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散热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99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</a:t>
            </a:r>
            <a:r>
              <a:rPr lang="zh-CN" altLang="en-US" sz="3200" b="1" dirty="0" smtClean="0">
                <a:solidFill>
                  <a:srgbClr val="0099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第三代智能酷睿多核处理器</a:t>
            </a:r>
            <a:endParaRPr lang="zh-CN" altLang="en-US" sz="3200" b="1" dirty="0">
              <a:solidFill>
                <a:srgbClr val="0099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50673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月发布，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4核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22nm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Ivy Bridge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架构和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三栅极晶体管技术，三维的晶体管布局增加了密度。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核的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Core i7-3610 QM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，在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160mm</a:t>
            </a:r>
            <a:r>
              <a:rPr lang="en-US" baseline="30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芯片上集成了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亿晶体管，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TDP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仅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45w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第三代多核处理器增加的新技术：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重新设计核芯显卡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4000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，支持微软图形接口技术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DirectX 11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、开放图形库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OpenGL 3.1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和开放运算语言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OpenCL 1.1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3-D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图形分辨率和细节双倍提升。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内置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Intel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高速视频同步技术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，视频转换速度提升两倍，比三年前的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速度快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23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倍。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99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</a:t>
            </a:r>
            <a:r>
              <a:rPr lang="zh-CN" altLang="en-US" sz="3200" b="1" dirty="0" smtClean="0">
                <a:solidFill>
                  <a:srgbClr val="0099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第三代智能酷睿多核处理器</a:t>
            </a:r>
            <a:endParaRPr lang="zh-CN" alt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473200"/>
            <a:ext cx="8229600" cy="4800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3-D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三栅极晶体管技术和微架构升级，成倍提升了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3D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显示和高清媒体处理性能。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集成到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PCH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芯片中的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USB 3.0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以及集成在处理器上的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PCI-E3.0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总线，可以提供更快的数据传输速度和更宽的数据通道。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增加了实用的安全功能，包括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Intel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Secure Key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安全密钥和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OS Guard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，以保障个人数据资料和身份安全。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这三代智能酷睿多核处理器，正用到性能强劲的高端台式机、笔记本电脑以及超薄一体机和超极本（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Ultrabook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）电脑中。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842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15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.4  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多核处理器技术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8250" y="2762250"/>
            <a:ext cx="7023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双核处理器的诞生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.2  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Intel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智能酷睿多核处理器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双核处理器的诞生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56150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继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 HT 6xx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之后，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又在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11月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发布了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 HT 662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672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，它们在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 6xx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基础上增加了虚拟技术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Technology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VT)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的支持。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第二年春季，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发布了核心代号为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Cedar Mill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的最后一个奔腾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版本处理器，即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 HT 631/641/651/661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，采用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65nm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工艺，具有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P4 662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672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的特点，并较好解决了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过热的问题。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但是处理器的发展遇到了瓶颈，主频跨不过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4GHz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的台阶，如果再提升，温度会升高到烧坏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。因此，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等均开始致力于双核心处理器的研发。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273050"/>
            <a:ext cx="8229600" cy="1111250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双核处理器的诞生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384300"/>
            <a:ext cx="8229600" cy="50673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发布双核处理器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Pentium D 820/ 830/ 840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。其芯片技术同于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，仍是超长流水线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Netburst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核心架构，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90nm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工艺。实际上是将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内核封装在一起，连到同个前端总线上，可看成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方案。但它毕竟是首次出现在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机上的多核处理器。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两个内核可同时管理多项活动，并提高了速度，在多媒体和图形图像处理等应用领域，充分体现了双核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的优越性。但两个核心会产生总线争抢，影响性能，也为未来更多核心的集成埋下了隐患。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这是计算机发展的又一个里程牌，微型机发展拉开了多核心处理器的序幕。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双核处理器的诞生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又发布了一组双核处理器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 920/ 930/940/950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 955 EE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65nm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工艺，都支持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技术。极致版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 955 EE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工作在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3.46GHz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达到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1066MT/s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，具有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2MB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，并引入了超线程技术，能在一个系统上同时执行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个线程。采用了更先进的功耗控制技术，发热功率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130W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90nm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工艺的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 8x0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相当。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发布第一款双核处理器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Athlon 64 x2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的时间仅比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晚了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天，采用的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架构是真正意义上的“双核”。通过超传输技术（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HyperTransport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内核直接与外部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相连，不通过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，并使用集成内存控制器技术，没有资源争抢问题，性能胜过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系列，价格又比较便宜。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双核处理器的诞生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51562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的失利使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意识到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NetBurst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架构走到了极限。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月推出了一批基于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微架构的高能效比的</a:t>
            </a:r>
            <a:r>
              <a:rPr lang="en-US" sz="31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2</a:t>
            </a:r>
            <a:r>
              <a:rPr lang="zh-CN" altLang="en-US" sz="31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（酷睿</a:t>
            </a:r>
            <a:r>
              <a:rPr lang="en-US" sz="31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1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）双核处理器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，面向桌面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和笔记本电脑，其核心代号为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Conroe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此后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年，一批酷睿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2/4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核处理器进入市场。采用了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65nm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架构和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45nm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Penryu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架构，都是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LGA 775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引脚，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增到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6MB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TDP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控制在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65w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内。</a:t>
            </a:r>
            <a:endParaRPr lang="en-US" altLang="zh-CN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2 Duo E6600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2 Quad Q8300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等，“</a:t>
            </a:r>
            <a:r>
              <a:rPr lang="en-US" sz="31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Duo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31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双核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，“</a:t>
            </a:r>
            <a:r>
              <a:rPr lang="en-US" sz="31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31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1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大多采用了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MMX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SSE2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SSE3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SSSE3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EIST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 64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XD-bit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iAMT2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 VT-x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等先进技术，性能提升高达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40%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842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15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.4  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多核处理器技术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8250" y="2762250"/>
            <a:ext cx="7023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双核处理器的诞生</a:t>
            </a:r>
            <a:endParaRPr lang="en-US" altLang="zh-CN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.2  </a:t>
            </a: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Intel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智能酷睿多核处理器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15.4.2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智能酷睿多核处理器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473200"/>
            <a:ext cx="8229600" cy="51562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altLang="zh-CN" sz="35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sz="35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sz="35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智能酷睿多核处理器</a:t>
            </a:r>
            <a:endParaRPr lang="en-US" sz="35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Nehalem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架构的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i7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系列桌面处理器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i7 920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940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965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 X58+ ICH10R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芯片组配套。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代表智能，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无含义。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45nm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工艺，含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7.31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亿个晶体管，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LGA 1366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封装；最高主频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3.2GHz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倍频；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和北桥采用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QPI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总线连接，速度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2.4GT/s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；支持三通道的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DDR3-1066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内存条，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L2=256KB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L3=8MB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还支持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VT-x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EIST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、超线程和睿频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Turbo Boost)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等先进技术，超线程和睿频是公认的智能技术。从此，多核处理器技术进入了智能化时代。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此后，相继推出了其它系列的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i7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i5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i3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两个新版本。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第一代智能酷睿多核处理器</a:t>
            </a:r>
            <a:endParaRPr lang="zh-CN" altLang="en-US" sz="3200" b="1" dirty="0">
              <a:solidFill>
                <a:srgbClr val="00B0F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04495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为这些智能酷睿多核处理器融入了两大智能技术：超线程技术与睿频加速技术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）超线程技术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最早出现在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2002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上。它利用特殊的硬件指令，把单个物理核心模拟成两个核心，每个核心都能使用线程级并行计算，从而兼容多线程操作系统和软件，减少了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闲置时间，提高了运行效率。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第一代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Core i3/i5/i7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再次引入超线程技术，使它们的多任务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多线程性能提升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30%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4080</Words>
  <Application>WPS 演示</Application>
  <PresentationFormat>On-screen Show (4:3)</PresentationFormat>
  <Paragraphs>145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华文隶书</vt:lpstr>
      <vt:lpstr>楷体_GB2312</vt:lpstr>
      <vt:lpstr>Wingdings</vt:lpstr>
      <vt:lpstr>Wingdings 3</vt:lpstr>
      <vt:lpstr>Wingdings 2</vt:lpstr>
      <vt:lpstr>华文琥珀</vt:lpstr>
      <vt:lpstr>方正姚体</vt:lpstr>
      <vt:lpstr>华文中宋</vt:lpstr>
      <vt:lpstr>黑体</vt:lpstr>
      <vt:lpstr>Symbol</vt:lpstr>
      <vt:lpstr>微软雅黑</vt:lpstr>
      <vt:lpstr>Arial Unicode MS</vt:lpstr>
      <vt:lpstr>新宋体</vt:lpstr>
      <vt:lpstr>Lucida Sans</vt:lpstr>
      <vt:lpstr>Book Antiqua</vt:lpstr>
      <vt:lpstr>顶峰</vt:lpstr>
      <vt:lpstr>第15章 微型计算机系统结构</vt:lpstr>
      <vt:lpstr>§15.4  多核处理器技术</vt:lpstr>
      <vt:lpstr>15.4.1  双核处理器的诞生</vt:lpstr>
      <vt:lpstr>15.4.1  双核处理器的诞生</vt:lpstr>
      <vt:lpstr>15.4.1  双核处理器的诞生</vt:lpstr>
      <vt:lpstr>15.4.1  双核处理器的诞生</vt:lpstr>
      <vt:lpstr>§15.4  多核处理器技术</vt:lpstr>
      <vt:lpstr>15.4.2  Intel智能酷睿多核处理器</vt:lpstr>
      <vt:lpstr>2.第一代智能酷睿多核处理器</vt:lpstr>
      <vt:lpstr>2.第一代智能酷睿多核处理器</vt:lpstr>
      <vt:lpstr>3.第二代智能酷睿多核处理器</vt:lpstr>
      <vt:lpstr>PowerPoint 演示文稿</vt:lpstr>
      <vt:lpstr>3.第二代智能酷睿多核处理器</vt:lpstr>
      <vt:lpstr>PowerPoint 演示文稿</vt:lpstr>
      <vt:lpstr>PowerPoint 演示文稿</vt:lpstr>
      <vt:lpstr>图15.9  Intel DX79SI主板</vt:lpstr>
      <vt:lpstr>Intel DX79SI主板</vt:lpstr>
      <vt:lpstr>4.第三代智能酷睿多核处理器</vt:lpstr>
      <vt:lpstr>4.第三代智能酷睿多核处理器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zhaowb1394026140</cp:lastModifiedBy>
  <cp:revision>410</cp:revision>
  <dcterms:created xsi:type="dcterms:W3CDTF">2003-06-02T09:23:00Z</dcterms:created>
  <dcterms:modified xsi:type="dcterms:W3CDTF">2018-11-05T09:08:51Z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