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3" r:id="rId3"/>
    <p:sldMasterId id="2147483655" r:id="rId4"/>
  </p:sldMasterIdLst>
  <p:notesMasterIdLst>
    <p:notesMasterId r:id="rId109"/>
  </p:notesMasterIdLst>
  <p:handoutMasterIdLst>
    <p:handoutMasterId r:id="rId110"/>
  </p:handoutMasterIdLst>
  <p:sldIdLst>
    <p:sldId id="689" r:id="rId5"/>
    <p:sldId id="720" r:id="rId6"/>
    <p:sldId id="721" r:id="rId7"/>
    <p:sldId id="690" r:id="rId8"/>
    <p:sldId id="722" r:id="rId9"/>
    <p:sldId id="723" r:id="rId10"/>
    <p:sldId id="574" r:id="rId11"/>
    <p:sldId id="661" r:id="rId12"/>
    <p:sldId id="636" r:id="rId13"/>
    <p:sldId id="598" r:id="rId14"/>
    <p:sldId id="588" r:id="rId15"/>
    <p:sldId id="635" r:id="rId16"/>
    <p:sldId id="647" r:id="rId17"/>
    <p:sldId id="645" r:id="rId18"/>
    <p:sldId id="644" r:id="rId19"/>
    <p:sldId id="643" r:id="rId20"/>
    <p:sldId id="642" r:id="rId21"/>
    <p:sldId id="660" r:id="rId22"/>
    <p:sldId id="641" r:id="rId23"/>
    <p:sldId id="640" r:id="rId24"/>
    <p:sldId id="639" r:id="rId25"/>
    <p:sldId id="638" r:id="rId26"/>
    <p:sldId id="637" r:id="rId27"/>
    <p:sldId id="633" r:id="rId28"/>
    <p:sldId id="651" r:id="rId29"/>
    <p:sldId id="650" r:id="rId30"/>
    <p:sldId id="649" r:id="rId31"/>
    <p:sldId id="652" r:id="rId32"/>
    <p:sldId id="658" r:id="rId33"/>
    <p:sldId id="657" r:id="rId34"/>
    <p:sldId id="656" r:id="rId35"/>
    <p:sldId id="655" r:id="rId36"/>
    <p:sldId id="654" r:id="rId37"/>
    <p:sldId id="653" r:id="rId38"/>
    <p:sldId id="659" r:id="rId39"/>
    <p:sldId id="724" r:id="rId40"/>
    <p:sldId id="612" r:id="rId41"/>
    <p:sldId id="599" r:id="rId42"/>
    <p:sldId id="600" r:id="rId43"/>
    <p:sldId id="601" r:id="rId44"/>
    <p:sldId id="602" r:id="rId45"/>
    <p:sldId id="603" r:id="rId46"/>
    <p:sldId id="604" r:id="rId47"/>
    <p:sldId id="605" r:id="rId48"/>
    <p:sldId id="606" r:id="rId49"/>
    <p:sldId id="607" r:id="rId50"/>
    <p:sldId id="608" r:id="rId51"/>
    <p:sldId id="609" r:id="rId52"/>
    <p:sldId id="610" r:id="rId53"/>
    <p:sldId id="611" r:id="rId54"/>
    <p:sldId id="725" r:id="rId55"/>
    <p:sldId id="726" r:id="rId56"/>
    <p:sldId id="727" r:id="rId57"/>
    <p:sldId id="634" r:id="rId58"/>
    <p:sldId id="613" r:id="rId59"/>
    <p:sldId id="614" r:id="rId60"/>
    <p:sldId id="615" r:id="rId61"/>
    <p:sldId id="617" r:id="rId62"/>
    <p:sldId id="619" r:id="rId63"/>
    <p:sldId id="620" r:id="rId64"/>
    <p:sldId id="621" r:id="rId65"/>
    <p:sldId id="622" r:id="rId66"/>
    <p:sldId id="623" r:id="rId67"/>
    <p:sldId id="624" r:id="rId68"/>
    <p:sldId id="625" r:id="rId69"/>
    <p:sldId id="728" r:id="rId70"/>
    <p:sldId id="626" r:id="rId71"/>
    <p:sldId id="627" r:id="rId72"/>
    <p:sldId id="629" r:id="rId73"/>
    <p:sldId id="631" r:id="rId74"/>
    <p:sldId id="632" r:id="rId75"/>
    <p:sldId id="729" r:id="rId76"/>
    <p:sldId id="730" r:id="rId77"/>
    <p:sldId id="731" r:id="rId78"/>
    <p:sldId id="732" r:id="rId79"/>
    <p:sldId id="733" r:id="rId80"/>
    <p:sldId id="648" r:id="rId81"/>
    <p:sldId id="734" r:id="rId82"/>
    <p:sldId id="735" r:id="rId83"/>
    <p:sldId id="628" r:id="rId84"/>
    <p:sldId id="736" r:id="rId85"/>
    <p:sldId id="737" r:id="rId86"/>
    <p:sldId id="738" r:id="rId87"/>
    <p:sldId id="739" r:id="rId88"/>
    <p:sldId id="740" r:id="rId89"/>
    <p:sldId id="741" r:id="rId90"/>
    <p:sldId id="742" r:id="rId91"/>
    <p:sldId id="743" r:id="rId92"/>
    <p:sldId id="630" r:id="rId93"/>
    <p:sldId id="744" r:id="rId94"/>
    <p:sldId id="745" r:id="rId95"/>
    <p:sldId id="746" r:id="rId96"/>
    <p:sldId id="747" r:id="rId97"/>
    <p:sldId id="748" r:id="rId98"/>
    <p:sldId id="749" r:id="rId99"/>
    <p:sldId id="750" r:id="rId100"/>
    <p:sldId id="751" r:id="rId101"/>
    <p:sldId id="752" r:id="rId102"/>
    <p:sldId id="753" r:id="rId103"/>
    <p:sldId id="754" r:id="rId104"/>
    <p:sldId id="755" r:id="rId105"/>
    <p:sldId id="756" r:id="rId106"/>
    <p:sldId id="646" r:id="rId107"/>
    <p:sldId id="757" r:id="rId108"/>
  </p:sldIdLst>
  <p:sldSz cx="9144000" cy="6858000" type="screen4x3"/>
  <p:notesSz cx="6858000" cy="9144000"/>
  <p:defaultTextStyle>
    <a:defPPr>
      <a:defRPr lang="zh-CN"/>
    </a:defPPr>
    <a:lvl1pPr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00"/>
    <a:srgbClr val="FF9933"/>
    <a:srgbClr val="FF66FF"/>
    <a:srgbClr val="66FF99"/>
    <a:srgbClr val="00CC00"/>
    <a:srgbClr val="B4B9BE"/>
    <a:srgbClr val="235CCD"/>
    <a:srgbClr val="486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9" autoAdjust="0"/>
    <p:restoredTop sz="94687" autoAdjust="0"/>
  </p:normalViewPr>
  <p:slideViewPr>
    <p:cSldViewPr>
      <p:cViewPr>
        <p:scale>
          <a:sx n="62" d="100"/>
          <a:sy n="62" d="100"/>
        </p:scale>
        <p:origin x="1166" y="48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734"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82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082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ClrTx/>
              <a:buFontTx/>
              <a:buNone/>
              <a:defRPr sz="1200" smtClean="0">
                <a:effectLst/>
                <a:ea typeface="宋体" panose="02010600030101010101" pitchFamily="2" charset="-122"/>
              </a:defRPr>
            </a:lvl1pPr>
          </a:lstStyle>
          <a:p>
            <a:pPr>
              <a:defRPr/>
            </a:pPr>
            <a:endParaRPr lang="en-US" altLang="zh-CN"/>
          </a:p>
        </p:txBody>
      </p:sp>
      <p:sp>
        <p:nvSpPr>
          <p:cNvPr id="6082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082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buClrTx/>
              <a:buFontTx/>
              <a:buNone/>
              <a:defRPr sz="1200" smtClean="0">
                <a:effectLst/>
                <a:ea typeface="宋体" panose="02010600030101010101" pitchFamily="2" charset="-122"/>
              </a:defRPr>
            </a:lvl1pPr>
          </a:lstStyle>
          <a:p>
            <a:pPr>
              <a:defRPr/>
            </a:pPr>
            <a:fld id="{35566480-087B-4B20-8CCE-C8E40CACD8B2}"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buClrTx/>
              <a:buFontTx/>
              <a:buNone/>
              <a:defRPr sz="1200" smtClean="0">
                <a:effectLst/>
                <a:ea typeface="宋体" panose="02010600030101010101" pitchFamily="2" charset="-122"/>
              </a:defRPr>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buClrTx/>
              <a:buFontTx/>
              <a:buNone/>
              <a:defRPr sz="1200" smtClean="0">
                <a:effectLst/>
                <a:ea typeface="宋体" panose="02010600030101010101" pitchFamily="2" charset="-122"/>
              </a:defRPr>
            </a:lvl1pPr>
          </a:lstStyle>
          <a:p>
            <a:pPr>
              <a:defRPr/>
            </a:pPr>
            <a:fld id="{4BBD8278-9B0A-47F7-8E21-A52343469978}"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BD8278-9B0A-47F7-8E21-A5234346997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6612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4850" y="1784350"/>
            <a:ext cx="7772400" cy="2898775"/>
          </a:xfrm>
        </p:spPr>
        <p:txBody>
          <a:bodyPr/>
          <a:lstStyle>
            <a:lvl1pPr>
              <a:defRPr sz="5400">
                <a:latin typeface="华文琥珀" panose="02010800040101010101" pitchFamily="2" charset="-122"/>
                <a:ea typeface="华文琥珀" panose="02010800040101010101" pitchFamily="2" charset="-122"/>
              </a:defRPr>
            </a:lvl1pPr>
          </a:lstStyle>
          <a:p>
            <a:r>
              <a:rPr lang="zh-CN" altLang="en-US" dirty="0"/>
              <a:t>第</a:t>
            </a:r>
            <a:r>
              <a:rPr lang="en-US" altLang="zh-CN" dirty="0"/>
              <a:t>7</a:t>
            </a:r>
            <a:r>
              <a:rPr lang="zh-CN" altLang="en-US" dirty="0"/>
              <a:t>章 </a:t>
            </a:r>
            <a:br>
              <a:rPr lang="en-US" altLang="zh-CN" dirty="0"/>
            </a:br>
            <a:r>
              <a:rPr lang="zh-CN" altLang="en-US" dirty="0"/>
              <a:t>可编程计数器</a:t>
            </a:r>
            <a:r>
              <a:rPr lang="en-US" altLang="zh-CN" dirty="0"/>
              <a:t>/</a:t>
            </a:r>
            <a:r>
              <a:rPr lang="zh-CN" altLang="en-US" dirty="0"/>
              <a:t>定时器</a:t>
            </a:r>
            <a:br>
              <a:rPr lang="en-US" altLang="zh-CN" dirty="0"/>
            </a:br>
            <a:r>
              <a:rPr lang="en-US" altLang="zh-CN" dirty="0"/>
              <a:t>8253/8254</a:t>
            </a:r>
            <a:r>
              <a:rPr lang="zh-CN" altLang="en-US" dirty="0"/>
              <a:t>及其应用</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07337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721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747600"/>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bwMode="auto">
          <a:xfrm>
            <a:off x="0" y="7937"/>
            <a:ext cx="9140825" cy="6850063"/>
            <a:chOff x="0" y="0"/>
            <a:chExt cx="5758" cy="4315"/>
          </a:xfrm>
        </p:grpSpPr>
        <p:grpSp>
          <p:nvGrpSpPr>
            <p:cNvPr id="3081" name="Group 3"/>
            <p:cNvGrpSpPr/>
            <p:nvPr userDrawn="1"/>
          </p:nvGrpSpPr>
          <p:grpSpPr bwMode="auto">
            <a:xfrm>
              <a:off x="1728" y="2230"/>
              <a:ext cx="4027" cy="2085"/>
              <a:chOff x="1728" y="2230"/>
              <a:chExt cx="4027" cy="2085"/>
            </a:xfrm>
          </p:grpSpPr>
          <p:sp>
            <p:nvSpPr>
              <p:cNvPr id="877572" name="Freeform 4"/>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ln>
            </p:spPr>
            <p:txBody>
              <a:bodyPr/>
              <a:lstStyle/>
              <a:p>
                <a:pPr>
                  <a:defRPr/>
                </a:pPr>
                <a:endParaRPr lang="zh-CN" altLang="en-US">
                  <a:ea typeface="宋体" panose="02010600030101010101" pitchFamily="2" charset="-122"/>
                </a:endParaRPr>
              </a:p>
            </p:txBody>
          </p:sp>
          <p:sp>
            <p:nvSpPr>
              <p:cNvPr id="877573" name="Freeform 5"/>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ln>
            </p:spPr>
            <p:txBody>
              <a:bodyPr/>
              <a:lstStyle/>
              <a:p>
                <a:pPr>
                  <a:defRPr/>
                </a:pPr>
                <a:endParaRPr lang="zh-CN" altLang="en-US">
                  <a:ea typeface="宋体" panose="02010600030101010101" pitchFamily="2" charset="-122"/>
                </a:endParaRPr>
              </a:p>
            </p:txBody>
          </p:sp>
          <p:sp>
            <p:nvSpPr>
              <p:cNvPr id="877574" name="Freeform 6"/>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ln>
            </p:spPr>
            <p:txBody>
              <a:bodyPr/>
              <a:lstStyle/>
              <a:p>
                <a:pPr>
                  <a:defRPr/>
                </a:pPr>
                <a:endParaRPr lang="zh-CN" altLang="en-US">
                  <a:ea typeface="宋体" panose="02010600030101010101" pitchFamily="2" charset="-122"/>
                </a:endParaRPr>
              </a:p>
            </p:txBody>
          </p:sp>
          <p:sp>
            <p:nvSpPr>
              <p:cNvPr id="877575" name="Freeform 7"/>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ln>
            </p:spPr>
            <p:txBody>
              <a:bodyPr/>
              <a:lstStyle/>
              <a:p>
                <a:pPr>
                  <a:defRPr/>
                </a:pPr>
                <a:endParaRPr lang="zh-CN" altLang="en-US">
                  <a:ea typeface="宋体" panose="02010600030101010101" pitchFamily="2" charset="-122"/>
                </a:endParaRPr>
              </a:p>
            </p:txBody>
          </p:sp>
          <p:sp>
            <p:nvSpPr>
              <p:cNvPr id="877576" name="Freeform 8"/>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ln>
            </p:spPr>
            <p:txBody>
              <a:bodyPr/>
              <a:lstStyle/>
              <a:p>
                <a:pPr>
                  <a:defRPr/>
                </a:pPr>
                <a:endParaRPr lang="zh-CN" altLang="en-US">
                  <a:ea typeface="宋体" panose="02010600030101010101" pitchFamily="2" charset="-122"/>
                </a:endParaRPr>
              </a:p>
            </p:txBody>
          </p:sp>
        </p:grpSp>
        <p:sp>
          <p:nvSpPr>
            <p:cNvPr id="877577" name="Freeform 9"/>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a:defRPr/>
              </a:pPr>
              <a:endParaRPr lang="zh-CN" altLang="en-US">
                <a:ea typeface="宋体" panose="02010600030101010101" pitchFamily="2" charset="-122"/>
              </a:endParaRPr>
            </a:p>
          </p:txBody>
        </p:sp>
        <p:sp>
          <p:nvSpPr>
            <p:cNvPr id="877578" name="Freeform 10"/>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ln>
          </p:spPr>
          <p:txBody>
            <a:bodyPr/>
            <a:lstStyle/>
            <a:p>
              <a:pPr>
                <a:defRPr/>
              </a:pPr>
              <a:endParaRPr lang="zh-CN" altLang="en-US">
                <a:ea typeface="宋体" panose="02010600030101010101" pitchFamily="2" charset="-122"/>
              </a:endParaRPr>
            </a:p>
          </p:txBody>
        </p:sp>
      </p:grpSp>
      <p:sp>
        <p:nvSpPr>
          <p:cNvPr id="877579" name="Rectangle 11"/>
          <p:cNvSpPr>
            <a:spLocks noGrp="1" noRot="1" noChangeArrowheads="1"/>
          </p:cNvSpPr>
          <p:nvPr>
            <p:ph type="title"/>
          </p:nvPr>
        </p:nvSpPr>
        <p:spPr bwMode="auto">
          <a:xfrm>
            <a:off x="482600" y="368300"/>
            <a:ext cx="8229600" cy="674688"/>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877580" name="Rectangle 12"/>
          <p:cNvSpPr>
            <a:spLocks noGrp="1" noChangeArrowheads="1"/>
          </p:cNvSpPr>
          <p:nvPr>
            <p:ph type="body" idx="1"/>
          </p:nvPr>
        </p:nvSpPr>
        <p:spPr bwMode="auto">
          <a:xfrm>
            <a:off x="385763" y="1314450"/>
            <a:ext cx="8372475" cy="517525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 第二级</a:t>
            </a:r>
          </a:p>
          <a:p>
            <a:pPr lvl="2"/>
            <a:r>
              <a:rPr lang="zh-CN" altLang="en-US" dirty="0"/>
              <a:t> 第三级</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Lst>
  <p:transition/>
  <p:txStyles>
    <p:titleStyle>
      <a:lvl1pPr algn="ctr" rtl="0" eaLnBrk="0" fontAlgn="base" hangingPunct="0">
        <a:spcBef>
          <a:spcPct val="0"/>
        </a:spcBef>
        <a:spcAft>
          <a:spcPct val="0"/>
        </a:spcAft>
        <a:defRPr sz="3200" b="1" baseline="0">
          <a:solidFill>
            <a:srgbClr val="FFFF99"/>
          </a:solidFill>
          <a:effectLst>
            <a:outerShdw blurRad="38100" dist="38100" dir="2700000" algn="tl">
              <a:srgbClr val="000000"/>
            </a:outerShdw>
          </a:effectLst>
          <a:latin typeface="+mn-lt"/>
          <a:ea typeface="黑体" panose="02010609060101010101" pitchFamily="2" charset="-122"/>
          <a:cs typeface="+mj-cs"/>
        </a:defRPr>
      </a:lvl1pPr>
      <a:lvl2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2pPr>
      <a:lvl3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3pPr>
      <a:lvl4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4pPr>
      <a:lvl5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5pPr>
      <a:lvl6pPr marL="4572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6pPr>
      <a:lvl7pPr marL="9144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7pPr>
      <a:lvl8pPr marL="13716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8pPr>
      <a:lvl9pPr marL="18288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9pPr>
    </p:titleStyle>
    <p:bodyStyle>
      <a:lvl1pPr marL="533400" indent="-533400" algn="l" rtl="0" eaLnBrk="0" fontAlgn="base" hangingPunct="0">
        <a:spcBef>
          <a:spcPct val="30000"/>
        </a:spcBef>
        <a:spcAft>
          <a:spcPct val="0"/>
        </a:spcAft>
        <a:buClr>
          <a:srgbClr val="FFFF00"/>
        </a:buClr>
        <a:buFont typeface="Wingdings" panose="05000000000000000000" pitchFamily="2" charset="2"/>
        <a:buChar char="u"/>
        <a:defRPr sz="26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cs typeface="+mn-cs"/>
        </a:defRPr>
      </a:lvl1pPr>
      <a:lvl2pPr marL="914400" indent="-457200" algn="l" rtl="0" eaLnBrk="0" fontAlgn="base" hangingPunct="0">
        <a:spcBef>
          <a:spcPct val="30000"/>
        </a:spcBef>
        <a:spcAft>
          <a:spcPct val="0"/>
        </a:spcAft>
        <a:buClr>
          <a:srgbClr val="FFFF00"/>
        </a:buClr>
        <a:buFont typeface="Wingdings" panose="05000000000000000000" pitchFamily="2" charset="2"/>
        <a:buChar char="Ø"/>
        <a:defRPr sz="24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defRPr>
      </a:lvl2pPr>
      <a:lvl3pPr marL="1371600" indent="-457200" algn="l" rtl="0" eaLnBrk="0" fontAlgn="base" hangingPunct="0">
        <a:spcBef>
          <a:spcPct val="30000"/>
        </a:spcBef>
        <a:spcAft>
          <a:spcPct val="0"/>
        </a:spcAft>
        <a:buClr>
          <a:srgbClr val="FFFF00"/>
        </a:buClr>
        <a:buFont typeface="Wingdings" panose="05000000000000000000" pitchFamily="2" charset="2"/>
        <a:buChar char="ü"/>
        <a:defRPr sz="24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defRPr>
      </a:lvl3pPr>
      <a:lvl4pPr marL="1752600" indent="-381000" algn="l" rtl="0" eaLnBrk="0" fontAlgn="base" hangingPunct="0">
        <a:spcBef>
          <a:spcPct val="30000"/>
        </a:spcBef>
        <a:spcAft>
          <a:spcPct val="0"/>
        </a:spcAft>
        <a:buClr>
          <a:srgbClr val="FFFF00"/>
        </a:buClr>
        <a:buFont typeface="Wingdings" panose="05000000000000000000" pitchFamily="2" charset="2"/>
        <a:buNone/>
        <a:defRPr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defRPr>
      </a:lvl4pPr>
      <a:lvl5pPr marL="2209800" indent="-381000" algn="l" rtl="0" eaLnBrk="0" fontAlgn="base" hangingPunct="0">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5pPr>
      <a:lvl6pPr marL="26670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6pPr>
      <a:lvl7pPr marL="31242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7pPr>
      <a:lvl8pPr marL="35814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8pPr>
      <a:lvl9pPr marL="40386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bwMode="auto">
          <a:xfrm>
            <a:off x="0" y="7937"/>
            <a:ext cx="9140825" cy="6850063"/>
            <a:chOff x="0" y="0"/>
            <a:chExt cx="5758" cy="4315"/>
          </a:xfrm>
        </p:grpSpPr>
        <p:grpSp>
          <p:nvGrpSpPr>
            <p:cNvPr id="3081" name="Group 3"/>
            <p:cNvGrpSpPr/>
            <p:nvPr userDrawn="1"/>
          </p:nvGrpSpPr>
          <p:grpSpPr bwMode="auto">
            <a:xfrm>
              <a:off x="1728" y="2230"/>
              <a:ext cx="4027" cy="2085"/>
              <a:chOff x="1728" y="2230"/>
              <a:chExt cx="4027" cy="2085"/>
            </a:xfrm>
          </p:grpSpPr>
          <p:sp>
            <p:nvSpPr>
              <p:cNvPr id="877572" name="Freeform 4"/>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ln>
            </p:spPr>
            <p:txBody>
              <a:bodyPr/>
              <a:lstStyle/>
              <a:p>
                <a:pPr>
                  <a:defRPr/>
                </a:pPr>
                <a:endParaRPr lang="zh-CN" altLang="en-US">
                  <a:ea typeface="宋体" panose="02010600030101010101" pitchFamily="2" charset="-122"/>
                </a:endParaRPr>
              </a:p>
            </p:txBody>
          </p:sp>
          <p:sp>
            <p:nvSpPr>
              <p:cNvPr id="877573" name="Freeform 5"/>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ln>
            </p:spPr>
            <p:txBody>
              <a:bodyPr/>
              <a:lstStyle/>
              <a:p>
                <a:pPr>
                  <a:defRPr/>
                </a:pPr>
                <a:endParaRPr lang="zh-CN" altLang="en-US">
                  <a:ea typeface="宋体" panose="02010600030101010101" pitchFamily="2" charset="-122"/>
                </a:endParaRPr>
              </a:p>
            </p:txBody>
          </p:sp>
          <p:sp>
            <p:nvSpPr>
              <p:cNvPr id="877574" name="Freeform 6"/>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ln>
            </p:spPr>
            <p:txBody>
              <a:bodyPr/>
              <a:lstStyle/>
              <a:p>
                <a:pPr>
                  <a:defRPr/>
                </a:pPr>
                <a:endParaRPr lang="zh-CN" altLang="en-US">
                  <a:ea typeface="宋体" panose="02010600030101010101" pitchFamily="2" charset="-122"/>
                </a:endParaRPr>
              </a:p>
            </p:txBody>
          </p:sp>
          <p:sp>
            <p:nvSpPr>
              <p:cNvPr id="877575" name="Freeform 7"/>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ln>
            </p:spPr>
            <p:txBody>
              <a:bodyPr/>
              <a:lstStyle/>
              <a:p>
                <a:pPr>
                  <a:defRPr/>
                </a:pPr>
                <a:endParaRPr lang="zh-CN" altLang="en-US">
                  <a:ea typeface="宋体" panose="02010600030101010101" pitchFamily="2" charset="-122"/>
                </a:endParaRPr>
              </a:p>
            </p:txBody>
          </p:sp>
          <p:sp>
            <p:nvSpPr>
              <p:cNvPr id="877576" name="Freeform 8"/>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ln>
            </p:spPr>
            <p:txBody>
              <a:bodyPr/>
              <a:lstStyle/>
              <a:p>
                <a:pPr>
                  <a:defRPr/>
                </a:pPr>
                <a:endParaRPr lang="zh-CN" altLang="en-US">
                  <a:ea typeface="宋体" panose="02010600030101010101" pitchFamily="2" charset="-122"/>
                </a:endParaRPr>
              </a:p>
            </p:txBody>
          </p:sp>
        </p:grpSp>
        <p:sp>
          <p:nvSpPr>
            <p:cNvPr id="877577" name="Freeform 9"/>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a:defRPr/>
              </a:pPr>
              <a:endParaRPr lang="zh-CN" altLang="en-US">
                <a:ea typeface="宋体" panose="02010600030101010101" pitchFamily="2" charset="-122"/>
              </a:endParaRPr>
            </a:p>
          </p:txBody>
        </p:sp>
        <p:sp>
          <p:nvSpPr>
            <p:cNvPr id="877578" name="Freeform 10"/>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ln>
          </p:spPr>
          <p:txBody>
            <a:bodyPr/>
            <a:lstStyle/>
            <a:p>
              <a:pPr>
                <a:defRPr/>
              </a:pPr>
              <a:endParaRPr lang="zh-CN" altLang="en-US">
                <a:ea typeface="宋体" panose="02010600030101010101" pitchFamily="2" charset="-122"/>
              </a:endParaRPr>
            </a:p>
          </p:txBody>
        </p:sp>
      </p:grpSp>
      <p:sp>
        <p:nvSpPr>
          <p:cNvPr id="877579" name="Rectangle 11"/>
          <p:cNvSpPr>
            <a:spLocks noGrp="1" noRot="1" noChangeArrowheads="1"/>
          </p:cNvSpPr>
          <p:nvPr>
            <p:ph type="title"/>
          </p:nvPr>
        </p:nvSpPr>
        <p:spPr bwMode="auto">
          <a:xfrm>
            <a:off x="482600" y="368300"/>
            <a:ext cx="8229600" cy="674688"/>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877580" name="Rectangle 12"/>
          <p:cNvSpPr>
            <a:spLocks noGrp="1" noChangeArrowheads="1"/>
          </p:cNvSpPr>
          <p:nvPr>
            <p:ph type="body" idx="1"/>
          </p:nvPr>
        </p:nvSpPr>
        <p:spPr bwMode="auto">
          <a:xfrm>
            <a:off x="385763" y="1314450"/>
            <a:ext cx="8372475" cy="517525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 第二级</a:t>
            </a:r>
          </a:p>
          <a:p>
            <a:pPr lvl="2"/>
            <a:r>
              <a:rPr lang="zh-CN" altLang="en-US" dirty="0"/>
              <a:t> 第三级</a:t>
            </a:r>
          </a:p>
        </p:txBody>
      </p:sp>
      <p:sp>
        <p:nvSpPr>
          <p:cNvPr id="877581" name="Text Box 13"/>
          <p:cNvSpPr txBox="1">
            <a:spLocks noChangeArrowheads="1"/>
          </p:cNvSpPr>
          <p:nvPr/>
        </p:nvSpPr>
        <p:spPr bwMode="auto">
          <a:xfrm>
            <a:off x="6588125" y="0"/>
            <a:ext cx="2555875" cy="369332"/>
          </a:xfrm>
          <a:prstGeom prst="rect">
            <a:avLst/>
          </a:prstGeom>
          <a:noFill/>
          <a:ln w="9525">
            <a:noFill/>
            <a:miter lim="800000"/>
          </a:ln>
          <a:effectLst>
            <a:outerShdw dist="107763" dir="2700000" algn="ctr" rotWithShape="0">
              <a:schemeClr val="bg2">
                <a:alpha val="50000"/>
              </a:schemeClr>
            </a:outerShdw>
          </a:effectLst>
        </p:spPr>
        <p:txBody>
          <a:bodyPr>
            <a:spAutoFit/>
          </a:bodyPr>
          <a:lstStyle/>
          <a:p>
            <a:pPr algn="ctr">
              <a:spcBef>
                <a:spcPct val="50000"/>
              </a:spcBef>
              <a:buClrTx/>
              <a:buFontTx/>
              <a:buNone/>
              <a:defRPr/>
            </a:pPr>
            <a:r>
              <a:rPr lang="zh-CN" altLang="en-US" sz="1800" b="1" dirty="0">
                <a:effectLst/>
                <a:latin typeface="+mn-lt"/>
                <a:ea typeface="宋体" panose="02010600030101010101" pitchFamily="2" charset="-122"/>
              </a:rPr>
              <a:t>第</a:t>
            </a:r>
            <a:r>
              <a:rPr lang="en-US" altLang="zh-CN" sz="1800" b="1" dirty="0">
                <a:effectLst/>
                <a:latin typeface="+mn-lt"/>
                <a:ea typeface="宋体" panose="02010600030101010101" pitchFamily="2" charset="-122"/>
              </a:rPr>
              <a:t>2</a:t>
            </a:r>
            <a:r>
              <a:rPr lang="zh-CN" altLang="en-US" sz="1800" b="1" dirty="0">
                <a:effectLst/>
                <a:latin typeface="+mn-lt"/>
                <a:ea typeface="宋体" panose="02010600030101010101" pitchFamily="2" charset="-122"/>
              </a:rPr>
              <a:t>章 </a:t>
            </a:r>
            <a:r>
              <a:rPr lang="en-US" altLang="zh-CN" sz="1800" b="1" dirty="0">
                <a:effectLst/>
                <a:latin typeface="+mn-lt"/>
                <a:ea typeface="宋体" panose="02010600030101010101" pitchFamily="2" charset="-122"/>
              </a:rPr>
              <a:t>8086 CPU</a:t>
            </a:r>
            <a:endParaRPr lang="zh-CN" altLang="en-US" sz="1800" b="1" dirty="0">
              <a:effectLst/>
              <a:latin typeface="+mn-lt"/>
              <a:ea typeface="宋体" panose="02010600030101010101" pitchFamily="2" charset="-122"/>
            </a:endParaRPr>
          </a:p>
        </p:txBody>
      </p:sp>
      <p:sp>
        <p:nvSpPr>
          <p:cNvPr id="15" name="TextBox 14"/>
          <p:cNvSpPr txBox="1"/>
          <p:nvPr userDrawn="1"/>
        </p:nvSpPr>
        <p:spPr>
          <a:xfrm>
            <a:off x="0" y="0"/>
            <a:ext cx="2216150" cy="369332"/>
          </a:xfrm>
          <a:prstGeom prst="rect">
            <a:avLst/>
          </a:prstGeom>
          <a:noFill/>
        </p:spPr>
        <p:txBody>
          <a:bodyPr wrap="square" rtlCol="0">
            <a:spAutoFit/>
          </a:bodyPr>
          <a:lstStyle/>
          <a:p>
            <a:r>
              <a:rPr lang="en-US" altLang="zh-CN" sz="1800" b="1" dirty="0">
                <a:solidFill>
                  <a:srgbClr val="FFFF00"/>
                </a:solidFill>
                <a:latin typeface="+mj-lt"/>
                <a:ea typeface="黑体" panose="02010609060101010101" pitchFamily="2" charset="-122"/>
              </a:rPr>
              <a:t>2.2  8086</a:t>
            </a:r>
            <a:r>
              <a:rPr lang="zh-CN" altLang="en-US" sz="1800" b="0" dirty="0">
                <a:solidFill>
                  <a:srgbClr val="FFFF00"/>
                </a:solidFill>
                <a:latin typeface="+mj-lt"/>
                <a:ea typeface="黑体" panose="02010609060101010101" pitchFamily="2" charset="-122"/>
              </a:rPr>
              <a:t>引脚</a:t>
            </a:r>
          </a:p>
        </p:txBody>
      </p:sp>
    </p:spTree>
    <p:extLst>
      <p:ext uri="{BB962C8B-B14F-4D97-AF65-F5344CB8AC3E}">
        <p14:creationId xmlns:p14="http://schemas.microsoft.com/office/powerpoint/2010/main" val="597377080"/>
      </p:ext>
    </p:extLst>
  </p:cSld>
  <p:clrMap bg1="dk2" tx1="lt1" bg2="dk1" tx2="lt2" accent1="accent1" accent2="accent2" accent3="accent3" accent4="accent4" accent5="accent5" accent6="accent6" hlink="hlink" folHlink="folHlink"/>
  <p:sldLayoutIdLst>
    <p:sldLayoutId id="2147483652" r:id="rId1"/>
  </p:sldLayoutIdLst>
  <p:transition/>
  <p:txStyles>
    <p:titleStyle>
      <a:lvl1pPr algn="ctr" rtl="0" eaLnBrk="0" fontAlgn="base" hangingPunct="0">
        <a:spcBef>
          <a:spcPct val="0"/>
        </a:spcBef>
        <a:spcAft>
          <a:spcPct val="0"/>
        </a:spcAft>
        <a:defRPr sz="3200" b="1" baseline="0">
          <a:solidFill>
            <a:srgbClr val="FFFF99"/>
          </a:solidFill>
          <a:effectLst>
            <a:outerShdw blurRad="38100" dist="38100" dir="2700000" algn="tl">
              <a:srgbClr val="000000"/>
            </a:outerShdw>
          </a:effectLst>
          <a:latin typeface="+mn-lt"/>
          <a:ea typeface="黑体" panose="02010609060101010101" pitchFamily="2" charset="-122"/>
          <a:cs typeface="+mj-cs"/>
        </a:defRPr>
      </a:lvl1pPr>
      <a:lvl2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2pPr>
      <a:lvl3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3pPr>
      <a:lvl4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4pPr>
      <a:lvl5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5pPr>
      <a:lvl6pPr marL="4572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6pPr>
      <a:lvl7pPr marL="9144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7pPr>
      <a:lvl8pPr marL="13716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8pPr>
      <a:lvl9pPr marL="18288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9pPr>
    </p:titleStyle>
    <p:bodyStyle>
      <a:lvl1pPr marL="533400" indent="-533400" algn="l" rtl="0" eaLnBrk="0" fontAlgn="base" hangingPunct="0">
        <a:spcBef>
          <a:spcPct val="30000"/>
        </a:spcBef>
        <a:spcAft>
          <a:spcPct val="0"/>
        </a:spcAft>
        <a:buClr>
          <a:srgbClr val="FFFF00"/>
        </a:buClr>
        <a:buFont typeface="Wingdings" panose="05000000000000000000" pitchFamily="2" charset="2"/>
        <a:buChar char="u"/>
        <a:defRPr sz="26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cs typeface="+mn-cs"/>
        </a:defRPr>
      </a:lvl1pPr>
      <a:lvl2pPr marL="914400" indent="-457200" algn="l" rtl="0" eaLnBrk="0" fontAlgn="base" hangingPunct="0">
        <a:spcBef>
          <a:spcPct val="30000"/>
        </a:spcBef>
        <a:spcAft>
          <a:spcPct val="0"/>
        </a:spcAft>
        <a:buClr>
          <a:srgbClr val="FFFF00"/>
        </a:buClr>
        <a:buFont typeface="Wingdings" panose="05000000000000000000" pitchFamily="2" charset="2"/>
        <a:buChar char="Ø"/>
        <a:defRPr sz="24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defRPr>
      </a:lvl2pPr>
      <a:lvl3pPr marL="1371600" indent="-457200" algn="l" rtl="0" eaLnBrk="0" fontAlgn="base" hangingPunct="0">
        <a:spcBef>
          <a:spcPct val="30000"/>
        </a:spcBef>
        <a:spcAft>
          <a:spcPct val="0"/>
        </a:spcAft>
        <a:buClr>
          <a:srgbClr val="FFFF00"/>
        </a:buClr>
        <a:buFont typeface="Wingdings" panose="05000000000000000000" pitchFamily="2" charset="2"/>
        <a:buChar char="ü"/>
        <a:defRPr sz="24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defRPr>
      </a:lvl3pPr>
      <a:lvl4pPr marL="1752600" indent="-381000" algn="l" rtl="0" eaLnBrk="0" fontAlgn="base" hangingPunct="0">
        <a:spcBef>
          <a:spcPct val="30000"/>
        </a:spcBef>
        <a:spcAft>
          <a:spcPct val="0"/>
        </a:spcAft>
        <a:buClr>
          <a:srgbClr val="FFFF00"/>
        </a:buClr>
        <a:buFont typeface="Wingdings" panose="05000000000000000000" pitchFamily="2" charset="2"/>
        <a:buNone/>
        <a:defRPr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defRPr>
      </a:lvl4pPr>
      <a:lvl5pPr marL="2209800" indent="-381000" algn="l" rtl="0" eaLnBrk="0" fontAlgn="base" hangingPunct="0">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5pPr>
      <a:lvl6pPr marL="26670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6pPr>
      <a:lvl7pPr marL="31242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7pPr>
      <a:lvl8pPr marL="35814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8pPr>
      <a:lvl9pPr marL="40386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bwMode="auto">
          <a:xfrm>
            <a:off x="0" y="7937"/>
            <a:ext cx="9140825" cy="6850063"/>
            <a:chOff x="0" y="0"/>
            <a:chExt cx="5758" cy="4315"/>
          </a:xfrm>
        </p:grpSpPr>
        <p:grpSp>
          <p:nvGrpSpPr>
            <p:cNvPr id="3081" name="Group 3"/>
            <p:cNvGrpSpPr/>
            <p:nvPr userDrawn="1"/>
          </p:nvGrpSpPr>
          <p:grpSpPr bwMode="auto">
            <a:xfrm>
              <a:off x="1728" y="2230"/>
              <a:ext cx="4027" cy="2085"/>
              <a:chOff x="1728" y="2230"/>
              <a:chExt cx="4027" cy="2085"/>
            </a:xfrm>
          </p:grpSpPr>
          <p:sp>
            <p:nvSpPr>
              <p:cNvPr id="877572" name="Freeform 4"/>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ln>
            </p:spPr>
            <p:txBody>
              <a:bodyPr/>
              <a:lstStyle/>
              <a:p>
                <a:pPr>
                  <a:defRPr/>
                </a:pPr>
                <a:endParaRPr lang="zh-CN" altLang="en-US">
                  <a:ea typeface="宋体" panose="02010600030101010101" pitchFamily="2" charset="-122"/>
                </a:endParaRPr>
              </a:p>
            </p:txBody>
          </p:sp>
          <p:sp>
            <p:nvSpPr>
              <p:cNvPr id="877573" name="Freeform 5"/>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ln>
            </p:spPr>
            <p:txBody>
              <a:bodyPr/>
              <a:lstStyle/>
              <a:p>
                <a:pPr>
                  <a:defRPr/>
                </a:pPr>
                <a:endParaRPr lang="zh-CN" altLang="en-US">
                  <a:ea typeface="宋体" panose="02010600030101010101" pitchFamily="2" charset="-122"/>
                </a:endParaRPr>
              </a:p>
            </p:txBody>
          </p:sp>
          <p:sp>
            <p:nvSpPr>
              <p:cNvPr id="877574" name="Freeform 6"/>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ln>
            </p:spPr>
            <p:txBody>
              <a:bodyPr/>
              <a:lstStyle/>
              <a:p>
                <a:pPr>
                  <a:defRPr/>
                </a:pPr>
                <a:endParaRPr lang="zh-CN" altLang="en-US">
                  <a:ea typeface="宋体" panose="02010600030101010101" pitchFamily="2" charset="-122"/>
                </a:endParaRPr>
              </a:p>
            </p:txBody>
          </p:sp>
          <p:sp>
            <p:nvSpPr>
              <p:cNvPr id="877575" name="Freeform 7"/>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ln>
            </p:spPr>
            <p:txBody>
              <a:bodyPr/>
              <a:lstStyle/>
              <a:p>
                <a:pPr>
                  <a:defRPr/>
                </a:pPr>
                <a:endParaRPr lang="zh-CN" altLang="en-US">
                  <a:ea typeface="宋体" panose="02010600030101010101" pitchFamily="2" charset="-122"/>
                </a:endParaRPr>
              </a:p>
            </p:txBody>
          </p:sp>
          <p:sp>
            <p:nvSpPr>
              <p:cNvPr id="877576" name="Freeform 8"/>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ln>
            </p:spPr>
            <p:txBody>
              <a:bodyPr/>
              <a:lstStyle/>
              <a:p>
                <a:pPr>
                  <a:defRPr/>
                </a:pPr>
                <a:endParaRPr lang="zh-CN" altLang="en-US">
                  <a:ea typeface="宋体" panose="02010600030101010101" pitchFamily="2" charset="-122"/>
                </a:endParaRPr>
              </a:p>
            </p:txBody>
          </p:sp>
        </p:grpSp>
        <p:sp>
          <p:nvSpPr>
            <p:cNvPr id="877577" name="Freeform 9"/>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a:defRPr/>
              </a:pPr>
              <a:endParaRPr lang="zh-CN" altLang="en-US">
                <a:ea typeface="宋体" panose="02010600030101010101" pitchFamily="2" charset="-122"/>
              </a:endParaRPr>
            </a:p>
          </p:txBody>
        </p:sp>
        <p:sp>
          <p:nvSpPr>
            <p:cNvPr id="877578" name="Freeform 10"/>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ln>
          </p:spPr>
          <p:txBody>
            <a:bodyPr/>
            <a:lstStyle/>
            <a:p>
              <a:pPr>
                <a:defRPr/>
              </a:pPr>
              <a:endParaRPr lang="zh-CN" altLang="en-US">
                <a:ea typeface="宋体" panose="02010600030101010101" pitchFamily="2" charset="-122"/>
              </a:endParaRPr>
            </a:p>
          </p:txBody>
        </p:sp>
      </p:grpSp>
      <p:sp>
        <p:nvSpPr>
          <p:cNvPr id="877579" name="Rectangle 11"/>
          <p:cNvSpPr>
            <a:spLocks noGrp="1" noRot="1" noChangeArrowheads="1"/>
          </p:cNvSpPr>
          <p:nvPr>
            <p:ph type="title"/>
          </p:nvPr>
        </p:nvSpPr>
        <p:spPr bwMode="auto">
          <a:xfrm>
            <a:off x="482600" y="368300"/>
            <a:ext cx="8229600" cy="674688"/>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877580" name="Rectangle 12"/>
          <p:cNvSpPr>
            <a:spLocks noGrp="1" noChangeArrowheads="1"/>
          </p:cNvSpPr>
          <p:nvPr>
            <p:ph type="body" idx="1"/>
          </p:nvPr>
        </p:nvSpPr>
        <p:spPr bwMode="auto">
          <a:xfrm>
            <a:off x="385763" y="1314450"/>
            <a:ext cx="8372475" cy="517525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 第二级</a:t>
            </a:r>
          </a:p>
          <a:p>
            <a:pPr lvl="2"/>
            <a:r>
              <a:rPr lang="zh-CN" altLang="en-US" dirty="0"/>
              <a:t> 第三级</a:t>
            </a:r>
          </a:p>
        </p:txBody>
      </p:sp>
      <p:sp>
        <p:nvSpPr>
          <p:cNvPr id="877581" name="Text Box 13"/>
          <p:cNvSpPr txBox="1">
            <a:spLocks noChangeArrowheads="1"/>
          </p:cNvSpPr>
          <p:nvPr/>
        </p:nvSpPr>
        <p:spPr bwMode="auto">
          <a:xfrm>
            <a:off x="6588125" y="0"/>
            <a:ext cx="2555875" cy="369332"/>
          </a:xfrm>
          <a:prstGeom prst="rect">
            <a:avLst/>
          </a:prstGeom>
          <a:noFill/>
          <a:ln w="9525">
            <a:noFill/>
            <a:miter lim="800000"/>
          </a:ln>
          <a:effectLst>
            <a:outerShdw dist="107763" dir="2700000" algn="ctr" rotWithShape="0">
              <a:schemeClr val="bg2">
                <a:alpha val="50000"/>
              </a:schemeClr>
            </a:outerShdw>
          </a:effectLst>
        </p:spPr>
        <p:txBody>
          <a:bodyPr>
            <a:spAutoFit/>
          </a:bodyPr>
          <a:lstStyle/>
          <a:p>
            <a:pPr algn="ctr">
              <a:spcBef>
                <a:spcPct val="50000"/>
              </a:spcBef>
              <a:buClrTx/>
              <a:buFontTx/>
              <a:buNone/>
              <a:defRPr/>
            </a:pPr>
            <a:r>
              <a:rPr lang="zh-CN" altLang="en-US" sz="1800" b="1" dirty="0">
                <a:effectLst/>
                <a:latin typeface="+mn-lt"/>
                <a:ea typeface="宋体" panose="02010600030101010101" pitchFamily="2" charset="-122"/>
              </a:rPr>
              <a:t>第</a:t>
            </a:r>
            <a:r>
              <a:rPr lang="en-US" altLang="zh-CN" sz="1800" b="1" dirty="0">
                <a:effectLst/>
                <a:latin typeface="+mn-lt"/>
                <a:ea typeface="宋体" panose="02010600030101010101" pitchFamily="2" charset="-122"/>
              </a:rPr>
              <a:t>2</a:t>
            </a:r>
            <a:r>
              <a:rPr lang="zh-CN" altLang="en-US" sz="1800" b="1" dirty="0">
                <a:effectLst/>
                <a:latin typeface="+mn-lt"/>
                <a:ea typeface="宋体" panose="02010600030101010101" pitchFamily="2" charset="-122"/>
              </a:rPr>
              <a:t>章 </a:t>
            </a:r>
            <a:r>
              <a:rPr lang="en-US" altLang="zh-CN" sz="1800" b="1" dirty="0">
                <a:effectLst/>
                <a:latin typeface="+mn-lt"/>
                <a:ea typeface="宋体" panose="02010600030101010101" pitchFamily="2" charset="-122"/>
              </a:rPr>
              <a:t>8086 CPU</a:t>
            </a:r>
            <a:endParaRPr lang="zh-CN" altLang="en-US" sz="1800" b="1" dirty="0">
              <a:effectLst/>
              <a:latin typeface="+mn-lt"/>
              <a:ea typeface="宋体" panose="02010600030101010101" pitchFamily="2" charset="-122"/>
            </a:endParaRPr>
          </a:p>
        </p:txBody>
      </p:sp>
      <p:sp>
        <p:nvSpPr>
          <p:cNvPr id="15" name="TextBox 14"/>
          <p:cNvSpPr txBox="1"/>
          <p:nvPr userDrawn="1"/>
        </p:nvSpPr>
        <p:spPr>
          <a:xfrm>
            <a:off x="0" y="0"/>
            <a:ext cx="2216150" cy="369332"/>
          </a:xfrm>
          <a:prstGeom prst="rect">
            <a:avLst/>
          </a:prstGeom>
          <a:noFill/>
        </p:spPr>
        <p:txBody>
          <a:bodyPr wrap="square" rtlCol="0">
            <a:spAutoFit/>
          </a:bodyPr>
          <a:lstStyle/>
          <a:p>
            <a:r>
              <a:rPr lang="en-US" altLang="zh-CN" sz="1800" b="1" dirty="0">
                <a:solidFill>
                  <a:srgbClr val="FFC000"/>
                </a:solidFill>
                <a:latin typeface="+mj-lt"/>
                <a:ea typeface="黑体" panose="02010609060101010101" pitchFamily="2" charset="-122"/>
              </a:rPr>
              <a:t>2.3  8086</a:t>
            </a:r>
            <a:r>
              <a:rPr lang="zh-CN" altLang="en-US" sz="1800" b="0" dirty="0">
                <a:solidFill>
                  <a:srgbClr val="FFC000"/>
                </a:solidFill>
                <a:latin typeface="+mj-lt"/>
                <a:ea typeface="黑体" panose="02010609060101010101" pitchFamily="2" charset="-122"/>
              </a:rPr>
              <a:t>存储器</a:t>
            </a:r>
          </a:p>
        </p:txBody>
      </p:sp>
    </p:spTree>
    <p:extLst>
      <p:ext uri="{BB962C8B-B14F-4D97-AF65-F5344CB8AC3E}">
        <p14:creationId xmlns:p14="http://schemas.microsoft.com/office/powerpoint/2010/main" val="2035588807"/>
      </p:ext>
    </p:extLst>
  </p:cSld>
  <p:clrMap bg1="dk2" tx1="lt1" bg2="dk1" tx2="lt2" accent1="accent1" accent2="accent2" accent3="accent3" accent4="accent4" accent5="accent5" accent6="accent6" hlink="hlink" folHlink="folHlink"/>
  <p:sldLayoutIdLst>
    <p:sldLayoutId id="2147483654" r:id="rId1"/>
  </p:sldLayoutIdLst>
  <p:transition/>
  <p:txStyles>
    <p:titleStyle>
      <a:lvl1pPr algn="ctr" rtl="0" eaLnBrk="0" fontAlgn="base" hangingPunct="0">
        <a:spcBef>
          <a:spcPct val="0"/>
        </a:spcBef>
        <a:spcAft>
          <a:spcPct val="0"/>
        </a:spcAft>
        <a:defRPr sz="3200" b="1" baseline="0">
          <a:solidFill>
            <a:srgbClr val="FFFF99"/>
          </a:solidFill>
          <a:effectLst>
            <a:outerShdw blurRad="38100" dist="38100" dir="2700000" algn="tl">
              <a:srgbClr val="000000"/>
            </a:outerShdw>
          </a:effectLst>
          <a:latin typeface="+mn-lt"/>
          <a:ea typeface="黑体" panose="02010609060101010101" pitchFamily="2" charset="-122"/>
          <a:cs typeface="+mj-cs"/>
        </a:defRPr>
      </a:lvl1pPr>
      <a:lvl2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2pPr>
      <a:lvl3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3pPr>
      <a:lvl4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4pPr>
      <a:lvl5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5pPr>
      <a:lvl6pPr marL="4572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6pPr>
      <a:lvl7pPr marL="9144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7pPr>
      <a:lvl8pPr marL="13716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8pPr>
      <a:lvl9pPr marL="18288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9pPr>
    </p:titleStyle>
    <p:bodyStyle>
      <a:lvl1pPr marL="533400" indent="-533400" algn="l" rtl="0" eaLnBrk="0" fontAlgn="base" hangingPunct="0">
        <a:spcBef>
          <a:spcPct val="30000"/>
        </a:spcBef>
        <a:spcAft>
          <a:spcPct val="0"/>
        </a:spcAft>
        <a:buClr>
          <a:srgbClr val="FFFF00"/>
        </a:buClr>
        <a:buFont typeface="Wingdings" panose="05000000000000000000" pitchFamily="2" charset="2"/>
        <a:buChar char="u"/>
        <a:defRPr sz="26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cs typeface="+mn-cs"/>
        </a:defRPr>
      </a:lvl1pPr>
      <a:lvl2pPr marL="914400" indent="-457200" algn="l" rtl="0" eaLnBrk="0" fontAlgn="base" hangingPunct="0">
        <a:spcBef>
          <a:spcPct val="30000"/>
        </a:spcBef>
        <a:spcAft>
          <a:spcPct val="0"/>
        </a:spcAft>
        <a:buClr>
          <a:srgbClr val="FFFF00"/>
        </a:buClr>
        <a:buFont typeface="Wingdings" panose="05000000000000000000" pitchFamily="2" charset="2"/>
        <a:buChar char="Ø"/>
        <a:defRPr sz="24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defRPr>
      </a:lvl2pPr>
      <a:lvl3pPr marL="1371600" indent="-457200" algn="l" rtl="0" eaLnBrk="0" fontAlgn="base" hangingPunct="0">
        <a:spcBef>
          <a:spcPct val="30000"/>
        </a:spcBef>
        <a:spcAft>
          <a:spcPct val="0"/>
        </a:spcAft>
        <a:buClr>
          <a:srgbClr val="FFFF00"/>
        </a:buClr>
        <a:buFont typeface="Wingdings" panose="05000000000000000000" pitchFamily="2" charset="2"/>
        <a:buChar char="ü"/>
        <a:defRPr sz="24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defRPr>
      </a:lvl3pPr>
      <a:lvl4pPr marL="1752600" indent="-381000" algn="l" rtl="0" eaLnBrk="0" fontAlgn="base" hangingPunct="0">
        <a:spcBef>
          <a:spcPct val="30000"/>
        </a:spcBef>
        <a:spcAft>
          <a:spcPct val="0"/>
        </a:spcAft>
        <a:buClr>
          <a:srgbClr val="FFFF00"/>
        </a:buClr>
        <a:buFont typeface="Wingdings" panose="05000000000000000000" pitchFamily="2" charset="2"/>
        <a:buNone/>
        <a:defRPr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defRPr>
      </a:lvl4pPr>
      <a:lvl5pPr marL="2209800" indent="-381000" algn="l" rtl="0" eaLnBrk="0" fontAlgn="base" hangingPunct="0">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5pPr>
      <a:lvl6pPr marL="26670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6pPr>
      <a:lvl7pPr marL="31242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7pPr>
      <a:lvl8pPr marL="35814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8pPr>
      <a:lvl9pPr marL="40386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bwMode="auto">
          <a:xfrm>
            <a:off x="0" y="7937"/>
            <a:ext cx="9140825" cy="6850063"/>
            <a:chOff x="0" y="0"/>
            <a:chExt cx="5758" cy="4315"/>
          </a:xfrm>
        </p:grpSpPr>
        <p:grpSp>
          <p:nvGrpSpPr>
            <p:cNvPr id="3081" name="Group 3"/>
            <p:cNvGrpSpPr/>
            <p:nvPr userDrawn="1"/>
          </p:nvGrpSpPr>
          <p:grpSpPr bwMode="auto">
            <a:xfrm>
              <a:off x="1728" y="2230"/>
              <a:ext cx="4027" cy="2085"/>
              <a:chOff x="1728" y="2230"/>
              <a:chExt cx="4027" cy="2085"/>
            </a:xfrm>
          </p:grpSpPr>
          <p:sp>
            <p:nvSpPr>
              <p:cNvPr id="877572" name="Freeform 4"/>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ln>
            </p:spPr>
            <p:txBody>
              <a:bodyPr/>
              <a:lstStyle/>
              <a:p>
                <a:pPr>
                  <a:defRPr/>
                </a:pPr>
                <a:endParaRPr lang="zh-CN" altLang="en-US">
                  <a:ea typeface="宋体" panose="02010600030101010101" pitchFamily="2" charset="-122"/>
                </a:endParaRPr>
              </a:p>
            </p:txBody>
          </p:sp>
          <p:sp>
            <p:nvSpPr>
              <p:cNvPr id="877573" name="Freeform 5"/>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ln>
            </p:spPr>
            <p:txBody>
              <a:bodyPr/>
              <a:lstStyle/>
              <a:p>
                <a:pPr>
                  <a:defRPr/>
                </a:pPr>
                <a:endParaRPr lang="zh-CN" altLang="en-US">
                  <a:ea typeface="宋体" panose="02010600030101010101" pitchFamily="2" charset="-122"/>
                </a:endParaRPr>
              </a:p>
            </p:txBody>
          </p:sp>
          <p:sp>
            <p:nvSpPr>
              <p:cNvPr id="877574" name="Freeform 6"/>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ln>
            </p:spPr>
            <p:txBody>
              <a:bodyPr/>
              <a:lstStyle/>
              <a:p>
                <a:pPr>
                  <a:defRPr/>
                </a:pPr>
                <a:endParaRPr lang="zh-CN" altLang="en-US">
                  <a:ea typeface="宋体" panose="02010600030101010101" pitchFamily="2" charset="-122"/>
                </a:endParaRPr>
              </a:p>
            </p:txBody>
          </p:sp>
          <p:sp>
            <p:nvSpPr>
              <p:cNvPr id="877575" name="Freeform 7"/>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ln>
            </p:spPr>
            <p:txBody>
              <a:bodyPr/>
              <a:lstStyle/>
              <a:p>
                <a:pPr>
                  <a:defRPr/>
                </a:pPr>
                <a:endParaRPr lang="zh-CN" altLang="en-US">
                  <a:ea typeface="宋体" panose="02010600030101010101" pitchFamily="2" charset="-122"/>
                </a:endParaRPr>
              </a:p>
            </p:txBody>
          </p:sp>
          <p:sp>
            <p:nvSpPr>
              <p:cNvPr id="877576" name="Freeform 8"/>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ln>
            </p:spPr>
            <p:txBody>
              <a:bodyPr/>
              <a:lstStyle/>
              <a:p>
                <a:pPr>
                  <a:defRPr/>
                </a:pPr>
                <a:endParaRPr lang="zh-CN" altLang="en-US">
                  <a:ea typeface="宋体" panose="02010600030101010101" pitchFamily="2" charset="-122"/>
                </a:endParaRPr>
              </a:p>
            </p:txBody>
          </p:sp>
        </p:grpSp>
        <p:sp>
          <p:nvSpPr>
            <p:cNvPr id="877577" name="Freeform 9"/>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a:defRPr/>
              </a:pPr>
              <a:endParaRPr lang="zh-CN" altLang="en-US">
                <a:ea typeface="宋体" panose="02010600030101010101" pitchFamily="2" charset="-122"/>
              </a:endParaRPr>
            </a:p>
          </p:txBody>
        </p:sp>
        <p:sp>
          <p:nvSpPr>
            <p:cNvPr id="877578" name="Freeform 10"/>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ln>
          </p:spPr>
          <p:txBody>
            <a:bodyPr/>
            <a:lstStyle/>
            <a:p>
              <a:pPr>
                <a:defRPr/>
              </a:pPr>
              <a:endParaRPr lang="zh-CN" altLang="en-US">
                <a:ea typeface="宋体" panose="02010600030101010101" pitchFamily="2" charset="-122"/>
              </a:endParaRPr>
            </a:p>
          </p:txBody>
        </p:sp>
      </p:grpSp>
      <p:sp>
        <p:nvSpPr>
          <p:cNvPr id="877579" name="Rectangle 11"/>
          <p:cNvSpPr>
            <a:spLocks noGrp="1" noRot="1" noChangeArrowheads="1"/>
          </p:cNvSpPr>
          <p:nvPr>
            <p:ph type="title"/>
          </p:nvPr>
        </p:nvSpPr>
        <p:spPr bwMode="auto">
          <a:xfrm>
            <a:off x="482600" y="368300"/>
            <a:ext cx="8229600" cy="674688"/>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877580" name="Rectangle 12"/>
          <p:cNvSpPr>
            <a:spLocks noGrp="1" noChangeArrowheads="1"/>
          </p:cNvSpPr>
          <p:nvPr>
            <p:ph type="body" idx="1"/>
          </p:nvPr>
        </p:nvSpPr>
        <p:spPr bwMode="auto">
          <a:xfrm>
            <a:off x="385763" y="1314450"/>
            <a:ext cx="8372475" cy="517525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 第二级</a:t>
            </a:r>
          </a:p>
          <a:p>
            <a:pPr lvl="2"/>
            <a:r>
              <a:rPr lang="zh-CN" altLang="en-US" dirty="0"/>
              <a:t> 第三级</a:t>
            </a:r>
          </a:p>
        </p:txBody>
      </p:sp>
      <p:sp>
        <p:nvSpPr>
          <p:cNvPr id="877581" name="Text Box 13"/>
          <p:cNvSpPr txBox="1">
            <a:spLocks noChangeArrowheads="1"/>
          </p:cNvSpPr>
          <p:nvPr/>
        </p:nvSpPr>
        <p:spPr bwMode="auto">
          <a:xfrm>
            <a:off x="6588125" y="0"/>
            <a:ext cx="2555875" cy="369332"/>
          </a:xfrm>
          <a:prstGeom prst="rect">
            <a:avLst/>
          </a:prstGeom>
          <a:noFill/>
          <a:ln w="9525">
            <a:noFill/>
            <a:miter lim="800000"/>
          </a:ln>
          <a:effectLst>
            <a:outerShdw dist="107763" dir="2700000" algn="ctr" rotWithShape="0">
              <a:schemeClr val="bg2">
                <a:alpha val="50000"/>
              </a:schemeClr>
            </a:outerShdw>
          </a:effectLst>
        </p:spPr>
        <p:txBody>
          <a:bodyPr>
            <a:spAutoFit/>
          </a:bodyPr>
          <a:lstStyle/>
          <a:p>
            <a:pPr algn="ctr">
              <a:spcBef>
                <a:spcPct val="50000"/>
              </a:spcBef>
              <a:buClrTx/>
              <a:buFontTx/>
              <a:buNone/>
              <a:defRPr/>
            </a:pPr>
            <a:r>
              <a:rPr lang="zh-CN" altLang="en-US" sz="1800" b="1" dirty="0">
                <a:effectLst/>
                <a:latin typeface="+mn-lt"/>
                <a:ea typeface="宋体" panose="02010600030101010101" pitchFamily="2" charset="-122"/>
              </a:rPr>
              <a:t>第</a:t>
            </a:r>
            <a:r>
              <a:rPr lang="en-US" altLang="zh-CN" sz="1800" b="1" dirty="0">
                <a:effectLst/>
                <a:latin typeface="+mn-lt"/>
                <a:ea typeface="宋体" panose="02010600030101010101" pitchFamily="2" charset="-122"/>
              </a:rPr>
              <a:t>2</a:t>
            </a:r>
            <a:r>
              <a:rPr lang="zh-CN" altLang="en-US" sz="1800" b="1" dirty="0">
                <a:effectLst/>
                <a:latin typeface="+mn-lt"/>
                <a:ea typeface="宋体" panose="02010600030101010101" pitchFamily="2" charset="-122"/>
              </a:rPr>
              <a:t>章 </a:t>
            </a:r>
            <a:r>
              <a:rPr lang="en-US" altLang="zh-CN" sz="1800" b="1" dirty="0">
                <a:effectLst/>
                <a:latin typeface="+mn-lt"/>
                <a:ea typeface="宋体" panose="02010600030101010101" pitchFamily="2" charset="-122"/>
              </a:rPr>
              <a:t>8086 CPU</a:t>
            </a:r>
            <a:endParaRPr lang="zh-CN" altLang="en-US" sz="1800" b="1" dirty="0">
              <a:effectLst/>
              <a:latin typeface="+mn-lt"/>
              <a:ea typeface="宋体" panose="02010600030101010101" pitchFamily="2" charset="-122"/>
            </a:endParaRPr>
          </a:p>
        </p:txBody>
      </p:sp>
      <p:sp>
        <p:nvSpPr>
          <p:cNvPr id="15" name="TextBox 14"/>
          <p:cNvSpPr txBox="1"/>
          <p:nvPr userDrawn="1"/>
        </p:nvSpPr>
        <p:spPr>
          <a:xfrm>
            <a:off x="0" y="0"/>
            <a:ext cx="2216150" cy="369332"/>
          </a:xfrm>
          <a:prstGeom prst="rect">
            <a:avLst/>
          </a:prstGeom>
          <a:noFill/>
        </p:spPr>
        <p:txBody>
          <a:bodyPr wrap="square" rtlCol="0">
            <a:spAutoFit/>
          </a:bodyPr>
          <a:lstStyle/>
          <a:p>
            <a:r>
              <a:rPr lang="en-US" altLang="zh-CN" sz="1800" b="1" dirty="0">
                <a:solidFill>
                  <a:srgbClr val="FFC000"/>
                </a:solidFill>
                <a:latin typeface="+mn-lt"/>
                <a:ea typeface="黑体" panose="02010609060101010101" pitchFamily="2" charset="-122"/>
              </a:rPr>
              <a:t>2.4  8086</a:t>
            </a:r>
            <a:r>
              <a:rPr lang="zh-CN" altLang="en-US" sz="1800" b="1" dirty="0">
                <a:solidFill>
                  <a:srgbClr val="FFC000"/>
                </a:solidFill>
                <a:latin typeface="+mn-lt"/>
                <a:ea typeface="黑体" panose="02010609060101010101" pitchFamily="2" charset="-122"/>
              </a:rPr>
              <a:t>工作模式</a:t>
            </a:r>
          </a:p>
        </p:txBody>
      </p:sp>
    </p:spTree>
    <p:extLst>
      <p:ext uri="{BB962C8B-B14F-4D97-AF65-F5344CB8AC3E}">
        <p14:creationId xmlns:p14="http://schemas.microsoft.com/office/powerpoint/2010/main" val="574021619"/>
      </p:ext>
    </p:extLst>
  </p:cSld>
  <p:clrMap bg1="dk2" tx1="lt1" bg2="dk1" tx2="lt2" accent1="accent1" accent2="accent2" accent3="accent3" accent4="accent4" accent5="accent5" accent6="accent6" hlink="hlink" folHlink="folHlink"/>
  <p:sldLayoutIdLst>
    <p:sldLayoutId id="2147483656" r:id="rId1"/>
  </p:sldLayoutIdLst>
  <p:transition/>
  <p:txStyles>
    <p:titleStyle>
      <a:lvl1pPr algn="ctr" rtl="0" eaLnBrk="0" fontAlgn="base" hangingPunct="0">
        <a:spcBef>
          <a:spcPct val="0"/>
        </a:spcBef>
        <a:spcAft>
          <a:spcPct val="0"/>
        </a:spcAft>
        <a:defRPr sz="3200" b="1" baseline="0">
          <a:solidFill>
            <a:srgbClr val="FFFF99"/>
          </a:solidFill>
          <a:effectLst>
            <a:outerShdw blurRad="38100" dist="38100" dir="2700000" algn="tl">
              <a:srgbClr val="000000"/>
            </a:outerShdw>
          </a:effectLst>
          <a:latin typeface="+mn-lt"/>
          <a:ea typeface="黑体" panose="02010609060101010101" pitchFamily="2" charset="-122"/>
          <a:cs typeface="+mj-cs"/>
        </a:defRPr>
      </a:lvl1pPr>
      <a:lvl2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2pPr>
      <a:lvl3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3pPr>
      <a:lvl4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4pPr>
      <a:lvl5pPr algn="ctr" rtl="0" eaLnBrk="0" fontAlgn="base" hangingPunct="0">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5pPr>
      <a:lvl6pPr marL="4572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6pPr>
      <a:lvl7pPr marL="9144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7pPr>
      <a:lvl8pPr marL="13716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8pPr>
      <a:lvl9pPr marL="1828800" algn="ctr" rtl="0" fontAlgn="base">
        <a:spcBef>
          <a:spcPct val="0"/>
        </a:spcBef>
        <a:spcAft>
          <a:spcPct val="0"/>
        </a:spcAft>
        <a:defRPr sz="40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defRPr>
      </a:lvl9pPr>
    </p:titleStyle>
    <p:bodyStyle>
      <a:lvl1pPr marL="533400" indent="-533400" algn="l" rtl="0" eaLnBrk="0" fontAlgn="base" hangingPunct="0">
        <a:spcBef>
          <a:spcPct val="30000"/>
        </a:spcBef>
        <a:spcAft>
          <a:spcPct val="0"/>
        </a:spcAft>
        <a:buClr>
          <a:srgbClr val="FFFF00"/>
        </a:buClr>
        <a:buFont typeface="Wingdings" panose="05000000000000000000" pitchFamily="2" charset="2"/>
        <a:buChar char="u"/>
        <a:defRPr sz="26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cs typeface="+mn-cs"/>
        </a:defRPr>
      </a:lvl1pPr>
      <a:lvl2pPr marL="914400" indent="-457200" algn="l" rtl="0" eaLnBrk="0" fontAlgn="base" hangingPunct="0">
        <a:spcBef>
          <a:spcPct val="30000"/>
        </a:spcBef>
        <a:spcAft>
          <a:spcPct val="0"/>
        </a:spcAft>
        <a:buClr>
          <a:srgbClr val="FFFF00"/>
        </a:buClr>
        <a:buFont typeface="Wingdings" panose="05000000000000000000" pitchFamily="2" charset="2"/>
        <a:buChar char="Ø"/>
        <a:defRPr sz="24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defRPr>
      </a:lvl2pPr>
      <a:lvl3pPr marL="1371600" indent="-457200" algn="l" rtl="0" eaLnBrk="0" fontAlgn="base" hangingPunct="0">
        <a:spcBef>
          <a:spcPct val="30000"/>
        </a:spcBef>
        <a:spcAft>
          <a:spcPct val="0"/>
        </a:spcAft>
        <a:buClr>
          <a:srgbClr val="FFFF00"/>
        </a:buClr>
        <a:buFont typeface="Wingdings" panose="05000000000000000000" pitchFamily="2" charset="2"/>
        <a:buChar char="ü"/>
        <a:defRPr sz="2400" b="1">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defRPr>
      </a:lvl3pPr>
      <a:lvl4pPr marL="1752600" indent="-381000" algn="l" rtl="0" eaLnBrk="0" fontAlgn="base" hangingPunct="0">
        <a:spcBef>
          <a:spcPct val="30000"/>
        </a:spcBef>
        <a:spcAft>
          <a:spcPct val="0"/>
        </a:spcAft>
        <a:buClr>
          <a:srgbClr val="FFFF00"/>
        </a:buClr>
        <a:buFont typeface="Wingdings" panose="05000000000000000000" pitchFamily="2" charset="2"/>
        <a:buNone/>
        <a:defRPr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defRPr>
      </a:lvl4pPr>
      <a:lvl5pPr marL="2209800" indent="-381000" algn="l" rtl="0" eaLnBrk="0" fontAlgn="base" hangingPunct="0">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5pPr>
      <a:lvl6pPr marL="26670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6pPr>
      <a:lvl7pPr marL="31242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7pPr>
      <a:lvl8pPr marL="35814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8pPr>
      <a:lvl9pPr marL="4038600" indent="-381000" algn="l" rtl="0" fontAlgn="base">
        <a:spcBef>
          <a:spcPct val="30000"/>
        </a:spcBef>
        <a:spcAft>
          <a:spcPct val="0"/>
        </a:spcAft>
        <a:buClr>
          <a:srgbClr val="B4B9BE"/>
        </a:buClr>
        <a:buFont typeface="Wingdings" panose="05000000000000000000" pitchFamily="2" charset="2"/>
        <a:buChar char="l"/>
        <a:defRPr sz="2400" b="1">
          <a:solidFill>
            <a:srgbClr val="FFFF00"/>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27.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oleObject" Target="../embeddings/oleObject118.bin"/><Relationship Id="rId17" Type="http://schemas.openxmlformats.org/officeDocument/2006/relationships/image" Target="../media/image129.wmf"/><Relationship Id="rId2" Type="http://schemas.openxmlformats.org/officeDocument/2006/relationships/oleObject" Target="../embeddings/oleObject113.bin"/><Relationship Id="rId16" Type="http://schemas.openxmlformats.org/officeDocument/2006/relationships/oleObject" Target="../embeddings/oleObject120.bin"/><Relationship Id="rId1" Type="http://schemas.openxmlformats.org/officeDocument/2006/relationships/slideLayout" Target="../slideLayouts/slideLayout5.xml"/><Relationship Id="rId6" Type="http://schemas.openxmlformats.org/officeDocument/2006/relationships/oleObject" Target="../embeddings/oleObject115.bin"/><Relationship Id="rId11" Type="http://schemas.openxmlformats.org/officeDocument/2006/relationships/image" Target="../media/image126.wmf"/><Relationship Id="rId5" Type="http://schemas.openxmlformats.org/officeDocument/2006/relationships/image" Target="../media/image123.wmf"/><Relationship Id="rId15" Type="http://schemas.openxmlformats.org/officeDocument/2006/relationships/image" Target="../media/image128.w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25.wmf"/><Relationship Id="rId14" Type="http://schemas.openxmlformats.org/officeDocument/2006/relationships/oleObject" Target="../embeddings/oleObject119.bin"/></Relationships>
</file>

<file path=ppt/slides/_rels/slide101.x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oleObject" Target="../embeddings/oleObject121.bin"/><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35.wmf"/><Relationship Id="rId18" Type="http://schemas.openxmlformats.org/officeDocument/2006/relationships/oleObject" Target="../embeddings/oleObject130.bin"/><Relationship Id="rId3" Type="http://schemas.openxmlformats.org/officeDocument/2006/relationships/image" Target="../media/image130.wmf"/><Relationship Id="rId21" Type="http://schemas.openxmlformats.org/officeDocument/2006/relationships/image" Target="../media/image139.wmf"/><Relationship Id="rId7" Type="http://schemas.openxmlformats.org/officeDocument/2006/relationships/image" Target="../media/image132.wmf"/><Relationship Id="rId12" Type="http://schemas.openxmlformats.org/officeDocument/2006/relationships/oleObject" Target="../embeddings/oleObject127.bin"/><Relationship Id="rId17" Type="http://schemas.openxmlformats.org/officeDocument/2006/relationships/image" Target="../media/image137.wmf"/><Relationship Id="rId25" Type="http://schemas.openxmlformats.org/officeDocument/2006/relationships/image" Target="../media/image141.wmf"/><Relationship Id="rId2" Type="http://schemas.openxmlformats.org/officeDocument/2006/relationships/oleObject" Target="../embeddings/oleObject122.bin"/><Relationship Id="rId16" Type="http://schemas.openxmlformats.org/officeDocument/2006/relationships/oleObject" Target="../embeddings/oleObject129.bin"/><Relationship Id="rId20" Type="http://schemas.openxmlformats.org/officeDocument/2006/relationships/oleObject" Target="../embeddings/oleObject131.bin"/><Relationship Id="rId1" Type="http://schemas.openxmlformats.org/officeDocument/2006/relationships/slideLayout" Target="../slideLayouts/slideLayout5.xml"/><Relationship Id="rId6" Type="http://schemas.openxmlformats.org/officeDocument/2006/relationships/oleObject" Target="../embeddings/oleObject124.bin"/><Relationship Id="rId11" Type="http://schemas.openxmlformats.org/officeDocument/2006/relationships/image" Target="../media/image134.wmf"/><Relationship Id="rId24" Type="http://schemas.openxmlformats.org/officeDocument/2006/relationships/oleObject" Target="../embeddings/oleObject133.bin"/><Relationship Id="rId5" Type="http://schemas.openxmlformats.org/officeDocument/2006/relationships/image" Target="../media/image131.wmf"/><Relationship Id="rId15" Type="http://schemas.openxmlformats.org/officeDocument/2006/relationships/image" Target="../media/image136.wmf"/><Relationship Id="rId23" Type="http://schemas.openxmlformats.org/officeDocument/2006/relationships/image" Target="../media/image140.wmf"/><Relationship Id="rId10" Type="http://schemas.openxmlformats.org/officeDocument/2006/relationships/oleObject" Target="../embeddings/oleObject126.bin"/><Relationship Id="rId19" Type="http://schemas.openxmlformats.org/officeDocument/2006/relationships/image" Target="../media/image138.wmf"/><Relationship Id="rId4" Type="http://schemas.openxmlformats.org/officeDocument/2006/relationships/oleObject" Target="../embeddings/oleObject123.bin"/><Relationship Id="rId9" Type="http://schemas.openxmlformats.org/officeDocument/2006/relationships/image" Target="../media/image133.wmf"/><Relationship Id="rId14" Type="http://schemas.openxmlformats.org/officeDocument/2006/relationships/oleObject" Target="../embeddings/oleObject128.bin"/><Relationship Id="rId22" Type="http://schemas.openxmlformats.org/officeDocument/2006/relationships/oleObject" Target="../embeddings/oleObject132.bin"/></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47.wmf"/><Relationship Id="rId18" Type="http://schemas.openxmlformats.org/officeDocument/2006/relationships/oleObject" Target="../embeddings/oleObject142.bin"/><Relationship Id="rId3" Type="http://schemas.openxmlformats.org/officeDocument/2006/relationships/image" Target="../media/image142.wmf"/><Relationship Id="rId21" Type="http://schemas.openxmlformats.org/officeDocument/2006/relationships/image" Target="../media/image151.wmf"/><Relationship Id="rId7" Type="http://schemas.openxmlformats.org/officeDocument/2006/relationships/image" Target="../media/image144.wmf"/><Relationship Id="rId12" Type="http://schemas.openxmlformats.org/officeDocument/2006/relationships/oleObject" Target="../embeddings/oleObject139.bin"/><Relationship Id="rId17" Type="http://schemas.openxmlformats.org/officeDocument/2006/relationships/image" Target="../media/image149.wmf"/><Relationship Id="rId2" Type="http://schemas.openxmlformats.org/officeDocument/2006/relationships/oleObject" Target="../embeddings/oleObject134.bin"/><Relationship Id="rId16" Type="http://schemas.openxmlformats.org/officeDocument/2006/relationships/oleObject" Target="../embeddings/oleObject141.bin"/><Relationship Id="rId20" Type="http://schemas.openxmlformats.org/officeDocument/2006/relationships/oleObject" Target="../embeddings/oleObject143.bin"/><Relationship Id="rId1" Type="http://schemas.openxmlformats.org/officeDocument/2006/relationships/slideLayout" Target="../slideLayouts/slideLayout5.xml"/><Relationship Id="rId6" Type="http://schemas.openxmlformats.org/officeDocument/2006/relationships/oleObject" Target="../embeddings/oleObject136.bin"/><Relationship Id="rId11" Type="http://schemas.openxmlformats.org/officeDocument/2006/relationships/image" Target="../media/image146.wmf"/><Relationship Id="rId5" Type="http://schemas.openxmlformats.org/officeDocument/2006/relationships/image" Target="../media/image143.wmf"/><Relationship Id="rId15" Type="http://schemas.openxmlformats.org/officeDocument/2006/relationships/image" Target="../media/image148.wmf"/><Relationship Id="rId23" Type="http://schemas.openxmlformats.org/officeDocument/2006/relationships/image" Target="../media/image152.wmf"/><Relationship Id="rId10" Type="http://schemas.openxmlformats.org/officeDocument/2006/relationships/oleObject" Target="../embeddings/oleObject138.bin"/><Relationship Id="rId19" Type="http://schemas.openxmlformats.org/officeDocument/2006/relationships/image" Target="../media/image150.wmf"/><Relationship Id="rId4" Type="http://schemas.openxmlformats.org/officeDocument/2006/relationships/oleObject" Target="../embeddings/oleObject135.bin"/><Relationship Id="rId9" Type="http://schemas.openxmlformats.org/officeDocument/2006/relationships/image" Target="../media/image145.wmf"/><Relationship Id="rId14" Type="http://schemas.openxmlformats.org/officeDocument/2006/relationships/oleObject" Target="../embeddings/oleObject140.bin"/><Relationship Id="rId22" Type="http://schemas.openxmlformats.org/officeDocument/2006/relationships/oleObject" Target="../embeddings/oleObject144.bin"/></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image" Target="../media/image158.wmf"/><Relationship Id="rId18" Type="http://schemas.openxmlformats.org/officeDocument/2006/relationships/oleObject" Target="../embeddings/oleObject153.bin"/><Relationship Id="rId3" Type="http://schemas.openxmlformats.org/officeDocument/2006/relationships/image" Target="../media/image153.wmf"/><Relationship Id="rId7" Type="http://schemas.openxmlformats.org/officeDocument/2006/relationships/image" Target="../media/image155.wmf"/><Relationship Id="rId12" Type="http://schemas.openxmlformats.org/officeDocument/2006/relationships/oleObject" Target="../embeddings/oleObject150.bin"/><Relationship Id="rId17" Type="http://schemas.openxmlformats.org/officeDocument/2006/relationships/image" Target="../media/image160.wmf"/><Relationship Id="rId2" Type="http://schemas.openxmlformats.org/officeDocument/2006/relationships/oleObject" Target="../embeddings/oleObject145.bin"/><Relationship Id="rId16" Type="http://schemas.openxmlformats.org/officeDocument/2006/relationships/oleObject" Target="../embeddings/oleObject152.bin"/><Relationship Id="rId1" Type="http://schemas.openxmlformats.org/officeDocument/2006/relationships/slideLayout" Target="../slideLayouts/slideLayout5.xml"/><Relationship Id="rId6" Type="http://schemas.openxmlformats.org/officeDocument/2006/relationships/oleObject" Target="../embeddings/oleObject147.bin"/><Relationship Id="rId11" Type="http://schemas.openxmlformats.org/officeDocument/2006/relationships/image" Target="../media/image157.wmf"/><Relationship Id="rId5" Type="http://schemas.openxmlformats.org/officeDocument/2006/relationships/image" Target="../media/image154.wmf"/><Relationship Id="rId15" Type="http://schemas.openxmlformats.org/officeDocument/2006/relationships/image" Target="../media/image159.wmf"/><Relationship Id="rId10" Type="http://schemas.openxmlformats.org/officeDocument/2006/relationships/oleObject" Target="../embeddings/oleObject149.bin"/><Relationship Id="rId19" Type="http://schemas.openxmlformats.org/officeDocument/2006/relationships/image" Target="../media/image161.wmf"/><Relationship Id="rId4" Type="http://schemas.openxmlformats.org/officeDocument/2006/relationships/oleObject" Target="../embeddings/oleObject146.bin"/><Relationship Id="rId9" Type="http://schemas.openxmlformats.org/officeDocument/2006/relationships/image" Target="../media/image156.wmf"/><Relationship Id="rId14" Type="http://schemas.openxmlformats.org/officeDocument/2006/relationships/oleObject" Target="../embeddings/oleObject151.bin"/></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image" Target="../media/image13.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8.bin"/><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9.bin"/><Relationship Id="rId1" Type="http://schemas.openxmlformats.org/officeDocument/2006/relationships/slideLayout" Target="../slideLayouts/slideLayout3.x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4.bin"/><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image" Target="../media/image29.wmf"/><Relationship Id="rId2" Type="http://schemas.openxmlformats.org/officeDocument/2006/relationships/oleObject" Target="../embeddings/oleObject15.bin"/><Relationship Id="rId1" Type="http://schemas.openxmlformats.org/officeDocument/2006/relationships/slideLayout" Target="../slideLayouts/slideLayout3.xml"/><Relationship Id="rId6" Type="http://schemas.openxmlformats.org/officeDocument/2006/relationships/oleObject" Target="../embeddings/oleObject17.bin"/><Relationship Id="rId11" Type="http://schemas.openxmlformats.org/officeDocument/2006/relationships/oleObject" Target="../embeddings/oleObject19.bin"/><Relationship Id="rId5" Type="http://schemas.openxmlformats.org/officeDocument/2006/relationships/image" Target="../media/image25.wmf"/><Relationship Id="rId10" Type="http://schemas.openxmlformats.org/officeDocument/2006/relationships/image" Target="../media/image28.wmf"/><Relationship Id="rId4" Type="http://schemas.openxmlformats.org/officeDocument/2006/relationships/oleObject" Target="../embeddings/oleObject16.bin"/><Relationship Id="rId9"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20.bin"/><Relationship Id="rId1" Type="http://schemas.openxmlformats.org/officeDocument/2006/relationships/slideLayout" Target="../slideLayouts/slideLayout3.xml"/><Relationship Id="rId6" Type="http://schemas.openxmlformats.org/officeDocument/2006/relationships/oleObject" Target="../embeddings/oleObject22.bin"/><Relationship Id="rId5" Type="http://schemas.openxmlformats.org/officeDocument/2006/relationships/image" Target="../media/image31.w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5.wmf"/><Relationship Id="rId12" Type="http://schemas.openxmlformats.org/officeDocument/2006/relationships/oleObject" Target="../embeddings/oleObject28.bin"/><Relationship Id="rId2" Type="http://schemas.openxmlformats.org/officeDocument/2006/relationships/oleObject" Target="../embeddings/oleObject23.bin"/><Relationship Id="rId1" Type="http://schemas.openxmlformats.org/officeDocument/2006/relationships/slideLayout" Target="../slideLayouts/slideLayout3.xml"/><Relationship Id="rId6" Type="http://schemas.openxmlformats.org/officeDocument/2006/relationships/oleObject" Target="../embeddings/oleObject25.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6.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29.bin"/><Relationship Id="rId1" Type="http://schemas.openxmlformats.org/officeDocument/2006/relationships/slideLayout" Target="../slideLayouts/slideLayout3.xml"/><Relationship Id="rId6" Type="http://schemas.openxmlformats.org/officeDocument/2006/relationships/oleObject" Target="../embeddings/oleObject31.bin"/><Relationship Id="rId5" Type="http://schemas.openxmlformats.org/officeDocument/2006/relationships/image" Target="../media/image40.wmf"/><Relationship Id="rId4" Type="http://schemas.openxmlformats.org/officeDocument/2006/relationships/oleObject" Target="../embeddings/oleObject3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5.wmf"/><Relationship Id="rId7" Type="http://schemas.openxmlformats.org/officeDocument/2006/relationships/oleObject" Target="../embeddings/oleObject34.bin"/><Relationship Id="rId2" Type="http://schemas.openxmlformats.org/officeDocument/2006/relationships/oleObject" Target="../embeddings/oleObject32.bin"/><Relationship Id="rId1" Type="http://schemas.openxmlformats.org/officeDocument/2006/relationships/slideLayout" Target="../slideLayouts/slideLayout4.xml"/><Relationship Id="rId6" Type="http://schemas.openxmlformats.org/officeDocument/2006/relationships/image" Target="../media/image47.wmf"/><Relationship Id="rId5" Type="http://schemas.openxmlformats.org/officeDocument/2006/relationships/oleObject" Target="../embeddings/oleObject33.bin"/><Relationship Id="rId4" Type="http://schemas.openxmlformats.org/officeDocument/2006/relationships/image" Target="../media/image46.png"/></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35.bin"/><Relationship Id="rId1" Type="http://schemas.openxmlformats.org/officeDocument/2006/relationships/slideLayout" Target="../slideLayouts/slideLayout4.xml"/><Relationship Id="rId5" Type="http://schemas.openxmlformats.org/officeDocument/2006/relationships/image" Target="../media/image52.wmf"/><Relationship Id="rId4" Type="http://schemas.openxmlformats.org/officeDocument/2006/relationships/oleObject" Target="../embeddings/oleObject36.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37.bin"/><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55.wmf"/><Relationship Id="rId7" Type="http://schemas.openxmlformats.org/officeDocument/2006/relationships/oleObject" Target="../embeddings/oleObject41.bin"/><Relationship Id="rId2" Type="http://schemas.openxmlformats.org/officeDocument/2006/relationships/oleObject" Target="../embeddings/oleObject38.bin"/><Relationship Id="rId1" Type="http://schemas.openxmlformats.org/officeDocument/2006/relationships/slideLayout" Target="../slideLayouts/slideLayout5.xml"/><Relationship Id="rId6" Type="http://schemas.openxmlformats.org/officeDocument/2006/relationships/oleObject" Target="../embeddings/oleObject40.bin"/><Relationship Id="rId5" Type="http://schemas.openxmlformats.org/officeDocument/2006/relationships/image" Target="../media/image56.wmf"/><Relationship Id="rId10" Type="http://schemas.openxmlformats.org/officeDocument/2006/relationships/image" Target="../media/image57.png"/><Relationship Id="rId4" Type="http://schemas.openxmlformats.org/officeDocument/2006/relationships/oleObject" Target="../embeddings/oleObject39.bin"/><Relationship Id="rId9" Type="http://schemas.openxmlformats.org/officeDocument/2006/relationships/oleObject" Target="../embeddings/oleObject43.bin"/></Relationships>
</file>

<file path=ppt/slides/_rels/slide8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44.bin"/><Relationship Id="rId1" Type="http://schemas.openxmlformats.org/officeDocument/2006/relationships/slideLayout" Target="../slideLayouts/slideLayout5.xml"/><Relationship Id="rId6" Type="http://schemas.openxmlformats.org/officeDocument/2006/relationships/image" Target="../media/image60.png"/><Relationship Id="rId5" Type="http://schemas.openxmlformats.org/officeDocument/2006/relationships/image" Target="../media/image59.wmf"/><Relationship Id="rId4" Type="http://schemas.openxmlformats.org/officeDocument/2006/relationships/oleObject" Target="../embeddings/oleObject45.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61.wmf"/><Relationship Id="rId7" Type="http://schemas.openxmlformats.org/officeDocument/2006/relationships/oleObject" Target="../embeddings/oleObject48.bin"/><Relationship Id="rId2" Type="http://schemas.openxmlformats.org/officeDocument/2006/relationships/oleObject" Target="../embeddings/oleObject46.bin"/><Relationship Id="rId1" Type="http://schemas.openxmlformats.org/officeDocument/2006/relationships/slideLayout" Target="../slideLayouts/slideLayout5.xml"/><Relationship Id="rId6" Type="http://schemas.openxmlformats.org/officeDocument/2006/relationships/image" Target="../media/image63.wmf"/><Relationship Id="rId11" Type="http://schemas.openxmlformats.org/officeDocument/2006/relationships/image" Target="../media/image64.png"/><Relationship Id="rId5" Type="http://schemas.openxmlformats.org/officeDocument/2006/relationships/oleObject" Target="../embeddings/oleObject47.bin"/><Relationship Id="rId10" Type="http://schemas.openxmlformats.org/officeDocument/2006/relationships/oleObject" Target="../embeddings/oleObject51.bin"/><Relationship Id="rId4" Type="http://schemas.openxmlformats.org/officeDocument/2006/relationships/image" Target="../media/image62.png"/><Relationship Id="rId9" Type="http://schemas.openxmlformats.org/officeDocument/2006/relationships/oleObject" Target="../embeddings/oleObject50.bin"/></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52.bin"/><Relationship Id="rId1" Type="http://schemas.openxmlformats.org/officeDocument/2006/relationships/slideLayout" Target="../slideLayouts/slideLayout5.xml"/><Relationship Id="rId4" Type="http://schemas.openxmlformats.org/officeDocument/2006/relationships/oleObject" Target="../embeddings/oleObject53.bin"/></Relationships>
</file>

<file path=ppt/slides/_rels/slide85.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54.bin"/><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72.wmf"/><Relationship Id="rId3" Type="http://schemas.openxmlformats.org/officeDocument/2006/relationships/image" Target="../media/image68.wmf"/><Relationship Id="rId7" Type="http://schemas.openxmlformats.org/officeDocument/2006/relationships/image" Target="../media/image70.wmf"/><Relationship Id="rId12" Type="http://schemas.openxmlformats.org/officeDocument/2006/relationships/oleObject" Target="../embeddings/oleObject61.bin"/><Relationship Id="rId17" Type="http://schemas.openxmlformats.org/officeDocument/2006/relationships/image" Target="../media/image74.wmf"/><Relationship Id="rId2" Type="http://schemas.openxmlformats.org/officeDocument/2006/relationships/oleObject" Target="../embeddings/oleObject55.bin"/><Relationship Id="rId16" Type="http://schemas.openxmlformats.org/officeDocument/2006/relationships/oleObject" Target="../embeddings/oleObject63.bin"/><Relationship Id="rId1" Type="http://schemas.openxmlformats.org/officeDocument/2006/relationships/slideLayout" Target="../slideLayouts/slideLayout5.xml"/><Relationship Id="rId6" Type="http://schemas.openxmlformats.org/officeDocument/2006/relationships/oleObject" Target="../embeddings/oleObject57.bin"/><Relationship Id="rId11" Type="http://schemas.openxmlformats.org/officeDocument/2006/relationships/image" Target="../media/image71.wmf"/><Relationship Id="rId5" Type="http://schemas.openxmlformats.org/officeDocument/2006/relationships/image" Target="../media/image69.wmf"/><Relationship Id="rId15" Type="http://schemas.openxmlformats.org/officeDocument/2006/relationships/image" Target="../media/image73.wmf"/><Relationship Id="rId10" Type="http://schemas.openxmlformats.org/officeDocument/2006/relationships/oleObject" Target="../embeddings/oleObject60.bin"/><Relationship Id="rId4" Type="http://schemas.openxmlformats.org/officeDocument/2006/relationships/oleObject" Target="../embeddings/oleObject56.bin"/><Relationship Id="rId9" Type="http://schemas.openxmlformats.org/officeDocument/2006/relationships/oleObject" Target="../embeddings/oleObject59.bin"/><Relationship Id="rId14" Type="http://schemas.openxmlformats.org/officeDocument/2006/relationships/oleObject" Target="../embeddings/oleObject62.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oleObject" Target="../embeddings/oleObject70.bin"/><Relationship Id="rId3" Type="http://schemas.openxmlformats.org/officeDocument/2006/relationships/image" Target="../media/image75.wmf"/><Relationship Id="rId7" Type="http://schemas.openxmlformats.org/officeDocument/2006/relationships/image" Target="../media/image77.wmf"/><Relationship Id="rId12" Type="http://schemas.openxmlformats.org/officeDocument/2006/relationships/oleObject" Target="../embeddings/oleObject69.bin"/><Relationship Id="rId2" Type="http://schemas.openxmlformats.org/officeDocument/2006/relationships/oleObject" Target="../embeddings/oleObject64.bin"/><Relationship Id="rId1" Type="http://schemas.openxmlformats.org/officeDocument/2006/relationships/slideLayout" Target="../slideLayouts/slideLayout5.xml"/><Relationship Id="rId6" Type="http://schemas.openxmlformats.org/officeDocument/2006/relationships/oleObject" Target="../embeddings/oleObject66.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78.wmf"/><Relationship Id="rId14" Type="http://schemas.openxmlformats.org/officeDocument/2006/relationships/image" Target="../media/image80.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image" Target="../media/image82.png"/><Relationship Id="rId1" Type="http://schemas.openxmlformats.org/officeDocument/2006/relationships/slideLayout" Target="../slideLayouts/slideLayout5.xml"/><Relationship Id="rId6" Type="http://schemas.openxmlformats.org/officeDocument/2006/relationships/image" Target="../media/image84.wmf"/><Relationship Id="rId5" Type="http://schemas.openxmlformats.org/officeDocument/2006/relationships/oleObject" Target="../embeddings/oleObject72.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74.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89.wmf"/><Relationship Id="rId12" Type="http://schemas.openxmlformats.org/officeDocument/2006/relationships/oleObject" Target="../embeddings/oleObject80.bin"/><Relationship Id="rId2" Type="http://schemas.openxmlformats.org/officeDocument/2006/relationships/oleObject" Target="../embeddings/oleObject75.bin"/><Relationship Id="rId1" Type="http://schemas.openxmlformats.org/officeDocument/2006/relationships/slideLayout" Target="../slideLayouts/slideLayout5.xml"/><Relationship Id="rId6" Type="http://schemas.openxmlformats.org/officeDocument/2006/relationships/oleObject" Target="../embeddings/oleObject77.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90.wmf"/></Relationships>
</file>

<file path=ppt/slides/_rels/slide92.xml.rels><?xml version="1.0" encoding="UTF-8" standalone="yes"?>
<Relationships xmlns="http://schemas.openxmlformats.org/package/2006/relationships"><Relationship Id="rId13" Type="http://schemas.openxmlformats.org/officeDocument/2006/relationships/image" Target="../media/image98.wmf"/><Relationship Id="rId18" Type="http://schemas.openxmlformats.org/officeDocument/2006/relationships/oleObject" Target="../embeddings/oleObject89.bin"/><Relationship Id="rId26" Type="http://schemas.openxmlformats.org/officeDocument/2006/relationships/oleObject" Target="../embeddings/oleObject93.bin"/><Relationship Id="rId39" Type="http://schemas.openxmlformats.org/officeDocument/2006/relationships/image" Target="../media/image111.wmf"/><Relationship Id="rId21" Type="http://schemas.openxmlformats.org/officeDocument/2006/relationships/image" Target="../media/image102.wmf"/><Relationship Id="rId34" Type="http://schemas.openxmlformats.org/officeDocument/2006/relationships/oleObject" Target="../embeddings/oleObject97.bin"/><Relationship Id="rId7" Type="http://schemas.openxmlformats.org/officeDocument/2006/relationships/image" Target="../media/image95.wmf"/><Relationship Id="rId12" Type="http://schemas.openxmlformats.org/officeDocument/2006/relationships/oleObject" Target="../embeddings/oleObject86.bin"/><Relationship Id="rId17" Type="http://schemas.openxmlformats.org/officeDocument/2006/relationships/image" Target="../media/image100.wmf"/><Relationship Id="rId25" Type="http://schemas.openxmlformats.org/officeDocument/2006/relationships/image" Target="../media/image104.wmf"/><Relationship Id="rId33" Type="http://schemas.openxmlformats.org/officeDocument/2006/relationships/image" Target="../media/image108.wmf"/><Relationship Id="rId38" Type="http://schemas.openxmlformats.org/officeDocument/2006/relationships/oleObject" Target="../embeddings/oleObject99.bin"/><Relationship Id="rId2" Type="http://schemas.openxmlformats.org/officeDocument/2006/relationships/oleObject" Target="../embeddings/oleObject81.bin"/><Relationship Id="rId16" Type="http://schemas.openxmlformats.org/officeDocument/2006/relationships/oleObject" Target="../embeddings/oleObject88.bin"/><Relationship Id="rId20" Type="http://schemas.openxmlformats.org/officeDocument/2006/relationships/oleObject" Target="../embeddings/oleObject90.bin"/><Relationship Id="rId29" Type="http://schemas.openxmlformats.org/officeDocument/2006/relationships/image" Target="../media/image106.wmf"/><Relationship Id="rId1" Type="http://schemas.openxmlformats.org/officeDocument/2006/relationships/slideLayout" Target="../slideLayouts/slideLayout5.xml"/><Relationship Id="rId6" Type="http://schemas.openxmlformats.org/officeDocument/2006/relationships/oleObject" Target="../embeddings/oleObject83.bin"/><Relationship Id="rId11" Type="http://schemas.openxmlformats.org/officeDocument/2006/relationships/image" Target="../media/image97.wmf"/><Relationship Id="rId24" Type="http://schemas.openxmlformats.org/officeDocument/2006/relationships/oleObject" Target="../embeddings/oleObject92.bin"/><Relationship Id="rId32" Type="http://schemas.openxmlformats.org/officeDocument/2006/relationships/oleObject" Target="../embeddings/oleObject96.bin"/><Relationship Id="rId37" Type="http://schemas.openxmlformats.org/officeDocument/2006/relationships/image" Target="../media/image110.wmf"/><Relationship Id="rId5" Type="http://schemas.openxmlformats.org/officeDocument/2006/relationships/image" Target="../media/image94.wmf"/><Relationship Id="rId15" Type="http://schemas.openxmlformats.org/officeDocument/2006/relationships/image" Target="../media/image99.wmf"/><Relationship Id="rId23" Type="http://schemas.openxmlformats.org/officeDocument/2006/relationships/image" Target="../media/image103.wmf"/><Relationship Id="rId28" Type="http://schemas.openxmlformats.org/officeDocument/2006/relationships/oleObject" Target="../embeddings/oleObject94.bin"/><Relationship Id="rId36" Type="http://schemas.openxmlformats.org/officeDocument/2006/relationships/oleObject" Target="../embeddings/oleObject98.bin"/><Relationship Id="rId10" Type="http://schemas.openxmlformats.org/officeDocument/2006/relationships/oleObject" Target="../embeddings/oleObject85.bin"/><Relationship Id="rId19" Type="http://schemas.openxmlformats.org/officeDocument/2006/relationships/image" Target="../media/image101.wmf"/><Relationship Id="rId31" Type="http://schemas.openxmlformats.org/officeDocument/2006/relationships/image" Target="../media/image107.wmf"/><Relationship Id="rId4" Type="http://schemas.openxmlformats.org/officeDocument/2006/relationships/oleObject" Target="../embeddings/oleObject82.bin"/><Relationship Id="rId9" Type="http://schemas.openxmlformats.org/officeDocument/2006/relationships/image" Target="../media/image96.wmf"/><Relationship Id="rId14" Type="http://schemas.openxmlformats.org/officeDocument/2006/relationships/oleObject" Target="../embeddings/oleObject87.bin"/><Relationship Id="rId22" Type="http://schemas.openxmlformats.org/officeDocument/2006/relationships/oleObject" Target="../embeddings/oleObject91.bin"/><Relationship Id="rId27" Type="http://schemas.openxmlformats.org/officeDocument/2006/relationships/image" Target="../media/image105.wmf"/><Relationship Id="rId30" Type="http://schemas.openxmlformats.org/officeDocument/2006/relationships/oleObject" Target="../embeddings/oleObject95.bin"/><Relationship Id="rId35" Type="http://schemas.openxmlformats.org/officeDocument/2006/relationships/image" Target="../media/image109.wmf"/><Relationship Id="rId8" Type="http://schemas.openxmlformats.org/officeDocument/2006/relationships/oleObject" Target="../embeddings/oleObject84.bin"/><Relationship Id="rId3" Type="http://schemas.openxmlformats.org/officeDocument/2006/relationships/image" Target="../media/image93.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17.wmf"/><Relationship Id="rId3" Type="http://schemas.openxmlformats.org/officeDocument/2006/relationships/image" Target="../media/image113.wmf"/><Relationship Id="rId7" Type="http://schemas.openxmlformats.org/officeDocument/2006/relationships/oleObject" Target="../embeddings/oleObject103.bin"/><Relationship Id="rId12" Type="http://schemas.openxmlformats.org/officeDocument/2006/relationships/oleObject" Target="../embeddings/oleObject106.bin"/><Relationship Id="rId2" Type="http://schemas.openxmlformats.org/officeDocument/2006/relationships/oleObject" Target="../embeddings/oleObject100.bin"/><Relationship Id="rId1" Type="http://schemas.openxmlformats.org/officeDocument/2006/relationships/slideLayout" Target="../slideLayouts/slideLayout5.xml"/><Relationship Id="rId6" Type="http://schemas.openxmlformats.org/officeDocument/2006/relationships/oleObject" Target="../embeddings/oleObject102.bin"/><Relationship Id="rId11" Type="http://schemas.openxmlformats.org/officeDocument/2006/relationships/image" Target="../media/image116.wmf"/><Relationship Id="rId5" Type="http://schemas.openxmlformats.org/officeDocument/2006/relationships/image" Target="../media/image114.wmf"/><Relationship Id="rId10" Type="http://schemas.openxmlformats.org/officeDocument/2006/relationships/oleObject" Target="../embeddings/oleObject105.bin"/><Relationship Id="rId4" Type="http://schemas.openxmlformats.org/officeDocument/2006/relationships/oleObject" Target="../embeddings/oleObject101.bin"/><Relationship Id="rId9" Type="http://schemas.openxmlformats.org/officeDocument/2006/relationships/image" Target="../media/image115.wmf"/><Relationship Id="rId14" Type="http://schemas.openxmlformats.org/officeDocument/2006/relationships/oleObject" Target="../embeddings/oleObject107.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image" Target="../media/image118.wmf"/><Relationship Id="rId7" Type="http://schemas.openxmlformats.org/officeDocument/2006/relationships/image" Target="../media/image120.wmf"/><Relationship Id="rId2" Type="http://schemas.openxmlformats.org/officeDocument/2006/relationships/oleObject" Target="../embeddings/oleObject108.bin"/><Relationship Id="rId1" Type="http://schemas.openxmlformats.org/officeDocument/2006/relationships/slideLayout" Target="../slideLayouts/slideLayout5.xml"/><Relationship Id="rId6" Type="http://schemas.openxmlformats.org/officeDocument/2006/relationships/oleObject" Target="../embeddings/oleObject110.bin"/><Relationship Id="rId5" Type="http://schemas.openxmlformats.org/officeDocument/2006/relationships/image" Target="../media/image119.wmf"/><Relationship Id="rId4" Type="http://schemas.openxmlformats.org/officeDocument/2006/relationships/oleObject" Target="../embeddings/oleObject109.bin"/><Relationship Id="rId9" Type="http://schemas.openxmlformats.org/officeDocument/2006/relationships/image" Target="../media/image121.wmf"/></Relationships>
</file>

<file path=ppt/slides/_rels/slide98.x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oleObject" Target="../embeddings/oleObject112.bin"/><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3" name="Rectangle 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34" name="Rectangle 10"/>
          <p:cNvSpPr>
            <a:spLocks noChangeArrowheads="1"/>
          </p:cNvSpPr>
          <p:nvPr/>
        </p:nvSpPr>
        <p:spPr bwMode="auto">
          <a:xfrm>
            <a:off x="0" y="19050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标题 1"/>
          <p:cNvSpPr>
            <a:spLocks noGrp="1"/>
          </p:cNvSpPr>
          <p:nvPr/>
        </p:nvSpPr>
        <p:spPr>
          <a:xfrm>
            <a:off x="304800" y="1717675"/>
            <a:ext cx="8534400" cy="1998980"/>
          </a:xfrm>
          <a:prstGeom prst="rect">
            <a:avLst/>
          </a:prstGeom>
        </p:spPr>
        <p:txBody>
          <a:bodyPr vert="horz" anchor="ctr">
            <a:noAutofit/>
            <a:scene3d>
              <a:camera prst="orthographicFront"/>
              <a:lightRig rig="soft" dir="t">
                <a:rot lat="0" lon="0" rev="16800000"/>
              </a:lightRig>
            </a:scene3d>
            <a:sp3d prstMaterial="softEdge">
              <a:bevelT w="38100" h="38100"/>
            </a:sp3d>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4800" b="1" dirty="0">
                <a:solidFill>
                  <a:srgbClr val="FFFF00"/>
                </a:solidFill>
                <a:latin typeface="黑体" panose="02010609060101010101" pitchFamily="2" charset="-122"/>
                <a:ea typeface="黑体" panose="02010609060101010101" pitchFamily="2" charset="-122"/>
                <a:cs typeface="Times New Roman" panose="02020603050405020304" pitchFamily="18" charset="0"/>
              </a:rPr>
              <a:t>《</a:t>
            </a:r>
            <a:r>
              <a:rPr lang="zh-CN" altLang="en-US" sz="4800" b="1" dirty="0">
                <a:solidFill>
                  <a:srgbClr val="FFFF00"/>
                </a:solidFill>
                <a:latin typeface="黑体" panose="02010609060101010101" pitchFamily="2" charset="-122"/>
                <a:ea typeface="黑体" panose="02010609060101010101" pitchFamily="2" charset="-122"/>
                <a:cs typeface="Times New Roman" panose="02020603050405020304" pitchFamily="18" charset="0"/>
              </a:rPr>
              <a:t>汇编语言与接口技术</a:t>
            </a:r>
            <a:r>
              <a:rPr lang="en-US" altLang="zh-CN" sz="4800" b="1" dirty="0">
                <a:solidFill>
                  <a:srgbClr val="FFFF00"/>
                </a:solidFill>
                <a:latin typeface="黑体" panose="02010609060101010101" pitchFamily="2" charset="-122"/>
                <a:ea typeface="黑体" panose="02010609060101010101" pitchFamily="2" charset="-122"/>
                <a:cs typeface="Times New Roman" panose="02020603050405020304" pitchFamily="18" charset="0"/>
              </a:rPr>
              <a:t>》</a:t>
            </a:r>
          </a:p>
          <a:p>
            <a:pPr algn="ctr"/>
            <a:endParaRPr lang="en-US" altLang="zh-CN" sz="3200" b="1" kern="500" dirty="0">
              <a:solidFill>
                <a:srgbClr val="00FF00"/>
              </a:solidFill>
              <a:latin typeface="微软雅黑" panose="020B0503020204020204" charset="-122"/>
              <a:ea typeface="微软雅黑" panose="020B0503020204020204" charset="-122"/>
              <a:cs typeface="Times New Roman" panose="02020603050405020304" pitchFamily="18" charset="0"/>
            </a:endParaRPr>
          </a:p>
        </p:txBody>
      </p:sp>
      <p:sp>
        <p:nvSpPr>
          <p:cNvPr id="2" name="文本框 1"/>
          <p:cNvSpPr txBox="1"/>
          <p:nvPr/>
        </p:nvSpPr>
        <p:spPr>
          <a:xfrm>
            <a:off x="3413760" y="4538980"/>
            <a:ext cx="2316480" cy="460375"/>
          </a:xfrm>
          <a:prstGeom prst="rect">
            <a:avLst/>
          </a:prstGeom>
          <a:noFill/>
        </p:spPr>
        <p:txBody>
          <a:bodyPr wrap="none" rtlCol="0" anchor="t">
            <a:spAutoFit/>
          </a:bodyPr>
          <a:lstStyle/>
          <a:p>
            <a:r>
              <a:rPr lang="zh-CN" altLang="en-US" b="1" dirty="0">
                <a:latin typeface="微软雅黑" panose="020B0503020204020204" charset="-122"/>
                <a:ea typeface="微软雅黑" panose="020B0503020204020204" charset="-122"/>
                <a:sym typeface="+mn-ea"/>
              </a:rPr>
              <a:t>主讲人：赵文彬</a:t>
            </a:r>
            <a:endParaRPr lang="zh-CN" altLang="en-US" b="1"/>
          </a:p>
        </p:txBody>
      </p:sp>
      <p:sp>
        <p:nvSpPr>
          <p:cNvPr id="3" name="文本框 2"/>
          <p:cNvSpPr txBox="1"/>
          <p:nvPr/>
        </p:nvSpPr>
        <p:spPr>
          <a:xfrm>
            <a:off x="2816860" y="5228590"/>
            <a:ext cx="5956300" cy="1198880"/>
          </a:xfrm>
          <a:prstGeom prst="rect">
            <a:avLst/>
          </a:prstGeom>
          <a:noFill/>
        </p:spPr>
        <p:txBody>
          <a:bodyPr wrap="none" rtlCol="0" anchor="t">
            <a:spAutoFit/>
          </a:bodyPr>
          <a:lstStyle/>
          <a:p>
            <a:pPr algn="just">
              <a:lnSpc>
                <a:spcPct val="150000"/>
              </a:lnSpc>
            </a:pPr>
            <a:r>
              <a:rPr lang="en-US" altLang="zh-CN" b="1" dirty="0">
                <a:solidFill>
                  <a:srgbClr val="FFFF00"/>
                </a:solidFill>
                <a:latin typeface="微软雅黑" panose="020B0503020204020204" charset="-122"/>
                <a:ea typeface="微软雅黑" panose="020B0503020204020204" charset="-122"/>
                <a:sym typeface="+mn-ea"/>
              </a:rPr>
              <a:t>QQ</a:t>
            </a:r>
            <a:r>
              <a:rPr lang="zh-CN" altLang="en-US" b="1" dirty="0">
                <a:solidFill>
                  <a:srgbClr val="FFFF00"/>
                </a:solidFill>
                <a:latin typeface="微软雅黑" panose="020B0503020204020204" charset="-122"/>
                <a:ea typeface="微软雅黑" panose="020B0503020204020204" charset="-122"/>
                <a:sym typeface="+mn-ea"/>
              </a:rPr>
              <a:t>群：信</a:t>
            </a:r>
            <a:r>
              <a:rPr lang="en-US" altLang="zh-CN" b="1" dirty="0">
                <a:solidFill>
                  <a:srgbClr val="FFFF00"/>
                </a:solidFill>
                <a:latin typeface="微软雅黑" panose="020B0503020204020204" charset="-122"/>
                <a:ea typeface="微软雅黑" panose="020B0503020204020204" charset="-122"/>
                <a:sym typeface="+mn-ea"/>
              </a:rPr>
              <a:t>1901-1</a:t>
            </a:r>
            <a:r>
              <a:rPr lang="zh-CN" altLang="en-US" b="1" dirty="0">
                <a:solidFill>
                  <a:srgbClr val="FFFF00"/>
                </a:solidFill>
                <a:latin typeface="微软雅黑" panose="020B0503020204020204" charset="-122"/>
                <a:ea typeface="微软雅黑" panose="020B0503020204020204" charset="-122"/>
                <a:sym typeface="+mn-ea"/>
              </a:rPr>
              <a:t>、</a:t>
            </a:r>
            <a:r>
              <a:rPr lang="en-US" altLang="zh-CN" b="1" dirty="0">
                <a:solidFill>
                  <a:srgbClr val="FFFF00"/>
                </a:solidFill>
                <a:latin typeface="微软雅黑" panose="020B0503020204020204" charset="-122"/>
                <a:ea typeface="微软雅黑" panose="020B0503020204020204" charset="-122"/>
                <a:sym typeface="+mn-ea"/>
              </a:rPr>
              <a:t>2</a:t>
            </a:r>
            <a:r>
              <a:rPr lang="zh-CN" altLang="en-US" b="1" dirty="0">
                <a:solidFill>
                  <a:srgbClr val="FFFF00"/>
                </a:solidFill>
                <a:latin typeface="微软雅黑" panose="020B0503020204020204" charset="-122"/>
                <a:ea typeface="微软雅黑" panose="020B0503020204020204" charset="-122"/>
                <a:sym typeface="+mn-ea"/>
              </a:rPr>
              <a:t>、</a:t>
            </a:r>
            <a:r>
              <a:rPr lang="en-US" altLang="zh-CN" b="1" dirty="0">
                <a:solidFill>
                  <a:srgbClr val="FFFF00"/>
                </a:solidFill>
                <a:latin typeface="微软雅黑" panose="020B0503020204020204" charset="-122"/>
                <a:ea typeface="微软雅黑" panose="020B0503020204020204" charset="-122"/>
                <a:sym typeface="+mn-ea"/>
              </a:rPr>
              <a:t>3</a:t>
            </a:r>
            <a:r>
              <a:rPr lang="zh-CN" altLang="en-US" b="1" dirty="0">
                <a:solidFill>
                  <a:srgbClr val="FFFF00"/>
                </a:solidFill>
                <a:latin typeface="微软雅黑" panose="020B0503020204020204" charset="-122"/>
                <a:ea typeface="微软雅黑" panose="020B0503020204020204" charset="-122"/>
                <a:sym typeface="+mn-ea"/>
              </a:rPr>
              <a:t>（712044941）</a:t>
            </a:r>
          </a:p>
          <a:p>
            <a:pPr algn="just">
              <a:lnSpc>
                <a:spcPct val="150000"/>
              </a:lnSpc>
            </a:pPr>
            <a:r>
              <a:rPr lang="zh-CN" altLang="en-US" b="1" dirty="0">
                <a:solidFill>
                  <a:srgbClr val="FFFF00"/>
                </a:solidFill>
                <a:latin typeface="微软雅黑" panose="020B0503020204020204" charset="-122"/>
                <a:ea typeface="微软雅黑" panose="020B0503020204020204" charset="-122"/>
                <a:sym typeface="+mn-ea"/>
              </a:rPr>
              <a:t>电</a:t>
            </a:r>
            <a:r>
              <a:rPr lang="en-US" altLang="zh-CN" b="1" dirty="0">
                <a:solidFill>
                  <a:srgbClr val="FFFF00"/>
                </a:solidFill>
                <a:latin typeface="微软雅黑" panose="020B0503020204020204" charset="-122"/>
                <a:ea typeface="微软雅黑" panose="020B0503020204020204" charset="-122"/>
                <a:sym typeface="+mn-ea"/>
              </a:rPr>
              <a:t>  </a:t>
            </a:r>
            <a:r>
              <a:rPr lang="zh-CN" altLang="en-US" b="1" dirty="0">
                <a:solidFill>
                  <a:srgbClr val="FFFF00"/>
                </a:solidFill>
                <a:latin typeface="微软雅黑" panose="020B0503020204020204" charset="-122"/>
                <a:ea typeface="微软雅黑" panose="020B0503020204020204" charset="-122"/>
                <a:sym typeface="+mn-ea"/>
              </a:rPr>
              <a:t>话：</a:t>
            </a:r>
            <a:r>
              <a:rPr lang="en-US" altLang="zh-CN" b="1" dirty="0">
                <a:solidFill>
                  <a:srgbClr val="FFFF00"/>
                </a:solidFill>
                <a:latin typeface="微软雅黑" panose="020B0503020204020204" charset="-122"/>
                <a:ea typeface="微软雅黑" panose="020B0503020204020204" charset="-122"/>
                <a:sym typeface="+mn-ea"/>
              </a:rPr>
              <a:t>17703215627</a:t>
            </a:r>
          </a:p>
        </p:txBody>
      </p:sp>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350" y="1473200"/>
            <a:ext cx="8534400" cy="1466850"/>
          </a:xfrm>
        </p:spPr>
        <p:txBody>
          <a:bodyPr/>
          <a:lstStyle/>
          <a:p>
            <a:r>
              <a:rPr lang="en-US" sz="5400" dirty="0">
                <a:solidFill>
                  <a:srgbClr val="FFFF00"/>
                </a:solidFill>
                <a:cs typeface="Times New Roman" panose="02020603050405020304"/>
              </a:rPr>
              <a:t>§</a:t>
            </a:r>
            <a:r>
              <a:rPr lang="en-US" altLang="zh-CN" sz="5400" dirty="0">
                <a:solidFill>
                  <a:srgbClr val="FFFF00"/>
                </a:solidFill>
                <a:cs typeface="Times New Roman" panose="02020603050405020304"/>
              </a:rPr>
              <a:t>2</a:t>
            </a:r>
            <a:r>
              <a:rPr lang="en-US" sz="5400" dirty="0">
                <a:solidFill>
                  <a:srgbClr val="FFFF00"/>
                </a:solidFill>
              </a:rPr>
              <a:t>.1 8086 CPU</a:t>
            </a:r>
            <a:r>
              <a:rPr lang="zh-CN" altLang="en-US" sz="5400" dirty="0">
                <a:solidFill>
                  <a:srgbClr val="FFFF00"/>
                </a:solidFill>
              </a:rPr>
              <a:t>的内部结构</a:t>
            </a:r>
          </a:p>
        </p:txBody>
      </p:sp>
      <p:sp>
        <p:nvSpPr>
          <p:cNvPr id="5" name="矩形 4"/>
          <p:cNvSpPr/>
          <p:nvPr/>
        </p:nvSpPr>
        <p:spPr>
          <a:xfrm>
            <a:off x="838200" y="3295650"/>
            <a:ext cx="7823200" cy="1908215"/>
          </a:xfrm>
          <a:prstGeom prst="rect">
            <a:avLst/>
          </a:prstGeom>
        </p:spPr>
        <p:txBody>
          <a:bodyPr wrap="square">
            <a:spAutoFit/>
          </a:bodyPr>
          <a:lstStyle/>
          <a:p>
            <a:pPr>
              <a:lnSpc>
                <a:spcPct val="150000"/>
              </a:lnSpc>
              <a:spcBef>
                <a:spcPts val="1200"/>
              </a:spcBef>
            </a:pPr>
            <a:r>
              <a:rPr lang="en-US" altLang="zh-CN" sz="3600" b="1" dirty="0">
                <a:solidFill>
                  <a:srgbClr val="00FF00"/>
                </a:solidFill>
                <a:latin typeface="+mn-lt"/>
                <a:ea typeface="+mn-ea"/>
              </a:rPr>
              <a:t>2</a:t>
            </a:r>
            <a:r>
              <a:rPr lang="en-US" sz="3600" b="1" dirty="0">
                <a:solidFill>
                  <a:srgbClr val="00FF00"/>
                </a:solidFill>
                <a:latin typeface="+mn-lt"/>
                <a:ea typeface="+mn-ea"/>
              </a:rPr>
              <a:t>.1.1  8086 CPU</a:t>
            </a:r>
            <a:r>
              <a:rPr lang="zh-CN" altLang="en-US" sz="3600" b="1" dirty="0">
                <a:solidFill>
                  <a:srgbClr val="00FF00"/>
                </a:solidFill>
                <a:latin typeface="+mn-lt"/>
                <a:ea typeface="+mn-ea"/>
              </a:rPr>
              <a:t>内部结构及工作过程</a:t>
            </a:r>
          </a:p>
          <a:p>
            <a:pPr>
              <a:lnSpc>
                <a:spcPct val="150000"/>
              </a:lnSpc>
              <a:spcBef>
                <a:spcPts val="1200"/>
              </a:spcBef>
            </a:pPr>
            <a:r>
              <a:rPr lang="en-US" altLang="zh-CN" sz="3600" b="1" dirty="0">
                <a:solidFill>
                  <a:schemeClr val="accent2">
                    <a:lumMod val="20000"/>
                    <a:lumOff val="80000"/>
                  </a:schemeClr>
                </a:solidFill>
                <a:latin typeface="+mn-lt"/>
                <a:ea typeface="+mn-ea"/>
              </a:rPr>
              <a:t>2</a:t>
            </a:r>
            <a:r>
              <a:rPr lang="en-US" sz="3600" b="1" dirty="0">
                <a:solidFill>
                  <a:schemeClr val="accent2">
                    <a:lumMod val="20000"/>
                    <a:lumOff val="80000"/>
                  </a:schemeClr>
                </a:solidFill>
                <a:latin typeface="+mn-lt"/>
                <a:ea typeface="+mn-ea"/>
              </a:rPr>
              <a:t>.1.2  8086 CPU</a:t>
            </a:r>
            <a:r>
              <a:rPr lang="zh-CN" altLang="en-US" sz="3600" b="1" dirty="0">
                <a:solidFill>
                  <a:schemeClr val="accent2">
                    <a:lumMod val="20000"/>
                    <a:lumOff val="80000"/>
                  </a:schemeClr>
                </a:solidFill>
                <a:latin typeface="+mn-lt"/>
                <a:ea typeface="+mn-ea"/>
              </a:rPr>
              <a:t>内部寄存器</a:t>
            </a:r>
            <a:endParaRPr lang="en-US" altLang="zh-CN" sz="3600" b="1" dirty="0">
              <a:solidFill>
                <a:schemeClr val="accent2">
                  <a:lumMod val="20000"/>
                  <a:lumOff val="80000"/>
                </a:schemeClr>
              </a:solidFill>
              <a:latin typeface="+mn-lt"/>
              <a:ea typeface="+mn-ea"/>
            </a:endParaRPr>
          </a:p>
        </p:txBody>
      </p:sp>
    </p:spTree>
  </p:cSld>
  <p:clrMapOvr>
    <a:masterClrMapping/>
  </p:clrMapOvr>
  <p:transition spd="slow">
    <p:wedg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最小模式写总线周期</a:t>
            </a:r>
          </a:p>
        </p:txBody>
      </p:sp>
      <p:sp>
        <p:nvSpPr>
          <p:cNvPr id="3" name="内容占位符 2"/>
          <p:cNvSpPr>
            <a:spLocks noGrp="1"/>
          </p:cNvSpPr>
          <p:nvPr>
            <p:ph idx="1"/>
          </p:nvPr>
        </p:nvSpPr>
        <p:spPr>
          <a:xfrm>
            <a:off x="349250" y="1073150"/>
            <a:ext cx="8372475" cy="5175250"/>
          </a:xfrm>
        </p:spPr>
        <p:txBody>
          <a:bodyPr/>
          <a:lstStyle/>
          <a:p>
            <a:pPr lvl="0">
              <a:buNone/>
            </a:pPr>
            <a:r>
              <a:rPr lang="en-US" altLang="zh-CN" dirty="0">
                <a:latin typeface="+mn-lt"/>
              </a:rPr>
              <a:t>1</a:t>
            </a:r>
            <a:r>
              <a:rPr lang="zh-CN" altLang="en-US" dirty="0">
                <a:latin typeface="+mn-lt"/>
              </a:rPr>
              <a:t>）</a:t>
            </a:r>
            <a:r>
              <a:rPr lang="en-US" dirty="0">
                <a:latin typeface="+mn-lt"/>
              </a:rPr>
              <a:t>T</a:t>
            </a:r>
            <a:r>
              <a:rPr lang="en-US" baseline="-25000" dirty="0">
                <a:latin typeface="+mn-lt"/>
              </a:rPr>
              <a:t>1</a:t>
            </a:r>
            <a:r>
              <a:rPr lang="zh-CN" altLang="en-US" dirty="0">
                <a:latin typeface="+mn-lt"/>
              </a:rPr>
              <a:t>状态</a:t>
            </a:r>
          </a:p>
          <a:p>
            <a:pPr algn="just">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先使          有效，指出是写内存还是</a:t>
            </a:r>
            <a:r>
              <a:rPr lang="en-US" dirty="0">
                <a:solidFill>
                  <a:schemeClr val="tx1"/>
                </a:solidFill>
                <a:latin typeface="+mn-lt"/>
                <a:ea typeface="宋体" panose="02010600030101010101" pitchFamily="2" charset="-122"/>
              </a:rPr>
              <a:t>I/O</a:t>
            </a:r>
            <a:r>
              <a:rPr lang="zh-CN" altLang="en-US" dirty="0">
                <a:solidFill>
                  <a:schemeClr val="tx1"/>
                </a:solidFill>
                <a:latin typeface="+mn-lt"/>
                <a:ea typeface="宋体" panose="02010600030101010101" pitchFamily="2" charset="-122"/>
              </a:rPr>
              <a:t>端口。再在</a:t>
            </a:r>
            <a:endParaRPr lang="en-US" altLang="zh-CN" dirty="0">
              <a:solidFill>
                <a:schemeClr val="tx1"/>
              </a:solidFill>
              <a:latin typeface="+mn-lt"/>
              <a:ea typeface="宋体" panose="02010600030101010101" pitchFamily="2" charset="-122"/>
            </a:endParaRPr>
          </a:p>
          <a:p>
            <a:pPr algn="just">
              <a:spcBef>
                <a:spcPts val="0"/>
              </a:spcBef>
              <a:buClr>
                <a:srgbClr val="00FF00"/>
              </a:buClr>
              <a:buNone/>
            </a:pPr>
            <a:r>
              <a:rPr lang="en-US" dirty="0">
                <a:solidFill>
                  <a:schemeClr val="tx1"/>
                </a:solidFill>
                <a:latin typeface="+mn-lt"/>
                <a:ea typeface="宋体" panose="02010600030101010101" pitchFamily="2" charset="-122"/>
              </a:rPr>
              <a:t>       A</a:t>
            </a:r>
            <a:r>
              <a:rPr lang="en-US" baseline="-25000" dirty="0">
                <a:solidFill>
                  <a:schemeClr val="tx1"/>
                </a:solidFill>
                <a:latin typeface="+mn-lt"/>
                <a:ea typeface="宋体" panose="02010600030101010101" pitchFamily="2" charset="-122"/>
              </a:rPr>
              <a:t>19</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6</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16</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3</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15</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及          </a:t>
            </a:r>
            <a:r>
              <a:rPr lang="en-US" dirty="0">
                <a:solidFill>
                  <a:schemeClr val="tx1"/>
                </a:solidFill>
                <a:latin typeface="+mn-lt"/>
                <a:ea typeface="宋体" panose="02010600030101010101" pitchFamily="2" charset="-122"/>
              </a:rPr>
              <a:t>/</a:t>
            </a:r>
            <a:r>
              <a:rPr lang="en-US" altLang="zh-CN" dirty="0">
                <a:solidFill>
                  <a:schemeClr val="tx1"/>
                </a:solidFill>
                <a:latin typeface="+mn-lt"/>
                <a:ea typeface="宋体" panose="02010600030101010101" pitchFamily="2" charset="-122"/>
              </a:rPr>
              <a:t>S</a:t>
            </a:r>
            <a:r>
              <a:rPr lang="en-US" altLang="zh-CN" baseline="-25000" dirty="0">
                <a:solidFill>
                  <a:schemeClr val="tx1"/>
                </a:solidFill>
                <a:latin typeface="+mn-lt"/>
                <a:ea typeface="宋体" panose="02010600030101010101" pitchFamily="2" charset="-122"/>
              </a:rPr>
              <a:t>7</a:t>
            </a:r>
            <a:r>
              <a:rPr lang="zh-CN" altLang="en-US" dirty="0">
                <a:solidFill>
                  <a:schemeClr val="tx1"/>
                </a:solidFill>
                <a:latin typeface="+mn-lt"/>
                <a:ea typeface="宋体" panose="02010600030101010101" pitchFamily="2" charset="-122"/>
              </a:rPr>
              <a:t>线上，传送</a:t>
            </a:r>
            <a:r>
              <a:rPr lang="en-US" dirty="0">
                <a:solidFill>
                  <a:schemeClr val="tx1"/>
                </a:solidFill>
                <a:latin typeface="+mn-lt"/>
                <a:ea typeface="宋体" panose="02010600030101010101" pitchFamily="2" charset="-122"/>
              </a:rPr>
              <a:t>20</a:t>
            </a:r>
            <a:r>
              <a:rPr lang="zh-CN" altLang="en-US" dirty="0">
                <a:solidFill>
                  <a:schemeClr val="tx1"/>
                </a:solidFill>
                <a:latin typeface="+mn-lt"/>
                <a:ea typeface="宋体" panose="02010600030101010101" pitchFamily="2" charset="-122"/>
              </a:rPr>
              <a:t>位</a:t>
            </a:r>
            <a:endParaRPr lang="en-US" altLang="zh-CN" dirty="0">
              <a:solidFill>
                <a:schemeClr val="tx1"/>
              </a:solidFill>
              <a:latin typeface="+mn-lt"/>
              <a:ea typeface="宋体" panose="02010600030101010101" pitchFamily="2" charset="-122"/>
            </a:endParaRPr>
          </a:p>
          <a:p>
            <a:pPr algn="just">
              <a:spcBef>
                <a:spcPts val="0"/>
              </a:spcBef>
              <a:buClr>
                <a:srgbClr val="00FF00"/>
              </a:buClr>
              <a:buNone/>
            </a:pP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地址和          。接着</a:t>
            </a:r>
            <a:r>
              <a:rPr lang="en-US" dirty="0">
                <a:solidFill>
                  <a:schemeClr val="tx1"/>
                </a:solidFill>
                <a:latin typeface="+mn-lt"/>
                <a:ea typeface="宋体" panose="02010600030101010101" pitchFamily="2" charset="-122"/>
              </a:rPr>
              <a:t>ALE</a:t>
            </a:r>
            <a:r>
              <a:rPr lang="en-US" dirty="0">
                <a:solidFill>
                  <a:schemeClr val="tx1"/>
                </a:solidFill>
                <a:ea typeface="宋体" panose="02010600030101010101" pitchFamily="2" charset="-122"/>
              </a:rPr>
              <a:t>=</a:t>
            </a:r>
            <a:r>
              <a:rPr lang="en-US" dirty="0">
                <a:solidFill>
                  <a:schemeClr val="tx1"/>
                </a:solidFill>
                <a:ea typeface="宋体" panose="02010600030101010101" pitchFamily="2" charset="-122"/>
                <a:sym typeface="Wingdings 3" panose="05040102010807070707"/>
              </a:rPr>
              <a:t></a:t>
            </a:r>
            <a:r>
              <a:rPr lang="zh-CN" altLang="en-US" dirty="0">
                <a:solidFill>
                  <a:schemeClr val="tx1"/>
                </a:solidFill>
                <a:latin typeface="+mn-lt"/>
                <a:ea typeface="宋体" panose="02010600030101010101" pitchFamily="2" charset="-122"/>
              </a:rPr>
              <a:t>，锁存地址和           。</a:t>
            </a:r>
            <a:endParaRPr lang="en-US" altLang="zh-CN" dirty="0">
              <a:solidFill>
                <a:schemeClr val="tx1"/>
              </a:solidFill>
              <a:latin typeface="+mn-lt"/>
              <a:ea typeface="宋体" panose="02010600030101010101" pitchFamily="2" charset="-122"/>
            </a:endParaRPr>
          </a:p>
          <a:p>
            <a:pPr algn="just">
              <a:spcBef>
                <a:spcPts val="0"/>
              </a:spcBef>
              <a:buClr>
                <a:srgbClr val="00FF00"/>
              </a:buClr>
              <a:buNone/>
            </a:pPr>
            <a:r>
              <a:rPr lang="en-US" dirty="0">
                <a:solidFill>
                  <a:schemeClr val="tx1"/>
                </a:solidFill>
                <a:latin typeface="+mn-lt"/>
                <a:ea typeface="宋体" panose="02010600030101010101" pitchFamily="2" charset="-122"/>
              </a:rPr>
              <a:t>                   =</a:t>
            </a:r>
            <a:r>
              <a:rPr lang="en-US" altLang="zh-CN" dirty="0">
                <a:solidFill>
                  <a:schemeClr val="tx1"/>
                </a:solidFill>
                <a:latin typeface="+mn-lt"/>
                <a:ea typeface="宋体" panose="02010600030101010101" pitchFamily="2" charset="-122"/>
              </a:rPr>
              <a:t>1</a:t>
            </a:r>
            <a:r>
              <a:rPr lang="zh-CN" altLang="en-US" dirty="0">
                <a:solidFill>
                  <a:schemeClr val="tx1"/>
                </a:solidFill>
                <a:latin typeface="+mn-lt"/>
                <a:ea typeface="宋体" panose="02010600030101010101" pitchFamily="2" charset="-122"/>
              </a:rPr>
              <a:t>，表示要写数据到内存或</a:t>
            </a:r>
            <a:r>
              <a:rPr lang="en-US" dirty="0">
                <a:solidFill>
                  <a:schemeClr val="tx1"/>
                </a:solidFill>
                <a:latin typeface="+mn-lt"/>
                <a:ea typeface="宋体" panose="02010600030101010101" pitchFamily="2" charset="-122"/>
              </a:rPr>
              <a:t>I/O</a:t>
            </a:r>
            <a:r>
              <a:rPr lang="zh-CN" altLang="en-US" dirty="0">
                <a:solidFill>
                  <a:schemeClr val="tx1"/>
                </a:solidFill>
                <a:latin typeface="+mn-lt"/>
                <a:ea typeface="宋体" panose="02010600030101010101" pitchFamily="2" charset="-122"/>
              </a:rPr>
              <a:t>端口。</a:t>
            </a:r>
          </a:p>
          <a:p>
            <a:pPr>
              <a:buNone/>
            </a:pPr>
            <a:r>
              <a:rPr lang="en-US" dirty="0">
                <a:latin typeface="+mn-lt"/>
              </a:rPr>
              <a:t>2</a:t>
            </a:r>
            <a:r>
              <a:rPr lang="zh-CN" altLang="en-US" dirty="0">
                <a:latin typeface="+mn-lt"/>
              </a:rPr>
              <a:t>）</a:t>
            </a:r>
            <a:r>
              <a:rPr lang="en-US" dirty="0">
                <a:latin typeface="+mn-lt"/>
              </a:rPr>
              <a:t>T</a:t>
            </a:r>
            <a:r>
              <a:rPr lang="en-US" baseline="-25000" dirty="0">
                <a:latin typeface="+mn-lt"/>
              </a:rPr>
              <a:t>2</a:t>
            </a:r>
            <a:r>
              <a:rPr lang="zh-CN" altLang="en-US" dirty="0">
                <a:latin typeface="+mn-lt"/>
              </a:rPr>
              <a:t>状态</a:t>
            </a:r>
          </a:p>
          <a:p>
            <a:pPr algn="just">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撤销地址信号</a:t>
            </a:r>
            <a:r>
              <a:rPr lang="en-US" altLang="zh-CN" dirty="0">
                <a:solidFill>
                  <a:schemeClr val="tx1"/>
                </a:solidFill>
                <a:latin typeface="+mn-lt"/>
                <a:ea typeface="宋体" panose="02010600030101010101" pitchFamily="2" charset="-122"/>
              </a:rPr>
              <a:t>,</a:t>
            </a:r>
            <a:r>
              <a:rPr lang="zh-CN" altLang="en-US" dirty="0">
                <a:solidFill>
                  <a:schemeClr val="tx1"/>
                </a:solidFill>
                <a:latin typeface="+mn-lt"/>
                <a:ea typeface="宋体" panose="02010600030101010101" pitchFamily="2" charset="-122"/>
              </a:rPr>
              <a:t>在地址</a:t>
            </a:r>
            <a:r>
              <a:rPr lang="en-US" dirty="0">
                <a:solidFill>
                  <a:schemeClr val="tx1"/>
                </a:solidFill>
                <a:latin typeface="+mn-lt"/>
                <a:ea typeface="宋体" panose="02010600030101010101" pitchFamily="2" charset="-122"/>
              </a:rPr>
              <a:t>/</a:t>
            </a:r>
            <a:r>
              <a:rPr lang="zh-CN" altLang="en-US" dirty="0">
                <a:solidFill>
                  <a:schemeClr val="tx1"/>
                </a:solidFill>
                <a:latin typeface="+mn-lt"/>
                <a:ea typeface="宋体" panose="02010600030101010101" pitchFamily="2" charset="-122"/>
              </a:rPr>
              <a:t>状态线和       </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7</a:t>
            </a:r>
            <a:r>
              <a:rPr lang="zh-CN" altLang="en-US" dirty="0">
                <a:solidFill>
                  <a:schemeClr val="tx1"/>
                </a:solidFill>
                <a:latin typeface="+mn-lt"/>
                <a:ea typeface="宋体" panose="02010600030101010101" pitchFamily="2" charset="-122"/>
              </a:rPr>
              <a:t>上传送状态信号。</a:t>
            </a:r>
            <a:r>
              <a:rPr lang="en-US" altLang="zh-CN" dirty="0">
                <a:solidFill>
                  <a:schemeClr val="tx1"/>
                </a:solidFill>
                <a:latin typeface="+mn-lt"/>
                <a:ea typeface="宋体" panose="02010600030101010101" pitchFamily="2" charset="-122"/>
              </a:rPr>
              <a:t>CPU</a:t>
            </a:r>
            <a:r>
              <a:rPr lang="zh-CN" altLang="en-US" dirty="0">
                <a:solidFill>
                  <a:schemeClr val="tx1"/>
                </a:solidFill>
                <a:latin typeface="+mn-lt"/>
                <a:ea typeface="宋体" panose="02010600030101010101" pitchFamily="2" charset="-122"/>
              </a:rPr>
              <a:t>用锁存的地址，从</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15</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向缓冲器发送数据，并保持到</a:t>
            </a:r>
            <a:r>
              <a:rPr lang="en-US" dirty="0">
                <a:solidFill>
                  <a:schemeClr val="tx1"/>
                </a:solidFill>
                <a:latin typeface="+mn-lt"/>
                <a:ea typeface="宋体" panose="02010600030101010101" pitchFamily="2" charset="-122"/>
              </a:rPr>
              <a:t>T</a:t>
            </a:r>
            <a:r>
              <a:rPr lang="en-US" baseline="-25000" dirty="0">
                <a:solidFill>
                  <a:schemeClr val="tx1"/>
                </a:solidFill>
                <a:latin typeface="+mn-lt"/>
                <a:ea typeface="宋体" panose="02010600030101010101" pitchFamily="2" charset="-122"/>
              </a:rPr>
              <a:t>4</a:t>
            </a:r>
            <a:r>
              <a:rPr lang="zh-CN" altLang="en-US" dirty="0">
                <a:solidFill>
                  <a:schemeClr val="tx1"/>
                </a:solidFill>
                <a:latin typeface="+mn-lt"/>
                <a:ea typeface="宋体" panose="02010600030101010101" pitchFamily="2" charset="-122"/>
              </a:rPr>
              <a:t>状态中间，保证写数据可靠。</a:t>
            </a:r>
          </a:p>
          <a:p>
            <a:pPr algn="just">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还使         和         有效，允许</a:t>
            </a:r>
            <a:r>
              <a:rPr lang="en-US" dirty="0">
                <a:solidFill>
                  <a:schemeClr val="tx1"/>
                </a:solidFill>
                <a:latin typeface="+mn-lt"/>
                <a:ea typeface="宋体" panose="02010600030101010101" pitchFamily="2" charset="-122"/>
              </a:rPr>
              <a:t>74LS245</a:t>
            </a:r>
            <a:r>
              <a:rPr lang="zh-CN" altLang="en-US" dirty="0">
                <a:solidFill>
                  <a:schemeClr val="tx1"/>
                </a:solidFill>
                <a:latin typeface="+mn-lt"/>
                <a:ea typeface="宋体" panose="02010600030101010101" pitchFamily="2" charset="-122"/>
              </a:rPr>
              <a:t>向外发送数据</a:t>
            </a:r>
            <a:r>
              <a:rPr lang="en-US" altLang="zh-CN" dirty="0">
                <a:solidFill>
                  <a:schemeClr val="tx1"/>
                </a:solidFill>
                <a:latin typeface="+mn-lt"/>
                <a:ea typeface="宋体" panose="02010600030101010101" pitchFamily="2" charset="-122"/>
              </a:rPr>
              <a:t>,</a:t>
            </a:r>
          </a:p>
          <a:p>
            <a:pPr algn="just">
              <a:spcBef>
                <a:spcPts val="0"/>
              </a:spcBef>
              <a:buClr>
                <a:srgbClr val="00FF00"/>
              </a:buClr>
              <a:buNone/>
            </a:pP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经</a:t>
            </a:r>
            <a:r>
              <a:rPr lang="en-US" dirty="0">
                <a:solidFill>
                  <a:schemeClr val="tx1"/>
                </a:solidFill>
                <a:latin typeface="+mn-lt"/>
                <a:ea typeface="宋体" panose="02010600030101010101" pitchFamily="2" charset="-122"/>
              </a:rPr>
              <a:t>D</a:t>
            </a:r>
            <a:r>
              <a:rPr lang="en-US" baseline="-25000" dirty="0">
                <a:solidFill>
                  <a:schemeClr val="tx1"/>
                </a:solidFill>
                <a:latin typeface="+mn-lt"/>
                <a:ea typeface="宋体" panose="02010600030101010101" pitchFamily="2" charset="-122"/>
              </a:rPr>
              <a:t>15</a:t>
            </a:r>
            <a:r>
              <a:rPr lang="en-US" dirty="0">
                <a:solidFill>
                  <a:schemeClr val="tx1"/>
                </a:solidFill>
                <a:latin typeface="+mn-lt"/>
                <a:ea typeface="宋体" panose="02010600030101010101" pitchFamily="2" charset="-122"/>
              </a:rPr>
              <a:t>~D</a:t>
            </a:r>
            <a:r>
              <a:rPr lang="en-US" baseline="-25000"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将数据写入内存或</a:t>
            </a:r>
            <a:r>
              <a:rPr lang="en-US" dirty="0">
                <a:solidFill>
                  <a:schemeClr val="tx1"/>
                </a:solidFill>
                <a:latin typeface="+mn-lt"/>
                <a:ea typeface="宋体" panose="02010600030101010101" pitchFamily="2" charset="-122"/>
              </a:rPr>
              <a:t>I/O</a:t>
            </a:r>
            <a:r>
              <a:rPr lang="zh-CN" altLang="en-US" dirty="0">
                <a:solidFill>
                  <a:schemeClr val="tx1"/>
                </a:solidFill>
                <a:latin typeface="+mn-lt"/>
                <a:ea typeface="宋体" panose="02010600030101010101" pitchFamily="2" charset="-122"/>
              </a:rPr>
              <a:t>端口。</a:t>
            </a:r>
          </a:p>
          <a:p>
            <a:pPr>
              <a:buNone/>
            </a:pPr>
            <a:endParaRPr lang="zh-CN" altLang="en-US" dirty="0"/>
          </a:p>
        </p:txBody>
      </p:sp>
      <p:graphicFrame>
        <p:nvGraphicFramePr>
          <p:cNvPr id="34819" name="Object 3"/>
          <p:cNvGraphicFramePr>
            <a:graphicFrameLocks noChangeAspect="1"/>
          </p:cNvGraphicFramePr>
          <p:nvPr/>
        </p:nvGraphicFramePr>
        <p:xfrm>
          <a:off x="2660650" y="5118100"/>
          <a:ext cx="804863" cy="471488"/>
        </p:xfrm>
        <a:graphic>
          <a:graphicData uri="http://schemas.openxmlformats.org/presentationml/2006/ole">
            <mc:AlternateContent xmlns:mc="http://schemas.openxmlformats.org/markup-compatibility/2006">
              <mc:Choice xmlns:v="urn:schemas-microsoft-com:vml" Requires="v">
                <p:oleObj name="Equation" r:id="rId2" imgW="8839200" imgH="5181600" progId="Equation.DSMT4">
                  <p:embed/>
                </p:oleObj>
              </mc:Choice>
              <mc:Fallback>
                <p:oleObj name="Equation" r:id="rId2" imgW="8839200" imgH="5181600" progId="Equation.DSMT4">
                  <p:embed/>
                  <p:pic>
                    <p:nvPicPr>
                      <p:cNvPr id="34819" name="Object 3"/>
                      <p:cNvPicPr>
                        <a:picLocks noChangeAspect="1"/>
                      </p:cNvPicPr>
                      <p:nvPr/>
                    </p:nvPicPr>
                    <p:blipFill>
                      <a:blip r:embed="rId3"/>
                      <a:stretch>
                        <a:fillRect/>
                      </a:stretch>
                    </p:blipFill>
                    <p:spPr>
                      <a:xfrm>
                        <a:off x="2660650" y="5118100"/>
                        <a:ext cx="804863" cy="471488"/>
                      </a:xfrm>
                      <a:prstGeom prst="rect">
                        <a:avLst/>
                      </a:prstGeom>
                      <a:noFill/>
                      <a:ln w="9525">
                        <a:noFill/>
                      </a:ln>
                    </p:spPr>
                  </p:pic>
                </p:oleObj>
              </mc:Fallback>
            </mc:AlternateContent>
          </a:graphicData>
        </a:graphic>
      </p:graphicFrame>
      <p:graphicFrame>
        <p:nvGraphicFramePr>
          <p:cNvPr id="34820" name="Object 4"/>
          <p:cNvGraphicFramePr>
            <a:graphicFrameLocks noChangeAspect="1"/>
          </p:cNvGraphicFramePr>
          <p:nvPr/>
        </p:nvGraphicFramePr>
        <p:xfrm>
          <a:off x="1682750" y="5118100"/>
          <a:ext cx="695325" cy="471487"/>
        </p:xfrm>
        <a:graphic>
          <a:graphicData uri="http://schemas.openxmlformats.org/presentationml/2006/ole">
            <mc:AlternateContent xmlns:mc="http://schemas.openxmlformats.org/markup-compatibility/2006">
              <mc:Choice xmlns:v="urn:schemas-microsoft-com:vml" Requires="v">
                <p:oleObj name="Equation" r:id="rId4" imgW="7620000" imgH="5181600" progId="Equation.DSMT4">
                  <p:embed/>
                </p:oleObj>
              </mc:Choice>
              <mc:Fallback>
                <p:oleObj name="Equation" r:id="rId4" imgW="7620000" imgH="5181600" progId="Equation.DSMT4">
                  <p:embed/>
                  <p:pic>
                    <p:nvPicPr>
                      <p:cNvPr id="34820" name="Object 4"/>
                      <p:cNvPicPr>
                        <a:picLocks noChangeAspect="1"/>
                      </p:cNvPicPr>
                      <p:nvPr/>
                    </p:nvPicPr>
                    <p:blipFill>
                      <a:blip r:embed="rId5"/>
                      <a:stretch>
                        <a:fillRect/>
                      </a:stretch>
                    </p:blipFill>
                    <p:spPr>
                      <a:xfrm>
                        <a:off x="1682750" y="5118100"/>
                        <a:ext cx="695325" cy="471487"/>
                      </a:xfrm>
                      <a:prstGeom prst="rect">
                        <a:avLst/>
                      </a:prstGeom>
                      <a:noFill/>
                      <a:ln w="9525">
                        <a:noFill/>
                      </a:ln>
                    </p:spPr>
                  </p:pic>
                </p:oleObj>
              </mc:Fallback>
            </mc:AlternateContent>
          </a:graphicData>
        </a:graphic>
      </p:graphicFrame>
      <p:graphicFrame>
        <p:nvGraphicFramePr>
          <p:cNvPr id="34821" name="Object 5"/>
          <p:cNvGraphicFramePr>
            <a:graphicFrameLocks noChangeAspect="1"/>
          </p:cNvGraphicFramePr>
          <p:nvPr/>
        </p:nvGraphicFramePr>
        <p:xfrm>
          <a:off x="2082800" y="2362200"/>
          <a:ext cx="804863" cy="442912"/>
        </p:xfrm>
        <a:graphic>
          <a:graphicData uri="http://schemas.openxmlformats.org/presentationml/2006/ole">
            <mc:AlternateContent xmlns:mc="http://schemas.openxmlformats.org/markup-compatibility/2006">
              <mc:Choice xmlns:v="urn:schemas-microsoft-com:vml" Requires="v">
                <p:oleObj name="Equation" r:id="rId6" imgW="8839200" imgH="4876800" progId="Equation.DSMT4">
                  <p:embed/>
                </p:oleObj>
              </mc:Choice>
              <mc:Fallback>
                <p:oleObj name="Equation" r:id="rId6" imgW="8839200" imgH="4876800" progId="Equation.DSMT4">
                  <p:embed/>
                  <p:pic>
                    <p:nvPicPr>
                      <p:cNvPr id="34821" name="Object 5"/>
                      <p:cNvPicPr>
                        <a:picLocks noChangeAspect="1"/>
                      </p:cNvPicPr>
                      <p:nvPr/>
                    </p:nvPicPr>
                    <p:blipFill>
                      <a:blip r:embed="rId7"/>
                      <a:stretch>
                        <a:fillRect/>
                      </a:stretch>
                    </p:blipFill>
                    <p:spPr>
                      <a:xfrm>
                        <a:off x="2082800" y="2362200"/>
                        <a:ext cx="804863" cy="442912"/>
                      </a:xfrm>
                      <a:prstGeom prst="rect">
                        <a:avLst/>
                      </a:prstGeom>
                      <a:noFill/>
                      <a:ln w="9525">
                        <a:noFill/>
                      </a:ln>
                    </p:spPr>
                  </p:pic>
                </p:oleObj>
              </mc:Fallback>
            </mc:AlternateContent>
          </a:graphicData>
        </a:graphic>
      </p:graphicFrame>
      <p:graphicFrame>
        <p:nvGraphicFramePr>
          <p:cNvPr id="34822" name="Object 6"/>
          <p:cNvGraphicFramePr>
            <a:graphicFrameLocks noChangeAspect="1"/>
          </p:cNvGraphicFramePr>
          <p:nvPr/>
        </p:nvGraphicFramePr>
        <p:xfrm>
          <a:off x="7016750" y="2362200"/>
          <a:ext cx="804863" cy="444500"/>
        </p:xfrm>
        <a:graphic>
          <a:graphicData uri="http://schemas.openxmlformats.org/presentationml/2006/ole">
            <mc:AlternateContent xmlns:mc="http://schemas.openxmlformats.org/markup-compatibility/2006">
              <mc:Choice xmlns:v="urn:schemas-microsoft-com:vml" Requires="v">
                <p:oleObj name="Equation" r:id="rId8" imgW="8839200" imgH="4876800" progId="Equation.DSMT4">
                  <p:embed/>
                </p:oleObj>
              </mc:Choice>
              <mc:Fallback>
                <p:oleObj name="Equation" r:id="rId8" imgW="8839200" imgH="4876800" progId="Equation.DSMT4">
                  <p:embed/>
                  <p:pic>
                    <p:nvPicPr>
                      <p:cNvPr id="34822" name="Object 6"/>
                      <p:cNvPicPr>
                        <a:picLocks noChangeAspect="1"/>
                      </p:cNvPicPr>
                      <p:nvPr/>
                    </p:nvPicPr>
                    <p:blipFill>
                      <a:blip r:embed="rId9"/>
                      <a:stretch>
                        <a:fillRect/>
                      </a:stretch>
                    </p:blipFill>
                    <p:spPr>
                      <a:xfrm>
                        <a:off x="7016750" y="2362200"/>
                        <a:ext cx="804863" cy="444500"/>
                      </a:xfrm>
                      <a:prstGeom prst="rect">
                        <a:avLst/>
                      </a:prstGeom>
                      <a:noFill/>
                      <a:ln w="9525">
                        <a:noFill/>
                      </a:ln>
                    </p:spPr>
                  </p:pic>
                </p:oleObj>
              </mc:Fallback>
            </mc:AlternateContent>
          </a:graphicData>
        </a:graphic>
      </p:graphicFrame>
      <p:graphicFrame>
        <p:nvGraphicFramePr>
          <p:cNvPr id="34823" name="Object 7"/>
          <p:cNvGraphicFramePr>
            <a:graphicFrameLocks noChangeAspect="1"/>
          </p:cNvGraphicFramePr>
          <p:nvPr/>
        </p:nvGraphicFramePr>
        <p:xfrm>
          <a:off x="5016500" y="1962150"/>
          <a:ext cx="804863" cy="442912"/>
        </p:xfrm>
        <a:graphic>
          <a:graphicData uri="http://schemas.openxmlformats.org/presentationml/2006/ole">
            <mc:AlternateContent xmlns:mc="http://schemas.openxmlformats.org/markup-compatibility/2006">
              <mc:Choice xmlns:v="urn:schemas-microsoft-com:vml" Requires="v">
                <p:oleObj name="Equation" r:id="rId10" imgW="8839200" imgH="4876800" progId="Equation.DSMT4">
                  <p:embed/>
                </p:oleObj>
              </mc:Choice>
              <mc:Fallback>
                <p:oleObj name="Equation" r:id="rId10" imgW="8839200" imgH="4876800" progId="Equation.DSMT4">
                  <p:embed/>
                  <p:pic>
                    <p:nvPicPr>
                      <p:cNvPr id="34823" name="Object 7"/>
                      <p:cNvPicPr>
                        <a:picLocks noChangeAspect="1"/>
                      </p:cNvPicPr>
                      <p:nvPr/>
                    </p:nvPicPr>
                    <p:blipFill>
                      <a:blip r:embed="rId11"/>
                      <a:stretch>
                        <a:fillRect/>
                      </a:stretch>
                    </p:blipFill>
                    <p:spPr>
                      <a:xfrm>
                        <a:off x="5016500" y="1962150"/>
                        <a:ext cx="804863" cy="442912"/>
                      </a:xfrm>
                      <a:prstGeom prst="rect">
                        <a:avLst/>
                      </a:prstGeom>
                      <a:noFill/>
                      <a:ln w="9525">
                        <a:noFill/>
                      </a:ln>
                    </p:spPr>
                  </p:pic>
                </p:oleObj>
              </mc:Fallback>
            </mc:AlternateContent>
          </a:graphicData>
        </a:graphic>
      </p:graphicFrame>
      <p:graphicFrame>
        <p:nvGraphicFramePr>
          <p:cNvPr id="34824" name="Object 8"/>
          <p:cNvGraphicFramePr>
            <a:graphicFrameLocks noChangeAspect="1"/>
          </p:cNvGraphicFramePr>
          <p:nvPr/>
        </p:nvGraphicFramePr>
        <p:xfrm>
          <a:off x="1593850" y="1606550"/>
          <a:ext cx="915987" cy="471488"/>
        </p:xfrm>
        <a:graphic>
          <a:graphicData uri="http://schemas.openxmlformats.org/presentationml/2006/ole">
            <mc:AlternateContent xmlns:mc="http://schemas.openxmlformats.org/markup-compatibility/2006">
              <mc:Choice xmlns:v="urn:schemas-microsoft-com:vml" Requires="v">
                <p:oleObj name="Equation" r:id="rId12" imgW="10058400" imgH="5181600" progId="Equation.DSMT4">
                  <p:embed/>
                </p:oleObj>
              </mc:Choice>
              <mc:Fallback>
                <p:oleObj name="Equation" r:id="rId12" imgW="10058400" imgH="5181600" progId="Equation.DSMT4">
                  <p:embed/>
                  <p:pic>
                    <p:nvPicPr>
                      <p:cNvPr id="34824" name="Object 8"/>
                      <p:cNvPicPr>
                        <a:picLocks noChangeAspect="1"/>
                      </p:cNvPicPr>
                      <p:nvPr/>
                    </p:nvPicPr>
                    <p:blipFill>
                      <a:blip r:embed="rId13"/>
                      <a:stretch>
                        <a:fillRect/>
                      </a:stretch>
                    </p:blipFill>
                    <p:spPr>
                      <a:xfrm>
                        <a:off x="1593850" y="1606550"/>
                        <a:ext cx="915987" cy="471488"/>
                      </a:xfrm>
                      <a:prstGeom prst="rect">
                        <a:avLst/>
                      </a:prstGeom>
                      <a:noFill/>
                      <a:ln w="9525">
                        <a:noFill/>
                      </a:ln>
                    </p:spPr>
                  </p:pic>
                </p:oleObj>
              </mc:Fallback>
            </mc:AlternateContent>
          </a:graphicData>
        </a:graphic>
      </p:graphicFrame>
      <p:graphicFrame>
        <p:nvGraphicFramePr>
          <p:cNvPr id="34826" name="Object 10"/>
          <p:cNvGraphicFramePr>
            <a:graphicFrameLocks noChangeAspect="1"/>
          </p:cNvGraphicFramePr>
          <p:nvPr/>
        </p:nvGraphicFramePr>
        <p:xfrm>
          <a:off x="1060450" y="2762250"/>
          <a:ext cx="944562" cy="471488"/>
        </p:xfrm>
        <a:graphic>
          <a:graphicData uri="http://schemas.openxmlformats.org/presentationml/2006/ole">
            <mc:AlternateContent xmlns:mc="http://schemas.openxmlformats.org/markup-compatibility/2006">
              <mc:Choice xmlns:v="urn:schemas-microsoft-com:vml" Requires="v">
                <p:oleObj name="Equation" r:id="rId14" imgW="10363200" imgH="5181600" progId="Equation.DSMT4">
                  <p:embed/>
                </p:oleObj>
              </mc:Choice>
              <mc:Fallback>
                <p:oleObj name="Equation" r:id="rId14" imgW="10363200" imgH="5181600" progId="Equation.DSMT4">
                  <p:embed/>
                  <p:pic>
                    <p:nvPicPr>
                      <p:cNvPr id="34826" name="Object 10"/>
                      <p:cNvPicPr>
                        <a:picLocks noChangeAspect="1"/>
                      </p:cNvPicPr>
                      <p:nvPr/>
                    </p:nvPicPr>
                    <p:blipFill>
                      <a:blip r:embed="rId15"/>
                      <a:stretch>
                        <a:fillRect/>
                      </a:stretch>
                    </p:blipFill>
                    <p:spPr>
                      <a:xfrm>
                        <a:off x="1060450" y="2762250"/>
                        <a:ext cx="944562" cy="471488"/>
                      </a:xfrm>
                      <a:prstGeom prst="rect">
                        <a:avLst/>
                      </a:prstGeom>
                      <a:noFill/>
                      <a:ln w="9525">
                        <a:noFill/>
                      </a:ln>
                    </p:spPr>
                  </p:pic>
                </p:oleObj>
              </mc:Fallback>
            </mc:AlternateContent>
          </a:graphicData>
        </a:graphic>
      </p:graphicFrame>
      <p:graphicFrame>
        <p:nvGraphicFramePr>
          <p:cNvPr id="34827" name="Object 11"/>
          <p:cNvGraphicFramePr>
            <a:graphicFrameLocks noChangeAspect="1"/>
          </p:cNvGraphicFramePr>
          <p:nvPr/>
        </p:nvGraphicFramePr>
        <p:xfrm>
          <a:off x="5505450" y="3784600"/>
          <a:ext cx="804862" cy="444500"/>
        </p:xfrm>
        <a:graphic>
          <a:graphicData uri="http://schemas.openxmlformats.org/presentationml/2006/ole">
            <mc:AlternateContent xmlns:mc="http://schemas.openxmlformats.org/markup-compatibility/2006">
              <mc:Choice xmlns:v="urn:schemas-microsoft-com:vml" Requires="v">
                <p:oleObj name="Equation" r:id="rId16" imgW="8839200" imgH="4876800" progId="Equation.DSMT4">
                  <p:embed/>
                </p:oleObj>
              </mc:Choice>
              <mc:Fallback>
                <p:oleObj name="Equation" r:id="rId16" imgW="8839200" imgH="4876800" progId="Equation.DSMT4">
                  <p:embed/>
                  <p:pic>
                    <p:nvPicPr>
                      <p:cNvPr id="34827" name="Object 11"/>
                      <p:cNvPicPr>
                        <a:picLocks noChangeAspect="1"/>
                      </p:cNvPicPr>
                      <p:nvPr/>
                    </p:nvPicPr>
                    <p:blipFill>
                      <a:blip r:embed="rId17"/>
                      <a:stretch>
                        <a:fillRect/>
                      </a:stretch>
                    </p:blipFill>
                    <p:spPr>
                      <a:xfrm>
                        <a:off x="5505450" y="3784600"/>
                        <a:ext cx="804862" cy="4445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008287773"/>
      </p:ext>
    </p:extLst>
  </p:cSld>
  <p:clrMapOvr>
    <a:masterClrMapping/>
  </p:clrMapOvr>
  <p:transition spd="slow">
    <p:cover dir="l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最小模式写总线周期</a:t>
            </a:r>
          </a:p>
        </p:txBody>
      </p:sp>
      <p:sp>
        <p:nvSpPr>
          <p:cNvPr id="3" name="内容占位符 2"/>
          <p:cNvSpPr>
            <a:spLocks noGrp="1"/>
          </p:cNvSpPr>
          <p:nvPr>
            <p:ph idx="1"/>
          </p:nvPr>
        </p:nvSpPr>
        <p:spPr>
          <a:xfrm>
            <a:off x="385763" y="1314450"/>
            <a:ext cx="8372475" cy="3670300"/>
          </a:xfrm>
        </p:spPr>
        <p:txBody>
          <a:bodyPr/>
          <a:lstStyle/>
          <a:p>
            <a:pPr>
              <a:buNone/>
            </a:pPr>
            <a:r>
              <a:rPr lang="en-US" dirty="0">
                <a:latin typeface="+mn-lt"/>
              </a:rPr>
              <a:t>3</a:t>
            </a:r>
            <a:r>
              <a:rPr lang="zh-CN" altLang="en-US" dirty="0">
                <a:latin typeface="+mn-lt"/>
              </a:rPr>
              <a:t>）</a:t>
            </a:r>
            <a:r>
              <a:rPr lang="en-US" dirty="0">
                <a:latin typeface="+mn-lt"/>
              </a:rPr>
              <a:t>T</a:t>
            </a:r>
            <a:r>
              <a:rPr lang="en-US" baseline="-25000" dirty="0">
                <a:latin typeface="+mn-lt"/>
              </a:rPr>
              <a:t>3</a:t>
            </a:r>
            <a:r>
              <a:rPr lang="zh-CN" altLang="en-US" dirty="0">
                <a:latin typeface="+mn-lt"/>
              </a:rPr>
              <a:t>状态</a:t>
            </a:r>
          </a:p>
          <a:p>
            <a:pPr algn="just">
              <a:buClr>
                <a:srgbClr val="00FF00"/>
              </a:buClr>
              <a:buFont typeface="Wingdings" panose="05000000000000000000" pitchFamily="2" charset="2"/>
              <a:buChar char="Ø"/>
            </a:pPr>
            <a:r>
              <a:rPr lang="en-US" dirty="0">
                <a:solidFill>
                  <a:schemeClr val="tx1"/>
                </a:solidFill>
                <a:latin typeface="+mn-lt"/>
                <a:ea typeface="宋体" panose="02010600030101010101" pitchFamily="2" charset="-122"/>
              </a:rPr>
              <a:t>CPU</a:t>
            </a:r>
            <a:r>
              <a:rPr lang="zh-CN" altLang="en-US" dirty="0">
                <a:solidFill>
                  <a:schemeClr val="tx1"/>
                </a:solidFill>
                <a:latin typeface="+mn-lt"/>
                <a:ea typeface="宋体" panose="02010600030101010101" pitchFamily="2" charset="-122"/>
              </a:rPr>
              <a:t>采样</a:t>
            </a:r>
            <a:r>
              <a:rPr lang="en-US" dirty="0">
                <a:solidFill>
                  <a:schemeClr val="tx1"/>
                </a:solidFill>
                <a:latin typeface="+mn-lt"/>
                <a:ea typeface="宋体" panose="02010600030101010101" pitchFamily="2" charset="-122"/>
              </a:rPr>
              <a:t>REDAY</a:t>
            </a:r>
            <a:r>
              <a:rPr lang="zh-CN" altLang="en-US" dirty="0">
                <a:solidFill>
                  <a:schemeClr val="tx1"/>
                </a:solidFill>
                <a:latin typeface="+mn-lt"/>
                <a:ea typeface="宋体" panose="02010600030101010101" pitchFamily="2" charset="-122"/>
              </a:rPr>
              <a:t>线，决定是否要插入等待周期</a:t>
            </a:r>
            <a:r>
              <a:rPr lang="en-US" dirty="0">
                <a:solidFill>
                  <a:schemeClr val="tx1"/>
                </a:solidFill>
                <a:latin typeface="+mn-lt"/>
                <a:ea typeface="宋体" panose="02010600030101010101" pitchFamily="2" charset="-122"/>
              </a:rPr>
              <a:t>Tw</a:t>
            </a:r>
            <a:r>
              <a:rPr lang="zh-CN" altLang="en-US" dirty="0">
                <a:solidFill>
                  <a:schemeClr val="tx1"/>
                </a:solidFill>
                <a:latin typeface="+mn-lt"/>
                <a:ea typeface="宋体" panose="02010600030101010101" pitchFamily="2" charset="-122"/>
              </a:rPr>
              <a:t>。图</a:t>
            </a:r>
            <a:r>
              <a:rPr lang="en-US" dirty="0">
                <a:solidFill>
                  <a:schemeClr val="tx1"/>
                </a:solidFill>
                <a:latin typeface="+mn-lt"/>
                <a:ea typeface="宋体" panose="02010600030101010101" pitchFamily="2" charset="-122"/>
              </a:rPr>
              <a:t>2.17</a:t>
            </a:r>
            <a:r>
              <a:rPr lang="zh-CN" altLang="en-US" dirty="0">
                <a:solidFill>
                  <a:schemeClr val="tx1"/>
                </a:solidFill>
                <a:latin typeface="+mn-lt"/>
                <a:ea typeface="宋体" panose="02010600030101010101" pitchFamily="2" charset="-122"/>
              </a:rPr>
              <a:t>中没有画</a:t>
            </a:r>
            <a:r>
              <a:rPr lang="en-US" dirty="0">
                <a:solidFill>
                  <a:schemeClr val="tx1"/>
                </a:solidFill>
                <a:latin typeface="+mn-lt"/>
                <a:ea typeface="宋体" panose="02010600030101010101" pitchFamily="2" charset="-122"/>
              </a:rPr>
              <a:t>Tw</a:t>
            </a:r>
            <a:r>
              <a:rPr lang="zh-CN" altLang="en-US" dirty="0">
                <a:solidFill>
                  <a:schemeClr val="tx1"/>
                </a:solidFill>
                <a:latin typeface="+mn-lt"/>
                <a:ea typeface="宋体" panose="02010600030101010101" pitchFamily="2" charset="-122"/>
              </a:rPr>
              <a:t>周期。</a:t>
            </a:r>
          </a:p>
          <a:p>
            <a:pPr>
              <a:buNone/>
            </a:pPr>
            <a:r>
              <a:rPr lang="en-US" dirty="0">
                <a:latin typeface="+mn-lt"/>
              </a:rPr>
              <a:t>4</a:t>
            </a:r>
            <a:r>
              <a:rPr lang="zh-CN" altLang="en-US" dirty="0">
                <a:latin typeface="+mn-lt"/>
              </a:rPr>
              <a:t>）</a:t>
            </a:r>
            <a:r>
              <a:rPr lang="en-US" dirty="0">
                <a:latin typeface="+mn-lt"/>
              </a:rPr>
              <a:t>T</a:t>
            </a:r>
            <a:r>
              <a:rPr lang="en-US" baseline="-25000" dirty="0">
                <a:latin typeface="+mn-lt"/>
              </a:rPr>
              <a:t>4</a:t>
            </a:r>
            <a:r>
              <a:rPr lang="zh-CN" altLang="en-US" dirty="0">
                <a:latin typeface="+mn-lt"/>
              </a:rPr>
              <a:t>状态</a:t>
            </a:r>
          </a:p>
          <a:p>
            <a:pPr algn="just">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从总线上撤消数据，各控制信号和状态信号无效，</a:t>
            </a:r>
            <a:r>
              <a:rPr lang="en-US" dirty="0">
                <a:solidFill>
                  <a:schemeClr val="tx1"/>
                </a:solidFill>
                <a:latin typeface="+mn-lt"/>
                <a:ea typeface="宋体" panose="02010600030101010101" pitchFamily="2" charset="-122"/>
              </a:rPr>
              <a:t>      </a:t>
            </a:r>
          </a:p>
          <a:p>
            <a:pPr algn="just">
              <a:spcBef>
                <a:spcPts val="0"/>
              </a:spcBef>
              <a:buClr>
                <a:srgbClr val="00FF00"/>
              </a:buClr>
              <a:buNone/>
            </a:pPr>
            <a:r>
              <a:rPr lang="en-US" altLang="zh-CN" dirty="0">
                <a:solidFill>
                  <a:schemeClr val="tx1"/>
                </a:solidFill>
                <a:latin typeface="+mn-lt"/>
                <a:ea typeface="宋体" panose="02010600030101010101" pitchFamily="2" charset="-122"/>
              </a:rPr>
              <a:t>                 =1</a:t>
            </a:r>
            <a:r>
              <a:rPr lang="zh-CN" altLang="en-US" dirty="0">
                <a:solidFill>
                  <a:schemeClr val="tx1"/>
                </a:solidFill>
                <a:latin typeface="+mn-lt"/>
                <a:ea typeface="宋体" panose="02010600030101010101" pitchFamily="2" charset="-122"/>
              </a:rPr>
              <a:t>，禁止收发数据，完成一个写总线周期。</a:t>
            </a:r>
          </a:p>
          <a:p>
            <a:pPr>
              <a:buNone/>
            </a:pPr>
            <a:endParaRPr lang="zh-CN" altLang="en-US" dirty="0"/>
          </a:p>
        </p:txBody>
      </p:sp>
      <p:graphicFrame>
        <p:nvGraphicFramePr>
          <p:cNvPr id="35842" name="Object 2"/>
          <p:cNvGraphicFramePr>
            <a:graphicFrameLocks noChangeAspect="1"/>
          </p:cNvGraphicFramePr>
          <p:nvPr/>
        </p:nvGraphicFramePr>
        <p:xfrm>
          <a:off x="1016000" y="3651250"/>
          <a:ext cx="804863" cy="471488"/>
        </p:xfrm>
        <a:graphic>
          <a:graphicData uri="http://schemas.openxmlformats.org/presentationml/2006/ole">
            <mc:AlternateContent xmlns:mc="http://schemas.openxmlformats.org/markup-compatibility/2006">
              <mc:Choice xmlns:v="urn:schemas-microsoft-com:vml" Requires="v">
                <p:oleObj name="Equation" r:id="rId2" imgW="8839200" imgH="5181600" progId="Equation.DSMT4">
                  <p:embed/>
                </p:oleObj>
              </mc:Choice>
              <mc:Fallback>
                <p:oleObj name="Equation" r:id="rId2" imgW="8839200" imgH="5181600" progId="Equation.DSMT4">
                  <p:embed/>
                  <p:pic>
                    <p:nvPicPr>
                      <p:cNvPr id="35842" name="Object 2"/>
                      <p:cNvPicPr>
                        <a:picLocks noChangeAspect="1"/>
                      </p:cNvPicPr>
                      <p:nvPr/>
                    </p:nvPicPr>
                    <p:blipFill>
                      <a:blip r:embed="rId3"/>
                      <a:stretch>
                        <a:fillRect/>
                      </a:stretch>
                    </p:blipFill>
                    <p:spPr>
                      <a:xfrm>
                        <a:off x="1016000" y="3651250"/>
                        <a:ext cx="804863" cy="471488"/>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4002992350"/>
      </p:ext>
    </p:extLst>
  </p:cSld>
  <p:clrMapOvr>
    <a:masterClrMapping/>
  </p:clrMapOvr>
  <p:transition spd="slow">
    <p:cover dir="rd"/>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 </a:t>
            </a:r>
            <a:r>
              <a:rPr lang="zh-CN" altLang="en-US" dirty="0"/>
              <a:t>最大模式下的读</a:t>
            </a:r>
            <a:r>
              <a:rPr lang="en-US" dirty="0"/>
              <a:t>/</a:t>
            </a:r>
            <a:r>
              <a:rPr lang="zh-CN" altLang="en-US" dirty="0"/>
              <a:t>写总线周期</a:t>
            </a:r>
          </a:p>
        </p:txBody>
      </p:sp>
      <p:sp>
        <p:nvSpPr>
          <p:cNvPr id="3" name="内容占位符 2"/>
          <p:cNvSpPr>
            <a:spLocks noGrp="1"/>
          </p:cNvSpPr>
          <p:nvPr>
            <p:ph idx="1"/>
          </p:nvPr>
        </p:nvSpPr>
        <p:spPr/>
        <p:txBody>
          <a:bodyPr/>
          <a:lstStyle/>
          <a:p>
            <a:pPr algn="just">
              <a:buFont typeface="Wingdings" panose="05000000000000000000" pitchFamily="2" charset="2"/>
              <a:buChar char="l"/>
            </a:pPr>
            <a:r>
              <a:rPr lang="zh-CN" altLang="en-US" dirty="0">
                <a:latin typeface="+mn-lt"/>
                <a:ea typeface="+mn-ea"/>
              </a:rPr>
              <a:t>仅说明与最小模式下读</a:t>
            </a:r>
            <a:r>
              <a:rPr lang="en-US" dirty="0">
                <a:latin typeface="+mn-lt"/>
                <a:ea typeface="+mn-ea"/>
              </a:rPr>
              <a:t>/</a:t>
            </a:r>
            <a:r>
              <a:rPr lang="zh-CN" altLang="en-US" dirty="0">
                <a:latin typeface="+mn-lt"/>
                <a:ea typeface="+mn-ea"/>
              </a:rPr>
              <a:t>写总线周期的主要不同点，还应搞清                、           、       和          信号功能。</a:t>
            </a:r>
          </a:p>
          <a:p>
            <a:endParaRPr lang="en-US" altLang="zh-CN" dirty="0"/>
          </a:p>
          <a:p>
            <a:pPr lvl="0" algn="ctr">
              <a:buNone/>
            </a:pPr>
            <a:r>
              <a:rPr lang="zh-CN" altLang="en-US" sz="3200" dirty="0">
                <a:solidFill>
                  <a:srgbClr val="FFFF99"/>
                </a:solidFill>
              </a:rPr>
              <a:t>最大模式读总线周期</a:t>
            </a:r>
          </a:p>
          <a:p>
            <a:pPr algn="just"/>
            <a:r>
              <a:rPr lang="zh-CN" altLang="en-US" dirty="0">
                <a:latin typeface="+mn-lt"/>
                <a:ea typeface="+mn-ea"/>
              </a:rPr>
              <a:t>在最大模式下无           信号，用             和        来区分是存储器读还是</a:t>
            </a:r>
            <a:r>
              <a:rPr lang="en-US" dirty="0">
                <a:latin typeface="+mn-lt"/>
                <a:ea typeface="+mn-ea"/>
              </a:rPr>
              <a:t>I/O</a:t>
            </a:r>
            <a:r>
              <a:rPr lang="zh-CN" altLang="en-US" dirty="0">
                <a:latin typeface="+mn-lt"/>
                <a:ea typeface="+mn-ea"/>
              </a:rPr>
              <a:t>读周期。</a:t>
            </a:r>
          </a:p>
          <a:p>
            <a:pPr algn="just"/>
            <a:r>
              <a:rPr lang="zh-CN" altLang="en-US" dirty="0">
                <a:latin typeface="+mn-lt"/>
                <a:ea typeface="+mn-ea"/>
              </a:rPr>
              <a:t>如果</a:t>
            </a:r>
            <a:r>
              <a:rPr lang="en-US" dirty="0">
                <a:latin typeface="+mn-lt"/>
                <a:ea typeface="+mn-ea"/>
              </a:rPr>
              <a:t>CPU</a:t>
            </a:r>
            <a:r>
              <a:rPr lang="zh-CN" altLang="en-US" dirty="0">
                <a:latin typeface="+mn-lt"/>
                <a:ea typeface="+mn-ea"/>
              </a:rPr>
              <a:t>执行的是存储器读指令，则               </a:t>
            </a:r>
            <a:r>
              <a:rPr lang="en-US" dirty="0">
                <a:latin typeface="+mn-lt"/>
                <a:ea typeface="+mn-ea"/>
              </a:rPr>
              <a:t>=0</a:t>
            </a:r>
            <a:r>
              <a:rPr lang="zh-CN" altLang="en-US" dirty="0">
                <a:latin typeface="+mn-lt"/>
                <a:ea typeface="+mn-ea"/>
              </a:rPr>
              <a:t>，同</a:t>
            </a:r>
            <a:endParaRPr lang="en-US" altLang="zh-CN" dirty="0">
              <a:latin typeface="+mn-lt"/>
              <a:ea typeface="+mn-ea"/>
            </a:endParaRPr>
          </a:p>
          <a:p>
            <a:pPr algn="just">
              <a:spcBef>
                <a:spcPts val="0"/>
              </a:spcBef>
              <a:buNone/>
            </a:pPr>
            <a:r>
              <a:rPr lang="zh-CN" altLang="en-US" dirty="0">
                <a:latin typeface="+mn-lt"/>
                <a:ea typeface="+mn-ea"/>
              </a:rPr>
              <a:t>       时它还表示       </a:t>
            </a:r>
            <a:r>
              <a:rPr lang="en-US" dirty="0">
                <a:latin typeface="+mn-lt"/>
                <a:ea typeface="+mn-ea"/>
              </a:rPr>
              <a:t>=0</a:t>
            </a:r>
            <a:r>
              <a:rPr lang="zh-CN" altLang="en-US" dirty="0">
                <a:latin typeface="+mn-lt"/>
                <a:ea typeface="+mn-ea"/>
              </a:rPr>
              <a:t>，</a:t>
            </a:r>
            <a:r>
              <a:rPr lang="en-US" dirty="0">
                <a:latin typeface="+mn-lt"/>
                <a:ea typeface="+mn-ea"/>
              </a:rPr>
              <a:t>CPU</a:t>
            </a:r>
            <a:r>
              <a:rPr lang="zh-CN" altLang="en-US" dirty="0">
                <a:latin typeface="+mn-lt"/>
                <a:ea typeface="+mn-ea"/>
              </a:rPr>
              <a:t>进入读存储器总线周期，</a:t>
            </a:r>
            <a:endParaRPr lang="en-US" altLang="zh-CN" dirty="0">
              <a:latin typeface="+mn-lt"/>
              <a:ea typeface="+mn-ea"/>
            </a:endParaRPr>
          </a:p>
          <a:p>
            <a:pPr algn="just">
              <a:spcBef>
                <a:spcPts val="0"/>
              </a:spcBef>
              <a:buNone/>
            </a:pPr>
            <a:r>
              <a:rPr lang="en-US" altLang="zh-CN" dirty="0">
                <a:latin typeface="+mn-lt"/>
                <a:ea typeface="+mn-ea"/>
              </a:rPr>
              <a:t>       </a:t>
            </a:r>
            <a:r>
              <a:rPr lang="zh-CN" altLang="en-US" dirty="0">
                <a:latin typeface="+mn-lt"/>
                <a:ea typeface="+mn-ea"/>
              </a:rPr>
              <a:t>这时可以用              信号来代替最小模式下的        信</a:t>
            </a:r>
            <a:endParaRPr lang="en-US" altLang="zh-CN" dirty="0">
              <a:latin typeface="+mn-lt"/>
              <a:ea typeface="+mn-ea"/>
            </a:endParaRPr>
          </a:p>
          <a:p>
            <a:pPr algn="just">
              <a:spcBef>
                <a:spcPts val="0"/>
              </a:spcBef>
              <a:buNone/>
            </a:pPr>
            <a:r>
              <a:rPr lang="zh-CN" altLang="en-US" dirty="0">
                <a:latin typeface="+mn-lt"/>
                <a:ea typeface="+mn-ea"/>
              </a:rPr>
              <a:t>       号</a:t>
            </a:r>
            <a:r>
              <a:rPr lang="en-US" altLang="zh-CN" dirty="0">
                <a:latin typeface="+mn-lt"/>
                <a:ea typeface="+mn-ea"/>
              </a:rPr>
              <a:t>, </a:t>
            </a:r>
            <a:r>
              <a:rPr lang="zh-CN" altLang="en-US" dirty="0">
                <a:latin typeface="+mn-lt"/>
                <a:ea typeface="+mn-ea"/>
              </a:rPr>
              <a:t>其中还包含了           </a:t>
            </a:r>
            <a:r>
              <a:rPr lang="en-US" dirty="0">
                <a:latin typeface="+mn-lt"/>
                <a:ea typeface="+mn-ea"/>
              </a:rPr>
              <a:t>=1</a:t>
            </a:r>
            <a:r>
              <a:rPr lang="zh-CN" altLang="en-US" dirty="0">
                <a:latin typeface="+mn-lt"/>
                <a:ea typeface="+mn-ea"/>
              </a:rPr>
              <a:t>的功能。</a:t>
            </a:r>
          </a:p>
          <a:p>
            <a:endParaRPr lang="zh-CN" altLang="en-US" dirty="0"/>
          </a:p>
        </p:txBody>
      </p:sp>
      <p:graphicFrame>
        <p:nvGraphicFramePr>
          <p:cNvPr id="36866" name="Object 2"/>
          <p:cNvGraphicFramePr>
            <a:graphicFrameLocks noChangeAspect="1"/>
          </p:cNvGraphicFramePr>
          <p:nvPr/>
        </p:nvGraphicFramePr>
        <p:xfrm>
          <a:off x="2349500" y="1739900"/>
          <a:ext cx="1304926" cy="471488"/>
        </p:xfrm>
        <a:graphic>
          <a:graphicData uri="http://schemas.openxmlformats.org/presentationml/2006/ole">
            <mc:AlternateContent xmlns:mc="http://schemas.openxmlformats.org/markup-compatibility/2006">
              <mc:Choice xmlns:v="urn:schemas-microsoft-com:vml" Requires="v">
                <p:oleObj name="Equation" r:id="rId2" imgW="14325600" imgH="5181600" progId="Equation.DSMT4">
                  <p:embed/>
                </p:oleObj>
              </mc:Choice>
              <mc:Fallback>
                <p:oleObj name="Equation" r:id="rId2" imgW="14325600" imgH="5181600" progId="Equation.DSMT4">
                  <p:embed/>
                  <p:pic>
                    <p:nvPicPr>
                      <p:cNvPr id="36866" name="Object 2"/>
                      <p:cNvPicPr>
                        <a:picLocks noChangeAspect="1"/>
                      </p:cNvPicPr>
                      <p:nvPr/>
                    </p:nvPicPr>
                    <p:blipFill>
                      <a:blip r:embed="rId3"/>
                      <a:stretch>
                        <a:fillRect/>
                      </a:stretch>
                    </p:blipFill>
                    <p:spPr>
                      <a:xfrm>
                        <a:off x="2349500" y="1739900"/>
                        <a:ext cx="1304926" cy="471488"/>
                      </a:xfrm>
                      <a:prstGeom prst="rect">
                        <a:avLst/>
                      </a:prstGeom>
                      <a:noFill/>
                      <a:ln w="9525">
                        <a:noFill/>
                      </a:ln>
                    </p:spPr>
                  </p:pic>
                </p:oleObj>
              </mc:Fallback>
            </mc:AlternateContent>
          </a:graphicData>
        </a:graphic>
      </p:graphicFrame>
      <p:graphicFrame>
        <p:nvGraphicFramePr>
          <p:cNvPr id="36867" name="Object 3"/>
          <p:cNvGraphicFramePr>
            <a:graphicFrameLocks noChangeAspect="1"/>
          </p:cNvGraphicFramePr>
          <p:nvPr/>
        </p:nvGraphicFramePr>
        <p:xfrm>
          <a:off x="5505450" y="3340100"/>
          <a:ext cx="1222375" cy="444500"/>
        </p:xfrm>
        <a:graphic>
          <a:graphicData uri="http://schemas.openxmlformats.org/presentationml/2006/ole">
            <mc:AlternateContent xmlns:mc="http://schemas.openxmlformats.org/markup-compatibility/2006">
              <mc:Choice xmlns:v="urn:schemas-microsoft-com:vml" Requires="v">
                <p:oleObj name="Equation" r:id="rId4" imgW="13411200" imgH="4876800" progId="Equation.DSMT4">
                  <p:embed/>
                </p:oleObj>
              </mc:Choice>
              <mc:Fallback>
                <p:oleObj name="Equation" r:id="rId4" imgW="13411200" imgH="4876800" progId="Equation.DSMT4">
                  <p:embed/>
                  <p:pic>
                    <p:nvPicPr>
                      <p:cNvPr id="36867" name="Object 3"/>
                      <p:cNvPicPr>
                        <a:picLocks noChangeAspect="1"/>
                      </p:cNvPicPr>
                      <p:nvPr/>
                    </p:nvPicPr>
                    <p:blipFill>
                      <a:blip r:embed="rId5"/>
                      <a:stretch>
                        <a:fillRect/>
                      </a:stretch>
                    </p:blipFill>
                    <p:spPr>
                      <a:xfrm>
                        <a:off x="5505450" y="3340100"/>
                        <a:ext cx="1222375" cy="444500"/>
                      </a:xfrm>
                      <a:prstGeom prst="rect">
                        <a:avLst/>
                      </a:prstGeom>
                      <a:noFill/>
                      <a:ln w="9525">
                        <a:noFill/>
                      </a:ln>
                    </p:spPr>
                  </p:pic>
                </p:oleObj>
              </mc:Fallback>
            </mc:AlternateContent>
          </a:graphicData>
        </a:graphic>
      </p:graphicFrame>
      <p:graphicFrame>
        <p:nvGraphicFramePr>
          <p:cNvPr id="36868" name="Object 4"/>
          <p:cNvGraphicFramePr>
            <a:graphicFrameLocks noChangeAspect="1"/>
          </p:cNvGraphicFramePr>
          <p:nvPr/>
        </p:nvGraphicFramePr>
        <p:xfrm>
          <a:off x="6350000" y="4273550"/>
          <a:ext cx="1220788" cy="444500"/>
        </p:xfrm>
        <a:graphic>
          <a:graphicData uri="http://schemas.openxmlformats.org/presentationml/2006/ole">
            <mc:AlternateContent xmlns:mc="http://schemas.openxmlformats.org/markup-compatibility/2006">
              <mc:Choice xmlns:v="urn:schemas-microsoft-com:vml" Requires="v">
                <p:oleObj name="Equation" r:id="rId6" imgW="13411200" imgH="4876800" progId="Equation.DSMT4">
                  <p:embed/>
                </p:oleObj>
              </mc:Choice>
              <mc:Fallback>
                <p:oleObj name="Equation" r:id="rId6" imgW="13411200" imgH="4876800" progId="Equation.DSMT4">
                  <p:embed/>
                  <p:pic>
                    <p:nvPicPr>
                      <p:cNvPr id="36868" name="Object 4"/>
                      <p:cNvPicPr>
                        <a:picLocks noChangeAspect="1"/>
                      </p:cNvPicPr>
                      <p:nvPr/>
                    </p:nvPicPr>
                    <p:blipFill>
                      <a:blip r:embed="rId7"/>
                      <a:stretch>
                        <a:fillRect/>
                      </a:stretch>
                    </p:blipFill>
                    <p:spPr>
                      <a:xfrm>
                        <a:off x="6350000" y="4273550"/>
                        <a:ext cx="1220788" cy="444500"/>
                      </a:xfrm>
                      <a:prstGeom prst="rect">
                        <a:avLst/>
                      </a:prstGeom>
                      <a:noFill/>
                      <a:ln w="9525">
                        <a:noFill/>
                      </a:ln>
                    </p:spPr>
                  </p:pic>
                </p:oleObj>
              </mc:Fallback>
            </mc:AlternateContent>
          </a:graphicData>
        </a:graphic>
      </p:graphicFrame>
      <p:graphicFrame>
        <p:nvGraphicFramePr>
          <p:cNvPr id="36871" name="Object 7"/>
          <p:cNvGraphicFramePr>
            <a:graphicFrameLocks noChangeAspect="1"/>
          </p:cNvGraphicFramePr>
          <p:nvPr/>
        </p:nvGraphicFramePr>
        <p:xfrm>
          <a:off x="3727450" y="1739900"/>
          <a:ext cx="1222375" cy="442912"/>
        </p:xfrm>
        <a:graphic>
          <a:graphicData uri="http://schemas.openxmlformats.org/presentationml/2006/ole">
            <mc:AlternateContent xmlns:mc="http://schemas.openxmlformats.org/markup-compatibility/2006">
              <mc:Choice xmlns:v="urn:schemas-microsoft-com:vml" Requires="v">
                <p:oleObj name="Equation" r:id="rId8" imgW="13411200" imgH="4876800" progId="Equation.DSMT4">
                  <p:embed/>
                </p:oleObj>
              </mc:Choice>
              <mc:Fallback>
                <p:oleObj name="Equation" r:id="rId8" imgW="13411200" imgH="4876800" progId="Equation.DSMT4">
                  <p:embed/>
                  <p:pic>
                    <p:nvPicPr>
                      <p:cNvPr id="36871" name="Object 7"/>
                      <p:cNvPicPr>
                        <a:picLocks noChangeAspect="1"/>
                      </p:cNvPicPr>
                      <p:nvPr/>
                    </p:nvPicPr>
                    <p:blipFill>
                      <a:blip r:embed="rId9"/>
                      <a:stretch>
                        <a:fillRect/>
                      </a:stretch>
                    </p:blipFill>
                    <p:spPr>
                      <a:xfrm>
                        <a:off x="3727450" y="1739900"/>
                        <a:ext cx="1222375" cy="442912"/>
                      </a:xfrm>
                      <a:prstGeom prst="rect">
                        <a:avLst/>
                      </a:prstGeom>
                      <a:noFill/>
                      <a:ln w="9525">
                        <a:noFill/>
                      </a:ln>
                    </p:spPr>
                  </p:pic>
                </p:oleObj>
              </mc:Fallback>
            </mc:AlternateContent>
          </a:graphicData>
        </a:graphic>
      </p:graphicFrame>
      <p:graphicFrame>
        <p:nvGraphicFramePr>
          <p:cNvPr id="36872" name="Object 8"/>
          <p:cNvGraphicFramePr>
            <a:graphicFrameLocks noChangeAspect="1"/>
          </p:cNvGraphicFramePr>
          <p:nvPr/>
        </p:nvGraphicFramePr>
        <p:xfrm>
          <a:off x="6972300" y="3340100"/>
          <a:ext cx="750888" cy="469900"/>
        </p:xfrm>
        <a:graphic>
          <a:graphicData uri="http://schemas.openxmlformats.org/presentationml/2006/ole">
            <mc:AlternateContent xmlns:mc="http://schemas.openxmlformats.org/markup-compatibility/2006">
              <mc:Choice xmlns:v="urn:schemas-microsoft-com:vml" Requires="v">
                <p:oleObj name="Equation" r:id="rId10" imgW="8229600" imgH="5181600" progId="Equation.DSMT4">
                  <p:embed/>
                </p:oleObj>
              </mc:Choice>
              <mc:Fallback>
                <p:oleObj name="Equation" r:id="rId10" imgW="8229600" imgH="5181600" progId="Equation.DSMT4">
                  <p:embed/>
                  <p:pic>
                    <p:nvPicPr>
                      <p:cNvPr id="36872" name="Object 8"/>
                      <p:cNvPicPr>
                        <a:picLocks noChangeAspect="1"/>
                      </p:cNvPicPr>
                      <p:nvPr/>
                    </p:nvPicPr>
                    <p:blipFill>
                      <a:blip r:embed="rId11"/>
                      <a:stretch>
                        <a:fillRect/>
                      </a:stretch>
                    </p:blipFill>
                    <p:spPr>
                      <a:xfrm>
                        <a:off x="6972300" y="3340100"/>
                        <a:ext cx="750888" cy="469900"/>
                      </a:xfrm>
                      <a:prstGeom prst="rect">
                        <a:avLst/>
                      </a:prstGeom>
                      <a:noFill/>
                      <a:ln w="9525">
                        <a:noFill/>
                      </a:ln>
                    </p:spPr>
                  </p:pic>
                </p:oleObj>
              </mc:Fallback>
            </mc:AlternateContent>
          </a:graphicData>
        </a:graphic>
      </p:graphicFrame>
      <p:graphicFrame>
        <p:nvGraphicFramePr>
          <p:cNvPr id="36873" name="Object 9"/>
          <p:cNvGraphicFramePr>
            <a:graphicFrameLocks noChangeAspect="1"/>
          </p:cNvGraphicFramePr>
          <p:nvPr/>
        </p:nvGraphicFramePr>
        <p:xfrm>
          <a:off x="6127750" y="1739900"/>
          <a:ext cx="750888" cy="469900"/>
        </p:xfrm>
        <a:graphic>
          <a:graphicData uri="http://schemas.openxmlformats.org/presentationml/2006/ole">
            <mc:AlternateContent xmlns:mc="http://schemas.openxmlformats.org/markup-compatibility/2006">
              <mc:Choice xmlns:v="urn:schemas-microsoft-com:vml" Requires="v">
                <p:oleObj name="Equation" r:id="rId12" imgW="8229600" imgH="5181600" progId="Equation.DSMT4">
                  <p:embed/>
                </p:oleObj>
              </mc:Choice>
              <mc:Fallback>
                <p:oleObj name="Equation" r:id="rId12" imgW="8229600" imgH="5181600" progId="Equation.DSMT4">
                  <p:embed/>
                  <p:pic>
                    <p:nvPicPr>
                      <p:cNvPr id="36873" name="Object 9"/>
                      <p:cNvPicPr>
                        <a:picLocks noChangeAspect="1"/>
                      </p:cNvPicPr>
                      <p:nvPr/>
                    </p:nvPicPr>
                    <p:blipFill>
                      <a:blip r:embed="rId13"/>
                      <a:stretch>
                        <a:fillRect/>
                      </a:stretch>
                    </p:blipFill>
                    <p:spPr>
                      <a:xfrm>
                        <a:off x="6127750" y="1739900"/>
                        <a:ext cx="750888" cy="469900"/>
                      </a:xfrm>
                      <a:prstGeom prst="rect">
                        <a:avLst/>
                      </a:prstGeom>
                      <a:noFill/>
                      <a:ln w="9525">
                        <a:noFill/>
                      </a:ln>
                    </p:spPr>
                  </p:pic>
                </p:oleObj>
              </mc:Fallback>
            </mc:AlternateContent>
          </a:graphicData>
        </a:graphic>
      </p:graphicFrame>
      <p:graphicFrame>
        <p:nvGraphicFramePr>
          <p:cNvPr id="36874" name="Object 10"/>
          <p:cNvGraphicFramePr>
            <a:graphicFrameLocks noChangeAspect="1"/>
          </p:cNvGraphicFramePr>
          <p:nvPr/>
        </p:nvGraphicFramePr>
        <p:xfrm>
          <a:off x="5016500" y="1739900"/>
          <a:ext cx="835025" cy="469900"/>
        </p:xfrm>
        <a:graphic>
          <a:graphicData uri="http://schemas.openxmlformats.org/presentationml/2006/ole">
            <mc:AlternateContent xmlns:mc="http://schemas.openxmlformats.org/markup-compatibility/2006">
              <mc:Choice xmlns:v="urn:schemas-microsoft-com:vml" Requires="v">
                <p:oleObj name="Equation" r:id="rId14" imgW="9144000" imgH="5181600" progId="Equation.DSMT4">
                  <p:embed/>
                </p:oleObj>
              </mc:Choice>
              <mc:Fallback>
                <p:oleObj name="Equation" r:id="rId14" imgW="9144000" imgH="5181600" progId="Equation.DSMT4">
                  <p:embed/>
                  <p:pic>
                    <p:nvPicPr>
                      <p:cNvPr id="36874" name="Object 10"/>
                      <p:cNvPicPr>
                        <a:picLocks noChangeAspect="1"/>
                      </p:cNvPicPr>
                      <p:nvPr/>
                    </p:nvPicPr>
                    <p:blipFill>
                      <a:blip r:embed="rId15"/>
                      <a:stretch>
                        <a:fillRect/>
                      </a:stretch>
                    </p:blipFill>
                    <p:spPr>
                      <a:xfrm>
                        <a:off x="5016500" y="1739900"/>
                        <a:ext cx="835025" cy="469900"/>
                      </a:xfrm>
                      <a:prstGeom prst="rect">
                        <a:avLst/>
                      </a:prstGeom>
                      <a:noFill/>
                      <a:ln w="9525">
                        <a:noFill/>
                      </a:ln>
                    </p:spPr>
                  </p:pic>
                </p:oleObj>
              </mc:Fallback>
            </mc:AlternateContent>
          </a:graphicData>
        </a:graphic>
      </p:graphicFrame>
      <p:graphicFrame>
        <p:nvGraphicFramePr>
          <p:cNvPr id="36875" name="Object 11"/>
          <p:cNvGraphicFramePr>
            <a:graphicFrameLocks noChangeAspect="1"/>
          </p:cNvGraphicFramePr>
          <p:nvPr/>
        </p:nvGraphicFramePr>
        <p:xfrm>
          <a:off x="7594600" y="5073650"/>
          <a:ext cx="584200" cy="441325"/>
        </p:xfrm>
        <a:graphic>
          <a:graphicData uri="http://schemas.openxmlformats.org/presentationml/2006/ole">
            <mc:AlternateContent xmlns:mc="http://schemas.openxmlformats.org/markup-compatibility/2006">
              <mc:Choice xmlns:v="urn:schemas-microsoft-com:vml" Requires="v">
                <p:oleObj name="Equation" r:id="rId16" imgW="6400800" imgH="4876800" progId="Equation.DSMT4">
                  <p:embed/>
                </p:oleObj>
              </mc:Choice>
              <mc:Fallback>
                <p:oleObj name="Equation" r:id="rId16" imgW="6400800" imgH="4876800" progId="Equation.DSMT4">
                  <p:embed/>
                  <p:pic>
                    <p:nvPicPr>
                      <p:cNvPr id="36875" name="Object 11"/>
                      <p:cNvPicPr>
                        <a:picLocks noChangeAspect="1"/>
                      </p:cNvPicPr>
                      <p:nvPr/>
                    </p:nvPicPr>
                    <p:blipFill>
                      <a:blip r:embed="rId17"/>
                      <a:stretch>
                        <a:fillRect/>
                      </a:stretch>
                    </p:blipFill>
                    <p:spPr>
                      <a:xfrm>
                        <a:off x="7594600" y="5073650"/>
                        <a:ext cx="584200" cy="441325"/>
                      </a:xfrm>
                      <a:prstGeom prst="rect">
                        <a:avLst/>
                      </a:prstGeom>
                      <a:noFill/>
                      <a:ln w="9525">
                        <a:noFill/>
                      </a:ln>
                    </p:spPr>
                  </p:pic>
                </p:oleObj>
              </mc:Fallback>
            </mc:AlternateContent>
          </a:graphicData>
        </a:graphic>
      </p:graphicFrame>
      <p:graphicFrame>
        <p:nvGraphicFramePr>
          <p:cNvPr id="36877" name="Object 13"/>
          <p:cNvGraphicFramePr>
            <a:graphicFrameLocks noChangeAspect="1"/>
          </p:cNvGraphicFramePr>
          <p:nvPr/>
        </p:nvGraphicFramePr>
        <p:xfrm>
          <a:off x="2705100" y="4673600"/>
          <a:ext cx="584200" cy="441325"/>
        </p:xfrm>
        <a:graphic>
          <a:graphicData uri="http://schemas.openxmlformats.org/presentationml/2006/ole">
            <mc:AlternateContent xmlns:mc="http://schemas.openxmlformats.org/markup-compatibility/2006">
              <mc:Choice xmlns:v="urn:schemas-microsoft-com:vml" Requires="v">
                <p:oleObj name="Equation" r:id="rId18" imgW="6400800" imgH="4876800" progId="Equation.DSMT4">
                  <p:embed/>
                </p:oleObj>
              </mc:Choice>
              <mc:Fallback>
                <p:oleObj name="Equation" r:id="rId18" imgW="6400800" imgH="4876800" progId="Equation.DSMT4">
                  <p:embed/>
                  <p:pic>
                    <p:nvPicPr>
                      <p:cNvPr id="36877" name="Object 13"/>
                      <p:cNvPicPr>
                        <a:picLocks noChangeAspect="1"/>
                      </p:cNvPicPr>
                      <p:nvPr/>
                    </p:nvPicPr>
                    <p:blipFill>
                      <a:blip r:embed="rId19"/>
                      <a:stretch>
                        <a:fillRect/>
                      </a:stretch>
                    </p:blipFill>
                    <p:spPr>
                      <a:xfrm>
                        <a:off x="2705100" y="4673600"/>
                        <a:ext cx="584200" cy="441325"/>
                      </a:xfrm>
                      <a:prstGeom prst="rect">
                        <a:avLst/>
                      </a:prstGeom>
                      <a:noFill/>
                      <a:ln w="9525">
                        <a:noFill/>
                      </a:ln>
                    </p:spPr>
                  </p:pic>
                </p:oleObj>
              </mc:Fallback>
            </mc:AlternateContent>
          </a:graphicData>
        </a:graphic>
      </p:graphicFrame>
      <p:graphicFrame>
        <p:nvGraphicFramePr>
          <p:cNvPr id="36878" name="Object 14"/>
          <p:cNvGraphicFramePr>
            <a:graphicFrameLocks noChangeAspect="1"/>
          </p:cNvGraphicFramePr>
          <p:nvPr/>
        </p:nvGraphicFramePr>
        <p:xfrm>
          <a:off x="2705100" y="5073650"/>
          <a:ext cx="1220787" cy="444500"/>
        </p:xfrm>
        <a:graphic>
          <a:graphicData uri="http://schemas.openxmlformats.org/presentationml/2006/ole">
            <mc:AlternateContent xmlns:mc="http://schemas.openxmlformats.org/markup-compatibility/2006">
              <mc:Choice xmlns:v="urn:schemas-microsoft-com:vml" Requires="v">
                <p:oleObj name="Equation" r:id="rId20" imgW="13411200" imgH="4876800" progId="Equation.DSMT4">
                  <p:embed/>
                </p:oleObj>
              </mc:Choice>
              <mc:Fallback>
                <p:oleObj name="Equation" r:id="rId20" imgW="13411200" imgH="4876800" progId="Equation.DSMT4">
                  <p:embed/>
                  <p:pic>
                    <p:nvPicPr>
                      <p:cNvPr id="36878" name="Object 14"/>
                      <p:cNvPicPr>
                        <a:picLocks noChangeAspect="1"/>
                      </p:cNvPicPr>
                      <p:nvPr/>
                    </p:nvPicPr>
                    <p:blipFill>
                      <a:blip r:embed="rId21"/>
                      <a:stretch>
                        <a:fillRect/>
                      </a:stretch>
                    </p:blipFill>
                    <p:spPr>
                      <a:xfrm>
                        <a:off x="2705100" y="5073650"/>
                        <a:ext cx="1220787" cy="444500"/>
                      </a:xfrm>
                      <a:prstGeom prst="rect">
                        <a:avLst/>
                      </a:prstGeom>
                      <a:noFill/>
                      <a:ln w="9525">
                        <a:noFill/>
                      </a:ln>
                    </p:spPr>
                  </p:pic>
                </p:oleObj>
              </mc:Fallback>
            </mc:AlternateContent>
          </a:graphicData>
        </a:graphic>
      </p:graphicFrame>
      <p:graphicFrame>
        <p:nvGraphicFramePr>
          <p:cNvPr id="17" name="对象 16"/>
          <p:cNvGraphicFramePr>
            <a:graphicFrameLocks noChangeAspect="1"/>
          </p:cNvGraphicFramePr>
          <p:nvPr/>
        </p:nvGraphicFramePr>
        <p:xfrm>
          <a:off x="3594100" y="5473700"/>
          <a:ext cx="876300" cy="438150"/>
        </p:xfrm>
        <a:graphic>
          <a:graphicData uri="http://schemas.openxmlformats.org/presentationml/2006/ole">
            <mc:AlternateContent xmlns:mc="http://schemas.openxmlformats.org/markup-compatibility/2006">
              <mc:Choice xmlns:v="urn:schemas-microsoft-com:vml" Requires="v">
                <p:oleObj name="Equation" r:id="rId22" imgW="10058400" imgH="5181600" progId="Equation.DSMT4">
                  <p:embed/>
                </p:oleObj>
              </mc:Choice>
              <mc:Fallback>
                <p:oleObj name="Equation" r:id="rId22" imgW="10058400" imgH="5181600" progId="Equation.DSMT4">
                  <p:embed/>
                  <p:pic>
                    <p:nvPicPr>
                      <p:cNvPr id="17" name="对象 16"/>
                      <p:cNvPicPr>
                        <a:picLocks noChangeAspect="1"/>
                      </p:cNvPicPr>
                      <p:nvPr/>
                    </p:nvPicPr>
                    <p:blipFill>
                      <a:blip r:embed="rId23"/>
                      <a:stretch>
                        <a:fillRect/>
                      </a:stretch>
                    </p:blipFill>
                    <p:spPr>
                      <a:xfrm>
                        <a:off x="3594100" y="5473700"/>
                        <a:ext cx="876300" cy="438150"/>
                      </a:xfrm>
                      <a:prstGeom prst="rect">
                        <a:avLst/>
                      </a:prstGeom>
                      <a:noFill/>
                      <a:ln w="9525">
                        <a:noFill/>
                      </a:ln>
                    </p:spPr>
                  </p:pic>
                </p:oleObj>
              </mc:Fallback>
            </mc:AlternateContent>
          </a:graphicData>
        </a:graphic>
      </p:graphicFrame>
      <p:graphicFrame>
        <p:nvGraphicFramePr>
          <p:cNvPr id="36880" name="Object 16"/>
          <p:cNvGraphicFramePr>
            <a:graphicFrameLocks noChangeAspect="1"/>
          </p:cNvGraphicFramePr>
          <p:nvPr/>
        </p:nvGraphicFramePr>
        <p:xfrm>
          <a:off x="3416300" y="3340100"/>
          <a:ext cx="876300" cy="438150"/>
        </p:xfrm>
        <a:graphic>
          <a:graphicData uri="http://schemas.openxmlformats.org/presentationml/2006/ole">
            <mc:AlternateContent xmlns:mc="http://schemas.openxmlformats.org/markup-compatibility/2006">
              <mc:Choice xmlns:v="urn:schemas-microsoft-com:vml" Requires="v">
                <p:oleObj name="Equation" r:id="rId24" imgW="10058400" imgH="5181600" progId="Equation.DSMT4">
                  <p:embed/>
                </p:oleObj>
              </mc:Choice>
              <mc:Fallback>
                <p:oleObj name="Equation" r:id="rId24" imgW="10058400" imgH="5181600" progId="Equation.DSMT4">
                  <p:embed/>
                  <p:pic>
                    <p:nvPicPr>
                      <p:cNvPr id="36880" name="Object 16"/>
                      <p:cNvPicPr>
                        <a:picLocks noChangeAspect="1"/>
                      </p:cNvPicPr>
                      <p:nvPr/>
                    </p:nvPicPr>
                    <p:blipFill>
                      <a:blip r:embed="rId25"/>
                      <a:stretch>
                        <a:fillRect/>
                      </a:stretch>
                    </p:blipFill>
                    <p:spPr>
                      <a:xfrm>
                        <a:off x="3416300" y="3340100"/>
                        <a:ext cx="876300" cy="43815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634541160"/>
      </p:ext>
    </p:extLst>
  </p:cSld>
  <p:clrMapOvr>
    <a:masterClrMapping/>
  </p:clrMapOvr>
  <p:transition spd="slow">
    <p:cover dir="lu"/>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539750"/>
            <a:ext cx="8229600" cy="674688"/>
          </a:xfrm>
        </p:spPr>
        <p:txBody>
          <a:bodyPr/>
          <a:lstStyle/>
          <a:p>
            <a:r>
              <a:rPr lang="zh-CN" altLang="en-US" dirty="0"/>
              <a:t>最大模式读总线周期</a:t>
            </a:r>
          </a:p>
        </p:txBody>
      </p:sp>
      <p:sp>
        <p:nvSpPr>
          <p:cNvPr id="3" name="内容占位符 2"/>
          <p:cNvSpPr>
            <a:spLocks noGrp="1"/>
          </p:cNvSpPr>
          <p:nvPr>
            <p:ph idx="1"/>
          </p:nvPr>
        </p:nvSpPr>
        <p:spPr>
          <a:xfrm>
            <a:off x="304800" y="1473200"/>
            <a:ext cx="8372475" cy="3181350"/>
          </a:xfrm>
        </p:spPr>
        <p:txBody>
          <a:bodyPr/>
          <a:lstStyle/>
          <a:p>
            <a:pPr algn="just"/>
            <a:r>
              <a:rPr lang="zh-CN" altLang="en-US" dirty="0">
                <a:latin typeface="+mn-lt"/>
                <a:ea typeface="+mn-ea"/>
              </a:rPr>
              <a:t>若</a:t>
            </a:r>
            <a:r>
              <a:rPr lang="en-US" dirty="0">
                <a:latin typeface="+mn-lt"/>
                <a:ea typeface="+mn-ea"/>
              </a:rPr>
              <a:t>CPU</a:t>
            </a:r>
            <a:r>
              <a:rPr lang="zh-CN" altLang="en-US" dirty="0">
                <a:latin typeface="+mn-lt"/>
                <a:ea typeface="+mn-ea"/>
              </a:rPr>
              <a:t>执行</a:t>
            </a:r>
            <a:r>
              <a:rPr lang="en-US" dirty="0">
                <a:latin typeface="+mn-lt"/>
                <a:ea typeface="+mn-ea"/>
              </a:rPr>
              <a:t>I/O</a:t>
            </a:r>
            <a:r>
              <a:rPr lang="zh-CN" altLang="en-US" dirty="0">
                <a:latin typeface="+mn-lt"/>
                <a:ea typeface="+mn-ea"/>
              </a:rPr>
              <a:t>读指令，则         </a:t>
            </a:r>
            <a:r>
              <a:rPr lang="en-US" dirty="0">
                <a:latin typeface="+mn-lt"/>
                <a:ea typeface="+mn-ea"/>
              </a:rPr>
              <a:t>=0,</a:t>
            </a:r>
            <a:r>
              <a:rPr lang="zh-CN" altLang="en-US" dirty="0">
                <a:latin typeface="+mn-lt"/>
                <a:ea typeface="+mn-ea"/>
              </a:rPr>
              <a:t>它也表示       </a:t>
            </a:r>
            <a:r>
              <a:rPr lang="en-US" dirty="0">
                <a:latin typeface="+mn-lt"/>
                <a:ea typeface="+mn-ea"/>
              </a:rPr>
              <a:t>=0</a:t>
            </a:r>
            <a:r>
              <a:rPr lang="zh-CN" altLang="en-US" dirty="0">
                <a:latin typeface="+mn-lt"/>
                <a:ea typeface="+mn-ea"/>
              </a:rPr>
              <a:t>。</a:t>
            </a:r>
            <a:endParaRPr lang="en-US" altLang="zh-CN" dirty="0">
              <a:latin typeface="+mn-lt"/>
              <a:ea typeface="+mn-ea"/>
            </a:endParaRPr>
          </a:p>
          <a:p>
            <a:pPr algn="just">
              <a:spcBef>
                <a:spcPts val="0"/>
              </a:spcBef>
              <a:buNone/>
            </a:pPr>
            <a:r>
              <a:rPr lang="en-US" altLang="zh-CN" dirty="0">
                <a:latin typeface="+mn-lt"/>
                <a:ea typeface="+mn-ea"/>
              </a:rPr>
              <a:t>       </a:t>
            </a:r>
            <a:r>
              <a:rPr lang="zh-CN" altLang="en-US" dirty="0">
                <a:latin typeface="+mn-lt"/>
                <a:ea typeface="+mn-ea"/>
              </a:rPr>
              <a:t>进入读</a:t>
            </a:r>
            <a:r>
              <a:rPr lang="en-US" dirty="0">
                <a:latin typeface="+mn-lt"/>
                <a:ea typeface="+mn-ea"/>
              </a:rPr>
              <a:t>I/O</a:t>
            </a:r>
            <a:r>
              <a:rPr lang="zh-CN" altLang="en-US" dirty="0">
                <a:latin typeface="+mn-lt"/>
                <a:ea typeface="+mn-ea"/>
              </a:rPr>
              <a:t>总线周期，可用         信号代替最小模式</a:t>
            </a:r>
            <a:endParaRPr lang="en-US" altLang="zh-CN" dirty="0">
              <a:latin typeface="+mn-lt"/>
              <a:ea typeface="+mn-ea"/>
            </a:endParaRPr>
          </a:p>
          <a:p>
            <a:pPr algn="just">
              <a:spcBef>
                <a:spcPts val="0"/>
              </a:spcBef>
              <a:buNone/>
            </a:pPr>
            <a:r>
              <a:rPr lang="en-US" altLang="zh-CN" dirty="0">
                <a:latin typeface="+mn-lt"/>
                <a:ea typeface="+mn-ea"/>
              </a:rPr>
              <a:t>       </a:t>
            </a:r>
            <a:r>
              <a:rPr lang="zh-CN" altLang="en-US" dirty="0">
                <a:latin typeface="+mn-lt"/>
                <a:ea typeface="+mn-ea"/>
              </a:rPr>
              <a:t>下的       信号，也包含了           </a:t>
            </a:r>
            <a:r>
              <a:rPr lang="en-US" dirty="0">
                <a:latin typeface="+mn-lt"/>
                <a:ea typeface="+mn-ea"/>
              </a:rPr>
              <a:t>=0</a:t>
            </a:r>
            <a:r>
              <a:rPr lang="zh-CN" altLang="en-US" dirty="0">
                <a:latin typeface="+mn-lt"/>
                <a:ea typeface="+mn-ea"/>
              </a:rPr>
              <a:t>的功能。</a:t>
            </a:r>
          </a:p>
          <a:p>
            <a:pPr algn="just"/>
            <a:r>
              <a:rPr lang="zh-CN" altLang="en-US" dirty="0">
                <a:latin typeface="+mn-lt"/>
                <a:ea typeface="+mn-ea"/>
              </a:rPr>
              <a:t>最大模式下，</a:t>
            </a:r>
            <a:r>
              <a:rPr lang="en-US" dirty="0">
                <a:latin typeface="+mn-lt"/>
                <a:ea typeface="+mn-ea"/>
              </a:rPr>
              <a:t>ALE</a:t>
            </a:r>
            <a:r>
              <a:rPr lang="zh-CN" altLang="en-US" dirty="0">
                <a:latin typeface="+mn-lt"/>
                <a:ea typeface="+mn-ea"/>
              </a:rPr>
              <a:t>、           和         信号由</a:t>
            </a:r>
            <a:r>
              <a:rPr lang="en-US" dirty="0">
                <a:latin typeface="+mn-lt"/>
                <a:ea typeface="+mn-ea"/>
              </a:rPr>
              <a:t>8288</a:t>
            </a:r>
            <a:r>
              <a:rPr lang="zh-CN" altLang="en-US" dirty="0">
                <a:latin typeface="+mn-lt"/>
                <a:ea typeface="+mn-ea"/>
              </a:rPr>
              <a:t>产生</a:t>
            </a:r>
            <a:endParaRPr lang="en-US" altLang="zh-CN" dirty="0">
              <a:latin typeface="+mn-lt"/>
              <a:ea typeface="+mn-ea"/>
            </a:endParaRPr>
          </a:p>
          <a:p>
            <a:pPr algn="just">
              <a:spcBef>
                <a:spcPts val="0"/>
              </a:spcBef>
              <a:buNone/>
            </a:pPr>
            <a:r>
              <a:rPr lang="en-US" dirty="0">
                <a:latin typeface="+mn-lt"/>
                <a:ea typeface="+mn-ea"/>
              </a:rPr>
              <a:t>                      </a:t>
            </a:r>
            <a:r>
              <a:rPr lang="zh-CN" altLang="en-US" dirty="0">
                <a:latin typeface="+mn-lt"/>
                <a:ea typeface="+mn-ea"/>
              </a:rPr>
              <a:t>和        </a:t>
            </a:r>
            <a:r>
              <a:rPr lang="en-US" altLang="zh-CN" dirty="0">
                <a:latin typeface="+mn-lt"/>
                <a:ea typeface="+mn-ea"/>
              </a:rPr>
              <a:t> </a:t>
            </a:r>
            <a:r>
              <a:rPr lang="zh-CN" altLang="en-US" dirty="0">
                <a:latin typeface="+mn-lt"/>
                <a:ea typeface="+mn-ea"/>
              </a:rPr>
              <a:t>也由</a:t>
            </a:r>
            <a:r>
              <a:rPr lang="en-US" dirty="0">
                <a:latin typeface="+mn-lt"/>
                <a:ea typeface="+mn-ea"/>
              </a:rPr>
              <a:t>8288</a:t>
            </a:r>
            <a:r>
              <a:rPr lang="zh-CN" altLang="en-US" dirty="0">
                <a:latin typeface="+mn-lt"/>
                <a:ea typeface="+mn-ea"/>
              </a:rPr>
              <a:t>输出，它代替最小模式下</a:t>
            </a:r>
            <a:endParaRPr lang="en-US" altLang="zh-CN" dirty="0">
              <a:latin typeface="+mn-lt"/>
              <a:ea typeface="+mn-ea"/>
            </a:endParaRPr>
          </a:p>
          <a:p>
            <a:pPr algn="just">
              <a:spcBef>
                <a:spcPts val="0"/>
              </a:spcBef>
              <a:buNone/>
            </a:pPr>
            <a:r>
              <a:rPr lang="en-US" altLang="zh-CN" dirty="0">
                <a:latin typeface="+mn-lt"/>
                <a:ea typeface="+mn-ea"/>
              </a:rPr>
              <a:t>       </a:t>
            </a:r>
            <a:r>
              <a:rPr lang="zh-CN" altLang="en-US" dirty="0">
                <a:latin typeface="+mn-lt"/>
                <a:ea typeface="+mn-ea"/>
              </a:rPr>
              <a:t>的</a:t>
            </a:r>
            <a:r>
              <a:rPr lang="en-US" dirty="0">
                <a:latin typeface="+mn-lt"/>
                <a:ea typeface="+mn-ea"/>
              </a:rPr>
              <a:t>       </a:t>
            </a:r>
            <a:r>
              <a:rPr lang="zh-CN" altLang="en-US" dirty="0">
                <a:latin typeface="+mn-lt"/>
                <a:ea typeface="+mn-ea"/>
              </a:rPr>
              <a:t>和           。</a:t>
            </a:r>
          </a:p>
        </p:txBody>
      </p:sp>
      <p:graphicFrame>
        <p:nvGraphicFramePr>
          <p:cNvPr id="37890" name="Object 2"/>
          <p:cNvGraphicFramePr>
            <a:graphicFrameLocks noChangeAspect="1"/>
          </p:cNvGraphicFramePr>
          <p:nvPr/>
        </p:nvGraphicFramePr>
        <p:xfrm>
          <a:off x="4527550" y="2228850"/>
          <a:ext cx="876300" cy="438150"/>
        </p:xfrm>
        <a:graphic>
          <a:graphicData uri="http://schemas.openxmlformats.org/presentationml/2006/ole">
            <mc:AlternateContent xmlns:mc="http://schemas.openxmlformats.org/markup-compatibility/2006">
              <mc:Choice xmlns:v="urn:schemas-microsoft-com:vml" Requires="v">
                <p:oleObj name="Equation" r:id="rId2" imgW="10058400" imgH="5181600" progId="Equation.DSMT4">
                  <p:embed/>
                </p:oleObj>
              </mc:Choice>
              <mc:Fallback>
                <p:oleObj name="Equation" r:id="rId2" imgW="10058400" imgH="5181600" progId="Equation.DSMT4">
                  <p:embed/>
                  <p:pic>
                    <p:nvPicPr>
                      <p:cNvPr id="37890" name="Object 2"/>
                      <p:cNvPicPr>
                        <a:picLocks noChangeAspect="1"/>
                      </p:cNvPicPr>
                      <p:nvPr/>
                    </p:nvPicPr>
                    <p:blipFill>
                      <a:blip r:embed="rId3"/>
                      <a:stretch>
                        <a:fillRect/>
                      </a:stretch>
                    </p:blipFill>
                    <p:spPr>
                      <a:xfrm>
                        <a:off x="4527550" y="2228850"/>
                        <a:ext cx="876300" cy="438150"/>
                      </a:xfrm>
                      <a:prstGeom prst="rect">
                        <a:avLst/>
                      </a:prstGeom>
                      <a:noFill/>
                      <a:ln w="9525">
                        <a:noFill/>
                      </a:ln>
                    </p:spPr>
                  </p:pic>
                </p:oleObj>
              </mc:Fallback>
            </mc:AlternateContent>
          </a:graphicData>
        </a:graphic>
      </p:graphicFrame>
      <p:graphicFrame>
        <p:nvGraphicFramePr>
          <p:cNvPr id="37891" name="Object 3"/>
          <p:cNvGraphicFramePr>
            <a:graphicFrameLocks noChangeAspect="1"/>
          </p:cNvGraphicFramePr>
          <p:nvPr/>
        </p:nvGraphicFramePr>
        <p:xfrm>
          <a:off x="2171700" y="3562350"/>
          <a:ext cx="876300" cy="438150"/>
        </p:xfrm>
        <a:graphic>
          <a:graphicData uri="http://schemas.openxmlformats.org/presentationml/2006/ole">
            <mc:AlternateContent xmlns:mc="http://schemas.openxmlformats.org/markup-compatibility/2006">
              <mc:Choice xmlns:v="urn:schemas-microsoft-com:vml" Requires="v">
                <p:oleObj name="Equation" r:id="rId4" imgW="10058400" imgH="5181600" progId="Equation.DSMT4">
                  <p:embed/>
                </p:oleObj>
              </mc:Choice>
              <mc:Fallback>
                <p:oleObj name="Equation" r:id="rId4" imgW="10058400" imgH="5181600" progId="Equation.DSMT4">
                  <p:embed/>
                  <p:pic>
                    <p:nvPicPr>
                      <p:cNvPr id="37891" name="Object 3"/>
                      <p:cNvPicPr>
                        <a:picLocks noChangeAspect="1"/>
                      </p:cNvPicPr>
                      <p:nvPr/>
                    </p:nvPicPr>
                    <p:blipFill>
                      <a:blip r:embed="rId5"/>
                      <a:stretch>
                        <a:fillRect/>
                      </a:stretch>
                    </p:blipFill>
                    <p:spPr>
                      <a:xfrm>
                        <a:off x="2171700" y="3562350"/>
                        <a:ext cx="876300" cy="438150"/>
                      </a:xfrm>
                      <a:prstGeom prst="rect">
                        <a:avLst/>
                      </a:prstGeom>
                      <a:noFill/>
                      <a:ln w="9525">
                        <a:noFill/>
                      </a:ln>
                    </p:spPr>
                  </p:pic>
                </p:oleObj>
              </mc:Fallback>
            </mc:AlternateContent>
          </a:graphicData>
        </a:graphic>
      </p:graphicFrame>
      <p:graphicFrame>
        <p:nvGraphicFramePr>
          <p:cNvPr id="37892" name="Object 4"/>
          <p:cNvGraphicFramePr>
            <a:graphicFrameLocks noChangeAspect="1"/>
          </p:cNvGraphicFramePr>
          <p:nvPr/>
        </p:nvGraphicFramePr>
        <p:xfrm>
          <a:off x="7283450" y="1428750"/>
          <a:ext cx="584200" cy="441325"/>
        </p:xfrm>
        <a:graphic>
          <a:graphicData uri="http://schemas.openxmlformats.org/presentationml/2006/ole">
            <mc:AlternateContent xmlns:mc="http://schemas.openxmlformats.org/markup-compatibility/2006">
              <mc:Choice xmlns:v="urn:schemas-microsoft-com:vml" Requires="v">
                <p:oleObj name="Equation" r:id="rId6" imgW="6400800" imgH="4876800" progId="Equation.DSMT4">
                  <p:embed/>
                </p:oleObj>
              </mc:Choice>
              <mc:Fallback>
                <p:oleObj name="Equation" r:id="rId6" imgW="6400800" imgH="4876800" progId="Equation.DSMT4">
                  <p:embed/>
                  <p:pic>
                    <p:nvPicPr>
                      <p:cNvPr id="37892" name="Object 4"/>
                      <p:cNvPicPr>
                        <a:picLocks noChangeAspect="1"/>
                      </p:cNvPicPr>
                      <p:nvPr/>
                    </p:nvPicPr>
                    <p:blipFill>
                      <a:blip r:embed="rId7"/>
                      <a:stretch>
                        <a:fillRect/>
                      </a:stretch>
                    </p:blipFill>
                    <p:spPr>
                      <a:xfrm>
                        <a:off x="7283450" y="1428750"/>
                        <a:ext cx="584200" cy="441325"/>
                      </a:xfrm>
                      <a:prstGeom prst="rect">
                        <a:avLst/>
                      </a:prstGeom>
                      <a:noFill/>
                      <a:ln w="9525">
                        <a:noFill/>
                      </a:ln>
                    </p:spPr>
                  </p:pic>
                </p:oleObj>
              </mc:Fallback>
            </mc:AlternateContent>
          </a:graphicData>
        </a:graphic>
      </p:graphicFrame>
      <p:graphicFrame>
        <p:nvGraphicFramePr>
          <p:cNvPr id="37893" name="Object 5"/>
          <p:cNvGraphicFramePr>
            <a:graphicFrameLocks noChangeAspect="1"/>
          </p:cNvGraphicFramePr>
          <p:nvPr/>
        </p:nvGraphicFramePr>
        <p:xfrm>
          <a:off x="1282700" y="3562350"/>
          <a:ext cx="584200" cy="441325"/>
        </p:xfrm>
        <a:graphic>
          <a:graphicData uri="http://schemas.openxmlformats.org/presentationml/2006/ole">
            <mc:AlternateContent xmlns:mc="http://schemas.openxmlformats.org/markup-compatibility/2006">
              <mc:Choice xmlns:v="urn:schemas-microsoft-com:vml" Requires="v">
                <p:oleObj name="Equation" r:id="rId8" imgW="6400800" imgH="4876800" progId="Equation.DSMT4">
                  <p:embed/>
                </p:oleObj>
              </mc:Choice>
              <mc:Fallback>
                <p:oleObj name="Equation" r:id="rId8" imgW="6400800" imgH="4876800" progId="Equation.DSMT4">
                  <p:embed/>
                  <p:pic>
                    <p:nvPicPr>
                      <p:cNvPr id="37893" name="Object 5"/>
                      <p:cNvPicPr>
                        <a:picLocks noChangeAspect="1"/>
                      </p:cNvPicPr>
                      <p:nvPr/>
                    </p:nvPicPr>
                    <p:blipFill>
                      <a:blip r:embed="rId9"/>
                      <a:stretch>
                        <a:fillRect/>
                      </a:stretch>
                    </p:blipFill>
                    <p:spPr>
                      <a:xfrm>
                        <a:off x="1282700" y="3562350"/>
                        <a:ext cx="584200" cy="441325"/>
                      </a:xfrm>
                      <a:prstGeom prst="rect">
                        <a:avLst/>
                      </a:prstGeom>
                      <a:noFill/>
                      <a:ln w="9525">
                        <a:noFill/>
                      </a:ln>
                    </p:spPr>
                  </p:pic>
                </p:oleObj>
              </mc:Fallback>
            </mc:AlternateContent>
          </a:graphicData>
        </a:graphic>
      </p:graphicFrame>
      <p:graphicFrame>
        <p:nvGraphicFramePr>
          <p:cNvPr id="37894" name="Object 6"/>
          <p:cNvGraphicFramePr>
            <a:graphicFrameLocks noChangeAspect="1"/>
          </p:cNvGraphicFramePr>
          <p:nvPr/>
        </p:nvGraphicFramePr>
        <p:xfrm>
          <a:off x="1638300" y="2228850"/>
          <a:ext cx="584200" cy="441325"/>
        </p:xfrm>
        <a:graphic>
          <a:graphicData uri="http://schemas.openxmlformats.org/presentationml/2006/ole">
            <mc:AlternateContent xmlns:mc="http://schemas.openxmlformats.org/markup-compatibility/2006">
              <mc:Choice xmlns:v="urn:schemas-microsoft-com:vml" Requires="v">
                <p:oleObj name="Equation" r:id="rId10" imgW="6400800" imgH="4876800" progId="Equation.DSMT4">
                  <p:embed/>
                </p:oleObj>
              </mc:Choice>
              <mc:Fallback>
                <p:oleObj name="Equation" r:id="rId10" imgW="6400800" imgH="4876800" progId="Equation.DSMT4">
                  <p:embed/>
                  <p:pic>
                    <p:nvPicPr>
                      <p:cNvPr id="37894" name="Object 6"/>
                      <p:cNvPicPr>
                        <a:picLocks noChangeAspect="1"/>
                      </p:cNvPicPr>
                      <p:nvPr/>
                    </p:nvPicPr>
                    <p:blipFill>
                      <a:blip r:embed="rId11"/>
                      <a:stretch>
                        <a:fillRect/>
                      </a:stretch>
                    </p:blipFill>
                    <p:spPr>
                      <a:xfrm>
                        <a:off x="1638300" y="2228850"/>
                        <a:ext cx="584200" cy="441325"/>
                      </a:xfrm>
                      <a:prstGeom prst="rect">
                        <a:avLst/>
                      </a:prstGeom>
                      <a:noFill/>
                      <a:ln w="9525">
                        <a:noFill/>
                      </a:ln>
                    </p:spPr>
                  </p:pic>
                </p:oleObj>
              </mc:Fallback>
            </mc:AlternateContent>
          </a:graphicData>
        </a:graphic>
      </p:graphicFrame>
      <p:graphicFrame>
        <p:nvGraphicFramePr>
          <p:cNvPr id="37895" name="Object 7"/>
          <p:cNvGraphicFramePr>
            <a:graphicFrameLocks noChangeAspect="1"/>
          </p:cNvGraphicFramePr>
          <p:nvPr/>
        </p:nvGraphicFramePr>
        <p:xfrm>
          <a:off x="4749800" y="1428750"/>
          <a:ext cx="750888" cy="468313"/>
        </p:xfrm>
        <a:graphic>
          <a:graphicData uri="http://schemas.openxmlformats.org/presentationml/2006/ole">
            <mc:AlternateContent xmlns:mc="http://schemas.openxmlformats.org/markup-compatibility/2006">
              <mc:Choice xmlns:v="urn:schemas-microsoft-com:vml" Requires="v">
                <p:oleObj name="Equation" r:id="rId12" imgW="8229600" imgH="5181600" progId="Equation.DSMT4">
                  <p:embed/>
                </p:oleObj>
              </mc:Choice>
              <mc:Fallback>
                <p:oleObj name="Equation" r:id="rId12" imgW="8229600" imgH="5181600" progId="Equation.DSMT4">
                  <p:embed/>
                  <p:pic>
                    <p:nvPicPr>
                      <p:cNvPr id="37895" name="Object 7"/>
                      <p:cNvPicPr>
                        <a:picLocks noChangeAspect="1"/>
                      </p:cNvPicPr>
                      <p:nvPr/>
                    </p:nvPicPr>
                    <p:blipFill>
                      <a:blip r:embed="rId13"/>
                      <a:stretch>
                        <a:fillRect/>
                      </a:stretch>
                    </p:blipFill>
                    <p:spPr>
                      <a:xfrm>
                        <a:off x="4749800" y="1428750"/>
                        <a:ext cx="750888" cy="468313"/>
                      </a:xfrm>
                      <a:prstGeom prst="rect">
                        <a:avLst/>
                      </a:prstGeom>
                      <a:noFill/>
                      <a:ln w="9525">
                        <a:noFill/>
                      </a:ln>
                    </p:spPr>
                  </p:pic>
                </p:oleObj>
              </mc:Fallback>
            </mc:AlternateContent>
          </a:graphicData>
        </a:graphic>
      </p:graphicFrame>
      <p:graphicFrame>
        <p:nvGraphicFramePr>
          <p:cNvPr id="37896" name="Object 8"/>
          <p:cNvGraphicFramePr>
            <a:graphicFrameLocks noChangeAspect="1"/>
          </p:cNvGraphicFramePr>
          <p:nvPr/>
        </p:nvGraphicFramePr>
        <p:xfrm>
          <a:off x="4838700" y="1828800"/>
          <a:ext cx="750887" cy="468312"/>
        </p:xfrm>
        <a:graphic>
          <a:graphicData uri="http://schemas.openxmlformats.org/presentationml/2006/ole">
            <mc:AlternateContent xmlns:mc="http://schemas.openxmlformats.org/markup-compatibility/2006">
              <mc:Choice xmlns:v="urn:schemas-microsoft-com:vml" Requires="v">
                <p:oleObj name="Equation" r:id="rId14" imgW="8229600" imgH="5181600" progId="Equation.DSMT4">
                  <p:embed/>
                </p:oleObj>
              </mc:Choice>
              <mc:Fallback>
                <p:oleObj name="Equation" r:id="rId14" imgW="8229600" imgH="5181600" progId="Equation.DSMT4">
                  <p:embed/>
                  <p:pic>
                    <p:nvPicPr>
                      <p:cNvPr id="37896" name="Object 8"/>
                      <p:cNvPicPr>
                        <a:picLocks noChangeAspect="1"/>
                      </p:cNvPicPr>
                      <p:nvPr/>
                    </p:nvPicPr>
                    <p:blipFill>
                      <a:blip r:embed="rId15"/>
                      <a:stretch>
                        <a:fillRect/>
                      </a:stretch>
                    </p:blipFill>
                    <p:spPr>
                      <a:xfrm>
                        <a:off x="4838700" y="1828800"/>
                        <a:ext cx="750887" cy="468312"/>
                      </a:xfrm>
                      <a:prstGeom prst="rect">
                        <a:avLst/>
                      </a:prstGeom>
                      <a:noFill/>
                      <a:ln w="9525">
                        <a:noFill/>
                      </a:ln>
                    </p:spPr>
                  </p:pic>
                </p:oleObj>
              </mc:Fallback>
            </mc:AlternateContent>
          </a:graphicData>
        </a:graphic>
      </p:graphicFrame>
      <p:graphicFrame>
        <p:nvGraphicFramePr>
          <p:cNvPr id="37897" name="Object 9"/>
          <p:cNvGraphicFramePr>
            <a:graphicFrameLocks noChangeAspect="1"/>
          </p:cNvGraphicFramePr>
          <p:nvPr/>
        </p:nvGraphicFramePr>
        <p:xfrm>
          <a:off x="2571750" y="3162300"/>
          <a:ext cx="750887" cy="468312"/>
        </p:xfrm>
        <a:graphic>
          <a:graphicData uri="http://schemas.openxmlformats.org/presentationml/2006/ole">
            <mc:AlternateContent xmlns:mc="http://schemas.openxmlformats.org/markup-compatibility/2006">
              <mc:Choice xmlns:v="urn:schemas-microsoft-com:vml" Requires="v">
                <p:oleObj name="Equation" r:id="rId16" imgW="8229600" imgH="5181600" progId="Equation.DSMT4">
                  <p:embed/>
                </p:oleObj>
              </mc:Choice>
              <mc:Fallback>
                <p:oleObj name="Equation" r:id="rId16" imgW="8229600" imgH="5181600" progId="Equation.DSMT4">
                  <p:embed/>
                  <p:pic>
                    <p:nvPicPr>
                      <p:cNvPr id="37897" name="Object 9"/>
                      <p:cNvPicPr>
                        <a:picLocks noChangeAspect="1"/>
                      </p:cNvPicPr>
                      <p:nvPr/>
                    </p:nvPicPr>
                    <p:blipFill>
                      <a:blip r:embed="rId17"/>
                      <a:stretch>
                        <a:fillRect/>
                      </a:stretch>
                    </p:blipFill>
                    <p:spPr>
                      <a:xfrm>
                        <a:off x="2571750" y="3162300"/>
                        <a:ext cx="750887" cy="468312"/>
                      </a:xfrm>
                      <a:prstGeom prst="rect">
                        <a:avLst/>
                      </a:prstGeom>
                      <a:noFill/>
                      <a:ln w="9525">
                        <a:noFill/>
                      </a:ln>
                    </p:spPr>
                  </p:pic>
                </p:oleObj>
              </mc:Fallback>
            </mc:AlternateContent>
          </a:graphicData>
        </a:graphic>
      </p:graphicFrame>
      <p:graphicFrame>
        <p:nvGraphicFramePr>
          <p:cNvPr id="37898" name="Object 10"/>
          <p:cNvGraphicFramePr>
            <a:graphicFrameLocks noChangeAspect="1"/>
          </p:cNvGraphicFramePr>
          <p:nvPr/>
        </p:nvGraphicFramePr>
        <p:xfrm>
          <a:off x="1016000" y="3162300"/>
          <a:ext cx="1223962" cy="439737"/>
        </p:xfrm>
        <a:graphic>
          <a:graphicData uri="http://schemas.openxmlformats.org/presentationml/2006/ole">
            <mc:AlternateContent xmlns:mc="http://schemas.openxmlformats.org/markup-compatibility/2006">
              <mc:Choice xmlns:v="urn:schemas-microsoft-com:vml" Requires="v">
                <p:oleObj name="Equation" r:id="rId18" imgW="13411200" imgH="4876800" progId="Equation.DSMT4">
                  <p:embed/>
                </p:oleObj>
              </mc:Choice>
              <mc:Fallback>
                <p:oleObj name="Equation" r:id="rId18" imgW="13411200" imgH="4876800" progId="Equation.DSMT4">
                  <p:embed/>
                  <p:pic>
                    <p:nvPicPr>
                      <p:cNvPr id="37898" name="Object 10"/>
                      <p:cNvPicPr>
                        <a:picLocks noChangeAspect="1"/>
                      </p:cNvPicPr>
                      <p:nvPr/>
                    </p:nvPicPr>
                    <p:blipFill>
                      <a:blip r:embed="rId19"/>
                      <a:stretch>
                        <a:fillRect/>
                      </a:stretch>
                    </p:blipFill>
                    <p:spPr>
                      <a:xfrm>
                        <a:off x="1016000" y="3162300"/>
                        <a:ext cx="1223962" cy="439737"/>
                      </a:xfrm>
                      <a:prstGeom prst="rect">
                        <a:avLst/>
                      </a:prstGeom>
                      <a:noFill/>
                      <a:ln w="9525">
                        <a:noFill/>
                      </a:ln>
                    </p:spPr>
                  </p:pic>
                </p:oleObj>
              </mc:Fallback>
            </mc:AlternateContent>
          </a:graphicData>
        </a:graphic>
      </p:graphicFrame>
      <p:graphicFrame>
        <p:nvGraphicFramePr>
          <p:cNvPr id="37899" name="Object 11"/>
          <p:cNvGraphicFramePr>
            <a:graphicFrameLocks noChangeAspect="1"/>
          </p:cNvGraphicFramePr>
          <p:nvPr/>
        </p:nvGraphicFramePr>
        <p:xfrm>
          <a:off x="5149850" y="2762250"/>
          <a:ext cx="806450" cy="468313"/>
        </p:xfrm>
        <a:graphic>
          <a:graphicData uri="http://schemas.openxmlformats.org/presentationml/2006/ole">
            <mc:AlternateContent xmlns:mc="http://schemas.openxmlformats.org/markup-compatibility/2006">
              <mc:Choice xmlns:v="urn:schemas-microsoft-com:vml" Requires="v">
                <p:oleObj name="Equation" r:id="rId20" imgW="8839200" imgH="5181600" progId="Equation.DSMT4">
                  <p:embed/>
                </p:oleObj>
              </mc:Choice>
              <mc:Fallback>
                <p:oleObj name="Equation" r:id="rId20" imgW="8839200" imgH="5181600" progId="Equation.DSMT4">
                  <p:embed/>
                  <p:pic>
                    <p:nvPicPr>
                      <p:cNvPr id="37899" name="Object 11"/>
                      <p:cNvPicPr>
                        <a:picLocks noChangeAspect="1"/>
                      </p:cNvPicPr>
                      <p:nvPr/>
                    </p:nvPicPr>
                    <p:blipFill>
                      <a:blip r:embed="rId21"/>
                      <a:stretch>
                        <a:fillRect/>
                      </a:stretch>
                    </p:blipFill>
                    <p:spPr>
                      <a:xfrm>
                        <a:off x="5149850" y="2762250"/>
                        <a:ext cx="806450" cy="468313"/>
                      </a:xfrm>
                      <a:prstGeom prst="rect">
                        <a:avLst/>
                      </a:prstGeom>
                      <a:noFill/>
                      <a:ln w="9525">
                        <a:noFill/>
                      </a:ln>
                    </p:spPr>
                  </p:pic>
                </p:oleObj>
              </mc:Fallback>
            </mc:AlternateContent>
          </a:graphicData>
        </a:graphic>
      </p:graphicFrame>
      <p:graphicFrame>
        <p:nvGraphicFramePr>
          <p:cNvPr id="37900" name="Object 12"/>
          <p:cNvGraphicFramePr>
            <a:graphicFrameLocks noChangeAspect="1"/>
          </p:cNvGraphicFramePr>
          <p:nvPr/>
        </p:nvGraphicFramePr>
        <p:xfrm>
          <a:off x="3860800" y="2762250"/>
          <a:ext cx="944562" cy="468313"/>
        </p:xfrm>
        <a:graphic>
          <a:graphicData uri="http://schemas.openxmlformats.org/presentationml/2006/ole">
            <mc:AlternateContent xmlns:mc="http://schemas.openxmlformats.org/markup-compatibility/2006">
              <mc:Choice xmlns:v="urn:schemas-microsoft-com:vml" Requires="v">
                <p:oleObj name="Equation" r:id="rId22" imgW="10363200" imgH="5181600" progId="Equation.DSMT4">
                  <p:embed/>
                </p:oleObj>
              </mc:Choice>
              <mc:Fallback>
                <p:oleObj name="Equation" r:id="rId22" imgW="10363200" imgH="5181600" progId="Equation.DSMT4">
                  <p:embed/>
                  <p:pic>
                    <p:nvPicPr>
                      <p:cNvPr id="37900" name="Object 12"/>
                      <p:cNvPicPr>
                        <a:picLocks noChangeAspect="1"/>
                      </p:cNvPicPr>
                      <p:nvPr/>
                    </p:nvPicPr>
                    <p:blipFill>
                      <a:blip r:embed="rId23"/>
                      <a:stretch>
                        <a:fillRect/>
                      </a:stretch>
                    </p:blipFill>
                    <p:spPr>
                      <a:xfrm>
                        <a:off x="3860800" y="2762250"/>
                        <a:ext cx="944562" cy="468313"/>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1411391627"/>
      </p:ext>
    </p:extLst>
  </p:cSld>
  <p:clrMapOvr>
    <a:masterClrMapping/>
  </p:clrMapOvr>
  <p:transition spd="slow">
    <p:cover dir="ru"/>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450850"/>
            <a:ext cx="8229600" cy="674688"/>
          </a:xfrm>
        </p:spPr>
        <p:txBody>
          <a:bodyPr/>
          <a:lstStyle/>
          <a:p>
            <a:pPr lvl="0"/>
            <a:r>
              <a:rPr lang="zh-CN" altLang="en-US" dirty="0"/>
              <a:t>最大模式写总线周期</a:t>
            </a:r>
          </a:p>
        </p:txBody>
      </p:sp>
      <p:sp>
        <p:nvSpPr>
          <p:cNvPr id="3" name="内容占位符 2"/>
          <p:cNvSpPr>
            <a:spLocks noGrp="1"/>
          </p:cNvSpPr>
          <p:nvPr>
            <p:ph idx="1"/>
          </p:nvPr>
        </p:nvSpPr>
        <p:spPr/>
        <p:txBody>
          <a:bodyPr/>
          <a:lstStyle/>
          <a:p>
            <a:pPr algn="just">
              <a:buFont typeface="Wingdings" panose="05000000000000000000" pitchFamily="2" charset="2"/>
              <a:buChar char="l"/>
            </a:pPr>
            <a:r>
              <a:rPr lang="zh-CN" altLang="en-US" dirty="0">
                <a:latin typeface="+mn-lt"/>
                <a:ea typeface="+mn-ea"/>
              </a:rPr>
              <a:t>与读总线周期一样，最大模式下也无           信号，</a:t>
            </a:r>
            <a:endParaRPr lang="en-US" altLang="zh-CN" dirty="0">
              <a:latin typeface="+mn-lt"/>
              <a:ea typeface="+mn-ea"/>
            </a:endParaRPr>
          </a:p>
          <a:p>
            <a:pPr algn="just">
              <a:spcBef>
                <a:spcPts val="0"/>
              </a:spcBef>
              <a:buNone/>
            </a:pPr>
            <a:r>
              <a:rPr lang="en-US" altLang="zh-CN" dirty="0">
                <a:latin typeface="+mn-lt"/>
                <a:ea typeface="+mn-ea"/>
              </a:rPr>
              <a:t>       </a:t>
            </a:r>
            <a:r>
              <a:rPr lang="zh-CN" altLang="en-US" dirty="0">
                <a:latin typeface="+mn-lt"/>
                <a:ea typeface="+mn-ea"/>
              </a:rPr>
              <a:t>用              和        区分存储器写和</a:t>
            </a:r>
            <a:r>
              <a:rPr lang="en-US" dirty="0">
                <a:latin typeface="+mn-lt"/>
                <a:ea typeface="+mn-ea"/>
              </a:rPr>
              <a:t>I/O</a:t>
            </a:r>
            <a:r>
              <a:rPr lang="zh-CN" altLang="en-US" dirty="0">
                <a:latin typeface="+mn-lt"/>
                <a:ea typeface="+mn-ea"/>
              </a:rPr>
              <a:t>写。</a:t>
            </a:r>
            <a:endParaRPr lang="en-US" altLang="zh-CN" dirty="0">
              <a:latin typeface="+mn-lt"/>
              <a:ea typeface="+mn-ea"/>
            </a:endParaRPr>
          </a:p>
          <a:p>
            <a:pPr algn="just">
              <a:buFont typeface="Wingdings" panose="05000000000000000000" pitchFamily="2" charset="2"/>
              <a:buChar char="l"/>
            </a:pPr>
            <a:r>
              <a:rPr lang="zh-CN" altLang="en-US" dirty="0">
                <a:latin typeface="+mn-lt"/>
                <a:ea typeface="+mn-ea"/>
              </a:rPr>
              <a:t>若执行存储器写指令，则进入存储器写总线周期，</a:t>
            </a:r>
            <a:endParaRPr lang="en-US" altLang="zh-CN" dirty="0">
              <a:latin typeface="+mn-lt"/>
              <a:ea typeface="+mn-ea"/>
            </a:endParaRPr>
          </a:p>
          <a:p>
            <a:pPr algn="just">
              <a:spcBef>
                <a:spcPts val="0"/>
              </a:spcBef>
              <a:buNone/>
            </a:pPr>
            <a:r>
              <a:rPr lang="en-US" dirty="0">
                <a:latin typeface="+mn-lt"/>
                <a:ea typeface="+mn-ea"/>
              </a:rPr>
              <a:t>                      =0</a:t>
            </a:r>
            <a:r>
              <a:rPr lang="zh-CN" altLang="en-US" dirty="0">
                <a:latin typeface="+mn-lt"/>
                <a:ea typeface="+mn-ea"/>
              </a:rPr>
              <a:t>，它用来代替最小模式下的          信号，</a:t>
            </a:r>
            <a:endParaRPr lang="en-US" altLang="zh-CN" dirty="0">
              <a:latin typeface="+mn-lt"/>
              <a:ea typeface="+mn-ea"/>
            </a:endParaRPr>
          </a:p>
          <a:p>
            <a:pPr algn="just">
              <a:spcBef>
                <a:spcPts val="0"/>
              </a:spcBef>
              <a:buNone/>
            </a:pPr>
            <a:r>
              <a:rPr lang="en-US" altLang="zh-CN" dirty="0">
                <a:latin typeface="+mn-lt"/>
                <a:ea typeface="+mn-ea"/>
              </a:rPr>
              <a:t>       </a:t>
            </a:r>
            <a:r>
              <a:rPr lang="zh-CN" altLang="en-US" dirty="0">
                <a:latin typeface="+mn-lt"/>
                <a:ea typeface="+mn-ea"/>
              </a:rPr>
              <a:t>并包含了           </a:t>
            </a:r>
            <a:r>
              <a:rPr lang="en-US" dirty="0">
                <a:latin typeface="+mn-lt"/>
                <a:ea typeface="+mn-ea"/>
              </a:rPr>
              <a:t>=1</a:t>
            </a:r>
            <a:r>
              <a:rPr lang="zh-CN" altLang="en-US" dirty="0">
                <a:latin typeface="+mn-lt"/>
                <a:ea typeface="+mn-ea"/>
              </a:rPr>
              <a:t>的信号。</a:t>
            </a:r>
            <a:endParaRPr lang="en-US" altLang="zh-CN" dirty="0">
              <a:latin typeface="+mn-lt"/>
              <a:ea typeface="+mn-ea"/>
            </a:endParaRPr>
          </a:p>
          <a:p>
            <a:pPr algn="just">
              <a:buFont typeface="Wingdings" panose="05000000000000000000" pitchFamily="2" charset="2"/>
              <a:buChar char="l"/>
            </a:pPr>
            <a:r>
              <a:rPr lang="zh-CN" altLang="en-US" dirty="0">
                <a:latin typeface="+mn-lt"/>
                <a:ea typeface="+mn-ea"/>
              </a:rPr>
              <a:t>如</a:t>
            </a:r>
            <a:r>
              <a:rPr lang="en-US" altLang="zh-CN" dirty="0">
                <a:latin typeface="+mn-lt"/>
                <a:ea typeface="+mn-ea"/>
              </a:rPr>
              <a:t>CPU</a:t>
            </a:r>
            <a:r>
              <a:rPr lang="zh-CN" altLang="en-US" dirty="0">
                <a:latin typeface="+mn-lt"/>
                <a:ea typeface="+mn-ea"/>
              </a:rPr>
              <a:t>执行</a:t>
            </a:r>
            <a:r>
              <a:rPr lang="en-US" dirty="0">
                <a:latin typeface="+mn-lt"/>
                <a:ea typeface="+mn-ea"/>
              </a:rPr>
              <a:t>I/O</a:t>
            </a:r>
            <a:r>
              <a:rPr lang="zh-CN" altLang="en-US" dirty="0">
                <a:latin typeface="+mn-lt"/>
                <a:ea typeface="+mn-ea"/>
              </a:rPr>
              <a:t>写指令，则进入</a:t>
            </a:r>
            <a:r>
              <a:rPr lang="en-US" dirty="0">
                <a:latin typeface="+mn-lt"/>
                <a:ea typeface="+mn-ea"/>
              </a:rPr>
              <a:t>I/O</a:t>
            </a:r>
            <a:r>
              <a:rPr lang="zh-CN" altLang="en-US" dirty="0">
                <a:latin typeface="+mn-lt"/>
                <a:ea typeface="+mn-ea"/>
              </a:rPr>
              <a:t>写总线周期，</a:t>
            </a:r>
            <a:endParaRPr lang="en-US" altLang="zh-CN" dirty="0">
              <a:latin typeface="+mn-lt"/>
              <a:ea typeface="+mn-ea"/>
            </a:endParaRPr>
          </a:p>
          <a:p>
            <a:pPr algn="just">
              <a:spcBef>
                <a:spcPts val="0"/>
              </a:spcBef>
              <a:buNone/>
            </a:pPr>
            <a:r>
              <a:rPr lang="en-US" dirty="0">
                <a:latin typeface="+mn-lt"/>
                <a:ea typeface="+mn-ea"/>
              </a:rPr>
              <a:t>                      =0</a:t>
            </a:r>
            <a:r>
              <a:rPr lang="zh-CN" altLang="en-US" dirty="0">
                <a:latin typeface="+mn-lt"/>
                <a:ea typeface="+mn-ea"/>
              </a:rPr>
              <a:t>，它用来代替最小模式下的        信号，</a:t>
            </a:r>
            <a:endParaRPr lang="en-US" altLang="zh-CN" dirty="0">
              <a:latin typeface="+mn-lt"/>
              <a:ea typeface="+mn-ea"/>
            </a:endParaRPr>
          </a:p>
          <a:p>
            <a:pPr algn="just">
              <a:spcBef>
                <a:spcPts val="0"/>
              </a:spcBef>
              <a:buNone/>
            </a:pPr>
            <a:r>
              <a:rPr lang="en-US" altLang="zh-CN" dirty="0">
                <a:latin typeface="+mn-lt"/>
                <a:ea typeface="+mn-ea"/>
              </a:rPr>
              <a:t>      </a:t>
            </a:r>
            <a:r>
              <a:rPr lang="zh-CN" altLang="en-US" dirty="0">
                <a:latin typeface="+mn-lt"/>
                <a:ea typeface="+mn-ea"/>
              </a:rPr>
              <a:t>并包含了           </a:t>
            </a:r>
            <a:r>
              <a:rPr lang="en-US" dirty="0">
                <a:latin typeface="+mn-lt"/>
                <a:ea typeface="+mn-ea"/>
              </a:rPr>
              <a:t>=0</a:t>
            </a:r>
            <a:r>
              <a:rPr lang="zh-CN" altLang="en-US" dirty="0">
                <a:latin typeface="+mn-lt"/>
                <a:ea typeface="+mn-ea"/>
              </a:rPr>
              <a:t>的信号。</a:t>
            </a:r>
          </a:p>
          <a:p>
            <a:pPr>
              <a:buNone/>
            </a:pPr>
            <a:endParaRPr lang="zh-CN" altLang="en-US" dirty="0"/>
          </a:p>
        </p:txBody>
      </p:sp>
      <p:graphicFrame>
        <p:nvGraphicFramePr>
          <p:cNvPr id="38915" name="Object 3"/>
          <p:cNvGraphicFramePr>
            <a:graphicFrameLocks noChangeAspect="1"/>
          </p:cNvGraphicFramePr>
          <p:nvPr/>
        </p:nvGraphicFramePr>
        <p:xfrm>
          <a:off x="1327150" y="1695450"/>
          <a:ext cx="1306513" cy="466725"/>
        </p:xfrm>
        <a:graphic>
          <a:graphicData uri="http://schemas.openxmlformats.org/presentationml/2006/ole">
            <mc:AlternateContent xmlns:mc="http://schemas.openxmlformats.org/markup-compatibility/2006">
              <mc:Choice xmlns:v="urn:schemas-microsoft-com:vml" Requires="v">
                <p:oleObj name="Equation" r:id="rId2" imgW="14325600" imgH="5181600" progId="Equation.DSMT4">
                  <p:embed/>
                </p:oleObj>
              </mc:Choice>
              <mc:Fallback>
                <p:oleObj name="Equation" r:id="rId2" imgW="14325600" imgH="5181600" progId="Equation.DSMT4">
                  <p:embed/>
                  <p:pic>
                    <p:nvPicPr>
                      <p:cNvPr id="38915" name="Object 3"/>
                      <p:cNvPicPr>
                        <a:picLocks noChangeAspect="1"/>
                      </p:cNvPicPr>
                      <p:nvPr/>
                    </p:nvPicPr>
                    <p:blipFill>
                      <a:blip r:embed="rId3"/>
                      <a:stretch>
                        <a:fillRect/>
                      </a:stretch>
                    </p:blipFill>
                    <p:spPr>
                      <a:xfrm>
                        <a:off x="1327150" y="1695450"/>
                        <a:ext cx="1306513" cy="466725"/>
                      </a:xfrm>
                      <a:prstGeom prst="rect">
                        <a:avLst/>
                      </a:prstGeom>
                      <a:noFill/>
                      <a:ln w="9525">
                        <a:noFill/>
                      </a:ln>
                    </p:spPr>
                  </p:pic>
                </p:oleObj>
              </mc:Fallback>
            </mc:AlternateContent>
          </a:graphicData>
        </a:graphic>
      </p:graphicFrame>
      <p:graphicFrame>
        <p:nvGraphicFramePr>
          <p:cNvPr id="38916" name="Object 4"/>
          <p:cNvGraphicFramePr>
            <a:graphicFrameLocks noChangeAspect="1"/>
          </p:cNvGraphicFramePr>
          <p:nvPr/>
        </p:nvGraphicFramePr>
        <p:xfrm>
          <a:off x="1016000" y="2628900"/>
          <a:ext cx="1306512" cy="466725"/>
        </p:xfrm>
        <a:graphic>
          <a:graphicData uri="http://schemas.openxmlformats.org/presentationml/2006/ole">
            <mc:AlternateContent xmlns:mc="http://schemas.openxmlformats.org/markup-compatibility/2006">
              <mc:Choice xmlns:v="urn:schemas-microsoft-com:vml" Requires="v">
                <p:oleObj name="Equation" r:id="rId4" imgW="14325600" imgH="5181600" progId="Equation.DSMT4">
                  <p:embed/>
                </p:oleObj>
              </mc:Choice>
              <mc:Fallback>
                <p:oleObj name="Equation" r:id="rId4" imgW="14325600" imgH="5181600" progId="Equation.DSMT4">
                  <p:embed/>
                  <p:pic>
                    <p:nvPicPr>
                      <p:cNvPr id="38916" name="Object 4"/>
                      <p:cNvPicPr>
                        <a:picLocks noChangeAspect="1"/>
                      </p:cNvPicPr>
                      <p:nvPr/>
                    </p:nvPicPr>
                    <p:blipFill>
                      <a:blip r:embed="rId5"/>
                      <a:stretch>
                        <a:fillRect/>
                      </a:stretch>
                    </p:blipFill>
                    <p:spPr>
                      <a:xfrm>
                        <a:off x="1016000" y="2628900"/>
                        <a:ext cx="1306512" cy="466725"/>
                      </a:xfrm>
                      <a:prstGeom prst="rect">
                        <a:avLst/>
                      </a:prstGeom>
                      <a:noFill/>
                      <a:ln w="9525">
                        <a:noFill/>
                      </a:ln>
                    </p:spPr>
                  </p:pic>
                </p:oleObj>
              </mc:Fallback>
            </mc:AlternateContent>
          </a:graphicData>
        </a:graphic>
      </p:graphicFrame>
      <p:graphicFrame>
        <p:nvGraphicFramePr>
          <p:cNvPr id="38917" name="Object 5"/>
          <p:cNvGraphicFramePr>
            <a:graphicFrameLocks noChangeAspect="1"/>
          </p:cNvGraphicFramePr>
          <p:nvPr/>
        </p:nvGraphicFramePr>
        <p:xfrm>
          <a:off x="1016000" y="3917950"/>
          <a:ext cx="1306512" cy="466725"/>
        </p:xfrm>
        <a:graphic>
          <a:graphicData uri="http://schemas.openxmlformats.org/presentationml/2006/ole">
            <mc:AlternateContent xmlns:mc="http://schemas.openxmlformats.org/markup-compatibility/2006">
              <mc:Choice xmlns:v="urn:schemas-microsoft-com:vml" Requires="v">
                <p:oleObj name="Equation" r:id="rId6" imgW="14325600" imgH="5181600" progId="Equation.DSMT4">
                  <p:embed/>
                </p:oleObj>
              </mc:Choice>
              <mc:Fallback>
                <p:oleObj name="Equation" r:id="rId6" imgW="14325600" imgH="5181600" progId="Equation.DSMT4">
                  <p:embed/>
                  <p:pic>
                    <p:nvPicPr>
                      <p:cNvPr id="38917" name="Object 5"/>
                      <p:cNvPicPr>
                        <a:picLocks noChangeAspect="1"/>
                      </p:cNvPicPr>
                      <p:nvPr/>
                    </p:nvPicPr>
                    <p:blipFill>
                      <a:blip r:embed="rId7"/>
                      <a:stretch>
                        <a:fillRect/>
                      </a:stretch>
                    </p:blipFill>
                    <p:spPr>
                      <a:xfrm>
                        <a:off x="1016000" y="3917950"/>
                        <a:ext cx="1306512" cy="466725"/>
                      </a:xfrm>
                      <a:prstGeom prst="rect">
                        <a:avLst/>
                      </a:prstGeom>
                      <a:noFill/>
                      <a:ln w="9525">
                        <a:noFill/>
                      </a:ln>
                    </p:spPr>
                  </p:pic>
                </p:oleObj>
              </mc:Fallback>
            </mc:AlternateContent>
          </a:graphicData>
        </a:graphic>
      </p:graphicFrame>
      <p:graphicFrame>
        <p:nvGraphicFramePr>
          <p:cNvPr id="38918" name="Object 6"/>
          <p:cNvGraphicFramePr>
            <a:graphicFrameLocks noChangeAspect="1"/>
          </p:cNvGraphicFramePr>
          <p:nvPr/>
        </p:nvGraphicFramePr>
        <p:xfrm>
          <a:off x="6350000" y="1295400"/>
          <a:ext cx="876300" cy="438150"/>
        </p:xfrm>
        <a:graphic>
          <a:graphicData uri="http://schemas.openxmlformats.org/presentationml/2006/ole">
            <mc:AlternateContent xmlns:mc="http://schemas.openxmlformats.org/markup-compatibility/2006">
              <mc:Choice xmlns:v="urn:schemas-microsoft-com:vml" Requires="v">
                <p:oleObj name="Equation" r:id="rId8" imgW="10058400" imgH="5181600" progId="Equation.DSMT4">
                  <p:embed/>
                </p:oleObj>
              </mc:Choice>
              <mc:Fallback>
                <p:oleObj name="Equation" r:id="rId8" imgW="10058400" imgH="5181600" progId="Equation.DSMT4">
                  <p:embed/>
                  <p:pic>
                    <p:nvPicPr>
                      <p:cNvPr id="38918" name="Object 6"/>
                      <p:cNvPicPr>
                        <a:picLocks noChangeAspect="1"/>
                      </p:cNvPicPr>
                      <p:nvPr/>
                    </p:nvPicPr>
                    <p:blipFill>
                      <a:blip r:embed="rId9"/>
                      <a:stretch>
                        <a:fillRect/>
                      </a:stretch>
                    </p:blipFill>
                    <p:spPr>
                      <a:xfrm>
                        <a:off x="6350000" y="1295400"/>
                        <a:ext cx="876300" cy="438150"/>
                      </a:xfrm>
                      <a:prstGeom prst="rect">
                        <a:avLst/>
                      </a:prstGeom>
                      <a:noFill/>
                      <a:ln w="9525">
                        <a:noFill/>
                      </a:ln>
                    </p:spPr>
                  </p:pic>
                </p:oleObj>
              </mc:Fallback>
            </mc:AlternateContent>
          </a:graphicData>
        </a:graphic>
      </p:graphicFrame>
      <p:graphicFrame>
        <p:nvGraphicFramePr>
          <p:cNvPr id="38919" name="Object 7"/>
          <p:cNvGraphicFramePr>
            <a:graphicFrameLocks noChangeAspect="1"/>
          </p:cNvGraphicFramePr>
          <p:nvPr/>
        </p:nvGraphicFramePr>
        <p:xfrm>
          <a:off x="2438400" y="3028950"/>
          <a:ext cx="876300" cy="438150"/>
        </p:xfrm>
        <a:graphic>
          <a:graphicData uri="http://schemas.openxmlformats.org/presentationml/2006/ole">
            <mc:AlternateContent xmlns:mc="http://schemas.openxmlformats.org/markup-compatibility/2006">
              <mc:Choice xmlns:v="urn:schemas-microsoft-com:vml" Requires="v">
                <p:oleObj name="Equation" r:id="rId10" imgW="10058400" imgH="5181600" progId="Equation.DSMT4">
                  <p:embed/>
                </p:oleObj>
              </mc:Choice>
              <mc:Fallback>
                <p:oleObj name="Equation" r:id="rId10" imgW="10058400" imgH="5181600" progId="Equation.DSMT4">
                  <p:embed/>
                  <p:pic>
                    <p:nvPicPr>
                      <p:cNvPr id="38919" name="Object 7"/>
                      <p:cNvPicPr>
                        <a:picLocks noChangeAspect="1"/>
                      </p:cNvPicPr>
                      <p:nvPr/>
                    </p:nvPicPr>
                    <p:blipFill>
                      <a:blip r:embed="rId11"/>
                      <a:stretch>
                        <a:fillRect/>
                      </a:stretch>
                    </p:blipFill>
                    <p:spPr>
                      <a:xfrm>
                        <a:off x="2438400" y="3028950"/>
                        <a:ext cx="876300" cy="438150"/>
                      </a:xfrm>
                      <a:prstGeom prst="rect">
                        <a:avLst/>
                      </a:prstGeom>
                      <a:noFill/>
                      <a:ln w="9525">
                        <a:noFill/>
                      </a:ln>
                    </p:spPr>
                  </p:pic>
                </p:oleObj>
              </mc:Fallback>
            </mc:AlternateContent>
          </a:graphicData>
        </a:graphic>
      </p:graphicFrame>
      <p:graphicFrame>
        <p:nvGraphicFramePr>
          <p:cNvPr id="38920" name="Object 8"/>
          <p:cNvGraphicFramePr>
            <a:graphicFrameLocks noChangeAspect="1"/>
          </p:cNvGraphicFramePr>
          <p:nvPr/>
        </p:nvGraphicFramePr>
        <p:xfrm>
          <a:off x="2305050" y="4318000"/>
          <a:ext cx="876300" cy="438150"/>
        </p:xfrm>
        <a:graphic>
          <a:graphicData uri="http://schemas.openxmlformats.org/presentationml/2006/ole">
            <mc:AlternateContent xmlns:mc="http://schemas.openxmlformats.org/markup-compatibility/2006">
              <mc:Choice xmlns:v="urn:schemas-microsoft-com:vml" Requires="v">
                <p:oleObj name="Equation" r:id="rId12" imgW="10058400" imgH="5181600" progId="Equation.DSMT4">
                  <p:embed/>
                </p:oleObj>
              </mc:Choice>
              <mc:Fallback>
                <p:oleObj name="Equation" r:id="rId12" imgW="10058400" imgH="5181600" progId="Equation.DSMT4">
                  <p:embed/>
                  <p:pic>
                    <p:nvPicPr>
                      <p:cNvPr id="38920" name="Object 8"/>
                      <p:cNvPicPr>
                        <a:picLocks noChangeAspect="1"/>
                      </p:cNvPicPr>
                      <p:nvPr/>
                    </p:nvPicPr>
                    <p:blipFill>
                      <a:blip r:embed="rId13"/>
                      <a:stretch>
                        <a:fillRect/>
                      </a:stretch>
                    </p:blipFill>
                    <p:spPr>
                      <a:xfrm>
                        <a:off x="2305050" y="4318000"/>
                        <a:ext cx="876300" cy="438150"/>
                      </a:xfrm>
                      <a:prstGeom prst="rect">
                        <a:avLst/>
                      </a:prstGeom>
                      <a:noFill/>
                      <a:ln w="9525">
                        <a:noFill/>
                      </a:ln>
                    </p:spPr>
                  </p:pic>
                </p:oleObj>
              </mc:Fallback>
            </mc:AlternateContent>
          </a:graphicData>
        </a:graphic>
      </p:graphicFrame>
      <p:graphicFrame>
        <p:nvGraphicFramePr>
          <p:cNvPr id="38921" name="Object 9"/>
          <p:cNvGraphicFramePr>
            <a:graphicFrameLocks noChangeAspect="1"/>
          </p:cNvGraphicFramePr>
          <p:nvPr/>
        </p:nvGraphicFramePr>
        <p:xfrm>
          <a:off x="6616700" y="3962400"/>
          <a:ext cx="695325" cy="466725"/>
        </p:xfrm>
        <a:graphic>
          <a:graphicData uri="http://schemas.openxmlformats.org/presentationml/2006/ole">
            <mc:AlternateContent xmlns:mc="http://schemas.openxmlformats.org/markup-compatibility/2006">
              <mc:Choice xmlns:v="urn:schemas-microsoft-com:vml" Requires="v">
                <p:oleObj name="Equation" r:id="rId14" imgW="7620000" imgH="5181600" progId="Equation.DSMT4">
                  <p:embed/>
                </p:oleObj>
              </mc:Choice>
              <mc:Fallback>
                <p:oleObj name="Equation" r:id="rId14" imgW="7620000" imgH="5181600" progId="Equation.DSMT4">
                  <p:embed/>
                  <p:pic>
                    <p:nvPicPr>
                      <p:cNvPr id="38921" name="Object 9"/>
                      <p:cNvPicPr>
                        <a:picLocks noChangeAspect="1"/>
                      </p:cNvPicPr>
                      <p:nvPr/>
                    </p:nvPicPr>
                    <p:blipFill>
                      <a:blip r:embed="rId15"/>
                      <a:stretch>
                        <a:fillRect/>
                      </a:stretch>
                    </p:blipFill>
                    <p:spPr>
                      <a:xfrm>
                        <a:off x="6616700" y="3962400"/>
                        <a:ext cx="695325" cy="466725"/>
                      </a:xfrm>
                      <a:prstGeom prst="rect">
                        <a:avLst/>
                      </a:prstGeom>
                      <a:noFill/>
                      <a:ln w="9525">
                        <a:noFill/>
                      </a:ln>
                    </p:spPr>
                  </p:pic>
                </p:oleObj>
              </mc:Fallback>
            </mc:AlternateContent>
          </a:graphicData>
        </a:graphic>
      </p:graphicFrame>
      <p:graphicFrame>
        <p:nvGraphicFramePr>
          <p:cNvPr id="38922" name="Object 10"/>
          <p:cNvGraphicFramePr>
            <a:graphicFrameLocks noChangeAspect="1"/>
          </p:cNvGraphicFramePr>
          <p:nvPr/>
        </p:nvGraphicFramePr>
        <p:xfrm>
          <a:off x="6750050" y="2584450"/>
          <a:ext cx="695325" cy="466725"/>
        </p:xfrm>
        <a:graphic>
          <a:graphicData uri="http://schemas.openxmlformats.org/presentationml/2006/ole">
            <mc:AlternateContent xmlns:mc="http://schemas.openxmlformats.org/markup-compatibility/2006">
              <mc:Choice xmlns:v="urn:schemas-microsoft-com:vml" Requires="v">
                <p:oleObj name="Equation" r:id="rId16" imgW="7620000" imgH="5181600" progId="Equation.DSMT4">
                  <p:embed/>
                </p:oleObj>
              </mc:Choice>
              <mc:Fallback>
                <p:oleObj name="Equation" r:id="rId16" imgW="7620000" imgH="5181600" progId="Equation.DSMT4">
                  <p:embed/>
                  <p:pic>
                    <p:nvPicPr>
                      <p:cNvPr id="38922" name="Object 10"/>
                      <p:cNvPicPr>
                        <a:picLocks noChangeAspect="1"/>
                      </p:cNvPicPr>
                      <p:nvPr/>
                    </p:nvPicPr>
                    <p:blipFill>
                      <a:blip r:embed="rId17"/>
                      <a:stretch>
                        <a:fillRect/>
                      </a:stretch>
                    </p:blipFill>
                    <p:spPr>
                      <a:xfrm>
                        <a:off x="6750050" y="2584450"/>
                        <a:ext cx="695325" cy="466725"/>
                      </a:xfrm>
                      <a:prstGeom prst="rect">
                        <a:avLst/>
                      </a:prstGeom>
                      <a:noFill/>
                      <a:ln w="9525">
                        <a:noFill/>
                      </a:ln>
                    </p:spPr>
                  </p:pic>
                </p:oleObj>
              </mc:Fallback>
            </mc:AlternateContent>
          </a:graphicData>
        </a:graphic>
      </p:graphicFrame>
      <p:graphicFrame>
        <p:nvGraphicFramePr>
          <p:cNvPr id="38923" name="Object 11"/>
          <p:cNvGraphicFramePr>
            <a:graphicFrameLocks noChangeAspect="1"/>
          </p:cNvGraphicFramePr>
          <p:nvPr/>
        </p:nvGraphicFramePr>
        <p:xfrm>
          <a:off x="2794000" y="1695450"/>
          <a:ext cx="835025" cy="465138"/>
        </p:xfrm>
        <a:graphic>
          <a:graphicData uri="http://schemas.openxmlformats.org/presentationml/2006/ole">
            <mc:AlternateContent xmlns:mc="http://schemas.openxmlformats.org/markup-compatibility/2006">
              <mc:Choice xmlns:v="urn:schemas-microsoft-com:vml" Requires="v">
                <p:oleObj name="Equation" r:id="rId18" imgW="9144000" imgH="5181600" progId="Equation.DSMT4">
                  <p:embed/>
                </p:oleObj>
              </mc:Choice>
              <mc:Fallback>
                <p:oleObj name="Equation" r:id="rId18" imgW="9144000" imgH="5181600" progId="Equation.DSMT4">
                  <p:embed/>
                  <p:pic>
                    <p:nvPicPr>
                      <p:cNvPr id="38923" name="Object 11"/>
                      <p:cNvPicPr>
                        <a:picLocks noChangeAspect="1"/>
                      </p:cNvPicPr>
                      <p:nvPr/>
                    </p:nvPicPr>
                    <p:blipFill>
                      <a:blip r:embed="rId19"/>
                      <a:stretch>
                        <a:fillRect/>
                      </a:stretch>
                    </p:blipFill>
                    <p:spPr>
                      <a:xfrm>
                        <a:off x="2794000" y="1695450"/>
                        <a:ext cx="835025" cy="465138"/>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4115800783"/>
      </p:ext>
    </p:extLst>
  </p:cSld>
  <p:clrMapOvr>
    <a:masterClrMapping/>
  </p:clrMapOvr>
  <p:transition spd="slow">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50" y="317500"/>
            <a:ext cx="8229600" cy="577850"/>
          </a:xfrm>
        </p:spPr>
        <p:txBody>
          <a:bodyPr/>
          <a:lstStyle/>
          <a:p>
            <a:r>
              <a:rPr lang="en-US" sz="3600" dirty="0">
                <a:solidFill>
                  <a:srgbClr val="00FF00"/>
                </a:solidFill>
                <a:ea typeface="+mn-ea"/>
              </a:rPr>
              <a:t>8.1.1  8086 CPU</a:t>
            </a:r>
            <a:r>
              <a:rPr lang="zh-CN" altLang="en-US" sz="3600" dirty="0">
                <a:solidFill>
                  <a:srgbClr val="00FF00"/>
                </a:solidFill>
                <a:ea typeface="+mn-ea"/>
              </a:rPr>
              <a:t>内部结构及工作过程</a:t>
            </a:r>
          </a:p>
        </p:txBody>
      </p:sp>
      <p:sp>
        <p:nvSpPr>
          <p:cNvPr id="10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5" name="图片 4" descr="LF_t2.1.png"/>
          <p:cNvPicPr>
            <a:picLocks noChangeAspect="1"/>
          </p:cNvPicPr>
          <p:nvPr/>
        </p:nvPicPr>
        <p:blipFill>
          <a:blip r:embed="rId2"/>
          <a:stretch>
            <a:fillRect/>
          </a:stretch>
        </p:blipFill>
        <p:spPr>
          <a:xfrm>
            <a:off x="838200" y="1073150"/>
            <a:ext cx="7671727" cy="5440463"/>
          </a:xfrm>
          <a:prstGeom prst="rect">
            <a:avLst/>
          </a:prstGeom>
        </p:spPr>
      </p:pic>
    </p:spTree>
  </p:cSld>
  <p:clrMapOvr>
    <a:masterClrMapping/>
  </p:clrMapOvr>
  <p:transition spd="slow">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内部结构</a:t>
            </a:r>
          </a:p>
        </p:txBody>
      </p:sp>
      <p:sp>
        <p:nvSpPr>
          <p:cNvPr id="3" name="内容占位符 2"/>
          <p:cNvSpPr>
            <a:spLocks noGrp="1"/>
          </p:cNvSpPr>
          <p:nvPr>
            <p:ph idx="1"/>
          </p:nvPr>
        </p:nvSpPr>
        <p:spPr>
          <a:xfrm>
            <a:off x="527050" y="1250950"/>
            <a:ext cx="8097837" cy="5238750"/>
          </a:xfrm>
        </p:spPr>
        <p:txBody>
          <a:bodyPr/>
          <a:lstStyle/>
          <a:p>
            <a:pPr>
              <a:buNone/>
            </a:pPr>
            <a:r>
              <a:rPr lang="en-US" sz="2800" dirty="0">
                <a:latin typeface="+mn-lt"/>
              </a:rPr>
              <a:t>8086 CPU</a:t>
            </a:r>
            <a:r>
              <a:rPr lang="zh-CN" altLang="en-US" sz="2800" dirty="0">
                <a:latin typeface="+mn-lt"/>
              </a:rPr>
              <a:t>由两部分组成：</a:t>
            </a:r>
          </a:p>
          <a:p>
            <a:pPr marL="358775" indent="-358775">
              <a:buClr>
                <a:srgbClr val="FF0000"/>
              </a:buClr>
              <a:buFont typeface="Wingdings" panose="05000000000000000000" pitchFamily="2" charset="2"/>
              <a:buChar char="l"/>
            </a:pPr>
            <a:r>
              <a:rPr lang="zh-CN" altLang="en-US" sz="2800" dirty="0">
                <a:latin typeface="+mn-lt"/>
              </a:rPr>
              <a:t>总线接口单元（</a:t>
            </a:r>
            <a:r>
              <a:rPr lang="en-US" sz="2800" dirty="0">
                <a:latin typeface="+mn-lt"/>
              </a:rPr>
              <a:t>Bus Interface Unit</a:t>
            </a:r>
            <a:r>
              <a:rPr lang="zh-CN" altLang="en-US" sz="2800" dirty="0">
                <a:latin typeface="+mn-lt"/>
              </a:rPr>
              <a:t>，</a:t>
            </a:r>
            <a:r>
              <a:rPr lang="en-US" sz="2800" dirty="0">
                <a:latin typeface="+mn-lt"/>
              </a:rPr>
              <a:t>BIU</a:t>
            </a:r>
            <a:r>
              <a:rPr lang="zh-CN" altLang="en-US" sz="2800" dirty="0">
                <a:latin typeface="+mn-lt"/>
              </a:rPr>
              <a:t>）</a:t>
            </a:r>
            <a:endParaRPr lang="en-US" altLang="zh-CN" sz="2800" dirty="0">
              <a:latin typeface="+mn-lt"/>
            </a:endParaRPr>
          </a:p>
          <a:p>
            <a:pPr marL="358775" indent="-358775">
              <a:buNone/>
            </a:pPr>
            <a:r>
              <a:rPr lang="en-US" sz="2800" dirty="0">
                <a:latin typeface="+mn-lt"/>
              </a:rPr>
              <a:t>    BIU</a:t>
            </a:r>
            <a:r>
              <a:rPr lang="zh-CN" altLang="en-US" sz="2800" dirty="0">
                <a:latin typeface="+mn-lt"/>
              </a:rPr>
              <a:t>负责</a:t>
            </a:r>
            <a:r>
              <a:rPr lang="en-US" sz="2800" dirty="0">
                <a:latin typeface="+mn-lt"/>
              </a:rPr>
              <a:t>CPU</a:t>
            </a:r>
            <a:r>
              <a:rPr lang="zh-CN" altLang="en-US" sz="2800" dirty="0">
                <a:latin typeface="+mn-lt"/>
              </a:rPr>
              <a:t>与内存和</a:t>
            </a:r>
            <a:r>
              <a:rPr lang="en-US" sz="2800" dirty="0">
                <a:latin typeface="+mn-lt"/>
              </a:rPr>
              <a:t>I/O</a:t>
            </a:r>
            <a:r>
              <a:rPr lang="zh-CN" altLang="en-US" sz="2800" dirty="0">
                <a:latin typeface="+mn-lt"/>
              </a:rPr>
              <a:t>端口间的数据交换：</a:t>
            </a:r>
          </a:p>
          <a:p>
            <a:pPr marL="358775" indent="-358775" algn="just">
              <a:buClr>
                <a:srgbClr val="00FF00"/>
              </a:buClr>
              <a:buFont typeface="Wingdings" panose="05000000000000000000" pitchFamily="2" charset="2"/>
              <a:buChar char="Ø"/>
            </a:pPr>
            <a:r>
              <a:rPr lang="en-US" altLang="zh-CN" sz="2800" dirty="0">
                <a:solidFill>
                  <a:schemeClr val="tx1"/>
                </a:solidFill>
                <a:latin typeface="+mn-lt"/>
                <a:ea typeface="+mn-ea"/>
              </a:rPr>
              <a:t>BIU</a:t>
            </a:r>
            <a:r>
              <a:rPr lang="zh-CN" altLang="en-US" sz="2800" dirty="0">
                <a:solidFill>
                  <a:schemeClr val="tx1"/>
                </a:solidFill>
                <a:latin typeface="+mn-lt"/>
                <a:ea typeface="+mn-ea"/>
              </a:rPr>
              <a:t>先从指定内存单元中取出指令，送到指令队列中排队，等待执行。</a:t>
            </a:r>
          </a:p>
          <a:p>
            <a:pPr marL="358775" indent="-358775" algn="just">
              <a:buClr>
                <a:srgbClr val="00FF00"/>
              </a:buClr>
              <a:buFont typeface="Wingdings" panose="05000000000000000000" pitchFamily="2" charset="2"/>
              <a:buChar char="Ø"/>
            </a:pPr>
            <a:r>
              <a:rPr lang="zh-CN" altLang="en-US" sz="2800" dirty="0">
                <a:solidFill>
                  <a:schemeClr val="tx1"/>
                </a:solidFill>
                <a:latin typeface="+mn-lt"/>
                <a:ea typeface="+mn-ea"/>
              </a:rPr>
              <a:t>执行指令时所需的操作数，也可由</a:t>
            </a:r>
            <a:r>
              <a:rPr lang="en-US" sz="2800" dirty="0">
                <a:solidFill>
                  <a:schemeClr val="tx1"/>
                </a:solidFill>
                <a:latin typeface="+mn-lt"/>
                <a:ea typeface="+mn-ea"/>
              </a:rPr>
              <a:t>BIU</a:t>
            </a:r>
            <a:r>
              <a:rPr lang="zh-CN" altLang="en-US" sz="2800" dirty="0">
                <a:solidFill>
                  <a:schemeClr val="tx1"/>
                </a:solidFill>
                <a:latin typeface="+mn-lt"/>
                <a:ea typeface="+mn-ea"/>
              </a:rPr>
              <a:t>从指定的内存单元或</a:t>
            </a:r>
            <a:r>
              <a:rPr lang="en-US" sz="2800" dirty="0">
                <a:solidFill>
                  <a:schemeClr val="tx1"/>
                </a:solidFill>
                <a:latin typeface="+mn-lt"/>
                <a:ea typeface="+mn-ea"/>
              </a:rPr>
              <a:t>I/O</a:t>
            </a:r>
            <a:r>
              <a:rPr lang="zh-CN" altLang="en-US" sz="2800" dirty="0">
                <a:solidFill>
                  <a:schemeClr val="tx1"/>
                </a:solidFill>
                <a:latin typeface="+mn-lt"/>
                <a:ea typeface="+mn-ea"/>
              </a:rPr>
              <a:t>端口中获取，再送到</a:t>
            </a:r>
            <a:r>
              <a:rPr lang="en-US" sz="2800" dirty="0">
                <a:solidFill>
                  <a:schemeClr val="tx1"/>
                </a:solidFill>
                <a:latin typeface="+mn-lt"/>
                <a:ea typeface="+mn-ea"/>
              </a:rPr>
              <a:t>EU</a:t>
            </a:r>
            <a:r>
              <a:rPr lang="zh-CN" altLang="en-US" sz="2800" dirty="0">
                <a:solidFill>
                  <a:schemeClr val="tx1"/>
                </a:solidFill>
                <a:latin typeface="+mn-lt"/>
                <a:ea typeface="+mn-ea"/>
              </a:rPr>
              <a:t>去执行。</a:t>
            </a:r>
          </a:p>
          <a:p>
            <a:pPr marL="358775" indent="-358775" algn="just">
              <a:buClr>
                <a:srgbClr val="00FF00"/>
              </a:buClr>
              <a:buFont typeface="Wingdings" panose="05000000000000000000" pitchFamily="2" charset="2"/>
              <a:buChar char="Ø"/>
            </a:pPr>
            <a:r>
              <a:rPr lang="zh-CN" altLang="en-US" sz="2800" dirty="0">
                <a:solidFill>
                  <a:schemeClr val="tx1"/>
                </a:solidFill>
                <a:latin typeface="+mn-lt"/>
                <a:ea typeface="+mn-ea"/>
              </a:rPr>
              <a:t>执行完指令后，可通过</a:t>
            </a:r>
            <a:r>
              <a:rPr lang="en-US" sz="2800" dirty="0">
                <a:solidFill>
                  <a:schemeClr val="tx1"/>
                </a:solidFill>
                <a:latin typeface="+mn-lt"/>
                <a:ea typeface="+mn-ea"/>
              </a:rPr>
              <a:t>BIU</a:t>
            </a:r>
            <a:r>
              <a:rPr lang="zh-CN" altLang="en-US" sz="2800" dirty="0">
                <a:solidFill>
                  <a:schemeClr val="tx1"/>
                </a:solidFill>
                <a:latin typeface="+mn-lt"/>
                <a:ea typeface="+mn-ea"/>
              </a:rPr>
              <a:t>将数据传送到内存或</a:t>
            </a:r>
            <a:r>
              <a:rPr lang="en-US" sz="2800" dirty="0">
                <a:solidFill>
                  <a:schemeClr val="tx1"/>
                </a:solidFill>
                <a:latin typeface="+mn-lt"/>
                <a:ea typeface="+mn-ea"/>
              </a:rPr>
              <a:t>I/O</a:t>
            </a:r>
            <a:r>
              <a:rPr lang="zh-CN" altLang="en-US" sz="2800" dirty="0">
                <a:solidFill>
                  <a:schemeClr val="tx1"/>
                </a:solidFill>
                <a:latin typeface="+mn-lt"/>
                <a:ea typeface="+mn-ea"/>
              </a:rPr>
              <a:t>端口中。</a:t>
            </a:r>
            <a:endParaRPr lang="en-US" altLang="zh-CN" sz="2800" dirty="0">
              <a:solidFill>
                <a:schemeClr val="tx1"/>
              </a:solidFill>
              <a:latin typeface="+mn-lt"/>
            </a:endParaRPr>
          </a:p>
          <a:p>
            <a:pPr>
              <a:buFont typeface="Wingdings" panose="05000000000000000000" pitchFamily="2" charset="2"/>
              <a:buChar char="Ø"/>
            </a:pPr>
            <a:endParaRPr lang="en-US" altLang="zh-CN" dirty="0">
              <a:latin typeface="+mn-lt"/>
            </a:endParaRPr>
          </a:p>
          <a:p>
            <a:pPr>
              <a:buFont typeface="Wingdings" panose="05000000000000000000" pitchFamily="2" charset="2"/>
              <a:buChar char="Ø"/>
            </a:pPr>
            <a:endParaRPr lang="zh-CN" altLang="en-US" dirty="0">
              <a:latin typeface="+mn-lt"/>
            </a:endParaRPr>
          </a:p>
          <a:p>
            <a:endParaRPr lang="zh-CN" altLang="en-US" dirty="0"/>
          </a:p>
        </p:txBody>
      </p:sp>
    </p:spTree>
  </p:cSld>
  <p:clrMapOvr>
    <a:masterClrMapping/>
  </p:clrMapOvr>
  <p:transition spd="slow">
    <p:wheel spokes="2"/>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539750"/>
            <a:ext cx="8229600" cy="674688"/>
          </a:xfrm>
        </p:spPr>
        <p:txBody>
          <a:bodyPr/>
          <a:lstStyle/>
          <a:p>
            <a:r>
              <a:rPr lang="en-US" altLang="zh-CN" dirty="0">
                <a:solidFill>
                  <a:srgbClr val="66FF99"/>
                </a:solidFill>
                <a:ea typeface="+mn-ea"/>
              </a:rPr>
              <a:t>8086</a:t>
            </a:r>
            <a:r>
              <a:rPr lang="zh-CN" altLang="en-US" dirty="0">
                <a:solidFill>
                  <a:srgbClr val="66FF99"/>
                </a:solidFill>
                <a:ea typeface="+mn-ea"/>
              </a:rPr>
              <a:t>内部结构</a:t>
            </a:r>
          </a:p>
        </p:txBody>
      </p:sp>
      <p:sp>
        <p:nvSpPr>
          <p:cNvPr id="3" name="内容占位符 2"/>
          <p:cNvSpPr>
            <a:spLocks noGrp="1"/>
          </p:cNvSpPr>
          <p:nvPr>
            <p:ph idx="1"/>
          </p:nvPr>
        </p:nvSpPr>
        <p:spPr>
          <a:xfrm>
            <a:off x="349250" y="1517650"/>
            <a:ext cx="8372475" cy="4292600"/>
          </a:xfrm>
        </p:spPr>
        <p:txBody>
          <a:bodyPr/>
          <a:lstStyle/>
          <a:p>
            <a:pPr marL="358775" indent="-358775">
              <a:buClr>
                <a:srgbClr val="FF0000"/>
              </a:buClr>
              <a:buFont typeface="Wingdings" panose="05000000000000000000" pitchFamily="2" charset="2"/>
              <a:buChar char="l"/>
            </a:pPr>
            <a:r>
              <a:rPr lang="zh-CN" altLang="en-US" sz="2800" dirty="0">
                <a:latin typeface="+mn-lt"/>
              </a:rPr>
              <a:t>指令执行单元（</a:t>
            </a:r>
            <a:r>
              <a:rPr lang="en-US" sz="2800" dirty="0">
                <a:latin typeface="+mn-lt"/>
              </a:rPr>
              <a:t>Execution Unit</a:t>
            </a:r>
            <a:r>
              <a:rPr lang="zh-CN" altLang="en-US" sz="2800" dirty="0">
                <a:latin typeface="+mn-lt"/>
              </a:rPr>
              <a:t>，</a:t>
            </a:r>
            <a:r>
              <a:rPr lang="en-US" sz="2800" dirty="0">
                <a:latin typeface="+mn-lt"/>
              </a:rPr>
              <a:t>EU</a:t>
            </a:r>
            <a:r>
              <a:rPr lang="zh-CN" altLang="en-US" sz="2800" dirty="0">
                <a:latin typeface="+mn-lt"/>
              </a:rPr>
              <a:t>）</a:t>
            </a:r>
            <a:endParaRPr lang="en-US" altLang="zh-CN" sz="2800" dirty="0">
              <a:latin typeface="+mn-lt"/>
            </a:endParaRPr>
          </a:p>
          <a:p>
            <a:pPr marL="358775" indent="-358775">
              <a:buNone/>
            </a:pPr>
            <a:r>
              <a:rPr lang="zh-CN" altLang="en-US" sz="2800" dirty="0">
                <a:latin typeface="+mn-lt"/>
              </a:rPr>
              <a:t>    </a:t>
            </a:r>
            <a:r>
              <a:rPr lang="en-US" sz="2800" dirty="0">
                <a:latin typeface="+mn-lt"/>
              </a:rPr>
              <a:t>EU</a:t>
            </a:r>
            <a:r>
              <a:rPr lang="zh-CN" altLang="en-US" sz="2800" dirty="0">
                <a:latin typeface="+mn-lt"/>
              </a:rPr>
              <a:t>负责执行指令：</a:t>
            </a:r>
          </a:p>
          <a:p>
            <a:pPr marL="358775" indent="-358775">
              <a:buClr>
                <a:srgbClr val="00FF00"/>
              </a:buClr>
              <a:buFont typeface="Wingdings" panose="05000000000000000000" pitchFamily="2" charset="2"/>
              <a:buChar char="Ø"/>
            </a:pPr>
            <a:r>
              <a:rPr lang="zh-CN" altLang="en-US" sz="2800" dirty="0">
                <a:solidFill>
                  <a:schemeClr val="tx1"/>
                </a:solidFill>
                <a:latin typeface="+mn-lt"/>
                <a:ea typeface="+mn-ea"/>
              </a:rPr>
              <a:t>它先从</a:t>
            </a:r>
            <a:r>
              <a:rPr lang="en-US" sz="2800" dirty="0">
                <a:solidFill>
                  <a:schemeClr val="tx1"/>
                </a:solidFill>
                <a:latin typeface="+mn-lt"/>
                <a:ea typeface="+mn-ea"/>
              </a:rPr>
              <a:t>BIU</a:t>
            </a:r>
            <a:r>
              <a:rPr lang="zh-CN" altLang="en-US" sz="2800" dirty="0">
                <a:solidFill>
                  <a:schemeClr val="tx1"/>
                </a:solidFill>
                <a:latin typeface="+mn-lt"/>
                <a:ea typeface="+mn-ea"/>
              </a:rPr>
              <a:t>的指令队列中取出指令，送到</a:t>
            </a:r>
            <a:r>
              <a:rPr lang="en-US" sz="2800" dirty="0">
                <a:solidFill>
                  <a:schemeClr val="tx1"/>
                </a:solidFill>
                <a:latin typeface="+mn-lt"/>
                <a:ea typeface="+mn-ea"/>
              </a:rPr>
              <a:t>EU</a:t>
            </a:r>
            <a:r>
              <a:rPr lang="zh-CN" altLang="en-US" sz="2800" dirty="0">
                <a:solidFill>
                  <a:schemeClr val="tx1"/>
                </a:solidFill>
                <a:latin typeface="+mn-lt"/>
                <a:ea typeface="+mn-ea"/>
              </a:rPr>
              <a:t>控制器，经译码分析后执行指令。</a:t>
            </a:r>
          </a:p>
          <a:p>
            <a:pPr marL="358775" indent="-358775" algn="just">
              <a:buClr>
                <a:srgbClr val="00FF00"/>
              </a:buClr>
              <a:buFont typeface="Wingdings" panose="05000000000000000000" pitchFamily="2" charset="2"/>
              <a:buChar char="Ø"/>
            </a:pPr>
            <a:r>
              <a:rPr lang="en-US" sz="2800" dirty="0">
                <a:solidFill>
                  <a:schemeClr val="tx1"/>
                </a:solidFill>
                <a:latin typeface="+mn-lt"/>
                <a:ea typeface="+mn-ea"/>
              </a:rPr>
              <a:t>EU</a:t>
            </a:r>
            <a:r>
              <a:rPr lang="zh-CN" altLang="en-US" sz="2800" dirty="0">
                <a:solidFill>
                  <a:schemeClr val="tx1"/>
                </a:solidFill>
                <a:latin typeface="+mn-lt"/>
                <a:ea typeface="+mn-ea"/>
              </a:rPr>
              <a:t>的算术逻辑单元（</a:t>
            </a:r>
            <a:r>
              <a:rPr lang="en-US" sz="2800" dirty="0">
                <a:solidFill>
                  <a:schemeClr val="tx1"/>
                </a:solidFill>
                <a:latin typeface="+mn-lt"/>
                <a:ea typeface="+mn-ea"/>
              </a:rPr>
              <a:t>Arithmetic Logic Unit</a:t>
            </a:r>
            <a:r>
              <a:rPr lang="zh-CN" altLang="en-US" sz="2800" dirty="0">
                <a:solidFill>
                  <a:schemeClr val="tx1"/>
                </a:solidFill>
                <a:latin typeface="+mn-lt"/>
                <a:ea typeface="+mn-ea"/>
              </a:rPr>
              <a:t>，</a:t>
            </a:r>
            <a:r>
              <a:rPr lang="en-US" sz="2800" dirty="0">
                <a:solidFill>
                  <a:schemeClr val="tx1"/>
                </a:solidFill>
                <a:latin typeface="+mn-lt"/>
                <a:ea typeface="+mn-ea"/>
              </a:rPr>
              <a:t>ALU</a:t>
            </a:r>
            <a:r>
              <a:rPr lang="zh-CN" altLang="en-US" sz="2800" dirty="0">
                <a:solidFill>
                  <a:schemeClr val="tx1"/>
                </a:solidFill>
                <a:latin typeface="+mn-lt"/>
                <a:ea typeface="+mn-ea"/>
              </a:rPr>
              <a:t>）完成各种运算。</a:t>
            </a:r>
          </a:p>
          <a:p>
            <a:pPr>
              <a:buFont typeface="Wingdings" panose="05000000000000000000" pitchFamily="2" charset="2"/>
              <a:buChar char="Ø"/>
            </a:pPr>
            <a:endParaRPr lang="zh-CN" altLang="en-US" dirty="0">
              <a:latin typeface="+mn-lt"/>
            </a:endParaRPr>
          </a:p>
        </p:txBody>
      </p:sp>
    </p:spTree>
  </p:cSld>
  <p:clrMapOvr>
    <a:masterClrMapping/>
  </p:clrMapOvr>
  <p:transition spd="slow">
    <p:comb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 8086 CPU</a:t>
            </a:r>
            <a:r>
              <a:rPr lang="zh-CN" altLang="en-US" dirty="0"/>
              <a:t>的工作过程</a:t>
            </a:r>
          </a:p>
        </p:txBody>
      </p:sp>
      <p:sp>
        <p:nvSpPr>
          <p:cNvPr id="3" name="内容占位符 2"/>
          <p:cNvSpPr>
            <a:spLocks noGrp="1"/>
          </p:cNvSpPr>
          <p:nvPr>
            <p:ph idx="1"/>
          </p:nvPr>
        </p:nvSpPr>
        <p:spPr>
          <a:xfrm>
            <a:off x="385763" y="1314450"/>
            <a:ext cx="8372475" cy="5003800"/>
          </a:xfrm>
        </p:spPr>
        <p:txBody>
          <a:bodyPr/>
          <a:lstStyle/>
          <a:p>
            <a:pPr>
              <a:buClr>
                <a:srgbClr val="FF0000"/>
              </a:buClr>
              <a:buFont typeface="Wingdings" panose="05000000000000000000" pitchFamily="2" charset="2"/>
              <a:buChar char="l"/>
            </a:pPr>
            <a:r>
              <a:rPr lang="zh-CN" altLang="en-US" sz="2800" dirty="0"/>
              <a:t>大致分以下几步：</a:t>
            </a:r>
          </a:p>
          <a:p>
            <a:pPr algn="just">
              <a:buNone/>
            </a:pPr>
            <a:r>
              <a:rPr lang="en-US" dirty="0">
                <a:latin typeface="+mn-lt"/>
              </a:rPr>
              <a:t>1</a:t>
            </a:r>
            <a:r>
              <a:rPr lang="zh-CN" altLang="en-US" dirty="0">
                <a:latin typeface="+mn-lt"/>
              </a:rPr>
              <a:t>）</a:t>
            </a:r>
            <a:r>
              <a:rPr lang="zh-CN" altLang="en-US" sz="2800" dirty="0">
                <a:latin typeface="+mn-lt"/>
                <a:ea typeface="+mn-ea"/>
              </a:rPr>
              <a:t>先执行读存操作，从给定地址单元中取出指令，送到先进先出的指令队列中等待执行。</a:t>
            </a:r>
          </a:p>
          <a:p>
            <a:pPr marL="358775" indent="-358775" algn="just">
              <a:buClr>
                <a:srgbClr val="00FF00"/>
              </a:buClr>
              <a:buFont typeface="Wingdings" panose="05000000000000000000" pitchFamily="2" charset="2"/>
              <a:buChar char="Ø"/>
            </a:pPr>
            <a:r>
              <a:rPr lang="zh-CN" altLang="en-US" sz="2800" dirty="0">
                <a:solidFill>
                  <a:schemeClr val="tx1"/>
                </a:solidFill>
                <a:latin typeface="+mn-lt"/>
                <a:ea typeface="华文中宋" panose="02010600040101010101" pitchFamily="2" charset="-122"/>
              </a:rPr>
              <a:t>存储器的物理地址</a:t>
            </a:r>
            <a:r>
              <a:rPr lang="en-US" sz="2800" dirty="0">
                <a:solidFill>
                  <a:schemeClr val="tx1"/>
                </a:solidFill>
                <a:latin typeface="+mn-lt"/>
                <a:ea typeface="华文中宋" panose="02010600040101010101" pitchFamily="2" charset="-122"/>
              </a:rPr>
              <a:t>=CS</a:t>
            </a:r>
            <a:r>
              <a:rPr lang="en-US" sz="2800" dirty="0">
                <a:solidFill>
                  <a:schemeClr val="tx1"/>
                </a:solidFill>
                <a:latin typeface="+mn-lt"/>
                <a:ea typeface="华文中宋" panose="02010600040101010101" pitchFamily="2" charset="-122"/>
                <a:sym typeface="Symbol" panose="05050102010706020507"/>
              </a:rPr>
              <a:t></a:t>
            </a:r>
            <a:r>
              <a:rPr lang="en-US" sz="2800" dirty="0">
                <a:solidFill>
                  <a:schemeClr val="tx1"/>
                </a:solidFill>
                <a:latin typeface="+mn-lt"/>
                <a:ea typeface="华文中宋" panose="02010600040101010101" pitchFamily="2" charset="-122"/>
              </a:rPr>
              <a:t>16+IP</a:t>
            </a:r>
            <a:r>
              <a:rPr lang="zh-CN" altLang="en-US" sz="2800" dirty="0">
                <a:solidFill>
                  <a:schemeClr val="tx1"/>
                </a:solidFill>
                <a:latin typeface="+mn-lt"/>
                <a:ea typeface="华文中宋" panose="02010600040101010101" pitchFamily="2" charset="-122"/>
              </a:rPr>
              <a:t>，在地址加法器</a:t>
            </a:r>
            <a:r>
              <a:rPr lang="en-US" sz="2800" dirty="0">
                <a:solidFill>
                  <a:schemeClr val="tx1"/>
                </a:solidFill>
                <a:latin typeface="+mn-lt"/>
                <a:ea typeface="华文中宋" panose="02010600040101010101" pitchFamily="2" charset="-122"/>
                <a:sym typeface="Symbol" panose="05050102010706020507"/>
              </a:rPr>
              <a:t></a:t>
            </a:r>
            <a:r>
              <a:rPr lang="zh-CN" altLang="en-US" sz="2800" dirty="0">
                <a:solidFill>
                  <a:schemeClr val="tx1"/>
                </a:solidFill>
                <a:latin typeface="+mn-lt"/>
                <a:ea typeface="华文中宋" panose="02010600040101010101" pitchFamily="2" charset="-122"/>
              </a:rPr>
              <a:t>中形成。</a:t>
            </a:r>
          </a:p>
          <a:p>
            <a:pPr algn="just">
              <a:buNone/>
            </a:pPr>
            <a:r>
              <a:rPr lang="en-US" sz="2800" dirty="0">
                <a:latin typeface="+mn-lt"/>
                <a:ea typeface="+mn-ea"/>
              </a:rPr>
              <a:t>2</a:t>
            </a:r>
            <a:r>
              <a:rPr lang="zh-CN" altLang="en-US" sz="2800" dirty="0">
                <a:latin typeface="+mn-lt"/>
                <a:ea typeface="+mn-ea"/>
              </a:rPr>
              <a:t>）执行单元</a:t>
            </a:r>
            <a:r>
              <a:rPr lang="en-US" sz="2800" dirty="0">
                <a:latin typeface="+mn-lt"/>
                <a:ea typeface="+mn-ea"/>
              </a:rPr>
              <a:t>EU</a:t>
            </a:r>
            <a:r>
              <a:rPr lang="zh-CN" altLang="en-US" sz="2800" dirty="0">
                <a:latin typeface="+mn-lt"/>
                <a:ea typeface="+mn-ea"/>
              </a:rPr>
              <a:t>从指令队列中取走指令，经</a:t>
            </a:r>
            <a:r>
              <a:rPr lang="en-US" sz="2800" dirty="0">
                <a:latin typeface="+mn-lt"/>
                <a:ea typeface="+mn-ea"/>
              </a:rPr>
              <a:t>EU</a:t>
            </a:r>
            <a:r>
              <a:rPr lang="zh-CN" altLang="en-US" sz="2800" dirty="0">
                <a:latin typeface="+mn-lt"/>
                <a:ea typeface="+mn-ea"/>
              </a:rPr>
              <a:t>控制器译码分析后，向各部件发控制命令，以完成执行指令的操作。</a:t>
            </a:r>
            <a:endParaRPr lang="en-US" altLang="zh-CN" sz="2800" dirty="0">
              <a:latin typeface="+mn-lt"/>
              <a:ea typeface="+mn-ea"/>
            </a:endParaRPr>
          </a:p>
          <a:p>
            <a:pPr marL="358775" indent="-358775" algn="just">
              <a:buClr>
                <a:srgbClr val="00FF00"/>
              </a:buClr>
              <a:buFont typeface="Wingdings" panose="05000000000000000000" pitchFamily="2" charset="2"/>
              <a:buChar char="Ø"/>
            </a:pPr>
            <a:r>
              <a:rPr lang="zh-CN" altLang="en-US" sz="2800" dirty="0">
                <a:solidFill>
                  <a:schemeClr val="tx1"/>
                </a:solidFill>
                <a:latin typeface="+mn-lt"/>
                <a:ea typeface="华文中宋" panose="02010600040101010101" pitchFamily="2" charset="-122"/>
              </a:rPr>
              <a:t>此时</a:t>
            </a:r>
            <a:r>
              <a:rPr lang="en-US" sz="2800" dirty="0">
                <a:solidFill>
                  <a:schemeClr val="tx1"/>
                </a:solidFill>
                <a:latin typeface="+mn-lt"/>
                <a:ea typeface="华文中宋" panose="02010600040101010101" pitchFamily="2" charset="-122"/>
              </a:rPr>
              <a:t>EU</a:t>
            </a:r>
            <a:r>
              <a:rPr lang="zh-CN" altLang="en-US" sz="2800" dirty="0">
                <a:solidFill>
                  <a:schemeClr val="tx1"/>
                </a:solidFill>
                <a:latin typeface="+mn-lt"/>
                <a:ea typeface="华文中宋" panose="02010600040101010101" pitchFamily="2" charset="-122"/>
              </a:rPr>
              <a:t>不需要使用外部总线，</a:t>
            </a:r>
            <a:r>
              <a:rPr lang="en-US" sz="2800" dirty="0">
                <a:solidFill>
                  <a:schemeClr val="tx1"/>
                </a:solidFill>
                <a:latin typeface="+mn-lt"/>
                <a:ea typeface="华文中宋" panose="02010600040101010101" pitchFamily="2" charset="-122"/>
              </a:rPr>
              <a:t>BIU</a:t>
            </a:r>
            <a:r>
              <a:rPr lang="zh-CN" altLang="en-US" sz="2800" dirty="0">
                <a:solidFill>
                  <a:schemeClr val="tx1"/>
                </a:solidFill>
                <a:latin typeface="+mn-lt"/>
                <a:ea typeface="华文中宋" panose="02010600040101010101" pitchFamily="2" charset="-122"/>
              </a:rPr>
              <a:t>可将</a:t>
            </a:r>
            <a:r>
              <a:rPr lang="en-US" sz="2800" dirty="0">
                <a:solidFill>
                  <a:schemeClr val="tx1"/>
                </a:solidFill>
                <a:latin typeface="+mn-lt"/>
                <a:ea typeface="华文中宋" panose="02010600040101010101" pitchFamily="2" charset="-122"/>
              </a:rPr>
              <a:t>6</a:t>
            </a:r>
            <a:r>
              <a:rPr lang="zh-CN" altLang="en-US" sz="2800" dirty="0">
                <a:solidFill>
                  <a:schemeClr val="tx1"/>
                </a:solidFill>
                <a:latin typeface="+mn-lt"/>
                <a:ea typeface="华文中宋" panose="02010600040101010101" pitchFamily="2" charset="-122"/>
              </a:rPr>
              <a:t>字节的后续指令送到指令队列，将指令队列填满。</a:t>
            </a:r>
          </a:p>
          <a:p>
            <a:endParaRPr lang="zh-CN" altLang="en-US" dirty="0"/>
          </a:p>
        </p:txBody>
      </p:sp>
    </p:spTree>
  </p:cSld>
  <p:clrMapOvr>
    <a:masterClrMapping/>
  </p:clrMapOvr>
  <p:transition spd="slow">
    <p:whee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latin typeface="+mn-ea"/>
                <a:ea typeface="+mn-ea"/>
              </a:rPr>
              <a:t>8086</a:t>
            </a:r>
            <a:r>
              <a:rPr lang="zh-CN" altLang="en-US" dirty="0">
                <a:solidFill>
                  <a:srgbClr val="66FF99"/>
                </a:solidFill>
                <a:latin typeface="+mn-ea"/>
                <a:ea typeface="+mn-ea"/>
              </a:rPr>
              <a:t>工作过程</a:t>
            </a:r>
          </a:p>
        </p:txBody>
      </p:sp>
      <p:sp>
        <p:nvSpPr>
          <p:cNvPr id="3" name="内容占位符 2"/>
          <p:cNvSpPr>
            <a:spLocks noGrp="1"/>
          </p:cNvSpPr>
          <p:nvPr>
            <p:ph idx="1"/>
          </p:nvPr>
        </p:nvSpPr>
        <p:spPr>
          <a:xfrm>
            <a:off x="385763" y="1162050"/>
            <a:ext cx="8097837" cy="5327650"/>
          </a:xfrm>
        </p:spPr>
        <p:txBody>
          <a:bodyPr/>
          <a:lstStyle/>
          <a:p>
            <a:pPr algn="just">
              <a:buNone/>
            </a:pPr>
            <a:r>
              <a:rPr lang="en-US" dirty="0"/>
              <a:t>3</a:t>
            </a:r>
            <a:r>
              <a:rPr lang="zh-CN" altLang="en-US" dirty="0"/>
              <a:t>）</a:t>
            </a:r>
            <a:r>
              <a:rPr lang="zh-CN" altLang="en-US" sz="2800" dirty="0">
                <a:latin typeface="+mn-lt"/>
                <a:ea typeface="+mn-ea"/>
              </a:rPr>
              <a:t>当指令队列已满，</a:t>
            </a:r>
            <a:r>
              <a:rPr lang="en-US" sz="2800" dirty="0">
                <a:latin typeface="+mn-lt"/>
                <a:ea typeface="+mn-ea"/>
              </a:rPr>
              <a:t>EU</a:t>
            </a:r>
            <a:r>
              <a:rPr lang="zh-CN" altLang="en-US" sz="2800" dirty="0">
                <a:latin typeface="+mn-lt"/>
                <a:ea typeface="+mn-ea"/>
              </a:rPr>
              <a:t>在执行指令，未向总线接口单元</a:t>
            </a:r>
            <a:r>
              <a:rPr lang="en-US" sz="2800" dirty="0">
                <a:latin typeface="+mn-lt"/>
                <a:ea typeface="+mn-ea"/>
              </a:rPr>
              <a:t>BIU</a:t>
            </a:r>
            <a:r>
              <a:rPr lang="zh-CN" altLang="en-US" sz="2800" dirty="0">
                <a:latin typeface="+mn-lt"/>
                <a:ea typeface="+mn-ea"/>
              </a:rPr>
              <a:t>申请读</a:t>
            </a:r>
            <a:r>
              <a:rPr lang="en-US" sz="2800" dirty="0">
                <a:latin typeface="+mn-lt"/>
                <a:ea typeface="+mn-ea"/>
              </a:rPr>
              <a:t>/</a:t>
            </a:r>
            <a:r>
              <a:rPr lang="zh-CN" altLang="en-US" sz="2800" dirty="0">
                <a:latin typeface="+mn-lt"/>
                <a:ea typeface="+mn-ea"/>
              </a:rPr>
              <a:t>写内存或</a:t>
            </a:r>
            <a:r>
              <a:rPr lang="en-US" sz="2800" dirty="0">
                <a:latin typeface="+mn-lt"/>
                <a:ea typeface="+mn-ea"/>
              </a:rPr>
              <a:t>I/O</a:t>
            </a:r>
            <a:r>
              <a:rPr lang="zh-CN" altLang="en-US" sz="2800" dirty="0">
                <a:latin typeface="+mn-lt"/>
                <a:ea typeface="+mn-ea"/>
              </a:rPr>
              <a:t>操作时，</a:t>
            </a:r>
            <a:r>
              <a:rPr lang="en-US" sz="2800" dirty="0">
                <a:latin typeface="+mn-lt"/>
                <a:ea typeface="+mn-ea"/>
              </a:rPr>
              <a:t>BIU</a:t>
            </a:r>
            <a:r>
              <a:rPr lang="zh-CN" altLang="en-US" sz="2800" dirty="0">
                <a:latin typeface="+mn-lt"/>
                <a:ea typeface="+mn-ea"/>
              </a:rPr>
              <a:t>处于空闲状态。</a:t>
            </a:r>
          </a:p>
          <a:p>
            <a:pPr algn="just">
              <a:buNone/>
            </a:pPr>
            <a:r>
              <a:rPr lang="en-US" sz="2800" dirty="0">
                <a:latin typeface="+mn-lt"/>
                <a:ea typeface="+mn-ea"/>
              </a:rPr>
              <a:t>4</a:t>
            </a:r>
            <a:r>
              <a:rPr lang="zh-CN" altLang="en-US" sz="2800" dirty="0">
                <a:latin typeface="+mn-lt"/>
                <a:ea typeface="+mn-ea"/>
              </a:rPr>
              <a:t>）指令执行过程中，若需对存储器或</a:t>
            </a:r>
            <a:r>
              <a:rPr lang="en-US" sz="2800" dirty="0">
                <a:latin typeface="+mn-lt"/>
                <a:ea typeface="+mn-ea"/>
              </a:rPr>
              <a:t>I/O</a:t>
            </a:r>
            <a:r>
              <a:rPr lang="zh-CN" altLang="en-US" sz="2800" dirty="0">
                <a:latin typeface="+mn-lt"/>
                <a:ea typeface="+mn-ea"/>
              </a:rPr>
              <a:t>端口存取数据，</a:t>
            </a:r>
            <a:r>
              <a:rPr lang="en-US" sz="2800" dirty="0">
                <a:latin typeface="+mn-lt"/>
                <a:ea typeface="+mn-ea"/>
              </a:rPr>
              <a:t>EU</a:t>
            </a:r>
            <a:r>
              <a:rPr lang="zh-CN" altLang="en-US" sz="2800" dirty="0">
                <a:latin typeface="+mn-lt"/>
                <a:ea typeface="+mn-ea"/>
              </a:rPr>
              <a:t>就要求</a:t>
            </a:r>
            <a:r>
              <a:rPr lang="en-US" sz="2800" dirty="0">
                <a:latin typeface="+mn-lt"/>
                <a:ea typeface="+mn-ea"/>
              </a:rPr>
              <a:t>BIU</a:t>
            </a:r>
            <a:r>
              <a:rPr lang="zh-CN" altLang="en-US" sz="2800" dirty="0">
                <a:latin typeface="+mn-lt"/>
                <a:ea typeface="+mn-ea"/>
              </a:rPr>
              <a:t>去完成相应的总线周期。</a:t>
            </a:r>
          </a:p>
          <a:p>
            <a:pPr marL="358775" indent="-358775" algn="just">
              <a:buClr>
                <a:srgbClr val="00FF00"/>
              </a:buClr>
              <a:buFont typeface="Wingdings" panose="05000000000000000000" pitchFamily="2" charset="2"/>
              <a:buChar char="Ø"/>
            </a:pPr>
            <a:r>
              <a:rPr lang="zh-CN" altLang="en-US" sz="2800" dirty="0">
                <a:solidFill>
                  <a:schemeClr val="tx1"/>
                </a:solidFill>
                <a:latin typeface="+mn-lt"/>
                <a:ea typeface="华文中宋" panose="02010600040101010101" pitchFamily="2" charset="-122"/>
              </a:rPr>
              <a:t>例如，</a:t>
            </a:r>
            <a:r>
              <a:rPr lang="en-US" sz="2800" dirty="0">
                <a:solidFill>
                  <a:schemeClr val="tx1"/>
                </a:solidFill>
                <a:latin typeface="+mn-lt"/>
                <a:ea typeface="华文中宋" panose="02010600040101010101" pitchFamily="2" charset="-122"/>
              </a:rPr>
              <a:t>EU</a:t>
            </a:r>
            <a:r>
              <a:rPr lang="zh-CN" altLang="en-US" sz="2800" dirty="0">
                <a:solidFill>
                  <a:schemeClr val="tx1"/>
                </a:solidFill>
                <a:latin typeface="+mn-lt"/>
                <a:ea typeface="华文中宋" panose="02010600040101010101" pitchFamily="2" charset="-122"/>
              </a:rPr>
              <a:t>执行从内存读</a:t>
            </a:r>
            <a:r>
              <a:rPr lang="en-US" altLang="zh-CN" sz="2800" dirty="0">
                <a:solidFill>
                  <a:schemeClr val="tx1"/>
                </a:solidFill>
                <a:latin typeface="+mn-lt"/>
                <a:ea typeface="华文中宋" panose="02010600040101010101" pitchFamily="2" charset="-122"/>
              </a:rPr>
              <a:t>1</a:t>
            </a:r>
            <a:r>
              <a:rPr lang="zh-CN" altLang="en-US" sz="2800" dirty="0">
                <a:solidFill>
                  <a:schemeClr val="tx1"/>
                </a:solidFill>
                <a:latin typeface="+mn-lt"/>
                <a:ea typeface="华文中宋" panose="02010600040101010101" pitchFamily="2" charset="-122"/>
              </a:rPr>
              <a:t>个数据的指令时，就经内部</a:t>
            </a:r>
            <a:r>
              <a:rPr lang="en-US" sz="2800" dirty="0">
                <a:solidFill>
                  <a:schemeClr val="tx1"/>
                </a:solidFill>
                <a:latin typeface="+mn-lt"/>
                <a:ea typeface="华文中宋" panose="02010600040101010101" pitchFamily="2" charset="-122"/>
              </a:rPr>
              <a:t>16</a:t>
            </a:r>
            <a:r>
              <a:rPr lang="zh-CN" altLang="en-US" sz="2800" dirty="0">
                <a:solidFill>
                  <a:schemeClr val="tx1"/>
                </a:solidFill>
                <a:latin typeface="+mn-lt"/>
                <a:ea typeface="华文中宋" panose="02010600040101010101" pitchFamily="2" charset="-122"/>
              </a:rPr>
              <a:t>位数据总线将操作数偏移地址送到</a:t>
            </a:r>
            <a:r>
              <a:rPr lang="en-US" sz="2800" dirty="0">
                <a:solidFill>
                  <a:schemeClr val="tx1"/>
                </a:solidFill>
                <a:latin typeface="+mn-lt"/>
                <a:ea typeface="华文中宋" panose="02010600040101010101" pitchFamily="2" charset="-122"/>
              </a:rPr>
              <a:t>BIU</a:t>
            </a:r>
            <a:r>
              <a:rPr lang="zh-CN" altLang="en-US" sz="2800" dirty="0">
                <a:solidFill>
                  <a:schemeClr val="tx1"/>
                </a:solidFill>
                <a:latin typeface="+mn-lt"/>
                <a:ea typeface="华文中宋" panose="02010600040101010101" pitchFamily="2" charset="-122"/>
              </a:rPr>
              <a:t>，与</a:t>
            </a:r>
            <a:r>
              <a:rPr lang="en-US" sz="2800" dirty="0">
                <a:solidFill>
                  <a:schemeClr val="tx1"/>
                </a:solidFill>
                <a:latin typeface="+mn-lt"/>
                <a:ea typeface="华文中宋" panose="02010600040101010101" pitchFamily="2" charset="-122"/>
              </a:rPr>
              <a:t>BIU</a:t>
            </a:r>
            <a:r>
              <a:rPr lang="zh-CN" altLang="en-US" sz="2800" dirty="0">
                <a:solidFill>
                  <a:schemeClr val="tx1"/>
                </a:solidFill>
                <a:latin typeface="+mn-lt"/>
                <a:ea typeface="华文中宋" panose="02010600040101010101" pitchFamily="2" charset="-122"/>
              </a:rPr>
              <a:t>中的段地址一起，由地址加法器</a:t>
            </a:r>
            <a:r>
              <a:rPr lang="en-US" sz="2800" dirty="0">
                <a:solidFill>
                  <a:schemeClr val="tx1"/>
                </a:solidFill>
                <a:latin typeface="+mn-lt"/>
                <a:ea typeface="华文中宋" panose="02010600040101010101" pitchFamily="2" charset="-122"/>
                <a:sym typeface="Symbol" panose="05050102010706020507"/>
              </a:rPr>
              <a:t></a:t>
            </a:r>
            <a:r>
              <a:rPr lang="zh-CN" altLang="en-US" sz="2800" dirty="0">
                <a:solidFill>
                  <a:schemeClr val="tx1"/>
                </a:solidFill>
                <a:latin typeface="+mn-lt"/>
                <a:ea typeface="华文中宋" panose="02010600040101010101" pitchFamily="2" charset="-122"/>
              </a:rPr>
              <a:t>形成存储单元的物理地址，再从指定单元取出数据送到控制器</a:t>
            </a:r>
            <a:r>
              <a:rPr lang="en-US" sz="2800" dirty="0">
                <a:solidFill>
                  <a:schemeClr val="tx1"/>
                </a:solidFill>
                <a:latin typeface="+mn-lt"/>
                <a:ea typeface="华文中宋" panose="02010600040101010101" pitchFamily="2" charset="-122"/>
              </a:rPr>
              <a:t>EU</a:t>
            </a:r>
            <a:r>
              <a:rPr lang="zh-CN" altLang="en-US" sz="2800" dirty="0">
                <a:solidFill>
                  <a:schemeClr val="tx1"/>
                </a:solidFill>
                <a:latin typeface="+mn-lt"/>
                <a:ea typeface="华文中宋" panose="02010600040101010101" pitchFamily="2" charset="-122"/>
              </a:rPr>
              <a:t>，由</a:t>
            </a:r>
            <a:r>
              <a:rPr lang="en-US" sz="2800" dirty="0">
                <a:solidFill>
                  <a:schemeClr val="tx1"/>
                </a:solidFill>
                <a:latin typeface="+mn-lt"/>
                <a:ea typeface="华文中宋" panose="02010600040101010101" pitchFamily="2" charset="-122"/>
              </a:rPr>
              <a:t>EU</a:t>
            </a:r>
            <a:r>
              <a:rPr lang="zh-CN" altLang="en-US" sz="2800" dirty="0">
                <a:solidFill>
                  <a:schemeClr val="tx1"/>
                </a:solidFill>
                <a:latin typeface="+mn-lt"/>
                <a:ea typeface="华文中宋" panose="02010600040101010101" pitchFamily="2" charset="-122"/>
              </a:rPr>
              <a:t>根据指令要求，发控制命令，完成存储器读总线周期。</a:t>
            </a:r>
          </a:p>
          <a:p>
            <a:endParaRPr lang="zh-CN" altLang="en-US" dirty="0"/>
          </a:p>
        </p:txBody>
      </p:sp>
    </p:spTree>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工作过程</a:t>
            </a:r>
          </a:p>
        </p:txBody>
      </p:sp>
      <p:sp>
        <p:nvSpPr>
          <p:cNvPr id="3" name="内容占位符 2"/>
          <p:cNvSpPr>
            <a:spLocks noGrp="1"/>
          </p:cNvSpPr>
          <p:nvPr>
            <p:ph idx="1"/>
          </p:nvPr>
        </p:nvSpPr>
        <p:spPr/>
        <p:txBody>
          <a:bodyPr/>
          <a:lstStyle/>
          <a:p>
            <a:pPr algn="just">
              <a:buNone/>
            </a:pPr>
            <a:r>
              <a:rPr lang="en-US" sz="2800" dirty="0"/>
              <a:t>5</a:t>
            </a:r>
            <a:r>
              <a:rPr lang="zh-CN" altLang="en-US" sz="2800" dirty="0"/>
              <a:t>）</a:t>
            </a:r>
            <a:r>
              <a:rPr lang="zh-CN" altLang="en-US" sz="2800" dirty="0">
                <a:latin typeface="+mn-lt"/>
                <a:ea typeface="+mn-ea"/>
              </a:rPr>
              <a:t>如遇到</a:t>
            </a:r>
            <a:r>
              <a:rPr lang="en-US" sz="2800" dirty="0">
                <a:latin typeface="+mn-lt"/>
                <a:ea typeface="+mn-ea"/>
              </a:rPr>
              <a:t>JMP</a:t>
            </a:r>
            <a:r>
              <a:rPr lang="zh-CN" altLang="en-US" sz="2800" dirty="0">
                <a:latin typeface="+mn-lt"/>
                <a:ea typeface="+mn-ea"/>
              </a:rPr>
              <a:t>或</a:t>
            </a:r>
            <a:r>
              <a:rPr lang="en-US" sz="2800" dirty="0">
                <a:latin typeface="+mn-lt"/>
                <a:ea typeface="+mn-ea"/>
              </a:rPr>
              <a:t>CALL</a:t>
            </a:r>
            <a:r>
              <a:rPr lang="zh-CN" altLang="en-US" sz="2800" dirty="0">
                <a:latin typeface="+mn-lt"/>
                <a:ea typeface="+mn-ea"/>
              </a:rPr>
              <a:t>指令，则指令队列中的内容作废，按新的转移地址取指令。</a:t>
            </a:r>
          </a:p>
          <a:p>
            <a:pPr algn="just">
              <a:buNone/>
            </a:pPr>
            <a:r>
              <a:rPr lang="en-US" sz="2800" dirty="0">
                <a:latin typeface="+mn-lt"/>
                <a:ea typeface="+mn-ea"/>
              </a:rPr>
              <a:t>6</a:t>
            </a:r>
            <a:r>
              <a:rPr lang="zh-CN" altLang="en-US" sz="2800" dirty="0">
                <a:latin typeface="+mn-lt"/>
                <a:ea typeface="+mn-ea"/>
              </a:rPr>
              <a:t>）算术逻辑部件</a:t>
            </a:r>
            <a:r>
              <a:rPr lang="en-US" sz="2800" dirty="0">
                <a:latin typeface="+mn-lt"/>
                <a:ea typeface="+mn-ea"/>
              </a:rPr>
              <a:t>ALU</a:t>
            </a:r>
            <a:r>
              <a:rPr lang="zh-CN" altLang="en-US" sz="2800" dirty="0">
                <a:latin typeface="+mn-lt"/>
                <a:ea typeface="+mn-ea"/>
              </a:rPr>
              <a:t>完成算术运算、逻辑运算或移位等操作。</a:t>
            </a:r>
          </a:p>
          <a:p>
            <a:pPr marL="358775" indent="-358775" algn="just">
              <a:buClr>
                <a:srgbClr val="00FF00"/>
              </a:buClr>
              <a:buFont typeface="Wingdings" panose="05000000000000000000" pitchFamily="2" charset="2"/>
              <a:buChar char="Ø"/>
            </a:pPr>
            <a:r>
              <a:rPr lang="zh-CN" altLang="en-US" sz="2800" dirty="0">
                <a:solidFill>
                  <a:schemeClr val="tx1">
                    <a:lumMod val="95000"/>
                  </a:schemeClr>
                </a:solidFill>
                <a:latin typeface="+mn-lt"/>
                <a:ea typeface="华文中宋" panose="02010600040101010101" pitchFamily="2" charset="-122"/>
              </a:rPr>
              <a:t>参加运算的操作数可从外存、</a:t>
            </a:r>
            <a:r>
              <a:rPr lang="en-US" sz="2800" dirty="0">
                <a:solidFill>
                  <a:schemeClr val="tx1">
                    <a:lumMod val="95000"/>
                  </a:schemeClr>
                </a:solidFill>
                <a:latin typeface="+mn-lt"/>
                <a:ea typeface="华文中宋" panose="02010600040101010101" pitchFamily="2" charset="-122"/>
              </a:rPr>
              <a:t>I/O</a:t>
            </a:r>
            <a:r>
              <a:rPr lang="zh-CN" altLang="en-US" sz="2800" dirty="0">
                <a:solidFill>
                  <a:schemeClr val="tx1">
                    <a:lumMod val="95000"/>
                  </a:schemeClr>
                </a:solidFill>
                <a:latin typeface="+mn-lt"/>
                <a:ea typeface="华文中宋" panose="02010600040101010101" pitchFamily="2" charset="-122"/>
              </a:rPr>
              <a:t>端口或</a:t>
            </a:r>
            <a:r>
              <a:rPr lang="en-US" sz="2800" dirty="0">
                <a:solidFill>
                  <a:schemeClr val="tx1">
                    <a:lumMod val="95000"/>
                  </a:schemeClr>
                </a:solidFill>
                <a:latin typeface="+mn-lt"/>
                <a:ea typeface="华文中宋" panose="02010600040101010101" pitchFamily="2" charset="-122"/>
              </a:rPr>
              <a:t>EU</a:t>
            </a:r>
            <a:r>
              <a:rPr lang="zh-CN" altLang="en-US" sz="2800" dirty="0">
                <a:solidFill>
                  <a:schemeClr val="tx1">
                    <a:lumMod val="95000"/>
                  </a:schemeClr>
                </a:solidFill>
                <a:latin typeface="+mn-lt"/>
                <a:ea typeface="华文中宋" panose="02010600040101010101" pitchFamily="2" charset="-122"/>
              </a:rPr>
              <a:t>内部的寄存器等获取。</a:t>
            </a:r>
          </a:p>
          <a:p>
            <a:pPr marL="358775" indent="-358775" algn="just">
              <a:buClr>
                <a:srgbClr val="00FF00"/>
              </a:buClr>
              <a:buFont typeface="Wingdings" panose="05000000000000000000" pitchFamily="2" charset="2"/>
              <a:buChar char="Ø"/>
            </a:pPr>
            <a:r>
              <a:rPr lang="zh-CN" altLang="en-US" sz="2800" dirty="0">
                <a:solidFill>
                  <a:schemeClr val="tx1">
                    <a:lumMod val="95000"/>
                  </a:schemeClr>
                </a:solidFill>
                <a:latin typeface="+mn-lt"/>
                <a:ea typeface="华文中宋" panose="02010600040101010101" pitchFamily="2" charset="-122"/>
              </a:rPr>
              <a:t>运算结果送到</a:t>
            </a:r>
            <a:r>
              <a:rPr lang="en-US" sz="2800" dirty="0">
                <a:solidFill>
                  <a:schemeClr val="tx1">
                    <a:lumMod val="95000"/>
                  </a:schemeClr>
                </a:solidFill>
                <a:latin typeface="+mn-lt"/>
                <a:ea typeface="华文中宋" panose="02010600040101010101" pitchFamily="2" charset="-122"/>
              </a:rPr>
              <a:t>EU</a:t>
            </a:r>
            <a:r>
              <a:rPr lang="zh-CN" altLang="en-US" sz="2800" dirty="0">
                <a:solidFill>
                  <a:schemeClr val="tx1">
                    <a:lumMod val="95000"/>
                  </a:schemeClr>
                </a:solidFill>
                <a:latin typeface="+mn-lt"/>
                <a:ea typeface="华文中宋" panose="02010600040101010101" pitchFamily="2" charset="-122"/>
              </a:rPr>
              <a:t>或</a:t>
            </a:r>
            <a:r>
              <a:rPr lang="en-US" sz="2800" dirty="0">
                <a:solidFill>
                  <a:schemeClr val="tx1">
                    <a:lumMod val="95000"/>
                  </a:schemeClr>
                </a:solidFill>
                <a:latin typeface="+mn-lt"/>
                <a:ea typeface="华文中宋" panose="02010600040101010101" pitchFamily="2" charset="-122"/>
              </a:rPr>
              <a:t>BIU</a:t>
            </a:r>
            <a:r>
              <a:rPr lang="zh-CN" altLang="en-US" sz="2800" dirty="0">
                <a:solidFill>
                  <a:schemeClr val="tx1">
                    <a:lumMod val="95000"/>
                  </a:schemeClr>
                </a:solidFill>
                <a:latin typeface="+mn-lt"/>
                <a:ea typeface="华文中宋" panose="02010600040101010101" pitchFamily="2" charset="-122"/>
              </a:rPr>
              <a:t>的寄存器中，也可由</a:t>
            </a:r>
            <a:r>
              <a:rPr lang="en-US" sz="2800" dirty="0">
                <a:solidFill>
                  <a:schemeClr val="tx1">
                    <a:lumMod val="95000"/>
                  </a:schemeClr>
                </a:solidFill>
                <a:latin typeface="+mn-lt"/>
                <a:ea typeface="华文中宋" panose="02010600040101010101" pitchFamily="2" charset="-122"/>
              </a:rPr>
              <a:t>BIU</a:t>
            </a:r>
            <a:r>
              <a:rPr lang="zh-CN" altLang="en-US" sz="2800" dirty="0">
                <a:solidFill>
                  <a:schemeClr val="tx1">
                    <a:lumMod val="95000"/>
                  </a:schemeClr>
                </a:solidFill>
                <a:latin typeface="+mn-lt"/>
                <a:ea typeface="华文中宋" panose="02010600040101010101" pitchFamily="2" charset="-122"/>
              </a:rPr>
              <a:t>写入存储器或</a:t>
            </a:r>
            <a:r>
              <a:rPr lang="en-US" sz="2800" dirty="0">
                <a:solidFill>
                  <a:schemeClr val="tx1">
                    <a:lumMod val="95000"/>
                  </a:schemeClr>
                </a:solidFill>
                <a:latin typeface="+mn-lt"/>
                <a:ea typeface="华文中宋" panose="02010600040101010101" pitchFamily="2" charset="-122"/>
              </a:rPr>
              <a:t>I/O</a:t>
            </a:r>
            <a:r>
              <a:rPr lang="zh-CN" altLang="en-US" sz="2800" dirty="0">
                <a:solidFill>
                  <a:schemeClr val="tx1">
                    <a:lumMod val="95000"/>
                  </a:schemeClr>
                </a:solidFill>
                <a:latin typeface="+mn-lt"/>
                <a:ea typeface="华文中宋" panose="02010600040101010101" pitchFamily="2" charset="-122"/>
              </a:rPr>
              <a:t>端口。</a:t>
            </a:r>
          </a:p>
          <a:p>
            <a:pPr marL="358775" indent="-358775" algn="just">
              <a:buClr>
                <a:srgbClr val="00FF00"/>
              </a:buClr>
              <a:buFont typeface="Wingdings" panose="05000000000000000000" pitchFamily="2" charset="2"/>
              <a:buChar char="Ø"/>
            </a:pPr>
            <a:r>
              <a:rPr lang="zh-CN" altLang="en-US" sz="2800" dirty="0">
                <a:solidFill>
                  <a:schemeClr val="tx1">
                    <a:lumMod val="95000"/>
                  </a:schemeClr>
                </a:solidFill>
                <a:latin typeface="+mn-lt"/>
                <a:ea typeface="华文中宋" panose="02010600040101010101" pitchFamily="2" charset="-122"/>
              </a:rPr>
              <a:t>本次操作的状态反映在标志寄存器</a:t>
            </a:r>
            <a:r>
              <a:rPr lang="en-US" sz="2800" dirty="0">
                <a:solidFill>
                  <a:schemeClr val="tx1">
                    <a:lumMod val="95000"/>
                  </a:schemeClr>
                </a:solidFill>
                <a:latin typeface="+mn-lt"/>
                <a:ea typeface="华文中宋" panose="02010600040101010101" pitchFamily="2" charset="-122"/>
              </a:rPr>
              <a:t>FLAGS</a:t>
            </a:r>
            <a:r>
              <a:rPr lang="zh-CN" altLang="en-US" sz="2800" dirty="0">
                <a:solidFill>
                  <a:schemeClr val="tx1">
                    <a:lumMod val="95000"/>
                  </a:schemeClr>
                </a:solidFill>
                <a:latin typeface="+mn-lt"/>
                <a:ea typeface="华文中宋" panose="02010600040101010101" pitchFamily="2" charset="-122"/>
              </a:rPr>
              <a:t>中，如进位和溢出等。</a:t>
            </a:r>
          </a:p>
          <a:p>
            <a:endParaRPr lang="zh-CN" altLang="en-US" dirty="0"/>
          </a:p>
        </p:txBody>
      </p:sp>
    </p:spTree>
  </p:cSld>
  <p:clrMapOvr>
    <a:masterClrMapping/>
  </p:clrMapOvr>
  <p:transition spd="slow">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工作过程</a:t>
            </a:r>
          </a:p>
        </p:txBody>
      </p:sp>
      <p:sp>
        <p:nvSpPr>
          <p:cNvPr id="3" name="内容占位符 2"/>
          <p:cNvSpPr>
            <a:spLocks noGrp="1"/>
          </p:cNvSpPr>
          <p:nvPr>
            <p:ph idx="1"/>
          </p:nvPr>
        </p:nvSpPr>
        <p:spPr/>
        <p:txBody>
          <a:bodyPr/>
          <a:lstStyle/>
          <a:p>
            <a:pPr marL="358775" indent="-358775" algn="just">
              <a:spcBef>
                <a:spcPts val="2400"/>
              </a:spcBef>
              <a:spcAft>
                <a:spcPts val="1200"/>
              </a:spcAft>
              <a:buClr>
                <a:srgbClr val="FF0000"/>
              </a:buClr>
              <a:buFont typeface="Wingdings" panose="05000000000000000000" pitchFamily="2" charset="2"/>
              <a:buChar char="l"/>
            </a:pPr>
            <a:r>
              <a:rPr lang="en-US" sz="2800" dirty="0">
                <a:latin typeface="+mn-lt"/>
                <a:ea typeface="+mn-ea"/>
              </a:rPr>
              <a:t>8086 CPU</a:t>
            </a:r>
            <a:r>
              <a:rPr lang="zh-CN" altLang="en-US" sz="2800" dirty="0">
                <a:latin typeface="+mn-lt"/>
                <a:ea typeface="+mn-ea"/>
              </a:rPr>
              <a:t>中，</a:t>
            </a:r>
            <a:r>
              <a:rPr lang="en-US" sz="2800" dirty="0">
                <a:latin typeface="+mn-lt"/>
                <a:ea typeface="+mn-ea"/>
              </a:rPr>
              <a:t>BIU</a:t>
            </a:r>
            <a:r>
              <a:rPr lang="zh-CN" altLang="en-US" sz="2800" dirty="0">
                <a:latin typeface="+mn-lt"/>
                <a:ea typeface="+mn-ea"/>
              </a:rPr>
              <a:t>和</a:t>
            </a:r>
            <a:r>
              <a:rPr lang="en-US" sz="2800" dirty="0">
                <a:latin typeface="+mn-lt"/>
                <a:ea typeface="+mn-ea"/>
              </a:rPr>
              <a:t>EU</a:t>
            </a:r>
            <a:r>
              <a:rPr lang="zh-CN" altLang="en-US" sz="2800" dirty="0">
                <a:latin typeface="+mn-lt"/>
                <a:ea typeface="+mn-ea"/>
              </a:rPr>
              <a:t>是分开的，取指令和执行指令可重叠进行（</a:t>
            </a:r>
            <a:r>
              <a:rPr lang="en-US" sz="2800" dirty="0">
                <a:latin typeface="+mn-lt"/>
                <a:ea typeface="+mn-ea"/>
              </a:rPr>
              <a:t>JMP</a:t>
            </a:r>
            <a:r>
              <a:rPr lang="zh-CN" altLang="en-US" sz="2800" dirty="0">
                <a:latin typeface="+mn-lt"/>
                <a:ea typeface="+mn-ea"/>
              </a:rPr>
              <a:t>、</a:t>
            </a:r>
            <a:r>
              <a:rPr lang="en-US" sz="2800" dirty="0">
                <a:latin typeface="+mn-lt"/>
                <a:ea typeface="+mn-ea"/>
              </a:rPr>
              <a:t>CALL</a:t>
            </a:r>
            <a:r>
              <a:rPr lang="zh-CN" altLang="en-US" sz="2800" dirty="0">
                <a:latin typeface="+mn-lt"/>
                <a:ea typeface="+mn-ea"/>
              </a:rPr>
              <a:t>指令除外），这种重叠的操作技术称为</a:t>
            </a:r>
            <a:r>
              <a:rPr lang="zh-CN" altLang="en-US" sz="2800" dirty="0">
                <a:solidFill>
                  <a:srgbClr val="66FF99"/>
                </a:solidFill>
                <a:latin typeface="+mn-lt"/>
                <a:ea typeface="+mn-ea"/>
              </a:rPr>
              <a:t>流水线</a:t>
            </a:r>
            <a:r>
              <a:rPr lang="zh-CN" altLang="en-US" sz="2800" dirty="0">
                <a:latin typeface="+mn-lt"/>
                <a:ea typeface="+mn-ea"/>
              </a:rPr>
              <a:t>（</a:t>
            </a:r>
            <a:r>
              <a:rPr lang="en-US" sz="2800" dirty="0">
                <a:latin typeface="+mn-lt"/>
                <a:ea typeface="+mn-ea"/>
              </a:rPr>
              <a:t>Pipeline</a:t>
            </a:r>
            <a:r>
              <a:rPr lang="zh-CN" altLang="en-US" sz="2800" dirty="0">
                <a:latin typeface="+mn-lt"/>
                <a:ea typeface="+mn-ea"/>
              </a:rPr>
              <a:t>），能用来提高程序的运行速度。</a:t>
            </a:r>
            <a:endParaRPr lang="en-US" altLang="zh-CN" sz="2800" dirty="0">
              <a:latin typeface="+mn-lt"/>
              <a:ea typeface="+mn-ea"/>
            </a:endParaRPr>
          </a:p>
          <a:p>
            <a:pPr marL="358775" indent="-358775" algn="just">
              <a:spcBef>
                <a:spcPts val="2400"/>
              </a:spcBef>
              <a:spcAft>
                <a:spcPts val="1200"/>
              </a:spcAft>
              <a:buClr>
                <a:srgbClr val="FF0000"/>
              </a:buClr>
              <a:buFont typeface="Wingdings" panose="05000000000000000000" pitchFamily="2" charset="2"/>
              <a:buChar char="l"/>
            </a:pPr>
            <a:r>
              <a:rPr lang="zh-CN" altLang="en-US" sz="2800" dirty="0">
                <a:latin typeface="+mn-lt"/>
                <a:ea typeface="+mn-ea"/>
              </a:rPr>
              <a:t>在高档微处理器中有多条流水线。</a:t>
            </a:r>
          </a:p>
          <a:p>
            <a:pPr>
              <a:spcBef>
                <a:spcPts val="2400"/>
              </a:spcBef>
              <a:spcAft>
                <a:spcPts val="1200"/>
              </a:spcAft>
            </a:pPr>
            <a:endParaRPr lang="zh-CN" altLang="en-US" dirty="0"/>
          </a:p>
        </p:txBody>
      </p:sp>
    </p:spTree>
  </p:cSld>
  <p:clrMapOvr>
    <a:masterClrMapping/>
  </p:clrMapOvr>
  <p:transition spd="slow">
    <p:push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927100" y="3206750"/>
            <a:ext cx="7831138" cy="1908215"/>
          </a:xfrm>
          <a:prstGeom prst="rect">
            <a:avLst/>
          </a:prstGeom>
        </p:spPr>
        <p:txBody>
          <a:bodyPr wrap="square">
            <a:spAutoFit/>
          </a:bodyPr>
          <a:lstStyle/>
          <a:p>
            <a:pPr>
              <a:lnSpc>
                <a:spcPct val="150000"/>
              </a:lnSpc>
              <a:spcBef>
                <a:spcPts val="1200"/>
              </a:spcBef>
              <a:buNone/>
            </a:pPr>
            <a:r>
              <a:rPr lang="en-US" altLang="zh-CN" sz="3600" b="1" dirty="0">
                <a:solidFill>
                  <a:schemeClr val="tx1"/>
                </a:solidFill>
                <a:latin typeface="+mn-lt"/>
                <a:ea typeface="+mn-ea"/>
              </a:rPr>
              <a:t>2</a:t>
            </a:r>
            <a:r>
              <a:rPr lang="en-US" sz="3600" b="1" dirty="0">
                <a:solidFill>
                  <a:schemeClr val="tx1"/>
                </a:solidFill>
                <a:latin typeface="+mn-lt"/>
                <a:ea typeface="+mn-ea"/>
              </a:rPr>
              <a:t>.1.1  8086 CPU</a:t>
            </a:r>
            <a:r>
              <a:rPr lang="zh-CN" altLang="en-US" sz="3600" b="1" dirty="0">
                <a:solidFill>
                  <a:schemeClr val="tx1"/>
                </a:solidFill>
                <a:latin typeface="+mn-lt"/>
                <a:ea typeface="+mn-ea"/>
              </a:rPr>
              <a:t>内部结构及工作过程</a:t>
            </a:r>
          </a:p>
          <a:p>
            <a:pPr>
              <a:lnSpc>
                <a:spcPct val="150000"/>
              </a:lnSpc>
              <a:spcBef>
                <a:spcPts val="1200"/>
              </a:spcBef>
              <a:buNone/>
            </a:pPr>
            <a:r>
              <a:rPr lang="en-US" altLang="zh-CN" sz="3600" b="1" dirty="0">
                <a:solidFill>
                  <a:srgbClr val="00FF00"/>
                </a:solidFill>
                <a:latin typeface="+mn-lt"/>
                <a:ea typeface="+mn-ea"/>
              </a:rPr>
              <a:t>2</a:t>
            </a:r>
            <a:r>
              <a:rPr lang="en-US" sz="3600" b="1" dirty="0">
                <a:solidFill>
                  <a:srgbClr val="00FF00"/>
                </a:solidFill>
                <a:latin typeface="+mn-lt"/>
                <a:ea typeface="+mn-ea"/>
              </a:rPr>
              <a:t>.1.2  8086 CPU</a:t>
            </a:r>
            <a:r>
              <a:rPr lang="zh-CN" altLang="en-US" sz="3600" b="1" dirty="0">
                <a:solidFill>
                  <a:srgbClr val="00FF00"/>
                </a:solidFill>
                <a:latin typeface="+mn-lt"/>
                <a:ea typeface="+mn-ea"/>
              </a:rPr>
              <a:t>内部寄存器</a:t>
            </a:r>
            <a:endParaRPr lang="en-US" altLang="zh-CN" sz="3600" b="1" dirty="0">
              <a:solidFill>
                <a:srgbClr val="00FF00"/>
              </a:solidFill>
              <a:latin typeface="+mn-lt"/>
              <a:ea typeface="+mn-ea"/>
            </a:endParaRPr>
          </a:p>
        </p:txBody>
      </p:sp>
      <p:sp>
        <p:nvSpPr>
          <p:cNvPr id="5" name="标题 1"/>
          <p:cNvSpPr>
            <a:spLocks noGrp="1"/>
          </p:cNvSpPr>
          <p:nvPr>
            <p:ph type="title"/>
          </p:nvPr>
        </p:nvSpPr>
        <p:spPr>
          <a:xfrm>
            <a:off x="171450" y="762000"/>
            <a:ext cx="8540750" cy="1822450"/>
          </a:xfrm>
        </p:spPr>
        <p:txBody>
          <a:bodyPr/>
          <a:lstStyle/>
          <a:p>
            <a:r>
              <a:rPr lang="en-US" sz="5400" dirty="0">
                <a:solidFill>
                  <a:srgbClr val="FFFF00"/>
                </a:solidFill>
                <a:cs typeface="Times New Roman" panose="02020603050405020304"/>
              </a:rPr>
              <a:t>§</a:t>
            </a:r>
            <a:r>
              <a:rPr lang="en-US" altLang="zh-CN" sz="5400" dirty="0">
                <a:solidFill>
                  <a:srgbClr val="FFFF00"/>
                </a:solidFill>
                <a:cs typeface="Times New Roman" panose="02020603050405020304"/>
              </a:rPr>
              <a:t>2</a:t>
            </a:r>
            <a:r>
              <a:rPr lang="en-US" sz="5400" dirty="0">
                <a:solidFill>
                  <a:srgbClr val="FFFF00"/>
                </a:solidFill>
              </a:rPr>
              <a:t>.1 8086 CPU</a:t>
            </a:r>
            <a:r>
              <a:rPr lang="zh-CN" altLang="en-US" sz="5400" dirty="0">
                <a:solidFill>
                  <a:srgbClr val="FFFF00"/>
                </a:solidFill>
              </a:rPr>
              <a:t>的内部结构</a:t>
            </a:r>
          </a:p>
        </p:txBody>
      </p:sp>
    </p:spTree>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317500"/>
            <a:ext cx="8229600" cy="674688"/>
          </a:xfrm>
        </p:spPr>
        <p:txBody>
          <a:bodyPr/>
          <a:lstStyle/>
          <a:p>
            <a:r>
              <a:rPr lang="en-US" sz="3600" dirty="0">
                <a:solidFill>
                  <a:srgbClr val="00FF00"/>
                </a:solidFill>
                <a:ea typeface="+mn-ea"/>
              </a:rPr>
              <a:t>2.1.2  8086 CPU</a:t>
            </a:r>
            <a:r>
              <a:rPr lang="zh-CN" altLang="en-US" sz="3600" dirty="0">
                <a:solidFill>
                  <a:srgbClr val="00FF00"/>
                </a:solidFill>
                <a:ea typeface="+mn-ea"/>
              </a:rPr>
              <a:t>内部寄存器</a:t>
            </a:r>
          </a:p>
        </p:txBody>
      </p:sp>
      <p:sp>
        <p:nvSpPr>
          <p:cNvPr id="3" name="内容占位符 2"/>
          <p:cNvSpPr>
            <a:spLocks noGrp="1"/>
          </p:cNvSpPr>
          <p:nvPr>
            <p:ph idx="1"/>
          </p:nvPr>
        </p:nvSpPr>
        <p:spPr>
          <a:xfrm>
            <a:off x="349250" y="939800"/>
            <a:ext cx="8372475" cy="1333500"/>
          </a:xfrm>
        </p:spPr>
        <p:txBody>
          <a:bodyPr/>
          <a:lstStyle/>
          <a:p>
            <a:pPr marL="352425" indent="-352425" algn="just">
              <a:spcBef>
                <a:spcPts val="0"/>
              </a:spcBef>
              <a:buClr>
                <a:srgbClr val="FF0000"/>
              </a:buClr>
              <a:buFont typeface="Wingdings" panose="05000000000000000000" pitchFamily="2" charset="2"/>
              <a:buChar char="l"/>
              <a:tabLst>
                <a:tab pos="273050" algn="l"/>
              </a:tabLst>
            </a:pPr>
            <a:r>
              <a:rPr lang="zh-CN" altLang="en-US" sz="2400" dirty="0">
                <a:latin typeface="+mn-lt"/>
                <a:ea typeface="+mn-ea"/>
              </a:rPr>
              <a:t>内部寄存器存放运算中的操作数、操作数地址、中间结果及最后结果。存取速度比存储器快许多。编程时须了解各寄存器的功能和用法。</a:t>
            </a:r>
            <a:r>
              <a:rPr lang="en-US" sz="2400" dirty="0">
                <a:latin typeface="+mn-lt"/>
                <a:ea typeface="+mn-ea"/>
              </a:rPr>
              <a:t>8088</a:t>
            </a:r>
            <a:r>
              <a:rPr lang="zh-CN" altLang="en-US" sz="2400" dirty="0">
                <a:latin typeface="+mn-lt"/>
                <a:ea typeface="+mn-ea"/>
              </a:rPr>
              <a:t>与</a:t>
            </a:r>
            <a:r>
              <a:rPr lang="en-US" sz="2400" dirty="0">
                <a:latin typeface="+mn-lt"/>
                <a:ea typeface="+mn-ea"/>
              </a:rPr>
              <a:t>8086</a:t>
            </a:r>
            <a:r>
              <a:rPr lang="zh-CN" altLang="en-US" sz="2400" dirty="0">
                <a:latin typeface="+mn-lt"/>
                <a:ea typeface="+mn-ea"/>
              </a:rPr>
              <a:t>内部寄存器完全相同</a:t>
            </a:r>
            <a:r>
              <a:rPr lang="zh-CN" altLang="en-US" dirty="0">
                <a:latin typeface="+mn-lt"/>
                <a:ea typeface="+mn-ea"/>
              </a:rPr>
              <a:t>。</a:t>
            </a:r>
          </a:p>
        </p:txBody>
      </p:sp>
      <p:pic>
        <p:nvPicPr>
          <p:cNvPr id="5" name="图片 4" descr="LF_t2.2.png"/>
          <p:cNvPicPr>
            <a:picLocks noChangeAspect="1"/>
          </p:cNvPicPr>
          <p:nvPr/>
        </p:nvPicPr>
        <p:blipFill>
          <a:blip r:embed="rId2"/>
          <a:stretch>
            <a:fillRect/>
          </a:stretch>
        </p:blipFill>
        <p:spPr>
          <a:xfrm>
            <a:off x="1149350" y="2139950"/>
            <a:ext cx="7250073" cy="4405497"/>
          </a:xfrm>
          <a:prstGeom prst="rect">
            <a:avLst/>
          </a:prstGeom>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857250"/>
            <a:ext cx="8229600" cy="67468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pitchFamily="2" charset="-122"/>
                <a:cs typeface="+mj-cs"/>
              </a:rPr>
              <a:t>课程目标</a:t>
            </a:r>
            <a:endPar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pitchFamily="2" charset="-122"/>
              <a:cs typeface="+mj-cs"/>
            </a:endParaRPr>
          </a:p>
        </p:txBody>
      </p:sp>
      <p:sp>
        <p:nvSpPr>
          <p:cNvPr id="5122" name="内容占位符 2"/>
          <p:cNvSpPr>
            <a:spLocks noGrp="1"/>
          </p:cNvSpPr>
          <p:nvPr>
            <p:ph idx="1"/>
          </p:nvPr>
        </p:nvSpPr>
        <p:spPr>
          <a:xfrm>
            <a:off x="386080" y="1892300"/>
            <a:ext cx="8372475" cy="4175125"/>
          </a:xfrm>
        </p:spPr>
        <p:txBody>
          <a:bodyPr wrap="square" lIns="91440" tIns="45720" rIns="91440" bIns="45720" anchor="t"/>
          <a:lstStyle/>
          <a:p>
            <a:pPr eaLnBrk="1" hangingPunct="1">
              <a:spcAft>
                <a:spcPts val="600"/>
              </a:spcAft>
            </a:pPr>
            <a:r>
              <a:rPr lang="en-US" sz="2800"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a:t>
            </a:r>
            <a:r>
              <a:rPr sz="2800" dirty="0">
                <a:latin typeface="黑体" panose="02010609060101010101" pitchFamily="2" charset="-122"/>
                <a:ea typeface="黑体" panose="02010609060101010101" pitchFamily="2" charset="-122"/>
              </a:rPr>
              <a:t>利用微型计算机和单片机知识进行软硬件开发模型的比较和综合，优选技术方案，完成微型计算机系统和单片机系统复杂工程问题的分析。</a:t>
            </a:r>
          </a:p>
          <a:p>
            <a:pPr marL="0" indent="0" eaLnBrk="1" hangingPunct="1">
              <a:spcAft>
                <a:spcPts val="600"/>
              </a:spcAft>
              <a:buNone/>
            </a:pPr>
            <a:endParaRPr sz="2800" dirty="0">
              <a:latin typeface="黑体" panose="02010609060101010101" pitchFamily="2" charset="-122"/>
              <a:ea typeface="黑体" panose="02010609060101010101" pitchFamily="2" charset="-122"/>
            </a:endParaRPr>
          </a:p>
          <a:p>
            <a:pPr eaLnBrk="1" hangingPunct="1">
              <a:spcAft>
                <a:spcPts val="600"/>
              </a:spcAft>
            </a:pPr>
            <a:r>
              <a:rPr lang="en-US"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a:t>
            </a:r>
            <a:r>
              <a:rPr sz="2800" dirty="0">
                <a:latin typeface="黑体" panose="02010609060101010101" pitchFamily="2" charset="-122"/>
                <a:ea typeface="黑体" panose="02010609060101010101" pitchFamily="2" charset="-122"/>
              </a:rPr>
              <a:t>设计微型计算机和单片机系统硬件电路和软件程序，并针对复杂工程问题的系统需求，遵循工程规范，完成硬件电路和软件程序的开发。</a:t>
            </a:r>
          </a:p>
          <a:p>
            <a:pPr marL="0" indent="0" eaLnBrk="1" hangingPunct="1">
              <a:spcAft>
                <a:spcPts val="600"/>
              </a:spcAft>
              <a:buNone/>
            </a:pPr>
            <a:endParaRPr sz="2800" dirty="0">
              <a:latin typeface="黑体" panose="02010609060101010101" pitchFamily="2" charset="-122"/>
              <a:ea typeface="黑体" panose="02010609060101010101" pitchFamily="2" charset="-122"/>
            </a:endParaRPr>
          </a:p>
        </p:txBody>
      </p:sp>
    </p:spTree>
  </p:cSld>
  <p:clrMapOvr>
    <a:masterClrMapping/>
  </p:clrMapOvr>
  <p:transition spd="slow">
    <p:circl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
        <p:nvSpPr>
          <p:cNvPr id="3" name="内容占位符 2"/>
          <p:cNvSpPr>
            <a:spLocks noGrp="1"/>
          </p:cNvSpPr>
          <p:nvPr>
            <p:ph idx="1"/>
          </p:nvPr>
        </p:nvSpPr>
        <p:spPr/>
        <p:txBody>
          <a:bodyPr/>
          <a:lstStyle/>
          <a:p>
            <a:pPr>
              <a:buNone/>
            </a:pPr>
            <a:r>
              <a:rPr lang="en-US" sz="3200" dirty="0">
                <a:solidFill>
                  <a:schemeClr val="tx1"/>
                </a:solidFill>
                <a:latin typeface="+mn-lt"/>
              </a:rPr>
              <a:t>1.</a:t>
            </a:r>
            <a:r>
              <a:rPr lang="zh-CN" altLang="en-US" sz="3200" dirty="0">
                <a:solidFill>
                  <a:schemeClr val="tx1"/>
                </a:solidFill>
                <a:latin typeface="+mn-lt"/>
              </a:rPr>
              <a:t>数据寄存器</a:t>
            </a:r>
            <a:endParaRPr lang="en-US" altLang="zh-CN" sz="3200" dirty="0">
              <a:solidFill>
                <a:schemeClr val="tx1"/>
              </a:solidFill>
              <a:latin typeface="+mn-lt"/>
            </a:endParaRPr>
          </a:p>
          <a:p>
            <a:pPr>
              <a:buNone/>
            </a:pPr>
            <a:endParaRPr lang="zh-CN" altLang="en-US" sz="3200" dirty="0">
              <a:solidFill>
                <a:schemeClr val="tx1"/>
              </a:solidFill>
              <a:latin typeface="+mn-lt"/>
            </a:endParaRPr>
          </a:p>
          <a:p>
            <a:pPr marL="358775" indent="-358775" algn="just">
              <a:buClr>
                <a:srgbClr val="FF0000"/>
              </a:buClr>
              <a:buFont typeface="Wingdings" panose="05000000000000000000" pitchFamily="2" charset="2"/>
              <a:buChar char="l"/>
            </a:pPr>
            <a:r>
              <a:rPr lang="en-US" sz="2800" dirty="0">
                <a:latin typeface="+mn-lt"/>
                <a:ea typeface="+mn-ea"/>
              </a:rPr>
              <a:t>16</a:t>
            </a:r>
            <a:r>
              <a:rPr lang="zh-CN" altLang="en-US" sz="2800" dirty="0">
                <a:latin typeface="+mn-lt"/>
                <a:ea typeface="+mn-ea"/>
              </a:rPr>
              <a:t>位数据寄存器 </a:t>
            </a:r>
            <a:r>
              <a:rPr lang="en-US" sz="2800" dirty="0">
                <a:latin typeface="+mn-lt"/>
                <a:ea typeface="+mn-ea"/>
              </a:rPr>
              <a:t>AX</a:t>
            </a:r>
            <a:r>
              <a:rPr lang="zh-CN" altLang="en-US" sz="2800" dirty="0">
                <a:latin typeface="+mn-lt"/>
                <a:ea typeface="+mn-ea"/>
              </a:rPr>
              <a:t>、</a:t>
            </a:r>
            <a:r>
              <a:rPr lang="en-US" sz="2800" dirty="0">
                <a:latin typeface="+mn-lt"/>
                <a:ea typeface="+mn-ea"/>
              </a:rPr>
              <a:t>BX</a:t>
            </a:r>
            <a:r>
              <a:rPr lang="zh-CN" altLang="en-US" sz="2800" dirty="0">
                <a:latin typeface="+mn-lt"/>
                <a:ea typeface="+mn-ea"/>
              </a:rPr>
              <a:t>、</a:t>
            </a:r>
            <a:r>
              <a:rPr lang="en-US" sz="2800" dirty="0">
                <a:latin typeface="+mn-lt"/>
                <a:ea typeface="+mn-ea"/>
              </a:rPr>
              <a:t>CX</a:t>
            </a:r>
            <a:r>
              <a:rPr lang="zh-CN" altLang="en-US" sz="2800" dirty="0">
                <a:latin typeface="+mn-lt"/>
                <a:ea typeface="+mn-ea"/>
              </a:rPr>
              <a:t>、</a:t>
            </a:r>
            <a:r>
              <a:rPr lang="en-US" sz="2800" dirty="0">
                <a:latin typeface="+mn-lt"/>
                <a:ea typeface="+mn-ea"/>
              </a:rPr>
              <a:t>DX</a:t>
            </a:r>
            <a:r>
              <a:rPr lang="zh-CN" altLang="en-US" sz="2800" dirty="0">
                <a:latin typeface="+mn-lt"/>
                <a:ea typeface="+mn-ea"/>
              </a:rPr>
              <a:t>，存放</a:t>
            </a:r>
            <a:r>
              <a:rPr lang="en-US" sz="2800" dirty="0">
                <a:latin typeface="+mn-lt"/>
                <a:ea typeface="+mn-ea"/>
              </a:rPr>
              <a:t>16</a:t>
            </a:r>
            <a:r>
              <a:rPr lang="zh-CN" altLang="en-US" sz="2800" dirty="0">
                <a:latin typeface="+mn-lt"/>
                <a:ea typeface="+mn-ea"/>
              </a:rPr>
              <a:t>位数据信息或地址信息。</a:t>
            </a:r>
            <a:endParaRPr lang="en-US" altLang="zh-CN" sz="2800" dirty="0">
              <a:latin typeface="+mn-lt"/>
              <a:ea typeface="+mn-ea"/>
            </a:endParaRPr>
          </a:p>
          <a:p>
            <a:pPr marL="358775" indent="-358775" algn="just">
              <a:buClr>
                <a:srgbClr val="FF0000"/>
              </a:buClr>
              <a:buFont typeface="Wingdings" panose="05000000000000000000" pitchFamily="2" charset="2"/>
              <a:buChar char="l"/>
            </a:pPr>
            <a:endParaRPr lang="zh-CN" altLang="en-US" sz="2800" dirty="0">
              <a:latin typeface="+mn-lt"/>
              <a:ea typeface="+mn-ea"/>
            </a:endParaRPr>
          </a:p>
          <a:p>
            <a:pPr marL="358775" indent="-358775" algn="just">
              <a:buClr>
                <a:srgbClr val="FF0000"/>
              </a:buClr>
              <a:buFont typeface="Wingdings" panose="05000000000000000000" pitchFamily="2" charset="2"/>
              <a:buChar char="l"/>
            </a:pPr>
            <a:r>
              <a:rPr lang="zh-CN" altLang="en-US" sz="2800" dirty="0">
                <a:latin typeface="+mn-lt"/>
                <a:ea typeface="+mn-ea"/>
              </a:rPr>
              <a:t>每个</a:t>
            </a:r>
            <a:r>
              <a:rPr lang="en-US" altLang="zh-CN" sz="2800" dirty="0">
                <a:latin typeface="+mn-lt"/>
                <a:ea typeface="+mn-ea"/>
              </a:rPr>
              <a:t>16</a:t>
            </a:r>
            <a:r>
              <a:rPr lang="zh-CN" altLang="en-US" sz="2800" dirty="0">
                <a:latin typeface="+mn-lt"/>
                <a:ea typeface="+mn-ea"/>
              </a:rPr>
              <a:t>位寄存器也可分成</a:t>
            </a:r>
            <a:r>
              <a:rPr lang="en-US" altLang="zh-CN" sz="2800" dirty="0">
                <a:latin typeface="+mn-lt"/>
                <a:ea typeface="+mn-ea"/>
              </a:rPr>
              <a:t>2</a:t>
            </a:r>
            <a:r>
              <a:rPr lang="zh-CN" altLang="en-US" sz="2800" dirty="0">
                <a:latin typeface="+mn-lt"/>
                <a:ea typeface="+mn-ea"/>
              </a:rPr>
              <a:t>个</a:t>
            </a:r>
            <a:r>
              <a:rPr lang="en-US" sz="2800" dirty="0">
                <a:latin typeface="+mn-lt"/>
                <a:ea typeface="+mn-ea"/>
              </a:rPr>
              <a:t>8</a:t>
            </a:r>
            <a:r>
              <a:rPr lang="zh-CN" altLang="en-US" sz="2800" dirty="0">
                <a:latin typeface="+mn-lt"/>
                <a:ea typeface="+mn-ea"/>
              </a:rPr>
              <a:t>位寄存器来使用：</a:t>
            </a:r>
            <a:endParaRPr lang="en-US" altLang="zh-CN" sz="2800" dirty="0">
              <a:latin typeface="+mn-lt"/>
              <a:ea typeface="+mn-ea"/>
            </a:endParaRPr>
          </a:p>
          <a:p>
            <a:pPr marL="358775" indent="-358775" algn="just">
              <a:buClr>
                <a:srgbClr val="FF0000"/>
              </a:buClr>
              <a:buNone/>
            </a:pPr>
            <a:r>
              <a:rPr lang="en-US" altLang="zh-CN" sz="2800" dirty="0">
                <a:latin typeface="+mn-lt"/>
                <a:ea typeface="+mn-ea"/>
              </a:rPr>
              <a:t>    </a:t>
            </a:r>
            <a:r>
              <a:rPr lang="zh-CN" altLang="en-US" sz="2800" dirty="0">
                <a:latin typeface="+mn-lt"/>
                <a:ea typeface="+mn-ea"/>
              </a:rPr>
              <a:t> </a:t>
            </a:r>
            <a:r>
              <a:rPr lang="en-US" sz="2800" dirty="0">
                <a:latin typeface="+mn-lt"/>
                <a:ea typeface="+mn-ea"/>
              </a:rPr>
              <a:t>AL</a:t>
            </a:r>
            <a:r>
              <a:rPr lang="zh-CN" altLang="en-US" sz="2800" dirty="0">
                <a:latin typeface="+mn-lt"/>
                <a:ea typeface="+mn-ea"/>
              </a:rPr>
              <a:t>、</a:t>
            </a:r>
            <a:r>
              <a:rPr lang="en-US" sz="2800" dirty="0">
                <a:latin typeface="+mn-lt"/>
                <a:ea typeface="+mn-ea"/>
              </a:rPr>
              <a:t>BL</a:t>
            </a:r>
            <a:r>
              <a:rPr lang="zh-CN" altLang="en-US" sz="2800" dirty="0">
                <a:latin typeface="+mn-lt"/>
                <a:ea typeface="+mn-ea"/>
              </a:rPr>
              <a:t>、</a:t>
            </a:r>
            <a:r>
              <a:rPr lang="en-US" sz="2800" dirty="0">
                <a:latin typeface="+mn-lt"/>
                <a:ea typeface="+mn-ea"/>
              </a:rPr>
              <a:t>CL</a:t>
            </a:r>
            <a:r>
              <a:rPr lang="zh-CN" altLang="en-US" sz="2800" dirty="0">
                <a:latin typeface="+mn-lt"/>
                <a:ea typeface="+mn-ea"/>
              </a:rPr>
              <a:t>、</a:t>
            </a:r>
            <a:r>
              <a:rPr lang="en-US" sz="2800" dirty="0">
                <a:latin typeface="+mn-lt"/>
                <a:ea typeface="+mn-ea"/>
              </a:rPr>
              <a:t>DL</a:t>
            </a:r>
            <a:r>
              <a:rPr lang="zh-CN" altLang="en-US" sz="2800" dirty="0">
                <a:latin typeface="+mn-lt"/>
                <a:ea typeface="+mn-ea"/>
              </a:rPr>
              <a:t>，</a:t>
            </a:r>
            <a:r>
              <a:rPr lang="en-US" sz="2800" dirty="0">
                <a:latin typeface="+mn-lt"/>
                <a:ea typeface="+mn-ea"/>
              </a:rPr>
              <a:t>AH</a:t>
            </a:r>
            <a:r>
              <a:rPr lang="zh-CN" altLang="en-US" sz="2800" dirty="0">
                <a:latin typeface="+mn-lt"/>
                <a:ea typeface="+mn-ea"/>
              </a:rPr>
              <a:t>、</a:t>
            </a:r>
            <a:r>
              <a:rPr lang="en-US" sz="2800" dirty="0">
                <a:latin typeface="+mn-lt"/>
                <a:ea typeface="+mn-ea"/>
              </a:rPr>
              <a:t>BH</a:t>
            </a:r>
            <a:r>
              <a:rPr lang="zh-CN" altLang="en-US" sz="2800" dirty="0">
                <a:latin typeface="+mn-lt"/>
                <a:ea typeface="+mn-ea"/>
              </a:rPr>
              <a:t>、</a:t>
            </a:r>
            <a:r>
              <a:rPr lang="en-US" sz="2800" dirty="0">
                <a:latin typeface="+mn-lt"/>
                <a:ea typeface="+mn-ea"/>
              </a:rPr>
              <a:t>CH</a:t>
            </a:r>
            <a:r>
              <a:rPr lang="zh-CN" altLang="en-US" sz="2800" dirty="0">
                <a:latin typeface="+mn-lt"/>
                <a:ea typeface="+mn-ea"/>
              </a:rPr>
              <a:t>、</a:t>
            </a:r>
            <a:r>
              <a:rPr lang="en-US" sz="2800" dirty="0">
                <a:latin typeface="+mn-lt"/>
                <a:ea typeface="+mn-ea"/>
              </a:rPr>
              <a:t>DH</a:t>
            </a:r>
            <a:r>
              <a:rPr lang="zh-CN" altLang="en-US" sz="2800" dirty="0">
                <a:latin typeface="+mn-lt"/>
                <a:ea typeface="+mn-ea"/>
              </a:rPr>
              <a:t>。只能存放</a:t>
            </a:r>
            <a:r>
              <a:rPr lang="en-US" sz="2800" dirty="0">
                <a:latin typeface="+mn-lt"/>
                <a:ea typeface="+mn-ea"/>
              </a:rPr>
              <a:t>8</a:t>
            </a:r>
            <a:r>
              <a:rPr lang="zh-CN" altLang="en-US" sz="2800" dirty="0">
                <a:latin typeface="+mn-lt"/>
                <a:ea typeface="+mn-ea"/>
              </a:rPr>
              <a:t>位数据，不能存放地址。</a:t>
            </a:r>
          </a:p>
        </p:txBody>
      </p:sp>
    </p:spTree>
  </p:cSld>
  <p:clrMapOvr>
    <a:masterClrMapping/>
  </p:clrMapOvr>
  <p:transition spd="slow">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
        <p:nvSpPr>
          <p:cNvPr id="3" name="内容占位符 2"/>
          <p:cNvSpPr>
            <a:spLocks noGrp="1"/>
          </p:cNvSpPr>
          <p:nvPr>
            <p:ph idx="1"/>
          </p:nvPr>
        </p:nvSpPr>
        <p:spPr>
          <a:xfrm>
            <a:off x="385763" y="1250950"/>
            <a:ext cx="8372475" cy="5238750"/>
          </a:xfrm>
        </p:spPr>
        <p:txBody>
          <a:bodyPr/>
          <a:lstStyle/>
          <a:p>
            <a:pPr>
              <a:buClr>
                <a:srgbClr val="FF0000"/>
              </a:buClr>
              <a:buFont typeface="Wingdings" panose="05000000000000000000" pitchFamily="2" charset="2"/>
              <a:buChar char="l"/>
            </a:pPr>
            <a:r>
              <a:rPr lang="zh-CN" altLang="en-US" sz="2800" dirty="0">
                <a:latin typeface="+mn-lt"/>
                <a:ea typeface="+mn-ea"/>
              </a:rPr>
              <a:t>数据寄存器也可有专门用途（详见第</a:t>
            </a:r>
            <a:r>
              <a:rPr lang="en-US" sz="2800" dirty="0">
                <a:latin typeface="+mn-lt"/>
                <a:ea typeface="+mn-ea"/>
              </a:rPr>
              <a:t>3</a:t>
            </a:r>
            <a:r>
              <a:rPr lang="zh-CN" altLang="en-US" sz="2800" dirty="0">
                <a:latin typeface="+mn-lt"/>
                <a:ea typeface="+mn-ea"/>
              </a:rPr>
              <a:t>章）例如</a:t>
            </a:r>
          </a:p>
          <a:p>
            <a:pPr marL="358775" indent="-358775" algn="just">
              <a:spcBef>
                <a:spcPts val="1800"/>
              </a:spcBef>
              <a:buClr>
                <a:srgbClr val="00FF00"/>
              </a:buClr>
              <a:buFont typeface="Wingdings" panose="05000000000000000000" pitchFamily="2" charset="2"/>
              <a:buChar char="Ø"/>
            </a:pPr>
            <a:r>
              <a:rPr lang="en-US" sz="2800" dirty="0">
                <a:solidFill>
                  <a:srgbClr val="FF66FF"/>
                </a:solidFill>
                <a:latin typeface="+mn-lt"/>
                <a:ea typeface="华文中宋" panose="02010600040101010101" pitchFamily="2" charset="-122"/>
              </a:rPr>
              <a:t>AX</a:t>
            </a:r>
            <a:r>
              <a:rPr lang="zh-CN" altLang="en-US" sz="2800" dirty="0">
                <a:solidFill>
                  <a:schemeClr val="tx1">
                    <a:lumMod val="95000"/>
                  </a:schemeClr>
                </a:solidFill>
                <a:latin typeface="+mn-lt"/>
                <a:ea typeface="华文中宋" panose="02010600040101010101" pitchFamily="2" charset="-122"/>
              </a:rPr>
              <a:t>（</a:t>
            </a:r>
            <a:r>
              <a:rPr lang="en-US" sz="2800" dirty="0">
                <a:solidFill>
                  <a:schemeClr val="tx1">
                    <a:lumMod val="95000"/>
                  </a:schemeClr>
                </a:solidFill>
                <a:latin typeface="+mn-lt"/>
                <a:ea typeface="华文中宋" panose="02010600040101010101" pitchFamily="2" charset="-122"/>
              </a:rPr>
              <a:t>Accumulator</a:t>
            </a:r>
            <a:r>
              <a:rPr lang="zh-CN" altLang="en-US" sz="2800" dirty="0">
                <a:solidFill>
                  <a:schemeClr val="tx1">
                    <a:lumMod val="95000"/>
                  </a:schemeClr>
                </a:solidFill>
                <a:latin typeface="+mn-lt"/>
                <a:ea typeface="华文中宋" panose="02010600040101010101" pitchFamily="2" charset="-122"/>
              </a:rPr>
              <a:t>）</a:t>
            </a:r>
            <a:r>
              <a:rPr lang="zh-CN" altLang="en-US" sz="2800" dirty="0">
                <a:solidFill>
                  <a:srgbClr val="00FF00"/>
                </a:solidFill>
                <a:latin typeface="+mn-lt"/>
                <a:ea typeface="华文中宋" panose="02010600040101010101" pitchFamily="2" charset="-122"/>
              </a:rPr>
              <a:t>累加器</a:t>
            </a:r>
            <a:r>
              <a:rPr lang="zh-CN" altLang="en-US" sz="2800" dirty="0">
                <a:solidFill>
                  <a:schemeClr val="tx1">
                    <a:lumMod val="95000"/>
                  </a:schemeClr>
                </a:solidFill>
                <a:latin typeface="+mn-lt"/>
                <a:ea typeface="华文中宋" panose="02010600040101010101" pitchFamily="2" charset="-122"/>
              </a:rPr>
              <a:t>，在编程中用得最多</a:t>
            </a:r>
            <a:r>
              <a:rPr lang="en-US" altLang="zh-CN" sz="2800" dirty="0">
                <a:solidFill>
                  <a:schemeClr val="tx1">
                    <a:lumMod val="95000"/>
                  </a:schemeClr>
                </a:solidFill>
                <a:latin typeface="+mn-lt"/>
                <a:ea typeface="华文中宋" panose="02010600040101010101" pitchFamily="2" charset="-122"/>
              </a:rPr>
              <a:t>;</a:t>
            </a:r>
          </a:p>
          <a:p>
            <a:pPr marL="358775" indent="-358775" algn="just">
              <a:buClr>
                <a:srgbClr val="00FF00"/>
              </a:buClr>
              <a:buFont typeface="Wingdings" panose="05000000000000000000" pitchFamily="2" charset="2"/>
              <a:buChar char="Ø"/>
            </a:pPr>
            <a:r>
              <a:rPr lang="en-US" sz="2800" dirty="0">
                <a:solidFill>
                  <a:srgbClr val="FF66FF"/>
                </a:solidFill>
                <a:latin typeface="+mn-lt"/>
                <a:ea typeface="华文中宋" panose="02010600040101010101" pitchFamily="2" charset="-122"/>
              </a:rPr>
              <a:t>AX</a:t>
            </a:r>
            <a:r>
              <a:rPr lang="zh-CN" altLang="en-US" sz="2800" dirty="0">
                <a:solidFill>
                  <a:srgbClr val="FF66FF"/>
                </a:solidFill>
                <a:latin typeface="+mn-lt"/>
                <a:ea typeface="华文中宋" panose="02010600040101010101" pitchFamily="2" charset="-122"/>
              </a:rPr>
              <a:t>、</a:t>
            </a:r>
            <a:r>
              <a:rPr lang="en-US" sz="2800" dirty="0">
                <a:solidFill>
                  <a:srgbClr val="FF66FF"/>
                </a:solidFill>
                <a:latin typeface="+mn-lt"/>
                <a:ea typeface="华文中宋" panose="02010600040101010101" pitchFamily="2" charset="-122"/>
              </a:rPr>
              <a:t>AH</a:t>
            </a:r>
            <a:r>
              <a:rPr lang="zh-CN" altLang="en-US" sz="2800" dirty="0">
                <a:solidFill>
                  <a:schemeClr val="tx1">
                    <a:lumMod val="95000"/>
                  </a:schemeClr>
                </a:solidFill>
                <a:latin typeface="+mn-lt"/>
                <a:ea typeface="华文中宋" panose="02010600040101010101" pitchFamily="2" charset="-122"/>
              </a:rPr>
              <a:t>和</a:t>
            </a:r>
            <a:r>
              <a:rPr lang="en-US" sz="2800" dirty="0">
                <a:solidFill>
                  <a:srgbClr val="FF66FF"/>
                </a:solidFill>
                <a:latin typeface="+mn-lt"/>
                <a:ea typeface="华文中宋" panose="02010600040101010101" pitchFamily="2" charset="-122"/>
              </a:rPr>
              <a:t>AL</a:t>
            </a:r>
            <a:r>
              <a:rPr lang="zh-CN" altLang="en-US" sz="2800" dirty="0">
                <a:solidFill>
                  <a:schemeClr val="tx1">
                    <a:lumMod val="95000"/>
                  </a:schemeClr>
                </a:solidFill>
                <a:latin typeface="+mn-lt"/>
                <a:ea typeface="华文中宋" panose="02010600040101010101" pitchFamily="2" charset="-122"/>
              </a:rPr>
              <a:t>在乘、除法中有专门用途</a:t>
            </a:r>
            <a:r>
              <a:rPr lang="en-US" altLang="zh-CN" sz="2800" dirty="0">
                <a:solidFill>
                  <a:schemeClr val="tx1">
                    <a:lumMod val="95000"/>
                  </a:schemeClr>
                </a:solidFill>
                <a:latin typeface="+mn-lt"/>
                <a:ea typeface="华文中宋" panose="02010600040101010101" pitchFamily="2" charset="-122"/>
              </a:rPr>
              <a:t>;</a:t>
            </a:r>
          </a:p>
          <a:p>
            <a:pPr marL="358775" indent="-358775" algn="just">
              <a:buClr>
                <a:srgbClr val="00FF00"/>
              </a:buClr>
              <a:buFont typeface="Wingdings" panose="05000000000000000000" pitchFamily="2" charset="2"/>
              <a:buChar char="Ø"/>
            </a:pPr>
            <a:r>
              <a:rPr lang="en-US" sz="2800" dirty="0">
                <a:solidFill>
                  <a:srgbClr val="FF66FF"/>
                </a:solidFill>
                <a:latin typeface="+mn-lt"/>
                <a:ea typeface="华文中宋" panose="02010600040101010101" pitchFamily="2" charset="-122"/>
              </a:rPr>
              <a:t>BX</a:t>
            </a:r>
            <a:r>
              <a:rPr lang="zh-CN" altLang="en-US" sz="2800" dirty="0">
                <a:solidFill>
                  <a:schemeClr val="tx1">
                    <a:lumMod val="95000"/>
                  </a:schemeClr>
                </a:solidFill>
                <a:latin typeface="+mn-lt"/>
                <a:ea typeface="华文中宋" panose="02010600040101010101" pitchFamily="2" charset="-122"/>
              </a:rPr>
              <a:t>（</a:t>
            </a:r>
            <a:r>
              <a:rPr lang="en-US" sz="2800" dirty="0">
                <a:solidFill>
                  <a:schemeClr val="tx1">
                    <a:lumMod val="95000"/>
                  </a:schemeClr>
                </a:solidFill>
                <a:latin typeface="+mn-lt"/>
                <a:ea typeface="华文中宋" panose="02010600040101010101" pitchFamily="2" charset="-122"/>
              </a:rPr>
              <a:t>Base</a:t>
            </a:r>
            <a:r>
              <a:rPr lang="zh-CN" altLang="en-US" sz="2800" dirty="0">
                <a:solidFill>
                  <a:schemeClr val="tx1">
                    <a:lumMod val="95000"/>
                  </a:schemeClr>
                </a:solidFill>
                <a:latin typeface="+mn-lt"/>
                <a:ea typeface="华文中宋" panose="02010600040101010101" pitchFamily="2" charset="-122"/>
              </a:rPr>
              <a:t>）</a:t>
            </a:r>
            <a:r>
              <a:rPr lang="zh-CN" altLang="en-US" sz="2800" dirty="0">
                <a:solidFill>
                  <a:srgbClr val="00FF00"/>
                </a:solidFill>
                <a:latin typeface="+mn-lt"/>
                <a:ea typeface="华文中宋" panose="02010600040101010101" pitchFamily="2" charset="-122"/>
              </a:rPr>
              <a:t>基地址指针</a:t>
            </a:r>
            <a:r>
              <a:rPr lang="zh-CN" altLang="en-US" sz="2800" dirty="0">
                <a:solidFill>
                  <a:schemeClr val="tx1">
                    <a:lumMod val="95000"/>
                  </a:schemeClr>
                </a:solidFill>
                <a:latin typeface="+mn-lt"/>
                <a:ea typeface="华文中宋" panose="02010600040101010101" pitchFamily="2" charset="-122"/>
              </a:rPr>
              <a:t>，可存放偏移地址</a:t>
            </a:r>
            <a:r>
              <a:rPr lang="en-US" altLang="zh-CN" sz="2800" dirty="0">
                <a:solidFill>
                  <a:schemeClr val="tx1">
                    <a:lumMod val="95000"/>
                  </a:schemeClr>
                </a:solidFill>
                <a:latin typeface="+mn-lt"/>
                <a:ea typeface="华文中宋" panose="02010600040101010101" pitchFamily="2" charset="-122"/>
              </a:rPr>
              <a:t>;</a:t>
            </a:r>
            <a:endParaRPr lang="zh-CN" altLang="en-US" sz="2800" dirty="0">
              <a:solidFill>
                <a:schemeClr val="tx1">
                  <a:lumMod val="95000"/>
                </a:schemeClr>
              </a:solidFill>
              <a:latin typeface="+mn-lt"/>
              <a:ea typeface="华文中宋" panose="02010600040101010101" pitchFamily="2" charset="-122"/>
            </a:endParaRPr>
          </a:p>
          <a:p>
            <a:pPr marL="358775" indent="-358775" algn="just">
              <a:buClr>
                <a:srgbClr val="00FF00"/>
              </a:buClr>
              <a:buFont typeface="Wingdings" panose="05000000000000000000" pitchFamily="2" charset="2"/>
              <a:buChar char="Ø"/>
            </a:pPr>
            <a:r>
              <a:rPr lang="en-US" sz="2800" dirty="0">
                <a:solidFill>
                  <a:srgbClr val="FF66FF"/>
                </a:solidFill>
                <a:latin typeface="+mn-lt"/>
                <a:ea typeface="华文中宋" panose="02010600040101010101" pitchFamily="2" charset="-122"/>
              </a:rPr>
              <a:t>CX</a:t>
            </a:r>
            <a:r>
              <a:rPr lang="zh-CN" altLang="en-US" sz="2800" dirty="0">
                <a:solidFill>
                  <a:schemeClr val="tx1">
                    <a:lumMod val="95000"/>
                  </a:schemeClr>
                </a:solidFill>
                <a:latin typeface="+mn-lt"/>
                <a:ea typeface="华文中宋" panose="02010600040101010101" pitchFamily="2" charset="-122"/>
              </a:rPr>
              <a:t>（</a:t>
            </a:r>
            <a:r>
              <a:rPr lang="en-US" sz="2800" dirty="0">
                <a:solidFill>
                  <a:schemeClr val="tx1">
                    <a:lumMod val="95000"/>
                  </a:schemeClr>
                </a:solidFill>
                <a:latin typeface="+mn-lt"/>
                <a:ea typeface="华文中宋" panose="02010600040101010101" pitchFamily="2" charset="-122"/>
              </a:rPr>
              <a:t>Count</a:t>
            </a:r>
            <a:r>
              <a:rPr lang="zh-CN" altLang="en-US" sz="2800" dirty="0">
                <a:solidFill>
                  <a:schemeClr val="tx1">
                    <a:lumMod val="95000"/>
                  </a:schemeClr>
                </a:solidFill>
                <a:latin typeface="+mn-lt"/>
                <a:ea typeface="华文中宋" panose="02010600040101010101" pitchFamily="2" charset="-122"/>
              </a:rPr>
              <a:t>）</a:t>
            </a:r>
            <a:r>
              <a:rPr lang="zh-CN" altLang="en-US" sz="2800" dirty="0">
                <a:solidFill>
                  <a:srgbClr val="00FF00"/>
                </a:solidFill>
                <a:latin typeface="+mn-lt"/>
                <a:ea typeface="华文中宋" panose="02010600040101010101" pitchFamily="2" charset="-122"/>
              </a:rPr>
              <a:t>计数寄存器</a:t>
            </a:r>
            <a:r>
              <a:rPr lang="zh-CN" altLang="en-US" sz="2800" dirty="0">
                <a:solidFill>
                  <a:schemeClr val="tx1">
                    <a:lumMod val="95000"/>
                  </a:schemeClr>
                </a:solidFill>
                <a:latin typeface="+mn-lt"/>
                <a:ea typeface="华文中宋" panose="02010600040101010101" pitchFamily="2" charset="-122"/>
              </a:rPr>
              <a:t>，在循环操作时作计数器用，用于控制循环程序的执行次数</a:t>
            </a:r>
            <a:r>
              <a:rPr lang="en-US" altLang="zh-CN" sz="2800" dirty="0">
                <a:solidFill>
                  <a:schemeClr val="tx1">
                    <a:lumMod val="95000"/>
                  </a:schemeClr>
                </a:solidFill>
                <a:latin typeface="+mn-lt"/>
                <a:ea typeface="华文中宋" panose="02010600040101010101" pitchFamily="2" charset="-122"/>
              </a:rPr>
              <a:t>;</a:t>
            </a:r>
            <a:endParaRPr lang="zh-CN" altLang="en-US" sz="2800" dirty="0">
              <a:solidFill>
                <a:schemeClr val="tx1">
                  <a:lumMod val="95000"/>
                </a:schemeClr>
              </a:solidFill>
              <a:latin typeface="+mn-lt"/>
              <a:ea typeface="华文中宋" panose="02010600040101010101" pitchFamily="2" charset="-122"/>
            </a:endParaRPr>
          </a:p>
          <a:p>
            <a:pPr marL="358775" indent="-358775" algn="just">
              <a:buClr>
                <a:srgbClr val="00FF00"/>
              </a:buClr>
              <a:buFont typeface="Wingdings" panose="05000000000000000000" pitchFamily="2" charset="2"/>
              <a:buChar char="Ø"/>
            </a:pPr>
            <a:r>
              <a:rPr lang="en-US" sz="2800" dirty="0">
                <a:solidFill>
                  <a:srgbClr val="FF66FF"/>
                </a:solidFill>
                <a:latin typeface="+mn-lt"/>
                <a:ea typeface="华文中宋" panose="02010600040101010101" pitchFamily="2" charset="-122"/>
              </a:rPr>
              <a:t>DX</a:t>
            </a:r>
            <a:r>
              <a:rPr lang="zh-CN" altLang="en-US" sz="2800" dirty="0">
                <a:solidFill>
                  <a:schemeClr val="tx1">
                    <a:lumMod val="95000"/>
                  </a:schemeClr>
                </a:solidFill>
                <a:latin typeface="+mn-lt"/>
                <a:ea typeface="华文中宋" panose="02010600040101010101" pitchFamily="2" charset="-122"/>
              </a:rPr>
              <a:t>（</a:t>
            </a:r>
            <a:r>
              <a:rPr lang="en-US" sz="2800" dirty="0">
                <a:solidFill>
                  <a:schemeClr val="tx1">
                    <a:lumMod val="95000"/>
                  </a:schemeClr>
                </a:solidFill>
                <a:latin typeface="+mn-lt"/>
                <a:ea typeface="华文中宋" panose="02010600040101010101" pitchFamily="2" charset="-122"/>
              </a:rPr>
              <a:t>Data</a:t>
            </a:r>
            <a:r>
              <a:rPr lang="zh-CN" altLang="en-US" sz="2800" dirty="0">
                <a:solidFill>
                  <a:schemeClr val="tx1">
                    <a:lumMod val="95000"/>
                  </a:schemeClr>
                </a:solidFill>
                <a:latin typeface="+mn-lt"/>
                <a:ea typeface="华文中宋" panose="02010600040101010101" pitchFamily="2" charset="-122"/>
              </a:rPr>
              <a:t>）</a:t>
            </a:r>
            <a:r>
              <a:rPr lang="zh-CN" altLang="en-US" sz="2800" dirty="0">
                <a:solidFill>
                  <a:srgbClr val="00FF00"/>
                </a:solidFill>
                <a:latin typeface="+mn-lt"/>
                <a:ea typeface="华文中宋" panose="02010600040101010101" pitchFamily="2" charset="-122"/>
              </a:rPr>
              <a:t>数据寄存器</a:t>
            </a:r>
            <a:r>
              <a:rPr lang="zh-CN" altLang="en-US" sz="2800" dirty="0">
                <a:solidFill>
                  <a:schemeClr val="tx1">
                    <a:lumMod val="95000"/>
                  </a:schemeClr>
                </a:solidFill>
                <a:latin typeface="+mn-lt"/>
                <a:ea typeface="华文中宋" panose="02010600040101010101" pitchFamily="2" charset="-122"/>
              </a:rPr>
              <a:t>，在乘、除法及</a:t>
            </a:r>
            <a:r>
              <a:rPr lang="en-US" sz="2800" dirty="0">
                <a:solidFill>
                  <a:schemeClr val="tx1">
                    <a:lumMod val="95000"/>
                  </a:schemeClr>
                </a:solidFill>
                <a:latin typeface="+mn-lt"/>
                <a:ea typeface="华文中宋" panose="02010600040101010101" pitchFamily="2" charset="-122"/>
              </a:rPr>
              <a:t>I/O</a:t>
            </a:r>
            <a:r>
              <a:rPr lang="zh-CN" altLang="en-US" sz="2800" dirty="0">
                <a:solidFill>
                  <a:schemeClr val="tx1">
                    <a:lumMod val="95000"/>
                  </a:schemeClr>
                </a:solidFill>
                <a:latin typeface="+mn-lt"/>
                <a:ea typeface="华文中宋" panose="02010600040101010101" pitchFamily="2" charset="-122"/>
              </a:rPr>
              <a:t>端口操作时有专门用途。</a:t>
            </a:r>
          </a:p>
          <a:p>
            <a:endParaRPr lang="zh-CN" altLang="en-US" dirty="0"/>
          </a:p>
        </p:txBody>
      </p:sp>
    </p:spTree>
  </p:cSld>
  <p:clrMapOvr>
    <a:masterClrMapping/>
  </p:clrMapOvr>
  <p:transition spd="slow">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
        <p:nvSpPr>
          <p:cNvPr id="3" name="内容占位符 2"/>
          <p:cNvSpPr>
            <a:spLocks noGrp="1"/>
          </p:cNvSpPr>
          <p:nvPr>
            <p:ph idx="1"/>
          </p:nvPr>
        </p:nvSpPr>
        <p:spPr/>
        <p:txBody>
          <a:bodyPr/>
          <a:lstStyle/>
          <a:p>
            <a:pPr>
              <a:buNone/>
            </a:pPr>
            <a:r>
              <a:rPr lang="en-US" sz="3200" dirty="0">
                <a:solidFill>
                  <a:schemeClr val="tx1"/>
                </a:solidFill>
                <a:latin typeface="+mn-lt"/>
              </a:rPr>
              <a:t>2.</a:t>
            </a:r>
            <a:r>
              <a:rPr lang="zh-CN" altLang="en-US" sz="3200" dirty="0">
                <a:solidFill>
                  <a:schemeClr val="tx1"/>
                </a:solidFill>
                <a:latin typeface="+mn-lt"/>
              </a:rPr>
              <a:t>地址指针和变址寄存器</a:t>
            </a:r>
            <a:endParaRPr lang="en-US" altLang="zh-CN" sz="3200" dirty="0">
              <a:solidFill>
                <a:schemeClr val="tx1"/>
              </a:solidFill>
              <a:latin typeface="+mn-lt"/>
            </a:endParaRPr>
          </a:p>
          <a:p>
            <a:pPr marL="358775" indent="-358775" algn="just">
              <a:buClr>
                <a:srgbClr val="FF0000"/>
              </a:buClr>
              <a:buFont typeface="Wingdings" panose="05000000000000000000" pitchFamily="2" charset="2"/>
              <a:buChar char="l"/>
            </a:pPr>
            <a:r>
              <a:rPr lang="zh-CN" altLang="en-US" sz="2800" dirty="0">
                <a:latin typeface="+mn-lt"/>
                <a:ea typeface="+mn-ea"/>
              </a:rPr>
              <a:t>地址指针和变址寄存器</a:t>
            </a:r>
            <a:r>
              <a:rPr lang="en-US" sz="2800" dirty="0">
                <a:solidFill>
                  <a:srgbClr val="FF66FF"/>
                </a:solidFill>
                <a:latin typeface="+mn-lt"/>
                <a:ea typeface="+mn-ea"/>
              </a:rPr>
              <a:t>SP</a:t>
            </a:r>
            <a:r>
              <a:rPr lang="zh-CN" altLang="en-US" sz="2800" dirty="0">
                <a:solidFill>
                  <a:srgbClr val="FF66FF"/>
                </a:solidFill>
                <a:latin typeface="+mn-lt"/>
                <a:ea typeface="+mn-ea"/>
              </a:rPr>
              <a:t>、</a:t>
            </a:r>
            <a:r>
              <a:rPr lang="en-US" sz="2800" dirty="0">
                <a:solidFill>
                  <a:srgbClr val="FF66FF"/>
                </a:solidFill>
                <a:latin typeface="+mn-lt"/>
                <a:ea typeface="+mn-ea"/>
              </a:rPr>
              <a:t>BP</a:t>
            </a:r>
            <a:r>
              <a:rPr lang="zh-CN" altLang="en-US" sz="2800" dirty="0">
                <a:solidFill>
                  <a:srgbClr val="FF66FF"/>
                </a:solidFill>
                <a:latin typeface="+mn-lt"/>
                <a:ea typeface="+mn-ea"/>
              </a:rPr>
              <a:t>、</a:t>
            </a:r>
            <a:r>
              <a:rPr lang="en-US" sz="2800" dirty="0">
                <a:solidFill>
                  <a:srgbClr val="FF66FF"/>
                </a:solidFill>
                <a:latin typeface="+mn-lt"/>
                <a:ea typeface="+mn-ea"/>
              </a:rPr>
              <a:t>SI</a:t>
            </a:r>
            <a:r>
              <a:rPr lang="zh-CN" altLang="en-US" sz="2800" dirty="0">
                <a:solidFill>
                  <a:srgbClr val="FF66FF"/>
                </a:solidFill>
                <a:latin typeface="+mn-lt"/>
                <a:ea typeface="+mn-ea"/>
              </a:rPr>
              <a:t>、</a:t>
            </a:r>
            <a:r>
              <a:rPr lang="en-US" sz="2800" dirty="0">
                <a:solidFill>
                  <a:srgbClr val="FF66FF"/>
                </a:solidFill>
                <a:latin typeface="+mn-lt"/>
                <a:ea typeface="+mn-ea"/>
              </a:rPr>
              <a:t>DI</a:t>
            </a:r>
            <a:r>
              <a:rPr lang="zh-CN" altLang="en-US" sz="2800" dirty="0">
                <a:latin typeface="+mn-lt"/>
                <a:ea typeface="+mn-ea"/>
              </a:rPr>
              <a:t>以及基址寄存器</a:t>
            </a:r>
            <a:r>
              <a:rPr lang="en-US" sz="2800" dirty="0">
                <a:solidFill>
                  <a:srgbClr val="FF66FF"/>
                </a:solidFill>
                <a:latin typeface="+mn-lt"/>
                <a:ea typeface="+mn-ea"/>
              </a:rPr>
              <a:t>BX</a:t>
            </a:r>
            <a:r>
              <a:rPr lang="zh-CN" altLang="en-US" sz="2800" dirty="0">
                <a:latin typeface="+mn-lt"/>
                <a:ea typeface="+mn-ea"/>
              </a:rPr>
              <a:t>，可与段寄存器配合使用，一起构成内存的物理地址。</a:t>
            </a:r>
          </a:p>
          <a:p>
            <a:pPr marL="358775" indent="-358775" algn="just">
              <a:buClr>
                <a:srgbClr val="FF0000"/>
              </a:buClr>
              <a:buFont typeface="Wingdings" panose="05000000000000000000" pitchFamily="2" charset="2"/>
              <a:buChar char="l"/>
            </a:pPr>
            <a:r>
              <a:rPr lang="zh-CN" altLang="en-US" sz="2800" dirty="0">
                <a:latin typeface="+mn-lt"/>
                <a:ea typeface="+mn-ea"/>
              </a:rPr>
              <a:t>这些寄存器存放段内地址的偏移量</a:t>
            </a:r>
            <a:r>
              <a:rPr lang="zh-CN" altLang="en-US" sz="2800" dirty="0">
                <a:solidFill>
                  <a:srgbClr val="FF66FF"/>
                </a:solidFill>
                <a:latin typeface="+mn-lt"/>
                <a:ea typeface="+mn-ea"/>
              </a:rPr>
              <a:t>（</a:t>
            </a:r>
            <a:r>
              <a:rPr lang="en-US" sz="2800" dirty="0">
                <a:solidFill>
                  <a:srgbClr val="FF66FF"/>
                </a:solidFill>
                <a:latin typeface="+mn-lt"/>
                <a:ea typeface="+mn-ea"/>
              </a:rPr>
              <a:t>Offset</a:t>
            </a:r>
            <a:r>
              <a:rPr lang="zh-CN" altLang="en-US" sz="2800" dirty="0">
                <a:solidFill>
                  <a:srgbClr val="FF66FF"/>
                </a:solidFill>
                <a:latin typeface="+mn-lt"/>
                <a:ea typeface="+mn-ea"/>
              </a:rPr>
              <a:t>）</a:t>
            </a:r>
            <a:r>
              <a:rPr lang="zh-CN" altLang="en-US" sz="2800" dirty="0">
                <a:latin typeface="+mn-lt"/>
                <a:ea typeface="+mn-ea"/>
              </a:rPr>
              <a:t>，与段寄存器配合后，可实现灵活的寻址。</a:t>
            </a:r>
          </a:p>
          <a:p>
            <a:pPr marL="358775" indent="-358775" algn="just">
              <a:spcBef>
                <a:spcPts val="3000"/>
              </a:spcBef>
              <a:buClr>
                <a:srgbClr val="FF0000"/>
              </a:buClr>
              <a:buFont typeface="Wingdings" panose="05000000000000000000" pitchFamily="2" charset="2"/>
              <a:buChar char="l"/>
            </a:pPr>
            <a:r>
              <a:rPr lang="zh-CN" altLang="en-US" sz="2800" dirty="0">
                <a:latin typeface="+mn-lt"/>
                <a:ea typeface="+mn-ea"/>
              </a:rPr>
              <a:t>主要在堆栈操作、字符串操作和访问存储器时使用。</a:t>
            </a:r>
          </a:p>
          <a:p>
            <a:pPr algn="just">
              <a:buFont typeface="Wingdings" panose="05000000000000000000" pitchFamily="2" charset="2"/>
              <a:buChar char="l"/>
            </a:pPr>
            <a:endParaRPr lang="zh-CN" altLang="en-US" sz="2800" dirty="0">
              <a:latin typeface="+mn-lt"/>
              <a:ea typeface="+mn-ea"/>
            </a:endParaRPr>
          </a:p>
          <a:p>
            <a:endParaRPr lang="zh-CN" altLang="en-US" dirty="0"/>
          </a:p>
        </p:txBody>
      </p:sp>
    </p:spTree>
  </p:cSld>
  <p:clrMapOvr>
    <a:masterClrMapping/>
  </p:clrMapOvr>
  <p:transition spd="slow">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
        <p:nvSpPr>
          <p:cNvPr id="3" name="内容占位符 2"/>
          <p:cNvSpPr>
            <a:spLocks noGrp="1"/>
          </p:cNvSpPr>
          <p:nvPr>
            <p:ph idx="1"/>
          </p:nvPr>
        </p:nvSpPr>
        <p:spPr>
          <a:xfrm>
            <a:off x="385763" y="1314450"/>
            <a:ext cx="8275637" cy="4692650"/>
          </a:xfrm>
        </p:spPr>
        <p:txBody>
          <a:bodyPr/>
          <a:lstStyle/>
          <a:p>
            <a:pPr marL="358775" indent="-358775" algn="just">
              <a:spcBef>
                <a:spcPts val="1800"/>
              </a:spcBef>
              <a:spcAft>
                <a:spcPts val="600"/>
              </a:spcAft>
              <a:buClr>
                <a:srgbClr val="FF0000"/>
              </a:buClr>
              <a:buFont typeface="Wingdings" panose="05000000000000000000" pitchFamily="2" charset="2"/>
              <a:buChar char="l"/>
            </a:pPr>
            <a:r>
              <a:rPr lang="zh-CN" altLang="en-US" sz="2800" dirty="0">
                <a:latin typeface="+mn-lt"/>
                <a:ea typeface="+mn-ea"/>
              </a:rPr>
              <a:t>堆栈指针</a:t>
            </a:r>
            <a:r>
              <a:rPr lang="en-US" sz="2800" dirty="0">
                <a:solidFill>
                  <a:srgbClr val="FF66FF"/>
                </a:solidFill>
                <a:latin typeface="+mn-lt"/>
                <a:ea typeface="+mn-ea"/>
              </a:rPr>
              <a:t>SP</a:t>
            </a:r>
            <a:r>
              <a:rPr lang="zh-CN" altLang="en-US" sz="2800" dirty="0">
                <a:latin typeface="+mn-lt"/>
                <a:ea typeface="+mn-ea"/>
              </a:rPr>
              <a:t>（</a:t>
            </a:r>
            <a:r>
              <a:rPr lang="en-US" sz="2800" dirty="0">
                <a:latin typeface="+mn-lt"/>
                <a:ea typeface="+mn-ea"/>
              </a:rPr>
              <a:t>Stack Pointer</a:t>
            </a:r>
            <a:r>
              <a:rPr lang="zh-CN" altLang="en-US" sz="2800" dirty="0">
                <a:latin typeface="+mn-lt"/>
                <a:ea typeface="+mn-ea"/>
              </a:rPr>
              <a:t>）和基址指针</a:t>
            </a:r>
            <a:r>
              <a:rPr lang="en-US" sz="2800" dirty="0">
                <a:solidFill>
                  <a:srgbClr val="FF66FF"/>
                </a:solidFill>
                <a:latin typeface="+mn-lt"/>
                <a:ea typeface="+mn-ea"/>
              </a:rPr>
              <a:t>BP</a:t>
            </a:r>
            <a:r>
              <a:rPr lang="zh-CN" altLang="en-US" sz="2800" dirty="0">
                <a:latin typeface="+mn-lt"/>
                <a:ea typeface="+mn-ea"/>
              </a:rPr>
              <a:t>（</a:t>
            </a:r>
            <a:r>
              <a:rPr lang="en-US" sz="2800" dirty="0">
                <a:latin typeface="+mn-lt"/>
                <a:ea typeface="+mn-ea"/>
              </a:rPr>
              <a:t>Base Pointer</a:t>
            </a:r>
            <a:r>
              <a:rPr lang="zh-CN" altLang="en-US" sz="2800" dirty="0">
                <a:latin typeface="+mn-lt"/>
                <a:ea typeface="+mn-ea"/>
              </a:rPr>
              <a:t>）可与堆栈段寄存器</a:t>
            </a:r>
            <a:r>
              <a:rPr lang="en-US" sz="2800" dirty="0">
                <a:solidFill>
                  <a:srgbClr val="00FF00"/>
                </a:solidFill>
                <a:latin typeface="+mn-lt"/>
                <a:ea typeface="+mn-ea"/>
              </a:rPr>
              <a:t>SS</a:t>
            </a:r>
            <a:r>
              <a:rPr lang="zh-CN" altLang="en-US" sz="2800" dirty="0">
                <a:latin typeface="+mn-lt"/>
                <a:ea typeface="+mn-ea"/>
              </a:rPr>
              <a:t>（</a:t>
            </a:r>
            <a:r>
              <a:rPr lang="en-US" sz="2800" dirty="0">
                <a:latin typeface="+mn-lt"/>
                <a:ea typeface="+mn-ea"/>
              </a:rPr>
              <a:t>Stack Segment</a:t>
            </a:r>
            <a:r>
              <a:rPr lang="zh-CN" altLang="en-US" sz="2800" dirty="0">
                <a:latin typeface="+mn-lt"/>
                <a:ea typeface="+mn-ea"/>
              </a:rPr>
              <a:t>）联合使用，用于设置或访问堆栈段。</a:t>
            </a:r>
            <a:endParaRPr lang="en-US" altLang="zh-CN" sz="2800" dirty="0">
              <a:latin typeface="+mn-lt"/>
              <a:ea typeface="+mn-ea"/>
            </a:endParaRPr>
          </a:p>
          <a:p>
            <a:pPr marL="358775" indent="-358775" algn="just">
              <a:buClr>
                <a:srgbClr val="FF0000"/>
              </a:buClr>
              <a:buFont typeface="Wingdings" panose="05000000000000000000" pitchFamily="2" charset="2"/>
              <a:buChar char="l"/>
            </a:pPr>
            <a:r>
              <a:rPr lang="zh-CN" altLang="en-US" sz="2800" dirty="0">
                <a:latin typeface="+mn-lt"/>
                <a:ea typeface="+mn-ea"/>
              </a:rPr>
              <a:t>源变址寄存器</a:t>
            </a:r>
            <a:r>
              <a:rPr lang="en-US" sz="2800" dirty="0">
                <a:solidFill>
                  <a:srgbClr val="FF66FF"/>
                </a:solidFill>
                <a:latin typeface="+mn-lt"/>
                <a:ea typeface="+mn-ea"/>
              </a:rPr>
              <a:t>SI</a:t>
            </a:r>
            <a:r>
              <a:rPr lang="zh-CN" altLang="en-US" sz="2800" dirty="0">
                <a:latin typeface="+mn-lt"/>
                <a:ea typeface="+mn-ea"/>
              </a:rPr>
              <a:t>（</a:t>
            </a:r>
            <a:r>
              <a:rPr lang="en-US" sz="2800" dirty="0">
                <a:latin typeface="+mn-lt"/>
                <a:ea typeface="+mn-ea"/>
              </a:rPr>
              <a:t>Source Index</a:t>
            </a:r>
            <a:r>
              <a:rPr lang="zh-CN" altLang="en-US" sz="2800" dirty="0">
                <a:latin typeface="+mn-lt"/>
                <a:ea typeface="+mn-ea"/>
              </a:rPr>
              <a:t>）和目的变址寄存器</a:t>
            </a:r>
            <a:r>
              <a:rPr lang="en-US" sz="2800" dirty="0">
                <a:solidFill>
                  <a:srgbClr val="FF66FF"/>
                </a:solidFill>
                <a:latin typeface="+mn-lt"/>
                <a:ea typeface="+mn-ea"/>
              </a:rPr>
              <a:t>DI</a:t>
            </a:r>
            <a:r>
              <a:rPr lang="zh-CN" altLang="en-US" sz="2800" dirty="0">
                <a:latin typeface="+mn-lt"/>
                <a:ea typeface="+mn-ea"/>
              </a:rPr>
              <a:t>（</a:t>
            </a:r>
            <a:r>
              <a:rPr lang="en-US" sz="2800" dirty="0">
                <a:latin typeface="+mn-lt"/>
                <a:ea typeface="+mn-ea"/>
              </a:rPr>
              <a:t>Destination Index</a:t>
            </a:r>
            <a:r>
              <a:rPr lang="zh-CN" altLang="en-US" sz="2800" dirty="0">
                <a:latin typeface="+mn-lt"/>
                <a:ea typeface="+mn-ea"/>
              </a:rPr>
              <a:t>）具有通用寄存器的功能，通过</a:t>
            </a:r>
            <a:r>
              <a:rPr lang="en-US" sz="2800" dirty="0">
                <a:solidFill>
                  <a:srgbClr val="FF66FF"/>
                </a:solidFill>
                <a:latin typeface="+mn-lt"/>
                <a:ea typeface="+mn-ea"/>
              </a:rPr>
              <a:t>SI</a:t>
            </a:r>
            <a:r>
              <a:rPr lang="zh-CN" altLang="en-US" sz="2800" dirty="0">
                <a:solidFill>
                  <a:srgbClr val="FF66FF"/>
                </a:solidFill>
                <a:latin typeface="+mn-lt"/>
                <a:ea typeface="+mn-ea"/>
              </a:rPr>
              <a:t>、</a:t>
            </a:r>
            <a:r>
              <a:rPr lang="en-US" sz="2800" dirty="0">
                <a:solidFill>
                  <a:srgbClr val="FF66FF"/>
                </a:solidFill>
                <a:latin typeface="+mn-lt"/>
                <a:ea typeface="+mn-ea"/>
              </a:rPr>
              <a:t>DI</a:t>
            </a:r>
            <a:r>
              <a:rPr lang="zh-CN" altLang="en-US" sz="2800" dirty="0">
                <a:latin typeface="+mn-lt"/>
                <a:ea typeface="+mn-ea"/>
              </a:rPr>
              <a:t>以及基址寄存器</a:t>
            </a:r>
            <a:r>
              <a:rPr lang="en-US" sz="2800" dirty="0">
                <a:solidFill>
                  <a:srgbClr val="FF66FF"/>
                </a:solidFill>
                <a:latin typeface="+mn-lt"/>
                <a:ea typeface="+mn-ea"/>
              </a:rPr>
              <a:t>BX</a:t>
            </a:r>
            <a:r>
              <a:rPr lang="zh-CN" altLang="en-US" sz="2800" dirty="0">
                <a:latin typeface="+mn-lt"/>
                <a:ea typeface="+mn-ea"/>
              </a:rPr>
              <a:t>，可在内存中灵活寻找存储器操作数。</a:t>
            </a:r>
          </a:p>
          <a:p>
            <a:pPr marL="358775" indent="-358775" algn="just">
              <a:buClr>
                <a:srgbClr val="FF0000"/>
              </a:buClr>
              <a:buFont typeface="Wingdings" panose="05000000000000000000" pitchFamily="2" charset="2"/>
              <a:buChar char="l"/>
            </a:pPr>
            <a:r>
              <a:rPr lang="zh-CN" altLang="en-US" sz="2800" dirty="0">
                <a:latin typeface="+mn-lt"/>
                <a:ea typeface="+mn-ea"/>
              </a:rPr>
              <a:t>在字符串运算中，可由</a:t>
            </a:r>
            <a:r>
              <a:rPr lang="en-US" sz="2800" dirty="0">
                <a:solidFill>
                  <a:srgbClr val="00FF00"/>
                </a:solidFill>
                <a:latin typeface="+mn-lt"/>
                <a:ea typeface="+mn-ea"/>
              </a:rPr>
              <a:t>DS</a:t>
            </a:r>
            <a:r>
              <a:rPr lang="zh-CN" altLang="en-US" sz="2800" dirty="0">
                <a:solidFill>
                  <a:srgbClr val="FF66FF"/>
                </a:solidFill>
                <a:latin typeface="+mn-lt"/>
                <a:ea typeface="+mn-ea"/>
              </a:rPr>
              <a:t>：</a:t>
            </a:r>
            <a:r>
              <a:rPr lang="en-US" sz="2800" dirty="0">
                <a:solidFill>
                  <a:srgbClr val="FF66FF"/>
                </a:solidFill>
                <a:latin typeface="+mn-lt"/>
                <a:ea typeface="+mn-ea"/>
              </a:rPr>
              <a:t>SI</a:t>
            </a:r>
            <a:r>
              <a:rPr lang="zh-CN" altLang="en-US" sz="2800" dirty="0">
                <a:latin typeface="+mn-lt"/>
                <a:ea typeface="+mn-ea"/>
              </a:rPr>
              <a:t>指向源串数据，</a:t>
            </a:r>
            <a:r>
              <a:rPr lang="en-US" sz="2800" dirty="0">
                <a:solidFill>
                  <a:srgbClr val="00FF00"/>
                </a:solidFill>
                <a:latin typeface="+mn-lt"/>
                <a:ea typeface="+mn-ea"/>
              </a:rPr>
              <a:t>ES</a:t>
            </a:r>
            <a:r>
              <a:rPr lang="zh-CN" altLang="en-US" sz="2800" dirty="0">
                <a:solidFill>
                  <a:srgbClr val="66FF99"/>
                </a:solidFill>
                <a:latin typeface="+mn-lt"/>
                <a:ea typeface="+mn-ea"/>
              </a:rPr>
              <a:t>：</a:t>
            </a:r>
            <a:r>
              <a:rPr lang="en-US" sz="2800" dirty="0">
                <a:solidFill>
                  <a:srgbClr val="FF66FF"/>
                </a:solidFill>
                <a:latin typeface="+mn-lt"/>
                <a:ea typeface="+mn-ea"/>
              </a:rPr>
              <a:t>DI</a:t>
            </a:r>
            <a:r>
              <a:rPr lang="zh-CN" altLang="en-US" sz="2800" dirty="0">
                <a:latin typeface="+mn-lt"/>
                <a:ea typeface="+mn-ea"/>
              </a:rPr>
              <a:t>指向目的串，实现串数据传送等操作。</a:t>
            </a:r>
          </a:p>
        </p:txBody>
      </p:sp>
    </p:spTree>
  </p:cSld>
  <p:clrMapOvr>
    <a:masterClrMapping/>
  </p:clrMapOvr>
  <p:transition spd="slow">
    <p:cover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
        <p:nvSpPr>
          <p:cNvPr id="3" name="内容占位符 2"/>
          <p:cNvSpPr>
            <a:spLocks noGrp="1"/>
          </p:cNvSpPr>
          <p:nvPr>
            <p:ph idx="1"/>
          </p:nvPr>
        </p:nvSpPr>
        <p:spPr>
          <a:xfrm>
            <a:off x="393700" y="984250"/>
            <a:ext cx="8372475" cy="5645150"/>
          </a:xfrm>
        </p:spPr>
        <p:txBody>
          <a:bodyPr/>
          <a:lstStyle/>
          <a:p>
            <a:pPr>
              <a:buNone/>
            </a:pPr>
            <a:r>
              <a:rPr lang="en-US" sz="3200" dirty="0">
                <a:solidFill>
                  <a:schemeClr val="tx1"/>
                </a:solidFill>
                <a:latin typeface="+mn-lt"/>
              </a:rPr>
              <a:t>3.</a:t>
            </a:r>
            <a:r>
              <a:rPr lang="zh-CN" altLang="en-US" sz="3200" dirty="0">
                <a:solidFill>
                  <a:schemeClr val="tx1"/>
                </a:solidFill>
                <a:latin typeface="+mn-lt"/>
              </a:rPr>
              <a:t>段寄存器</a:t>
            </a:r>
          </a:p>
          <a:p>
            <a:pPr marL="358775" indent="-358775" algn="just">
              <a:spcBef>
                <a:spcPts val="1200"/>
              </a:spcBef>
              <a:buFont typeface="Wingdings" panose="05000000000000000000" pitchFamily="2" charset="2"/>
              <a:buChar char="l"/>
            </a:pPr>
            <a:r>
              <a:rPr lang="en-US" sz="2800" dirty="0">
                <a:latin typeface="+mn-lt"/>
                <a:ea typeface="+mn-ea"/>
              </a:rPr>
              <a:t>8086/8088</a:t>
            </a:r>
            <a:r>
              <a:rPr lang="zh-CN" altLang="en-US" sz="2800" dirty="0">
                <a:latin typeface="+mn-lt"/>
                <a:ea typeface="+mn-ea"/>
              </a:rPr>
              <a:t>用</a:t>
            </a:r>
            <a:r>
              <a:rPr lang="zh-CN" altLang="en-US" sz="2800" dirty="0">
                <a:solidFill>
                  <a:srgbClr val="66FF99"/>
                </a:solidFill>
                <a:latin typeface="+mn-lt"/>
                <a:ea typeface="+mn-ea"/>
              </a:rPr>
              <a:t>分段技术</a:t>
            </a:r>
            <a:r>
              <a:rPr lang="zh-CN" altLang="en-US" sz="2800" dirty="0">
                <a:latin typeface="+mn-lt"/>
                <a:ea typeface="+mn-ea"/>
              </a:rPr>
              <a:t>寻址，用一组段寄存器将</a:t>
            </a:r>
            <a:r>
              <a:rPr lang="en-US" sz="2800" dirty="0">
                <a:latin typeface="+mn-lt"/>
                <a:ea typeface="+mn-ea"/>
              </a:rPr>
              <a:t>1MB</a:t>
            </a:r>
            <a:r>
              <a:rPr lang="zh-CN" altLang="en-US" sz="2800" dirty="0">
                <a:latin typeface="+mn-lt"/>
                <a:ea typeface="+mn-ea"/>
              </a:rPr>
              <a:t>空间分成若干逻辑段，每段</a:t>
            </a:r>
            <a:r>
              <a:rPr lang="en-US" sz="2800" dirty="0">
                <a:latin typeface="+mn-lt"/>
                <a:ea typeface="+mn-ea"/>
              </a:rPr>
              <a:t>64KB</a:t>
            </a:r>
            <a:r>
              <a:rPr lang="zh-CN" altLang="en-US" sz="2800" dirty="0">
                <a:latin typeface="+mn-lt"/>
                <a:ea typeface="+mn-ea"/>
              </a:rPr>
              <a:t>，段内设偏移地址。</a:t>
            </a:r>
          </a:p>
          <a:p>
            <a:pPr marL="358775" indent="-358775">
              <a:spcBef>
                <a:spcPts val="0"/>
              </a:spcBef>
              <a:buFont typeface="Wingdings" panose="05000000000000000000" pitchFamily="2" charset="2"/>
              <a:buChar char="l"/>
            </a:pPr>
            <a:r>
              <a:rPr lang="en-US" sz="2800" dirty="0">
                <a:latin typeface="+mn-lt"/>
                <a:ea typeface="+mn-ea"/>
              </a:rPr>
              <a:t>8086/8088</a:t>
            </a:r>
            <a:r>
              <a:rPr lang="zh-CN" altLang="en-US" sz="2800" dirty="0">
                <a:latin typeface="+mn-lt"/>
                <a:ea typeface="+mn-ea"/>
              </a:rPr>
              <a:t>内部设置了</a:t>
            </a:r>
            <a:r>
              <a:rPr lang="en-US" sz="2800" dirty="0">
                <a:latin typeface="+mn-lt"/>
                <a:ea typeface="+mn-ea"/>
              </a:rPr>
              <a:t>4</a:t>
            </a:r>
            <a:r>
              <a:rPr lang="zh-CN" altLang="en-US" sz="2800" dirty="0">
                <a:latin typeface="+mn-lt"/>
                <a:ea typeface="+mn-ea"/>
              </a:rPr>
              <a:t>个</a:t>
            </a:r>
            <a:r>
              <a:rPr lang="en-US" sz="2800" dirty="0">
                <a:latin typeface="+mn-lt"/>
                <a:ea typeface="+mn-ea"/>
              </a:rPr>
              <a:t>16</a:t>
            </a:r>
            <a:r>
              <a:rPr lang="zh-CN" altLang="en-US" sz="2800" dirty="0">
                <a:latin typeface="+mn-lt"/>
                <a:ea typeface="+mn-ea"/>
              </a:rPr>
              <a:t>位的段寄存器：</a:t>
            </a:r>
          </a:p>
          <a:p>
            <a:pPr marL="358775" indent="-358775">
              <a:spcBef>
                <a:spcPts val="0"/>
              </a:spcBef>
              <a:buClr>
                <a:srgbClr val="00FF00"/>
              </a:buClr>
              <a:buNone/>
            </a:pPr>
            <a:r>
              <a:rPr lang="en-US" dirty="0"/>
              <a:t>  	</a:t>
            </a:r>
            <a:r>
              <a:rPr lang="zh-CN" altLang="en-US" dirty="0">
                <a:solidFill>
                  <a:schemeClr val="tx1"/>
                </a:solidFill>
                <a:latin typeface="+mn-lt"/>
                <a:ea typeface="华文中宋" panose="02010600040101010101" pitchFamily="2" charset="-122"/>
              </a:rPr>
              <a:t>代码段寄存器</a:t>
            </a:r>
            <a:r>
              <a:rPr lang="en-US" dirty="0">
                <a:solidFill>
                  <a:srgbClr val="00FF00"/>
                </a:solidFill>
                <a:latin typeface="+mn-lt"/>
                <a:ea typeface="华文中宋" panose="02010600040101010101" pitchFamily="2" charset="-122"/>
              </a:rPr>
              <a:t>CS</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Code Segment</a:t>
            </a:r>
            <a:r>
              <a:rPr lang="zh-CN" altLang="en-US" dirty="0">
                <a:solidFill>
                  <a:schemeClr val="tx1"/>
                </a:solidFill>
                <a:latin typeface="+mn-lt"/>
                <a:ea typeface="华文中宋" panose="02010600040101010101" pitchFamily="2" charset="-122"/>
              </a:rPr>
              <a:t>）</a:t>
            </a:r>
          </a:p>
          <a:p>
            <a:pPr marL="358775" indent="-358775">
              <a:spcBef>
                <a:spcPts val="0"/>
              </a:spcBef>
              <a:buClr>
                <a:srgbClr val="00FF00"/>
              </a:buClr>
              <a:buNone/>
            </a:pPr>
            <a:r>
              <a:rPr lang="en-US" altLang="zh-CN" dirty="0">
                <a:solidFill>
                  <a:schemeClr val="tx1"/>
                </a:solidFill>
                <a:latin typeface="+mn-lt"/>
                <a:ea typeface="华文中宋" panose="02010600040101010101" pitchFamily="2" charset="-122"/>
              </a:rPr>
              <a:t>    	</a:t>
            </a:r>
            <a:r>
              <a:rPr lang="zh-CN" altLang="en-US" dirty="0">
                <a:solidFill>
                  <a:schemeClr val="tx1"/>
                </a:solidFill>
                <a:latin typeface="+mn-lt"/>
                <a:ea typeface="华文中宋" panose="02010600040101010101" pitchFamily="2" charset="-122"/>
              </a:rPr>
              <a:t>数据段寄存器</a:t>
            </a:r>
            <a:r>
              <a:rPr lang="en-US" dirty="0">
                <a:solidFill>
                  <a:srgbClr val="00FF00"/>
                </a:solidFill>
                <a:latin typeface="+mn-lt"/>
                <a:ea typeface="华文中宋" panose="02010600040101010101" pitchFamily="2" charset="-122"/>
              </a:rPr>
              <a:t>DS</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Data Segment</a:t>
            </a:r>
            <a:r>
              <a:rPr lang="zh-CN" altLang="en-US" dirty="0">
                <a:solidFill>
                  <a:schemeClr val="tx1"/>
                </a:solidFill>
                <a:latin typeface="+mn-lt"/>
                <a:ea typeface="华文中宋" panose="02010600040101010101" pitchFamily="2" charset="-122"/>
              </a:rPr>
              <a:t>）</a:t>
            </a:r>
            <a:endParaRPr lang="en-US" altLang="zh-CN" dirty="0">
              <a:solidFill>
                <a:schemeClr val="tx1"/>
              </a:solidFill>
              <a:latin typeface="+mn-lt"/>
              <a:ea typeface="华文中宋" panose="02010600040101010101" pitchFamily="2" charset="-122"/>
            </a:endParaRPr>
          </a:p>
          <a:p>
            <a:pPr marL="358775" indent="-358775">
              <a:spcBef>
                <a:spcPts val="0"/>
              </a:spcBef>
              <a:buClr>
                <a:srgbClr val="00FF00"/>
              </a:buClr>
              <a:buNone/>
            </a:pPr>
            <a:r>
              <a:rPr lang="en-US" dirty="0">
                <a:solidFill>
                  <a:schemeClr val="tx1"/>
                </a:solidFill>
                <a:latin typeface="+mn-lt"/>
                <a:ea typeface="华文中宋" panose="02010600040101010101" pitchFamily="2" charset="-122"/>
              </a:rPr>
              <a:t>    	</a:t>
            </a:r>
            <a:r>
              <a:rPr lang="zh-CN" altLang="en-US" dirty="0">
                <a:solidFill>
                  <a:schemeClr val="tx1"/>
                </a:solidFill>
                <a:latin typeface="+mn-lt"/>
                <a:ea typeface="华文中宋" panose="02010600040101010101" pitchFamily="2" charset="-122"/>
              </a:rPr>
              <a:t>堆栈段寄存器</a:t>
            </a:r>
            <a:r>
              <a:rPr lang="en-US" dirty="0">
                <a:solidFill>
                  <a:srgbClr val="00FF00"/>
                </a:solidFill>
                <a:latin typeface="+mn-lt"/>
                <a:ea typeface="华文中宋" panose="02010600040101010101" pitchFamily="2" charset="-122"/>
              </a:rPr>
              <a:t>SS</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Stack Segment</a:t>
            </a:r>
            <a:r>
              <a:rPr lang="zh-CN" altLang="en-US" dirty="0">
                <a:solidFill>
                  <a:schemeClr val="tx1"/>
                </a:solidFill>
                <a:latin typeface="+mn-lt"/>
                <a:ea typeface="华文中宋" panose="02010600040101010101" pitchFamily="2" charset="-122"/>
              </a:rPr>
              <a:t>）</a:t>
            </a:r>
          </a:p>
          <a:p>
            <a:pPr marL="358775" indent="-358775">
              <a:spcBef>
                <a:spcPts val="0"/>
              </a:spcBef>
              <a:buClr>
                <a:srgbClr val="00FF00"/>
              </a:buClr>
              <a:buNone/>
            </a:pPr>
            <a:r>
              <a:rPr lang="en-US" altLang="zh-CN" dirty="0">
                <a:solidFill>
                  <a:schemeClr val="tx1"/>
                </a:solidFill>
                <a:latin typeface="+mn-lt"/>
                <a:ea typeface="华文中宋" panose="02010600040101010101" pitchFamily="2" charset="-122"/>
              </a:rPr>
              <a:t>    	</a:t>
            </a:r>
            <a:r>
              <a:rPr lang="zh-CN" altLang="en-US" dirty="0">
                <a:solidFill>
                  <a:schemeClr val="tx1"/>
                </a:solidFill>
                <a:latin typeface="+mn-lt"/>
                <a:ea typeface="华文中宋" panose="02010600040101010101" pitchFamily="2" charset="-122"/>
              </a:rPr>
              <a:t>附加段寄存器</a:t>
            </a:r>
            <a:r>
              <a:rPr lang="en-US" dirty="0">
                <a:solidFill>
                  <a:srgbClr val="00FF00"/>
                </a:solidFill>
                <a:latin typeface="+mn-lt"/>
                <a:ea typeface="华文中宋" panose="02010600040101010101" pitchFamily="2" charset="-122"/>
              </a:rPr>
              <a:t>ES</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Extra Segment</a:t>
            </a:r>
            <a:r>
              <a:rPr lang="zh-CN" altLang="en-US" dirty="0">
                <a:solidFill>
                  <a:schemeClr val="tx1"/>
                </a:solidFill>
                <a:latin typeface="+mn-lt"/>
                <a:ea typeface="华文中宋" panose="02010600040101010101" pitchFamily="2" charset="-122"/>
              </a:rPr>
              <a:t>）</a:t>
            </a:r>
          </a:p>
          <a:p>
            <a:pPr marL="358775" indent="-358775" algn="just">
              <a:spcBef>
                <a:spcPts val="0"/>
              </a:spcBef>
              <a:buFont typeface="Wingdings" panose="05000000000000000000" pitchFamily="2" charset="2"/>
              <a:buChar char="l"/>
            </a:pPr>
            <a:r>
              <a:rPr lang="zh-CN" altLang="en-US" sz="2800" dirty="0">
                <a:latin typeface="+mn-lt"/>
                <a:ea typeface="+mn-ea"/>
              </a:rPr>
              <a:t>段寄存器存放各段始址的高</a:t>
            </a:r>
            <a:r>
              <a:rPr lang="en-US" sz="2800" dirty="0">
                <a:latin typeface="+mn-lt"/>
                <a:ea typeface="+mn-ea"/>
              </a:rPr>
              <a:t>16</a:t>
            </a:r>
            <a:r>
              <a:rPr lang="zh-CN" altLang="en-US" sz="2800" dirty="0">
                <a:latin typeface="+mn-lt"/>
                <a:ea typeface="+mn-ea"/>
              </a:rPr>
              <a:t>位，称为</a:t>
            </a:r>
            <a:r>
              <a:rPr lang="zh-CN" altLang="en-US" sz="2800" dirty="0">
                <a:solidFill>
                  <a:srgbClr val="00FF00"/>
                </a:solidFill>
                <a:latin typeface="+mn-lt"/>
                <a:ea typeface="+mn-ea"/>
              </a:rPr>
              <a:t>段基地址或段基址。</a:t>
            </a:r>
          </a:p>
          <a:p>
            <a:pPr marL="358775" indent="-358775" algn="just">
              <a:spcBef>
                <a:spcPts val="0"/>
              </a:spcBef>
              <a:buFont typeface="Wingdings" panose="05000000000000000000" pitchFamily="2" charset="2"/>
              <a:buChar char="l"/>
            </a:pPr>
            <a:r>
              <a:rPr lang="zh-CN" altLang="en-US" sz="2800" dirty="0">
                <a:latin typeface="+mn-lt"/>
                <a:ea typeface="+mn-ea"/>
              </a:rPr>
              <a:t>段基址与段内偏址</a:t>
            </a:r>
            <a:r>
              <a:rPr lang="en-US" sz="2800" dirty="0">
                <a:latin typeface="+mn-lt"/>
                <a:ea typeface="+mn-ea"/>
              </a:rPr>
              <a:t>Offset</a:t>
            </a:r>
            <a:r>
              <a:rPr lang="en-US" sz="2800" dirty="0">
                <a:solidFill>
                  <a:srgbClr val="FF66FF"/>
                </a:solidFill>
                <a:latin typeface="+mn-lt"/>
                <a:ea typeface="+mn-ea"/>
              </a:rPr>
              <a:t>(SP</a:t>
            </a:r>
            <a:r>
              <a:rPr lang="zh-CN" altLang="en-US" sz="2800" dirty="0">
                <a:solidFill>
                  <a:srgbClr val="FF66FF"/>
                </a:solidFill>
                <a:latin typeface="+mn-lt"/>
                <a:ea typeface="+mn-ea"/>
              </a:rPr>
              <a:t>、</a:t>
            </a:r>
            <a:r>
              <a:rPr lang="en-US" sz="2800" dirty="0">
                <a:solidFill>
                  <a:srgbClr val="FF66FF"/>
                </a:solidFill>
                <a:latin typeface="+mn-lt"/>
                <a:ea typeface="+mn-ea"/>
              </a:rPr>
              <a:t>BP</a:t>
            </a:r>
            <a:r>
              <a:rPr lang="zh-CN" altLang="en-US" sz="2800" dirty="0">
                <a:solidFill>
                  <a:srgbClr val="FF66FF"/>
                </a:solidFill>
                <a:latin typeface="+mn-lt"/>
                <a:ea typeface="+mn-ea"/>
              </a:rPr>
              <a:t>、</a:t>
            </a:r>
            <a:r>
              <a:rPr lang="en-US" sz="2800" dirty="0">
                <a:solidFill>
                  <a:srgbClr val="FF66FF"/>
                </a:solidFill>
                <a:latin typeface="+mn-lt"/>
                <a:ea typeface="+mn-ea"/>
              </a:rPr>
              <a:t>SI</a:t>
            </a:r>
            <a:r>
              <a:rPr lang="zh-CN" altLang="en-US" sz="2800" dirty="0">
                <a:solidFill>
                  <a:srgbClr val="FF66FF"/>
                </a:solidFill>
                <a:latin typeface="+mn-lt"/>
                <a:ea typeface="+mn-ea"/>
              </a:rPr>
              <a:t>、</a:t>
            </a:r>
            <a:r>
              <a:rPr lang="en-US" sz="2800" dirty="0">
                <a:solidFill>
                  <a:srgbClr val="FF66FF"/>
                </a:solidFill>
                <a:latin typeface="+mn-lt"/>
                <a:ea typeface="+mn-ea"/>
              </a:rPr>
              <a:t>DI</a:t>
            </a:r>
            <a:r>
              <a:rPr lang="zh-CN" altLang="en-US" sz="2800" dirty="0">
                <a:solidFill>
                  <a:srgbClr val="FF66FF"/>
                </a:solidFill>
                <a:latin typeface="+mn-lt"/>
                <a:ea typeface="+mn-ea"/>
              </a:rPr>
              <a:t>、</a:t>
            </a:r>
            <a:r>
              <a:rPr lang="en-US" sz="2800" dirty="0">
                <a:solidFill>
                  <a:srgbClr val="FF66FF"/>
                </a:solidFill>
                <a:latin typeface="+mn-lt"/>
                <a:ea typeface="+mn-ea"/>
              </a:rPr>
              <a:t>BX)</a:t>
            </a:r>
            <a:r>
              <a:rPr lang="zh-CN" altLang="en-US" sz="2800" dirty="0">
                <a:latin typeface="+mn-lt"/>
                <a:ea typeface="+mn-ea"/>
              </a:rPr>
              <a:t>组合可形成</a:t>
            </a:r>
            <a:r>
              <a:rPr lang="en-US" sz="2800" dirty="0">
                <a:latin typeface="+mn-lt"/>
                <a:ea typeface="+mn-ea"/>
              </a:rPr>
              <a:t>20</a:t>
            </a:r>
            <a:r>
              <a:rPr lang="zh-CN" altLang="en-US" sz="2800" dirty="0">
                <a:latin typeface="+mn-lt"/>
                <a:ea typeface="+mn-ea"/>
              </a:rPr>
              <a:t>位物理地址。</a:t>
            </a:r>
          </a:p>
          <a:p>
            <a:endParaRPr lang="zh-CN" altLang="en-US" dirty="0"/>
          </a:p>
        </p:txBody>
      </p:sp>
    </p:spTree>
  </p:cSld>
  <p:clrMapOvr>
    <a:masterClrMapping/>
  </p:clrMapOvr>
  <p:transition spd="slow">
    <p:cover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
        <p:nvSpPr>
          <p:cNvPr id="3" name="内容占位符 2"/>
          <p:cNvSpPr>
            <a:spLocks noGrp="1"/>
          </p:cNvSpPr>
          <p:nvPr>
            <p:ph idx="1"/>
          </p:nvPr>
        </p:nvSpPr>
        <p:spPr>
          <a:xfrm>
            <a:off x="704850" y="1339850"/>
            <a:ext cx="7964487" cy="3892550"/>
          </a:xfrm>
        </p:spPr>
        <p:txBody>
          <a:bodyPr/>
          <a:lstStyle/>
          <a:p>
            <a:pPr>
              <a:buNone/>
            </a:pPr>
            <a:r>
              <a:rPr lang="en-US" sz="3200" dirty="0">
                <a:solidFill>
                  <a:schemeClr val="tx1"/>
                </a:solidFill>
                <a:latin typeface="+mn-lt"/>
              </a:rPr>
              <a:t>4.</a:t>
            </a:r>
            <a:r>
              <a:rPr lang="zh-CN" altLang="en-US" sz="3200" dirty="0">
                <a:solidFill>
                  <a:schemeClr val="tx1"/>
                </a:solidFill>
                <a:latin typeface="+mn-lt"/>
              </a:rPr>
              <a:t>指令指针</a:t>
            </a:r>
            <a:r>
              <a:rPr lang="en-US" sz="3200" dirty="0">
                <a:solidFill>
                  <a:srgbClr val="FF66FF"/>
                </a:solidFill>
                <a:latin typeface="+mn-lt"/>
              </a:rPr>
              <a:t>IP</a:t>
            </a:r>
            <a:r>
              <a:rPr lang="zh-CN" altLang="en-US" sz="3200" dirty="0">
                <a:solidFill>
                  <a:schemeClr val="tx1"/>
                </a:solidFill>
                <a:latin typeface="+mn-lt"/>
              </a:rPr>
              <a:t>（</a:t>
            </a:r>
            <a:r>
              <a:rPr lang="en-US" sz="3200" dirty="0">
                <a:solidFill>
                  <a:schemeClr val="tx1"/>
                </a:solidFill>
                <a:latin typeface="+mn-lt"/>
              </a:rPr>
              <a:t>Instruction Pointer</a:t>
            </a:r>
            <a:r>
              <a:rPr lang="zh-CN" altLang="en-US" sz="3200" dirty="0">
                <a:solidFill>
                  <a:schemeClr val="tx1"/>
                </a:solidFill>
                <a:latin typeface="+mn-lt"/>
              </a:rPr>
              <a:t>）</a:t>
            </a:r>
          </a:p>
          <a:p>
            <a:pPr marL="358775" indent="-358775">
              <a:spcBef>
                <a:spcPts val="1200"/>
              </a:spcBef>
              <a:buFont typeface="Wingdings" panose="05000000000000000000" pitchFamily="2" charset="2"/>
              <a:buChar char="l"/>
            </a:pPr>
            <a:r>
              <a:rPr lang="en-US" sz="2800" dirty="0">
                <a:solidFill>
                  <a:srgbClr val="FF66FF"/>
                </a:solidFill>
                <a:latin typeface="+mn-lt"/>
                <a:ea typeface="+mn-ea"/>
              </a:rPr>
              <a:t>IP</a:t>
            </a:r>
            <a:r>
              <a:rPr lang="zh-CN" altLang="en-US" sz="2800" dirty="0">
                <a:latin typeface="+mn-lt"/>
                <a:ea typeface="+mn-ea"/>
              </a:rPr>
              <a:t>指向将要执行的下条指令的偏移地址。</a:t>
            </a:r>
          </a:p>
          <a:p>
            <a:pPr marL="358775" indent="-358775">
              <a:spcBef>
                <a:spcPts val="1200"/>
              </a:spcBef>
              <a:buFont typeface="Wingdings" panose="05000000000000000000" pitchFamily="2" charset="2"/>
              <a:buChar char="l"/>
            </a:pPr>
            <a:r>
              <a:rPr lang="zh-CN" altLang="en-US" sz="2800" dirty="0">
                <a:latin typeface="+mn-lt"/>
                <a:ea typeface="+mn-ea"/>
              </a:rPr>
              <a:t>下条将要执行指令的地址由</a:t>
            </a:r>
            <a:r>
              <a:rPr lang="en-US" sz="2800" dirty="0">
                <a:solidFill>
                  <a:srgbClr val="00FF00"/>
                </a:solidFill>
                <a:latin typeface="+mn-lt"/>
                <a:ea typeface="+mn-ea"/>
              </a:rPr>
              <a:t>CS</a:t>
            </a:r>
            <a:r>
              <a:rPr lang="zh-CN" altLang="en-US" sz="2800" dirty="0">
                <a:latin typeface="+mn-lt"/>
                <a:ea typeface="+mn-ea"/>
              </a:rPr>
              <a:t>：</a:t>
            </a:r>
            <a:r>
              <a:rPr lang="en-US" sz="2800" dirty="0">
                <a:solidFill>
                  <a:srgbClr val="FF66FF"/>
                </a:solidFill>
                <a:latin typeface="+mn-lt"/>
                <a:ea typeface="+mn-ea"/>
              </a:rPr>
              <a:t>IP</a:t>
            </a:r>
            <a:r>
              <a:rPr lang="zh-CN" altLang="en-US" sz="2800" dirty="0">
                <a:latin typeface="+mn-lt"/>
                <a:ea typeface="+mn-ea"/>
              </a:rPr>
              <a:t>决定。</a:t>
            </a:r>
          </a:p>
          <a:p>
            <a:pPr marL="358775" indent="-358775">
              <a:spcBef>
                <a:spcPts val="1200"/>
              </a:spcBef>
              <a:buFont typeface="Wingdings" panose="05000000000000000000" pitchFamily="2" charset="2"/>
              <a:buChar char="l"/>
            </a:pPr>
            <a:r>
              <a:rPr lang="zh-CN" altLang="en-US" sz="2800" dirty="0">
                <a:latin typeface="+mn-lt"/>
                <a:ea typeface="+mn-ea"/>
              </a:rPr>
              <a:t>程序运行时，每当</a:t>
            </a:r>
            <a:r>
              <a:rPr lang="en-US" sz="2800" dirty="0">
                <a:latin typeface="+mn-lt"/>
                <a:ea typeface="+mn-ea"/>
              </a:rPr>
              <a:t>CPU</a:t>
            </a:r>
            <a:r>
              <a:rPr lang="zh-CN" altLang="en-US" sz="2800" dirty="0">
                <a:latin typeface="+mn-lt"/>
                <a:ea typeface="+mn-ea"/>
              </a:rPr>
              <a:t>从代码段中取出</a:t>
            </a:r>
            <a:r>
              <a:rPr lang="en-US" altLang="zh-CN" sz="2800" dirty="0">
                <a:latin typeface="+mn-lt"/>
                <a:ea typeface="+mn-ea"/>
              </a:rPr>
              <a:t>1</a:t>
            </a:r>
            <a:r>
              <a:rPr lang="zh-CN" altLang="en-US" sz="2800" dirty="0">
                <a:latin typeface="+mn-lt"/>
                <a:ea typeface="+mn-ea"/>
              </a:rPr>
              <a:t>字节指令代码后，</a:t>
            </a:r>
            <a:r>
              <a:rPr lang="en-US" sz="2800" dirty="0">
                <a:solidFill>
                  <a:srgbClr val="FF66FF"/>
                </a:solidFill>
                <a:latin typeface="+mn-lt"/>
                <a:ea typeface="+mn-ea"/>
              </a:rPr>
              <a:t>IP</a:t>
            </a:r>
            <a:r>
              <a:rPr lang="zh-CN" altLang="en-US" sz="2800" dirty="0">
                <a:latin typeface="+mn-lt"/>
                <a:ea typeface="+mn-ea"/>
              </a:rPr>
              <a:t>就自动</a:t>
            </a:r>
            <a:r>
              <a:rPr lang="en-US" altLang="zh-CN" sz="2800" dirty="0">
                <a:latin typeface="+mn-lt"/>
                <a:ea typeface="+mn-ea"/>
              </a:rPr>
              <a:t>+</a:t>
            </a:r>
            <a:r>
              <a:rPr lang="en-US" sz="2800" dirty="0">
                <a:latin typeface="+mn-lt"/>
                <a:ea typeface="+mn-ea"/>
              </a:rPr>
              <a:t>1</a:t>
            </a:r>
            <a:r>
              <a:rPr lang="zh-CN" altLang="en-US" sz="2800" dirty="0">
                <a:latin typeface="+mn-lt"/>
                <a:ea typeface="+mn-ea"/>
              </a:rPr>
              <a:t>。</a:t>
            </a:r>
          </a:p>
          <a:p>
            <a:pPr marL="358775" indent="-358775">
              <a:spcBef>
                <a:spcPts val="1200"/>
              </a:spcBef>
              <a:buFont typeface="Wingdings" panose="05000000000000000000" pitchFamily="2" charset="2"/>
              <a:buChar char="l"/>
            </a:pPr>
            <a:r>
              <a:rPr lang="zh-CN" altLang="en-US" sz="2800" dirty="0">
                <a:latin typeface="+mn-lt"/>
                <a:ea typeface="+mn-ea"/>
              </a:rPr>
              <a:t>用户程序不能对</a:t>
            </a:r>
            <a:r>
              <a:rPr lang="en-US" sz="2800" dirty="0">
                <a:latin typeface="+mn-lt"/>
                <a:ea typeface="+mn-ea"/>
              </a:rPr>
              <a:t>IP</a:t>
            </a:r>
            <a:r>
              <a:rPr lang="zh-CN" altLang="en-US" sz="2800" dirty="0">
                <a:latin typeface="+mn-lt"/>
                <a:ea typeface="+mn-ea"/>
              </a:rPr>
              <a:t>进行存取，只能由</a:t>
            </a:r>
            <a:r>
              <a:rPr lang="en-US" sz="2800" dirty="0">
                <a:latin typeface="+mn-lt"/>
                <a:ea typeface="+mn-ea"/>
              </a:rPr>
              <a:t>BIU</a:t>
            </a:r>
            <a:r>
              <a:rPr lang="zh-CN" altLang="en-US" sz="2800" dirty="0">
                <a:latin typeface="+mn-lt"/>
                <a:ea typeface="+mn-ea"/>
              </a:rPr>
              <a:t>自动修改。</a:t>
            </a:r>
          </a:p>
          <a:p>
            <a:endParaRPr lang="zh-CN" altLang="en-US" dirty="0"/>
          </a:p>
        </p:txBody>
      </p:sp>
    </p:spTree>
  </p:cSld>
  <p:clrMapOvr>
    <a:masterClrMapping/>
  </p:clrMapOvr>
  <p:transition spd="slow">
    <p:checke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
        <p:nvSpPr>
          <p:cNvPr id="3" name="内容占位符 2"/>
          <p:cNvSpPr>
            <a:spLocks noGrp="1"/>
          </p:cNvSpPr>
          <p:nvPr>
            <p:ph idx="1"/>
          </p:nvPr>
        </p:nvSpPr>
        <p:spPr>
          <a:xfrm>
            <a:off x="393700" y="1117600"/>
            <a:ext cx="8372475" cy="647700"/>
          </a:xfrm>
        </p:spPr>
        <p:txBody>
          <a:bodyPr/>
          <a:lstStyle/>
          <a:p>
            <a:pPr>
              <a:buNone/>
            </a:pPr>
            <a:r>
              <a:rPr lang="en-US" sz="3200" dirty="0">
                <a:solidFill>
                  <a:schemeClr val="tx1"/>
                </a:solidFill>
                <a:latin typeface="+mn-lt"/>
              </a:rPr>
              <a:t>5.</a:t>
            </a:r>
            <a:r>
              <a:rPr lang="zh-CN" altLang="en-US" sz="3200" dirty="0">
                <a:solidFill>
                  <a:schemeClr val="tx1"/>
                </a:solidFill>
                <a:latin typeface="+mn-lt"/>
              </a:rPr>
              <a:t>标志寄存器</a:t>
            </a:r>
          </a:p>
          <a:p>
            <a:pPr>
              <a:buClr>
                <a:srgbClr val="FF0000"/>
              </a:buClr>
              <a:buFont typeface="Wingdings" panose="05000000000000000000" pitchFamily="2" charset="2"/>
              <a:buChar char="l"/>
            </a:pPr>
            <a:r>
              <a:rPr lang="zh-CN" altLang="en-US" sz="2800" dirty="0">
                <a:latin typeface="+mn-lt"/>
                <a:ea typeface="+mn-ea"/>
              </a:rPr>
              <a:t>标志寄存器</a:t>
            </a:r>
            <a:r>
              <a:rPr lang="en-US" sz="2800" dirty="0">
                <a:latin typeface="+mn-lt"/>
                <a:ea typeface="+mn-ea"/>
              </a:rPr>
              <a:t>FLAGS</a:t>
            </a:r>
            <a:r>
              <a:rPr lang="zh-CN" altLang="en-US" sz="2800" dirty="0">
                <a:latin typeface="+mn-lt"/>
                <a:ea typeface="+mn-ea"/>
              </a:rPr>
              <a:t>设置了</a:t>
            </a:r>
            <a:r>
              <a:rPr lang="en-US" sz="2800" dirty="0">
                <a:latin typeface="+mn-lt"/>
                <a:ea typeface="+mn-ea"/>
              </a:rPr>
              <a:t>9</a:t>
            </a:r>
            <a:r>
              <a:rPr lang="zh-CN" altLang="en-US" sz="2800" dirty="0">
                <a:latin typeface="+mn-lt"/>
                <a:ea typeface="+mn-ea"/>
              </a:rPr>
              <a:t>个标志位，格式：</a:t>
            </a:r>
          </a:p>
        </p:txBody>
      </p:sp>
      <p:sp>
        <p:nvSpPr>
          <p:cNvPr id="5529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内容占位符 2"/>
          <p:cNvSpPr txBox="1"/>
          <p:nvPr/>
        </p:nvSpPr>
        <p:spPr bwMode="auto">
          <a:xfrm>
            <a:off x="438150" y="3746500"/>
            <a:ext cx="8372475" cy="2127250"/>
          </a:xfrm>
          <a:prstGeom prst="rect">
            <a:avLst/>
          </a:prstGeom>
          <a:noFill/>
          <a:ln w="9525">
            <a:noFill/>
            <a:miter lim="800000"/>
          </a:ln>
          <a:effectLst/>
        </p:spPr>
        <p:txBody>
          <a:bodyPr vert="horz" wrap="square" lIns="91440" tIns="45720" rIns="91440" bIns="45720" numCol="1" anchor="t" anchorCtr="0" compatLnSpc="1"/>
          <a:lstStyle/>
          <a:p>
            <a:pPr>
              <a:buClr>
                <a:srgbClr val="FF0000"/>
              </a:buClr>
              <a:buFont typeface="Wingdings" panose="05000000000000000000" pitchFamily="2" charset="2"/>
              <a:buChar char="l"/>
            </a:pPr>
            <a:r>
              <a:rPr lang="en-US" sz="2800" b="1" dirty="0">
                <a:solidFill>
                  <a:srgbClr val="FFFF00"/>
                </a:solidFill>
                <a:latin typeface="+mn-lt"/>
                <a:ea typeface="黑体" panose="02010609060101010101" pitchFamily="2" charset="-122"/>
              </a:rPr>
              <a:t> </a:t>
            </a:r>
            <a:r>
              <a:rPr lang="en-US" sz="2800" b="1" dirty="0">
                <a:solidFill>
                  <a:srgbClr val="FFFF00"/>
                </a:solidFill>
                <a:latin typeface="+mn-lt"/>
                <a:ea typeface="+mn-ea"/>
              </a:rPr>
              <a:t>CF</a:t>
            </a:r>
            <a:r>
              <a:rPr lang="zh-CN" altLang="en-US" sz="2800" b="1" dirty="0">
                <a:solidFill>
                  <a:srgbClr val="FFFF00"/>
                </a:solidFill>
                <a:latin typeface="+mn-lt"/>
                <a:ea typeface="+mn-ea"/>
              </a:rPr>
              <a:t>、</a:t>
            </a:r>
            <a:r>
              <a:rPr lang="en-US" sz="2800" b="1" dirty="0">
                <a:solidFill>
                  <a:srgbClr val="FFFF00"/>
                </a:solidFill>
                <a:latin typeface="+mn-lt"/>
                <a:ea typeface="+mn-ea"/>
              </a:rPr>
              <a:t>PF</a:t>
            </a:r>
            <a:r>
              <a:rPr lang="zh-CN" altLang="en-US" sz="2800" b="1" dirty="0">
                <a:solidFill>
                  <a:srgbClr val="FFFF00"/>
                </a:solidFill>
                <a:latin typeface="+mn-lt"/>
                <a:ea typeface="+mn-ea"/>
              </a:rPr>
              <a:t>、</a:t>
            </a:r>
            <a:r>
              <a:rPr lang="en-US" sz="2800" b="1" dirty="0">
                <a:solidFill>
                  <a:srgbClr val="FFFF00"/>
                </a:solidFill>
                <a:latin typeface="+mn-lt"/>
                <a:ea typeface="+mn-ea"/>
              </a:rPr>
              <a:t>AF</a:t>
            </a:r>
            <a:r>
              <a:rPr lang="zh-CN" altLang="en-US" sz="2800" b="1" dirty="0">
                <a:solidFill>
                  <a:srgbClr val="FFFF00"/>
                </a:solidFill>
                <a:latin typeface="+mn-lt"/>
                <a:ea typeface="+mn-ea"/>
              </a:rPr>
              <a:t>、</a:t>
            </a:r>
            <a:r>
              <a:rPr lang="en-US" sz="2800" b="1" dirty="0">
                <a:solidFill>
                  <a:srgbClr val="FFFF00"/>
                </a:solidFill>
                <a:latin typeface="+mn-lt"/>
                <a:ea typeface="+mn-ea"/>
              </a:rPr>
              <a:t>ZF</a:t>
            </a:r>
            <a:r>
              <a:rPr lang="zh-CN" altLang="en-US" sz="2800" b="1" dirty="0">
                <a:solidFill>
                  <a:srgbClr val="FFFF00"/>
                </a:solidFill>
                <a:latin typeface="+mn-lt"/>
                <a:ea typeface="+mn-ea"/>
              </a:rPr>
              <a:t>、</a:t>
            </a:r>
            <a:r>
              <a:rPr lang="en-US" sz="2800" b="1" dirty="0">
                <a:solidFill>
                  <a:srgbClr val="FFFF00"/>
                </a:solidFill>
                <a:latin typeface="+mn-lt"/>
                <a:ea typeface="+mn-ea"/>
              </a:rPr>
              <a:t>SF</a:t>
            </a:r>
            <a:r>
              <a:rPr lang="zh-CN" altLang="en-US" sz="2800" b="1" dirty="0">
                <a:solidFill>
                  <a:srgbClr val="FFFF00"/>
                </a:solidFill>
                <a:latin typeface="+mn-lt"/>
                <a:ea typeface="+mn-ea"/>
              </a:rPr>
              <a:t>和</a:t>
            </a:r>
            <a:r>
              <a:rPr lang="en-US" sz="2800" b="1" dirty="0">
                <a:solidFill>
                  <a:srgbClr val="FFFF00"/>
                </a:solidFill>
                <a:latin typeface="+mn-lt"/>
                <a:ea typeface="+mn-ea"/>
              </a:rPr>
              <a:t>OF</a:t>
            </a:r>
            <a:r>
              <a:rPr lang="zh-CN" altLang="en-US" sz="2800" b="1" dirty="0">
                <a:solidFill>
                  <a:srgbClr val="FFFF00"/>
                </a:solidFill>
                <a:latin typeface="+mn-lt"/>
                <a:ea typeface="+mn-ea"/>
              </a:rPr>
              <a:t>为状态标志，用来表示指令执行后的结果或状态特征，转移指令根据它们来控制程序走向；</a:t>
            </a:r>
          </a:p>
          <a:p>
            <a:pPr>
              <a:spcBef>
                <a:spcPts val="600"/>
              </a:spcBef>
              <a:buClr>
                <a:srgbClr val="FF0000"/>
              </a:buClr>
              <a:buFont typeface="Wingdings" panose="05000000000000000000" pitchFamily="2" charset="2"/>
              <a:buChar char="l"/>
            </a:pPr>
            <a:r>
              <a:rPr lang="en-US" sz="2800" b="1" dirty="0">
                <a:solidFill>
                  <a:srgbClr val="FFFF00"/>
                </a:solidFill>
                <a:latin typeface="+mn-lt"/>
                <a:ea typeface="+mn-ea"/>
              </a:rPr>
              <a:t>TF</a:t>
            </a:r>
            <a:r>
              <a:rPr lang="zh-CN" altLang="en-US" sz="2800" b="1" dirty="0">
                <a:solidFill>
                  <a:srgbClr val="FFFF00"/>
                </a:solidFill>
                <a:latin typeface="+mn-lt"/>
                <a:ea typeface="+mn-ea"/>
              </a:rPr>
              <a:t>、</a:t>
            </a:r>
            <a:r>
              <a:rPr lang="en-US" sz="2800" b="1" dirty="0">
                <a:solidFill>
                  <a:srgbClr val="FFFF00"/>
                </a:solidFill>
                <a:latin typeface="+mn-lt"/>
                <a:ea typeface="+mn-ea"/>
              </a:rPr>
              <a:t>IF</a:t>
            </a:r>
            <a:r>
              <a:rPr lang="zh-CN" altLang="en-US" sz="2800" b="1" dirty="0">
                <a:solidFill>
                  <a:srgbClr val="FFFF00"/>
                </a:solidFill>
                <a:latin typeface="+mn-lt"/>
                <a:ea typeface="+mn-ea"/>
              </a:rPr>
              <a:t>和</a:t>
            </a:r>
            <a:r>
              <a:rPr lang="en-US" sz="2800" b="1" dirty="0">
                <a:solidFill>
                  <a:srgbClr val="FFFF00"/>
                </a:solidFill>
                <a:latin typeface="+mn-lt"/>
                <a:ea typeface="+mn-ea"/>
              </a:rPr>
              <a:t>DF</a:t>
            </a:r>
            <a:r>
              <a:rPr lang="zh-CN" altLang="en-US" sz="2800" b="1" dirty="0">
                <a:solidFill>
                  <a:srgbClr val="FFFF00"/>
                </a:solidFill>
                <a:latin typeface="+mn-lt"/>
                <a:ea typeface="+mn-ea"/>
              </a:rPr>
              <a:t>为控制标志，由程序设置或清除。</a:t>
            </a:r>
          </a:p>
          <a:p>
            <a:pPr marL="533400" marR="0" lvl="0" indent="-533400" algn="l" defTabSz="914400" rtl="0" eaLnBrk="0" fontAlgn="base" latinLnBrk="0" hangingPunct="0">
              <a:lnSpc>
                <a:spcPct val="100000"/>
              </a:lnSpc>
              <a:spcBef>
                <a:spcPct val="30000"/>
              </a:spcBef>
              <a:spcAft>
                <a:spcPct val="0"/>
              </a:spcAft>
              <a:buClr>
                <a:srgbClr val="FF0000"/>
              </a:buClr>
              <a:buSzTx/>
              <a:buFont typeface="Wingdings" panose="05000000000000000000" pitchFamily="2" charset="2"/>
              <a:buChar char="l"/>
              <a:defRPr/>
            </a:pPr>
            <a:endPar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pic>
        <p:nvPicPr>
          <p:cNvPr id="4" name="Picture 2"/>
          <p:cNvPicPr>
            <a:picLocks noChangeAspect="1" noChangeArrowheads="1"/>
          </p:cNvPicPr>
          <p:nvPr/>
        </p:nvPicPr>
        <p:blipFill>
          <a:blip r:embed="rId2"/>
          <a:srcRect/>
          <a:stretch>
            <a:fillRect/>
          </a:stretch>
        </p:blipFill>
        <p:spPr bwMode="auto">
          <a:xfrm>
            <a:off x="571500" y="2495550"/>
            <a:ext cx="8056033" cy="977900"/>
          </a:xfrm>
          <a:prstGeom prst="rect">
            <a:avLst/>
          </a:prstGeom>
          <a:noFill/>
          <a:ln w="9525">
            <a:noFill/>
            <a:miter lim="800000"/>
            <a:headEnd/>
            <a:tailEnd/>
          </a:ln>
          <a:effectLst/>
        </p:spPr>
      </p:pic>
    </p:spTree>
  </p:cSld>
  <p:clrMapOvr>
    <a:masterClrMapping/>
  </p:clrMapOvr>
  <p:transition spd="slow">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1206500"/>
            <a:ext cx="8372475" cy="5283200"/>
          </a:xfrm>
        </p:spPr>
        <p:txBody>
          <a:bodyPr/>
          <a:lstStyle/>
          <a:p>
            <a:pPr>
              <a:buNone/>
            </a:pPr>
            <a:r>
              <a:rPr lang="en-US" sz="2800" dirty="0">
                <a:latin typeface="+mn-lt"/>
              </a:rPr>
              <a:t>1</a:t>
            </a:r>
            <a:r>
              <a:rPr lang="zh-CN" altLang="en-US" sz="2800" dirty="0">
                <a:latin typeface="+mn-lt"/>
              </a:rPr>
              <a:t>）</a:t>
            </a:r>
            <a:r>
              <a:rPr lang="zh-CN" altLang="en-US" sz="2800" dirty="0">
                <a:solidFill>
                  <a:srgbClr val="66FF99"/>
                </a:solidFill>
                <a:latin typeface="+mn-lt"/>
              </a:rPr>
              <a:t>进位标志</a:t>
            </a:r>
            <a:r>
              <a:rPr lang="en-US" sz="2800" dirty="0">
                <a:solidFill>
                  <a:srgbClr val="66FF99"/>
                </a:solidFill>
                <a:latin typeface="+mn-lt"/>
              </a:rPr>
              <a:t>CF</a:t>
            </a:r>
            <a:r>
              <a:rPr lang="zh-CN" altLang="en-US" sz="2800" dirty="0">
                <a:solidFill>
                  <a:srgbClr val="66FF99"/>
                </a:solidFill>
                <a:latin typeface="+mn-lt"/>
              </a:rPr>
              <a:t>（</a:t>
            </a:r>
            <a:r>
              <a:rPr lang="en-US" sz="2800" dirty="0">
                <a:solidFill>
                  <a:srgbClr val="66FF99"/>
                </a:solidFill>
                <a:latin typeface="+mn-lt"/>
              </a:rPr>
              <a:t>Carry Flag</a:t>
            </a:r>
            <a:r>
              <a:rPr lang="zh-CN" altLang="en-US" sz="2800" dirty="0">
                <a:solidFill>
                  <a:srgbClr val="66FF99"/>
                </a:solidFill>
                <a:latin typeface="+mn-lt"/>
              </a:rPr>
              <a:t>） </a:t>
            </a:r>
          </a:p>
          <a:p>
            <a:pPr>
              <a:buClr>
                <a:srgbClr val="00FF00"/>
              </a:buClr>
              <a:buFont typeface="Wingdings" panose="05000000000000000000" pitchFamily="2" charset="2"/>
              <a:buChar char="Ø"/>
            </a:pPr>
            <a:r>
              <a:rPr lang="zh-CN" altLang="en-US" dirty="0">
                <a:solidFill>
                  <a:schemeClr val="tx1"/>
                </a:solidFill>
                <a:latin typeface="+mn-lt"/>
                <a:ea typeface="华文中宋" panose="02010600040101010101" pitchFamily="2" charset="-122"/>
              </a:rPr>
              <a:t>最高位向前一位产生进位或借位时，</a:t>
            </a:r>
            <a:r>
              <a:rPr lang="en-US" dirty="0">
                <a:solidFill>
                  <a:schemeClr val="tx1"/>
                </a:solidFill>
                <a:latin typeface="+mn-lt"/>
                <a:ea typeface="华文中宋" panose="02010600040101010101" pitchFamily="2" charset="-122"/>
              </a:rPr>
              <a:t>CF=1</a:t>
            </a:r>
            <a:r>
              <a:rPr lang="zh-CN" altLang="en-US" dirty="0">
                <a:solidFill>
                  <a:schemeClr val="tx1"/>
                </a:solidFill>
                <a:latin typeface="+mn-lt"/>
                <a:ea typeface="华文中宋" panose="02010600040101010101" pitchFamily="2" charset="-122"/>
              </a:rPr>
              <a:t>，否则</a:t>
            </a:r>
            <a:r>
              <a:rPr lang="en-US" dirty="0">
                <a:solidFill>
                  <a:schemeClr val="tx1"/>
                </a:solidFill>
                <a:latin typeface="+mn-lt"/>
                <a:ea typeface="华文中宋" panose="02010600040101010101" pitchFamily="2" charset="-122"/>
              </a:rPr>
              <a:t>CF=0</a:t>
            </a:r>
            <a:r>
              <a:rPr lang="zh-CN" altLang="en-US" dirty="0">
                <a:solidFill>
                  <a:schemeClr val="tx1"/>
                </a:solidFill>
                <a:latin typeface="+mn-lt"/>
                <a:ea typeface="华文中宋" panose="02010600040101010101" pitchFamily="2" charset="-122"/>
              </a:rPr>
              <a:t>。只有在两个无符号数进行加减运算时，</a:t>
            </a:r>
            <a:r>
              <a:rPr lang="en-US" dirty="0">
                <a:solidFill>
                  <a:schemeClr val="tx1"/>
                </a:solidFill>
                <a:latin typeface="+mn-lt"/>
                <a:ea typeface="华文中宋" panose="02010600040101010101" pitchFamily="2" charset="-122"/>
              </a:rPr>
              <a:t>CF</a:t>
            </a:r>
            <a:r>
              <a:rPr lang="zh-CN" altLang="en-US" dirty="0">
                <a:solidFill>
                  <a:schemeClr val="tx1"/>
                </a:solidFill>
                <a:latin typeface="+mn-lt"/>
                <a:ea typeface="华文中宋" panose="02010600040101010101" pitchFamily="2" charset="-122"/>
              </a:rPr>
              <a:t>标志才有意义；</a:t>
            </a:r>
          </a:p>
          <a:p>
            <a:pPr>
              <a:buClr>
                <a:srgbClr val="00FF00"/>
              </a:buClr>
              <a:buFont typeface="Wingdings" panose="05000000000000000000" pitchFamily="2" charset="2"/>
              <a:buChar char="Ø"/>
            </a:pPr>
            <a:r>
              <a:rPr lang="zh-CN" altLang="en-US" dirty="0">
                <a:solidFill>
                  <a:schemeClr val="tx1"/>
                </a:solidFill>
                <a:latin typeface="+mn-lt"/>
                <a:ea typeface="华文中宋" panose="02010600040101010101" pitchFamily="2" charset="-122"/>
              </a:rPr>
              <a:t>移位操作将影响</a:t>
            </a:r>
            <a:r>
              <a:rPr lang="en-US" dirty="0">
                <a:solidFill>
                  <a:schemeClr val="tx1"/>
                </a:solidFill>
                <a:latin typeface="+mn-lt"/>
                <a:ea typeface="华文中宋" panose="02010600040101010101" pitchFamily="2" charset="-122"/>
              </a:rPr>
              <a:t>CF</a:t>
            </a:r>
            <a:r>
              <a:rPr lang="zh-CN" altLang="en-US" dirty="0">
                <a:solidFill>
                  <a:schemeClr val="tx1"/>
                </a:solidFill>
                <a:latin typeface="+mn-lt"/>
                <a:ea typeface="华文中宋" panose="02010600040101010101" pitchFamily="2" charset="-122"/>
              </a:rPr>
              <a:t>标志；</a:t>
            </a:r>
          </a:p>
          <a:p>
            <a:pPr>
              <a:buClr>
                <a:srgbClr val="00FF00"/>
              </a:buClr>
              <a:buFont typeface="Wingdings" panose="05000000000000000000" pitchFamily="2" charset="2"/>
              <a:buChar char="Ø"/>
            </a:pPr>
            <a:r>
              <a:rPr lang="zh-CN" altLang="en-US" dirty="0">
                <a:solidFill>
                  <a:schemeClr val="tx1"/>
                </a:solidFill>
                <a:latin typeface="+mn-lt"/>
                <a:ea typeface="华文中宋" panose="02010600040101010101" pitchFamily="2" charset="-122"/>
              </a:rPr>
              <a:t>执行</a:t>
            </a:r>
            <a:r>
              <a:rPr lang="en-US" dirty="0">
                <a:solidFill>
                  <a:schemeClr val="tx1"/>
                </a:solidFill>
                <a:latin typeface="+mn-lt"/>
                <a:ea typeface="华文中宋" panose="02010600040101010101" pitchFamily="2" charset="-122"/>
              </a:rPr>
              <a:t>STC</a:t>
            </a:r>
            <a:r>
              <a:rPr lang="zh-CN" altLang="en-US" dirty="0">
                <a:solidFill>
                  <a:schemeClr val="tx1"/>
                </a:solidFill>
                <a:latin typeface="+mn-lt"/>
                <a:ea typeface="华文中宋" panose="02010600040101010101" pitchFamily="2" charset="-122"/>
              </a:rPr>
              <a:t>指令可使</a:t>
            </a:r>
            <a:r>
              <a:rPr lang="en-US" dirty="0">
                <a:solidFill>
                  <a:schemeClr val="tx1"/>
                </a:solidFill>
                <a:latin typeface="+mn-lt"/>
                <a:ea typeface="华文中宋" panose="02010600040101010101" pitchFamily="2" charset="-122"/>
              </a:rPr>
              <a:t>CF</a:t>
            </a:r>
            <a:r>
              <a:rPr lang="zh-CN" altLang="en-US" dirty="0">
                <a:solidFill>
                  <a:schemeClr val="tx1"/>
                </a:solidFill>
                <a:latin typeface="+mn-lt"/>
                <a:ea typeface="华文中宋" panose="02010600040101010101" pitchFamily="2" charset="-122"/>
              </a:rPr>
              <a:t>置</a:t>
            </a:r>
            <a:r>
              <a:rPr lang="en-US" dirty="0">
                <a:solidFill>
                  <a:schemeClr val="tx1"/>
                </a:solidFill>
                <a:latin typeface="+mn-lt"/>
                <a:ea typeface="华文中宋" panose="02010600040101010101" pitchFamily="2" charset="-122"/>
              </a:rPr>
              <a:t>1</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CLC</a:t>
            </a:r>
            <a:r>
              <a:rPr lang="zh-CN" altLang="en-US" dirty="0">
                <a:solidFill>
                  <a:schemeClr val="tx1"/>
                </a:solidFill>
                <a:latin typeface="+mn-lt"/>
                <a:ea typeface="华文中宋" panose="02010600040101010101" pitchFamily="2" charset="-122"/>
              </a:rPr>
              <a:t>指令使</a:t>
            </a:r>
            <a:r>
              <a:rPr lang="en-US" dirty="0">
                <a:solidFill>
                  <a:schemeClr val="tx1"/>
                </a:solidFill>
                <a:latin typeface="+mn-lt"/>
                <a:ea typeface="华文中宋" panose="02010600040101010101" pitchFamily="2" charset="-122"/>
              </a:rPr>
              <a:t>CF</a:t>
            </a:r>
            <a:r>
              <a:rPr lang="zh-CN" altLang="en-US" dirty="0">
                <a:solidFill>
                  <a:schemeClr val="tx1"/>
                </a:solidFill>
                <a:latin typeface="+mn-lt"/>
                <a:ea typeface="华文中宋" panose="02010600040101010101" pitchFamily="2" charset="-122"/>
              </a:rPr>
              <a:t>清</a:t>
            </a:r>
            <a:r>
              <a:rPr lang="en-US" dirty="0">
                <a:solidFill>
                  <a:schemeClr val="tx1"/>
                </a:solidFill>
                <a:latin typeface="+mn-lt"/>
                <a:ea typeface="华文中宋" panose="02010600040101010101" pitchFamily="2" charset="-122"/>
              </a:rPr>
              <a:t>0</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CMC</a:t>
            </a:r>
            <a:r>
              <a:rPr lang="zh-CN" altLang="en-US" dirty="0">
                <a:solidFill>
                  <a:schemeClr val="tx1"/>
                </a:solidFill>
                <a:latin typeface="+mn-lt"/>
                <a:ea typeface="华文中宋" panose="02010600040101010101" pitchFamily="2" charset="-122"/>
              </a:rPr>
              <a:t>指令使</a:t>
            </a:r>
            <a:r>
              <a:rPr lang="en-US" dirty="0">
                <a:solidFill>
                  <a:schemeClr val="tx1"/>
                </a:solidFill>
                <a:latin typeface="+mn-lt"/>
                <a:ea typeface="华文中宋" panose="02010600040101010101" pitchFamily="2" charset="-122"/>
              </a:rPr>
              <a:t>CF</a:t>
            </a:r>
            <a:r>
              <a:rPr lang="zh-CN" altLang="en-US" dirty="0">
                <a:solidFill>
                  <a:schemeClr val="tx1"/>
                </a:solidFill>
                <a:latin typeface="+mn-lt"/>
                <a:ea typeface="华文中宋" panose="02010600040101010101" pitchFamily="2" charset="-122"/>
              </a:rPr>
              <a:t>标志取反。</a:t>
            </a:r>
            <a:r>
              <a:rPr lang="en-US" dirty="0">
                <a:solidFill>
                  <a:schemeClr val="tx1"/>
                </a:solidFill>
                <a:latin typeface="+mn-lt"/>
                <a:ea typeface="华文中宋" panose="02010600040101010101" pitchFamily="2" charset="-122"/>
              </a:rPr>
              <a:t> </a:t>
            </a:r>
          </a:p>
          <a:p>
            <a:pPr>
              <a:buNone/>
            </a:pPr>
            <a:r>
              <a:rPr lang="en-US" sz="2800" dirty="0">
                <a:latin typeface="+mn-lt"/>
              </a:rPr>
              <a:t>2</a:t>
            </a:r>
            <a:r>
              <a:rPr lang="zh-CN" altLang="en-US" sz="2800" dirty="0">
                <a:latin typeface="+mn-lt"/>
              </a:rPr>
              <a:t>）</a:t>
            </a:r>
            <a:r>
              <a:rPr lang="zh-CN" altLang="en-US" sz="2800" dirty="0">
                <a:solidFill>
                  <a:srgbClr val="66FF99"/>
                </a:solidFill>
                <a:latin typeface="+mn-lt"/>
              </a:rPr>
              <a:t>奇偶校验标志</a:t>
            </a:r>
            <a:r>
              <a:rPr lang="en-US" sz="2800" dirty="0">
                <a:solidFill>
                  <a:srgbClr val="66FF99"/>
                </a:solidFill>
                <a:latin typeface="+mn-lt"/>
              </a:rPr>
              <a:t>PF</a:t>
            </a:r>
            <a:r>
              <a:rPr lang="zh-CN" altLang="en-US" sz="2800" dirty="0">
                <a:solidFill>
                  <a:srgbClr val="66FF99"/>
                </a:solidFill>
                <a:latin typeface="+mn-lt"/>
              </a:rPr>
              <a:t>（</a:t>
            </a:r>
            <a:r>
              <a:rPr lang="en-US" sz="2800" dirty="0">
                <a:solidFill>
                  <a:srgbClr val="66FF99"/>
                </a:solidFill>
                <a:latin typeface="+mn-lt"/>
              </a:rPr>
              <a:t>Parity Flag</a:t>
            </a:r>
            <a:r>
              <a:rPr lang="zh-CN" altLang="en-US" sz="2800" dirty="0">
                <a:solidFill>
                  <a:srgbClr val="66FF99"/>
                </a:solidFill>
                <a:latin typeface="+mn-lt"/>
              </a:rPr>
              <a:t>） </a:t>
            </a:r>
            <a:endParaRPr lang="en-US" altLang="zh-CN" sz="2800" dirty="0">
              <a:solidFill>
                <a:srgbClr val="66FF99"/>
              </a:solidFill>
              <a:latin typeface="+mn-lt"/>
            </a:endParaRPr>
          </a:p>
          <a:p>
            <a:pPr>
              <a:buClr>
                <a:srgbClr val="00FF00"/>
              </a:buClr>
              <a:buFont typeface="Wingdings" panose="05000000000000000000" pitchFamily="2" charset="2"/>
              <a:buChar char="Ø"/>
            </a:pPr>
            <a:r>
              <a:rPr lang="en-US" dirty="0">
                <a:solidFill>
                  <a:schemeClr val="tx1"/>
                </a:solidFill>
                <a:latin typeface="+mn-lt"/>
                <a:ea typeface="华文中宋" panose="02010600040101010101" pitchFamily="2" charset="-122"/>
              </a:rPr>
              <a:t>PF</a:t>
            </a:r>
            <a:r>
              <a:rPr lang="zh-CN" altLang="en-US" dirty="0">
                <a:solidFill>
                  <a:schemeClr val="tx1"/>
                </a:solidFill>
                <a:latin typeface="+mn-lt"/>
                <a:ea typeface="华文中宋" panose="02010600040101010101" pitchFamily="2" charset="-122"/>
              </a:rPr>
              <a:t>标志也称为偶标志。</a:t>
            </a:r>
          </a:p>
          <a:p>
            <a:pPr>
              <a:buClr>
                <a:srgbClr val="00FF00"/>
              </a:buClr>
              <a:buFont typeface="Wingdings" panose="05000000000000000000" pitchFamily="2" charset="2"/>
              <a:buChar char="Ø"/>
            </a:pPr>
            <a:r>
              <a:rPr lang="zh-CN" altLang="en-US" dirty="0">
                <a:solidFill>
                  <a:schemeClr val="tx1"/>
                </a:solidFill>
                <a:latin typeface="+mn-lt"/>
                <a:ea typeface="华文中宋" panose="02010600040101010101" pitchFamily="2" charset="-122"/>
              </a:rPr>
              <a:t>若本次运算结果低</a:t>
            </a:r>
            <a:r>
              <a:rPr lang="en-US" dirty="0">
                <a:solidFill>
                  <a:schemeClr val="tx1"/>
                </a:solidFill>
                <a:latin typeface="+mn-lt"/>
                <a:ea typeface="华文中宋" panose="02010600040101010101" pitchFamily="2" charset="-122"/>
              </a:rPr>
              <a:t>8</a:t>
            </a:r>
            <a:r>
              <a:rPr lang="zh-CN" altLang="en-US" dirty="0">
                <a:solidFill>
                  <a:schemeClr val="tx1"/>
                </a:solidFill>
                <a:latin typeface="+mn-lt"/>
                <a:ea typeface="华文中宋" panose="02010600040101010101" pitchFamily="2" charset="-122"/>
              </a:rPr>
              <a:t>位有偶数个</a:t>
            </a:r>
            <a:r>
              <a:rPr lang="en-US" dirty="0">
                <a:solidFill>
                  <a:schemeClr val="tx1"/>
                </a:solidFill>
                <a:latin typeface="+mn-lt"/>
                <a:ea typeface="华文中宋" panose="02010600040101010101" pitchFamily="2" charset="-122"/>
              </a:rPr>
              <a:t>1</a:t>
            </a:r>
            <a:r>
              <a:rPr lang="zh-CN" altLang="en-US" dirty="0">
                <a:solidFill>
                  <a:schemeClr val="tx1"/>
                </a:solidFill>
                <a:latin typeface="+mn-lt"/>
                <a:ea typeface="华文中宋" panose="02010600040101010101" pitchFamily="2" charset="-122"/>
              </a:rPr>
              <a:t>（如</a:t>
            </a:r>
            <a:r>
              <a:rPr lang="en-US" dirty="0">
                <a:solidFill>
                  <a:schemeClr val="tx1"/>
                </a:solidFill>
                <a:latin typeface="+mn-lt"/>
                <a:ea typeface="华文中宋" panose="02010600040101010101" pitchFamily="2" charset="-122"/>
              </a:rPr>
              <a:t>01101010B</a:t>
            </a:r>
            <a:r>
              <a:rPr lang="zh-CN" altLang="en-US" dirty="0">
                <a:solidFill>
                  <a:schemeClr val="tx1"/>
                </a:solidFill>
                <a:latin typeface="+mn-lt"/>
                <a:ea typeface="华文中宋" panose="02010600040101010101" pitchFamily="2" charset="-122"/>
              </a:rPr>
              <a:t>），则</a:t>
            </a:r>
            <a:r>
              <a:rPr lang="en-US" dirty="0">
                <a:solidFill>
                  <a:schemeClr val="tx1"/>
                </a:solidFill>
                <a:latin typeface="+mn-lt"/>
                <a:ea typeface="华文中宋" panose="02010600040101010101" pitchFamily="2" charset="-122"/>
              </a:rPr>
              <a:t>PF=1</a:t>
            </a:r>
            <a:r>
              <a:rPr lang="zh-CN" altLang="en-US" dirty="0">
                <a:solidFill>
                  <a:schemeClr val="tx1"/>
                </a:solidFill>
                <a:latin typeface="+mn-lt"/>
                <a:ea typeface="华文中宋" panose="02010600040101010101" pitchFamily="2" charset="-122"/>
              </a:rPr>
              <a:t>，否则</a:t>
            </a:r>
            <a:r>
              <a:rPr lang="en-US" dirty="0">
                <a:solidFill>
                  <a:schemeClr val="tx1"/>
                </a:solidFill>
                <a:latin typeface="+mn-lt"/>
                <a:ea typeface="华文中宋" panose="02010600040101010101" pitchFamily="2" charset="-122"/>
              </a:rPr>
              <a:t>PF=0</a:t>
            </a:r>
            <a:r>
              <a:rPr lang="zh-CN" altLang="en-US" dirty="0">
                <a:solidFill>
                  <a:schemeClr val="tx1"/>
                </a:solidFill>
                <a:latin typeface="+mn-lt"/>
                <a:ea typeface="华文中宋" panose="02010600040101010101" pitchFamily="2" charset="-122"/>
              </a:rPr>
              <a:t>。</a:t>
            </a:r>
          </a:p>
          <a:p>
            <a:endParaRPr lang="zh-CN" altLang="en-US" dirty="0"/>
          </a:p>
        </p:txBody>
      </p:sp>
      <p:sp>
        <p:nvSpPr>
          <p:cNvPr id="4" name="标题 1"/>
          <p:cNvSpPr>
            <a:spLocks noGrp="1"/>
          </p:cNvSpPr>
          <p:nvPr>
            <p:ph type="title"/>
          </p:nvPr>
        </p:nvSpPr>
        <p:spPr>
          <a:xfrm>
            <a:off x="482600" y="368300"/>
            <a:ext cx="8229600" cy="674688"/>
          </a:xfrm>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Tree>
  </p:cSld>
  <p:clrMapOvr>
    <a:masterClrMapping/>
  </p:clrMapOvr>
  <p:transition spd="slow">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1606550"/>
            <a:ext cx="8372475" cy="4883150"/>
          </a:xfrm>
        </p:spPr>
        <p:txBody>
          <a:bodyPr/>
          <a:lstStyle/>
          <a:p>
            <a:pPr algn="just">
              <a:buNone/>
            </a:pPr>
            <a:r>
              <a:rPr lang="en-US" sz="2800" dirty="0">
                <a:latin typeface="+mn-lt"/>
              </a:rPr>
              <a:t> 3</a:t>
            </a:r>
            <a:r>
              <a:rPr lang="zh-CN" altLang="en-US" sz="2800" dirty="0">
                <a:latin typeface="+mn-lt"/>
              </a:rPr>
              <a:t>）</a:t>
            </a:r>
            <a:r>
              <a:rPr lang="zh-CN" altLang="en-US" sz="2800" dirty="0">
                <a:solidFill>
                  <a:srgbClr val="66FF99"/>
                </a:solidFill>
                <a:latin typeface="+mn-lt"/>
              </a:rPr>
              <a:t>辅助进位标志</a:t>
            </a:r>
            <a:r>
              <a:rPr lang="en-US" sz="2800" dirty="0">
                <a:solidFill>
                  <a:srgbClr val="66FF99"/>
                </a:solidFill>
                <a:latin typeface="+mn-lt"/>
              </a:rPr>
              <a:t>AF</a:t>
            </a:r>
            <a:r>
              <a:rPr lang="zh-CN" altLang="en-US" sz="2800" dirty="0">
                <a:solidFill>
                  <a:srgbClr val="66FF99"/>
                </a:solidFill>
                <a:latin typeface="+mn-lt"/>
              </a:rPr>
              <a:t>（</a:t>
            </a:r>
            <a:r>
              <a:rPr lang="en-US" sz="2800" dirty="0">
                <a:solidFill>
                  <a:srgbClr val="66FF99"/>
                </a:solidFill>
                <a:latin typeface="+mn-lt"/>
              </a:rPr>
              <a:t>Auxiliary Flag</a:t>
            </a:r>
            <a:r>
              <a:rPr lang="zh-CN" altLang="en-US" sz="2800" dirty="0">
                <a:solidFill>
                  <a:srgbClr val="66FF99"/>
                </a:solidFill>
                <a:latin typeface="+mn-lt"/>
              </a:rPr>
              <a:t>） </a:t>
            </a:r>
            <a:endParaRPr lang="en-US" altLang="zh-CN" sz="2800" dirty="0">
              <a:solidFill>
                <a:srgbClr val="66FF99"/>
              </a:solidFill>
              <a:latin typeface="+mn-lt"/>
            </a:endParaRPr>
          </a:p>
          <a:p>
            <a:pPr algn="just">
              <a:buFont typeface="Wingdings" panose="05000000000000000000" pitchFamily="2" charset="2"/>
              <a:buChar char="Ø"/>
            </a:pPr>
            <a:r>
              <a:rPr lang="en-US" sz="2800" dirty="0">
                <a:solidFill>
                  <a:schemeClr val="tx1"/>
                </a:solidFill>
                <a:latin typeface="+mn-lt"/>
                <a:ea typeface="华文中宋" panose="02010600040101010101" pitchFamily="2" charset="-122"/>
              </a:rPr>
              <a:t>AF</a:t>
            </a:r>
            <a:r>
              <a:rPr lang="zh-CN" altLang="en-US" sz="2800" dirty="0">
                <a:solidFill>
                  <a:schemeClr val="tx1"/>
                </a:solidFill>
                <a:latin typeface="+mn-lt"/>
                <a:ea typeface="华文中宋" panose="02010600040101010101" pitchFamily="2" charset="-122"/>
              </a:rPr>
              <a:t>标志也称为</a:t>
            </a:r>
            <a:r>
              <a:rPr lang="zh-CN" altLang="en-US" sz="2800" dirty="0">
                <a:solidFill>
                  <a:srgbClr val="66FF99"/>
                </a:solidFill>
                <a:latin typeface="+mn-lt"/>
                <a:ea typeface="华文中宋" panose="02010600040101010101" pitchFamily="2" charset="-122"/>
              </a:rPr>
              <a:t>半进位标志</a:t>
            </a:r>
            <a:r>
              <a:rPr lang="zh-CN" altLang="en-US" sz="2800" dirty="0">
                <a:solidFill>
                  <a:schemeClr val="tx1"/>
                </a:solidFill>
                <a:latin typeface="+mn-lt"/>
                <a:ea typeface="华文中宋" panose="02010600040101010101" pitchFamily="2" charset="-122"/>
              </a:rPr>
              <a:t>。</a:t>
            </a:r>
          </a:p>
          <a:p>
            <a:pPr algn="just">
              <a:buFont typeface="Wingdings" panose="05000000000000000000" pitchFamily="2" charset="2"/>
              <a:buChar char="Ø"/>
            </a:pPr>
            <a:r>
              <a:rPr lang="zh-CN" altLang="en-US" sz="2800" dirty="0">
                <a:solidFill>
                  <a:schemeClr val="tx1"/>
                </a:solidFill>
                <a:latin typeface="+mn-lt"/>
                <a:ea typeface="华文中宋" panose="02010600040101010101" pitchFamily="2" charset="-122"/>
              </a:rPr>
              <a:t>在</a:t>
            </a:r>
            <a:r>
              <a:rPr lang="en-US" sz="2800" dirty="0">
                <a:solidFill>
                  <a:schemeClr val="tx1"/>
                </a:solidFill>
                <a:latin typeface="+mn-lt"/>
                <a:ea typeface="华文中宋" panose="02010600040101010101" pitchFamily="2" charset="-122"/>
              </a:rPr>
              <a:t>8</a:t>
            </a:r>
            <a:r>
              <a:rPr lang="zh-CN" altLang="en-US" sz="2800" dirty="0">
                <a:solidFill>
                  <a:schemeClr val="tx1"/>
                </a:solidFill>
                <a:latin typeface="+mn-lt"/>
                <a:ea typeface="华文中宋" panose="02010600040101010101" pitchFamily="2" charset="-122"/>
              </a:rPr>
              <a:t>位加减运算中，低</a:t>
            </a:r>
            <a:r>
              <a:rPr lang="en-US" sz="2800" dirty="0">
                <a:solidFill>
                  <a:schemeClr val="tx1"/>
                </a:solidFill>
                <a:latin typeface="+mn-lt"/>
                <a:ea typeface="华文中宋" panose="02010600040101010101" pitchFamily="2" charset="-122"/>
              </a:rPr>
              <a:t>4</a:t>
            </a:r>
            <a:r>
              <a:rPr lang="zh-CN" altLang="en-US" sz="2800" dirty="0">
                <a:solidFill>
                  <a:schemeClr val="tx1"/>
                </a:solidFill>
                <a:latin typeface="+mn-lt"/>
                <a:ea typeface="华文中宋" panose="02010600040101010101" pitchFamily="2" charset="-122"/>
              </a:rPr>
              <a:t>位向高</a:t>
            </a:r>
            <a:r>
              <a:rPr lang="en-US" sz="2800" dirty="0">
                <a:solidFill>
                  <a:schemeClr val="tx1"/>
                </a:solidFill>
                <a:latin typeface="+mn-lt"/>
                <a:ea typeface="华文中宋" panose="02010600040101010101" pitchFamily="2" charset="-122"/>
              </a:rPr>
              <a:t>4</a:t>
            </a:r>
            <a:r>
              <a:rPr lang="zh-CN" altLang="en-US" sz="2800" dirty="0">
                <a:solidFill>
                  <a:schemeClr val="tx1"/>
                </a:solidFill>
                <a:latin typeface="+mn-lt"/>
                <a:ea typeface="华文中宋" panose="02010600040101010101" pitchFamily="2" charset="-122"/>
              </a:rPr>
              <a:t>位有进位或借</a:t>
            </a:r>
            <a:endParaRPr lang="en-US" altLang="zh-CN" sz="2800" dirty="0">
              <a:solidFill>
                <a:schemeClr val="tx1"/>
              </a:solidFill>
              <a:latin typeface="+mn-lt"/>
              <a:ea typeface="华文中宋" panose="02010600040101010101" pitchFamily="2" charset="-122"/>
            </a:endParaRPr>
          </a:p>
          <a:p>
            <a:pPr algn="just">
              <a:buNone/>
            </a:pPr>
            <a:r>
              <a:rPr lang="en-US" altLang="zh-CN" sz="2800" dirty="0">
                <a:solidFill>
                  <a:schemeClr val="tx1"/>
                </a:solidFill>
                <a:latin typeface="+mn-lt"/>
                <a:ea typeface="华文中宋" panose="02010600040101010101" pitchFamily="2" charset="-122"/>
              </a:rPr>
              <a:t>      </a:t>
            </a:r>
            <a:r>
              <a:rPr lang="zh-CN" altLang="en-US" sz="2800" dirty="0">
                <a:solidFill>
                  <a:schemeClr val="tx1"/>
                </a:solidFill>
                <a:latin typeface="+mn-lt"/>
                <a:ea typeface="华文中宋" panose="02010600040101010101" pitchFamily="2" charset="-122"/>
              </a:rPr>
              <a:t>位，</a:t>
            </a:r>
            <a:r>
              <a:rPr lang="en-US" sz="2800" dirty="0">
                <a:solidFill>
                  <a:schemeClr val="tx1"/>
                </a:solidFill>
                <a:latin typeface="+mn-lt"/>
                <a:ea typeface="华文中宋" panose="02010600040101010101" pitchFamily="2" charset="-122"/>
              </a:rPr>
              <a:t>AF=1</a:t>
            </a:r>
            <a:r>
              <a:rPr lang="zh-CN" altLang="en-US" sz="2800" dirty="0">
                <a:solidFill>
                  <a:schemeClr val="tx1"/>
                </a:solidFill>
                <a:latin typeface="+mn-lt"/>
                <a:ea typeface="华文中宋" panose="02010600040101010101" pitchFamily="2" charset="-122"/>
              </a:rPr>
              <a:t>，否则</a:t>
            </a:r>
            <a:r>
              <a:rPr lang="en-US" sz="2800" dirty="0">
                <a:solidFill>
                  <a:schemeClr val="tx1"/>
                </a:solidFill>
                <a:latin typeface="+mn-lt"/>
                <a:ea typeface="华文中宋" panose="02010600040101010101" pitchFamily="2" charset="-122"/>
              </a:rPr>
              <a:t>AF=0</a:t>
            </a:r>
            <a:endParaRPr lang="zh-CN" altLang="en-US" sz="2800" dirty="0">
              <a:solidFill>
                <a:schemeClr val="tx1"/>
              </a:solidFill>
              <a:latin typeface="+mn-lt"/>
              <a:ea typeface="华文中宋" panose="02010600040101010101" pitchFamily="2" charset="-122"/>
            </a:endParaRPr>
          </a:p>
          <a:p>
            <a:pPr algn="just">
              <a:buFont typeface="Wingdings" panose="05000000000000000000" pitchFamily="2" charset="2"/>
              <a:buChar char="Ø"/>
            </a:pPr>
            <a:r>
              <a:rPr lang="zh-CN" altLang="en-US" sz="2800" dirty="0">
                <a:solidFill>
                  <a:schemeClr val="tx1"/>
                </a:solidFill>
                <a:latin typeface="+mn-lt"/>
                <a:ea typeface="华文中宋" panose="02010600040101010101" pitchFamily="2" charset="-122"/>
              </a:rPr>
              <a:t>只有在</a:t>
            </a:r>
            <a:r>
              <a:rPr lang="en-US" sz="2800" dirty="0">
                <a:solidFill>
                  <a:schemeClr val="tx1"/>
                </a:solidFill>
                <a:latin typeface="+mn-lt"/>
                <a:ea typeface="华文中宋" panose="02010600040101010101" pitchFamily="2" charset="-122"/>
              </a:rPr>
              <a:t>BCD</a:t>
            </a:r>
            <a:r>
              <a:rPr lang="zh-CN" altLang="en-US" sz="2800" dirty="0">
                <a:solidFill>
                  <a:schemeClr val="tx1"/>
                </a:solidFill>
                <a:latin typeface="+mn-lt"/>
                <a:ea typeface="华文中宋" panose="02010600040101010101" pitchFamily="2" charset="-122"/>
              </a:rPr>
              <a:t>数运算时</a:t>
            </a:r>
            <a:r>
              <a:rPr lang="en-US" sz="2800" dirty="0">
                <a:solidFill>
                  <a:schemeClr val="tx1"/>
                </a:solidFill>
                <a:latin typeface="+mn-lt"/>
                <a:ea typeface="华文中宋" panose="02010600040101010101" pitchFamily="2" charset="-122"/>
              </a:rPr>
              <a:t>AF</a:t>
            </a:r>
            <a:r>
              <a:rPr lang="zh-CN" altLang="en-US" sz="2800" dirty="0">
                <a:solidFill>
                  <a:schemeClr val="tx1"/>
                </a:solidFill>
                <a:latin typeface="+mn-lt"/>
                <a:ea typeface="华文中宋" panose="02010600040101010101" pitchFamily="2" charset="-122"/>
              </a:rPr>
              <a:t>才有意义。利用调整</a:t>
            </a:r>
            <a:endParaRPr lang="en-US" altLang="zh-CN" sz="2800" dirty="0">
              <a:solidFill>
                <a:schemeClr val="tx1"/>
              </a:solidFill>
              <a:latin typeface="+mn-lt"/>
              <a:ea typeface="华文中宋" panose="02010600040101010101" pitchFamily="2" charset="-122"/>
            </a:endParaRPr>
          </a:p>
          <a:p>
            <a:pPr algn="just">
              <a:spcBef>
                <a:spcPts val="1800"/>
              </a:spcBef>
              <a:buNone/>
            </a:pPr>
            <a:r>
              <a:rPr lang="zh-CN" altLang="en-US" sz="2800" dirty="0">
                <a:solidFill>
                  <a:schemeClr val="tx1"/>
                </a:solidFill>
                <a:latin typeface="+mn-lt"/>
                <a:ea typeface="华文中宋" panose="02010600040101010101" pitchFamily="2" charset="-122"/>
              </a:rPr>
              <a:t>      指令可对运算结果进行调整。</a:t>
            </a:r>
          </a:p>
        </p:txBody>
      </p:sp>
      <p:sp>
        <p:nvSpPr>
          <p:cNvPr id="4" name="标题 1"/>
          <p:cNvSpPr>
            <a:spLocks noGrp="1"/>
          </p:cNvSpPr>
          <p:nvPr>
            <p:ph type="title"/>
          </p:nvPr>
        </p:nvSpPr>
        <p:spPr>
          <a:xfrm>
            <a:off x="482600" y="368300"/>
            <a:ext cx="8229600" cy="674688"/>
          </a:xfrm>
        </p:spPr>
        <p:txBody>
          <a:bodyPr/>
          <a:lstStyle/>
          <a:p>
            <a:r>
              <a:rPr lang="en-US" altLang="zh-CN" dirty="0">
                <a:solidFill>
                  <a:schemeClr val="tx1"/>
                </a:solidFill>
                <a:ea typeface="+mn-ea"/>
              </a:rPr>
              <a:t>8086</a:t>
            </a:r>
            <a:r>
              <a:rPr lang="zh-CN" altLang="en-US" dirty="0">
                <a:solidFill>
                  <a:schemeClr val="tx1"/>
                </a:solidFill>
                <a:ea typeface="+mn-ea"/>
              </a:rPr>
              <a:t>寄存器</a:t>
            </a:r>
          </a:p>
        </p:txBody>
      </p:sp>
    </p:spTree>
  </p:cSld>
  <p:clrMapOvr>
    <a:masterClrMapping/>
  </p:clrMapOvr>
  <p:transition spd="slow">
    <p:comb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8150" y="984250"/>
            <a:ext cx="8372475" cy="1066800"/>
          </a:xfrm>
        </p:spPr>
        <p:txBody>
          <a:bodyPr/>
          <a:lstStyle/>
          <a:p>
            <a:pPr>
              <a:buNone/>
            </a:pPr>
            <a:r>
              <a:rPr lang="zh-CN" altLang="en-US" sz="3600" dirty="0">
                <a:solidFill>
                  <a:srgbClr val="66FF99"/>
                </a:solidFill>
                <a:latin typeface="+mj-ea"/>
                <a:ea typeface="+mj-ea"/>
              </a:rPr>
              <a:t>例</a:t>
            </a:r>
            <a:r>
              <a:rPr lang="en-US" sz="3600" dirty="0">
                <a:solidFill>
                  <a:srgbClr val="66FF99"/>
                </a:solidFill>
                <a:latin typeface="+mj-ea"/>
                <a:ea typeface="+mj-ea"/>
              </a:rPr>
              <a:t>2.1  </a:t>
            </a:r>
            <a:r>
              <a:rPr lang="zh-CN" altLang="en-US" sz="2800" dirty="0">
                <a:latin typeface="+mn-lt"/>
                <a:ea typeface="+mn-ea"/>
              </a:rPr>
              <a:t>设 </a:t>
            </a:r>
            <a:r>
              <a:rPr lang="en-US" sz="2800" dirty="0">
                <a:latin typeface="+mn-lt"/>
                <a:ea typeface="+mn-ea"/>
              </a:rPr>
              <a:t>AL=BCD</a:t>
            </a:r>
            <a:r>
              <a:rPr lang="zh-CN" altLang="en-US" sz="2800" dirty="0">
                <a:latin typeface="+mn-lt"/>
                <a:ea typeface="+mn-ea"/>
              </a:rPr>
              <a:t>数</a:t>
            </a:r>
            <a:r>
              <a:rPr lang="en-US" sz="2800" dirty="0">
                <a:latin typeface="+mn-lt"/>
                <a:ea typeface="+mn-ea"/>
              </a:rPr>
              <a:t>14</a:t>
            </a:r>
            <a:r>
              <a:rPr lang="zh-CN" altLang="en-US" sz="2800" dirty="0">
                <a:latin typeface="+mn-lt"/>
                <a:ea typeface="+mn-ea"/>
              </a:rPr>
              <a:t>，</a:t>
            </a:r>
            <a:r>
              <a:rPr lang="en-US" sz="2800" dirty="0">
                <a:latin typeface="+mn-lt"/>
                <a:ea typeface="+mn-ea"/>
              </a:rPr>
              <a:t>BL=BCD </a:t>
            </a:r>
            <a:r>
              <a:rPr lang="zh-CN" altLang="en-US" sz="2800" dirty="0">
                <a:latin typeface="+mn-lt"/>
                <a:ea typeface="+mn-ea"/>
              </a:rPr>
              <a:t>数</a:t>
            </a:r>
            <a:r>
              <a:rPr lang="en-US" sz="2800" dirty="0">
                <a:latin typeface="+mn-lt"/>
                <a:ea typeface="+mn-ea"/>
              </a:rPr>
              <a:t>9</a:t>
            </a:r>
            <a:r>
              <a:rPr lang="zh-CN" altLang="en-US" sz="2800" dirty="0">
                <a:latin typeface="+mn-lt"/>
                <a:ea typeface="+mn-ea"/>
              </a:rPr>
              <a:t>，用减法指令求两数之差。</a:t>
            </a:r>
          </a:p>
        </p:txBody>
      </p:sp>
      <p:sp>
        <p:nvSpPr>
          <p:cNvPr id="4" name="内容占位符 2"/>
          <p:cNvSpPr txBox="1"/>
          <p:nvPr/>
        </p:nvSpPr>
        <p:spPr bwMode="auto">
          <a:xfrm>
            <a:off x="527050" y="4495800"/>
            <a:ext cx="8372475" cy="1866900"/>
          </a:xfrm>
          <a:prstGeom prst="rect">
            <a:avLst/>
          </a:prstGeom>
          <a:noFill/>
          <a:ln w="9525">
            <a:noFill/>
            <a:miter lim="800000"/>
          </a:ln>
          <a:effectLst/>
        </p:spPr>
        <p:txBody>
          <a:bodyPr vert="horz" wrap="square" lIns="91440" tIns="45720" rIns="91440" bIns="45720" numCol="1" anchor="t" anchorCtr="0" compatLnSpc="1"/>
          <a:lstStyle/>
          <a:p>
            <a:pPr>
              <a:spcBef>
                <a:spcPts val="2400"/>
              </a:spcBef>
              <a:buClr>
                <a:srgbClr val="00CC00"/>
              </a:buClr>
              <a:buFont typeface="Wingdings" panose="05000000000000000000" pitchFamily="2" charset="2"/>
              <a:buChar char="Ø"/>
            </a:pPr>
            <a:r>
              <a:rPr lang="zh-CN" altLang="en-US" sz="2800" b="1" dirty="0">
                <a:latin typeface="+mn-lt"/>
                <a:ea typeface="华文中宋" panose="02010600040101010101" pitchFamily="2" charset="-122"/>
              </a:rPr>
              <a:t>低</a:t>
            </a:r>
            <a:r>
              <a:rPr lang="en-US" sz="2800" b="1" dirty="0">
                <a:latin typeface="+mn-lt"/>
                <a:ea typeface="华文中宋" panose="02010600040101010101" pitchFamily="2" charset="-122"/>
              </a:rPr>
              <a:t>4</a:t>
            </a:r>
            <a:r>
              <a:rPr lang="zh-CN" altLang="en-US" sz="2800" b="1" dirty="0">
                <a:latin typeface="+mn-lt"/>
                <a:ea typeface="华文中宋" panose="02010600040101010101" pitchFamily="2" charset="-122"/>
              </a:rPr>
              <a:t>位向高</a:t>
            </a:r>
            <a:r>
              <a:rPr lang="en-US" sz="2800" b="1" dirty="0">
                <a:latin typeface="+mn-lt"/>
                <a:ea typeface="华文中宋" panose="02010600040101010101" pitchFamily="2" charset="-122"/>
              </a:rPr>
              <a:t>4</a:t>
            </a:r>
            <a:r>
              <a:rPr lang="zh-CN" altLang="en-US" sz="2800" b="1" dirty="0">
                <a:latin typeface="+mn-lt"/>
                <a:ea typeface="华文中宋" panose="02010600040101010101" pitchFamily="2" charset="-122"/>
              </a:rPr>
              <a:t>位有借位，</a:t>
            </a:r>
            <a:r>
              <a:rPr lang="en-US" sz="2800" b="1" dirty="0">
                <a:latin typeface="+mn-lt"/>
                <a:ea typeface="华文中宋" panose="02010600040101010101" pitchFamily="2" charset="-122"/>
              </a:rPr>
              <a:t>AF=1</a:t>
            </a:r>
            <a:r>
              <a:rPr lang="zh-CN" altLang="en-US" sz="2800" b="1" dirty="0">
                <a:latin typeface="+mn-lt"/>
                <a:ea typeface="华文中宋" panose="02010600040101010101" pitchFamily="2" charset="-122"/>
              </a:rPr>
              <a:t>，需用减法调整指令  </a:t>
            </a:r>
            <a:r>
              <a:rPr lang="en-US" sz="2800" b="1" dirty="0">
                <a:latin typeface="+mn-lt"/>
                <a:ea typeface="华文中宋" panose="02010600040101010101" pitchFamily="2" charset="-122"/>
              </a:rPr>
              <a:t>DAS</a:t>
            </a:r>
            <a:r>
              <a:rPr lang="zh-CN" altLang="en-US" sz="2800" b="1" dirty="0">
                <a:latin typeface="+mn-lt"/>
                <a:ea typeface="华文中宋" panose="02010600040101010101" pitchFamily="2" charset="-122"/>
              </a:rPr>
              <a:t>进行“减</a:t>
            </a:r>
            <a:r>
              <a:rPr lang="en-US" sz="2800" b="1" dirty="0">
                <a:latin typeface="+mn-lt"/>
                <a:ea typeface="华文中宋" panose="02010600040101010101" pitchFamily="2" charset="-122"/>
              </a:rPr>
              <a:t>6</a:t>
            </a:r>
            <a:r>
              <a:rPr lang="zh-CN" altLang="en-US" sz="2800" b="1" dirty="0">
                <a:latin typeface="+mn-lt"/>
                <a:ea typeface="华文中宋" panose="02010600040101010101" pitchFamily="2" charset="-122"/>
              </a:rPr>
              <a:t>”调整。</a:t>
            </a:r>
          </a:p>
          <a:p>
            <a:pPr>
              <a:buClr>
                <a:srgbClr val="00CC00"/>
              </a:buClr>
              <a:buFont typeface="Wingdings" panose="05000000000000000000" pitchFamily="2" charset="2"/>
              <a:buChar char="Ø"/>
            </a:pPr>
            <a:r>
              <a:rPr lang="en-US" sz="2800" b="1" dirty="0">
                <a:latin typeface="+mn-lt"/>
                <a:ea typeface="华文中宋" panose="02010600040101010101" pitchFamily="2" charset="-122"/>
              </a:rPr>
              <a:t>BCD</a:t>
            </a:r>
            <a:r>
              <a:rPr lang="zh-CN" altLang="en-US" sz="2800" b="1" dirty="0">
                <a:latin typeface="+mn-lt"/>
                <a:ea typeface="华文中宋" panose="02010600040101010101" pitchFamily="2" charset="-122"/>
              </a:rPr>
              <a:t>数进行加法运算时，用加法调整指令</a:t>
            </a:r>
            <a:r>
              <a:rPr lang="en-US" sz="2800" b="1" dirty="0">
                <a:latin typeface="+mn-lt"/>
                <a:ea typeface="华文中宋" panose="02010600040101010101" pitchFamily="2" charset="-122"/>
              </a:rPr>
              <a:t>DAA</a:t>
            </a:r>
            <a:r>
              <a:rPr lang="zh-CN" altLang="en-US" sz="2800" b="1" dirty="0">
                <a:latin typeface="+mn-lt"/>
                <a:ea typeface="华文中宋" panose="02010600040101010101" pitchFamily="2" charset="-122"/>
              </a:rPr>
              <a:t>，自动进行“加</a:t>
            </a:r>
            <a:r>
              <a:rPr lang="en-US" sz="2800" b="1" dirty="0">
                <a:latin typeface="+mn-lt"/>
                <a:ea typeface="华文中宋" panose="02010600040101010101" pitchFamily="2" charset="-122"/>
              </a:rPr>
              <a:t>6</a:t>
            </a:r>
            <a:r>
              <a:rPr lang="zh-CN" altLang="en-US" sz="2800" b="1" dirty="0">
                <a:latin typeface="+mn-lt"/>
                <a:ea typeface="华文中宋" panose="02010600040101010101" pitchFamily="2" charset="-122"/>
              </a:rPr>
              <a:t>”调整运算。</a:t>
            </a:r>
            <a:endParaRPr kumimoji="0" lang="zh-CN" altLang="en-US" sz="2800" b="1" i="0" u="none" strike="noStrike" kern="0" cap="none" spc="0" normalizeH="0" baseline="0" noProof="0" dirty="0">
              <a:ln>
                <a:noFill/>
              </a:ln>
              <a:effectLst>
                <a:outerShdw blurRad="38100" dist="38100" dir="2700000" algn="tl">
                  <a:srgbClr val="000000"/>
                </a:outerShdw>
              </a:effectLst>
              <a:uLnTx/>
              <a:uFillTx/>
              <a:latin typeface="+mn-lt"/>
              <a:ea typeface="华文中宋" panose="02010600040101010101" pitchFamily="2" charset="-122"/>
            </a:endParaRPr>
          </a:p>
          <a:p>
            <a:pPr marL="533400" marR="0" lvl="0" indent="-533400" algn="l" defTabSz="914400" rtl="0" eaLnBrk="0" fontAlgn="base" latinLnBrk="0" hangingPunct="0">
              <a:lnSpc>
                <a:spcPct val="100000"/>
              </a:lnSpc>
              <a:spcBef>
                <a:spcPct val="30000"/>
              </a:spcBef>
              <a:spcAft>
                <a:spcPct val="0"/>
              </a:spcAft>
              <a:buClr>
                <a:srgbClr val="FFFF00"/>
              </a:buClr>
              <a:buSzTx/>
              <a:buFont typeface="Wingdings" panose="05000000000000000000" pitchFamily="2" charset="2"/>
              <a:buNone/>
              <a:defRPr/>
            </a:pPr>
            <a:endPar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
        <p:nvSpPr>
          <p:cNvPr id="696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2" name="Picture 2"/>
          <p:cNvPicPr>
            <a:picLocks noChangeAspect="1" noChangeArrowheads="1"/>
          </p:cNvPicPr>
          <p:nvPr/>
        </p:nvPicPr>
        <p:blipFill>
          <a:blip r:embed="rId2"/>
          <a:srcRect/>
          <a:stretch>
            <a:fillRect/>
          </a:stretch>
        </p:blipFill>
        <p:spPr bwMode="auto">
          <a:xfrm>
            <a:off x="1282700" y="2095500"/>
            <a:ext cx="6445250" cy="2300666"/>
          </a:xfrm>
          <a:prstGeom prst="rect">
            <a:avLst/>
          </a:prstGeom>
          <a:noFill/>
          <a:ln w="9525">
            <a:noFill/>
            <a:miter lim="800000"/>
            <a:headEnd/>
            <a:tailEnd/>
          </a:ln>
          <a:effectLst/>
        </p:spPr>
      </p:pic>
      <p:sp>
        <p:nvSpPr>
          <p:cNvPr id="6" name="标题 1"/>
          <p:cNvSpPr>
            <a:spLocks noGrp="1"/>
          </p:cNvSpPr>
          <p:nvPr>
            <p:ph type="title"/>
          </p:nvPr>
        </p:nvSpPr>
        <p:spPr>
          <a:xfrm>
            <a:off x="482600" y="368300"/>
            <a:ext cx="8229600" cy="674688"/>
          </a:xfrm>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Tree>
  </p:cSld>
  <p:clrMapOvr>
    <a:masterClrMapping/>
  </p:clrMapOvr>
  <p:transition spd="slow">
    <p:whee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857250"/>
            <a:ext cx="8229600" cy="67468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pitchFamily="2" charset="-122"/>
                <a:cs typeface="+mj-cs"/>
              </a:rPr>
              <a:t>课程目标</a:t>
            </a:r>
            <a:endPar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pitchFamily="2" charset="-122"/>
              <a:cs typeface="+mj-cs"/>
            </a:endParaRPr>
          </a:p>
        </p:txBody>
      </p:sp>
      <p:sp>
        <p:nvSpPr>
          <p:cNvPr id="5122" name="内容占位符 2"/>
          <p:cNvSpPr>
            <a:spLocks noGrp="1"/>
          </p:cNvSpPr>
          <p:nvPr>
            <p:ph idx="1"/>
          </p:nvPr>
        </p:nvSpPr>
        <p:spPr>
          <a:xfrm>
            <a:off x="386080" y="1892300"/>
            <a:ext cx="8372475" cy="4175125"/>
          </a:xfrm>
        </p:spPr>
        <p:txBody>
          <a:bodyPr wrap="square" lIns="91440" tIns="45720" rIns="91440" bIns="45720" anchor="t"/>
          <a:lstStyle/>
          <a:p>
            <a:pPr eaLnBrk="1" hangingPunct="1">
              <a:spcAft>
                <a:spcPts val="600"/>
              </a:spcAft>
            </a:pPr>
            <a:r>
              <a:rPr sz="2800" dirty="0">
                <a:latin typeface="黑体" panose="02010609060101010101" pitchFamily="2" charset="-122"/>
                <a:ea typeface="黑体" panose="02010609060101010101" pitchFamily="2" charset="-122"/>
              </a:rPr>
              <a:t>3：使用微型计算机和单片机的软硬件开发环境和工具，并针对具体复杂工程问题，开发或选用恰当的工具进行微型计算机或单片机的硬件电路和软件程序的开发调试。</a:t>
            </a:r>
          </a:p>
          <a:p>
            <a:pPr marL="0" indent="0" eaLnBrk="1" hangingPunct="1">
              <a:spcAft>
                <a:spcPts val="600"/>
              </a:spcAft>
              <a:buNone/>
            </a:pPr>
            <a:endParaRPr sz="2800" dirty="0">
              <a:latin typeface="黑体" panose="02010609060101010101" pitchFamily="2" charset="-122"/>
              <a:ea typeface="黑体" panose="02010609060101010101" pitchFamily="2" charset="-122"/>
            </a:endParaRPr>
          </a:p>
          <a:p>
            <a:pPr eaLnBrk="1" hangingPunct="1">
              <a:spcAft>
                <a:spcPts val="600"/>
              </a:spcAft>
            </a:pPr>
            <a:r>
              <a:rPr sz="2800" dirty="0">
                <a:latin typeface="黑体" panose="02010609060101010101" pitchFamily="2" charset="-122"/>
                <a:ea typeface="黑体" panose="02010609060101010101" pitchFamily="2" charset="-122"/>
              </a:rPr>
              <a:t>4：具备良好的身心素质，能够与团队成员之间的不同设计方案进行有效沟通和表达，胜任团队成员角色，完成团队分配的工作。</a:t>
            </a:r>
          </a:p>
        </p:txBody>
      </p:sp>
    </p:spTree>
  </p:cSld>
  <p:clrMapOvr>
    <a:masterClrMapping/>
  </p:clrMapOvr>
  <p:transition spd="slow">
    <p:circl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1028700"/>
            <a:ext cx="8372475" cy="5461000"/>
          </a:xfrm>
        </p:spPr>
        <p:txBody>
          <a:bodyPr/>
          <a:lstStyle/>
          <a:p>
            <a:pPr>
              <a:spcBef>
                <a:spcPts val="0"/>
              </a:spcBef>
              <a:buNone/>
            </a:pPr>
            <a:r>
              <a:rPr lang="en-US" sz="2800" dirty="0">
                <a:latin typeface="+mn-lt"/>
              </a:rPr>
              <a:t>4</a:t>
            </a:r>
            <a:r>
              <a:rPr lang="zh-CN" altLang="en-US" sz="2800" dirty="0">
                <a:latin typeface="+mn-lt"/>
              </a:rPr>
              <a:t>）</a:t>
            </a:r>
            <a:r>
              <a:rPr lang="zh-CN" altLang="en-US" sz="2800" dirty="0">
                <a:solidFill>
                  <a:srgbClr val="66FF99"/>
                </a:solidFill>
                <a:latin typeface="+mn-lt"/>
              </a:rPr>
              <a:t>零标志</a:t>
            </a:r>
            <a:r>
              <a:rPr lang="en-US" sz="2800" dirty="0">
                <a:solidFill>
                  <a:srgbClr val="66FF99"/>
                </a:solidFill>
                <a:latin typeface="+mn-lt"/>
              </a:rPr>
              <a:t>ZF</a:t>
            </a:r>
            <a:r>
              <a:rPr lang="zh-CN" altLang="en-US" sz="2800" dirty="0">
                <a:solidFill>
                  <a:srgbClr val="66FF99"/>
                </a:solidFill>
                <a:latin typeface="+mn-lt"/>
              </a:rPr>
              <a:t>（</a:t>
            </a:r>
            <a:r>
              <a:rPr lang="en-US" sz="2800" dirty="0">
                <a:solidFill>
                  <a:srgbClr val="66FF99"/>
                </a:solidFill>
                <a:latin typeface="+mn-lt"/>
              </a:rPr>
              <a:t>Zero Flag</a:t>
            </a:r>
            <a:r>
              <a:rPr lang="zh-CN" altLang="en-US" sz="2800" dirty="0">
                <a:solidFill>
                  <a:srgbClr val="66FF99"/>
                </a:solidFill>
                <a:latin typeface="+mn-lt"/>
              </a:rPr>
              <a:t>） </a:t>
            </a:r>
          </a:p>
          <a:p>
            <a:pPr>
              <a:spcBef>
                <a:spcPts val="0"/>
              </a:spcBef>
              <a:buFont typeface="Wingdings" panose="05000000000000000000" pitchFamily="2" charset="2"/>
              <a:buChar char="Ø"/>
            </a:pPr>
            <a:r>
              <a:rPr lang="zh-CN" altLang="en-US" dirty="0">
                <a:solidFill>
                  <a:schemeClr val="tx1"/>
                </a:solidFill>
                <a:latin typeface="+mn-lt"/>
                <a:ea typeface="华文中宋" panose="02010600040101010101" pitchFamily="2" charset="-122"/>
              </a:rPr>
              <a:t>运算结果为</a:t>
            </a:r>
            <a:r>
              <a:rPr lang="en-US" dirty="0">
                <a:solidFill>
                  <a:schemeClr val="tx1"/>
                </a:solidFill>
                <a:latin typeface="+mn-lt"/>
                <a:ea typeface="华文中宋" panose="02010600040101010101" pitchFamily="2" charset="-122"/>
              </a:rPr>
              <a:t>0</a:t>
            </a:r>
            <a:r>
              <a:rPr lang="zh-CN" altLang="en-US" dirty="0">
                <a:solidFill>
                  <a:schemeClr val="tx1"/>
                </a:solidFill>
                <a:latin typeface="+mn-lt"/>
                <a:ea typeface="华文中宋" panose="02010600040101010101" pitchFamily="2" charset="-122"/>
              </a:rPr>
              <a:t>，则</a:t>
            </a:r>
            <a:r>
              <a:rPr lang="en-US" dirty="0">
                <a:solidFill>
                  <a:schemeClr val="tx1"/>
                </a:solidFill>
                <a:latin typeface="+mn-lt"/>
                <a:ea typeface="华文中宋" panose="02010600040101010101" pitchFamily="2" charset="-122"/>
              </a:rPr>
              <a:t>ZF=1</a:t>
            </a:r>
            <a:r>
              <a:rPr lang="zh-CN" altLang="en-US" dirty="0">
                <a:solidFill>
                  <a:schemeClr val="tx1"/>
                </a:solidFill>
                <a:latin typeface="+mn-lt"/>
                <a:ea typeface="华文中宋" panose="02010600040101010101" pitchFamily="2" charset="-122"/>
              </a:rPr>
              <a:t>，否则</a:t>
            </a:r>
            <a:r>
              <a:rPr lang="en-US" dirty="0">
                <a:solidFill>
                  <a:schemeClr val="tx1"/>
                </a:solidFill>
                <a:latin typeface="+mn-lt"/>
                <a:ea typeface="华文中宋" panose="02010600040101010101" pitchFamily="2" charset="-122"/>
              </a:rPr>
              <a:t>ZF=0</a:t>
            </a:r>
            <a:r>
              <a:rPr lang="zh-CN" altLang="en-US" dirty="0">
                <a:solidFill>
                  <a:schemeClr val="tx1"/>
                </a:solidFill>
                <a:latin typeface="+mn-lt"/>
                <a:ea typeface="华文中宋" panose="02010600040101010101" pitchFamily="2" charset="-122"/>
              </a:rPr>
              <a:t>。</a:t>
            </a:r>
          </a:p>
          <a:p>
            <a:pPr>
              <a:spcBef>
                <a:spcPts val="1200"/>
              </a:spcBef>
              <a:buNone/>
            </a:pPr>
            <a:r>
              <a:rPr lang="en-US" sz="2800" dirty="0">
                <a:latin typeface="+mn-lt"/>
              </a:rPr>
              <a:t>5</a:t>
            </a:r>
            <a:r>
              <a:rPr lang="zh-CN" altLang="en-US" sz="2800" dirty="0">
                <a:latin typeface="+mn-lt"/>
              </a:rPr>
              <a:t>）</a:t>
            </a:r>
            <a:r>
              <a:rPr lang="zh-CN" altLang="en-US" sz="2800" dirty="0">
                <a:solidFill>
                  <a:srgbClr val="66FF99"/>
                </a:solidFill>
                <a:latin typeface="+mn-lt"/>
              </a:rPr>
              <a:t>符号标志</a:t>
            </a:r>
            <a:r>
              <a:rPr lang="en-US" sz="2800" dirty="0">
                <a:solidFill>
                  <a:srgbClr val="66FF99"/>
                </a:solidFill>
                <a:latin typeface="+mn-lt"/>
              </a:rPr>
              <a:t>SF</a:t>
            </a:r>
            <a:r>
              <a:rPr lang="zh-CN" altLang="en-US" sz="2800" dirty="0">
                <a:solidFill>
                  <a:srgbClr val="66FF99"/>
                </a:solidFill>
                <a:latin typeface="+mn-lt"/>
              </a:rPr>
              <a:t>（</a:t>
            </a:r>
            <a:r>
              <a:rPr lang="en-US" sz="2800" dirty="0">
                <a:solidFill>
                  <a:srgbClr val="66FF99"/>
                </a:solidFill>
                <a:latin typeface="+mn-lt"/>
              </a:rPr>
              <a:t>Sign Flag</a:t>
            </a:r>
            <a:r>
              <a:rPr lang="zh-CN" altLang="en-US" sz="2800" dirty="0">
                <a:solidFill>
                  <a:srgbClr val="66FF99"/>
                </a:solidFill>
                <a:latin typeface="+mn-lt"/>
              </a:rPr>
              <a:t>）</a:t>
            </a:r>
          </a:p>
          <a:p>
            <a:pPr>
              <a:spcBef>
                <a:spcPts val="0"/>
              </a:spcBef>
              <a:buFont typeface="Wingdings" panose="05000000000000000000" pitchFamily="2" charset="2"/>
              <a:buChar char="Ø"/>
            </a:pPr>
            <a:r>
              <a:rPr lang="zh-CN" altLang="en-US" dirty="0">
                <a:solidFill>
                  <a:schemeClr val="tx1"/>
                </a:solidFill>
                <a:latin typeface="+mn-lt"/>
                <a:ea typeface="华文中宋" panose="02010600040101010101" pitchFamily="2" charset="-122"/>
              </a:rPr>
              <a:t>也称负标志。运算结果最高位为</a:t>
            </a:r>
            <a:r>
              <a:rPr lang="en-US" dirty="0">
                <a:solidFill>
                  <a:schemeClr val="tx1"/>
                </a:solidFill>
                <a:latin typeface="+mn-lt"/>
                <a:ea typeface="华文中宋" panose="02010600040101010101" pitchFamily="2" charset="-122"/>
              </a:rPr>
              <a:t>1</a:t>
            </a:r>
            <a:r>
              <a:rPr lang="zh-CN" altLang="en-US" dirty="0">
                <a:solidFill>
                  <a:schemeClr val="tx1"/>
                </a:solidFill>
                <a:latin typeface="+mn-lt"/>
                <a:ea typeface="华文中宋" panose="02010600040101010101" pitchFamily="2" charset="-122"/>
              </a:rPr>
              <a:t>，则</a:t>
            </a:r>
            <a:r>
              <a:rPr lang="en-US" dirty="0">
                <a:solidFill>
                  <a:schemeClr val="tx1"/>
                </a:solidFill>
                <a:latin typeface="+mn-lt"/>
                <a:ea typeface="华文中宋" panose="02010600040101010101" pitchFamily="2" charset="-122"/>
              </a:rPr>
              <a:t>SF=1</a:t>
            </a:r>
            <a:r>
              <a:rPr lang="zh-CN" altLang="en-US" dirty="0">
                <a:solidFill>
                  <a:schemeClr val="tx1"/>
                </a:solidFill>
                <a:latin typeface="+mn-lt"/>
                <a:ea typeface="华文中宋" panose="02010600040101010101" pitchFamily="2" charset="-122"/>
              </a:rPr>
              <a:t>，表示该数为负数；否则</a:t>
            </a:r>
            <a:r>
              <a:rPr lang="en-US" dirty="0">
                <a:solidFill>
                  <a:schemeClr val="tx1"/>
                </a:solidFill>
                <a:latin typeface="+mn-lt"/>
                <a:ea typeface="华文中宋" panose="02010600040101010101" pitchFamily="2" charset="-122"/>
              </a:rPr>
              <a:t>SF=0</a:t>
            </a:r>
            <a:r>
              <a:rPr lang="zh-CN" altLang="en-US" dirty="0">
                <a:solidFill>
                  <a:schemeClr val="tx1"/>
                </a:solidFill>
                <a:latin typeface="+mn-lt"/>
                <a:ea typeface="华文中宋" panose="02010600040101010101" pitchFamily="2" charset="-122"/>
              </a:rPr>
              <a:t>，表示该数为正数。</a:t>
            </a:r>
          </a:p>
          <a:p>
            <a:pPr>
              <a:spcBef>
                <a:spcPts val="1200"/>
              </a:spcBef>
              <a:buNone/>
            </a:pPr>
            <a:r>
              <a:rPr lang="en-US" sz="2800" dirty="0">
                <a:latin typeface="+mn-lt"/>
              </a:rPr>
              <a:t>6</a:t>
            </a:r>
            <a:r>
              <a:rPr lang="zh-CN" altLang="en-US" sz="2800" dirty="0">
                <a:latin typeface="+mn-lt"/>
              </a:rPr>
              <a:t>）</a:t>
            </a:r>
            <a:r>
              <a:rPr lang="zh-CN" altLang="en-US" sz="2800" dirty="0">
                <a:solidFill>
                  <a:srgbClr val="66FF99"/>
                </a:solidFill>
                <a:latin typeface="+mn-lt"/>
              </a:rPr>
              <a:t>溢出标志</a:t>
            </a:r>
            <a:r>
              <a:rPr lang="en-US" sz="2800" dirty="0">
                <a:solidFill>
                  <a:srgbClr val="66FF99"/>
                </a:solidFill>
                <a:latin typeface="+mn-lt"/>
              </a:rPr>
              <a:t>OF</a:t>
            </a:r>
            <a:r>
              <a:rPr lang="zh-CN" altLang="en-US" sz="2800" dirty="0">
                <a:solidFill>
                  <a:srgbClr val="66FF99"/>
                </a:solidFill>
                <a:latin typeface="+mn-lt"/>
              </a:rPr>
              <a:t>（</a:t>
            </a:r>
            <a:r>
              <a:rPr lang="en-US" sz="2800" dirty="0">
                <a:solidFill>
                  <a:srgbClr val="66FF99"/>
                </a:solidFill>
                <a:latin typeface="+mn-lt"/>
              </a:rPr>
              <a:t>Overflow Flag</a:t>
            </a:r>
            <a:r>
              <a:rPr lang="zh-CN" altLang="en-US" sz="2800" dirty="0">
                <a:solidFill>
                  <a:srgbClr val="66FF99"/>
                </a:solidFill>
                <a:latin typeface="+mn-lt"/>
              </a:rPr>
              <a:t>） </a:t>
            </a:r>
          </a:p>
          <a:p>
            <a:pPr>
              <a:spcBef>
                <a:spcPts val="0"/>
              </a:spcBef>
              <a:buFont typeface="Wingdings" panose="05000000000000000000" pitchFamily="2" charset="2"/>
              <a:buChar char="Ø"/>
            </a:pPr>
            <a:r>
              <a:rPr lang="zh-CN" altLang="en-US" dirty="0">
                <a:solidFill>
                  <a:schemeClr val="tx1"/>
                </a:solidFill>
                <a:latin typeface="+mn-lt"/>
                <a:ea typeface="华文中宋" panose="02010600040101010101" pitchFamily="2" charset="-122"/>
              </a:rPr>
              <a:t>带符号数运算时，结果超出了机器能表示的范围，称为溢出。</a:t>
            </a:r>
          </a:p>
          <a:p>
            <a:pPr>
              <a:spcBef>
                <a:spcPts val="0"/>
              </a:spcBef>
              <a:buFont typeface="Wingdings" panose="05000000000000000000" pitchFamily="2" charset="2"/>
              <a:buChar char="Ø"/>
            </a:pPr>
            <a:r>
              <a:rPr lang="zh-CN" altLang="en-US" dirty="0">
                <a:solidFill>
                  <a:schemeClr val="tx1"/>
                </a:solidFill>
                <a:latin typeface="+mn-lt"/>
                <a:ea typeface="华文中宋" panose="02010600040101010101" pitchFamily="2" charset="-122"/>
              </a:rPr>
              <a:t>溢出时</a:t>
            </a:r>
            <a:r>
              <a:rPr lang="en-US" dirty="0">
                <a:solidFill>
                  <a:schemeClr val="tx1"/>
                </a:solidFill>
                <a:latin typeface="+mn-lt"/>
                <a:ea typeface="华文中宋" panose="02010600040101010101" pitchFamily="2" charset="-122"/>
              </a:rPr>
              <a:t>OF=1</a:t>
            </a:r>
            <a:r>
              <a:rPr lang="zh-CN" altLang="en-US" dirty="0">
                <a:solidFill>
                  <a:schemeClr val="tx1"/>
                </a:solidFill>
                <a:latin typeface="+mn-lt"/>
                <a:ea typeface="华文中宋" panose="02010600040101010101" pitchFamily="2" charset="-122"/>
              </a:rPr>
              <a:t>，否则</a:t>
            </a:r>
            <a:r>
              <a:rPr lang="en-US" dirty="0">
                <a:solidFill>
                  <a:schemeClr val="tx1"/>
                </a:solidFill>
                <a:latin typeface="+mn-lt"/>
                <a:ea typeface="华文中宋" panose="02010600040101010101" pitchFamily="2" charset="-122"/>
              </a:rPr>
              <a:t>OF=0</a:t>
            </a:r>
            <a:r>
              <a:rPr lang="zh-CN" altLang="en-US" dirty="0">
                <a:solidFill>
                  <a:schemeClr val="tx1"/>
                </a:solidFill>
                <a:latin typeface="+mn-lt"/>
                <a:ea typeface="华文中宋" panose="02010600040101010101" pitchFamily="2" charset="-122"/>
              </a:rPr>
              <a:t>。</a:t>
            </a:r>
          </a:p>
          <a:p>
            <a:pPr>
              <a:spcBef>
                <a:spcPts val="0"/>
              </a:spcBef>
              <a:buFont typeface="Wingdings" panose="05000000000000000000" pitchFamily="2" charset="2"/>
              <a:buChar char="Ø"/>
            </a:pPr>
            <a:r>
              <a:rPr lang="zh-CN" altLang="en-US" dirty="0">
                <a:solidFill>
                  <a:schemeClr val="tx1"/>
                </a:solidFill>
                <a:latin typeface="+mn-lt"/>
                <a:ea typeface="华文中宋" panose="02010600040101010101" pitchFamily="2" charset="-122"/>
              </a:rPr>
              <a:t>字节数据的范围为</a:t>
            </a:r>
            <a:r>
              <a:rPr lang="en-US" dirty="0">
                <a:solidFill>
                  <a:schemeClr val="tx1"/>
                </a:solidFill>
                <a:latin typeface="+mn-lt"/>
                <a:ea typeface="华文中宋" panose="02010600040101010101" pitchFamily="2" charset="-122"/>
              </a:rPr>
              <a:t>-128~+127</a:t>
            </a:r>
            <a:r>
              <a:rPr lang="zh-CN" altLang="en-US" dirty="0">
                <a:solidFill>
                  <a:schemeClr val="tx1"/>
                </a:solidFill>
                <a:latin typeface="+mn-lt"/>
                <a:ea typeface="华文中宋" panose="02010600040101010101" pitchFamily="2" charset="-122"/>
              </a:rPr>
              <a:t>，字数据范围为</a:t>
            </a:r>
            <a:r>
              <a:rPr lang="en-US" dirty="0">
                <a:solidFill>
                  <a:schemeClr val="tx1"/>
                </a:solidFill>
                <a:latin typeface="+mn-lt"/>
                <a:ea typeface="华文中宋" panose="02010600040101010101" pitchFamily="2" charset="-122"/>
              </a:rPr>
              <a:t>-32768 ~ +32767</a:t>
            </a:r>
            <a:r>
              <a:rPr lang="zh-CN" altLang="en-US" dirty="0">
                <a:solidFill>
                  <a:schemeClr val="tx1"/>
                </a:solidFill>
                <a:latin typeface="+mn-lt"/>
                <a:ea typeface="华文中宋" panose="02010600040101010101" pitchFamily="2" charset="-122"/>
              </a:rPr>
              <a:t>。</a:t>
            </a:r>
          </a:p>
          <a:p>
            <a:pPr>
              <a:spcBef>
                <a:spcPts val="0"/>
              </a:spcBef>
              <a:buFont typeface="Wingdings" panose="05000000000000000000" pitchFamily="2" charset="2"/>
              <a:buChar char="Ø"/>
            </a:pPr>
            <a:r>
              <a:rPr lang="en-US" dirty="0">
                <a:solidFill>
                  <a:schemeClr val="tx1"/>
                </a:solidFill>
                <a:latin typeface="+mn-lt"/>
                <a:ea typeface="华文中宋" panose="02010600040101010101" pitchFamily="2" charset="-122"/>
              </a:rPr>
              <a:t>OF</a:t>
            </a:r>
            <a:r>
              <a:rPr lang="zh-CN" altLang="en-US" dirty="0">
                <a:solidFill>
                  <a:schemeClr val="tx1"/>
                </a:solidFill>
                <a:latin typeface="+mn-lt"/>
                <a:ea typeface="华文中宋" panose="02010600040101010101" pitchFamily="2" charset="-122"/>
              </a:rPr>
              <a:t>标志只有在带符号数运算时才有意义。</a:t>
            </a:r>
          </a:p>
          <a:p>
            <a:endParaRPr lang="zh-CN" altLang="en-US" dirty="0"/>
          </a:p>
        </p:txBody>
      </p:sp>
      <p:sp>
        <p:nvSpPr>
          <p:cNvPr id="4" name="标题 1"/>
          <p:cNvSpPr>
            <a:spLocks noGrp="1"/>
          </p:cNvSpPr>
          <p:nvPr>
            <p:ph type="title"/>
          </p:nvPr>
        </p:nvSpPr>
        <p:spPr>
          <a:xfrm>
            <a:off x="482600" y="368300"/>
            <a:ext cx="8229600" cy="674688"/>
          </a:xfrm>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Tree>
  </p:cSld>
  <p:clrMapOvr>
    <a:masterClrMapping/>
  </p:clrMapOvr>
  <p:transition spd="slow">
    <p:plu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8150" y="584200"/>
            <a:ext cx="8372475" cy="914400"/>
          </a:xfrm>
        </p:spPr>
        <p:txBody>
          <a:bodyPr/>
          <a:lstStyle/>
          <a:p>
            <a:pPr algn="just">
              <a:buNone/>
            </a:pPr>
            <a:r>
              <a:rPr lang="zh-CN" altLang="en-US" sz="3600" dirty="0">
                <a:solidFill>
                  <a:srgbClr val="00FF00"/>
                </a:solidFill>
                <a:latin typeface="+mj-ea"/>
                <a:ea typeface="+mj-ea"/>
              </a:rPr>
              <a:t>例</a:t>
            </a:r>
            <a:r>
              <a:rPr lang="en-US" sz="3600" dirty="0">
                <a:solidFill>
                  <a:srgbClr val="00FF00"/>
                </a:solidFill>
                <a:latin typeface="+mj-ea"/>
                <a:ea typeface="+mj-ea"/>
              </a:rPr>
              <a:t>2.2  </a:t>
            </a:r>
            <a:r>
              <a:rPr lang="zh-CN" altLang="en-US" dirty="0">
                <a:latin typeface="+mn-lt"/>
              </a:rPr>
              <a:t>两个带符号数（</a:t>
            </a:r>
            <a:r>
              <a:rPr lang="en-US" dirty="0">
                <a:latin typeface="+mn-lt"/>
              </a:rPr>
              <a:t>+105+50=155</a:t>
            </a:r>
            <a:r>
              <a:rPr lang="zh-CN" altLang="en-US" dirty="0">
                <a:latin typeface="+mn-lt"/>
              </a:rPr>
              <a:t>）相加，如何影响各标志位？</a:t>
            </a:r>
          </a:p>
        </p:txBody>
      </p:sp>
      <p:sp>
        <p:nvSpPr>
          <p:cNvPr id="4" name="内容占位符 2"/>
          <p:cNvSpPr txBox="1"/>
          <p:nvPr/>
        </p:nvSpPr>
        <p:spPr bwMode="auto">
          <a:xfrm>
            <a:off x="438150" y="2940050"/>
            <a:ext cx="8372475" cy="3644900"/>
          </a:xfrm>
          <a:prstGeom prst="rect">
            <a:avLst/>
          </a:prstGeom>
          <a:noFill/>
          <a:ln w="9525">
            <a:noFill/>
            <a:miter lim="800000"/>
          </a:ln>
          <a:effectLst/>
        </p:spPr>
        <p:txBody>
          <a:bodyPr vert="horz" wrap="square" lIns="91440" tIns="45720" rIns="91440" bIns="45720" numCol="1" anchor="t" anchorCtr="0" compatLnSpc="1"/>
          <a:lstStyle/>
          <a:p>
            <a:pPr>
              <a:buClr>
                <a:srgbClr val="00FF00"/>
              </a:buClr>
              <a:buFont typeface="Wingdings" panose="05000000000000000000" pitchFamily="2" charset="2"/>
              <a:buChar char="Ø"/>
            </a:pPr>
            <a:r>
              <a:rPr lang="zh-CN" altLang="en-US" b="1" dirty="0">
                <a:latin typeface="+mn-lt"/>
                <a:ea typeface="华文中宋" panose="02010600040101010101" pitchFamily="2" charset="-122"/>
              </a:rPr>
              <a:t> 运算后各标志位状态如下：</a:t>
            </a:r>
          </a:p>
          <a:p>
            <a:r>
              <a:rPr lang="en-US" b="1" dirty="0">
                <a:latin typeface="+mn-lt"/>
                <a:ea typeface="华文中宋" panose="02010600040101010101" pitchFamily="2" charset="-122"/>
              </a:rPr>
              <a:t>    </a:t>
            </a:r>
            <a:r>
              <a:rPr lang="en-US" b="1" dirty="0">
                <a:solidFill>
                  <a:srgbClr val="FF66FF"/>
                </a:solidFill>
                <a:latin typeface="+mn-lt"/>
                <a:ea typeface="华文中宋" panose="02010600040101010101" pitchFamily="2" charset="-122"/>
              </a:rPr>
              <a:t>CF=0</a:t>
            </a:r>
            <a:r>
              <a:rPr lang="zh-CN" altLang="en-US" b="1" dirty="0">
                <a:solidFill>
                  <a:srgbClr val="FF66FF"/>
                </a:solidFill>
                <a:latin typeface="+mn-lt"/>
                <a:ea typeface="华文中宋" panose="02010600040101010101" pitchFamily="2" charset="-122"/>
              </a:rPr>
              <a:t>，无进位</a:t>
            </a:r>
            <a:r>
              <a:rPr lang="en-US" altLang="zh-CN" b="1" dirty="0">
                <a:solidFill>
                  <a:srgbClr val="FF66FF"/>
                </a:solidFill>
                <a:latin typeface="+mn-lt"/>
                <a:ea typeface="华文中宋" panose="02010600040101010101" pitchFamily="2" charset="-122"/>
              </a:rPr>
              <a:t>		</a:t>
            </a:r>
            <a:r>
              <a:rPr lang="en-US" b="1" dirty="0">
                <a:solidFill>
                  <a:srgbClr val="FF66FF"/>
                </a:solidFill>
                <a:latin typeface="+mn-lt"/>
                <a:ea typeface="华文中宋" panose="02010600040101010101" pitchFamily="2" charset="-122"/>
              </a:rPr>
              <a:t>PF=0</a:t>
            </a:r>
            <a:r>
              <a:rPr lang="zh-CN" altLang="en-US" b="1" dirty="0">
                <a:solidFill>
                  <a:srgbClr val="FF66FF"/>
                </a:solidFill>
                <a:latin typeface="+mn-lt"/>
                <a:ea typeface="华文中宋" panose="02010600040101010101" pitchFamily="2" charset="-122"/>
              </a:rPr>
              <a:t>，结果有奇数个</a:t>
            </a:r>
            <a:r>
              <a:rPr lang="en-US" b="1" dirty="0">
                <a:solidFill>
                  <a:srgbClr val="FF66FF"/>
                </a:solidFill>
                <a:latin typeface="+mn-lt"/>
                <a:ea typeface="华文中宋" panose="02010600040101010101" pitchFamily="2" charset="-122"/>
              </a:rPr>
              <a:t>1</a:t>
            </a:r>
            <a:endParaRPr lang="zh-CN" altLang="en-US" b="1" dirty="0">
              <a:solidFill>
                <a:srgbClr val="FF66FF"/>
              </a:solidFill>
              <a:latin typeface="+mn-lt"/>
              <a:ea typeface="华文中宋" panose="02010600040101010101" pitchFamily="2" charset="-122"/>
            </a:endParaRPr>
          </a:p>
          <a:p>
            <a:r>
              <a:rPr lang="en-US" b="1" dirty="0">
                <a:solidFill>
                  <a:srgbClr val="FF66FF"/>
                </a:solidFill>
                <a:latin typeface="+mn-lt"/>
                <a:ea typeface="华文中宋" panose="02010600040101010101" pitchFamily="2" charset="-122"/>
              </a:rPr>
              <a:t>    AF=0</a:t>
            </a:r>
            <a:r>
              <a:rPr lang="zh-CN" altLang="en-US" b="1" dirty="0">
                <a:solidFill>
                  <a:srgbClr val="FF66FF"/>
                </a:solidFill>
                <a:latin typeface="+mn-lt"/>
                <a:ea typeface="华文中宋" panose="02010600040101010101" pitchFamily="2" charset="-122"/>
              </a:rPr>
              <a:t>，无半进位</a:t>
            </a:r>
            <a:r>
              <a:rPr lang="en-US" altLang="zh-CN" b="1" dirty="0">
                <a:solidFill>
                  <a:srgbClr val="FF66FF"/>
                </a:solidFill>
                <a:latin typeface="+mn-lt"/>
                <a:ea typeface="华文中宋" panose="02010600040101010101" pitchFamily="2" charset="-122"/>
              </a:rPr>
              <a:t>		</a:t>
            </a:r>
            <a:r>
              <a:rPr lang="en-US" b="1" dirty="0">
                <a:solidFill>
                  <a:srgbClr val="FF66FF"/>
                </a:solidFill>
                <a:latin typeface="+mn-lt"/>
                <a:ea typeface="华文中宋" panose="02010600040101010101" pitchFamily="2" charset="-122"/>
              </a:rPr>
              <a:t>ZF=0</a:t>
            </a:r>
            <a:r>
              <a:rPr lang="zh-CN" altLang="en-US" b="1" dirty="0">
                <a:solidFill>
                  <a:srgbClr val="FF66FF"/>
                </a:solidFill>
                <a:latin typeface="+mn-lt"/>
                <a:ea typeface="华文中宋" panose="02010600040101010101" pitchFamily="2" charset="-122"/>
              </a:rPr>
              <a:t>，结果非</a:t>
            </a:r>
            <a:r>
              <a:rPr lang="en-US" b="1" dirty="0">
                <a:solidFill>
                  <a:srgbClr val="FF66FF"/>
                </a:solidFill>
                <a:latin typeface="+mn-lt"/>
                <a:ea typeface="华文中宋" panose="02010600040101010101" pitchFamily="2" charset="-122"/>
              </a:rPr>
              <a:t>0</a:t>
            </a:r>
            <a:endParaRPr lang="zh-CN" altLang="en-US" b="1" dirty="0">
              <a:solidFill>
                <a:srgbClr val="FF66FF"/>
              </a:solidFill>
              <a:latin typeface="+mn-lt"/>
              <a:ea typeface="华文中宋" panose="02010600040101010101" pitchFamily="2" charset="-122"/>
            </a:endParaRPr>
          </a:p>
          <a:p>
            <a:r>
              <a:rPr lang="en-US" b="1" dirty="0">
                <a:solidFill>
                  <a:srgbClr val="FF66FF"/>
                </a:solidFill>
                <a:latin typeface="+mn-lt"/>
                <a:ea typeface="华文中宋" panose="02010600040101010101" pitchFamily="2" charset="-122"/>
              </a:rPr>
              <a:t>    SF =1</a:t>
            </a:r>
            <a:r>
              <a:rPr lang="zh-CN" altLang="en-US" b="1" dirty="0">
                <a:solidFill>
                  <a:srgbClr val="FF66FF"/>
                </a:solidFill>
                <a:latin typeface="+mn-lt"/>
                <a:ea typeface="华文中宋" panose="02010600040101010101" pitchFamily="2" charset="-122"/>
              </a:rPr>
              <a:t>，结果为负数</a:t>
            </a:r>
          </a:p>
          <a:p>
            <a:r>
              <a:rPr lang="en-US" b="1" dirty="0">
                <a:solidFill>
                  <a:srgbClr val="FF66FF"/>
                </a:solidFill>
                <a:latin typeface="+mn-lt"/>
                <a:ea typeface="华文中宋" panose="02010600040101010101" pitchFamily="2" charset="-122"/>
              </a:rPr>
              <a:t>    OF=1</a:t>
            </a:r>
            <a:r>
              <a:rPr lang="zh-CN" altLang="en-US" b="1" dirty="0">
                <a:solidFill>
                  <a:srgbClr val="FF66FF"/>
                </a:solidFill>
                <a:latin typeface="+mn-lt"/>
                <a:ea typeface="华文中宋" panose="02010600040101010101" pitchFamily="2" charset="-122"/>
              </a:rPr>
              <a:t>，溢出（两个正数相加，结果变成了负数</a:t>
            </a:r>
            <a:r>
              <a:rPr lang="en-US" b="1" dirty="0">
                <a:solidFill>
                  <a:srgbClr val="FF66FF"/>
                </a:solidFill>
                <a:latin typeface="+mn-lt"/>
                <a:ea typeface="华文中宋" panose="02010600040101010101" pitchFamily="2" charset="-122"/>
              </a:rPr>
              <a:t>-101</a:t>
            </a:r>
            <a:r>
              <a:rPr lang="zh-CN" altLang="en-US" b="1" dirty="0">
                <a:solidFill>
                  <a:srgbClr val="FF66FF"/>
                </a:solidFill>
                <a:latin typeface="+mn-lt"/>
                <a:ea typeface="华文中宋" panose="02010600040101010101" pitchFamily="2" charset="-122"/>
              </a:rPr>
              <a:t>）</a:t>
            </a:r>
            <a:endParaRPr lang="en-US" altLang="zh-CN" b="1" dirty="0">
              <a:solidFill>
                <a:srgbClr val="FF66FF"/>
              </a:solidFill>
              <a:latin typeface="+mn-lt"/>
              <a:ea typeface="华文中宋" panose="02010600040101010101" pitchFamily="2" charset="-122"/>
            </a:endParaRPr>
          </a:p>
          <a:p>
            <a:pPr>
              <a:spcBef>
                <a:spcPts val="1200"/>
              </a:spcBef>
              <a:buClr>
                <a:srgbClr val="00FF00"/>
              </a:buClr>
              <a:buFont typeface="Wingdings" panose="05000000000000000000" pitchFamily="2" charset="2"/>
              <a:buChar char="Ø"/>
            </a:pPr>
            <a:r>
              <a:rPr lang="zh-CN" altLang="en-US" b="1" dirty="0">
                <a:latin typeface="+mn-lt"/>
                <a:ea typeface="华文中宋" panose="02010600040101010101" pitchFamily="2" charset="-122"/>
              </a:rPr>
              <a:t> 如果把数当成无符号数，则不考虑</a:t>
            </a:r>
            <a:r>
              <a:rPr lang="en-US" b="1" dirty="0">
                <a:latin typeface="+mn-lt"/>
                <a:ea typeface="华文中宋" panose="02010600040101010101" pitchFamily="2" charset="-122"/>
              </a:rPr>
              <a:t>SF</a:t>
            </a:r>
            <a:r>
              <a:rPr lang="zh-CN" altLang="en-US" b="1" dirty="0">
                <a:latin typeface="+mn-lt"/>
                <a:ea typeface="华文中宋" panose="02010600040101010101" pitchFamily="2" charset="-122"/>
              </a:rPr>
              <a:t>和</a:t>
            </a:r>
            <a:r>
              <a:rPr lang="en-US" b="1" dirty="0">
                <a:latin typeface="+mn-lt"/>
                <a:ea typeface="华文中宋" panose="02010600040101010101" pitchFamily="2" charset="-122"/>
              </a:rPr>
              <a:t>OF</a:t>
            </a:r>
            <a:r>
              <a:rPr lang="zh-CN" altLang="en-US" b="1" dirty="0">
                <a:latin typeface="+mn-lt"/>
                <a:ea typeface="华文中宋" panose="02010600040101010101" pitchFamily="2" charset="-122"/>
              </a:rPr>
              <a:t>标志，运算结果为</a:t>
            </a:r>
            <a:r>
              <a:rPr lang="en-US" b="1" dirty="0">
                <a:latin typeface="+mn-lt"/>
                <a:ea typeface="华文中宋" panose="02010600040101010101" pitchFamily="2" charset="-122"/>
              </a:rPr>
              <a:t>155</a:t>
            </a:r>
            <a:r>
              <a:rPr lang="zh-CN" altLang="en-US" b="1" dirty="0">
                <a:latin typeface="+mn-lt"/>
                <a:ea typeface="华文中宋" panose="02010600040101010101" pitchFamily="2" charset="-122"/>
              </a:rPr>
              <a:t>，是正确的。</a:t>
            </a:r>
          </a:p>
          <a:p>
            <a:pPr>
              <a:spcBef>
                <a:spcPts val="1200"/>
              </a:spcBef>
              <a:buClr>
                <a:srgbClr val="00FF00"/>
              </a:buClr>
              <a:buFont typeface="Wingdings" panose="05000000000000000000" pitchFamily="2" charset="2"/>
              <a:buChar char="Ø"/>
            </a:pPr>
            <a:r>
              <a:rPr lang="zh-CN" altLang="en-US" b="1" dirty="0">
                <a:latin typeface="+mn-lt"/>
                <a:ea typeface="华文中宋" panose="02010600040101010101" pitchFamily="2" charset="-122"/>
              </a:rPr>
              <a:t> 假如两个无符号数相加后</a:t>
            </a:r>
            <a:r>
              <a:rPr lang="en-US" b="1" dirty="0">
                <a:latin typeface="+mn-lt"/>
                <a:ea typeface="华文中宋" panose="02010600040101010101" pitchFamily="2" charset="-122"/>
              </a:rPr>
              <a:t>CF=1</a:t>
            </a:r>
            <a:r>
              <a:rPr lang="zh-CN" altLang="en-US" b="1" dirty="0">
                <a:latin typeface="+mn-lt"/>
                <a:ea typeface="华文中宋" panose="02010600040101010101" pitchFamily="2" charset="-122"/>
              </a:rPr>
              <a:t>，则进位也应算作结果，不能丢掉。</a:t>
            </a:r>
          </a:p>
          <a:p>
            <a:r>
              <a:rPr 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a:p>
            <a:pPr marL="533400" marR="0" lvl="0" indent="-533400" algn="l" defTabSz="914400" rtl="0" eaLnBrk="0" fontAlgn="base" latinLnBrk="0" hangingPunct="0">
              <a:lnSpc>
                <a:spcPct val="100000"/>
              </a:lnSpc>
              <a:spcBef>
                <a:spcPct val="30000"/>
              </a:spcBef>
              <a:spcAft>
                <a:spcPct val="0"/>
              </a:spcAft>
              <a:buClr>
                <a:srgbClr val="FFFF00"/>
              </a:buClr>
              <a:buSzTx/>
              <a:buFont typeface="Wingdings" panose="05000000000000000000" pitchFamily="2" charset="2"/>
              <a:buChar char="u"/>
              <a:defRPr/>
            </a:pPr>
            <a:endPar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
        <p:nvSpPr>
          <p:cNvPr id="7168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2" name="Picture 2"/>
          <p:cNvPicPr>
            <a:picLocks noChangeAspect="1" noChangeArrowheads="1"/>
          </p:cNvPicPr>
          <p:nvPr/>
        </p:nvPicPr>
        <p:blipFill>
          <a:blip r:embed="rId2"/>
          <a:srcRect/>
          <a:stretch>
            <a:fillRect/>
          </a:stretch>
        </p:blipFill>
        <p:spPr bwMode="auto">
          <a:xfrm>
            <a:off x="2482850" y="1651000"/>
            <a:ext cx="3778250" cy="1290902"/>
          </a:xfrm>
          <a:prstGeom prst="rect">
            <a:avLst/>
          </a:prstGeom>
          <a:noFill/>
          <a:ln w="9525">
            <a:noFill/>
            <a:miter lim="800000"/>
            <a:headEnd/>
            <a:tailEnd/>
          </a:ln>
          <a:effectLst/>
        </p:spPr>
      </p:pic>
    </p:spTree>
  </p:cSld>
  <p:clrMapOvr>
    <a:masterClrMapping/>
  </p:clrMapOvr>
  <p:transition spd="slow">
    <p:wheel spokes="2"/>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539750"/>
            <a:ext cx="8372475" cy="1066800"/>
          </a:xfrm>
        </p:spPr>
        <p:txBody>
          <a:bodyPr/>
          <a:lstStyle/>
          <a:p>
            <a:pPr>
              <a:buNone/>
            </a:pPr>
            <a:r>
              <a:rPr lang="zh-CN" altLang="en-US" sz="3600" dirty="0">
                <a:solidFill>
                  <a:srgbClr val="00FF00"/>
                </a:solidFill>
                <a:latin typeface="+mj-ea"/>
                <a:ea typeface="+mj-ea"/>
              </a:rPr>
              <a:t>例</a:t>
            </a:r>
            <a:r>
              <a:rPr lang="en-US" sz="3600" dirty="0">
                <a:solidFill>
                  <a:srgbClr val="00FF00"/>
                </a:solidFill>
                <a:latin typeface="+mj-ea"/>
                <a:ea typeface="+mj-ea"/>
              </a:rPr>
              <a:t>2.3   </a:t>
            </a:r>
            <a:r>
              <a:rPr lang="zh-CN" altLang="en-US" sz="2800" dirty="0">
                <a:latin typeface="+mn-lt"/>
              </a:rPr>
              <a:t>溢出与自然丢失之间的区别。求（</a:t>
            </a:r>
            <a:r>
              <a:rPr lang="en-US" sz="2800" dirty="0">
                <a:latin typeface="+mn-lt"/>
              </a:rPr>
              <a:t>-50</a:t>
            </a:r>
            <a:r>
              <a:rPr lang="zh-CN" altLang="en-US" sz="2800" dirty="0">
                <a:latin typeface="+mn-lt"/>
              </a:rPr>
              <a:t>）和（</a:t>
            </a:r>
            <a:r>
              <a:rPr lang="en-US" sz="2800" dirty="0">
                <a:latin typeface="+mn-lt"/>
              </a:rPr>
              <a:t>-5</a:t>
            </a:r>
            <a:r>
              <a:rPr lang="zh-CN" altLang="en-US" sz="2800" dirty="0">
                <a:latin typeface="+mn-lt"/>
              </a:rPr>
              <a:t>）之和：</a:t>
            </a:r>
          </a:p>
          <a:p>
            <a:endParaRPr lang="zh-CN" altLang="en-US" dirty="0"/>
          </a:p>
        </p:txBody>
      </p:sp>
      <p:sp>
        <p:nvSpPr>
          <p:cNvPr id="4" name="内容占位符 2"/>
          <p:cNvSpPr txBox="1"/>
          <p:nvPr/>
        </p:nvSpPr>
        <p:spPr bwMode="auto">
          <a:xfrm>
            <a:off x="438150" y="3562350"/>
            <a:ext cx="8372475" cy="2755900"/>
          </a:xfrm>
          <a:prstGeom prst="rect">
            <a:avLst/>
          </a:prstGeom>
          <a:noFill/>
          <a:ln w="9525">
            <a:noFill/>
            <a:miter lim="800000"/>
          </a:ln>
          <a:effectLst/>
        </p:spPr>
        <p:txBody>
          <a:bodyPr vert="horz" wrap="square" lIns="91440" tIns="45720" rIns="91440" bIns="45720" numCol="1" anchor="t" anchorCtr="0" compatLnSpc="1"/>
          <a:lstStyle/>
          <a:p>
            <a:pPr>
              <a:spcBef>
                <a:spcPts val="1200"/>
              </a:spcBef>
              <a:buClr>
                <a:srgbClr val="00FF00"/>
              </a:buClr>
              <a:buFont typeface="Wingdings" panose="05000000000000000000" pitchFamily="2" charset="2"/>
              <a:buChar char="Ø"/>
            </a:pPr>
            <a:r>
              <a:rPr lang="zh-CN" altLang="en-US" sz="2800" dirty="0"/>
              <a:t> </a:t>
            </a:r>
            <a:r>
              <a:rPr lang="zh-CN" altLang="en-US" sz="2600" b="1" dirty="0">
                <a:latin typeface="+mn-lt"/>
                <a:ea typeface="华文中宋" panose="02010600040101010101" pitchFamily="2" charset="-122"/>
              </a:rPr>
              <a:t>运算结果：两数之和为</a:t>
            </a:r>
            <a:r>
              <a:rPr lang="en-US" sz="2600" b="1" dirty="0">
                <a:latin typeface="+mn-lt"/>
                <a:ea typeface="华文中宋" panose="02010600040101010101" pitchFamily="2" charset="-122"/>
              </a:rPr>
              <a:t>-55</a:t>
            </a:r>
            <a:r>
              <a:rPr lang="zh-CN" altLang="en-US" sz="2600" b="1" dirty="0">
                <a:latin typeface="+mn-lt"/>
                <a:ea typeface="华文中宋" panose="02010600040101010101" pitchFamily="2" charset="-122"/>
              </a:rPr>
              <a:t>，</a:t>
            </a:r>
            <a:r>
              <a:rPr lang="en-US" sz="2600" b="1" dirty="0">
                <a:latin typeface="+mn-lt"/>
                <a:ea typeface="华文中宋" panose="02010600040101010101" pitchFamily="2" charset="-122"/>
              </a:rPr>
              <a:t>SF=1</a:t>
            </a:r>
            <a:r>
              <a:rPr lang="zh-CN" altLang="en-US" sz="2600" b="1" dirty="0">
                <a:latin typeface="+mn-lt"/>
                <a:ea typeface="华文中宋" panose="02010600040101010101" pitchFamily="2" charset="-122"/>
              </a:rPr>
              <a:t>（负数），</a:t>
            </a:r>
            <a:r>
              <a:rPr lang="en-US" sz="2600" b="1" dirty="0">
                <a:latin typeface="+mn-lt"/>
                <a:ea typeface="华文中宋" panose="02010600040101010101" pitchFamily="2" charset="-122"/>
              </a:rPr>
              <a:t>OF=0</a:t>
            </a:r>
            <a:r>
              <a:rPr lang="zh-CN" altLang="en-US" sz="2600" b="1" dirty="0">
                <a:latin typeface="+mn-lt"/>
                <a:ea typeface="华文中宋" panose="02010600040101010101" pitchFamily="2" charset="-122"/>
              </a:rPr>
              <a:t>（无溢出），结果正确。</a:t>
            </a:r>
            <a:endParaRPr lang="en-US" altLang="zh-CN" sz="2600" b="1" dirty="0">
              <a:latin typeface="+mn-lt"/>
              <a:ea typeface="华文中宋" panose="02010600040101010101" pitchFamily="2" charset="-122"/>
            </a:endParaRPr>
          </a:p>
          <a:p>
            <a:pPr>
              <a:spcBef>
                <a:spcPts val="1200"/>
              </a:spcBef>
              <a:buClr>
                <a:srgbClr val="00FF00"/>
              </a:buClr>
              <a:buFont typeface="Wingdings" panose="05000000000000000000" pitchFamily="2" charset="2"/>
              <a:buChar char="Ø"/>
            </a:pPr>
            <a:r>
              <a:rPr lang="en-US" altLang="zh-CN" sz="2600" b="1" dirty="0">
                <a:latin typeface="+mn-lt"/>
                <a:ea typeface="华文中宋" panose="02010600040101010101" pitchFamily="2" charset="-122"/>
              </a:rPr>
              <a:t> </a:t>
            </a:r>
            <a:r>
              <a:rPr lang="zh-CN" altLang="en-US" sz="2600" b="1" dirty="0">
                <a:latin typeface="+mn-lt"/>
                <a:ea typeface="华文中宋" panose="02010600040101010101" pitchFamily="2" charset="-122"/>
              </a:rPr>
              <a:t>虽然</a:t>
            </a:r>
            <a:r>
              <a:rPr lang="en-US" sz="2600" b="1" dirty="0">
                <a:latin typeface="+mn-lt"/>
                <a:ea typeface="华文中宋" panose="02010600040101010101" pitchFamily="2" charset="-122"/>
              </a:rPr>
              <a:t>CF=1</a:t>
            </a:r>
            <a:r>
              <a:rPr lang="zh-CN" altLang="en-US" sz="2600" b="1" dirty="0">
                <a:latin typeface="+mn-lt"/>
                <a:ea typeface="华文中宋" panose="02010600040101010101" pitchFamily="2" charset="-122"/>
              </a:rPr>
              <a:t>，但它会“自然丢失”，带符号数相加时，  判断 </a:t>
            </a:r>
            <a:r>
              <a:rPr lang="en-US" sz="2600" b="1" dirty="0">
                <a:latin typeface="+mn-lt"/>
                <a:ea typeface="华文中宋" panose="02010600040101010101" pitchFamily="2" charset="-122"/>
              </a:rPr>
              <a:t>CF=</a:t>
            </a:r>
            <a:r>
              <a:rPr lang="en-US" altLang="zh-CN" sz="2600" b="1" dirty="0">
                <a:latin typeface="+mn-lt"/>
                <a:ea typeface="华文中宋" panose="02010600040101010101" pitchFamily="2" charset="-122"/>
              </a:rPr>
              <a:t>1</a:t>
            </a:r>
            <a:r>
              <a:rPr lang="zh-CN" altLang="en-US" sz="2600" b="1" dirty="0">
                <a:latin typeface="+mn-lt"/>
                <a:ea typeface="华文中宋" panose="02010600040101010101" pitchFamily="2" charset="-122"/>
              </a:rPr>
              <a:t>？是没有意义的。</a:t>
            </a:r>
          </a:p>
          <a:p>
            <a:pPr>
              <a:spcBef>
                <a:spcPts val="1200"/>
              </a:spcBef>
              <a:buClr>
                <a:srgbClr val="00FF00"/>
              </a:buClr>
              <a:buFont typeface="Wingdings" panose="05000000000000000000" pitchFamily="2" charset="2"/>
              <a:buChar char="Ø"/>
            </a:pPr>
            <a:r>
              <a:rPr lang="en-US" sz="2600" b="1" dirty="0">
                <a:latin typeface="+mn-lt"/>
                <a:ea typeface="华文中宋" panose="02010600040101010101" pitchFamily="2" charset="-122"/>
              </a:rPr>
              <a:t> 8</a:t>
            </a:r>
            <a:r>
              <a:rPr lang="zh-CN" altLang="en-US" sz="2600" b="1" dirty="0">
                <a:latin typeface="+mn-lt"/>
                <a:ea typeface="华文中宋" panose="02010600040101010101" pitchFamily="2" charset="-122"/>
              </a:rPr>
              <a:t>位寄存器或存储器位数不够用时，可用</a:t>
            </a:r>
            <a:r>
              <a:rPr lang="en-US" sz="2600" b="1" dirty="0">
                <a:latin typeface="+mn-lt"/>
                <a:ea typeface="华文中宋" panose="02010600040101010101" pitchFamily="2" charset="-122"/>
              </a:rPr>
              <a:t>16</a:t>
            </a:r>
            <a:r>
              <a:rPr lang="zh-CN" altLang="en-US" sz="2600" b="1" dirty="0">
                <a:latin typeface="+mn-lt"/>
                <a:ea typeface="华文中宋" panose="02010600040101010101" pitchFamily="2" charset="-122"/>
              </a:rPr>
              <a:t>位运算，数字较大时还可采用双字运算。</a:t>
            </a:r>
            <a:endPar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华文中宋" panose="02010600040101010101" pitchFamily="2" charset="-122"/>
            </a:endParaRPr>
          </a:p>
        </p:txBody>
      </p:sp>
      <p:sp>
        <p:nvSpPr>
          <p:cNvPr id="727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72707" name="Picture 3"/>
          <p:cNvPicPr>
            <a:picLocks noChangeAspect="1" noChangeArrowheads="1"/>
          </p:cNvPicPr>
          <p:nvPr/>
        </p:nvPicPr>
        <p:blipFill>
          <a:blip r:embed="rId2"/>
          <a:srcRect/>
          <a:stretch>
            <a:fillRect/>
          </a:stretch>
        </p:blipFill>
        <p:spPr bwMode="auto">
          <a:xfrm>
            <a:off x="2349500" y="1784350"/>
            <a:ext cx="4089400" cy="1580366"/>
          </a:xfrm>
          <a:prstGeom prst="rect">
            <a:avLst/>
          </a:prstGeom>
          <a:noFill/>
          <a:ln w="9525">
            <a:noFill/>
            <a:miter lim="800000"/>
            <a:headEnd/>
            <a:tailEnd/>
          </a:ln>
          <a:effectLst/>
        </p:spPr>
      </p:pic>
    </p:spTree>
  </p:cSld>
  <p:clrMapOvr>
    <a:masterClrMapping/>
  </p:clrMapOvr>
  <p:transition spd="slow">
    <p:strips dir="l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3700" y="1473200"/>
            <a:ext cx="8372475" cy="4337050"/>
          </a:xfrm>
        </p:spPr>
        <p:txBody>
          <a:bodyPr/>
          <a:lstStyle/>
          <a:p>
            <a:pPr algn="just">
              <a:buClr>
                <a:srgbClr val="FF0000"/>
              </a:buClr>
              <a:buFont typeface="Wingdings" panose="05000000000000000000" pitchFamily="2" charset="2"/>
              <a:buChar char="l"/>
            </a:pPr>
            <a:r>
              <a:rPr lang="zh-CN" altLang="en-US" sz="2800" dirty="0">
                <a:latin typeface="+mn-lt"/>
                <a:ea typeface="+mn-ea"/>
              </a:rPr>
              <a:t>什么数是正数、负数、带符号数、无符号数和</a:t>
            </a:r>
            <a:r>
              <a:rPr lang="en-US" sz="2800" dirty="0">
                <a:latin typeface="+mn-lt"/>
                <a:ea typeface="+mn-ea"/>
              </a:rPr>
              <a:t>BCD</a:t>
            </a:r>
            <a:r>
              <a:rPr lang="zh-CN" altLang="en-US" sz="2800" dirty="0">
                <a:latin typeface="+mn-lt"/>
                <a:ea typeface="+mn-ea"/>
              </a:rPr>
              <a:t>数？实际由编程人员确定；</a:t>
            </a:r>
          </a:p>
          <a:p>
            <a:pPr algn="just">
              <a:spcBef>
                <a:spcPts val="600"/>
              </a:spcBef>
              <a:buClr>
                <a:srgbClr val="FF0000"/>
              </a:buClr>
              <a:buFont typeface="Wingdings" panose="05000000000000000000" pitchFamily="2" charset="2"/>
              <a:buChar char="l"/>
            </a:pPr>
            <a:r>
              <a:rPr lang="zh-CN" altLang="en-US" sz="2800" dirty="0">
                <a:latin typeface="+mn-lt"/>
                <a:ea typeface="+mn-ea"/>
              </a:rPr>
              <a:t>如果你把参加运算的数当成带符号数，运算后可去查</a:t>
            </a:r>
            <a:r>
              <a:rPr lang="en-US" sz="2800" dirty="0">
                <a:latin typeface="+mn-lt"/>
                <a:ea typeface="+mn-ea"/>
              </a:rPr>
              <a:t>SF</a:t>
            </a:r>
            <a:r>
              <a:rPr lang="zh-CN" altLang="en-US" sz="2800" dirty="0">
                <a:latin typeface="+mn-lt"/>
                <a:ea typeface="+mn-ea"/>
              </a:rPr>
              <a:t>、</a:t>
            </a:r>
            <a:r>
              <a:rPr lang="en-US" sz="2800" dirty="0">
                <a:latin typeface="+mn-lt"/>
                <a:ea typeface="+mn-ea"/>
              </a:rPr>
              <a:t>OF</a:t>
            </a:r>
            <a:r>
              <a:rPr lang="zh-CN" altLang="en-US" sz="2800" dirty="0">
                <a:latin typeface="+mn-lt"/>
                <a:ea typeface="+mn-ea"/>
              </a:rPr>
              <a:t>标志；</a:t>
            </a:r>
          </a:p>
          <a:p>
            <a:pPr algn="just">
              <a:buClr>
                <a:srgbClr val="FF0000"/>
              </a:buClr>
              <a:buFont typeface="Wingdings" panose="05000000000000000000" pitchFamily="2" charset="2"/>
              <a:buChar char="l"/>
            </a:pPr>
            <a:r>
              <a:rPr lang="zh-CN" altLang="en-US" sz="2800" dirty="0">
                <a:latin typeface="+mn-lt"/>
                <a:ea typeface="+mn-ea"/>
              </a:rPr>
              <a:t>如果当成无符号数，运算后就去查</a:t>
            </a:r>
            <a:r>
              <a:rPr lang="en-US" sz="2800" dirty="0">
                <a:latin typeface="+mn-lt"/>
                <a:ea typeface="+mn-ea"/>
              </a:rPr>
              <a:t>CF</a:t>
            </a:r>
            <a:r>
              <a:rPr lang="zh-CN" altLang="en-US" sz="2800" dirty="0">
                <a:latin typeface="+mn-lt"/>
                <a:ea typeface="+mn-ea"/>
              </a:rPr>
              <a:t>标志；</a:t>
            </a:r>
          </a:p>
          <a:p>
            <a:pPr algn="just">
              <a:buClr>
                <a:srgbClr val="FF0000"/>
              </a:buClr>
              <a:buFont typeface="Wingdings" panose="05000000000000000000" pitchFamily="2" charset="2"/>
              <a:buChar char="l"/>
            </a:pPr>
            <a:r>
              <a:rPr lang="zh-CN" altLang="en-US" sz="2800" dirty="0">
                <a:latin typeface="+mn-lt"/>
                <a:ea typeface="+mn-ea"/>
              </a:rPr>
              <a:t>如果当成</a:t>
            </a:r>
            <a:r>
              <a:rPr lang="en-US" sz="2800" dirty="0">
                <a:latin typeface="+mn-lt"/>
                <a:ea typeface="+mn-ea"/>
              </a:rPr>
              <a:t>BCD</a:t>
            </a:r>
            <a:r>
              <a:rPr lang="zh-CN" altLang="en-US" sz="2800" dirty="0">
                <a:latin typeface="+mn-lt"/>
                <a:ea typeface="+mn-ea"/>
              </a:rPr>
              <a:t>数，运算后就去查</a:t>
            </a:r>
            <a:r>
              <a:rPr lang="en-US" sz="2800" dirty="0">
                <a:latin typeface="+mn-lt"/>
                <a:ea typeface="+mn-ea"/>
              </a:rPr>
              <a:t>AF</a:t>
            </a:r>
            <a:r>
              <a:rPr lang="zh-CN" altLang="en-US" sz="2800" dirty="0">
                <a:latin typeface="+mn-lt"/>
                <a:ea typeface="+mn-ea"/>
              </a:rPr>
              <a:t>标志；</a:t>
            </a:r>
          </a:p>
          <a:p>
            <a:pPr algn="just">
              <a:buClr>
                <a:srgbClr val="FF0000"/>
              </a:buClr>
              <a:buFont typeface="Wingdings" panose="05000000000000000000" pitchFamily="2" charset="2"/>
              <a:buChar char="l"/>
            </a:pPr>
            <a:r>
              <a:rPr lang="zh-CN" altLang="en-US" sz="2800" dirty="0">
                <a:latin typeface="+mn-lt"/>
                <a:ea typeface="+mn-ea"/>
              </a:rPr>
              <a:t>不管参加运算的数是什么类型，都可查</a:t>
            </a:r>
            <a:r>
              <a:rPr lang="en-US" sz="2800" dirty="0">
                <a:latin typeface="+mn-lt"/>
                <a:ea typeface="+mn-ea"/>
              </a:rPr>
              <a:t>ZF</a:t>
            </a:r>
            <a:r>
              <a:rPr lang="zh-CN" altLang="en-US" sz="2800" dirty="0">
                <a:latin typeface="+mn-lt"/>
                <a:ea typeface="+mn-ea"/>
              </a:rPr>
              <a:t>、</a:t>
            </a:r>
            <a:r>
              <a:rPr lang="en-US" sz="2800" dirty="0">
                <a:latin typeface="+mn-lt"/>
                <a:ea typeface="+mn-ea"/>
              </a:rPr>
              <a:t>PF</a:t>
            </a:r>
            <a:r>
              <a:rPr lang="zh-CN" altLang="en-US" sz="2800" dirty="0">
                <a:latin typeface="+mn-lt"/>
                <a:ea typeface="+mn-ea"/>
              </a:rPr>
              <a:t>标志。</a:t>
            </a:r>
          </a:p>
          <a:p>
            <a:pPr>
              <a:spcBef>
                <a:spcPts val="3000"/>
              </a:spcBef>
              <a:buClr>
                <a:srgbClr val="FF0000"/>
              </a:buClr>
              <a:buFont typeface="Wingdings" panose="05000000000000000000" pitchFamily="2" charset="2"/>
              <a:buChar char="l"/>
            </a:pPr>
            <a:endParaRPr lang="zh-CN" altLang="en-US" dirty="0"/>
          </a:p>
        </p:txBody>
      </p:sp>
      <p:sp>
        <p:nvSpPr>
          <p:cNvPr id="4"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Tree>
  </p:cSld>
  <p:clrMapOvr>
    <a:masterClrMapping/>
  </p:clrMapOvr>
  <p:transition spd="slow">
    <p:strips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3700" y="1117600"/>
            <a:ext cx="8231187" cy="5219700"/>
          </a:xfrm>
        </p:spPr>
        <p:txBody>
          <a:bodyPr/>
          <a:lstStyle/>
          <a:p>
            <a:pPr>
              <a:buNone/>
            </a:pPr>
            <a:r>
              <a:rPr lang="en-US" sz="2800" dirty="0">
                <a:latin typeface="+mn-lt"/>
              </a:rPr>
              <a:t>7</a:t>
            </a:r>
            <a:r>
              <a:rPr lang="zh-CN" altLang="en-US" sz="2800" dirty="0">
                <a:latin typeface="+mn-lt"/>
              </a:rPr>
              <a:t>）</a:t>
            </a:r>
            <a:r>
              <a:rPr lang="zh-CN" altLang="en-US" sz="2800" dirty="0">
                <a:solidFill>
                  <a:srgbClr val="66FF99"/>
                </a:solidFill>
                <a:latin typeface="+mn-lt"/>
              </a:rPr>
              <a:t>陷阱标志</a:t>
            </a:r>
            <a:r>
              <a:rPr lang="en-US" sz="2800" dirty="0">
                <a:solidFill>
                  <a:srgbClr val="66FF99"/>
                </a:solidFill>
                <a:latin typeface="+mn-lt"/>
              </a:rPr>
              <a:t>TF</a:t>
            </a:r>
            <a:r>
              <a:rPr lang="zh-CN" altLang="en-US" sz="2800" dirty="0">
                <a:solidFill>
                  <a:srgbClr val="66FF99"/>
                </a:solidFill>
                <a:latin typeface="+mn-lt"/>
              </a:rPr>
              <a:t>（</a:t>
            </a:r>
            <a:r>
              <a:rPr lang="en-US" sz="2800" dirty="0">
                <a:solidFill>
                  <a:srgbClr val="66FF99"/>
                </a:solidFill>
                <a:latin typeface="+mn-lt"/>
              </a:rPr>
              <a:t>Trap Flag</a:t>
            </a:r>
            <a:r>
              <a:rPr lang="zh-CN" altLang="en-US" sz="2800" dirty="0">
                <a:solidFill>
                  <a:srgbClr val="66FF99"/>
                </a:solidFill>
                <a:latin typeface="+mn-lt"/>
              </a:rPr>
              <a:t>） </a:t>
            </a:r>
          </a:p>
          <a:p>
            <a:pPr algn="just">
              <a:buClr>
                <a:srgbClr val="00FF00"/>
              </a:buClr>
              <a:buFont typeface="Wingdings" panose="05000000000000000000" pitchFamily="2" charset="2"/>
              <a:buChar char="Ø"/>
            </a:pPr>
            <a:r>
              <a:rPr lang="zh-CN" altLang="en-US" dirty="0">
                <a:solidFill>
                  <a:schemeClr val="tx1"/>
                </a:solidFill>
                <a:latin typeface="+mn-lt"/>
                <a:ea typeface="华文中宋" panose="02010600040101010101" pitchFamily="2" charset="-122"/>
              </a:rPr>
              <a:t>若</a:t>
            </a:r>
            <a:r>
              <a:rPr lang="en-US" dirty="0">
                <a:solidFill>
                  <a:schemeClr val="tx1"/>
                </a:solidFill>
                <a:latin typeface="+mn-lt"/>
                <a:ea typeface="华文中宋" panose="02010600040101010101" pitchFamily="2" charset="-122"/>
              </a:rPr>
              <a:t>TF=1</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CPU</a:t>
            </a:r>
            <a:r>
              <a:rPr lang="zh-CN" altLang="en-US" dirty="0">
                <a:solidFill>
                  <a:schemeClr val="tx1"/>
                </a:solidFill>
                <a:latin typeface="+mn-lt"/>
                <a:ea typeface="华文中宋" panose="02010600040101010101" pitchFamily="2" charset="-122"/>
              </a:rPr>
              <a:t>处于单步工作方式。每执行完一条指令，自动产生一次单步中断，将寄存器、存储器等内容显示在屏幕上。程序员可查看本条指令执行后的结果，以便逐条检查指令执行结果。</a:t>
            </a:r>
          </a:p>
          <a:p>
            <a:pPr algn="just">
              <a:spcBef>
                <a:spcPts val="1200"/>
              </a:spcBef>
              <a:buClr>
                <a:srgbClr val="00FF00"/>
              </a:buClr>
              <a:buFont typeface="Wingdings" panose="05000000000000000000" pitchFamily="2" charset="2"/>
              <a:buChar char="Ø"/>
            </a:pPr>
            <a:r>
              <a:rPr lang="zh-CN" altLang="en-US" dirty="0">
                <a:solidFill>
                  <a:schemeClr val="tx1"/>
                </a:solidFill>
                <a:latin typeface="+mn-lt"/>
                <a:ea typeface="华文中宋" panose="02010600040101010101" pitchFamily="2" charset="-122"/>
              </a:rPr>
              <a:t>若</a:t>
            </a:r>
            <a:r>
              <a:rPr lang="en-US" dirty="0">
                <a:solidFill>
                  <a:schemeClr val="tx1"/>
                </a:solidFill>
                <a:latin typeface="+mn-lt"/>
                <a:ea typeface="华文中宋" panose="02010600040101010101" pitchFamily="2" charset="-122"/>
              </a:rPr>
              <a:t>TF=0</a:t>
            </a:r>
            <a:r>
              <a:rPr lang="zh-CN" altLang="en-US" dirty="0">
                <a:solidFill>
                  <a:schemeClr val="tx1"/>
                </a:solidFill>
                <a:latin typeface="+mn-lt"/>
                <a:ea typeface="华文中宋" panose="02010600040101010101" pitchFamily="2" charset="-122"/>
              </a:rPr>
              <a:t>，则程序正常运行。</a:t>
            </a:r>
            <a:endParaRPr lang="en-US" altLang="zh-CN" dirty="0">
              <a:solidFill>
                <a:schemeClr val="tx1"/>
              </a:solidFill>
              <a:latin typeface="+mn-lt"/>
              <a:ea typeface="华文中宋" panose="02010600040101010101" pitchFamily="2" charset="-122"/>
            </a:endParaRPr>
          </a:p>
          <a:p>
            <a:pPr>
              <a:buNone/>
            </a:pPr>
            <a:r>
              <a:rPr lang="en-US" sz="2800" dirty="0">
                <a:latin typeface="+mn-lt"/>
              </a:rPr>
              <a:t>8</a:t>
            </a:r>
            <a:r>
              <a:rPr lang="zh-CN" altLang="en-US" sz="2800" dirty="0">
                <a:latin typeface="+mn-lt"/>
              </a:rPr>
              <a:t>）</a:t>
            </a:r>
            <a:r>
              <a:rPr lang="zh-CN" altLang="en-US" sz="2800" dirty="0">
                <a:solidFill>
                  <a:srgbClr val="66FF99"/>
                </a:solidFill>
                <a:latin typeface="+mn-lt"/>
              </a:rPr>
              <a:t>中断标志</a:t>
            </a:r>
            <a:r>
              <a:rPr lang="en-US" sz="2800" dirty="0">
                <a:solidFill>
                  <a:srgbClr val="66FF99"/>
                </a:solidFill>
                <a:latin typeface="+mn-lt"/>
              </a:rPr>
              <a:t>IF</a:t>
            </a:r>
            <a:r>
              <a:rPr lang="zh-CN" altLang="en-US" sz="2800" dirty="0">
                <a:solidFill>
                  <a:srgbClr val="66FF99"/>
                </a:solidFill>
                <a:latin typeface="+mn-lt"/>
              </a:rPr>
              <a:t>（</a:t>
            </a:r>
            <a:r>
              <a:rPr lang="en-US" sz="2800" dirty="0">
                <a:solidFill>
                  <a:srgbClr val="66FF99"/>
                </a:solidFill>
                <a:latin typeface="+mn-lt"/>
              </a:rPr>
              <a:t>Interrupt Flag</a:t>
            </a:r>
            <a:r>
              <a:rPr lang="zh-CN" altLang="en-US" sz="2800" dirty="0">
                <a:solidFill>
                  <a:srgbClr val="66FF99"/>
                </a:solidFill>
                <a:latin typeface="+mn-lt"/>
              </a:rPr>
              <a:t>） </a:t>
            </a:r>
          </a:p>
          <a:p>
            <a:pPr algn="just">
              <a:buClr>
                <a:srgbClr val="00FF00"/>
              </a:buClr>
              <a:buFont typeface="Wingdings" panose="05000000000000000000" pitchFamily="2" charset="2"/>
              <a:buChar char="Ø"/>
            </a:pPr>
            <a:r>
              <a:rPr lang="en-US" dirty="0">
                <a:solidFill>
                  <a:schemeClr val="tx1"/>
                </a:solidFill>
                <a:latin typeface="+mn-lt"/>
                <a:ea typeface="华文中宋" panose="02010600040101010101" pitchFamily="2" charset="-122"/>
              </a:rPr>
              <a:t>IF=1</a:t>
            </a:r>
            <a:r>
              <a:rPr lang="zh-CN" altLang="en-US" dirty="0">
                <a:solidFill>
                  <a:schemeClr val="tx1"/>
                </a:solidFill>
                <a:latin typeface="+mn-lt"/>
                <a:ea typeface="华文中宋" panose="02010600040101010101" pitchFamily="2" charset="-122"/>
              </a:rPr>
              <a:t>时，允许</a:t>
            </a:r>
            <a:r>
              <a:rPr lang="en-US" dirty="0">
                <a:solidFill>
                  <a:schemeClr val="tx1"/>
                </a:solidFill>
                <a:latin typeface="+mn-lt"/>
                <a:ea typeface="华文中宋" panose="02010600040101010101" pitchFamily="2" charset="-122"/>
              </a:rPr>
              <a:t>CPU</a:t>
            </a:r>
            <a:r>
              <a:rPr lang="zh-CN" altLang="en-US" dirty="0">
                <a:solidFill>
                  <a:schemeClr val="tx1"/>
                </a:solidFill>
                <a:latin typeface="+mn-lt"/>
                <a:ea typeface="华文中宋" panose="02010600040101010101" pitchFamily="2" charset="-122"/>
              </a:rPr>
              <a:t>响应可屏蔽中断，</a:t>
            </a:r>
            <a:r>
              <a:rPr lang="en-US" dirty="0">
                <a:solidFill>
                  <a:schemeClr val="tx1"/>
                </a:solidFill>
                <a:latin typeface="+mn-lt"/>
                <a:ea typeface="华文中宋" panose="02010600040101010101" pitchFamily="2" charset="-122"/>
              </a:rPr>
              <a:t>IF=0</a:t>
            </a:r>
            <a:r>
              <a:rPr lang="zh-CN" altLang="en-US" dirty="0">
                <a:solidFill>
                  <a:schemeClr val="tx1"/>
                </a:solidFill>
                <a:latin typeface="+mn-lt"/>
                <a:ea typeface="华文中宋" panose="02010600040101010101" pitchFamily="2" charset="-122"/>
              </a:rPr>
              <a:t>时，禁止响应该中断。</a:t>
            </a:r>
          </a:p>
          <a:p>
            <a:pPr>
              <a:buClr>
                <a:srgbClr val="00FF00"/>
              </a:buClr>
              <a:buFont typeface="Wingdings" panose="05000000000000000000" pitchFamily="2" charset="2"/>
              <a:buChar char="Ø"/>
            </a:pPr>
            <a:r>
              <a:rPr lang="zh-CN" altLang="en-US" dirty="0">
                <a:solidFill>
                  <a:schemeClr val="tx1"/>
                </a:solidFill>
                <a:latin typeface="+mn-lt"/>
                <a:ea typeface="华文中宋" panose="02010600040101010101" pitchFamily="2" charset="-122"/>
              </a:rPr>
              <a:t>执行</a:t>
            </a:r>
            <a:r>
              <a:rPr lang="en-US" dirty="0">
                <a:solidFill>
                  <a:schemeClr val="tx1"/>
                </a:solidFill>
                <a:latin typeface="+mn-lt"/>
                <a:ea typeface="华文中宋" panose="02010600040101010101" pitchFamily="2" charset="-122"/>
              </a:rPr>
              <a:t>STI</a:t>
            </a:r>
            <a:r>
              <a:rPr lang="zh-CN" altLang="en-US" dirty="0">
                <a:solidFill>
                  <a:schemeClr val="tx1"/>
                </a:solidFill>
                <a:latin typeface="+mn-lt"/>
                <a:ea typeface="华文中宋" panose="02010600040101010101" pitchFamily="2" charset="-122"/>
              </a:rPr>
              <a:t>指令可使</a:t>
            </a:r>
            <a:r>
              <a:rPr lang="en-US" dirty="0">
                <a:solidFill>
                  <a:schemeClr val="tx1"/>
                </a:solidFill>
                <a:latin typeface="+mn-lt"/>
                <a:ea typeface="华文中宋" panose="02010600040101010101" pitchFamily="2" charset="-122"/>
              </a:rPr>
              <a:t>IF</a:t>
            </a:r>
            <a:r>
              <a:rPr lang="zh-CN" altLang="en-US" dirty="0">
                <a:solidFill>
                  <a:schemeClr val="tx1"/>
                </a:solidFill>
                <a:latin typeface="+mn-lt"/>
                <a:ea typeface="华文中宋" panose="02010600040101010101" pitchFamily="2" charset="-122"/>
              </a:rPr>
              <a:t>置</a:t>
            </a:r>
            <a:r>
              <a:rPr lang="en-US" dirty="0">
                <a:solidFill>
                  <a:schemeClr val="tx1"/>
                </a:solidFill>
                <a:latin typeface="+mn-lt"/>
                <a:ea typeface="华文中宋" panose="02010600040101010101" pitchFamily="2" charset="-122"/>
              </a:rPr>
              <a:t>1</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CLI</a:t>
            </a:r>
            <a:r>
              <a:rPr lang="zh-CN" altLang="en-US" dirty="0">
                <a:solidFill>
                  <a:schemeClr val="tx1"/>
                </a:solidFill>
                <a:latin typeface="+mn-lt"/>
                <a:ea typeface="华文中宋" panose="02010600040101010101" pitchFamily="2" charset="-122"/>
              </a:rPr>
              <a:t>指令使</a:t>
            </a:r>
            <a:r>
              <a:rPr lang="en-US" dirty="0">
                <a:solidFill>
                  <a:schemeClr val="tx1"/>
                </a:solidFill>
                <a:latin typeface="+mn-lt"/>
                <a:ea typeface="华文中宋" panose="02010600040101010101" pitchFamily="2" charset="-122"/>
              </a:rPr>
              <a:t>IF</a:t>
            </a:r>
            <a:r>
              <a:rPr lang="zh-CN" altLang="en-US" dirty="0">
                <a:solidFill>
                  <a:schemeClr val="tx1"/>
                </a:solidFill>
                <a:latin typeface="+mn-lt"/>
                <a:ea typeface="华文中宋" panose="02010600040101010101" pitchFamily="2" charset="-122"/>
              </a:rPr>
              <a:t>清</a:t>
            </a:r>
            <a:r>
              <a:rPr lang="en-US" dirty="0">
                <a:solidFill>
                  <a:schemeClr val="tx1"/>
                </a:solidFill>
                <a:latin typeface="+mn-lt"/>
                <a:ea typeface="华文中宋" panose="02010600040101010101" pitchFamily="2" charset="-122"/>
              </a:rPr>
              <a:t>0</a:t>
            </a:r>
            <a:r>
              <a:rPr lang="zh-CN" altLang="en-US" dirty="0">
                <a:solidFill>
                  <a:schemeClr val="tx1"/>
                </a:solidFill>
                <a:latin typeface="+mn-lt"/>
                <a:ea typeface="华文中宋" panose="02010600040101010101" pitchFamily="2" charset="-122"/>
              </a:rPr>
              <a:t>。</a:t>
            </a:r>
          </a:p>
          <a:p>
            <a:pPr algn="just">
              <a:spcBef>
                <a:spcPts val="1200"/>
              </a:spcBef>
              <a:buClr>
                <a:srgbClr val="00FF00"/>
              </a:buClr>
              <a:buFont typeface="Wingdings" panose="05000000000000000000" pitchFamily="2" charset="2"/>
              <a:buChar char="Ø"/>
            </a:pPr>
            <a:endParaRPr lang="zh-CN" altLang="en-US" dirty="0">
              <a:latin typeface="+mn-lt"/>
              <a:ea typeface="华文中宋" panose="02010600040101010101" pitchFamily="2" charset="-122"/>
            </a:endParaRPr>
          </a:p>
          <a:p>
            <a:endParaRPr lang="zh-CN" altLang="en-US" dirty="0"/>
          </a:p>
        </p:txBody>
      </p:sp>
      <p:sp>
        <p:nvSpPr>
          <p:cNvPr id="4"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Tree>
  </p:cSld>
  <p:clrMapOvr>
    <a:masterClrMapping/>
  </p:clrMapOvr>
  <p:transition spd="slow">
    <p:strip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sz="2800" dirty="0">
                <a:latin typeface="+mn-lt"/>
              </a:rPr>
              <a:t>9</a:t>
            </a:r>
            <a:r>
              <a:rPr lang="zh-CN" altLang="en-US" sz="2800" dirty="0">
                <a:latin typeface="+mn-lt"/>
              </a:rPr>
              <a:t>）</a:t>
            </a:r>
            <a:r>
              <a:rPr lang="zh-CN" altLang="en-US" sz="2800" dirty="0">
                <a:solidFill>
                  <a:srgbClr val="66FF99"/>
                </a:solidFill>
                <a:latin typeface="+mn-lt"/>
              </a:rPr>
              <a:t>方向标志</a:t>
            </a:r>
            <a:r>
              <a:rPr lang="en-US" sz="2800" dirty="0">
                <a:solidFill>
                  <a:srgbClr val="66FF99"/>
                </a:solidFill>
                <a:latin typeface="+mn-lt"/>
              </a:rPr>
              <a:t>DF</a:t>
            </a:r>
            <a:r>
              <a:rPr lang="zh-CN" altLang="en-US" sz="2800" dirty="0">
                <a:solidFill>
                  <a:srgbClr val="66FF99"/>
                </a:solidFill>
                <a:latin typeface="+mn-lt"/>
              </a:rPr>
              <a:t>（</a:t>
            </a:r>
            <a:r>
              <a:rPr lang="en-US" sz="2800" dirty="0">
                <a:solidFill>
                  <a:srgbClr val="66FF99"/>
                </a:solidFill>
                <a:latin typeface="+mn-lt"/>
              </a:rPr>
              <a:t>Direction Flag</a:t>
            </a:r>
            <a:r>
              <a:rPr lang="zh-CN" altLang="en-US" sz="2800" dirty="0">
                <a:solidFill>
                  <a:srgbClr val="66FF99"/>
                </a:solidFill>
                <a:latin typeface="+mn-lt"/>
              </a:rPr>
              <a:t>） </a:t>
            </a:r>
          </a:p>
          <a:p>
            <a:pPr>
              <a:spcBef>
                <a:spcPts val="3000"/>
              </a:spcBef>
              <a:buClr>
                <a:srgbClr val="00FF00"/>
              </a:buClr>
              <a:buFont typeface="Wingdings" panose="05000000000000000000" pitchFamily="2" charset="2"/>
              <a:buChar char="Ø"/>
            </a:pPr>
            <a:r>
              <a:rPr lang="zh-CN" altLang="en-US" sz="2800" dirty="0">
                <a:solidFill>
                  <a:schemeClr val="tx1"/>
                </a:solidFill>
                <a:latin typeface="+mn-lt"/>
                <a:ea typeface="华文中宋" panose="02010600040101010101" pitchFamily="2" charset="-122"/>
              </a:rPr>
              <a:t>控制字符串操作指令中地址指针变化的方向。</a:t>
            </a:r>
          </a:p>
          <a:p>
            <a:pPr>
              <a:spcBef>
                <a:spcPts val="1200"/>
              </a:spcBef>
              <a:buClr>
                <a:srgbClr val="00FF00"/>
              </a:buClr>
              <a:buFont typeface="Wingdings" panose="05000000000000000000" pitchFamily="2" charset="2"/>
              <a:buChar char="Ø"/>
            </a:pPr>
            <a:r>
              <a:rPr lang="zh-CN" altLang="en-US" sz="2800" dirty="0">
                <a:solidFill>
                  <a:schemeClr val="tx1"/>
                </a:solidFill>
                <a:latin typeface="+mn-lt"/>
                <a:ea typeface="华文中宋" panose="02010600040101010101" pitchFamily="2" charset="-122"/>
              </a:rPr>
              <a:t>若</a:t>
            </a:r>
            <a:r>
              <a:rPr lang="en-US" sz="2800" dirty="0">
                <a:solidFill>
                  <a:schemeClr val="tx1"/>
                </a:solidFill>
                <a:latin typeface="+mn-lt"/>
                <a:ea typeface="华文中宋" panose="02010600040101010101" pitchFamily="2" charset="-122"/>
              </a:rPr>
              <a:t>DF=0</a:t>
            </a:r>
            <a:r>
              <a:rPr lang="zh-CN" altLang="en-US" sz="2800" dirty="0">
                <a:solidFill>
                  <a:schemeClr val="tx1"/>
                </a:solidFill>
                <a:latin typeface="+mn-lt"/>
                <a:ea typeface="华文中宋" panose="02010600040101010101" pitchFamily="2" charset="-122"/>
              </a:rPr>
              <a:t>，串操作时地址指针</a:t>
            </a:r>
            <a:r>
              <a:rPr lang="en-US" sz="2800" dirty="0">
                <a:solidFill>
                  <a:schemeClr val="tx1"/>
                </a:solidFill>
                <a:latin typeface="+mn-lt"/>
                <a:ea typeface="华文中宋" panose="02010600040101010101" pitchFamily="2" charset="-122"/>
              </a:rPr>
              <a:t>SI</a:t>
            </a:r>
            <a:r>
              <a:rPr lang="zh-CN" altLang="en-US" sz="2800" dirty="0">
                <a:solidFill>
                  <a:schemeClr val="tx1"/>
                </a:solidFill>
                <a:latin typeface="+mn-lt"/>
                <a:ea typeface="华文中宋" panose="02010600040101010101" pitchFamily="2" charset="-122"/>
              </a:rPr>
              <a:t>、</a:t>
            </a:r>
            <a:r>
              <a:rPr lang="en-US" sz="2800" dirty="0">
                <a:solidFill>
                  <a:schemeClr val="tx1"/>
                </a:solidFill>
                <a:latin typeface="+mn-lt"/>
                <a:ea typeface="华文中宋" panose="02010600040101010101" pitchFamily="2" charset="-122"/>
              </a:rPr>
              <a:t>DI</a:t>
            </a:r>
            <a:r>
              <a:rPr lang="zh-CN" altLang="en-US" sz="2800" dirty="0">
                <a:solidFill>
                  <a:schemeClr val="tx1"/>
                </a:solidFill>
                <a:latin typeface="+mn-lt"/>
                <a:ea typeface="华文中宋" panose="02010600040101010101" pitchFamily="2" charset="-122"/>
              </a:rPr>
              <a:t>自动递增；</a:t>
            </a:r>
            <a:endParaRPr lang="en-US" altLang="zh-CN" sz="2800" dirty="0">
              <a:solidFill>
                <a:schemeClr val="tx1"/>
              </a:solidFill>
              <a:latin typeface="+mn-lt"/>
              <a:ea typeface="华文中宋" panose="02010600040101010101" pitchFamily="2" charset="-122"/>
            </a:endParaRPr>
          </a:p>
          <a:p>
            <a:pPr>
              <a:spcBef>
                <a:spcPts val="1200"/>
              </a:spcBef>
              <a:buClr>
                <a:srgbClr val="00FF00"/>
              </a:buClr>
              <a:buNone/>
            </a:pPr>
            <a:r>
              <a:rPr lang="en-US" altLang="zh-CN" sz="2800" dirty="0">
                <a:solidFill>
                  <a:schemeClr val="tx1"/>
                </a:solidFill>
                <a:latin typeface="+mn-lt"/>
                <a:ea typeface="华文中宋" panose="02010600040101010101" pitchFamily="2" charset="-122"/>
              </a:rPr>
              <a:t>       </a:t>
            </a:r>
            <a:r>
              <a:rPr lang="zh-CN" altLang="en-US" sz="2800" dirty="0">
                <a:solidFill>
                  <a:schemeClr val="tx1"/>
                </a:solidFill>
                <a:latin typeface="+mn-lt"/>
                <a:ea typeface="华文中宋" panose="02010600040101010101" pitchFamily="2" charset="-122"/>
              </a:rPr>
              <a:t>若</a:t>
            </a:r>
            <a:r>
              <a:rPr lang="en-US" sz="2800" dirty="0">
                <a:solidFill>
                  <a:schemeClr val="tx1"/>
                </a:solidFill>
                <a:latin typeface="+mn-lt"/>
                <a:ea typeface="华文中宋" panose="02010600040101010101" pitchFamily="2" charset="-122"/>
              </a:rPr>
              <a:t>DF=1</a:t>
            </a:r>
            <a:r>
              <a:rPr lang="zh-CN" altLang="en-US" sz="2800" dirty="0">
                <a:solidFill>
                  <a:schemeClr val="tx1"/>
                </a:solidFill>
                <a:latin typeface="+mn-lt"/>
                <a:ea typeface="华文中宋" panose="02010600040101010101" pitchFamily="2" charset="-122"/>
              </a:rPr>
              <a:t>，</a:t>
            </a:r>
            <a:r>
              <a:rPr lang="en-US" sz="2800" dirty="0">
                <a:solidFill>
                  <a:schemeClr val="tx1"/>
                </a:solidFill>
                <a:latin typeface="+mn-lt"/>
                <a:ea typeface="华文中宋" panose="02010600040101010101" pitchFamily="2" charset="-122"/>
              </a:rPr>
              <a:t>SI</a:t>
            </a:r>
            <a:r>
              <a:rPr lang="zh-CN" altLang="en-US" sz="2800" dirty="0">
                <a:solidFill>
                  <a:schemeClr val="tx1"/>
                </a:solidFill>
                <a:latin typeface="+mn-lt"/>
                <a:ea typeface="华文中宋" panose="02010600040101010101" pitchFamily="2" charset="-122"/>
              </a:rPr>
              <a:t>、</a:t>
            </a:r>
            <a:r>
              <a:rPr lang="en-US" sz="2800" dirty="0">
                <a:solidFill>
                  <a:schemeClr val="tx1"/>
                </a:solidFill>
                <a:latin typeface="+mn-lt"/>
                <a:ea typeface="华文中宋" panose="02010600040101010101" pitchFamily="2" charset="-122"/>
              </a:rPr>
              <a:t>DI</a:t>
            </a:r>
            <a:r>
              <a:rPr lang="zh-CN" altLang="en-US" sz="2800" dirty="0">
                <a:solidFill>
                  <a:schemeClr val="tx1"/>
                </a:solidFill>
                <a:latin typeface="+mn-lt"/>
                <a:ea typeface="华文中宋" panose="02010600040101010101" pitchFamily="2" charset="-122"/>
              </a:rPr>
              <a:t>自动递减。</a:t>
            </a:r>
          </a:p>
          <a:p>
            <a:pPr>
              <a:spcBef>
                <a:spcPts val="1200"/>
              </a:spcBef>
              <a:buClr>
                <a:srgbClr val="00FF00"/>
              </a:buClr>
              <a:buFont typeface="Wingdings" panose="05000000000000000000" pitchFamily="2" charset="2"/>
              <a:buChar char="Ø"/>
            </a:pPr>
            <a:r>
              <a:rPr lang="en-US" sz="2800" dirty="0">
                <a:solidFill>
                  <a:schemeClr val="tx1"/>
                </a:solidFill>
                <a:latin typeface="+mn-lt"/>
                <a:ea typeface="华文中宋" panose="02010600040101010101" pitchFamily="2" charset="-122"/>
              </a:rPr>
              <a:t>CLD</a:t>
            </a:r>
            <a:r>
              <a:rPr lang="zh-CN" altLang="en-US" sz="2800" dirty="0">
                <a:solidFill>
                  <a:schemeClr val="tx1"/>
                </a:solidFill>
                <a:latin typeface="+mn-lt"/>
                <a:ea typeface="华文中宋" panose="02010600040101010101" pitchFamily="2" charset="-122"/>
              </a:rPr>
              <a:t>指令使</a:t>
            </a:r>
            <a:r>
              <a:rPr lang="en-US" sz="2800" dirty="0">
                <a:solidFill>
                  <a:schemeClr val="tx1"/>
                </a:solidFill>
                <a:latin typeface="+mn-lt"/>
                <a:ea typeface="华文中宋" panose="02010600040101010101" pitchFamily="2" charset="-122"/>
              </a:rPr>
              <a:t>DF=0</a:t>
            </a:r>
            <a:r>
              <a:rPr lang="zh-CN" altLang="en-US" sz="2800" dirty="0">
                <a:solidFill>
                  <a:schemeClr val="tx1"/>
                </a:solidFill>
                <a:latin typeface="+mn-lt"/>
                <a:ea typeface="华文中宋" panose="02010600040101010101" pitchFamily="2" charset="-122"/>
              </a:rPr>
              <a:t>，</a:t>
            </a:r>
            <a:r>
              <a:rPr lang="en-US" sz="2800" dirty="0">
                <a:solidFill>
                  <a:schemeClr val="tx1"/>
                </a:solidFill>
                <a:latin typeface="+mn-lt"/>
                <a:ea typeface="华文中宋" panose="02010600040101010101" pitchFamily="2" charset="-122"/>
              </a:rPr>
              <a:t>STD</a:t>
            </a:r>
            <a:r>
              <a:rPr lang="zh-CN" altLang="en-US" sz="2800" dirty="0">
                <a:solidFill>
                  <a:schemeClr val="tx1"/>
                </a:solidFill>
                <a:latin typeface="+mn-lt"/>
                <a:ea typeface="华文中宋" panose="02010600040101010101" pitchFamily="2" charset="-122"/>
              </a:rPr>
              <a:t>指令使</a:t>
            </a:r>
            <a:r>
              <a:rPr lang="en-US" sz="2800" dirty="0">
                <a:solidFill>
                  <a:schemeClr val="tx1"/>
                </a:solidFill>
                <a:latin typeface="+mn-lt"/>
                <a:ea typeface="华文中宋" panose="02010600040101010101" pitchFamily="2" charset="-122"/>
              </a:rPr>
              <a:t>DF=1</a:t>
            </a:r>
            <a:r>
              <a:rPr lang="zh-CN" altLang="en-US" sz="2800" dirty="0">
                <a:solidFill>
                  <a:schemeClr val="tx1"/>
                </a:solidFill>
                <a:latin typeface="+mn-lt"/>
                <a:ea typeface="华文中宋" panose="02010600040101010101" pitchFamily="2" charset="-122"/>
              </a:rPr>
              <a:t>。</a:t>
            </a:r>
          </a:p>
          <a:p>
            <a:endParaRPr lang="zh-CN" altLang="en-US" dirty="0"/>
          </a:p>
        </p:txBody>
      </p:sp>
      <p:sp>
        <p:nvSpPr>
          <p:cNvPr id="4" name="标题 1"/>
          <p:cNvSpPr>
            <a:spLocks noGrp="1"/>
          </p:cNvSpPr>
          <p:nvPr>
            <p:ph type="title"/>
          </p:nvPr>
        </p:nvSpPr>
        <p:spPr/>
        <p:txBody>
          <a:bodyPr/>
          <a:lstStyle/>
          <a:p>
            <a:r>
              <a:rPr lang="en-US" altLang="zh-CN" dirty="0">
                <a:solidFill>
                  <a:srgbClr val="66FF99"/>
                </a:solidFill>
                <a:ea typeface="+mn-ea"/>
              </a:rPr>
              <a:t>8086</a:t>
            </a:r>
            <a:r>
              <a:rPr lang="zh-CN" altLang="en-US" dirty="0">
                <a:solidFill>
                  <a:srgbClr val="66FF99"/>
                </a:solidFill>
                <a:ea typeface="+mn-ea"/>
              </a:rPr>
              <a:t>寄存器</a:t>
            </a:r>
          </a:p>
        </p:txBody>
      </p:sp>
    </p:spTree>
  </p:cSld>
  <p:clrMapOvr>
    <a:masterClrMapping/>
  </p:clrMapOvr>
  <p:transition spd="slow">
    <p:newsfla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304800" y="1117600"/>
            <a:ext cx="8534400" cy="4400550"/>
          </a:xfrm>
          <a:prstGeom prst="rect">
            <a:avLst/>
          </a:prstGeom>
        </p:spPr>
        <p:txBody>
          <a:bodyPr vert="horz" anchor="ctr">
            <a:noAutofit/>
            <a:scene3d>
              <a:camera prst="orthographicFront"/>
              <a:lightRig rig="soft" dir="t">
                <a:rot lat="0" lon="0" rev="16800000"/>
              </a:lightRig>
            </a:scene3d>
            <a:sp3d prstMaterial="softEdge">
              <a:bevelT w="38100" h="38100"/>
            </a:sp3d>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en-US" altLang="zh-CN"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a:t>
            </a:r>
            <a:r>
              <a:rPr kumimoji="1" lang="zh-CN" altLang="en-US"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微型计算机原理与接口技术</a:t>
            </a:r>
            <a:r>
              <a:rPr kumimoji="1" lang="en-US" altLang="zh-CN"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a:t>
            </a: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版</a:t>
            </a: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zh-CN" altLang="en-US"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第</a:t>
            </a:r>
            <a:r>
              <a:rPr kumimoji="1" lang="en-US" altLang="zh-CN"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2</a:t>
            </a:r>
            <a:r>
              <a:rPr kumimoji="1" lang="zh-CN" altLang="en-US"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章   </a:t>
            </a:r>
            <a:r>
              <a:rPr kumimoji="1" lang="en-US" altLang="zh-CN" sz="6000" b="1" i="0" u="none" strike="noStrike" kern="5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8086 CPU</a:t>
            </a: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21413168"/>
      </p:ext>
    </p:extLst>
  </p:cSld>
  <p:clrMapOvr>
    <a:masterClrMapping/>
  </p:clrMapOvr>
  <p:transition spd="slow">
    <p:diamon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260350" y="2006600"/>
            <a:ext cx="8534400" cy="1866900"/>
          </a:xfrm>
          <a:prstGeom prst="rect">
            <a:avLst/>
          </a:prstGeom>
          <a:noFill/>
          <a:ln w="9525">
            <a:noFill/>
            <a:miter lim="800000"/>
          </a:ln>
          <a:effectLst/>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5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黑体" panose="02010609060101010101" pitchFamily="2" charset="-122"/>
                <a:cs typeface="Times New Roman" panose="02020603050405020304"/>
              </a:rPr>
              <a:t>§</a:t>
            </a:r>
            <a:r>
              <a:rPr kumimoji="0" lang="en-US" altLang="zh-CN" sz="5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黑体" panose="02010609060101010101" pitchFamily="2" charset="-122"/>
                <a:cs typeface="Times New Roman" panose="02020603050405020304"/>
              </a:rPr>
              <a:t>2</a:t>
            </a:r>
            <a:r>
              <a:rPr kumimoji="0" lang="en-US" sz="5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黑体" panose="02010609060101010101" pitchFamily="2" charset="-122"/>
                <a:cs typeface="+mn-cs"/>
              </a:rPr>
              <a:t>.2  8086 CPU</a:t>
            </a:r>
            <a:r>
              <a:rPr kumimoji="0" lang="zh-CN" altLang="en-US" sz="5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黑体" panose="02010609060101010101" pitchFamily="2" charset="-122"/>
                <a:cs typeface="+mn-cs"/>
              </a:rPr>
              <a:t>的引脚功能</a:t>
            </a:r>
          </a:p>
        </p:txBody>
      </p:sp>
    </p:spTree>
    <p:extLst>
      <p:ext uri="{BB962C8B-B14F-4D97-AF65-F5344CB8AC3E}">
        <p14:creationId xmlns:p14="http://schemas.microsoft.com/office/powerpoint/2010/main" val="243590572"/>
      </p:ext>
    </p:extLst>
  </p:cSld>
  <p:clrMapOvr>
    <a:masterClrMapping/>
  </p:clrMapOvr>
  <p:transition spd="slow">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93700" y="6140450"/>
            <a:ext cx="8178799" cy="438150"/>
          </a:xfrm>
        </p:spPr>
        <p:txBody>
          <a:bodyPr/>
          <a:lstStyle/>
          <a:p>
            <a:pPr>
              <a:buNone/>
            </a:pPr>
            <a:r>
              <a:rPr lang="zh-CN" altLang="en-US" sz="2400" dirty="0">
                <a:latin typeface="+mn-ea"/>
                <a:ea typeface="+mn-ea"/>
              </a:rPr>
              <a:t>（）最大模式信号，</a:t>
            </a:r>
            <a:r>
              <a:rPr lang="zh-CN" altLang="en-US" sz="2400" dirty="0">
                <a:latin typeface="+mn-ea"/>
                <a:ea typeface="+mn-ea"/>
                <a:sym typeface="Wingdings 3" panose="05040102010807070707"/>
              </a:rPr>
              <a:t> </a:t>
            </a:r>
            <a:r>
              <a:rPr lang="zh-CN" altLang="en-US" sz="2400" dirty="0">
                <a:latin typeface="+mn-ea"/>
                <a:ea typeface="+mn-ea"/>
              </a:rPr>
              <a:t>数据传输方向，    低电平有效</a:t>
            </a:r>
          </a:p>
        </p:txBody>
      </p:sp>
      <p:graphicFrame>
        <p:nvGraphicFramePr>
          <p:cNvPr id="9" name="对象 8"/>
          <p:cNvGraphicFramePr>
            <a:graphicFrameLocks noChangeAspect="1"/>
          </p:cNvGraphicFramePr>
          <p:nvPr/>
        </p:nvGraphicFramePr>
        <p:xfrm>
          <a:off x="5861049" y="6140450"/>
          <a:ext cx="516731" cy="393700"/>
        </p:xfrm>
        <a:graphic>
          <a:graphicData uri="http://schemas.openxmlformats.org/presentationml/2006/ole">
            <mc:AlternateContent xmlns:mc="http://schemas.openxmlformats.org/markup-compatibility/2006">
              <mc:Choice xmlns:v="urn:schemas-microsoft-com:vml" Requires="v">
                <p:oleObj name="Equation" r:id="rId3" imgW="6400800" imgH="4876800" progId="Equation.DSMT4">
                  <p:embed/>
                </p:oleObj>
              </mc:Choice>
              <mc:Fallback>
                <p:oleObj name="Equation" r:id="rId3" imgW="6400800" imgH="4876800" progId="Equation.DSMT4">
                  <p:embed/>
                  <p:pic>
                    <p:nvPicPr>
                      <p:cNvPr id="9" name="对象 8"/>
                      <p:cNvPicPr>
                        <a:picLocks noChangeAspect="1"/>
                      </p:cNvPicPr>
                      <p:nvPr/>
                    </p:nvPicPr>
                    <p:blipFill>
                      <a:blip r:embed="rId4"/>
                      <a:stretch>
                        <a:fillRect/>
                      </a:stretch>
                    </p:blipFill>
                    <p:spPr>
                      <a:xfrm>
                        <a:off x="5861049" y="6140450"/>
                        <a:ext cx="516731" cy="393700"/>
                      </a:xfrm>
                      <a:prstGeom prst="rect">
                        <a:avLst/>
                      </a:prstGeom>
                      <a:noFill/>
                      <a:ln w="9525">
                        <a:noFill/>
                      </a:ln>
                    </p:spPr>
                  </p:pic>
                </p:oleObj>
              </mc:Fallback>
            </mc:AlternateContent>
          </a:graphicData>
        </a:graphic>
      </p:graphicFrame>
      <p:pic>
        <p:nvPicPr>
          <p:cNvPr id="7" name="图片 6" descr="LF_t2.3.png"/>
          <p:cNvPicPr>
            <a:picLocks noChangeAspect="1"/>
          </p:cNvPicPr>
          <p:nvPr/>
        </p:nvPicPr>
        <p:blipFill>
          <a:blip r:embed="rId5"/>
          <a:stretch>
            <a:fillRect/>
          </a:stretch>
        </p:blipFill>
        <p:spPr>
          <a:xfrm>
            <a:off x="793750" y="495300"/>
            <a:ext cx="7689850" cy="5522441"/>
          </a:xfrm>
          <a:prstGeom prst="rect">
            <a:avLst/>
          </a:prstGeom>
        </p:spPr>
      </p:pic>
    </p:spTree>
    <p:extLst>
      <p:ext uri="{BB962C8B-B14F-4D97-AF65-F5344CB8AC3E}">
        <p14:creationId xmlns:p14="http://schemas.microsoft.com/office/powerpoint/2010/main" val="4038065761"/>
      </p:ext>
    </p:extLst>
  </p:cSld>
  <p:clrMapOvr>
    <a:masterClrMapping/>
  </p:clrMapOvr>
  <p:transition spd="slow">
    <p:wheel spokes="3"/>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050" y="1117600"/>
            <a:ext cx="7920037" cy="5219700"/>
          </a:xfrm>
        </p:spPr>
        <p:txBody>
          <a:bodyPr/>
          <a:lstStyle/>
          <a:p>
            <a:pPr algn="just">
              <a:buNone/>
            </a:pPr>
            <a:r>
              <a:rPr lang="en-US" sz="3200" dirty="0">
                <a:latin typeface="+mn-lt"/>
              </a:rPr>
              <a:t>1.  </a:t>
            </a:r>
            <a:r>
              <a:rPr lang="en-US" sz="3200" dirty="0">
                <a:solidFill>
                  <a:srgbClr val="FFFF99"/>
                </a:solidFill>
                <a:latin typeface="+mn-lt"/>
              </a:rPr>
              <a:t>AD</a:t>
            </a:r>
            <a:r>
              <a:rPr lang="en-US" sz="3200" baseline="-25000" dirty="0">
                <a:solidFill>
                  <a:srgbClr val="FFFF99"/>
                </a:solidFill>
                <a:latin typeface="+mn-lt"/>
              </a:rPr>
              <a:t>15</a:t>
            </a:r>
            <a:r>
              <a:rPr lang="en-US" sz="3200" dirty="0">
                <a:solidFill>
                  <a:srgbClr val="FFFF99"/>
                </a:solidFill>
                <a:latin typeface="+mn-lt"/>
              </a:rPr>
              <a:t>~AD</a:t>
            </a:r>
            <a:r>
              <a:rPr lang="en-US" sz="3200" baseline="-25000" dirty="0">
                <a:solidFill>
                  <a:srgbClr val="FFFF99"/>
                </a:solidFill>
                <a:latin typeface="+mn-lt"/>
              </a:rPr>
              <a:t>0 </a:t>
            </a:r>
            <a:r>
              <a:rPr lang="zh-CN" altLang="en-US" sz="3200" dirty="0">
                <a:solidFill>
                  <a:srgbClr val="FFFF99"/>
                </a:solidFill>
                <a:latin typeface="+mn-lt"/>
              </a:rPr>
              <a:t>（</a:t>
            </a:r>
            <a:r>
              <a:rPr lang="en-US" sz="3200" dirty="0">
                <a:solidFill>
                  <a:srgbClr val="FFFF99"/>
                </a:solidFill>
                <a:latin typeface="+mn-lt"/>
              </a:rPr>
              <a:t>Address Data Bus</a:t>
            </a:r>
            <a:r>
              <a:rPr lang="zh-CN" altLang="en-US" sz="3200" dirty="0">
                <a:solidFill>
                  <a:srgbClr val="FFFF99"/>
                </a:solidFill>
                <a:latin typeface="+mn-lt"/>
              </a:rPr>
              <a:t>）</a:t>
            </a:r>
            <a:endParaRPr lang="en-US" altLang="zh-CN" sz="3200" dirty="0">
              <a:solidFill>
                <a:srgbClr val="FFFF99"/>
              </a:solidFill>
              <a:latin typeface="+mn-lt"/>
            </a:endParaRPr>
          </a:p>
          <a:p>
            <a:pPr algn="just">
              <a:spcBef>
                <a:spcPts val="3000"/>
              </a:spcBef>
              <a:buFont typeface="Wingdings" panose="05000000000000000000" pitchFamily="2" charset="2"/>
              <a:buChar char="n"/>
            </a:pPr>
            <a:r>
              <a:rPr lang="zh-CN" altLang="en-US" sz="2800" dirty="0">
                <a:solidFill>
                  <a:schemeClr val="tx1"/>
                </a:solidFill>
                <a:latin typeface="+mn-lt"/>
                <a:ea typeface="+mn-ea"/>
              </a:rPr>
              <a:t>地址</a:t>
            </a:r>
            <a:r>
              <a:rPr lang="en-US" sz="2800" dirty="0">
                <a:solidFill>
                  <a:schemeClr val="tx1"/>
                </a:solidFill>
                <a:latin typeface="+mn-lt"/>
                <a:ea typeface="+mn-ea"/>
              </a:rPr>
              <a:t>/</a:t>
            </a:r>
            <a:r>
              <a:rPr lang="zh-CN" altLang="en-US" sz="2800" dirty="0">
                <a:solidFill>
                  <a:schemeClr val="tx1"/>
                </a:solidFill>
                <a:latin typeface="+mn-lt"/>
                <a:ea typeface="+mn-ea"/>
              </a:rPr>
              <a:t>数据总线，双向、三态、分时复用。</a:t>
            </a:r>
          </a:p>
          <a:p>
            <a:pPr algn="just">
              <a:spcBef>
                <a:spcPts val="3000"/>
              </a:spcBef>
              <a:buFont typeface="Wingdings" panose="05000000000000000000" pitchFamily="2" charset="2"/>
              <a:buChar char="n"/>
            </a:pPr>
            <a:r>
              <a:rPr lang="en-US" sz="2800" dirty="0">
                <a:solidFill>
                  <a:schemeClr val="tx1"/>
                </a:solidFill>
                <a:latin typeface="+mn-lt"/>
                <a:ea typeface="+mn-ea"/>
              </a:rPr>
              <a:t>CPU</a:t>
            </a:r>
            <a:r>
              <a:rPr lang="zh-CN" altLang="en-US" sz="2800" dirty="0">
                <a:solidFill>
                  <a:schemeClr val="tx1"/>
                </a:solidFill>
                <a:latin typeface="+mn-lt"/>
                <a:ea typeface="+mn-ea"/>
              </a:rPr>
              <a:t>访向内存或</a:t>
            </a:r>
            <a:r>
              <a:rPr lang="en-US" sz="2800" dirty="0">
                <a:solidFill>
                  <a:schemeClr val="tx1"/>
                </a:solidFill>
                <a:latin typeface="+mn-lt"/>
                <a:ea typeface="+mn-ea"/>
              </a:rPr>
              <a:t>I/O</a:t>
            </a:r>
            <a:r>
              <a:rPr lang="zh-CN" altLang="en-US" sz="2800" dirty="0">
                <a:solidFill>
                  <a:schemeClr val="tx1"/>
                </a:solidFill>
                <a:latin typeface="+mn-lt"/>
                <a:ea typeface="+mn-ea"/>
              </a:rPr>
              <a:t>设备时，先在</a:t>
            </a:r>
            <a:r>
              <a:rPr lang="en-US" sz="2800" dirty="0">
                <a:solidFill>
                  <a:schemeClr val="tx1"/>
                </a:solidFill>
                <a:latin typeface="+mn-lt"/>
                <a:ea typeface="+mn-ea"/>
              </a:rPr>
              <a:t>AD</a:t>
            </a:r>
            <a:r>
              <a:rPr lang="zh-CN" altLang="en-US" sz="2800" dirty="0">
                <a:solidFill>
                  <a:schemeClr val="tx1"/>
                </a:solidFill>
                <a:latin typeface="+mn-lt"/>
                <a:ea typeface="+mn-ea"/>
              </a:rPr>
              <a:t>线上传送地址信号，并锁存起来，再传送数据信号，在时间上把地址</a:t>
            </a:r>
            <a:r>
              <a:rPr lang="en-US" sz="2800" dirty="0">
                <a:solidFill>
                  <a:schemeClr val="tx1"/>
                </a:solidFill>
                <a:latin typeface="+mn-lt"/>
                <a:ea typeface="+mn-ea"/>
              </a:rPr>
              <a:t>/</a:t>
            </a:r>
            <a:r>
              <a:rPr lang="zh-CN" altLang="en-US" sz="2800" dirty="0">
                <a:solidFill>
                  <a:schemeClr val="tx1"/>
                </a:solidFill>
                <a:latin typeface="+mn-lt"/>
                <a:ea typeface="+mn-ea"/>
              </a:rPr>
              <a:t>数据信号分开。</a:t>
            </a:r>
          </a:p>
          <a:p>
            <a:pPr algn="just">
              <a:spcBef>
                <a:spcPts val="3000"/>
              </a:spcBef>
              <a:buFont typeface="Wingdings" panose="05000000000000000000" pitchFamily="2" charset="2"/>
              <a:buChar char="n"/>
            </a:pPr>
            <a:r>
              <a:rPr lang="en-US" sz="2800" dirty="0">
                <a:solidFill>
                  <a:schemeClr val="tx1"/>
                </a:solidFill>
                <a:latin typeface="+mn-lt"/>
                <a:ea typeface="+mn-ea"/>
              </a:rPr>
              <a:t>8088</a:t>
            </a:r>
            <a:r>
              <a:rPr lang="zh-CN" altLang="en-US" sz="2800" dirty="0">
                <a:solidFill>
                  <a:schemeClr val="tx1"/>
                </a:solidFill>
                <a:latin typeface="+mn-lt"/>
                <a:ea typeface="+mn-ea"/>
              </a:rPr>
              <a:t>只需传送</a:t>
            </a:r>
            <a:r>
              <a:rPr lang="en-US" sz="2800" dirty="0">
                <a:solidFill>
                  <a:schemeClr val="tx1"/>
                </a:solidFill>
                <a:latin typeface="+mn-lt"/>
                <a:ea typeface="+mn-ea"/>
              </a:rPr>
              <a:t>8</a:t>
            </a:r>
            <a:r>
              <a:rPr lang="zh-CN" altLang="en-US" sz="2800" dirty="0">
                <a:solidFill>
                  <a:schemeClr val="tx1"/>
                </a:solidFill>
                <a:latin typeface="+mn-lt"/>
                <a:ea typeface="+mn-ea"/>
              </a:rPr>
              <a:t>位数据，只有</a:t>
            </a:r>
            <a:r>
              <a:rPr lang="en-US" sz="2800" dirty="0">
                <a:solidFill>
                  <a:schemeClr val="tx1"/>
                </a:solidFill>
                <a:latin typeface="+mn-lt"/>
                <a:ea typeface="+mn-ea"/>
              </a:rPr>
              <a:t>AD</a:t>
            </a:r>
            <a:r>
              <a:rPr lang="en-US" sz="2800" baseline="-25000" dirty="0">
                <a:solidFill>
                  <a:schemeClr val="tx1"/>
                </a:solidFill>
                <a:latin typeface="+mn-lt"/>
                <a:ea typeface="+mn-ea"/>
              </a:rPr>
              <a:t>7</a:t>
            </a:r>
            <a:r>
              <a:rPr lang="en-US" sz="2800" dirty="0">
                <a:solidFill>
                  <a:schemeClr val="tx1"/>
                </a:solidFill>
                <a:latin typeface="+mn-lt"/>
                <a:ea typeface="+mn-ea"/>
              </a:rPr>
              <a:t>~AD</a:t>
            </a:r>
            <a:r>
              <a:rPr lang="en-US" sz="2800" baseline="-25000" dirty="0">
                <a:solidFill>
                  <a:schemeClr val="tx1"/>
                </a:solidFill>
                <a:latin typeface="+mn-lt"/>
                <a:ea typeface="+mn-ea"/>
              </a:rPr>
              <a:t>0</a:t>
            </a:r>
            <a:r>
              <a:rPr lang="zh-CN" altLang="en-US" sz="2800" dirty="0">
                <a:solidFill>
                  <a:schemeClr val="tx1"/>
                </a:solidFill>
                <a:latin typeface="+mn-lt"/>
                <a:ea typeface="+mn-ea"/>
              </a:rPr>
              <a:t>为地址</a:t>
            </a:r>
            <a:r>
              <a:rPr lang="en-US" sz="2800" dirty="0">
                <a:solidFill>
                  <a:schemeClr val="tx1"/>
                </a:solidFill>
                <a:latin typeface="+mn-lt"/>
                <a:ea typeface="+mn-ea"/>
              </a:rPr>
              <a:t>/</a:t>
            </a:r>
            <a:r>
              <a:rPr lang="zh-CN" altLang="en-US" sz="2800" dirty="0">
                <a:solidFill>
                  <a:schemeClr val="tx1"/>
                </a:solidFill>
                <a:latin typeface="+mn-lt"/>
                <a:ea typeface="+mn-ea"/>
              </a:rPr>
              <a:t>数据线，</a:t>
            </a:r>
            <a:r>
              <a:rPr lang="en-US" sz="2800" dirty="0">
                <a:solidFill>
                  <a:schemeClr val="tx1"/>
                </a:solidFill>
                <a:latin typeface="+mn-lt"/>
                <a:ea typeface="+mn-ea"/>
              </a:rPr>
              <a:t>A</a:t>
            </a:r>
            <a:r>
              <a:rPr lang="en-US" sz="2800" baseline="-25000" dirty="0">
                <a:solidFill>
                  <a:schemeClr val="tx1"/>
                </a:solidFill>
                <a:latin typeface="+mn-lt"/>
                <a:ea typeface="+mn-ea"/>
              </a:rPr>
              <a:t>15</a:t>
            </a:r>
            <a:r>
              <a:rPr lang="en-US" sz="2800" dirty="0">
                <a:solidFill>
                  <a:schemeClr val="tx1"/>
                </a:solidFill>
                <a:latin typeface="+mn-lt"/>
                <a:ea typeface="+mn-ea"/>
              </a:rPr>
              <a:t>~A</a:t>
            </a:r>
            <a:r>
              <a:rPr lang="en-US" sz="2800" baseline="-25000" dirty="0">
                <a:solidFill>
                  <a:schemeClr val="tx1"/>
                </a:solidFill>
                <a:latin typeface="+mn-lt"/>
                <a:ea typeface="+mn-ea"/>
              </a:rPr>
              <a:t>8</a:t>
            </a:r>
            <a:r>
              <a:rPr lang="zh-CN" altLang="en-US" sz="2800" dirty="0">
                <a:solidFill>
                  <a:schemeClr val="tx1"/>
                </a:solidFill>
                <a:latin typeface="+mn-lt"/>
                <a:ea typeface="+mn-ea"/>
              </a:rPr>
              <a:t>上只传送地址信号。</a:t>
            </a:r>
          </a:p>
          <a:p>
            <a:pPr>
              <a:buNone/>
            </a:pPr>
            <a:endParaRPr lang="zh-CN" altLang="en-US" dirty="0"/>
          </a:p>
        </p:txBody>
      </p:sp>
    </p:spTree>
    <p:extLst>
      <p:ext uri="{BB962C8B-B14F-4D97-AF65-F5344CB8AC3E}">
        <p14:creationId xmlns:p14="http://schemas.microsoft.com/office/powerpoint/2010/main" val="2243935546"/>
      </p:ext>
    </p:extLst>
  </p:cSld>
  <p:clrMapOvr>
    <a:masterClrMapping/>
  </p:clrMapOvr>
  <p:transition spd="slow">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857250"/>
            <a:ext cx="8229600" cy="67468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pitchFamily="2" charset="-122"/>
                <a:cs typeface="+mj-cs"/>
              </a:rPr>
              <a:t>课程简介</a:t>
            </a:r>
          </a:p>
        </p:txBody>
      </p:sp>
      <p:sp>
        <p:nvSpPr>
          <p:cNvPr id="5122" name="内容占位符 2"/>
          <p:cNvSpPr>
            <a:spLocks noGrp="1"/>
          </p:cNvSpPr>
          <p:nvPr>
            <p:ph idx="1"/>
          </p:nvPr>
        </p:nvSpPr>
        <p:spPr>
          <a:xfrm>
            <a:off x="386080" y="1892300"/>
            <a:ext cx="8372475" cy="4175125"/>
          </a:xfrm>
        </p:spPr>
        <p:txBody>
          <a:bodyPr wrap="square" lIns="91440" tIns="45720" rIns="91440" bIns="45720" anchor="t"/>
          <a:lstStyle/>
          <a:p>
            <a:pPr eaLnBrk="1" hangingPunct="1">
              <a:spcAft>
                <a:spcPts val="600"/>
              </a:spcAft>
            </a:pPr>
            <a:r>
              <a:rPr lang="zh-CN" altLang="en-US" sz="2800" dirty="0">
                <a:latin typeface="黑体" panose="02010609060101010101" pitchFamily="2" charset="-122"/>
                <a:ea typeface="黑体" panose="02010609060101010101" pitchFamily="2" charset="-122"/>
              </a:rPr>
              <a:t>本学期上课时间（</a:t>
            </a:r>
            <a:r>
              <a:rPr lang="en-US" altLang="zh-CN" sz="2800" dirty="0">
                <a:latin typeface="黑体" panose="02010609060101010101" pitchFamily="2" charset="-122"/>
                <a:ea typeface="黑体" panose="02010609060101010101" pitchFamily="2" charset="-122"/>
              </a:rPr>
              <a:t>64</a:t>
            </a:r>
            <a:r>
              <a:rPr lang="zh-CN" altLang="en-US" sz="2800" dirty="0">
                <a:latin typeface="黑体" panose="02010609060101010101" pitchFamily="2" charset="-122"/>
                <a:ea typeface="黑体" panose="02010609060101010101" pitchFamily="2" charset="-122"/>
              </a:rPr>
              <a:t>学时）</a:t>
            </a:r>
            <a:endParaRPr lang="en-US" altLang="zh-CN" sz="2800" dirty="0">
              <a:latin typeface="黑体" panose="02010609060101010101" pitchFamily="2" charset="-122"/>
              <a:ea typeface="黑体" panose="02010609060101010101" pitchFamily="2" charset="-122"/>
            </a:endParaRPr>
          </a:p>
          <a:p>
            <a:pPr lvl="1" eaLnBrk="1" hangingPunct="1">
              <a:spcAft>
                <a:spcPts val="600"/>
              </a:spcAft>
            </a:pPr>
            <a:r>
              <a:rPr lang="zh-CN" altLang="en-US" dirty="0">
                <a:latin typeface="黑体" panose="02010609060101010101" pitchFamily="2" charset="-122"/>
                <a:ea typeface="黑体" panose="02010609060101010101" pitchFamily="2" charset="-122"/>
              </a:rPr>
              <a:t>理论（</a:t>
            </a:r>
            <a:r>
              <a:rPr lang="en-US" altLang="zh-CN" dirty="0">
                <a:latin typeface="黑体" panose="02010609060101010101" pitchFamily="2" charset="-122"/>
                <a:ea typeface="黑体" panose="02010609060101010101" pitchFamily="2" charset="-122"/>
              </a:rPr>
              <a:t>40</a:t>
            </a:r>
            <a:r>
              <a:rPr lang="zh-CN" altLang="en-US" dirty="0">
                <a:latin typeface="黑体" panose="02010609060101010101" pitchFamily="2" charset="-122"/>
                <a:ea typeface="黑体" panose="02010609060101010101" pitchFamily="2" charset="-122"/>
              </a:rPr>
              <a:t>学习）</a:t>
            </a:r>
          </a:p>
          <a:p>
            <a:pPr lvl="1" eaLnBrk="1" hangingPunct="1">
              <a:spcAft>
                <a:spcPts val="600"/>
              </a:spcAft>
            </a:pPr>
            <a:r>
              <a:rPr lang="zh-CN" altLang="en-US" dirty="0">
                <a:latin typeface="黑体" panose="02010609060101010101" pitchFamily="2" charset="-122"/>
                <a:ea typeface="黑体" panose="02010609060101010101" pitchFamily="2" charset="-122"/>
              </a:rPr>
              <a:t>实验（</a:t>
            </a:r>
            <a:r>
              <a:rPr lang="en-US" altLang="zh-CN" dirty="0">
                <a:latin typeface="黑体" panose="02010609060101010101" pitchFamily="2" charset="-122"/>
                <a:ea typeface="黑体" panose="02010609060101010101" pitchFamily="2" charset="-122"/>
              </a:rPr>
              <a:t>24</a:t>
            </a:r>
            <a:r>
              <a:rPr lang="zh-CN" altLang="en-US" dirty="0">
                <a:latin typeface="黑体" panose="02010609060101010101" pitchFamily="2" charset="-122"/>
                <a:ea typeface="黑体" panose="02010609060101010101" pitchFamily="2" charset="-122"/>
              </a:rPr>
              <a:t>学时）</a:t>
            </a:r>
            <a:endParaRPr lang="en-US" altLang="zh-CN" dirty="0">
              <a:latin typeface="黑体" panose="02010609060101010101" pitchFamily="2" charset="-122"/>
              <a:ea typeface="黑体" panose="02010609060101010101" pitchFamily="2" charset="-122"/>
            </a:endParaRPr>
          </a:p>
          <a:p>
            <a:pPr eaLnBrk="1" hangingPunct="1">
              <a:spcAft>
                <a:spcPts val="600"/>
              </a:spcAft>
            </a:pPr>
            <a:r>
              <a:rPr lang="zh-CN" altLang="en-US" sz="2800" dirty="0">
                <a:latin typeface="黑体" panose="02010609060101010101" pitchFamily="2" charset="-122"/>
                <a:ea typeface="黑体" panose="02010609060101010101" pitchFamily="2" charset="-122"/>
              </a:rPr>
              <a:t>考核方式</a:t>
            </a:r>
          </a:p>
          <a:p>
            <a:pPr lvl="1" eaLnBrk="1" hangingPunct="1">
              <a:spcAft>
                <a:spcPts val="600"/>
              </a:spcAft>
            </a:pPr>
            <a:r>
              <a:rPr lang="zh-CN" altLang="en-US" dirty="0">
                <a:latin typeface="黑体" panose="02010609060101010101" pitchFamily="2" charset="-122"/>
                <a:ea typeface="黑体" panose="02010609060101010101" pitchFamily="2" charset="-122"/>
              </a:rPr>
              <a:t>笔试</a:t>
            </a:r>
            <a:r>
              <a:rPr lang="en-US" altLang="zh-CN" dirty="0">
                <a:latin typeface="黑体" panose="02010609060101010101" pitchFamily="2" charset="-122"/>
                <a:ea typeface="黑体" panose="02010609060101010101" pitchFamily="2" charset="-122"/>
              </a:rPr>
              <a:t>70%</a:t>
            </a:r>
          </a:p>
          <a:p>
            <a:pPr lvl="1" eaLnBrk="1" hangingPunct="1">
              <a:spcAft>
                <a:spcPts val="600"/>
              </a:spcAft>
            </a:pPr>
            <a:r>
              <a:rPr lang="zh-CN" altLang="en-US" dirty="0">
                <a:latin typeface="黑体" panose="02010609060101010101" pitchFamily="2" charset="-122"/>
                <a:ea typeface="黑体" panose="02010609060101010101" pitchFamily="2" charset="-122"/>
              </a:rPr>
              <a:t>实验</a:t>
            </a:r>
            <a:r>
              <a:rPr lang="en-US" altLang="zh-CN" dirty="0">
                <a:latin typeface="黑体" panose="02010609060101010101" pitchFamily="2" charset="-122"/>
                <a:ea typeface="黑体" panose="02010609060101010101" pitchFamily="2" charset="-122"/>
              </a:rPr>
              <a:t>20%</a:t>
            </a:r>
          </a:p>
          <a:p>
            <a:pPr lvl="1" eaLnBrk="1" hangingPunct="1">
              <a:spcAft>
                <a:spcPts val="600"/>
              </a:spcAft>
            </a:pPr>
            <a:r>
              <a:rPr lang="zh-CN" altLang="en-US" dirty="0">
                <a:latin typeface="黑体" panose="02010609060101010101" pitchFamily="2" charset="-122"/>
                <a:ea typeface="黑体" panose="02010609060101010101" pitchFamily="2" charset="-122"/>
              </a:rPr>
              <a:t>平时</a:t>
            </a:r>
            <a:r>
              <a:rPr lang="en-US" altLang="zh-CN" dirty="0">
                <a:latin typeface="黑体" panose="02010609060101010101" pitchFamily="2" charset="-122"/>
                <a:ea typeface="黑体" panose="02010609060101010101" pitchFamily="2" charset="-122"/>
              </a:rPr>
              <a:t>10%</a:t>
            </a:r>
          </a:p>
          <a:p>
            <a:pPr eaLnBrk="1" hangingPunct="1"/>
            <a:endParaRPr lang="zh-CN" altLang="en-US" dirty="0"/>
          </a:p>
        </p:txBody>
      </p:sp>
    </p:spTree>
  </p:cSld>
  <p:clrMapOvr>
    <a:masterClrMapping/>
  </p:clrMapOvr>
  <p:transition spd="slow">
    <p:circl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3700" y="406400"/>
            <a:ext cx="8372475" cy="3111500"/>
          </a:xfrm>
        </p:spPr>
        <p:txBody>
          <a:bodyPr/>
          <a:lstStyle/>
          <a:p>
            <a:pPr algn="just">
              <a:spcBef>
                <a:spcPts val="600"/>
              </a:spcBef>
              <a:buNone/>
            </a:pPr>
            <a:r>
              <a:rPr lang="en-US" sz="3200" dirty="0">
                <a:latin typeface="+mn-lt"/>
              </a:rPr>
              <a:t>2.  </a:t>
            </a:r>
            <a:r>
              <a:rPr lang="en-US" sz="3200" dirty="0">
                <a:solidFill>
                  <a:srgbClr val="FFFF99"/>
                </a:solidFill>
                <a:latin typeface="+mn-lt"/>
              </a:rPr>
              <a:t>A</a:t>
            </a:r>
            <a:r>
              <a:rPr lang="en-US" sz="3200" baseline="-25000" dirty="0">
                <a:solidFill>
                  <a:srgbClr val="FFFF99"/>
                </a:solidFill>
                <a:latin typeface="+mn-lt"/>
              </a:rPr>
              <a:t>19</a:t>
            </a:r>
            <a:r>
              <a:rPr lang="en-US" sz="3200" dirty="0">
                <a:solidFill>
                  <a:srgbClr val="FFFF99"/>
                </a:solidFill>
                <a:latin typeface="+mn-lt"/>
              </a:rPr>
              <a:t>/S</a:t>
            </a:r>
            <a:r>
              <a:rPr lang="en-US" sz="3200" baseline="-25000" dirty="0">
                <a:solidFill>
                  <a:srgbClr val="FFFF99"/>
                </a:solidFill>
                <a:latin typeface="+mn-lt"/>
              </a:rPr>
              <a:t>6</a:t>
            </a:r>
            <a:r>
              <a:rPr lang="en-US" sz="3200" dirty="0">
                <a:solidFill>
                  <a:srgbClr val="FFFF99"/>
                </a:solidFill>
                <a:latin typeface="+mn-lt"/>
              </a:rPr>
              <a:t>~A</a:t>
            </a:r>
            <a:r>
              <a:rPr lang="en-US" sz="3200" baseline="-25000" dirty="0">
                <a:solidFill>
                  <a:srgbClr val="FFFF99"/>
                </a:solidFill>
                <a:latin typeface="+mn-lt"/>
              </a:rPr>
              <a:t>16</a:t>
            </a:r>
            <a:r>
              <a:rPr lang="en-US" sz="3200" dirty="0">
                <a:solidFill>
                  <a:srgbClr val="FFFF99"/>
                </a:solidFill>
                <a:latin typeface="+mn-lt"/>
              </a:rPr>
              <a:t>/S</a:t>
            </a:r>
            <a:r>
              <a:rPr lang="en-US" sz="3200" baseline="-25000" dirty="0">
                <a:solidFill>
                  <a:srgbClr val="FFFF99"/>
                </a:solidFill>
                <a:latin typeface="+mn-lt"/>
              </a:rPr>
              <a:t>3</a:t>
            </a:r>
            <a:r>
              <a:rPr lang="zh-CN" altLang="en-US" sz="3200" dirty="0">
                <a:solidFill>
                  <a:srgbClr val="FFFF99"/>
                </a:solidFill>
                <a:latin typeface="+mn-lt"/>
              </a:rPr>
              <a:t>（</a:t>
            </a:r>
            <a:r>
              <a:rPr lang="en-US" sz="3200" dirty="0">
                <a:solidFill>
                  <a:srgbClr val="FFFF99"/>
                </a:solidFill>
                <a:latin typeface="+mn-lt"/>
              </a:rPr>
              <a:t>Address/Status</a:t>
            </a:r>
            <a:r>
              <a:rPr lang="zh-CN" altLang="en-US" sz="3200" dirty="0">
                <a:solidFill>
                  <a:srgbClr val="FFFF99"/>
                </a:solidFill>
                <a:latin typeface="+mn-lt"/>
              </a:rPr>
              <a:t>）</a:t>
            </a:r>
            <a:endParaRPr lang="en-US" altLang="zh-CN" sz="3200" dirty="0">
              <a:solidFill>
                <a:srgbClr val="FFFF99"/>
              </a:solidFill>
              <a:latin typeface="+mn-lt"/>
              <a:ea typeface="+mn-ea"/>
            </a:endParaRPr>
          </a:p>
          <a:p>
            <a:pPr algn="just">
              <a:spcBef>
                <a:spcPts val="600"/>
              </a:spcBef>
              <a:buFont typeface="Wingdings" panose="05000000000000000000" pitchFamily="2" charset="2"/>
              <a:buChar char="n"/>
            </a:pPr>
            <a:r>
              <a:rPr lang="zh-CN" altLang="en-US" sz="2400" dirty="0">
                <a:solidFill>
                  <a:schemeClr val="tx1"/>
                </a:solidFill>
                <a:latin typeface="+mn-lt"/>
                <a:ea typeface="+mn-ea"/>
              </a:rPr>
              <a:t>地址</a:t>
            </a:r>
            <a:r>
              <a:rPr lang="en-US" sz="2400" dirty="0">
                <a:solidFill>
                  <a:schemeClr val="tx1"/>
                </a:solidFill>
                <a:latin typeface="+mn-lt"/>
                <a:ea typeface="+mn-ea"/>
              </a:rPr>
              <a:t>/</a:t>
            </a:r>
            <a:r>
              <a:rPr lang="zh-CN" altLang="en-US" sz="2400" dirty="0">
                <a:solidFill>
                  <a:schemeClr val="tx1"/>
                </a:solidFill>
                <a:latin typeface="+mn-lt"/>
                <a:ea typeface="+mn-ea"/>
              </a:rPr>
              <a:t>状态线，先传送高</a:t>
            </a:r>
            <a:r>
              <a:rPr lang="en-US" sz="2400" dirty="0">
                <a:solidFill>
                  <a:schemeClr val="tx1"/>
                </a:solidFill>
                <a:latin typeface="+mn-lt"/>
                <a:ea typeface="+mn-ea"/>
              </a:rPr>
              <a:t>4</a:t>
            </a:r>
            <a:r>
              <a:rPr lang="zh-CN" altLang="en-US" sz="2400" dirty="0">
                <a:solidFill>
                  <a:schemeClr val="tx1"/>
                </a:solidFill>
                <a:latin typeface="+mn-lt"/>
                <a:ea typeface="+mn-ea"/>
              </a:rPr>
              <a:t>位地址</a:t>
            </a:r>
            <a:r>
              <a:rPr lang="en-US" sz="2400" dirty="0">
                <a:solidFill>
                  <a:schemeClr val="tx1"/>
                </a:solidFill>
                <a:latin typeface="+mn-lt"/>
                <a:ea typeface="+mn-ea"/>
              </a:rPr>
              <a:t>A</a:t>
            </a:r>
            <a:r>
              <a:rPr lang="en-US" sz="2400" baseline="-25000" dirty="0">
                <a:solidFill>
                  <a:schemeClr val="tx1"/>
                </a:solidFill>
                <a:latin typeface="+mn-lt"/>
                <a:ea typeface="+mn-ea"/>
              </a:rPr>
              <a:t>19</a:t>
            </a:r>
            <a:r>
              <a:rPr lang="en-US" sz="2400" dirty="0">
                <a:solidFill>
                  <a:schemeClr val="tx1"/>
                </a:solidFill>
                <a:latin typeface="+mn-lt"/>
                <a:ea typeface="+mn-ea"/>
              </a:rPr>
              <a:t>~A</a:t>
            </a:r>
            <a:r>
              <a:rPr lang="en-US" sz="2400" baseline="-25000" dirty="0">
                <a:solidFill>
                  <a:schemeClr val="tx1"/>
                </a:solidFill>
                <a:latin typeface="+mn-lt"/>
                <a:ea typeface="+mn-ea"/>
              </a:rPr>
              <a:t>16</a:t>
            </a:r>
            <a:r>
              <a:rPr lang="zh-CN" altLang="en-US" sz="2400" dirty="0">
                <a:solidFill>
                  <a:schemeClr val="tx1"/>
                </a:solidFill>
                <a:latin typeface="+mn-lt"/>
                <a:ea typeface="+mn-ea"/>
              </a:rPr>
              <a:t>，后传送状态信号</a:t>
            </a:r>
            <a:r>
              <a:rPr lang="en-US" sz="2400" dirty="0">
                <a:solidFill>
                  <a:schemeClr val="tx1"/>
                </a:solidFill>
                <a:latin typeface="+mn-lt"/>
                <a:ea typeface="+mn-ea"/>
              </a:rPr>
              <a:t>S</a:t>
            </a:r>
            <a:r>
              <a:rPr lang="en-US" sz="2400" baseline="-25000" dirty="0">
                <a:solidFill>
                  <a:schemeClr val="tx1"/>
                </a:solidFill>
                <a:latin typeface="+mn-lt"/>
                <a:ea typeface="+mn-ea"/>
              </a:rPr>
              <a:t>6</a:t>
            </a:r>
            <a:r>
              <a:rPr lang="en-US" sz="2400" dirty="0">
                <a:solidFill>
                  <a:schemeClr val="tx1"/>
                </a:solidFill>
                <a:latin typeface="+mn-lt"/>
                <a:ea typeface="+mn-ea"/>
              </a:rPr>
              <a:t>~S</a:t>
            </a:r>
            <a:r>
              <a:rPr lang="en-US" sz="2400" baseline="-25000" dirty="0">
                <a:solidFill>
                  <a:schemeClr val="tx1"/>
                </a:solidFill>
                <a:latin typeface="+mn-lt"/>
                <a:ea typeface="+mn-ea"/>
              </a:rPr>
              <a:t>3</a:t>
            </a:r>
            <a:r>
              <a:rPr lang="zh-CN" altLang="en-US" sz="2400" dirty="0">
                <a:solidFill>
                  <a:schemeClr val="tx1"/>
                </a:solidFill>
                <a:latin typeface="+mn-lt"/>
                <a:ea typeface="+mn-ea"/>
              </a:rPr>
              <a:t>。</a:t>
            </a:r>
          </a:p>
          <a:p>
            <a:pPr algn="just">
              <a:spcBef>
                <a:spcPts val="600"/>
              </a:spcBef>
              <a:buFont typeface="Wingdings" panose="05000000000000000000" pitchFamily="2" charset="2"/>
              <a:buChar char="n"/>
            </a:pPr>
            <a:r>
              <a:rPr lang="zh-CN" altLang="en-US" sz="2400" dirty="0">
                <a:solidFill>
                  <a:schemeClr val="tx1"/>
                </a:solidFill>
                <a:latin typeface="+mn-lt"/>
                <a:ea typeface="+mn-ea"/>
              </a:rPr>
              <a:t>在</a:t>
            </a:r>
            <a:r>
              <a:rPr lang="en-US" sz="2400" dirty="0">
                <a:solidFill>
                  <a:schemeClr val="tx1"/>
                </a:solidFill>
                <a:latin typeface="+mn-lt"/>
                <a:ea typeface="+mn-ea"/>
              </a:rPr>
              <a:t>T</a:t>
            </a:r>
            <a:r>
              <a:rPr lang="en-US" sz="2400" baseline="-25000" dirty="0">
                <a:solidFill>
                  <a:schemeClr val="tx1"/>
                </a:solidFill>
                <a:latin typeface="+mn-lt"/>
                <a:ea typeface="+mn-ea"/>
              </a:rPr>
              <a:t>1</a:t>
            </a:r>
            <a:r>
              <a:rPr lang="zh-CN" altLang="en-US" sz="2400" dirty="0">
                <a:solidFill>
                  <a:schemeClr val="tx1"/>
                </a:solidFill>
                <a:latin typeface="+mn-lt"/>
                <a:ea typeface="+mn-ea"/>
              </a:rPr>
              <a:t>周期用作高</a:t>
            </a:r>
            <a:r>
              <a:rPr lang="en-US" sz="2400" dirty="0">
                <a:solidFill>
                  <a:schemeClr val="tx1"/>
                </a:solidFill>
                <a:latin typeface="+mn-lt"/>
                <a:ea typeface="+mn-ea"/>
              </a:rPr>
              <a:t>4</a:t>
            </a:r>
            <a:r>
              <a:rPr lang="zh-CN" altLang="en-US" sz="2400" dirty="0">
                <a:solidFill>
                  <a:schemeClr val="tx1"/>
                </a:solidFill>
                <a:latin typeface="+mn-lt"/>
                <a:ea typeface="+mn-ea"/>
              </a:rPr>
              <a:t>位地址</a:t>
            </a:r>
            <a:r>
              <a:rPr lang="en-US" sz="2400" dirty="0">
                <a:solidFill>
                  <a:schemeClr val="tx1"/>
                </a:solidFill>
                <a:latin typeface="+mn-lt"/>
                <a:ea typeface="+mn-ea"/>
              </a:rPr>
              <a:t>A</a:t>
            </a:r>
            <a:r>
              <a:rPr lang="en-US" sz="2400" baseline="-25000" dirty="0">
                <a:solidFill>
                  <a:schemeClr val="tx1"/>
                </a:solidFill>
                <a:latin typeface="+mn-lt"/>
                <a:ea typeface="+mn-ea"/>
              </a:rPr>
              <a:t>19</a:t>
            </a:r>
            <a:r>
              <a:rPr lang="en-US" sz="2400" dirty="0">
                <a:solidFill>
                  <a:schemeClr val="tx1"/>
                </a:solidFill>
                <a:latin typeface="+mn-lt"/>
                <a:ea typeface="+mn-ea"/>
              </a:rPr>
              <a:t>~A</a:t>
            </a:r>
            <a:r>
              <a:rPr lang="en-US" sz="2400" baseline="-25000" dirty="0">
                <a:solidFill>
                  <a:schemeClr val="tx1"/>
                </a:solidFill>
                <a:latin typeface="+mn-lt"/>
                <a:ea typeface="+mn-ea"/>
              </a:rPr>
              <a:t>16</a:t>
            </a:r>
            <a:r>
              <a:rPr lang="zh-CN" altLang="en-US" sz="2400" dirty="0">
                <a:solidFill>
                  <a:schemeClr val="tx1"/>
                </a:solidFill>
                <a:latin typeface="+mn-lt"/>
                <a:ea typeface="+mn-ea"/>
              </a:rPr>
              <a:t>，存储器操作时需锁存；</a:t>
            </a:r>
            <a:r>
              <a:rPr lang="en-US" sz="2400" dirty="0">
                <a:solidFill>
                  <a:schemeClr val="tx1"/>
                </a:solidFill>
                <a:latin typeface="+mn-lt"/>
                <a:ea typeface="+mn-ea"/>
              </a:rPr>
              <a:t>I/O</a:t>
            </a:r>
            <a:r>
              <a:rPr lang="zh-CN" altLang="en-US" sz="2400" dirty="0">
                <a:solidFill>
                  <a:schemeClr val="tx1"/>
                </a:solidFill>
                <a:latin typeface="+mn-lt"/>
                <a:ea typeface="+mn-ea"/>
              </a:rPr>
              <a:t>操作时，高</a:t>
            </a:r>
            <a:r>
              <a:rPr lang="en-US" sz="2400" dirty="0">
                <a:solidFill>
                  <a:schemeClr val="tx1"/>
                </a:solidFill>
                <a:latin typeface="+mn-lt"/>
                <a:ea typeface="+mn-ea"/>
              </a:rPr>
              <a:t>4</a:t>
            </a:r>
            <a:r>
              <a:rPr lang="zh-CN" altLang="en-US" sz="2400" dirty="0">
                <a:solidFill>
                  <a:schemeClr val="tx1"/>
                </a:solidFill>
                <a:latin typeface="+mn-lt"/>
                <a:ea typeface="+mn-ea"/>
              </a:rPr>
              <a:t>位无效，仅用</a:t>
            </a:r>
            <a:r>
              <a:rPr lang="en-US" sz="2400" dirty="0">
                <a:solidFill>
                  <a:schemeClr val="tx1"/>
                </a:solidFill>
                <a:latin typeface="+mn-lt"/>
                <a:ea typeface="+mn-ea"/>
              </a:rPr>
              <a:t>A</a:t>
            </a:r>
            <a:r>
              <a:rPr lang="en-US" sz="2400" baseline="-25000" dirty="0">
                <a:solidFill>
                  <a:schemeClr val="tx1"/>
                </a:solidFill>
                <a:latin typeface="+mn-lt"/>
                <a:ea typeface="+mn-ea"/>
              </a:rPr>
              <a:t>15</a:t>
            </a:r>
            <a:r>
              <a:rPr lang="en-US" sz="2400" dirty="0">
                <a:solidFill>
                  <a:schemeClr val="tx1"/>
                </a:solidFill>
                <a:latin typeface="+mn-lt"/>
                <a:ea typeface="+mn-ea"/>
              </a:rPr>
              <a:t>~A</a:t>
            </a:r>
            <a:r>
              <a:rPr lang="en-US" sz="2400" baseline="-25000" dirty="0">
                <a:solidFill>
                  <a:schemeClr val="tx1"/>
                </a:solidFill>
                <a:latin typeface="+mn-lt"/>
                <a:ea typeface="+mn-ea"/>
              </a:rPr>
              <a:t>0</a:t>
            </a:r>
            <a:r>
              <a:rPr lang="zh-CN" altLang="en-US" sz="2400" dirty="0">
                <a:solidFill>
                  <a:schemeClr val="tx1"/>
                </a:solidFill>
                <a:latin typeface="+mn-lt"/>
                <a:ea typeface="+mn-ea"/>
              </a:rPr>
              <a:t>寻址。</a:t>
            </a:r>
          </a:p>
          <a:p>
            <a:pPr algn="just">
              <a:spcBef>
                <a:spcPts val="600"/>
              </a:spcBef>
              <a:buFont typeface="Wingdings" panose="05000000000000000000" pitchFamily="2" charset="2"/>
              <a:buChar char="n"/>
            </a:pPr>
            <a:r>
              <a:rPr lang="zh-CN" altLang="en-US" sz="2400" dirty="0">
                <a:solidFill>
                  <a:schemeClr val="tx1"/>
                </a:solidFill>
                <a:latin typeface="+mn-lt"/>
                <a:ea typeface="+mn-ea"/>
              </a:rPr>
              <a:t>在</a:t>
            </a:r>
            <a:r>
              <a:rPr lang="en-US" sz="2400" dirty="0">
                <a:solidFill>
                  <a:schemeClr val="tx1"/>
                </a:solidFill>
                <a:latin typeface="+mn-lt"/>
                <a:ea typeface="+mn-ea"/>
              </a:rPr>
              <a:t>T</a:t>
            </a:r>
            <a:r>
              <a:rPr lang="en-US" sz="2400" baseline="-25000" dirty="0">
                <a:solidFill>
                  <a:schemeClr val="tx1"/>
                </a:solidFill>
                <a:latin typeface="+mn-lt"/>
                <a:ea typeface="+mn-ea"/>
              </a:rPr>
              <a:t>2</a:t>
            </a:r>
            <a:r>
              <a:rPr lang="en-US" sz="2400" dirty="0">
                <a:solidFill>
                  <a:schemeClr val="tx1"/>
                </a:solidFill>
                <a:latin typeface="+mn-lt"/>
                <a:ea typeface="+mn-ea"/>
              </a:rPr>
              <a:t>~T</a:t>
            </a:r>
            <a:r>
              <a:rPr lang="en-US" sz="2400" baseline="-25000" dirty="0">
                <a:solidFill>
                  <a:schemeClr val="tx1"/>
                </a:solidFill>
                <a:latin typeface="+mn-lt"/>
                <a:ea typeface="+mn-ea"/>
              </a:rPr>
              <a:t>4</a:t>
            </a:r>
            <a:r>
              <a:rPr lang="zh-CN" altLang="en-US" sz="2400" dirty="0">
                <a:solidFill>
                  <a:schemeClr val="tx1"/>
                </a:solidFill>
                <a:latin typeface="+mn-lt"/>
                <a:ea typeface="+mn-ea"/>
              </a:rPr>
              <a:t>周期，用作状态信号</a:t>
            </a:r>
            <a:r>
              <a:rPr lang="en-US" sz="2400" dirty="0">
                <a:solidFill>
                  <a:schemeClr val="tx1"/>
                </a:solidFill>
                <a:latin typeface="+mn-lt"/>
                <a:ea typeface="+mn-ea"/>
              </a:rPr>
              <a:t>S</a:t>
            </a:r>
            <a:r>
              <a:rPr lang="en-US" sz="2400" baseline="-25000" dirty="0">
                <a:solidFill>
                  <a:schemeClr val="tx1"/>
                </a:solidFill>
                <a:latin typeface="+mn-lt"/>
                <a:ea typeface="+mn-ea"/>
              </a:rPr>
              <a:t>6</a:t>
            </a:r>
            <a:r>
              <a:rPr lang="en-US" sz="2400" dirty="0">
                <a:solidFill>
                  <a:schemeClr val="tx1"/>
                </a:solidFill>
                <a:latin typeface="+mn-lt"/>
                <a:ea typeface="+mn-ea"/>
              </a:rPr>
              <a:t>~S</a:t>
            </a:r>
            <a:r>
              <a:rPr lang="en-US" sz="2400" baseline="-25000" dirty="0">
                <a:solidFill>
                  <a:schemeClr val="tx1"/>
                </a:solidFill>
                <a:latin typeface="+mn-lt"/>
                <a:ea typeface="+mn-ea"/>
              </a:rPr>
              <a:t>3</a:t>
            </a:r>
            <a:r>
              <a:rPr lang="zh-CN" altLang="en-US" sz="2400" dirty="0">
                <a:solidFill>
                  <a:schemeClr val="tx1"/>
                </a:solidFill>
                <a:latin typeface="+mn-lt"/>
                <a:ea typeface="+mn-ea"/>
              </a:rPr>
              <a:t>。其中</a:t>
            </a:r>
            <a:r>
              <a:rPr lang="en-US" sz="2400" dirty="0">
                <a:solidFill>
                  <a:schemeClr val="tx1"/>
                </a:solidFill>
                <a:latin typeface="+mn-lt"/>
                <a:ea typeface="+mn-ea"/>
              </a:rPr>
              <a:t>S</a:t>
            </a:r>
            <a:r>
              <a:rPr lang="en-US" sz="2400" baseline="-25000" dirty="0">
                <a:solidFill>
                  <a:schemeClr val="tx1"/>
                </a:solidFill>
                <a:latin typeface="+mn-lt"/>
                <a:ea typeface="+mn-ea"/>
              </a:rPr>
              <a:t>6</a:t>
            </a:r>
            <a:r>
              <a:rPr lang="en-US" sz="2400" dirty="0">
                <a:solidFill>
                  <a:schemeClr val="tx1"/>
                </a:solidFill>
                <a:latin typeface="+mn-lt"/>
                <a:ea typeface="+mn-ea"/>
                <a:sym typeface="Symbol" panose="05050102010706020507"/>
              </a:rPr>
              <a:t></a:t>
            </a:r>
            <a:r>
              <a:rPr lang="en-US" altLang="zh-CN" sz="2400" dirty="0">
                <a:solidFill>
                  <a:schemeClr val="tx1"/>
                </a:solidFill>
                <a:latin typeface="+mn-lt"/>
                <a:ea typeface="+mn-ea"/>
                <a:sym typeface="Symbol" panose="05050102010706020507"/>
              </a:rPr>
              <a:t>0</a:t>
            </a:r>
            <a:r>
              <a:rPr lang="zh-CN" altLang="en-US" sz="2400" dirty="0">
                <a:solidFill>
                  <a:schemeClr val="tx1"/>
                </a:solidFill>
                <a:latin typeface="+mn-lt"/>
                <a:ea typeface="+mn-ea"/>
              </a:rPr>
              <a:t>；</a:t>
            </a:r>
            <a:r>
              <a:rPr lang="en-US" sz="2400" dirty="0">
                <a:solidFill>
                  <a:schemeClr val="tx1"/>
                </a:solidFill>
                <a:latin typeface="+mn-lt"/>
                <a:ea typeface="+mn-ea"/>
              </a:rPr>
              <a:t>S</a:t>
            </a:r>
            <a:r>
              <a:rPr lang="en-US" sz="2400" baseline="-25000" dirty="0">
                <a:solidFill>
                  <a:schemeClr val="tx1"/>
                </a:solidFill>
                <a:latin typeface="+mn-lt"/>
                <a:ea typeface="+mn-ea"/>
              </a:rPr>
              <a:t>5</a:t>
            </a:r>
            <a:r>
              <a:rPr lang="en-US" sz="2400" dirty="0">
                <a:solidFill>
                  <a:schemeClr val="tx1"/>
                </a:solidFill>
                <a:latin typeface="+mn-lt"/>
                <a:ea typeface="+mn-ea"/>
              </a:rPr>
              <a:t>=1</a:t>
            </a:r>
            <a:r>
              <a:rPr lang="zh-CN" altLang="en-US" sz="2400" dirty="0">
                <a:solidFill>
                  <a:schemeClr val="tx1"/>
                </a:solidFill>
                <a:latin typeface="+mn-lt"/>
                <a:ea typeface="+mn-ea"/>
              </a:rPr>
              <a:t>允许可屏蔽中断，</a:t>
            </a:r>
            <a:r>
              <a:rPr lang="en-US" sz="2400" dirty="0">
                <a:solidFill>
                  <a:schemeClr val="tx1"/>
                </a:solidFill>
                <a:latin typeface="+mn-lt"/>
                <a:ea typeface="+mn-ea"/>
              </a:rPr>
              <a:t>S</a:t>
            </a:r>
            <a:r>
              <a:rPr lang="en-US" sz="2400" baseline="-25000" dirty="0">
                <a:solidFill>
                  <a:schemeClr val="tx1"/>
                </a:solidFill>
                <a:latin typeface="+mn-lt"/>
                <a:ea typeface="+mn-ea"/>
              </a:rPr>
              <a:t>5</a:t>
            </a:r>
            <a:r>
              <a:rPr lang="en-US" sz="2400" dirty="0">
                <a:solidFill>
                  <a:schemeClr val="tx1"/>
                </a:solidFill>
                <a:latin typeface="+mn-lt"/>
                <a:ea typeface="+mn-ea"/>
              </a:rPr>
              <a:t>=0</a:t>
            </a:r>
            <a:r>
              <a:rPr lang="zh-CN" altLang="en-US" sz="2400" dirty="0">
                <a:solidFill>
                  <a:schemeClr val="tx1"/>
                </a:solidFill>
                <a:latin typeface="+mn-lt"/>
                <a:ea typeface="+mn-ea"/>
              </a:rPr>
              <a:t>禁止；</a:t>
            </a:r>
            <a:r>
              <a:rPr lang="en-US" sz="2400" dirty="0">
                <a:solidFill>
                  <a:schemeClr val="tx1"/>
                </a:solidFill>
                <a:latin typeface="+mn-lt"/>
                <a:ea typeface="+mn-ea"/>
              </a:rPr>
              <a:t>S</a:t>
            </a:r>
            <a:r>
              <a:rPr lang="en-US" sz="2400" baseline="-25000" dirty="0">
                <a:solidFill>
                  <a:schemeClr val="tx1"/>
                </a:solidFill>
                <a:latin typeface="+mn-lt"/>
                <a:ea typeface="+mn-ea"/>
              </a:rPr>
              <a:t>4</a:t>
            </a:r>
            <a:r>
              <a:rPr lang="en-US" sz="2400" dirty="0">
                <a:solidFill>
                  <a:schemeClr val="tx1"/>
                </a:solidFill>
                <a:latin typeface="+mn-lt"/>
                <a:ea typeface="+mn-ea"/>
              </a:rPr>
              <a:t>S</a:t>
            </a:r>
            <a:r>
              <a:rPr lang="en-US" sz="2400" baseline="-25000" dirty="0">
                <a:solidFill>
                  <a:schemeClr val="tx1"/>
                </a:solidFill>
                <a:latin typeface="+mn-lt"/>
                <a:ea typeface="+mn-ea"/>
              </a:rPr>
              <a:t>3</a:t>
            </a:r>
            <a:r>
              <a:rPr lang="zh-CN" altLang="en-US" sz="2400" dirty="0">
                <a:solidFill>
                  <a:schemeClr val="tx1"/>
                </a:solidFill>
                <a:latin typeface="+mn-lt"/>
                <a:ea typeface="+mn-ea"/>
              </a:rPr>
              <a:t>指出当前使用的段寄存器：</a:t>
            </a:r>
          </a:p>
        </p:txBody>
      </p:sp>
      <p:pic>
        <p:nvPicPr>
          <p:cNvPr id="95234" name="Picture 2"/>
          <p:cNvPicPr>
            <a:picLocks noChangeAspect="1" noChangeArrowheads="1"/>
          </p:cNvPicPr>
          <p:nvPr/>
        </p:nvPicPr>
        <p:blipFill>
          <a:blip r:embed="rId2"/>
          <a:srcRect/>
          <a:stretch>
            <a:fillRect/>
          </a:stretch>
        </p:blipFill>
        <p:spPr bwMode="auto">
          <a:xfrm>
            <a:off x="1771650" y="3517900"/>
            <a:ext cx="5911850" cy="2892493"/>
          </a:xfrm>
          <a:prstGeom prst="rect">
            <a:avLst/>
          </a:prstGeom>
          <a:noFill/>
          <a:ln w="9525">
            <a:noFill/>
            <a:miter lim="800000"/>
            <a:headEnd/>
            <a:tailEnd/>
          </a:ln>
          <a:effectLst/>
        </p:spPr>
      </p:pic>
    </p:spTree>
    <p:extLst>
      <p:ext uri="{BB962C8B-B14F-4D97-AF65-F5344CB8AC3E}">
        <p14:creationId xmlns:p14="http://schemas.microsoft.com/office/powerpoint/2010/main" val="433231336"/>
      </p:ext>
    </p:extLst>
  </p:cSld>
  <p:clrMapOvr>
    <a:masterClrMapping/>
  </p:clrMapOvr>
  <p:transition spd="slow">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673100"/>
            <a:ext cx="8372475" cy="5816600"/>
          </a:xfrm>
        </p:spPr>
        <p:txBody>
          <a:bodyPr/>
          <a:lstStyle/>
          <a:p>
            <a:pPr>
              <a:spcBef>
                <a:spcPts val="0"/>
              </a:spcBef>
              <a:buNone/>
            </a:pPr>
            <a:r>
              <a:rPr lang="en-US" sz="3200" dirty="0">
                <a:latin typeface="+mn-lt"/>
              </a:rPr>
              <a:t>3.     </a:t>
            </a:r>
            <a:r>
              <a:rPr lang="zh-CN" altLang="en-US" sz="3200" dirty="0">
                <a:solidFill>
                  <a:srgbClr val="FFFF99"/>
                </a:solidFill>
                <a:latin typeface="+mn-lt"/>
              </a:rPr>
              <a:t>（</a:t>
            </a:r>
            <a:r>
              <a:rPr lang="en-US" sz="3200" dirty="0">
                <a:solidFill>
                  <a:srgbClr val="FFFF99"/>
                </a:solidFill>
                <a:latin typeface="+mn-lt"/>
              </a:rPr>
              <a:t>Read</a:t>
            </a:r>
            <a:r>
              <a:rPr lang="zh-CN" altLang="en-US" sz="3200" dirty="0">
                <a:solidFill>
                  <a:srgbClr val="FFFF99"/>
                </a:solidFill>
                <a:latin typeface="+mn-lt"/>
              </a:rPr>
              <a:t>）</a:t>
            </a:r>
          </a:p>
          <a:p>
            <a:pPr algn="just">
              <a:spcBef>
                <a:spcPts val="0"/>
              </a:spcBef>
              <a:buFont typeface="Wingdings" panose="05000000000000000000" pitchFamily="2" charset="2"/>
              <a:buChar char="n"/>
            </a:pPr>
            <a:r>
              <a:rPr lang="zh-CN" altLang="en-US" dirty="0">
                <a:solidFill>
                  <a:schemeClr val="tx1"/>
                </a:solidFill>
                <a:latin typeface="+mn-lt"/>
                <a:ea typeface="+mn-ea"/>
              </a:rPr>
              <a:t>读信号。当       </a:t>
            </a:r>
            <a:r>
              <a:rPr lang="en-US" altLang="zh-CN" dirty="0">
                <a:solidFill>
                  <a:schemeClr val="tx1"/>
                </a:solidFill>
                <a:latin typeface="+mn-lt"/>
                <a:ea typeface="+mn-ea"/>
              </a:rPr>
              <a:t>=</a:t>
            </a:r>
            <a:r>
              <a:rPr lang="zh-CN" altLang="en-US" dirty="0">
                <a:solidFill>
                  <a:schemeClr val="tx1"/>
                </a:solidFill>
                <a:latin typeface="+mn-lt"/>
                <a:ea typeface="+mn-ea"/>
              </a:rPr>
              <a:t> </a:t>
            </a:r>
            <a:r>
              <a:rPr lang="en-US" altLang="zh-CN" dirty="0">
                <a:solidFill>
                  <a:schemeClr val="tx1"/>
                </a:solidFill>
                <a:latin typeface="+mn-lt"/>
                <a:ea typeface="+mn-ea"/>
              </a:rPr>
              <a:t>0</a:t>
            </a:r>
            <a:r>
              <a:rPr lang="zh-CN" altLang="en-US" dirty="0">
                <a:solidFill>
                  <a:schemeClr val="tx1"/>
                </a:solidFill>
                <a:latin typeface="+mn-lt"/>
                <a:ea typeface="+mn-ea"/>
              </a:rPr>
              <a:t>时，允许</a:t>
            </a:r>
            <a:r>
              <a:rPr lang="en-US" dirty="0">
                <a:solidFill>
                  <a:schemeClr val="tx1"/>
                </a:solidFill>
                <a:latin typeface="+mn-lt"/>
                <a:ea typeface="+mn-ea"/>
              </a:rPr>
              <a:t>CPU</a:t>
            </a:r>
            <a:r>
              <a:rPr lang="zh-CN" altLang="en-US" dirty="0">
                <a:solidFill>
                  <a:schemeClr val="tx1"/>
                </a:solidFill>
                <a:latin typeface="+mn-lt"/>
                <a:ea typeface="+mn-ea"/>
              </a:rPr>
              <a:t>从存储器或</a:t>
            </a:r>
            <a:r>
              <a:rPr lang="en-US" dirty="0">
                <a:solidFill>
                  <a:schemeClr val="tx1"/>
                </a:solidFill>
                <a:latin typeface="+mn-lt"/>
                <a:ea typeface="+mn-ea"/>
              </a:rPr>
              <a:t>I/O</a:t>
            </a:r>
            <a:r>
              <a:rPr lang="zh-CN" altLang="en-US" dirty="0">
                <a:solidFill>
                  <a:schemeClr val="tx1"/>
                </a:solidFill>
                <a:latin typeface="+mn-lt"/>
                <a:ea typeface="+mn-ea"/>
              </a:rPr>
              <a:t>端口读出数据。</a:t>
            </a:r>
          </a:p>
          <a:p>
            <a:pPr>
              <a:spcBef>
                <a:spcPts val="0"/>
              </a:spcBef>
              <a:buNone/>
            </a:pPr>
            <a:endParaRPr lang="zh-CN" altLang="en-US" dirty="0">
              <a:latin typeface="+mn-lt"/>
            </a:endParaRPr>
          </a:p>
          <a:p>
            <a:pPr>
              <a:spcBef>
                <a:spcPts val="0"/>
              </a:spcBef>
              <a:buNone/>
            </a:pPr>
            <a:r>
              <a:rPr lang="en-US" sz="3200" dirty="0">
                <a:latin typeface="+mn-lt"/>
              </a:rPr>
              <a:t>4.       </a:t>
            </a:r>
            <a:r>
              <a:rPr lang="zh-CN" altLang="en-US" sz="3200" dirty="0">
                <a:solidFill>
                  <a:srgbClr val="FFFF99"/>
                </a:solidFill>
                <a:latin typeface="+mn-lt"/>
              </a:rPr>
              <a:t>（</a:t>
            </a:r>
            <a:r>
              <a:rPr lang="en-US" sz="3200" dirty="0">
                <a:solidFill>
                  <a:srgbClr val="FFFF99"/>
                </a:solidFill>
                <a:latin typeface="+mn-lt"/>
              </a:rPr>
              <a:t>Write</a:t>
            </a:r>
            <a:r>
              <a:rPr lang="zh-CN" altLang="en-US" sz="3200" dirty="0">
                <a:solidFill>
                  <a:srgbClr val="FFFF99"/>
                </a:solidFill>
                <a:latin typeface="+mn-lt"/>
              </a:rPr>
              <a:t>）</a:t>
            </a:r>
          </a:p>
          <a:p>
            <a:pPr algn="just">
              <a:spcBef>
                <a:spcPts val="0"/>
              </a:spcBef>
              <a:buFont typeface="Wingdings" panose="05000000000000000000" pitchFamily="2" charset="2"/>
              <a:buChar char="n"/>
            </a:pPr>
            <a:r>
              <a:rPr lang="zh-CN" altLang="en-US" dirty="0">
                <a:solidFill>
                  <a:schemeClr val="tx1"/>
                </a:solidFill>
                <a:latin typeface="+mn-lt"/>
                <a:ea typeface="+mn-ea"/>
              </a:rPr>
              <a:t>写信号。当       </a:t>
            </a:r>
            <a:r>
              <a:rPr lang="en-US" altLang="zh-CN" dirty="0">
                <a:solidFill>
                  <a:schemeClr val="tx1"/>
                </a:solidFill>
                <a:latin typeface="+mn-lt"/>
                <a:ea typeface="+mn-ea"/>
              </a:rPr>
              <a:t>=</a:t>
            </a:r>
            <a:r>
              <a:rPr lang="zh-CN" altLang="en-US" dirty="0">
                <a:solidFill>
                  <a:schemeClr val="tx1"/>
                </a:solidFill>
                <a:latin typeface="+mn-lt"/>
                <a:ea typeface="+mn-ea"/>
              </a:rPr>
              <a:t> </a:t>
            </a:r>
            <a:r>
              <a:rPr lang="en-US" altLang="zh-CN" dirty="0">
                <a:solidFill>
                  <a:schemeClr val="tx1"/>
                </a:solidFill>
                <a:latin typeface="+mn-lt"/>
                <a:ea typeface="+mn-ea"/>
              </a:rPr>
              <a:t>0</a:t>
            </a:r>
            <a:r>
              <a:rPr lang="zh-CN" altLang="en-US" dirty="0">
                <a:solidFill>
                  <a:schemeClr val="tx1"/>
                </a:solidFill>
                <a:latin typeface="+mn-lt"/>
                <a:ea typeface="+mn-ea"/>
              </a:rPr>
              <a:t>时，允许</a:t>
            </a:r>
            <a:r>
              <a:rPr lang="en-US" dirty="0">
                <a:solidFill>
                  <a:schemeClr val="tx1"/>
                </a:solidFill>
                <a:latin typeface="+mn-lt"/>
                <a:ea typeface="+mn-ea"/>
              </a:rPr>
              <a:t>CPU</a:t>
            </a:r>
            <a:r>
              <a:rPr lang="zh-CN" altLang="en-US" dirty="0">
                <a:solidFill>
                  <a:schemeClr val="tx1"/>
                </a:solidFill>
                <a:latin typeface="+mn-lt"/>
                <a:ea typeface="+mn-ea"/>
              </a:rPr>
              <a:t>向存储器或</a:t>
            </a:r>
            <a:r>
              <a:rPr lang="en-US" dirty="0">
                <a:solidFill>
                  <a:schemeClr val="tx1"/>
                </a:solidFill>
                <a:latin typeface="+mn-lt"/>
                <a:ea typeface="+mn-ea"/>
              </a:rPr>
              <a:t>I/O</a:t>
            </a:r>
            <a:r>
              <a:rPr lang="zh-CN" altLang="en-US" dirty="0">
                <a:solidFill>
                  <a:schemeClr val="tx1"/>
                </a:solidFill>
                <a:latin typeface="+mn-lt"/>
                <a:ea typeface="+mn-ea"/>
              </a:rPr>
              <a:t>端口写入数据。</a:t>
            </a:r>
            <a:endParaRPr lang="en-US" altLang="zh-CN" dirty="0">
              <a:solidFill>
                <a:schemeClr val="tx1"/>
              </a:solidFill>
              <a:latin typeface="+mn-lt"/>
              <a:ea typeface="+mn-ea"/>
            </a:endParaRPr>
          </a:p>
          <a:p>
            <a:pPr>
              <a:spcBef>
                <a:spcPts val="0"/>
              </a:spcBef>
              <a:buNone/>
            </a:pPr>
            <a:r>
              <a:rPr lang="en-US" dirty="0">
                <a:latin typeface="+mn-lt"/>
              </a:rPr>
              <a:t> </a:t>
            </a:r>
            <a:endParaRPr lang="zh-CN" altLang="en-US" dirty="0">
              <a:latin typeface="+mn-lt"/>
            </a:endParaRPr>
          </a:p>
          <a:p>
            <a:pPr>
              <a:spcBef>
                <a:spcPts val="0"/>
              </a:spcBef>
              <a:buNone/>
            </a:pPr>
            <a:r>
              <a:rPr lang="en-US" sz="3200" dirty="0">
                <a:latin typeface="+mn-lt"/>
              </a:rPr>
              <a:t>5.</a:t>
            </a:r>
            <a:r>
              <a:rPr lang="en-US" sz="3200" dirty="0">
                <a:solidFill>
                  <a:srgbClr val="FFFF99"/>
                </a:solidFill>
                <a:latin typeface="+mn-lt"/>
              </a:rPr>
              <a:t> M/    </a:t>
            </a:r>
            <a:r>
              <a:rPr lang="zh-CN" altLang="en-US" sz="3200" dirty="0">
                <a:solidFill>
                  <a:srgbClr val="FFFF99"/>
                </a:solidFill>
                <a:latin typeface="+mn-lt"/>
              </a:rPr>
              <a:t>（</a:t>
            </a:r>
            <a:r>
              <a:rPr lang="en-US" sz="3200" dirty="0">
                <a:solidFill>
                  <a:srgbClr val="FFFF99"/>
                </a:solidFill>
                <a:latin typeface="+mn-lt"/>
              </a:rPr>
              <a:t>Memory/Input and Output</a:t>
            </a:r>
            <a:r>
              <a:rPr lang="zh-CN" altLang="en-US" sz="3200" dirty="0">
                <a:solidFill>
                  <a:srgbClr val="FFFF99"/>
                </a:solidFill>
                <a:latin typeface="+mn-lt"/>
              </a:rPr>
              <a:t>）</a:t>
            </a:r>
          </a:p>
          <a:p>
            <a:pPr algn="just">
              <a:spcBef>
                <a:spcPts val="0"/>
              </a:spcBef>
              <a:buFont typeface="Wingdings" panose="05000000000000000000" pitchFamily="2" charset="2"/>
              <a:buChar char="n"/>
            </a:pPr>
            <a:r>
              <a:rPr lang="zh-CN" altLang="en-US" dirty="0">
                <a:solidFill>
                  <a:schemeClr val="tx1"/>
                </a:solidFill>
                <a:latin typeface="+mn-lt"/>
                <a:ea typeface="+mn-ea"/>
              </a:rPr>
              <a:t>存储器或</a:t>
            </a:r>
            <a:r>
              <a:rPr lang="en-US" dirty="0">
                <a:solidFill>
                  <a:schemeClr val="tx1"/>
                </a:solidFill>
                <a:latin typeface="+mn-lt"/>
                <a:ea typeface="+mn-ea"/>
              </a:rPr>
              <a:t>I/O</a:t>
            </a:r>
            <a:r>
              <a:rPr lang="zh-CN" altLang="en-US" dirty="0">
                <a:solidFill>
                  <a:schemeClr val="tx1"/>
                </a:solidFill>
                <a:latin typeface="+mn-lt"/>
                <a:ea typeface="+mn-ea"/>
              </a:rPr>
              <a:t>端口控制信号。它为高电平时访问内存</a:t>
            </a:r>
            <a:r>
              <a:rPr lang="en-US" altLang="zh-CN" dirty="0">
                <a:solidFill>
                  <a:schemeClr val="tx1"/>
                </a:solidFill>
                <a:latin typeface="+mn-lt"/>
                <a:ea typeface="+mn-ea"/>
              </a:rPr>
              <a:t>, </a:t>
            </a:r>
            <a:r>
              <a:rPr lang="zh-CN" altLang="en-US" dirty="0">
                <a:solidFill>
                  <a:schemeClr val="tx1"/>
                </a:solidFill>
                <a:latin typeface="+mn-lt"/>
                <a:ea typeface="+mn-ea"/>
              </a:rPr>
              <a:t>低电平时访问</a:t>
            </a:r>
            <a:r>
              <a:rPr lang="en-US" dirty="0">
                <a:solidFill>
                  <a:schemeClr val="tx1"/>
                </a:solidFill>
                <a:latin typeface="+mn-lt"/>
                <a:ea typeface="+mn-ea"/>
              </a:rPr>
              <a:t>I/O</a:t>
            </a:r>
            <a:r>
              <a:rPr lang="zh-CN" altLang="en-US" dirty="0">
                <a:solidFill>
                  <a:schemeClr val="tx1"/>
                </a:solidFill>
                <a:latin typeface="+mn-lt"/>
                <a:ea typeface="+mn-ea"/>
              </a:rPr>
              <a:t>端口。</a:t>
            </a:r>
          </a:p>
          <a:p>
            <a:pPr algn="just">
              <a:spcBef>
                <a:spcPts val="0"/>
              </a:spcBef>
              <a:buFont typeface="Wingdings" panose="05000000000000000000" pitchFamily="2" charset="2"/>
              <a:buChar char="n"/>
            </a:pPr>
            <a:r>
              <a:rPr lang="en-US" dirty="0">
                <a:solidFill>
                  <a:schemeClr val="tx1"/>
                </a:solidFill>
                <a:latin typeface="+mn-lt"/>
                <a:ea typeface="+mn-ea"/>
              </a:rPr>
              <a:t>8088</a:t>
            </a:r>
            <a:r>
              <a:rPr lang="zh-CN" altLang="en-US" dirty="0">
                <a:solidFill>
                  <a:schemeClr val="tx1"/>
                </a:solidFill>
                <a:latin typeface="+mn-lt"/>
                <a:ea typeface="+mn-ea"/>
              </a:rPr>
              <a:t>该引脚为</a:t>
            </a:r>
            <a:r>
              <a:rPr lang="en-US" dirty="0">
                <a:solidFill>
                  <a:schemeClr val="tx1"/>
                </a:solidFill>
                <a:latin typeface="+mn-lt"/>
                <a:ea typeface="+mn-ea"/>
              </a:rPr>
              <a:t>IO/     </a:t>
            </a:r>
            <a:r>
              <a:rPr lang="zh-CN" altLang="en-US" dirty="0">
                <a:solidFill>
                  <a:schemeClr val="tx1"/>
                </a:solidFill>
                <a:latin typeface="+mn-lt"/>
                <a:ea typeface="+mn-ea"/>
              </a:rPr>
              <a:t>，</a:t>
            </a:r>
            <a:r>
              <a:rPr lang="en-US" altLang="zh-CN" dirty="0">
                <a:solidFill>
                  <a:schemeClr val="tx1"/>
                </a:solidFill>
                <a:latin typeface="+mn-lt"/>
                <a:ea typeface="+mn-ea"/>
              </a:rPr>
              <a:t>=</a:t>
            </a:r>
            <a:r>
              <a:rPr lang="zh-CN" altLang="en-US" dirty="0">
                <a:solidFill>
                  <a:schemeClr val="tx1"/>
                </a:solidFill>
                <a:latin typeface="+mn-lt"/>
                <a:ea typeface="+mn-ea"/>
              </a:rPr>
              <a:t> </a:t>
            </a:r>
            <a:r>
              <a:rPr lang="en-US" altLang="zh-CN" dirty="0">
                <a:solidFill>
                  <a:schemeClr val="tx1"/>
                </a:solidFill>
                <a:latin typeface="+mn-lt"/>
                <a:ea typeface="+mn-ea"/>
              </a:rPr>
              <a:t>1</a:t>
            </a:r>
            <a:r>
              <a:rPr lang="zh-CN" altLang="en-US" dirty="0">
                <a:solidFill>
                  <a:schemeClr val="tx1"/>
                </a:solidFill>
                <a:latin typeface="+mn-lt"/>
                <a:ea typeface="+mn-ea"/>
              </a:rPr>
              <a:t> 访</a:t>
            </a:r>
            <a:r>
              <a:rPr lang="en-US" dirty="0">
                <a:solidFill>
                  <a:schemeClr val="tx1"/>
                </a:solidFill>
                <a:latin typeface="+mn-lt"/>
                <a:ea typeface="+mn-ea"/>
              </a:rPr>
              <a:t>I/O</a:t>
            </a:r>
            <a:r>
              <a:rPr lang="zh-CN" altLang="en-US" dirty="0">
                <a:solidFill>
                  <a:schemeClr val="tx1"/>
                </a:solidFill>
                <a:latin typeface="+mn-lt"/>
                <a:ea typeface="+mn-ea"/>
              </a:rPr>
              <a:t>端口</a:t>
            </a:r>
            <a:r>
              <a:rPr lang="en-US" altLang="zh-CN" dirty="0">
                <a:solidFill>
                  <a:schemeClr val="tx1"/>
                </a:solidFill>
                <a:latin typeface="+mn-lt"/>
                <a:ea typeface="+mn-ea"/>
              </a:rPr>
              <a:t>,  =</a:t>
            </a:r>
            <a:r>
              <a:rPr lang="zh-CN" altLang="en-US" dirty="0">
                <a:solidFill>
                  <a:schemeClr val="tx1"/>
                </a:solidFill>
                <a:latin typeface="+mn-lt"/>
                <a:ea typeface="+mn-ea"/>
              </a:rPr>
              <a:t> </a:t>
            </a:r>
            <a:r>
              <a:rPr lang="en-US" altLang="zh-CN" dirty="0">
                <a:solidFill>
                  <a:schemeClr val="tx1"/>
                </a:solidFill>
                <a:latin typeface="+mn-lt"/>
                <a:ea typeface="+mn-ea"/>
              </a:rPr>
              <a:t>0 </a:t>
            </a:r>
            <a:r>
              <a:rPr lang="zh-CN" altLang="en-US" dirty="0">
                <a:solidFill>
                  <a:schemeClr val="tx1"/>
                </a:solidFill>
                <a:latin typeface="+mn-lt"/>
                <a:ea typeface="+mn-ea"/>
              </a:rPr>
              <a:t>访存。</a:t>
            </a:r>
          </a:p>
          <a:p>
            <a:pPr>
              <a:spcBef>
                <a:spcPts val="0"/>
              </a:spcBef>
            </a:pPr>
            <a:endParaRPr lang="zh-CN" altLang="en-US" dirty="0">
              <a:latin typeface="+mn-lt"/>
            </a:endParaRPr>
          </a:p>
        </p:txBody>
      </p:sp>
      <p:graphicFrame>
        <p:nvGraphicFramePr>
          <p:cNvPr id="94209" name="Object 1"/>
          <p:cNvGraphicFramePr>
            <a:graphicFrameLocks noChangeAspect="1"/>
          </p:cNvGraphicFramePr>
          <p:nvPr/>
        </p:nvGraphicFramePr>
        <p:xfrm>
          <a:off x="838200" y="660400"/>
          <a:ext cx="675084" cy="514350"/>
        </p:xfrm>
        <a:graphic>
          <a:graphicData uri="http://schemas.openxmlformats.org/presentationml/2006/ole">
            <mc:AlternateContent xmlns:mc="http://schemas.openxmlformats.org/markup-compatibility/2006">
              <mc:Choice xmlns:v="urn:schemas-microsoft-com:vml" Requires="v">
                <p:oleObj name="Equation" r:id="rId2" imgW="6400800" imgH="4876800" progId="Equation.DSMT4">
                  <p:embed/>
                </p:oleObj>
              </mc:Choice>
              <mc:Fallback>
                <p:oleObj name="Equation" r:id="rId2" imgW="6400800" imgH="4876800" progId="Equation.DSMT4">
                  <p:embed/>
                  <p:pic>
                    <p:nvPicPr>
                      <p:cNvPr id="94209" name="Object 1"/>
                      <p:cNvPicPr>
                        <a:picLocks noChangeAspect="1"/>
                      </p:cNvPicPr>
                      <p:nvPr/>
                    </p:nvPicPr>
                    <p:blipFill>
                      <a:blip r:embed="rId3"/>
                      <a:stretch>
                        <a:fillRect/>
                      </a:stretch>
                    </p:blipFill>
                    <p:spPr>
                      <a:xfrm>
                        <a:off x="838200" y="660400"/>
                        <a:ext cx="675084" cy="51435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912813" y="2362200"/>
          <a:ext cx="752475" cy="511175"/>
        </p:xfrm>
        <a:graphic>
          <a:graphicData uri="http://schemas.openxmlformats.org/presentationml/2006/ole">
            <mc:AlternateContent xmlns:mc="http://schemas.openxmlformats.org/markup-compatibility/2006">
              <mc:Choice xmlns:v="urn:schemas-microsoft-com:vml" Requires="v">
                <p:oleObj name="Equation" r:id="rId4" imgW="7620000" imgH="5181600" progId="Equation.DSMT4">
                  <p:embed/>
                </p:oleObj>
              </mc:Choice>
              <mc:Fallback>
                <p:oleObj name="Equation" r:id="rId4" imgW="7620000" imgH="5181600" progId="Equation.DSMT4">
                  <p:embed/>
                  <p:pic>
                    <p:nvPicPr>
                      <p:cNvPr id="5" name="对象 4"/>
                      <p:cNvPicPr>
                        <a:picLocks noChangeAspect="1"/>
                      </p:cNvPicPr>
                      <p:nvPr/>
                    </p:nvPicPr>
                    <p:blipFill>
                      <a:blip r:embed="rId5"/>
                      <a:stretch>
                        <a:fillRect/>
                      </a:stretch>
                    </p:blipFill>
                    <p:spPr>
                      <a:xfrm>
                        <a:off x="912813" y="2362200"/>
                        <a:ext cx="752475" cy="511175"/>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1300163" y="3962400"/>
          <a:ext cx="496887" cy="622300"/>
        </p:xfrm>
        <a:graphic>
          <a:graphicData uri="http://schemas.openxmlformats.org/presentationml/2006/ole">
            <mc:AlternateContent xmlns:mc="http://schemas.openxmlformats.org/markup-compatibility/2006">
              <mc:Choice xmlns:v="urn:schemas-microsoft-com:vml" Requires="v">
                <p:oleObj name="Equation" r:id="rId6" imgW="5486400" imgH="5181600" progId="Equation.DSMT4">
                  <p:embed/>
                </p:oleObj>
              </mc:Choice>
              <mc:Fallback>
                <p:oleObj name="Equation" r:id="rId6" imgW="5486400" imgH="5181600" progId="Equation.DSMT4">
                  <p:embed/>
                  <p:pic>
                    <p:nvPicPr>
                      <p:cNvPr id="6" name="对象 5"/>
                      <p:cNvPicPr>
                        <a:picLocks noChangeAspect="1"/>
                      </p:cNvPicPr>
                      <p:nvPr/>
                    </p:nvPicPr>
                    <p:blipFill>
                      <a:blip r:embed="rId7"/>
                      <a:stretch>
                        <a:fillRect/>
                      </a:stretch>
                    </p:blipFill>
                    <p:spPr>
                      <a:xfrm>
                        <a:off x="1300163" y="3962400"/>
                        <a:ext cx="496887" cy="622300"/>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3505200" y="5295900"/>
          <a:ext cx="406400" cy="433493"/>
        </p:xfrm>
        <a:graphic>
          <a:graphicData uri="http://schemas.openxmlformats.org/presentationml/2006/ole">
            <mc:AlternateContent xmlns:mc="http://schemas.openxmlformats.org/markup-compatibility/2006">
              <mc:Choice xmlns:v="urn:schemas-microsoft-com:vml" Requires="v">
                <p:oleObj name="Equation" r:id="rId8" imgW="4572000" imgH="4876800" progId="Equation.DSMT4">
                  <p:embed/>
                </p:oleObj>
              </mc:Choice>
              <mc:Fallback>
                <p:oleObj name="Equation" r:id="rId8" imgW="4572000" imgH="4876800" progId="Equation.DSMT4">
                  <p:embed/>
                  <p:pic>
                    <p:nvPicPr>
                      <p:cNvPr id="7" name="对象 6"/>
                      <p:cNvPicPr>
                        <a:picLocks noChangeAspect="1"/>
                      </p:cNvPicPr>
                      <p:nvPr/>
                    </p:nvPicPr>
                    <p:blipFill>
                      <a:blip r:embed="rId9"/>
                      <a:stretch>
                        <a:fillRect/>
                      </a:stretch>
                    </p:blipFill>
                    <p:spPr>
                      <a:xfrm>
                        <a:off x="3505200" y="5295900"/>
                        <a:ext cx="406400" cy="433493"/>
                      </a:xfrm>
                      <a:prstGeom prst="rect">
                        <a:avLst/>
                      </a:prstGeom>
                      <a:noFill/>
                      <a:ln w="9525">
                        <a:noFill/>
                      </a:ln>
                    </p:spPr>
                  </p:pic>
                </p:oleObj>
              </mc:Fallback>
            </mc:AlternateContent>
          </a:graphicData>
        </a:graphic>
      </p:graphicFrame>
      <p:graphicFrame>
        <p:nvGraphicFramePr>
          <p:cNvPr id="94215" name="Object 7"/>
          <p:cNvGraphicFramePr>
            <a:graphicFrameLocks noChangeAspect="1"/>
          </p:cNvGraphicFramePr>
          <p:nvPr/>
        </p:nvGraphicFramePr>
        <p:xfrm>
          <a:off x="2794000" y="1117600"/>
          <a:ext cx="674687" cy="514350"/>
        </p:xfrm>
        <a:graphic>
          <a:graphicData uri="http://schemas.openxmlformats.org/presentationml/2006/ole">
            <mc:AlternateContent xmlns:mc="http://schemas.openxmlformats.org/markup-compatibility/2006">
              <mc:Choice xmlns:v="urn:schemas-microsoft-com:vml" Requires="v">
                <p:oleObj name="Equation" r:id="rId10" imgW="6400800" imgH="4876800" progId="Equation.DSMT4">
                  <p:embed/>
                </p:oleObj>
              </mc:Choice>
              <mc:Fallback>
                <p:oleObj name="Equation" r:id="rId10" imgW="6400800" imgH="4876800" progId="Equation.DSMT4">
                  <p:embed/>
                  <p:pic>
                    <p:nvPicPr>
                      <p:cNvPr id="94215" name="Object 7"/>
                      <p:cNvPicPr>
                        <a:picLocks noChangeAspect="1"/>
                      </p:cNvPicPr>
                      <p:nvPr/>
                    </p:nvPicPr>
                    <p:blipFill>
                      <a:blip r:embed="rId3"/>
                      <a:stretch>
                        <a:fillRect/>
                      </a:stretch>
                    </p:blipFill>
                    <p:spPr>
                      <a:xfrm>
                        <a:off x="2794000" y="1117600"/>
                        <a:ext cx="674687" cy="514350"/>
                      </a:xfrm>
                      <a:prstGeom prst="rect">
                        <a:avLst/>
                      </a:prstGeom>
                      <a:noFill/>
                      <a:ln w="9525">
                        <a:noFill/>
                      </a:ln>
                    </p:spPr>
                  </p:pic>
                </p:oleObj>
              </mc:Fallback>
            </mc:AlternateContent>
          </a:graphicData>
        </a:graphic>
      </p:graphicFrame>
      <p:graphicFrame>
        <p:nvGraphicFramePr>
          <p:cNvPr id="94216" name="Object 8"/>
          <p:cNvGraphicFramePr>
            <a:graphicFrameLocks noChangeAspect="1"/>
          </p:cNvGraphicFramePr>
          <p:nvPr/>
        </p:nvGraphicFramePr>
        <p:xfrm>
          <a:off x="2660650" y="2806700"/>
          <a:ext cx="752475" cy="511175"/>
        </p:xfrm>
        <a:graphic>
          <a:graphicData uri="http://schemas.openxmlformats.org/presentationml/2006/ole">
            <mc:AlternateContent xmlns:mc="http://schemas.openxmlformats.org/markup-compatibility/2006">
              <mc:Choice xmlns:v="urn:schemas-microsoft-com:vml" Requires="v">
                <p:oleObj name="Equation" r:id="rId11" imgW="7620000" imgH="5181600" progId="Equation.DSMT4">
                  <p:embed/>
                </p:oleObj>
              </mc:Choice>
              <mc:Fallback>
                <p:oleObj name="Equation" r:id="rId11" imgW="7620000" imgH="5181600" progId="Equation.DSMT4">
                  <p:embed/>
                  <p:pic>
                    <p:nvPicPr>
                      <p:cNvPr id="94216" name="Object 8"/>
                      <p:cNvPicPr>
                        <a:picLocks noChangeAspect="1"/>
                      </p:cNvPicPr>
                      <p:nvPr/>
                    </p:nvPicPr>
                    <p:blipFill>
                      <a:blip r:embed="rId5"/>
                      <a:stretch>
                        <a:fillRect/>
                      </a:stretch>
                    </p:blipFill>
                    <p:spPr>
                      <a:xfrm>
                        <a:off x="2660650" y="2806700"/>
                        <a:ext cx="752475" cy="511175"/>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207841190"/>
      </p:ext>
    </p:extLst>
  </p:cSld>
  <p:clrMapOvr>
    <a:masterClrMapping/>
  </p:clrMapOvr>
  <p:transition spd="slow">
    <p:pull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584200"/>
            <a:ext cx="8372475" cy="5905500"/>
          </a:xfrm>
        </p:spPr>
        <p:txBody>
          <a:bodyPr/>
          <a:lstStyle/>
          <a:p>
            <a:pPr>
              <a:buNone/>
            </a:pPr>
            <a:r>
              <a:rPr lang="en-US" sz="3200" dirty="0">
                <a:latin typeface="+mn-lt"/>
              </a:rPr>
              <a:t>6.  </a:t>
            </a:r>
            <a:r>
              <a:rPr lang="en-US" sz="3200" dirty="0">
                <a:solidFill>
                  <a:srgbClr val="FFFF99"/>
                </a:solidFill>
                <a:latin typeface="+mn-lt"/>
              </a:rPr>
              <a:t>CLK</a:t>
            </a:r>
            <a:endParaRPr lang="zh-CN" altLang="en-US" sz="3200" dirty="0">
              <a:solidFill>
                <a:srgbClr val="FFFF99"/>
              </a:solidFill>
              <a:latin typeface="+mn-lt"/>
            </a:endParaRPr>
          </a:p>
          <a:p>
            <a:pPr algn="just">
              <a:spcBef>
                <a:spcPts val="1200"/>
              </a:spcBef>
              <a:buFont typeface="Wingdings" panose="05000000000000000000" pitchFamily="2" charset="2"/>
              <a:buChar char="n"/>
            </a:pPr>
            <a:r>
              <a:rPr lang="zh-CN" altLang="en-US" sz="2800" dirty="0">
                <a:solidFill>
                  <a:schemeClr val="tx1"/>
                </a:solidFill>
                <a:latin typeface="+mn-lt"/>
                <a:ea typeface="+mn-ea"/>
              </a:rPr>
              <a:t>时钟信号，是外部时钟产生器</a:t>
            </a:r>
            <a:r>
              <a:rPr lang="en-US" sz="2800" dirty="0">
                <a:solidFill>
                  <a:schemeClr val="tx1"/>
                </a:solidFill>
                <a:latin typeface="+mn-lt"/>
                <a:ea typeface="+mn-ea"/>
              </a:rPr>
              <a:t>8284A</a:t>
            </a:r>
            <a:r>
              <a:rPr lang="zh-CN" altLang="en-US" sz="2800" dirty="0">
                <a:solidFill>
                  <a:schemeClr val="tx1"/>
                </a:solidFill>
                <a:latin typeface="+mn-lt"/>
                <a:ea typeface="+mn-ea"/>
              </a:rPr>
              <a:t>提供的基本定时脉冲。</a:t>
            </a:r>
            <a:endParaRPr lang="en-US" altLang="zh-CN" sz="2800" dirty="0">
              <a:solidFill>
                <a:schemeClr val="tx1"/>
              </a:solidFill>
              <a:latin typeface="+mn-lt"/>
              <a:ea typeface="+mn-ea"/>
            </a:endParaRPr>
          </a:p>
          <a:p>
            <a:pPr algn="just">
              <a:spcBef>
                <a:spcPts val="1200"/>
              </a:spcBef>
              <a:buFont typeface="Wingdings" panose="05000000000000000000" pitchFamily="2" charset="2"/>
              <a:buChar char="n"/>
            </a:pPr>
            <a:r>
              <a:rPr lang="en-US" sz="2800" dirty="0">
                <a:solidFill>
                  <a:schemeClr val="tx1"/>
                </a:solidFill>
                <a:latin typeface="+mn-lt"/>
                <a:ea typeface="+mn-ea"/>
              </a:rPr>
              <a:t>8086</a:t>
            </a:r>
            <a:r>
              <a:rPr lang="zh-CN" altLang="en-US" sz="2800" dirty="0">
                <a:solidFill>
                  <a:schemeClr val="tx1"/>
                </a:solidFill>
                <a:latin typeface="+mn-lt"/>
                <a:ea typeface="+mn-ea"/>
              </a:rPr>
              <a:t>：</a:t>
            </a:r>
            <a:r>
              <a:rPr lang="en-US" altLang="zh-CN" sz="2800" dirty="0">
                <a:solidFill>
                  <a:schemeClr val="tx1"/>
                </a:solidFill>
                <a:latin typeface="+mn-lt"/>
                <a:ea typeface="+mn-ea"/>
              </a:rPr>
              <a:t>f</a:t>
            </a:r>
            <a:r>
              <a:rPr lang="en-US" altLang="zh-CN" sz="2800" baseline="-25000" dirty="0">
                <a:solidFill>
                  <a:schemeClr val="tx1"/>
                </a:solidFill>
                <a:latin typeface="+mn-lt"/>
                <a:ea typeface="+mn-ea"/>
              </a:rPr>
              <a:t>CLK</a:t>
            </a:r>
            <a:r>
              <a:rPr lang="en-US" altLang="zh-CN" sz="2800" dirty="0">
                <a:solidFill>
                  <a:schemeClr val="tx1"/>
                </a:solidFill>
                <a:latin typeface="+mn-lt"/>
                <a:ea typeface="+mn-ea"/>
              </a:rPr>
              <a:t>=</a:t>
            </a:r>
            <a:r>
              <a:rPr lang="en-US" sz="2800" dirty="0">
                <a:solidFill>
                  <a:schemeClr val="tx1"/>
                </a:solidFill>
                <a:latin typeface="+mn-lt"/>
                <a:ea typeface="+mn-ea"/>
              </a:rPr>
              <a:t>5MHz</a:t>
            </a:r>
            <a:endParaRPr lang="en-US" altLang="zh-CN" sz="2800" dirty="0">
              <a:solidFill>
                <a:schemeClr val="tx1"/>
              </a:solidFill>
              <a:latin typeface="+mn-lt"/>
              <a:ea typeface="+mn-ea"/>
            </a:endParaRPr>
          </a:p>
          <a:p>
            <a:pPr algn="just">
              <a:spcBef>
                <a:spcPts val="1200"/>
              </a:spcBef>
              <a:buFont typeface="Wingdings" panose="05000000000000000000" pitchFamily="2" charset="2"/>
              <a:buChar char="n"/>
            </a:pPr>
            <a:r>
              <a:rPr lang="en-US" sz="2800" dirty="0">
                <a:solidFill>
                  <a:schemeClr val="tx1"/>
                </a:solidFill>
                <a:latin typeface="+mn-lt"/>
              </a:rPr>
              <a:t>8086-1</a:t>
            </a:r>
            <a:r>
              <a:rPr lang="zh-CN" altLang="en-US" sz="2800" dirty="0">
                <a:solidFill>
                  <a:schemeClr val="tx1"/>
                </a:solidFill>
                <a:latin typeface="+mn-lt"/>
              </a:rPr>
              <a:t>：</a:t>
            </a:r>
            <a:r>
              <a:rPr lang="en-US" altLang="zh-CN" sz="2800" dirty="0">
                <a:solidFill>
                  <a:schemeClr val="tx1"/>
                </a:solidFill>
                <a:latin typeface="+mn-lt"/>
              </a:rPr>
              <a:t>f</a:t>
            </a:r>
            <a:r>
              <a:rPr lang="en-US" altLang="zh-CN" sz="2800" baseline="-25000" dirty="0">
                <a:solidFill>
                  <a:schemeClr val="tx1"/>
                </a:solidFill>
                <a:latin typeface="+mn-lt"/>
              </a:rPr>
              <a:t>CLK</a:t>
            </a:r>
            <a:r>
              <a:rPr lang="en-US" altLang="zh-CN" sz="2800" dirty="0">
                <a:solidFill>
                  <a:schemeClr val="tx1"/>
                </a:solidFill>
                <a:latin typeface="+mn-lt"/>
              </a:rPr>
              <a:t>=</a:t>
            </a:r>
            <a:r>
              <a:rPr lang="en-US" sz="2800" dirty="0">
                <a:solidFill>
                  <a:schemeClr val="tx1"/>
                </a:solidFill>
                <a:latin typeface="+mn-lt"/>
              </a:rPr>
              <a:t>10MHz</a:t>
            </a:r>
            <a:r>
              <a:rPr lang="zh-CN" altLang="en-US" sz="2800" dirty="0">
                <a:solidFill>
                  <a:schemeClr val="tx1"/>
                </a:solidFill>
                <a:latin typeface="+mn-lt"/>
              </a:rPr>
              <a:t>， </a:t>
            </a:r>
            <a:r>
              <a:rPr lang="en-US" sz="2800" dirty="0">
                <a:solidFill>
                  <a:schemeClr val="tx1"/>
                </a:solidFill>
                <a:latin typeface="+mn-lt"/>
                <a:ea typeface="+mn-ea"/>
              </a:rPr>
              <a:t>8086-2</a:t>
            </a:r>
            <a:r>
              <a:rPr lang="zh-CN" altLang="en-US" sz="2800" dirty="0">
                <a:solidFill>
                  <a:schemeClr val="tx1"/>
                </a:solidFill>
                <a:latin typeface="+mn-lt"/>
                <a:ea typeface="+mn-ea"/>
              </a:rPr>
              <a:t>：</a:t>
            </a:r>
            <a:r>
              <a:rPr lang="en-US" altLang="zh-CN" sz="2800" dirty="0" err="1">
                <a:solidFill>
                  <a:schemeClr val="tx1"/>
                </a:solidFill>
                <a:latin typeface="+mn-lt"/>
              </a:rPr>
              <a:t>f</a:t>
            </a:r>
            <a:r>
              <a:rPr lang="en-US" altLang="zh-CN" sz="2800" baseline="-25000" dirty="0" err="1">
                <a:solidFill>
                  <a:schemeClr val="tx1"/>
                </a:solidFill>
                <a:latin typeface="+mn-lt"/>
              </a:rPr>
              <a:t>CLK</a:t>
            </a:r>
            <a:r>
              <a:rPr lang="en-US" altLang="zh-CN" sz="2800" dirty="0">
                <a:solidFill>
                  <a:schemeClr val="tx1"/>
                </a:solidFill>
                <a:latin typeface="+mn-lt"/>
              </a:rPr>
              <a:t>=</a:t>
            </a:r>
            <a:r>
              <a:rPr lang="en-US" sz="2800" dirty="0">
                <a:solidFill>
                  <a:schemeClr val="tx1"/>
                </a:solidFill>
                <a:latin typeface="+mn-lt"/>
                <a:ea typeface="+mn-ea"/>
              </a:rPr>
              <a:t>8MHz</a:t>
            </a:r>
            <a:endParaRPr lang="zh-CN" altLang="en-US" dirty="0"/>
          </a:p>
          <a:p>
            <a:pPr>
              <a:buNone/>
            </a:pPr>
            <a:r>
              <a:rPr lang="en-US" sz="3200" dirty="0">
                <a:latin typeface="+mn-lt"/>
              </a:rPr>
              <a:t>7.  </a:t>
            </a:r>
            <a:r>
              <a:rPr lang="en-US" sz="3200" dirty="0">
                <a:solidFill>
                  <a:srgbClr val="FFFF99"/>
                </a:solidFill>
                <a:latin typeface="+mn-lt"/>
              </a:rPr>
              <a:t>RESET</a:t>
            </a:r>
            <a:endParaRPr lang="zh-CN" altLang="en-US" sz="3200" dirty="0">
              <a:solidFill>
                <a:srgbClr val="FFFF99"/>
              </a:solidFill>
              <a:latin typeface="+mn-lt"/>
            </a:endParaRPr>
          </a:p>
          <a:p>
            <a:pPr algn="just">
              <a:spcBef>
                <a:spcPts val="1200"/>
              </a:spcBef>
              <a:buFont typeface="Wingdings" panose="05000000000000000000" pitchFamily="2" charset="2"/>
              <a:buChar char="n"/>
            </a:pPr>
            <a:r>
              <a:rPr lang="zh-CN" altLang="en-US" dirty="0">
                <a:solidFill>
                  <a:schemeClr val="tx1"/>
                </a:solidFill>
                <a:latin typeface="+mn-lt"/>
                <a:ea typeface="+mn-ea"/>
              </a:rPr>
              <a:t>复位信号，至少要维持</a:t>
            </a:r>
            <a:r>
              <a:rPr lang="en-US" dirty="0">
                <a:solidFill>
                  <a:schemeClr val="tx1"/>
                </a:solidFill>
                <a:latin typeface="+mn-lt"/>
                <a:ea typeface="+mn-ea"/>
              </a:rPr>
              <a:t>4</a:t>
            </a:r>
            <a:r>
              <a:rPr lang="zh-CN" altLang="en-US" dirty="0">
                <a:solidFill>
                  <a:schemeClr val="tx1"/>
                </a:solidFill>
                <a:latin typeface="+mn-lt"/>
                <a:ea typeface="+mn-ea"/>
              </a:rPr>
              <a:t>个时钟周期。</a:t>
            </a:r>
          </a:p>
          <a:p>
            <a:pPr algn="just">
              <a:spcBef>
                <a:spcPts val="1200"/>
              </a:spcBef>
              <a:buFont typeface="Wingdings" panose="05000000000000000000" pitchFamily="2" charset="2"/>
              <a:buChar char="n"/>
            </a:pPr>
            <a:r>
              <a:rPr lang="zh-CN" altLang="en-US" dirty="0">
                <a:solidFill>
                  <a:schemeClr val="tx1"/>
                </a:solidFill>
                <a:latin typeface="+mn-lt"/>
                <a:ea typeface="+mn-ea"/>
              </a:rPr>
              <a:t>复位后</a:t>
            </a:r>
            <a:r>
              <a:rPr lang="en-US" dirty="0">
                <a:solidFill>
                  <a:schemeClr val="tx1"/>
                </a:solidFill>
                <a:latin typeface="+mn-lt"/>
                <a:ea typeface="+mn-ea"/>
              </a:rPr>
              <a:t>CPU</a:t>
            </a:r>
            <a:r>
              <a:rPr lang="zh-CN" altLang="en-US" dirty="0">
                <a:solidFill>
                  <a:schemeClr val="tx1"/>
                </a:solidFill>
                <a:latin typeface="+mn-lt"/>
                <a:ea typeface="+mn-ea"/>
              </a:rPr>
              <a:t>停止所有操作，总线无效；使</a:t>
            </a:r>
            <a:r>
              <a:rPr lang="en-US" dirty="0">
                <a:solidFill>
                  <a:schemeClr val="tx1"/>
                </a:solidFill>
                <a:latin typeface="+mn-lt"/>
                <a:ea typeface="+mn-ea"/>
              </a:rPr>
              <a:t>DS</a:t>
            </a:r>
            <a:r>
              <a:rPr lang="zh-CN" altLang="en-US" dirty="0">
                <a:solidFill>
                  <a:schemeClr val="tx1"/>
                </a:solidFill>
                <a:latin typeface="+mn-lt"/>
                <a:ea typeface="+mn-ea"/>
              </a:rPr>
              <a:t>、</a:t>
            </a:r>
            <a:r>
              <a:rPr lang="en-US" dirty="0">
                <a:solidFill>
                  <a:schemeClr val="tx1"/>
                </a:solidFill>
                <a:latin typeface="+mn-lt"/>
                <a:ea typeface="+mn-ea"/>
              </a:rPr>
              <a:t>ES</a:t>
            </a:r>
            <a:r>
              <a:rPr lang="zh-CN" altLang="en-US" dirty="0">
                <a:solidFill>
                  <a:schemeClr val="tx1"/>
                </a:solidFill>
                <a:latin typeface="+mn-lt"/>
                <a:ea typeface="+mn-ea"/>
              </a:rPr>
              <a:t>、</a:t>
            </a:r>
            <a:r>
              <a:rPr lang="en-US" dirty="0">
                <a:solidFill>
                  <a:schemeClr val="tx1"/>
                </a:solidFill>
                <a:latin typeface="+mn-lt"/>
                <a:ea typeface="+mn-ea"/>
              </a:rPr>
              <a:t>SS</a:t>
            </a:r>
            <a:r>
              <a:rPr lang="zh-CN" altLang="en-US" dirty="0">
                <a:solidFill>
                  <a:schemeClr val="tx1"/>
                </a:solidFill>
                <a:latin typeface="+mn-lt"/>
                <a:ea typeface="+mn-ea"/>
              </a:rPr>
              <a:t>、</a:t>
            </a:r>
            <a:r>
              <a:rPr lang="en-US" dirty="0">
                <a:solidFill>
                  <a:schemeClr val="tx1"/>
                </a:solidFill>
                <a:latin typeface="+mn-lt"/>
                <a:ea typeface="+mn-ea"/>
              </a:rPr>
              <a:t>FLAGS</a:t>
            </a:r>
            <a:r>
              <a:rPr lang="zh-CN" altLang="en-US" dirty="0">
                <a:solidFill>
                  <a:schemeClr val="tx1"/>
                </a:solidFill>
                <a:latin typeface="+mn-lt"/>
                <a:ea typeface="+mn-ea"/>
              </a:rPr>
              <a:t>、</a:t>
            </a:r>
            <a:r>
              <a:rPr lang="en-US" dirty="0">
                <a:solidFill>
                  <a:schemeClr val="tx1"/>
                </a:solidFill>
                <a:latin typeface="+mn-lt"/>
                <a:ea typeface="+mn-ea"/>
              </a:rPr>
              <a:t>IF</a:t>
            </a:r>
            <a:r>
              <a:rPr lang="zh-CN" altLang="en-US" dirty="0">
                <a:solidFill>
                  <a:schemeClr val="tx1"/>
                </a:solidFill>
                <a:latin typeface="+mn-lt"/>
                <a:ea typeface="+mn-ea"/>
              </a:rPr>
              <a:t>清</a:t>
            </a:r>
            <a:r>
              <a:rPr lang="en-US" dirty="0">
                <a:solidFill>
                  <a:schemeClr val="tx1"/>
                </a:solidFill>
                <a:latin typeface="+mn-lt"/>
                <a:ea typeface="+mn-ea"/>
              </a:rPr>
              <a:t>0</a:t>
            </a:r>
            <a:r>
              <a:rPr lang="zh-CN" altLang="en-US" dirty="0">
                <a:solidFill>
                  <a:schemeClr val="tx1"/>
                </a:solidFill>
                <a:latin typeface="+mn-lt"/>
                <a:ea typeface="+mn-ea"/>
              </a:rPr>
              <a:t>，</a:t>
            </a:r>
            <a:r>
              <a:rPr lang="en-US" dirty="0">
                <a:solidFill>
                  <a:schemeClr val="tx1"/>
                </a:solidFill>
                <a:latin typeface="+mn-lt"/>
                <a:ea typeface="+mn-ea"/>
              </a:rPr>
              <a:t>CS: IP=FFFF: 0000H</a:t>
            </a:r>
            <a:r>
              <a:rPr lang="zh-CN" altLang="en-US" dirty="0">
                <a:solidFill>
                  <a:schemeClr val="tx1"/>
                </a:solidFill>
                <a:latin typeface="+mn-lt"/>
                <a:ea typeface="+mn-ea"/>
              </a:rPr>
              <a:t>；使指令队列变空，禁止中断。</a:t>
            </a:r>
          </a:p>
          <a:p>
            <a:pPr algn="just">
              <a:spcBef>
                <a:spcPts val="1200"/>
              </a:spcBef>
              <a:buFont typeface="Wingdings" panose="05000000000000000000" pitchFamily="2" charset="2"/>
              <a:buChar char="n"/>
            </a:pPr>
            <a:r>
              <a:rPr lang="zh-CN" altLang="en-US" dirty="0">
                <a:solidFill>
                  <a:schemeClr val="tx1"/>
                </a:solidFill>
                <a:latin typeface="+mn-lt"/>
                <a:ea typeface="+mn-ea"/>
              </a:rPr>
              <a:t>复位结束后，</a:t>
            </a:r>
            <a:r>
              <a:rPr lang="en-US" dirty="0">
                <a:solidFill>
                  <a:schemeClr val="tx1"/>
                </a:solidFill>
                <a:latin typeface="+mn-lt"/>
                <a:ea typeface="+mn-ea"/>
              </a:rPr>
              <a:t>CPU</a:t>
            </a:r>
            <a:r>
              <a:rPr lang="zh-CN" altLang="en-US" dirty="0">
                <a:solidFill>
                  <a:schemeClr val="tx1"/>
                </a:solidFill>
                <a:latin typeface="+mn-lt"/>
                <a:ea typeface="+mn-ea"/>
              </a:rPr>
              <a:t>执行重启动过程。</a:t>
            </a:r>
          </a:p>
        </p:txBody>
      </p:sp>
    </p:spTree>
    <p:extLst>
      <p:ext uri="{BB962C8B-B14F-4D97-AF65-F5344CB8AC3E}">
        <p14:creationId xmlns:p14="http://schemas.microsoft.com/office/powerpoint/2010/main" val="818642694"/>
      </p:ext>
    </p:extLst>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628650"/>
            <a:ext cx="8372475" cy="5861050"/>
          </a:xfrm>
        </p:spPr>
        <p:txBody>
          <a:bodyPr/>
          <a:lstStyle/>
          <a:p>
            <a:pPr>
              <a:spcBef>
                <a:spcPts val="0"/>
              </a:spcBef>
              <a:buNone/>
            </a:pPr>
            <a:r>
              <a:rPr lang="en-US" sz="3200" dirty="0">
                <a:latin typeface="+mn-lt"/>
              </a:rPr>
              <a:t>8. </a:t>
            </a:r>
            <a:r>
              <a:rPr lang="zh-CN" altLang="en-US" sz="3200" b="0" dirty="0">
                <a:solidFill>
                  <a:srgbClr val="FFFF99"/>
                </a:solidFill>
                <a:latin typeface="+mn-lt"/>
              </a:rPr>
              <a:t>与中断有关的信号</a:t>
            </a:r>
          </a:p>
          <a:p>
            <a:pPr lvl="0">
              <a:spcBef>
                <a:spcPts val="0"/>
              </a:spcBef>
              <a:buNone/>
            </a:pPr>
            <a:r>
              <a:rPr lang="en-US" altLang="zh-CN" dirty="0">
                <a:latin typeface="+mn-lt"/>
                <a:ea typeface="+mn-ea"/>
              </a:rPr>
              <a:t>1</a:t>
            </a:r>
            <a:r>
              <a:rPr lang="zh-CN" altLang="en-US" dirty="0">
                <a:latin typeface="+mn-lt"/>
                <a:ea typeface="+mn-ea"/>
              </a:rPr>
              <a:t>）</a:t>
            </a:r>
            <a:r>
              <a:rPr lang="en-US" dirty="0">
                <a:latin typeface="+mn-lt"/>
                <a:ea typeface="+mn-ea"/>
              </a:rPr>
              <a:t>INTR</a:t>
            </a:r>
            <a:r>
              <a:rPr lang="zh-CN" altLang="en-US" dirty="0">
                <a:latin typeface="+mn-lt"/>
                <a:ea typeface="+mn-ea"/>
              </a:rPr>
              <a:t>（</a:t>
            </a:r>
            <a:r>
              <a:rPr lang="en-US" dirty="0">
                <a:latin typeface="+mn-lt"/>
                <a:ea typeface="+mn-ea"/>
              </a:rPr>
              <a:t>Interrupt Request</a:t>
            </a:r>
            <a:r>
              <a:rPr lang="zh-CN" altLang="en-US" dirty="0">
                <a:latin typeface="+mn-lt"/>
                <a:ea typeface="+mn-ea"/>
              </a:rPr>
              <a:t>）</a:t>
            </a:r>
          </a:p>
          <a:p>
            <a:pPr>
              <a:spcBef>
                <a:spcPts val="0"/>
              </a:spcBef>
              <a:buFont typeface="Wingdings" panose="05000000000000000000" pitchFamily="2" charset="2"/>
              <a:buChar char="n"/>
            </a:pPr>
            <a:r>
              <a:rPr lang="zh-CN" altLang="en-US" dirty="0">
                <a:solidFill>
                  <a:schemeClr val="tx1"/>
                </a:solidFill>
                <a:latin typeface="+mn-lt"/>
                <a:ea typeface="+mn-ea"/>
              </a:rPr>
              <a:t>可屏蔽中断请求信号</a:t>
            </a:r>
          </a:p>
          <a:p>
            <a:pPr algn="just">
              <a:spcBef>
                <a:spcPts val="0"/>
              </a:spcBef>
              <a:buFont typeface="Wingdings" panose="05000000000000000000" pitchFamily="2" charset="2"/>
              <a:buChar char="n"/>
            </a:pPr>
            <a:r>
              <a:rPr lang="zh-CN" altLang="en-US" dirty="0">
                <a:solidFill>
                  <a:schemeClr val="tx1"/>
                </a:solidFill>
                <a:latin typeface="+mn-lt"/>
                <a:ea typeface="+mn-ea"/>
              </a:rPr>
              <a:t>当</a:t>
            </a:r>
            <a:r>
              <a:rPr lang="en-US" dirty="0">
                <a:solidFill>
                  <a:schemeClr val="tx1"/>
                </a:solidFill>
                <a:latin typeface="+mn-lt"/>
                <a:ea typeface="+mn-ea"/>
              </a:rPr>
              <a:t>INTR=1</a:t>
            </a:r>
            <a:r>
              <a:rPr lang="zh-CN" altLang="en-US" dirty="0">
                <a:solidFill>
                  <a:schemeClr val="tx1"/>
                </a:solidFill>
                <a:latin typeface="+mn-lt"/>
                <a:ea typeface="+mn-ea"/>
              </a:rPr>
              <a:t>时，若</a:t>
            </a:r>
            <a:r>
              <a:rPr lang="en-US" dirty="0">
                <a:solidFill>
                  <a:schemeClr val="tx1"/>
                </a:solidFill>
                <a:latin typeface="+mn-lt"/>
                <a:ea typeface="+mn-ea"/>
              </a:rPr>
              <a:t>FLAGS</a:t>
            </a:r>
            <a:r>
              <a:rPr lang="zh-CN" altLang="en-US" dirty="0">
                <a:solidFill>
                  <a:schemeClr val="tx1"/>
                </a:solidFill>
                <a:latin typeface="+mn-lt"/>
                <a:ea typeface="+mn-ea"/>
              </a:rPr>
              <a:t>的</a:t>
            </a:r>
            <a:r>
              <a:rPr lang="en-US" dirty="0">
                <a:solidFill>
                  <a:schemeClr val="tx1"/>
                </a:solidFill>
                <a:latin typeface="+mn-lt"/>
                <a:ea typeface="+mn-ea"/>
              </a:rPr>
              <a:t>IF=1</a:t>
            </a:r>
            <a:r>
              <a:rPr lang="zh-CN" altLang="en-US" dirty="0">
                <a:solidFill>
                  <a:schemeClr val="tx1"/>
                </a:solidFill>
                <a:latin typeface="+mn-lt"/>
                <a:ea typeface="+mn-ea"/>
              </a:rPr>
              <a:t>，则允许</a:t>
            </a:r>
            <a:r>
              <a:rPr lang="en-US" dirty="0">
                <a:solidFill>
                  <a:schemeClr val="tx1"/>
                </a:solidFill>
                <a:latin typeface="+mn-lt"/>
                <a:ea typeface="+mn-ea"/>
              </a:rPr>
              <a:t>CPU</a:t>
            </a:r>
            <a:r>
              <a:rPr lang="zh-CN" altLang="en-US" dirty="0">
                <a:solidFill>
                  <a:schemeClr val="tx1"/>
                </a:solidFill>
                <a:latin typeface="+mn-lt"/>
                <a:ea typeface="+mn-ea"/>
              </a:rPr>
              <a:t>响应可屏蔽中断；若</a:t>
            </a:r>
            <a:r>
              <a:rPr lang="en-US" dirty="0">
                <a:solidFill>
                  <a:schemeClr val="tx1"/>
                </a:solidFill>
                <a:latin typeface="+mn-lt"/>
                <a:ea typeface="+mn-ea"/>
              </a:rPr>
              <a:t>IF=0</a:t>
            </a:r>
            <a:r>
              <a:rPr lang="zh-CN" altLang="en-US" dirty="0">
                <a:solidFill>
                  <a:schemeClr val="tx1"/>
                </a:solidFill>
                <a:latin typeface="+mn-lt"/>
                <a:ea typeface="+mn-ea"/>
              </a:rPr>
              <a:t>，则不能响应。</a:t>
            </a:r>
          </a:p>
          <a:p>
            <a:pPr lvl="0">
              <a:spcBef>
                <a:spcPts val="0"/>
              </a:spcBef>
              <a:buNone/>
            </a:pPr>
            <a:endParaRPr lang="en-US" altLang="zh-CN" dirty="0">
              <a:latin typeface="+mn-lt"/>
              <a:ea typeface="+mn-ea"/>
            </a:endParaRPr>
          </a:p>
          <a:p>
            <a:pPr lvl="0">
              <a:spcBef>
                <a:spcPts val="0"/>
              </a:spcBef>
              <a:buNone/>
            </a:pPr>
            <a:r>
              <a:rPr lang="en-US" altLang="zh-CN" dirty="0">
                <a:latin typeface="+mn-lt"/>
                <a:ea typeface="+mn-ea"/>
              </a:rPr>
              <a:t>2</a:t>
            </a:r>
            <a:r>
              <a:rPr lang="zh-CN" altLang="en-US" dirty="0">
                <a:latin typeface="+mn-lt"/>
                <a:ea typeface="+mn-ea"/>
              </a:rPr>
              <a:t>）</a:t>
            </a:r>
            <a:r>
              <a:rPr lang="en-US" dirty="0">
                <a:latin typeface="+mn-lt"/>
                <a:ea typeface="+mn-ea"/>
              </a:rPr>
              <a:t>NMI</a:t>
            </a:r>
            <a:r>
              <a:rPr lang="zh-CN" altLang="en-US" dirty="0">
                <a:latin typeface="+mn-lt"/>
                <a:ea typeface="+mn-ea"/>
              </a:rPr>
              <a:t>（</a:t>
            </a:r>
            <a:r>
              <a:rPr lang="en-US" dirty="0">
                <a:latin typeface="+mn-lt"/>
                <a:ea typeface="+mn-ea"/>
              </a:rPr>
              <a:t>Non-Maskable Interrupt</a:t>
            </a:r>
            <a:r>
              <a:rPr lang="zh-CN" altLang="en-US" dirty="0">
                <a:latin typeface="+mn-lt"/>
                <a:ea typeface="+mn-ea"/>
              </a:rPr>
              <a:t>）</a:t>
            </a:r>
          </a:p>
          <a:p>
            <a:pPr>
              <a:spcBef>
                <a:spcPts val="0"/>
              </a:spcBef>
              <a:buFont typeface="Wingdings" panose="05000000000000000000" pitchFamily="2" charset="2"/>
              <a:buChar char="n"/>
            </a:pPr>
            <a:r>
              <a:rPr lang="zh-CN" altLang="en-US" dirty="0">
                <a:solidFill>
                  <a:schemeClr val="tx1"/>
                </a:solidFill>
                <a:latin typeface="+mn-lt"/>
                <a:ea typeface="+mn-ea"/>
              </a:rPr>
              <a:t>不可屏蔽中断请求信号</a:t>
            </a:r>
          </a:p>
          <a:p>
            <a:pPr>
              <a:spcBef>
                <a:spcPts val="0"/>
              </a:spcBef>
              <a:buFont typeface="Wingdings" panose="05000000000000000000" pitchFamily="2" charset="2"/>
              <a:buChar char="n"/>
            </a:pPr>
            <a:r>
              <a:rPr lang="zh-CN" altLang="en-US" dirty="0">
                <a:solidFill>
                  <a:schemeClr val="tx1"/>
                </a:solidFill>
                <a:latin typeface="+mn-lt"/>
                <a:ea typeface="+mn-ea"/>
              </a:rPr>
              <a:t>这类中断不能用软件屏蔽，也不受</a:t>
            </a:r>
            <a:r>
              <a:rPr lang="en-US" dirty="0">
                <a:solidFill>
                  <a:schemeClr val="tx1"/>
                </a:solidFill>
                <a:latin typeface="+mn-lt"/>
                <a:ea typeface="+mn-ea"/>
              </a:rPr>
              <a:t>IF</a:t>
            </a:r>
            <a:r>
              <a:rPr lang="zh-CN" altLang="en-US" dirty="0">
                <a:solidFill>
                  <a:schemeClr val="tx1"/>
                </a:solidFill>
                <a:latin typeface="+mn-lt"/>
                <a:ea typeface="+mn-ea"/>
              </a:rPr>
              <a:t>标志的影响。</a:t>
            </a:r>
          </a:p>
          <a:p>
            <a:pPr>
              <a:spcBef>
                <a:spcPts val="0"/>
              </a:spcBef>
              <a:buNone/>
            </a:pPr>
            <a:r>
              <a:rPr lang="en-US" dirty="0">
                <a:latin typeface="+mn-lt"/>
                <a:ea typeface="+mn-ea"/>
              </a:rPr>
              <a:t> </a:t>
            </a:r>
            <a:endParaRPr lang="zh-CN" altLang="en-US" dirty="0">
              <a:latin typeface="+mn-lt"/>
              <a:ea typeface="+mn-ea"/>
            </a:endParaRPr>
          </a:p>
          <a:p>
            <a:pPr>
              <a:spcBef>
                <a:spcPts val="0"/>
              </a:spcBef>
              <a:buNone/>
            </a:pPr>
            <a:r>
              <a:rPr lang="en-US" dirty="0">
                <a:latin typeface="+mn-lt"/>
                <a:ea typeface="+mn-ea"/>
              </a:rPr>
              <a:t>3</a:t>
            </a:r>
            <a:r>
              <a:rPr lang="zh-CN" altLang="en-US" dirty="0">
                <a:latin typeface="+mn-lt"/>
                <a:ea typeface="+mn-ea"/>
              </a:rPr>
              <a:t>）           （</a:t>
            </a:r>
            <a:r>
              <a:rPr lang="en-US" dirty="0">
                <a:latin typeface="+mn-lt"/>
                <a:ea typeface="+mn-ea"/>
              </a:rPr>
              <a:t>Interrupt Acknowledge</a:t>
            </a:r>
            <a:r>
              <a:rPr lang="zh-CN" altLang="en-US" dirty="0">
                <a:latin typeface="+mn-lt"/>
                <a:ea typeface="+mn-ea"/>
              </a:rPr>
              <a:t>）</a:t>
            </a:r>
          </a:p>
          <a:p>
            <a:pPr algn="just">
              <a:spcBef>
                <a:spcPts val="0"/>
              </a:spcBef>
              <a:buFont typeface="Wingdings" panose="05000000000000000000" pitchFamily="2" charset="2"/>
              <a:buChar char="n"/>
            </a:pPr>
            <a:r>
              <a:rPr lang="zh-CN" altLang="en-US" dirty="0">
                <a:solidFill>
                  <a:schemeClr val="tx1"/>
                </a:solidFill>
                <a:latin typeface="+mn-lt"/>
                <a:ea typeface="+mn-ea"/>
              </a:rPr>
              <a:t>中断响应信号。</a:t>
            </a:r>
            <a:endParaRPr lang="en-US" altLang="zh-CN" dirty="0">
              <a:solidFill>
                <a:schemeClr val="tx1"/>
              </a:solidFill>
              <a:latin typeface="+mn-lt"/>
              <a:ea typeface="+mn-ea"/>
            </a:endParaRPr>
          </a:p>
          <a:p>
            <a:pPr algn="just">
              <a:spcBef>
                <a:spcPts val="0"/>
              </a:spcBef>
              <a:buFont typeface="Wingdings" panose="05000000000000000000" pitchFamily="2" charset="2"/>
              <a:buChar char="n"/>
            </a:pPr>
            <a:r>
              <a:rPr lang="zh-CN" altLang="en-US" dirty="0">
                <a:solidFill>
                  <a:schemeClr val="tx1"/>
                </a:solidFill>
                <a:latin typeface="+mn-lt"/>
                <a:ea typeface="+mn-ea"/>
              </a:rPr>
              <a:t>是在</a:t>
            </a:r>
            <a:r>
              <a:rPr lang="en-US" dirty="0">
                <a:solidFill>
                  <a:schemeClr val="tx1"/>
                </a:solidFill>
                <a:latin typeface="+mn-lt"/>
                <a:ea typeface="+mn-ea"/>
              </a:rPr>
              <a:t>CPU</a:t>
            </a:r>
            <a:r>
              <a:rPr lang="zh-CN" altLang="en-US" dirty="0">
                <a:solidFill>
                  <a:schemeClr val="tx1"/>
                </a:solidFill>
                <a:latin typeface="+mn-lt"/>
                <a:ea typeface="+mn-ea"/>
              </a:rPr>
              <a:t>响应外部可屏蔽中断请求后，向外设发出的回答信号。</a:t>
            </a:r>
          </a:p>
        </p:txBody>
      </p:sp>
      <p:graphicFrame>
        <p:nvGraphicFramePr>
          <p:cNvPr id="4" name="对象 3"/>
          <p:cNvGraphicFramePr>
            <a:graphicFrameLocks noChangeAspect="1"/>
          </p:cNvGraphicFramePr>
          <p:nvPr/>
        </p:nvGraphicFramePr>
        <p:xfrm>
          <a:off x="1016000" y="4718050"/>
          <a:ext cx="877888" cy="438150"/>
        </p:xfrm>
        <a:graphic>
          <a:graphicData uri="http://schemas.openxmlformats.org/presentationml/2006/ole">
            <mc:AlternateContent xmlns:mc="http://schemas.openxmlformats.org/markup-compatibility/2006">
              <mc:Choice xmlns:v="urn:schemas-microsoft-com:vml" Requires="v">
                <p:oleObj name="Equation" r:id="rId2" imgW="10363200" imgH="5181600" progId="Equation.DSMT4">
                  <p:embed/>
                </p:oleObj>
              </mc:Choice>
              <mc:Fallback>
                <p:oleObj name="Equation" r:id="rId2" imgW="10363200" imgH="5181600" progId="Equation.DSMT4">
                  <p:embed/>
                  <p:pic>
                    <p:nvPicPr>
                      <p:cNvPr id="4" name="对象 3"/>
                      <p:cNvPicPr>
                        <a:picLocks noChangeAspect="1"/>
                      </p:cNvPicPr>
                      <p:nvPr/>
                    </p:nvPicPr>
                    <p:blipFill>
                      <a:blip r:embed="rId3"/>
                      <a:stretch>
                        <a:fillRect/>
                      </a:stretch>
                    </p:blipFill>
                    <p:spPr>
                      <a:xfrm>
                        <a:off x="1016000" y="4718050"/>
                        <a:ext cx="877888" cy="43815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809076884"/>
      </p:ext>
    </p:extLst>
  </p:cSld>
  <p:clrMapOvr>
    <a:masterClrMapping/>
  </p:clrMapOvr>
  <p:transition spd="slow">
    <p:push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250" y="584200"/>
            <a:ext cx="8372475" cy="5975350"/>
          </a:xfrm>
        </p:spPr>
        <p:txBody>
          <a:bodyPr/>
          <a:lstStyle/>
          <a:p>
            <a:pPr>
              <a:spcBef>
                <a:spcPts val="0"/>
              </a:spcBef>
              <a:buNone/>
            </a:pPr>
            <a:r>
              <a:rPr lang="en-US" sz="3200" dirty="0">
                <a:latin typeface="+mn-lt"/>
              </a:rPr>
              <a:t>9.  </a:t>
            </a:r>
            <a:r>
              <a:rPr lang="en-US" sz="3200" dirty="0">
                <a:solidFill>
                  <a:srgbClr val="FFFF99"/>
                </a:solidFill>
                <a:latin typeface="+mn-lt"/>
              </a:rPr>
              <a:t>HOLD</a:t>
            </a:r>
            <a:r>
              <a:rPr lang="zh-CN" altLang="en-US" sz="3200" dirty="0">
                <a:solidFill>
                  <a:srgbClr val="FFFF99"/>
                </a:solidFill>
                <a:latin typeface="+mn-lt"/>
              </a:rPr>
              <a:t>（</a:t>
            </a:r>
            <a:r>
              <a:rPr lang="en-US" sz="3200" dirty="0">
                <a:solidFill>
                  <a:srgbClr val="FFFF99"/>
                </a:solidFill>
                <a:latin typeface="+mn-lt"/>
              </a:rPr>
              <a:t>Hold Request</a:t>
            </a:r>
            <a:r>
              <a:rPr lang="zh-CN" altLang="en-US" sz="3200" dirty="0">
                <a:solidFill>
                  <a:srgbClr val="FFFF99"/>
                </a:solidFill>
                <a:latin typeface="+mn-lt"/>
              </a:rPr>
              <a:t>）</a:t>
            </a:r>
            <a:endParaRPr lang="en-US" altLang="zh-CN" sz="3200" dirty="0">
              <a:solidFill>
                <a:srgbClr val="FFFF99"/>
              </a:solidFill>
              <a:latin typeface="+mn-lt"/>
            </a:endParaRPr>
          </a:p>
          <a:p>
            <a:pPr>
              <a:spcBef>
                <a:spcPts val="0"/>
              </a:spcBef>
              <a:buNone/>
            </a:pPr>
            <a:r>
              <a:rPr lang="en-US" sz="3200" dirty="0">
                <a:solidFill>
                  <a:srgbClr val="FFFF99"/>
                </a:solidFill>
                <a:latin typeface="+mn-lt"/>
              </a:rPr>
              <a:t>     HLDA</a:t>
            </a:r>
            <a:r>
              <a:rPr lang="zh-CN" altLang="en-US" sz="3200" dirty="0">
                <a:solidFill>
                  <a:srgbClr val="FFFF99"/>
                </a:solidFill>
                <a:latin typeface="+mn-lt"/>
              </a:rPr>
              <a:t>（</a:t>
            </a:r>
            <a:r>
              <a:rPr lang="en-US" sz="3200" dirty="0">
                <a:solidFill>
                  <a:srgbClr val="FFFF99"/>
                </a:solidFill>
                <a:latin typeface="+mn-lt"/>
              </a:rPr>
              <a:t>Hold Acknowledge</a:t>
            </a:r>
            <a:r>
              <a:rPr lang="zh-CN" altLang="en-US" sz="3200" dirty="0">
                <a:solidFill>
                  <a:srgbClr val="FFFF99"/>
                </a:solidFill>
                <a:latin typeface="+mn-lt"/>
              </a:rPr>
              <a:t>）</a:t>
            </a:r>
          </a:p>
          <a:p>
            <a:pPr algn="just">
              <a:buFont typeface="Wingdings" panose="05000000000000000000" pitchFamily="2" charset="2"/>
              <a:buChar char="n"/>
            </a:pPr>
            <a:r>
              <a:rPr lang="zh-CN" altLang="en-US" dirty="0">
                <a:solidFill>
                  <a:schemeClr val="tx1"/>
                </a:solidFill>
                <a:latin typeface="+mn-lt"/>
                <a:ea typeface="+mn-ea"/>
              </a:rPr>
              <a:t>总线保持请求</a:t>
            </a:r>
            <a:r>
              <a:rPr lang="en-US" altLang="zh-CN" dirty="0">
                <a:solidFill>
                  <a:schemeClr val="tx1"/>
                </a:solidFill>
                <a:latin typeface="+mn-lt"/>
                <a:ea typeface="+mn-ea"/>
              </a:rPr>
              <a:t>/</a:t>
            </a:r>
            <a:r>
              <a:rPr lang="zh-CN" altLang="en-US" dirty="0">
                <a:solidFill>
                  <a:schemeClr val="tx1"/>
                </a:solidFill>
                <a:latin typeface="+mn-lt"/>
                <a:ea typeface="+mn-ea"/>
              </a:rPr>
              <a:t>总线保持响应信号，这两个信号在</a:t>
            </a:r>
            <a:r>
              <a:rPr lang="en-US" dirty="0">
                <a:solidFill>
                  <a:schemeClr val="tx1"/>
                </a:solidFill>
                <a:latin typeface="+mn-lt"/>
                <a:ea typeface="+mn-ea"/>
              </a:rPr>
              <a:t>DMA</a:t>
            </a:r>
            <a:r>
              <a:rPr lang="zh-CN" altLang="en-US" dirty="0">
                <a:solidFill>
                  <a:schemeClr val="tx1"/>
                </a:solidFill>
                <a:latin typeface="+mn-lt"/>
                <a:ea typeface="+mn-ea"/>
              </a:rPr>
              <a:t>操作时使用。</a:t>
            </a:r>
          </a:p>
          <a:p>
            <a:pPr>
              <a:buNone/>
            </a:pPr>
            <a:r>
              <a:rPr lang="en-US" sz="1000" dirty="0">
                <a:solidFill>
                  <a:schemeClr val="tx1"/>
                </a:solidFill>
                <a:latin typeface="+mn-lt"/>
              </a:rPr>
              <a:t> </a:t>
            </a:r>
            <a:endParaRPr lang="zh-CN" altLang="en-US" sz="1000" dirty="0">
              <a:solidFill>
                <a:schemeClr val="tx1"/>
              </a:solidFill>
              <a:latin typeface="+mn-lt"/>
            </a:endParaRPr>
          </a:p>
          <a:p>
            <a:pPr>
              <a:buNone/>
            </a:pPr>
            <a:r>
              <a:rPr lang="en-US" sz="3200" dirty="0">
                <a:latin typeface="+mn-lt"/>
              </a:rPr>
              <a:t>10.  </a:t>
            </a:r>
            <a:r>
              <a:rPr lang="en-US" sz="3200" dirty="0">
                <a:solidFill>
                  <a:srgbClr val="FFFF99"/>
                </a:solidFill>
                <a:latin typeface="+mn-lt"/>
              </a:rPr>
              <a:t>ALE</a:t>
            </a:r>
            <a:r>
              <a:rPr lang="zh-CN" altLang="en-US" sz="3200" dirty="0">
                <a:solidFill>
                  <a:srgbClr val="FFFF99"/>
                </a:solidFill>
                <a:latin typeface="+mn-lt"/>
              </a:rPr>
              <a:t>（</a:t>
            </a:r>
            <a:r>
              <a:rPr lang="en-US" sz="3200" dirty="0">
                <a:solidFill>
                  <a:srgbClr val="FFFF99"/>
                </a:solidFill>
                <a:latin typeface="+mn-lt"/>
              </a:rPr>
              <a:t>Address Latch Enable</a:t>
            </a:r>
            <a:r>
              <a:rPr lang="zh-CN" altLang="en-US" sz="3200" dirty="0">
                <a:solidFill>
                  <a:srgbClr val="FFFF99"/>
                </a:solidFill>
                <a:latin typeface="+mn-lt"/>
              </a:rPr>
              <a:t>）</a:t>
            </a:r>
          </a:p>
          <a:p>
            <a:pPr>
              <a:buFont typeface="Wingdings" panose="05000000000000000000" pitchFamily="2" charset="2"/>
              <a:buChar char="n"/>
            </a:pPr>
            <a:r>
              <a:rPr lang="zh-CN" altLang="en-US" dirty="0">
                <a:solidFill>
                  <a:schemeClr val="tx1"/>
                </a:solidFill>
                <a:latin typeface="+mn-lt"/>
                <a:ea typeface="+mn-ea"/>
              </a:rPr>
              <a:t>地址锁存允许信号。</a:t>
            </a:r>
          </a:p>
          <a:p>
            <a:pPr>
              <a:spcBef>
                <a:spcPts val="0"/>
              </a:spcBef>
              <a:buNone/>
            </a:pPr>
            <a:r>
              <a:rPr lang="en-US" sz="1000" dirty="0">
                <a:solidFill>
                  <a:schemeClr val="tx1"/>
                </a:solidFill>
                <a:latin typeface="+mn-lt"/>
              </a:rPr>
              <a:t> </a:t>
            </a:r>
            <a:endParaRPr lang="zh-CN" altLang="en-US" sz="1000" dirty="0">
              <a:solidFill>
                <a:schemeClr val="tx1"/>
              </a:solidFill>
              <a:latin typeface="+mn-lt"/>
            </a:endParaRPr>
          </a:p>
          <a:p>
            <a:pPr>
              <a:buNone/>
            </a:pPr>
            <a:r>
              <a:rPr lang="en-US" sz="3200" dirty="0">
                <a:latin typeface="+mn-lt"/>
              </a:rPr>
              <a:t>11. </a:t>
            </a:r>
            <a:r>
              <a:rPr lang="en-US" sz="3200" dirty="0">
                <a:solidFill>
                  <a:srgbClr val="FFFF99"/>
                </a:solidFill>
                <a:latin typeface="+mn-lt"/>
              </a:rPr>
              <a:t> DT/    </a:t>
            </a:r>
            <a:r>
              <a:rPr lang="zh-CN" altLang="en-US" sz="3200" dirty="0">
                <a:solidFill>
                  <a:srgbClr val="FFFF99"/>
                </a:solidFill>
                <a:latin typeface="+mn-lt"/>
              </a:rPr>
              <a:t>（</a:t>
            </a:r>
            <a:r>
              <a:rPr lang="en-US" sz="3200" dirty="0">
                <a:solidFill>
                  <a:srgbClr val="FFFF99"/>
                </a:solidFill>
                <a:latin typeface="+mn-lt"/>
              </a:rPr>
              <a:t>Data Transmit/Receive</a:t>
            </a:r>
            <a:r>
              <a:rPr lang="zh-CN" altLang="en-US" sz="3200" dirty="0">
                <a:solidFill>
                  <a:srgbClr val="FFFF99"/>
                </a:solidFill>
                <a:latin typeface="+mn-lt"/>
              </a:rPr>
              <a:t>）</a:t>
            </a:r>
          </a:p>
          <a:p>
            <a:pPr>
              <a:buFont typeface="Wingdings" panose="05000000000000000000" pitchFamily="2" charset="2"/>
              <a:buChar char="n"/>
            </a:pPr>
            <a:r>
              <a:rPr lang="zh-CN" altLang="en-US" dirty="0">
                <a:solidFill>
                  <a:schemeClr val="tx1"/>
                </a:solidFill>
                <a:latin typeface="+mn-lt"/>
                <a:ea typeface="+mn-ea"/>
              </a:rPr>
              <a:t>数据发送</a:t>
            </a:r>
            <a:r>
              <a:rPr lang="en-US" dirty="0">
                <a:solidFill>
                  <a:schemeClr val="tx1"/>
                </a:solidFill>
                <a:latin typeface="+mn-lt"/>
                <a:ea typeface="+mn-ea"/>
              </a:rPr>
              <a:t>/</a:t>
            </a:r>
            <a:r>
              <a:rPr lang="zh-CN" altLang="en-US" dirty="0">
                <a:solidFill>
                  <a:schemeClr val="tx1"/>
                </a:solidFill>
                <a:latin typeface="+mn-lt"/>
                <a:ea typeface="+mn-ea"/>
              </a:rPr>
              <a:t>接收信号，用来控制数据传送的方向</a:t>
            </a:r>
            <a:r>
              <a:rPr lang="en-US" altLang="zh-CN" dirty="0">
                <a:solidFill>
                  <a:schemeClr val="tx1"/>
                </a:solidFill>
                <a:latin typeface="+mn-lt"/>
                <a:ea typeface="+mn-ea"/>
              </a:rPr>
              <a:t>:</a:t>
            </a:r>
            <a:endParaRPr lang="zh-CN" altLang="en-US" dirty="0">
              <a:solidFill>
                <a:schemeClr val="tx1"/>
              </a:solidFill>
              <a:latin typeface="+mn-lt"/>
              <a:ea typeface="+mn-ea"/>
            </a:endParaRPr>
          </a:p>
          <a:p>
            <a:pPr marL="174625" indent="0" algn="just">
              <a:buFont typeface="Wingdings" panose="05000000000000000000" pitchFamily="2" charset="2"/>
              <a:buChar char="Ø"/>
            </a:pPr>
            <a:r>
              <a:rPr lang="zh-CN" altLang="en-US" dirty="0">
                <a:solidFill>
                  <a:schemeClr val="tx1"/>
                </a:solidFill>
                <a:latin typeface="+mn-lt"/>
                <a:ea typeface="+mn-ea"/>
              </a:rPr>
              <a:t>                  ，</a:t>
            </a:r>
            <a:r>
              <a:rPr lang="en-US" dirty="0">
                <a:solidFill>
                  <a:schemeClr val="tx1"/>
                </a:solidFill>
                <a:latin typeface="+mn-lt"/>
                <a:ea typeface="+mn-ea"/>
              </a:rPr>
              <a:t>CPU</a:t>
            </a:r>
            <a:r>
              <a:rPr lang="zh-CN" altLang="en-US" dirty="0">
                <a:solidFill>
                  <a:schemeClr val="tx1"/>
                </a:solidFill>
                <a:latin typeface="+mn-lt"/>
                <a:ea typeface="+mn-ea"/>
              </a:rPr>
              <a:t>用写操作向外部发送数据；</a:t>
            </a:r>
            <a:endParaRPr lang="en-US" altLang="zh-CN" dirty="0">
              <a:solidFill>
                <a:schemeClr val="tx1"/>
              </a:solidFill>
              <a:latin typeface="+mn-lt"/>
              <a:ea typeface="+mn-ea"/>
            </a:endParaRPr>
          </a:p>
          <a:p>
            <a:pPr marL="174625" indent="0" algn="just">
              <a:buFont typeface="Wingdings" panose="05000000000000000000" pitchFamily="2" charset="2"/>
              <a:buChar char="Ø"/>
            </a:pPr>
            <a:r>
              <a:rPr lang="zh-CN" altLang="en-US" dirty="0">
                <a:solidFill>
                  <a:schemeClr val="tx1"/>
                </a:solidFill>
                <a:latin typeface="+mn-lt"/>
                <a:ea typeface="+mn-ea"/>
              </a:rPr>
              <a:t>                  ，</a:t>
            </a:r>
            <a:r>
              <a:rPr lang="en-US" dirty="0">
                <a:solidFill>
                  <a:schemeClr val="tx1"/>
                </a:solidFill>
                <a:latin typeface="+mn-lt"/>
                <a:ea typeface="+mn-ea"/>
              </a:rPr>
              <a:t>CPU</a:t>
            </a:r>
            <a:r>
              <a:rPr lang="zh-CN" altLang="en-US" dirty="0">
                <a:solidFill>
                  <a:schemeClr val="tx1"/>
                </a:solidFill>
                <a:latin typeface="+mn-lt"/>
                <a:ea typeface="+mn-ea"/>
              </a:rPr>
              <a:t>读取外部传送过来的数据。</a:t>
            </a:r>
            <a:endParaRPr lang="zh-CN" altLang="en-US" dirty="0"/>
          </a:p>
          <a:p>
            <a:endParaRPr lang="zh-CN" altLang="en-US" dirty="0"/>
          </a:p>
        </p:txBody>
      </p:sp>
      <p:graphicFrame>
        <p:nvGraphicFramePr>
          <p:cNvPr id="4" name="对象 3"/>
          <p:cNvGraphicFramePr>
            <a:graphicFrameLocks noChangeAspect="1"/>
          </p:cNvGraphicFramePr>
          <p:nvPr/>
        </p:nvGraphicFramePr>
        <p:xfrm>
          <a:off x="1816101" y="4095751"/>
          <a:ext cx="433388" cy="533400"/>
        </p:xfrm>
        <a:graphic>
          <a:graphicData uri="http://schemas.openxmlformats.org/presentationml/2006/ole">
            <mc:AlternateContent xmlns:mc="http://schemas.openxmlformats.org/markup-compatibility/2006">
              <mc:Choice xmlns:v="urn:schemas-microsoft-com:vml" Requires="v">
                <p:oleObj name="Equation" r:id="rId2" imgW="3962400" imgH="4876800" progId="Equation.DSMT4">
                  <p:embed/>
                </p:oleObj>
              </mc:Choice>
              <mc:Fallback>
                <p:oleObj name="Equation" r:id="rId2" imgW="3962400" imgH="4876800" progId="Equation.DSMT4">
                  <p:embed/>
                  <p:pic>
                    <p:nvPicPr>
                      <p:cNvPr id="4" name="对象 3"/>
                      <p:cNvPicPr>
                        <a:picLocks noChangeAspect="1"/>
                      </p:cNvPicPr>
                      <p:nvPr/>
                    </p:nvPicPr>
                    <p:blipFill>
                      <a:blip r:embed="rId3"/>
                      <a:stretch>
                        <a:fillRect/>
                      </a:stretch>
                    </p:blipFill>
                    <p:spPr>
                      <a:xfrm>
                        <a:off x="1816101" y="4095751"/>
                        <a:ext cx="433388" cy="533400"/>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971550" y="5207000"/>
          <a:ext cx="1434727" cy="530226"/>
        </p:xfrm>
        <a:graphic>
          <a:graphicData uri="http://schemas.openxmlformats.org/presentationml/2006/ole">
            <mc:AlternateContent xmlns:mc="http://schemas.openxmlformats.org/markup-compatibility/2006">
              <mc:Choice xmlns:v="urn:schemas-microsoft-com:vml" Requires="v">
                <p:oleObj name="Equation" r:id="rId4" imgW="14020800" imgH="5181600" progId="Equation.DSMT4">
                  <p:embed/>
                </p:oleObj>
              </mc:Choice>
              <mc:Fallback>
                <p:oleObj name="Equation" r:id="rId4" imgW="14020800" imgH="5181600" progId="Equation.DSMT4">
                  <p:embed/>
                  <p:pic>
                    <p:nvPicPr>
                      <p:cNvPr id="6" name="对象 5"/>
                      <p:cNvPicPr>
                        <a:picLocks noChangeAspect="1"/>
                      </p:cNvPicPr>
                      <p:nvPr/>
                    </p:nvPicPr>
                    <p:blipFill>
                      <a:blip r:embed="rId5"/>
                      <a:stretch>
                        <a:fillRect/>
                      </a:stretch>
                    </p:blipFill>
                    <p:spPr>
                      <a:xfrm>
                        <a:off x="971550" y="5207000"/>
                        <a:ext cx="1434727" cy="530226"/>
                      </a:xfrm>
                      <a:prstGeom prst="rect">
                        <a:avLst/>
                      </a:prstGeom>
                      <a:noFill/>
                      <a:ln w="9525">
                        <a:noFill/>
                      </a:ln>
                    </p:spPr>
                  </p:pic>
                </p:oleObj>
              </mc:Fallback>
            </mc:AlternateContent>
          </a:graphicData>
        </a:graphic>
      </p:graphicFrame>
      <p:graphicFrame>
        <p:nvGraphicFramePr>
          <p:cNvPr id="91142" name="Object 6"/>
          <p:cNvGraphicFramePr>
            <a:graphicFrameLocks noChangeAspect="1"/>
          </p:cNvGraphicFramePr>
          <p:nvPr/>
        </p:nvGraphicFramePr>
        <p:xfrm>
          <a:off x="971550" y="5695950"/>
          <a:ext cx="1465916" cy="530225"/>
        </p:xfrm>
        <a:graphic>
          <a:graphicData uri="http://schemas.openxmlformats.org/presentationml/2006/ole">
            <mc:AlternateContent xmlns:mc="http://schemas.openxmlformats.org/markup-compatibility/2006">
              <mc:Choice xmlns:v="urn:schemas-microsoft-com:vml" Requires="v">
                <p:oleObj name="Equation" r:id="rId6" imgW="14325600" imgH="5181600" progId="Equation.DSMT4">
                  <p:embed/>
                </p:oleObj>
              </mc:Choice>
              <mc:Fallback>
                <p:oleObj name="Equation" r:id="rId6" imgW="14325600" imgH="5181600" progId="Equation.DSMT4">
                  <p:embed/>
                  <p:pic>
                    <p:nvPicPr>
                      <p:cNvPr id="91142" name="Object 6"/>
                      <p:cNvPicPr>
                        <a:picLocks noChangeAspect="1"/>
                      </p:cNvPicPr>
                      <p:nvPr/>
                    </p:nvPicPr>
                    <p:blipFill>
                      <a:blip r:embed="rId7"/>
                      <a:stretch>
                        <a:fillRect/>
                      </a:stretch>
                    </p:blipFill>
                    <p:spPr>
                      <a:xfrm>
                        <a:off x="971550" y="5695950"/>
                        <a:ext cx="1465916" cy="530225"/>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410834793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250" y="762000"/>
            <a:ext cx="8372475" cy="5289550"/>
          </a:xfrm>
        </p:spPr>
        <p:txBody>
          <a:bodyPr/>
          <a:lstStyle/>
          <a:p>
            <a:pPr>
              <a:spcBef>
                <a:spcPts val="0"/>
              </a:spcBef>
              <a:buNone/>
            </a:pPr>
            <a:r>
              <a:rPr lang="en-US" sz="3200" dirty="0">
                <a:latin typeface="+mn-lt"/>
              </a:rPr>
              <a:t>12.        </a:t>
            </a:r>
            <a:r>
              <a:rPr lang="zh-CN" altLang="en-US" sz="3200" dirty="0">
                <a:solidFill>
                  <a:srgbClr val="FFFF99"/>
                </a:solidFill>
                <a:latin typeface="+mn-lt"/>
              </a:rPr>
              <a:t>（</a:t>
            </a:r>
            <a:r>
              <a:rPr lang="en-US" sz="3200" dirty="0">
                <a:solidFill>
                  <a:srgbClr val="FFFF99"/>
                </a:solidFill>
                <a:latin typeface="+mn-lt"/>
              </a:rPr>
              <a:t>Data Enable</a:t>
            </a:r>
            <a:r>
              <a:rPr lang="zh-CN" altLang="en-US" sz="3200" dirty="0">
                <a:solidFill>
                  <a:srgbClr val="FFFF99"/>
                </a:solidFill>
                <a:latin typeface="+mn-lt"/>
              </a:rPr>
              <a:t>）</a:t>
            </a:r>
          </a:p>
          <a:p>
            <a:pPr>
              <a:spcBef>
                <a:spcPts val="0"/>
              </a:spcBef>
              <a:buFont typeface="Wingdings" panose="05000000000000000000" pitchFamily="2" charset="2"/>
              <a:buChar char="n"/>
            </a:pPr>
            <a:r>
              <a:rPr lang="zh-CN" altLang="en-US" dirty="0">
                <a:solidFill>
                  <a:schemeClr val="tx1"/>
                </a:solidFill>
                <a:latin typeface="+mn-lt"/>
                <a:ea typeface="+mn-ea"/>
              </a:rPr>
              <a:t>数据允许信号。</a:t>
            </a:r>
            <a:r>
              <a:rPr lang="en-US" dirty="0">
                <a:solidFill>
                  <a:schemeClr val="tx1"/>
                </a:solidFill>
                <a:latin typeface="+mn-lt"/>
                <a:ea typeface="+mn-ea"/>
              </a:rPr>
              <a:t>       =0</a:t>
            </a:r>
            <a:r>
              <a:rPr lang="zh-CN" altLang="en-US" dirty="0">
                <a:solidFill>
                  <a:schemeClr val="tx1"/>
                </a:solidFill>
                <a:latin typeface="+mn-lt"/>
                <a:ea typeface="+mn-ea"/>
              </a:rPr>
              <a:t>才允许</a:t>
            </a:r>
            <a:r>
              <a:rPr lang="en-US" dirty="0">
                <a:solidFill>
                  <a:schemeClr val="tx1"/>
                </a:solidFill>
                <a:latin typeface="+mn-lt"/>
                <a:ea typeface="+mn-ea"/>
              </a:rPr>
              <a:t>CPU</a:t>
            </a:r>
            <a:r>
              <a:rPr lang="zh-CN" altLang="en-US" dirty="0">
                <a:solidFill>
                  <a:schemeClr val="tx1"/>
                </a:solidFill>
                <a:latin typeface="+mn-lt"/>
                <a:ea typeface="+mn-ea"/>
              </a:rPr>
              <a:t>发送或接收数据。</a:t>
            </a:r>
          </a:p>
          <a:p>
            <a:pPr>
              <a:spcBef>
                <a:spcPts val="0"/>
              </a:spcBef>
            </a:pPr>
            <a:endParaRPr lang="zh-CN" altLang="en-US" dirty="0"/>
          </a:p>
          <a:p>
            <a:pPr>
              <a:spcBef>
                <a:spcPts val="0"/>
              </a:spcBef>
              <a:buNone/>
            </a:pPr>
            <a:r>
              <a:rPr lang="en-US" sz="3200" dirty="0">
                <a:latin typeface="+mn-lt"/>
              </a:rPr>
              <a:t>13.  </a:t>
            </a:r>
            <a:r>
              <a:rPr lang="en-US" sz="3200" dirty="0">
                <a:solidFill>
                  <a:srgbClr val="FFFF99"/>
                </a:solidFill>
                <a:latin typeface="+mn-lt"/>
              </a:rPr>
              <a:t>READY</a:t>
            </a:r>
            <a:endParaRPr lang="zh-CN" altLang="en-US" sz="3200" dirty="0">
              <a:solidFill>
                <a:srgbClr val="FFFF99"/>
              </a:solidFill>
              <a:latin typeface="+mn-lt"/>
            </a:endParaRPr>
          </a:p>
          <a:p>
            <a:pPr algn="just">
              <a:spcBef>
                <a:spcPts val="0"/>
              </a:spcBef>
              <a:buFont typeface="Wingdings" panose="05000000000000000000" pitchFamily="2" charset="2"/>
              <a:buChar char="n"/>
            </a:pPr>
            <a:r>
              <a:rPr lang="zh-CN" altLang="en-US" dirty="0">
                <a:solidFill>
                  <a:schemeClr val="tx1"/>
                </a:solidFill>
                <a:latin typeface="+mn-lt"/>
                <a:ea typeface="+mn-ea"/>
              </a:rPr>
              <a:t>准备就绪信号。</a:t>
            </a:r>
          </a:p>
          <a:p>
            <a:pPr marL="174625" indent="274955" algn="just">
              <a:spcBef>
                <a:spcPts val="0"/>
              </a:spcBef>
              <a:buFont typeface="Wingdings" panose="05000000000000000000" pitchFamily="2" charset="2"/>
              <a:buChar char="Ø"/>
            </a:pPr>
            <a:r>
              <a:rPr lang="en-US" dirty="0">
                <a:solidFill>
                  <a:schemeClr val="tx1"/>
                </a:solidFill>
                <a:latin typeface="+mn-lt"/>
                <a:ea typeface="+mn-ea"/>
              </a:rPr>
              <a:t>READY=0</a:t>
            </a:r>
            <a:r>
              <a:rPr lang="zh-CN" altLang="en-US" dirty="0">
                <a:solidFill>
                  <a:schemeClr val="tx1"/>
                </a:solidFill>
                <a:latin typeface="+mn-lt"/>
                <a:ea typeface="+mn-ea"/>
              </a:rPr>
              <a:t>，被访问的存储器或</a:t>
            </a:r>
            <a:r>
              <a:rPr lang="en-US" dirty="0">
                <a:solidFill>
                  <a:schemeClr val="tx1"/>
                </a:solidFill>
                <a:latin typeface="+mn-lt"/>
                <a:ea typeface="+mn-ea"/>
              </a:rPr>
              <a:t>I/O</a:t>
            </a:r>
            <a:r>
              <a:rPr lang="zh-CN" altLang="en-US" dirty="0">
                <a:solidFill>
                  <a:schemeClr val="tx1"/>
                </a:solidFill>
                <a:latin typeface="+mn-lt"/>
                <a:ea typeface="+mn-ea"/>
              </a:rPr>
              <a:t>端口还未准备好，</a:t>
            </a:r>
            <a:r>
              <a:rPr lang="en-US" dirty="0">
                <a:solidFill>
                  <a:schemeClr val="tx1"/>
                </a:solidFill>
                <a:latin typeface="+mn-lt"/>
                <a:ea typeface="+mn-ea"/>
              </a:rPr>
              <a:t>T</a:t>
            </a:r>
            <a:r>
              <a:rPr lang="en-US" baseline="-25000" dirty="0">
                <a:solidFill>
                  <a:schemeClr val="tx1"/>
                </a:solidFill>
                <a:latin typeface="+mn-lt"/>
                <a:ea typeface="+mn-ea"/>
              </a:rPr>
              <a:t>3</a:t>
            </a:r>
            <a:r>
              <a:rPr lang="zh-CN" altLang="en-US" dirty="0">
                <a:solidFill>
                  <a:schemeClr val="tx1"/>
                </a:solidFill>
                <a:latin typeface="+mn-lt"/>
                <a:ea typeface="+mn-ea"/>
              </a:rPr>
              <a:t>周期结束后自动插入等待周期</a:t>
            </a:r>
            <a:r>
              <a:rPr lang="en-US" dirty="0">
                <a:solidFill>
                  <a:schemeClr val="tx1"/>
                </a:solidFill>
                <a:latin typeface="+mn-lt"/>
                <a:ea typeface="+mn-ea"/>
              </a:rPr>
              <a:t>Tw</a:t>
            </a:r>
            <a:r>
              <a:rPr lang="zh-CN" altLang="en-US" dirty="0">
                <a:solidFill>
                  <a:schemeClr val="tx1"/>
                </a:solidFill>
                <a:latin typeface="+mn-lt"/>
                <a:ea typeface="+mn-ea"/>
              </a:rPr>
              <a:t>。</a:t>
            </a:r>
            <a:endParaRPr lang="en-US" altLang="zh-CN" dirty="0">
              <a:solidFill>
                <a:schemeClr val="tx1"/>
              </a:solidFill>
              <a:latin typeface="+mn-lt"/>
              <a:ea typeface="+mn-ea"/>
            </a:endParaRPr>
          </a:p>
          <a:p>
            <a:pPr marL="174625" indent="274955" algn="just">
              <a:spcBef>
                <a:spcPts val="0"/>
              </a:spcBef>
              <a:buFont typeface="Wingdings" panose="05000000000000000000" pitchFamily="2" charset="2"/>
              <a:buChar char="Ø"/>
            </a:pPr>
            <a:r>
              <a:rPr lang="en-US" dirty="0">
                <a:solidFill>
                  <a:schemeClr val="tx1"/>
                </a:solidFill>
                <a:latin typeface="+mn-lt"/>
                <a:ea typeface="+mn-ea"/>
              </a:rPr>
              <a:t>READY=1</a:t>
            </a:r>
            <a:r>
              <a:rPr lang="zh-CN" altLang="en-US" dirty="0">
                <a:solidFill>
                  <a:schemeClr val="tx1"/>
                </a:solidFill>
                <a:latin typeface="+mn-lt"/>
                <a:ea typeface="+mn-ea"/>
              </a:rPr>
              <a:t>，已准备好，则进入</a:t>
            </a:r>
            <a:r>
              <a:rPr lang="en-US" dirty="0">
                <a:solidFill>
                  <a:schemeClr val="tx1"/>
                </a:solidFill>
                <a:latin typeface="+mn-lt"/>
                <a:ea typeface="+mn-ea"/>
              </a:rPr>
              <a:t>T</a:t>
            </a:r>
            <a:r>
              <a:rPr lang="en-US" baseline="-25000" dirty="0">
                <a:solidFill>
                  <a:schemeClr val="tx1"/>
                </a:solidFill>
                <a:latin typeface="+mn-lt"/>
                <a:ea typeface="+mn-ea"/>
              </a:rPr>
              <a:t>4</a:t>
            </a:r>
            <a:r>
              <a:rPr lang="zh-CN" altLang="en-US" dirty="0">
                <a:solidFill>
                  <a:schemeClr val="tx1"/>
                </a:solidFill>
                <a:latin typeface="+mn-lt"/>
                <a:ea typeface="+mn-ea"/>
              </a:rPr>
              <a:t>周期，完成数据传送。</a:t>
            </a:r>
          </a:p>
          <a:p>
            <a:pPr marL="174625" indent="274955" algn="just">
              <a:spcBef>
                <a:spcPts val="0"/>
              </a:spcBef>
              <a:buNone/>
            </a:pPr>
            <a:r>
              <a:rPr lang="en-US" dirty="0">
                <a:solidFill>
                  <a:schemeClr val="tx1"/>
                </a:solidFill>
                <a:latin typeface="+mn-lt"/>
                <a:ea typeface="+mn-ea"/>
              </a:rPr>
              <a:t> </a:t>
            </a:r>
            <a:endParaRPr lang="zh-CN" altLang="en-US" dirty="0">
              <a:solidFill>
                <a:schemeClr val="tx1"/>
              </a:solidFill>
              <a:latin typeface="+mn-lt"/>
              <a:ea typeface="+mn-ea"/>
            </a:endParaRPr>
          </a:p>
          <a:p>
            <a:pPr>
              <a:spcBef>
                <a:spcPts val="0"/>
              </a:spcBef>
              <a:buNone/>
            </a:pPr>
            <a:r>
              <a:rPr lang="en-US" sz="3200" dirty="0">
                <a:latin typeface="+mn-lt"/>
              </a:rPr>
              <a:t>14.          </a:t>
            </a:r>
            <a:endParaRPr lang="zh-CN" altLang="en-US" sz="3200" dirty="0">
              <a:solidFill>
                <a:srgbClr val="FFFF99"/>
              </a:solidFill>
              <a:latin typeface="+mn-lt"/>
            </a:endParaRPr>
          </a:p>
          <a:p>
            <a:pPr>
              <a:spcBef>
                <a:spcPts val="0"/>
              </a:spcBef>
              <a:buFont typeface="Wingdings" panose="05000000000000000000" pitchFamily="2" charset="2"/>
              <a:buChar char="n"/>
            </a:pPr>
            <a:r>
              <a:rPr lang="zh-CN" altLang="en-US" dirty="0">
                <a:solidFill>
                  <a:schemeClr val="tx1"/>
                </a:solidFill>
                <a:latin typeface="+mn-lt"/>
                <a:ea typeface="+mn-ea"/>
              </a:rPr>
              <a:t>测试信号。</a:t>
            </a:r>
          </a:p>
          <a:p>
            <a:endParaRPr lang="zh-CN" altLang="en-US" dirty="0"/>
          </a:p>
        </p:txBody>
      </p:sp>
      <p:graphicFrame>
        <p:nvGraphicFramePr>
          <p:cNvPr id="4" name="对象 3"/>
          <p:cNvGraphicFramePr>
            <a:graphicFrameLocks noChangeAspect="1"/>
          </p:cNvGraphicFramePr>
          <p:nvPr/>
        </p:nvGraphicFramePr>
        <p:xfrm>
          <a:off x="971550" y="762000"/>
          <a:ext cx="933450" cy="547195"/>
        </p:xfrm>
        <a:graphic>
          <a:graphicData uri="http://schemas.openxmlformats.org/presentationml/2006/ole">
            <mc:AlternateContent xmlns:mc="http://schemas.openxmlformats.org/markup-compatibility/2006">
              <mc:Choice xmlns:v="urn:schemas-microsoft-com:vml" Requires="v">
                <p:oleObj name="Equation" r:id="rId2" imgW="8839200" imgH="5181600" progId="Equation.DSMT4">
                  <p:embed/>
                </p:oleObj>
              </mc:Choice>
              <mc:Fallback>
                <p:oleObj name="Equation" r:id="rId2" imgW="8839200" imgH="5181600" progId="Equation.DSMT4">
                  <p:embed/>
                  <p:pic>
                    <p:nvPicPr>
                      <p:cNvPr id="4" name="对象 3"/>
                      <p:cNvPicPr>
                        <a:picLocks noChangeAspect="1"/>
                      </p:cNvPicPr>
                      <p:nvPr/>
                    </p:nvPicPr>
                    <p:blipFill>
                      <a:blip r:embed="rId3"/>
                      <a:stretch>
                        <a:fillRect/>
                      </a:stretch>
                    </p:blipFill>
                    <p:spPr>
                      <a:xfrm>
                        <a:off x="971550" y="762000"/>
                        <a:ext cx="933450" cy="547195"/>
                      </a:xfrm>
                      <a:prstGeom prst="rect">
                        <a:avLst/>
                      </a:prstGeom>
                      <a:noFill/>
                      <a:ln w="9525">
                        <a:noFill/>
                      </a:ln>
                    </p:spPr>
                  </p:pic>
                </p:oleObj>
              </mc:Fallback>
            </mc:AlternateContent>
          </a:graphicData>
        </a:graphic>
      </p:graphicFrame>
      <p:graphicFrame>
        <p:nvGraphicFramePr>
          <p:cNvPr id="90114" name="Object 2"/>
          <p:cNvGraphicFramePr>
            <a:graphicFrameLocks noChangeAspect="1"/>
          </p:cNvGraphicFramePr>
          <p:nvPr/>
        </p:nvGraphicFramePr>
        <p:xfrm>
          <a:off x="3105150" y="1206500"/>
          <a:ext cx="834090" cy="488950"/>
        </p:xfrm>
        <a:graphic>
          <a:graphicData uri="http://schemas.openxmlformats.org/presentationml/2006/ole">
            <mc:AlternateContent xmlns:mc="http://schemas.openxmlformats.org/markup-compatibility/2006">
              <mc:Choice xmlns:v="urn:schemas-microsoft-com:vml" Requires="v">
                <p:oleObj name="Equation" r:id="rId4" imgW="8839200" imgH="5181600" progId="Equation.DSMT4">
                  <p:embed/>
                </p:oleObj>
              </mc:Choice>
              <mc:Fallback>
                <p:oleObj name="Equation" r:id="rId4" imgW="8839200" imgH="5181600" progId="Equation.DSMT4">
                  <p:embed/>
                  <p:pic>
                    <p:nvPicPr>
                      <p:cNvPr id="90114" name="Object 2"/>
                      <p:cNvPicPr>
                        <a:picLocks noChangeAspect="1"/>
                      </p:cNvPicPr>
                      <p:nvPr/>
                    </p:nvPicPr>
                    <p:blipFill>
                      <a:blip r:embed="rId5"/>
                      <a:stretch>
                        <a:fillRect/>
                      </a:stretch>
                    </p:blipFill>
                    <p:spPr>
                      <a:xfrm>
                        <a:off x="3105150" y="1206500"/>
                        <a:ext cx="834090" cy="48895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1016000" y="4895850"/>
          <a:ext cx="1155700" cy="577850"/>
        </p:xfrm>
        <a:graphic>
          <a:graphicData uri="http://schemas.openxmlformats.org/presentationml/2006/ole">
            <mc:AlternateContent xmlns:mc="http://schemas.openxmlformats.org/markup-compatibility/2006">
              <mc:Choice xmlns:v="urn:schemas-microsoft-com:vml" Requires="v">
                <p:oleObj name="Equation" r:id="rId6" imgW="10363200" imgH="5181600" progId="Equation.DSMT4">
                  <p:embed/>
                </p:oleObj>
              </mc:Choice>
              <mc:Fallback>
                <p:oleObj name="Equation" r:id="rId6" imgW="10363200" imgH="5181600" progId="Equation.DSMT4">
                  <p:embed/>
                  <p:pic>
                    <p:nvPicPr>
                      <p:cNvPr id="5" name="对象 4"/>
                      <p:cNvPicPr>
                        <a:picLocks noChangeAspect="1"/>
                      </p:cNvPicPr>
                      <p:nvPr/>
                    </p:nvPicPr>
                    <p:blipFill>
                      <a:blip r:embed="rId7"/>
                      <a:stretch>
                        <a:fillRect/>
                      </a:stretch>
                    </p:blipFill>
                    <p:spPr>
                      <a:xfrm>
                        <a:off x="1016000" y="4895850"/>
                        <a:ext cx="1155700" cy="57785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4148193485"/>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628650"/>
            <a:ext cx="8372475" cy="3022600"/>
          </a:xfrm>
        </p:spPr>
        <p:txBody>
          <a:bodyPr/>
          <a:lstStyle/>
          <a:p>
            <a:pPr>
              <a:buNone/>
            </a:pPr>
            <a:r>
              <a:rPr lang="en-US" sz="3200" dirty="0">
                <a:latin typeface="+mn-lt"/>
              </a:rPr>
              <a:t>15.  </a:t>
            </a:r>
            <a:r>
              <a:rPr lang="zh-CN" altLang="en-US" sz="3200" dirty="0">
                <a:solidFill>
                  <a:srgbClr val="FFFF99"/>
                </a:solidFill>
                <a:latin typeface="+mn-lt"/>
              </a:rPr>
              <a:t>最小模式</a:t>
            </a:r>
            <a:r>
              <a:rPr lang="en-US" sz="3200" dirty="0">
                <a:solidFill>
                  <a:srgbClr val="FFFF99"/>
                </a:solidFill>
                <a:latin typeface="+mn-lt"/>
              </a:rPr>
              <a:t>/</a:t>
            </a:r>
            <a:r>
              <a:rPr lang="zh-CN" altLang="en-US" sz="3200" dirty="0">
                <a:solidFill>
                  <a:srgbClr val="FFFF99"/>
                </a:solidFill>
                <a:latin typeface="+mn-lt"/>
              </a:rPr>
              <a:t>最大模式复用信号</a:t>
            </a:r>
            <a:endParaRPr lang="en-US" altLang="zh-CN" sz="3200" dirty="0">
              <a:solidFill>
                <a:srgbClr val="FFFF99"/>
              </a:solidFill>
              <a:latin typeface="+mn-lt"/>
            </a:endParaRPr>
          </a:p>
          <a:p>
            <a:pPr>
              <a:buSzPct val="90000"/>
              <a:buFont typeface="Wingdings" panose="05000000000000000000" pitchFamily="2" charset="2"/>
              <a:buChar char="n"/>
            </a:pPr>
            <a:r>
              <a:rPr lang="zh-CN" altLang="en-US" dirty="0">
                <a:solidFill>
                  <a:schemeClr val="tx1"/>
                </a:solidFill>
                <a:latin typeface="+mn-lt"/>
                <a:ea typeface="+mn-ea"/>
              </a:rPr>
              <a:t>图</a:t>
            </a:r>
            <a:r>
              <a:rPr lang="en-US" dirty="0">
                <a:solidFill>
                  <a:schemeClr val="tx1"/>
                </a:solidFill>
                <a:latin typeface="+mn-lt"/>
                <a:ea typeface="+mn-ea"/>
              </a:rPr>
              <a:t>2.1</a:t>
            </a:r>
            <a:r>
              <a:rPr lang="zh-CN" altLang="en-US" dirty="0">
                <a:solidFill>
                  <a:schemeClr val="tx1"/>
                </a:solidFill>
                <a:latin typeface="+mn-lt"/>
                <a:ea typeface="+mn-ea"/>
              </a:rPr>
              <a:t>中，</a:t>
            </a:r>
            <a:r>
              <a:rPr lang="en-US" dirty="0">
                <a:solidFill>
                  <a:schemeClr val="tx1"/>
                </a:solidFill>
                <a:latin typeface="+mn-lt"/>
                <a:ea typeface="+mn-ea"/>
              </a:rPr>
              <a:t>24~31</a:t>
            </a:r>
            <a:r>
              <a:rPr lang="zh-CN" altLang="en-US" dirty="0">
                <a:solidFill>
                  <a:schemeClr val="tx1"/>
                </a:solidFill>
                <a:latin typeface="+mn-lt"/>
                <a:ea typeface="+mn-ea"/>
              </a:rPr>
              <a:t>引脚为最小</a:t>
            </a:r>
            <a:r>
              <a:rPr lang="en-US" dirty="0">
                <a:solidFill>
                  <a:schemeClr val="tx1"/>
                </a:solidFill>
                <a:latin typeface="+mn-lt"/>
                <a:ea typeface="+mn-ea"/>
              </a:rPr>
              <a:t>/</a:t>
            </a:r>
            <a:r>
              <a:rPr lang="zh-CN" altLang="en-US" dirty="0">
                <a:solidFill>
                  <a:schemeClr val="tx1"/>
                </a:solidFill>
                <a:latin typeface="+mn-lt"/>
                <a:ea typeface="+mn-ea"/>
              </a:rPr>
              <a:t>最大模式复用信号，下面是带（）的最大模式信号。</a:t>
            </a:r>
          </a:p>
          <a:p>
            <a:pPr lvl="0">
              <a:buNone/>
            </a:pPr>
            <a:r>
              <a:rPr lang="en-US" altLang="zh-CN" dirty="0">
                <a:latin typeface="+mn-lt"/>
                <a:ea typeface="+mn-ea"/>
              </a:rPr>
              <a:t>1</a:t>
            </a:r>
            <a:r>
              <a:rPr lang="zh-CN" altLang="en-US" dirty="0">
                <a:latin typeface="+mn-lt"/>
                <a:ea typeface="+mn-ea"/>
              </a:rPr>
              <a:t>）</a:t>
            </a:r>
            <a:r>
              <a:rPr lang="en-US" dirty="0">
                <a:latin typeface="+mn-lt"/>
                <a:ea typeface="+mn-ea"/>
              </a:rPr>
              <a:t>QS</a:t>
            </a:r>
            <a:r>
              <a:rPr lang="en-US" baseline="-25000" dirty="0">
                <a:latin typeface="+mn-lt"/>
                <a:ea typeface="+mn-ea"/>
              </a:rPr>
              <a:t>1</a:t>
            </a:r>
            <a:r>
              <a:rPr lang="zh-CN" altLang="en-US" dirty="0">
                <a:latin typeface="+mn-lt"/>
                <a:ea typeface="+mn-ea"/>
              </a:rPr>
              <a:t>、</a:t>
            </a:r>
            <a:r>
              <a:rPr lang="en-US" dirty="0">
                <a:latin typeface="+mn-lt"/>
                <a:ea typeface="+mn-ea"/>
              </a:rPr>
              <a:t>QS</a:t>
            </a:r>
            <a:r>
              <a:rPr lang="en-US" baseline="-25000" dirty="0">
                <a:latin typeface="+mn-lt"/>
                <a:ea typeface="+mn-ea"/>
              </a:rPr>
              <a:t>0</a:t>
            </a:r>
            <a:r>
              <a:rPr lang="zh-CN" altLang="en-US" dirty="0">
                <a:latin typeface="+mn-lt"/>
                <a:ea typeface="+mn-ea"/>
              </a:rPr>
              <a:t>（</a:t>
            </a:r>
            <a:r>
              <a:rPr lang="en-US" dirty="0">
                <a:latin typeface="+mn-lt"/>
                <a:ea typeface="+mn-ea"/>
              </a:rPr>
              <a:t>Instruction Queue Status</a:t>
            </a:r>
            <a:r>
              <a:rPr lang="zh-CN" altLang="en-US" dirty="0">
                <a:latin typeface="+mn-lt"/>
                <a:ea typeface="+mn-ea"/>
              </a:rPr>
              <a:t>）</a:t>
            </a:r>
          </a:p>
          <a:p>
            <a:pPr>
              <a:buSzPct val="90000"/>
              <a:buFont typeface="Wingdings" panose="05000000000000000000" pitchFamily="2" charset="2"/>
              <a:buChar char="n"/>
            </a:pPr>
            <a:r>
              <a:rPr lang="zh-CN" altLang="en-US" dirty="0">
                <a:solidFill>
                  <a:schemeClr val="tx1"/>
                </a:solidFill>
                <a:latin typeface="+mn-lt"/>
                <a:ea typeface="+mn-ea"/>
              </a:rPr>
              <a:t>指令队列状态信号。指示</a:t>
            </a:r>
            <a:r>
              <a:rPr lang="en-US" dirty="0">
                <a:solidFill>
                  <a:schemeClr val="tx1"/>
                </a:solidFill>
                <a:latin typeface="+mn-lt"/>
                <a:ea typeface="+mn-ea"/>
              </a:rPr>
              <a:t>CPU</a:t>
            </a:r>
            <a:r>
              <a:rPr lang="zh-CN" altLang="en-US" dirty="0">
                <a:solidFill>
                  <a:schemeClr val="tx1"/>
                </a:solidFill>
                <a:latin typeface="+mn-lt"/>
                <a:ea typeface="+mn-ea"/>
              </a:rPr>
              <a:t>中指令队列的当前状态组合功能：</a:t>
            </a:r>
          </a:p>
        </p:txBody>
      </p:sp>
      <p:pic>
        <p:nvPicPr>
          <p:cNvPr id="89089" name="Picture 1"/>
          <p:cNvPicPr>
            <a:picLocks noChangeAspect="1" noChangeArrowheads="1"/>
          </p:cNvPicPr>
          <p:nvPr/>
        </p:nvPicPr>
        <p:blipFill>
          <a:blip r:embed="rId2"/>
          <a:srcRect/>
          <a:stretch>
            <a:fillRect/>
          </a:stretch>
        </p:blipFill>
        <p:spPr bwMode="auto">
          <a:xfrm>
            <a:off x="1549400" y="3517900"/>
            <a:ext cx="6334377" cy="3073400"/>
          </a:xfrm>
          <a:prstGeom prst="rect">
            <a:avLst/>
          </a:prstGeom>
          <a:noFill/>
          <a:ln w="9525">
            <a:noFill/>
            <a:miter lim="800000"/>
            <a:headEnd/>
            <a:tailEnd/>
          </a:ln>
          <a:effectLst/>
        </p:spPr>
      </p:pic>
    </p:spTree>
    <p:extLst>
      <p:ext uri="{BB962C8B-B14F-4D97-AF65-F5344CB8AC3E}">
        <p14:creationId xmlns:p14="http://schemas.microsoft.com/office/powerpoint/2010/main" val="1829073510"/>
      </p:ext>
    </p:extLst>
  </p:cSld>
  <p:clrMapOvr>
    <a:masterClrMapping/>
  </p:clrMapOvr>
  <p:transition spd="slow">
    <p:comb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939800"/>
            <a:ext cx="8372475" cy="1511300"/>
          </a:xfrm>
        </p:spPr>
        <p:txBody>
          <a:bodyPr/>
          <a:lstStyle/>
          <a:p>
            <a:pPr>
              <a:buNone/>
            </a:pPr>
            <a:r>
              <a:rPr lang="en-US" dirty="0">
                <a:latin typeface="+mn-lt"/>
              </a:rPr>
              <a:t>2</a:t>
            </a:r>
            <a:r>
              <a:rPr lang="zh-CN" altLang="en-US" dirty="0">
                <a:latin typeface="+mn-lt"/>
              </a:rPr>
              <a:t>）     </a:t>
            </a:r>
            <a:r>
              <a:rPr lang="en-US" dirty="0">
                <a:latin typeface="+mn-lt"/>
                <a:sym typeface="Symbol" panose="05050102010706020507"/>
              </a:rPr>
              <a:t>     </a:t>
            </a:r>
            <a:r>
              <a:rPr lang="zh-CN" altLang="en-US" dirty="0">
                <a:latin typeface="+mn-lt"/>
              </a:rPr>
              <a:t>（</a:t>
            </a:r>
            <a:r>
              <a:rPr lang="en-US" dirty="0">
                <a:latin typeface="+mn-lt"/>
              </a:rPr>
              <a:t>Bus Cycle Status</a:t>
            </a:r>
            <a:r>
              <a:rPr lang="zh-CN" altLang="en-US" dirty="0">
                <a:latin typeface="+mn-lt"/>
              </a:rPr>
              <a:t>）</a:t>
            </a:r>
          </a:p>
          <a:p>
            <a:pPr>
              <a:buSzPct val="91000"/>
              <a:buFont typeface="Wingdings" panose="05000000000000000000" pitchFamily="2" charset="2"/>
              <a:buChar char="n"/>
            </a:pPr>
            <a:r>
              <a:rPr lang="zh-CN" altLang="en-US" dirty="0">
                <a:solidFill>
                  <a:schemeClr val="tx1"/>
                </a:solidFill>
                <a:latin typeface="+mn-lt"/>
                <a:ea typeface="+mn-ea"/>
              </a:rPr>
              <a:t>总线周期状态信号。</a:t>
            </a:r>
            <a:r>
              <a:rPr lang="en-US" dirty="0">
                <a:solidFill>
                  <a:schemeClr val="tx1"/>
                </a:solidFill>
                <a:latin typeface="+mn-lt"/>
                <a:ea typeface="+mn-ea"/>
              </a:rPr>
              <a:t>CPU</a:t>
            </a:r>
            <a:r>
              <a:rPr lang="zh-CN" altLang="en-US" dirty="0">
                <a:solidFill>
                  <a:schemeClr val="tx1"/>
                </a:solidFill>
                <a:latin typeface="+mn-lt"/>
                <a:ea typeface="+mn-ea"/>
              </a:rPr>
              <a:t>将它们传送给</a:t>
            </a:r>
            <a:r>
              <a:rPr lang="en-US" dirty="0">
                <a:solidFill>
                  <a:schemeClr val="tx1"/>
                </a:solidFill>
                <a:latin typeface="+mn-lt"/>
                <a:ea typeface="+mn-ea"/>
              </a:rPr>
              <a:t>8288</a:t>
            </a:r>
            <a:r>
              <a:rPr lang="zh-CN" altLang="en-US" dirty="0">
                <a:solidFill>
                  <a:schemeClr val="tx1"/>
                </a:solidFill>
                <a:latin typeface="+mn-lt"/>
                <a:ea typeface="+mn-ea"/>
              </a:rPr>
              <a:t>总线控制器，经</a:t>
            </a:r>
            <a:r>
              <a:rPr lang="en-US" dirty="0">
                <a:solidFill>
                  <a:schemeClr val="tx1"/>
                </a:solidFill>
                <a:latin typeface="+mn-lt"/>
                <a:ea typeface="+mn-ea"/>
              </a:rPr>
              <a:t>8288</a:t>
            </a:r>
            <a:r>
              <a:rPr lang="zh-CN" altLang="en-US" dirty="0">
                <a:solidFill>
                  <a:schemeClr val="tx1"/>
                </a:solidFill>
                <a:latin typeface="+mn-lt"/>
                <a:ea typeface="+mn-ea"/>
              </a:rPr>
              <a:t>译码后产生</a:t>
            </a:r>
            <a:r>
              <a:rPr lang="en-US" dirty="0">
                <a:solidFill>
                  <a:schemeClr val="tx1"/>
                </a:solidFill>
                <a:latin typeface="+mn-lt"/>
                <a:ea typeface="+mn-ea"/>
              </a:rPr>
              <a:t>CPU</a:t>
            </a:r>
            <a:r>
              <a:rPr lang="zh-CN" altLang="en-US" dirty="0">
                <a:solidFill>
                  <a:schemeClr val="tx1"/>
                </a:solidFill>
                <a:latin typeface="+mn-lt"/>
                <a:ea typeface="+mn-ea"/>
              </a:rPr>
              <a:t>的总线周期类型信号</a:t>
            </a:r>
            <a:r>
              <a:rPr lang="en-US" altLang="zh-CN" dirty="0">
                <a:solidFill>
                  <a:schemeClr val="tx1"/>
                </a:solidFill>
                <a:latin typeface="+mn-lt"/>
                <a:ea typeface="+mn-ea"/>
              </a:rPr>
              <a:t>:</a:t>
            </a:r>
            <a:endParaRPr lang="zh-CN" altLang="en-US" dirty="0">
              <a:solidFill>
                <a:schemeClr val="tx1"/>
              </a:solidFill>
              <a:latin typeface="+mn-lt"/>
              <a:ea typeface="+mn-ea"/>
            </a:endParaRPr>
          </a:p>
        </p:txBody>
      </p:sp>
      <p:graphicFrame>
        <p:nvGraphicFramePr>
          <p:cNvPr id="88067" name="Object 3"/>
          <p:cNvGraphicFramePr>
            <a:graphicFrameLocks noChangeAspect="1"/>
          </p:cNvGraphicFramePr>
          <p:nvPr/>
        </p:nvGraphicFramePr>
        <p:xfrm>
          <a:off x="0" y="0"/>
          <a:ext cx="152400" cy="190500"/>
        </p:xfrm>
        <a:graphic>
          <a:graphicData uri="http://schemas.openxmlformats.org/presentationml/2006/ole">
            <mc:AlternateContent xmlns:mc="http://schemas.openxmlformats.org/markup-compatibility/2006">
              <mc:Choice xmlns:v="urn:schemas-microsoft-com:vml" Requires="v">
                <p:oleObj r:id="rId2" imgW="3657600" imgH="4572000" progId="Equation.DSMT4">
                  <p:embed/>
                </p:oleObj>
              </mc:Choice>
              <mc:Fallback>
                <p:oleObj r:id="rId2" imgW="3657600" imgH="4572000" progId="Equation.DSMT4">
                  <p:embed/>
                  <p:pic>
                    <p:nvPicPr>
                      <p:cNvPr id="88067" name="Object 3"/>
                      <p:cNvPicPr>
                        <a:picLocks noChangeAspect="1"/>
                      </p:cNvPicPr>
                      <p:nvPr/>
                    </p:nvPicPr>
                    <p:blipFill>
                      <a:blip r:embed="rId3"/>
                      <a:stretch>
                        <a:fillRect/>
                      </a:stretch>
                    </p:blipFill>
                    <p:spPr>
                      <a:xfrm>
                        <a:off x="0" y="0"/>
                        <a:ext cx="152400" cy="190500"/>
                      </a:xfrm>
                      <a:prstGeom prst="rect">
                        <a:avLst/>
                      </a:prstGeom>
                      <a:noFill/>
                      <a:ln w="9525">
                        <a:noFill/>
                      </a:ln>
                    </p:spPr>
                  </p:pic>
                </p:oleObj>
              </mc:Fallback>
            </mc:AlternateContent>
          </a:graphicData>
        </a:graphic>
      </p:graphicFrame>
      <p:graphicFrame>
        <p:nvGraphicFramePr>
          <p:cNvPr id="88066" name="Object 2"/>
          <p:cNvGraphicFramePr>
            <a:graphicFrameLocks noChangeAspect="1"/>
          </p:cNvGraphicFramePr>
          <p:nvPr/>
        </p:nvGraphicFramePr>
        <p:xfrm>
          <a:off x="0" y="0"/>
          <a:ext cx="152400" cy="190500"/>
        </p:xfrm>
        <a:graphic>
          <a:graphicData uri="http://schemas.openxmlformats.org/presentationml/2006/ole">
            <mc:AlternateContent xmlns:mc="http://schemas.openxmlformats.org/markup-compatibility/2006">
              <mc:Choice xmlns:v="urn:schemas-microsoft-com:vml" Requires="v">
                <p:oleObj r:id="rId4" imgW="3657600" imgH="4572000" progId="Equation.DSMT4">
                  <p:embed/>
                </p:oleObj>
              </mc:Choice>
              <mc:Fallback>
                <p:oleObj r:id="rId4" imgW="3657600" imgH="4572000" progId="Equation.DSMT4">
                  <p:embed/>
                  <p:pic>
                    <p:nvPicPr>
                      <p:cNvPr id="88066" name="Object 2"/>
                      <p:cNvPicPr>
                        <a:picLocks noChangeAspect="1"/>
                      </p:cNvPicPr>
                      <p:nvPr/>
                    </p:nvPicPr>
                    <p:blipFill>
                      <a:blip r:embed="rId5"/>
                      <a:stretch>
                        <a:fillRect/>
                      </a:stretch>
                    </p:blipFill>
                    <p:spPr>
                      <a:xfrm>
                        <a:off x="0" y="0"/>
                        <a:ext cx="152400" cy="190500"/>
                      </a:xfrm>
                      <a:prstGeom prst="rect">
                        <a:avLst/>
                      </a:prstGeom>
                      <a:noFill/>
                      <a:ln w="9525">
                        <a:noFill/>
                      </a:ln>
                    </p:spPr>
                  </p:pic>
                </p:oleObj>
              </mc:Fallback>
            </mc:AlternateContent>
          </a:graphicData>
        </a:graphic>
      </p:graphicFrame>
      <p:graphicFrame>
        <p:nvGraphicFramePr>
          <p:cNvPr id="88065" name="Object 1"/>
          <p:cNvGraphicFramePr>
            <a:graphicFrameLocks noChangeAspect="1"/>
          </p:cNvGraphicFramePr>
          <p:nvPr/>
        </p:nvGraphicFramePr>
        <p:xfrm>
          <a:off x="0" y="0"/>
          <a:ext cx="152400" cy="190500"/>
        </p:xfrm>
        <a:graphic>
          <a:graphicData uri="http://schemas.openxmlformats.org/presentationml/2006/ole">
            <mc:AlternateContent xmlns:mc="http://schemas.openxmlformats.org/markup-compatibility/2006">
              <mc:Choice xmlns:v="urn:schemas-microsoft-com:vml" Requires="v">
                <p:oleObj r:id="rId6" imgW="3657600" imgH="4572000" progId="Equation.DSMT4">
                  <p:embed/>
                </p:oleObj>
              </mc:Choice>
              <mc:Fallback>
                <p:oleObj r:id="rId6" imgW="3657600" imgH="4572000" progId="Equation.DSMT4">
                  <p:embed/>
                  <p:pic>
                    <p:nvPicPr>
                      <p:cNvPr id="88065" name="Object 1"/>
                      <p:cNvPicPr>
                        <a:picLocks noChangeAspect="1"/>
                      </p:cNvPicPr>
                      <p:nvPr/>
                    </p:nvPicPr>
                    <p:blipFill>
                      <a:blip r:embed="rId7"/>
                      <a:stretch>
                        <a:fillRect/>
                      </a:stretch>
                    </p:blipFill>
                    <p:spPr>
                      <a:xfrm>
                        <a:off x="0" y="0"/>
                        <a:ext cx="152400" cy="190500"/>
                      </a:xfrm>
                      <a:prstGeom prst="rect">
                        <a:avLst/>
                      </a:prstGeom>
                      <a:noFill/>
                      <a:ln w="9525">
                        <a:noFill/>
                      </a:ln>
                    </p:spPr>
                  </p:pic>
                </p:oleObj>
              </mc:Fallback>
            </mc:AlternateContent>
          </a:graphicData>
        </a:graphic>
      </p:graphicFrame>
      <p:pic>
        <p:nvPicPr>
          <p:cNvPr id="88068" name="Picture 4"/>
          <p:cNvPicPr>
            <a:picLocks noChangeAspect="1" noChangeArrowheads="1"/>
          </p:cNvPicPr>
          <p:nvPr/>
        </p:nvPicPr>
        <p:blipFill>
          <a:blip r:embed="rId8"/>
          <a:srcRect/>
          <a:stretch>
            <a:fillRect/>
          </a:stretch>
        </p:blipFill>
        <p:spPr bwMode="auto">
          <a:xfrm>
            <a:off x="1682750" y="2362200"/>
            <a:ext cx="5245100" cy="4209193"/>
          </a:xfrm>
          <a:prstGeom prst="rect">
            <a:avLst/>
          </a:prstGeom>
          <a:noFill/>
          <a:ln w="9525">
            <a:noFill/>
            <a:miter lim="800000"/>
            <a:headEnd/>
            <a:tailEnd/>
          </a:ln>
          <a:effectLst/>
        </p:spPr>
      </p:pic>
      <p:graphicFrame>
        <p:nvGraphicFramePr>
          <p:cNvPr id="7" name="对象 6"/>
          <p:cNvGraphicFramePr>
            <a:graphicFrameLocks noChangeAspect="1"/>
          </p:cNvGraphicFramePr>
          <p:nvPr/>
        </p:nvGraphicFramePr>
        <p:xfrm>
          <a:off x="971550" y="895350"/>
          <a:ext cx="466725" cy="622300"/>
        </p:xfrm>
        <a:graphic>
          <a:graphicData uri="http://schemas.openxmlformats.org/presentationml/2006/ole">
            <mc:AlternateContent xmlns:mc="http://schemas.openxmlformats.org/markup-compatibility/2006">
              <mc:Choice xmlns:v="urn:schemas-microsoft-com:vml" Requires="v">
                <p:oleObj name="Equation" r:id="rId9" imgW="4572000" imgH="6096000" progId="Equation.DSMT4">
                  <p:embed/>
                </p:oleObj>
              </mc:Choice>
              <mc:Fallback>
                <p:oleObj name="Equation" r:id="rId9" imgW="4572000" imgH="6096000" progId="Equation.DSMT4">
                  <p:embed/>
                  <p:pic>
                    <p:nvPicPr>
                      <p:cNvPr id="7" name="对象 6"/>
                      <p:cNvPicPr>
                        <a:picLocks noChangeAspect="1"/>
                      </p:cNvPicPr>
                      <p:nvPr/>
                    </p:nvPicPr>
                    <p:blipFill>
                      <a:blip r:embed="rId10"/>
                      <a:stretch>
                        <a:fillRect/>
                      </a:stretch>
                    </p:blipFill>
                    <p:spPr>
                      <a:xfrm>
                        <a:off x="971550" y="895350"/>
                        <a:ext cx="466725" cy="622300"/>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1593850" y="895350"/>
          <a:ext cx="577850" cy="635635"/>
        </p:xfrm>
        <a:graphic>
          <a:graphicData uri="http://schemas.openxmlformats.org/presentationml/2006/ole">
            <mc:AlternateContent xmlns:mc="http://schemas.openxmlformats.org/markup-compatibility/2006">
              <mc:Choice xmlns:v="urn:schemas-microsoft-com:vml" Requires="v">
                <p:oleObj name="Equation" r:id="rId11" imgW="4572000" imgH="6096000" progId="Equation.DSMT4">
                  <p:embed/>
                </p:oleObj>
              </mc:Choice>
              <mc:Fallback>
                <p:oleObj name="Equation" r:id="rId11" imgW="4572000" imgH="6096000" progId="Equation.DSMT4">
                  <p:embed/>
                  <p:pic>
                    <p:nvPicPr>
                      <p:cNvPr id="8" name="对象 7"/>
                      <p:cNvPicPr>
                        <a:picLocks noChangeAspect="1"/>
                      </p:cNvPicPr>
                      <p:nvPr/>
                    </p:nvPicPr>
                    <p:blipFill>
                      <a:blip r:embed="rId12"/>
                      <a:stretch>
                        <a:fillRect/>
                      </a:stretch>
                    </p:blipFill>
                    <p:spPr>
                      <a:xfrm>
                        <a:off x="1593850" y="895350"/>
                        <a:ext cx="577850" cy="635635"/>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707090374"/>
      </p:ext>
    </p:extLst>
  </p:cSld>
  <p:clrMapOvr>
    <a:masterClrMapping/>
  </p:clrMapOvr>
  <p:transition spd="slow">
    <p:cover dir="l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60400" y="1314450"/>
            <a:ext cx="8097838" cy="5175250"/>
          </a:xfrm>
        </p:spPr>
        <p:txBody>
          <a:bodyPr/>
          <a:lstStyle/>
          <a:p>
            <a:pPr>
              <a:buNone/>
            </a:pPr>
            <a:r>
              <a:rPr lang="en-US" dirty="0">
                <a:latin typeface="+mn-lt"/>
              </a:rPr>
              <a:t>3</a:t>
            </a:r>
            <a:r>
              <a:rPr lang="zh-CN" altLang="en-US" dirty="0">
                <a:latin typeface="+mn-lt"/>
              </a:rPr>
              <a:t>）</a:t>
            </a:r>
            <a:r>
              <a:rPr lang="en-US" dirty="0">
                <a:latin typeface="+mn-lt"/>
              </a:rPr>
              <a:t>             </a:t>
            </a:r>
            <a:endParaRPr lang="zh-CN" altLang="en-US" dirty="0">
              <a:latin typeface="+mn-lt"/>
            </a:endParaRPr>
          </a:p>
          <a:p>
            <a:pPr>
              <a:buFont typeface="Wingdings" panose="05000000000000000000" pitchFamily="2" charset="2"/>
              <a:buChar char="n"/>
            </a:pPr>
            <a:r>
              <a:rPr lang="zh-CN" altLang="en-US" dirty="0">
                <a:solidFill>
                  <a:schemeClr val="tx1"/>
                </a:solidFill>
                <a:latin typeface="+mn-lt"/>
                <a:ea typeface="+mn-ea"/>
              </a:rPr>
              <a:t>总线封锁信号。</a:t>
            </a:r>
          </a:p>
          <a:p>
            <a:pPr>
              <a:buNone/>
            </a:pPr>
            <a:endParaRPr lang="en-US" dirty="0"/>
          </a:p>
          <a:p>
            <a:pPr>
              <a:buNone/>
            </a:pPr>
            <a:r>
              <a:rPr lang="en-US" dirty="0">
                <a:latin typeface="+mn-lt"/>
              </a:rPr>
              <a:t>4</a:t>
            </a:r>
            <a:r>
              <a:rPr lang="zh-CN" altLang="en-US" dirty="0">
                <a:latin typeface="+mn-lt"/>
              </a:rPr>
              <a:t>）             、            （</a:t>
            </a:r>
            <a:r>
              <a:rPr lang="en-US" dirty="0">
                <a:latin typeface="+mn-lt"/>
              </a:rPr>
              <a:t>Request/Grant</a:t>
            </a:r>
            <a:r>
              <a:rPr lang="zh-CN" altLang="en-US" dirty="0">
                <a:latin typeface="+mn-lt"/>
              </a:rPr>
              <a:t>）</a:t>
            </a:r>
          </a:p>
          <a:p>
            <a:pPr>
              <a:buFont typeface="Wingdings" panose="05000000000000000000" pitchFamily="2" charset="2"/>
              <a:buChar char="n"/>
            </a:pPr>
            <a:r>
              <a:rPr lang="zh-CN" altLang="en-US" dirty="0">
                <a:solidFill>
                  <a:schemeClr val="tx1"/>
                </a:solidFill>
                <a:latin typeface="+mn-lt"/>
                <a:ea typeface="+mn-ea"/>
              </a:rPr>
              <a:t>总线请求信号输入</a:t>
            </a:r>
            <a:r>
              <a:rPr lang="en-US" dirty="0">
                <a:solidFill>
                  <a:schemeClr val="tx1"/>
                </a:solidFill>
                <a:latin typeface="+mn-lt"/>
                <a:ea typeface="+mn-ea"/>
              </a:rPr>
              <a:t>/</a:t>
            </a:r>
            <a:r>
              <a:rPr lang="zh-CN" altLang="en-US" dirty="0">
                <a:solidFill>
                  <a:schemeClr val="tx1"/>
                </a:solidFill>
                <a:latin typeface="+mn-lt"/>
                <a:ea typeface="+mn-ea"/>
              </a:rPr>
              <a:t>总线请求允许信号输出。</a:t>
            </a:r>
            <a:endParaRPr lang="en-US" altLang="zh-CN" dirty="0">
              <a:solidFill>
                <a:schemeClr val="tx1"/>
              </a:solidFill>
              <a:latin typeface="+mn-lt"/>
              <a:ea typeface="+mn-ea"/>
            </a:endParaRPr>
          </a:p>
          <a:p>
            <a:pPr>
              <a:buFont typeface="Wingdings" panose="05000000000000000000" pitchFamily="2" charset="2"/>
              <a:buChar char="n"/>
            </a:pPr>
            <a:endParaRPr lang="zh-CN" altLang="en-US" dirty="0">
              <a:solidFill>
                <a:schemeClr val="tx1"/>
              </a:solidFill>
              <a:latin typeface="+mn-lt"/>
              <a:ea typeface="+mn-ea"/>
            </a:endParaRPr>
          </a:p>
        </p:txBody>
      </p:sp>
      <p:graphicFrame>
        <p:nvGraphicFramePr>
          <p:cNvPr id="4" name="对象 3"/>
          <p:cNvGraphicFramePr>
            <a:graphicFrameLocks noChangeAspect="1"/>
          </p:cNvGraphicFramePr>
          <p:nvPr/>
        </p:nvGraphicFramePr>
        <p:xfrm>
          <a:off x="1149350" y="1250950"/>
          <a:ext cx="1240118" cy="527050"/>
        </p:xfrm>
        <a:graphic>
          <a:graphicData uri="http://schemas.openxmlformats.org/presentationml/2006/ole">
            <mc:AlternateContent xmlns:mc="http://schemas.openxmlformats.org/markup-compatibility/2006">
              <mc:Choice xmlns:v="urn:schemas-microsoft-com:vml" Requires="v">
                <p:oleObj name="Equation" r:id="rId2" imgW="12192000" imgH="5181600" progId="Equation.DSMT4">
                  <p:embed/>
                </p:oleObj>
              </mc:Choice>
              <mc:Fallback>
                <p:oleObj name="Equation" r:id="rId2" imgW="12192000" imgH="5181600" progId="Equation.DSMT4">
                  <p:embed/>
                  <p:pic>
                    <p:nvPicPr>
                      <p:cNvPr id="4" name="对象 3"/>
                      <p:cNvPicPr>
                        <a:picLocks noChangeAspect="1"/>
                      </p:cNvPicPr>
                      <p:nvPr/>
                    </p:nvPicPr>
                    <p:blipFill>
                      <a:blip r:embed="rId3"/>
                      <a:stretch>
                        <a:fillRect/>
                      </a:stretch>
                    </p:blipFill>
                    <p:spPr>
                      <a:xfrm>
                        <a:off x="1149350" y="1250950"/>
                        <a:ext cx="1240118" cy="52705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2514600" y="2851150"/>
          <a:ext cx="1222375" cy="520700"/>
        </p:xfrm>
        <a:graphic>
          <a:graphicData uri="http://schemas.openxmlformats.org/presentationml/2006/ole">
            <mc:AlternateContent xmlns:mc="http://schemas.openxmlformats.org/markup-compatibility/2006">
              <mc:Choice xmlns:v="urn:schemas-microsoft-com:vml" Requires="v">
                <p:oleObj name="Equation" r:id="rId4" imgW="14325600" imgH="6096000" progId="Equation.DSMT4">
                  <p:embed/>
                </p:oleObj>
              </mc:Choice>
              <mc:Fallback>
                <p:oleObj name="Equation" r:id="rId4" imgW="14325600" imgH="6096000" progId="Equation.DSMT4">
                  <p:embed/>
                  <p:pic>
                    <p:nvPicPr>
                      <p:cNvPr id="5" name="对象 4"/>
                      <p:cNvPicPr>
                        <a:picLocks noChangeAspect="1"/>
                      </p:cNvPicPr>
                      <p:nvPr/>
                    </p:nvPicPr>
                    <p:blipFill>
                      <a:blip r:embed="rId5"/>
                      <a:stretch>
                        <a:fillRect/>
                      </a:stretch>
                    </p:blipFill>
                    <p:spPr>
                      <a:xfrm>
                        <a:off x="2514600" y="2851150"/>
                        <a:ext cx="1222375" cy="520700"/>
                      </a:xfrm>
                      <a:prstGeom prst="rect">
                        <a:avLst/>
                      </a:prstGeom>
                      <a:noFill/>
                      <a:ln w="9525">
                        <a:noFill/>
                      </a:ln>
                    </p:spPr>
                  </p:pic>
                </p:oleObj>
              </mc:Fallback>
            </mc:AlternateContent>
          </a:graphicData>
        </a:graphic>
      </p:graphicFrame>
      <p:graphicFrame>
        <p:nvGraphicFramePr>
          <p:cNvPr id="104452" name="Object 4"/>
          <p:cNvGraphicFramePr>
            <a:graphicFrameLocks noChangeAspect="1"/>
          </p:cNvGraphicFramePr>
          <p:nvPr/>
        </p:nvGraphicFramePr>
        <p:xfrm>
          <a:off x="1181100" y="2851150"/>
          <a:ext cx="1222375" cy="520700"/>
        </p:xfrm>
        <a:graphic>
          <a:graphicData uri="http://schemas.openxmlformats.org/presentationml/2006/ole">
            <mc:AlternateContent xmlns:mc="http://schemas.openxmlformats.org/markup-compatibility/2006">
              <mc:Choice xmlns:v="urn:schemas-microsoft-com:vml" Requires="v">
                <p:oleObj name="Equation" r:id="rId6" imgW="14325600" imgH="6096000" progId="Equation.DSMT4">
                  <p:embed/>
                </p:oleObj>
              </mc:Choice>
              <mc:Fallback>
                <p:oleObj name="Equation" r:id="rId6" imgW="14325600" imgH="6096000" progId="Equation.DSMT4">
                  <p:embed/>
                  <p:pic>
                    <p:nvPicPr>
                      <p:cNvPr id="104452" name="Object 4"/>
                      <p:cNvPicPr>
                        <a:picLocks noChangeAspect="1"/>
                      </p:cNvPicPr>
                      <p:nvPr/>
                    </p:nvPicPr>
                    <p:blipFill>
                      <a:blip r:embed="rId7"/>
                      <a:stretch>
                        <a:fillRect/>
                      </a:stretch>
                    </p:blipFill>
                    <p:spPr>
                      <a:xfrm>
                        <a:off x="1181100" y="2851150"/>
                        <a:ext cx="1222375" cy="5207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459483569"/>
      </p:ext>
    </p:extLst>
  </p:cSld>
  <p:clrMapOvr>
    <a:masterClrMapping/>
  </p:clrMapOvr>
  <p:transition spd="slow">
    <p:cover dir="l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sz="3200" dirty="0">
                <a:latin typeface="+mn-lt"/>
              </a:rPr>
              <a:t>16.          </a:t>
            </a:r>
            <a:r>
              <a:rPr lang="en-US" sz="3200" dirty="0">
                <a:solidFill>
                  <a:srgbClr val="FFFF99"/>
                </a:solidFill>
                <a:latin typeface="+mn-lt"/>
              </a:rPr>
              <a:t>/S</a:t>
            </a:r>
            <a:r>
              <a:rPr lang="en-US" sz="3200" baseline="-25000" dirty="0">
                <a:solidFill>
                  <a:srgbClr val="FFFF99"/>
                </a:solidFill>
                <a:latin typeface="+mn-lt"/>
              </a:rPr>
              <a:t>7 </a:t>
            </a:r>
            <a:r>
              <a:rPr lang="zh-CN" altLang="en-US" sz="3200" dirty="0">
                <a:solidFill>
                  <a:srgbClr val="FFFF99"/>
                </a:solidFill>
                <a:latin typeface="+mn-lt"/>
              </a:rPr>
              <a:t>（</a:t>
            </a:r>
            <a:r>
              <a:rPr lang="en-US" sz="3200" dirty="0">
                <a:solidFill>
                  <a:srgbClr val="FFFF99"/>
                </a:solidFill>
                <a:latin typeface="+mn-lt"/>
              </a:rPr>
              <a:t>Bus High Enable/Status</a:t>
            </a:r>
            <a:r>
              <a:rPr lang="zh-CN" altLang="en-US" sz="3200" dirty="0">
                <a:solidFill>
                  <a:srgbClr val="FFFF99"/>
                </a:solidFill>
                <a:latin typeface="+mn-lt"/>
              </a:rPr>
              <a:t>）</a:t>
            </a:r>
          </a:p>
          <a:p>
            <a:pPr algn="just">
              <a:buFont typeface="Wingdings" panose="05000000000000000000" pitchFamily="2" charset="2"/>
              <a:buChar char="n"/>
            </a:pPr>
            <a:r>
              <a:rPr lang="zh-CN" altLang="en-US" dirty="0">
                <a:solidFill>
                  <a:schemeClr val="tx1"/>
                </a:solidFill>
                <a:latin typeface="+mn-lt"/>
                <a:ea typeface="+mn-ea"/>
              </a:rPr>
              <a:t>高</a:t>
            </a:r>
            <a:r>
              <a:rPr lang="en-US" dirty="0">
                <a:solidFill>
                  <a:schemeClr val="tx1"/>
                </a:solidFill>
                <a:latin typeface="+mn-lt"/>
                <a:ea typeface="+mn-ea"/>
              </a:rPr>
              <a:t>8</a:t>
            </a:r>
            <a:r>
              <a:rPr lang="zh-CN" altLang="en-US" dirty="0">
                <a:solidFill>
                  <a:schemeClr val="tx1"/>
                </a:solidFill>
                <a:latin typeface="+mn-lt"/>
                <a:ea typeface="+mn-ea"/>
              </a:rPr>
              <a:t>位总线允许</a:t>
            </a:r>
            <a:r>
              <a:rPr lang="en-US" dirty="0">
                <a:solidFill>
                  <a:schemeClr val="tx1"/>
                </a:solidFill>
                <a:latin typeface="+mn-lt"/>
                <a:ea typeface="+mn-ea"/>
              </a:rPr>
              <a:t>/</a:t>
            </a:r>
            <a:r>
              <a:rPr lang="zh-CN" altLang="en-US" dirty="0">
                <a:solidFill>
                  <a:schemeClr val="tx1"/>
                </a:solidFill>
                <a:latin typeface="+mn-lt"/>
                <a:ea typeface="+mn-ea"/>
              </a:rPr>
              <a:t>状态信号，它用在</a:t>
            </a:r>
            <a:r>
              <a:rPr lang="en-US" dirty="0">
                <a:solidFill>
                  <a:schemeClr val="tx1"/>
                </a:solidFill>
                <a:latin typeface="+mn-lt"/>
                <a:ea typeface="+mn-ea"/>
              </a:rPr>
              <a:t>8086</a:t>
            </a:r>
            <a:r>
              <a:rPr lang="zh-CN" altLang="en-US" dirty="0">
                <a:solidFill>
                  <a:schemeClr val="tx1"/>
                </a:solidFill>
                <a:latin typeface="+mn-lt"/>
                <a:ea typeface="+mn-ea"/>
              </a:rPr>
              <a:t>中。</a:t>
            </a:r>
          </a:p>
          <a:p>
            <a:pPr algn="just">
              <a:buFont typeface="Wingdings" panose="05000000000000000000" pitchFamily="2" charset="2"/>
              <a:buChar char="n"/>
            </a:pPr>
            <a:r>
              <a:rPr lang="zh-CN" altLang="en-US" dirty="0">
                <a:solidFill>
                  <a:schemeClr val="tx1"/>
                </a:solidFill>
                <a:latin typeface="+mn-lt"/>
                <a:ea typeface="+mn-ea"/>
              </a:rPr>
              <a:t>低电平时，高</a:t>
            </a:r>
            <a:r>
              <a:rPr lang="en-US" dirty="0">
                <a:solidFill>
                  <a:schemeClr val="tx1"/>
                </a:solidFill>
                <a:latin typeface="+mn-lt"/>
                <a:ea typeface="+mn-ea"/>
              </a:rPr>
              <a:t>8</a:t>
            </a:r>
            <a:r>
              <a:rPr lang="zh-CN" altLang="en-US" dirty="0">
                <a:solidFill>
                  <a:schemeClr val="tx1"/>
                </a:solidFill>
                <a:latin typeface="+mn-lt"/>
                <a:ea typeface="+mn-ea"/>
              </a:rPr>
              <a:t>位数据总线</a:t>
            </a:r>
            <a:r>
              <a:rPr lang="en-US" dirty="0">
                <a:solidFill>
                  <a:schemeClr val="tx1"/>
                </a:solidFill>
                <a:latin typeface="+mn-lt"/>
                <a:ea typeface="+mn-ea"/>
              </a:rPr>
              <a:t>D</a:t>
            </a:r>
            <a:r>
              <a:rPr lang="en-US" baseline="-25000" dirty="0">
                <a:solidFill>
                  <a:schemeClr val="tx1"/>
                </a:solidFill>
                <a:latin typeface="+mn-lt"/>
                <a:ea typeface="+mn-ea"/>
              </a:rPr>
              <a:t>15</a:t>
            </a:r>
            <a:r>
              <a:rPr lang="en-US" dirty="0">
                <a:solidFill>
                  <a:schemeClr val="tx1"/>
                </a:solidFill>
                <a:latin typeface="+mn-lt"/>
                <a:ea typeface="+mn-ea"/>
              </a:rPr>
              <a:t>~D</a:t>
            </a:r>
            <a:r>
              <a:rPr lang="en-US" baseline="-25000" dirty="0">
                <a:solidFill>
                  <a:schemeClr val="tx1"/>
                </a:solidFill>
                <a:latin typeface="+mn-lt"/>
                <a:ea typeface="+mn-ea"/>
              </a:rPr>
              <a:t>8</a:t>
            </a:r>
            <a:r>
              <a:rPr lang="zh-CN" altLang="en-US" dirty="0">
                <a:solidFill>
                  <a:schemeClr val="tx1"/>
                </a:solidFill>
                <a:latin typeface="+mn-lt"/>
                <a:ea typeface="+mn-ea"/>
              </a:rPr>
              <a:t>有效。状态位</a:t>
            </a:r>
            <a:r>
              <a:rPr lang="en-US" dirty="0">
                <a:solidFill>
                  <a:schemeClr val="tx1"/>
                </a:solidFill>
                <a:latin typeface="+mn-lt"/>
                <a:ea typeface="+mn-ea"/>
              </a:rPr>
              <a:t>S</a:t>
            </a:r>
            <a:r>
              <a:rPr lang="en-US" baseline="-25000" dirty="0">
                <a:solidFill>
                  <a:schemeClr val="tx1"/>
                </a:solidFill>
                <a:latin typeface="+mn-lt"/>
                <a:ea typeface="+mn-ea"/>
              </a:rPr>
              <a:t>7</a:t>
            </a:r>
            <a:r>
              <a:rPr lang="zh-CN" altLang="en-US" dirty="0">
                <a:solidFill>
                  <a:schemeClr val="tx1"/>
                </a:solidFill>
                <a:latin typeface="+mn-lt"/>
                <a:ea typeface="+mn-ea"/>
              </a:rPr>
              <a:t>始终为</a:t>
            </a:r>
            <a:r>
              <a:rPr lang="en-US" dirty="0">
                <a:solidFill>
                  <a:schemeClr val="tx1"/>
                </a:solidFill>
                <a:latin typeface="+mn-lt"/>
                <a:ea typeface="+mn-ea"/>
              </a:rPr>
              <a:t>1</a:t>
            </a:r>
            <a:r>
              <a:rPr lang="zh-CN" altLang="en-US" dirty="0">
                <a:solidFill>
                  <a:schemeClr val="tx1"/>
                </a:solidFill>
                <a:latin typeface="+mn-lt"/>
                <a:ea typeface="+mn-ea"/>
              </a:rPr>
              <a:t>。</a:t>
            </a:r>
          </a:p>
          <a:p>
            <a:pPr>
              <a:buNone/>
            </a:pPr>
            <a:r>
              <a:rPr lang="en-US" dirty="0"/>
              <a:t> </a:t>
            </a:r>
            <a:endParaRPr lang="zh-CN" altLang="en-US" dirty="0"/>
          </a:p>
          <a:p>
            <a:pPr>
              <a:buNone/>
            </a:pPr>
            <a:r>
              <a:rPr lang="en-US" sz="3200" dirty="0">
                <a:latin typeface="+mn-lt"/>
              </a:rPr>
              <a:t>17.         </a:t>
            </a:r>
            <a:endParaRPr lang="zh-CN" altLang="en-US" sz="3200" dirty="0">
              <a:solidFill>
                <a:srgbClr val="FFFF99"/>
              </a:solidFill>
              <a:latin typeface="+mn-lt"/>
            </a:endParaRPr>
          </a:p>
          <a:p>
            <a:pPr algn="just">
              <a:buFont typeface="Wingdings" panose="05000000000000000000" pitchFamily="2" charset="2"/>
              <a:buChar char="n"/>
            </a:pPr>
            <a:r>
              <a:rPr lang="en-US" dirty="0">
                <a:solidFill>
                  <a:schemeClr val="tx1"/>
                </a:solidFill>
                <a:latin typeface="+mn-lt"/>
                <a:ea typeface="+mn-ea"/>
              </a:rPr>
              <a:t>8088</a:t>
            </a:r>
            <a:r>
              <a:rPr lang="zh-CN" altLang="en-US" dirty="0">
                <a:solidFill>
                  <a:schemeClr val="tx1"/>
                </a:solidFill>
                <a:latin typeface="+mn-lt"/>
                <a:ea typeface="+mn-ea"/>
              </a:rPr>
              <a:t>最小模式信号，相当于最大模式下的</a:t>
            </a:r>
            <a:r>
              <a:rPr lang="en-US" altLang="zh-CN" dirty="0">
                <a:solidFill>
                  <a:schemeClr val="tx1"/>
                </a:solidFill>
                <a:latin typeface="+mn-lt"/>
                <a:ea typeface="+mn-ea"/>
              </a:rPr>
              <a:t>S</a:t>
            </a:r>
            <a:r>
              <a:rPr lang="en-US" altLang="zh-CN" baseline="-25000" dirty="0">
                <a:solidFill>
                  <a:schemeClr val="tx1"/>
                </a:solidFill>
                <a:latin typeface="+mn-lt"/>
                <a:ea typeface="+mn-ea"/>
              </a:rPr>
              <a:t>0</a:t>
            </a:r>
            <a:r>
              <a:rPr lang="zh-CN" altLang="en-US" dirty="0">
                <a:solidFill>
                  <a:schemeClr val="tx1"/>
                </a:solidFill>
                <a:latin typeface="+mn-lt"/>
                <a:ea typeface="+mn-ea"/>
              </a:rPr>
              <a:t>信号。</a:t>
            </a:r>
          </a:p>
          <a:p>
            <a:pPr algn="just">
              <a:buFont typeface="Wingdings" panose="05000000000000000000" pitchFamily="2" charset="2"/>
              <a:buChar char="n"/>
            </a:pPr>
            <a:r>
              <a:rPr lang="en-US" dirty="0">
                <a:solidFill>
                  <a:schemeClr val="tx1"/>
                </a:solidFill>
                <a:latin typeface="+mn-lt"/>
                <a:ea typeface="+mn-ea"/>
              </a:rPr>
              <a:t>            </a:t>
            </a:r>
            <a:r>
              <a:rPr lang="zh-CN" altLang="en-US" dirty="0">
                <a:solidFill>
                  <a:schemeClr val="tx1"/>
                </a:solidFill>
                <a:latin typeface="+mn-lt"/>
                <a:ea typeface="+mn-ea"/>
              </a:rPr>
              <a:t>、      </a:t>
            </a:r>
            <a:r>
              <a:rPr lang="en-US" dirty="0">
                <a:solidFill>
                  <a:schemeClr val="tx1"/>
                </a:solidFill>
                <a:latin typeface="+mn-lt"/>
                <a:ea typeface="+mn-ea"/>
              </a:rPr>
              <a:t>    </a:t>
            </a:r>
            <a:r>
              <a:rPr lang="zh-CN" altLang="en-US" dirty="0">
                <a:solidFill>
                  <a:schemeClr val="tx1"/>
                </a:solidFill>
                <a:latin typeface="+mn-lt"/>
                <a:ea typeface="+mn-ea"/>
              </a:rPr>
              <a:t>、    </a:t>
            </a:r>
            <a:r>
              <a:rPr lang="en-US" altLang="zh-CN" dirty="0">
                <a:solidFill>
                  <a:schemeClr val="tx1"/>
                </a:solidFill>
                <a:latin typeface="+mn-lt"/>
                <a:ea typeface="+mn-ea"/>
              </a:rPr>
              <a:t>   </a:t>
            </a:r>
            <a:r>
              <a:rPr lang="zh-CN" altLang="en-US" dirty="0">
                <a:solidFill>
                  <a:schemeClr val="tx1"/>
                </a:solidFill>
                <a:latin typeface="+mn-lt"/>
                <a:ea typeface="+mn-ea"/>
              </a:rPr>
              <a:t>组合产生的总线类型与    </a:t>
            </a:r>
            <a:r>
              <a:rPr lang="en-US" dirty="0">
                <a:solidFill>
                  <a:schemeClr val="tx1"/>
                </a:solidFill>
                <a:latin typeface="+mn-lt"/>
                <a:ea typeface="+mn-ea"/>
              </a:rPr>
              <a:t>      </a:t>
            </a:r>
          </a:p>
          <a:p>
            <a:pPr algn="just">
              <a:buNone/>
            </a:pPr>
            <a:r>
              <a:rPr lang="en-US" altLang="zh-CN" dirty="0">
                <a:solidFill>
                  <a:schemeClr val="tx1"/>
                </a:solidFill>
                <a:latin typeface="+mn-lt"/>
                <a:ea typeface="+mn-ea"/>
              </a:rPr>
              <a:t>      </a:t>
            </a:r>
            <a:r>
              <a:rPr lang="zh-CN" altLang="en-US" dirty="0">
                <a:solidFill>
                  <a:schemeClr val="tx1"/>
                </a:solidFill>
                <a:latin typeface="+mn-lt"/>
                <a:ea typeface="+mn-ea"/>
              </a:rPr>
              <a:t>组合产生的信号一样，见表</a:t>
            </a:r>
            <a:r>
              <a:rPr lang="en-US" dirty="0">
                <a:solidFill>
                  <a:schemeClr val="tx1"/>
                </a:solidFill>
                <a:latin typeface="+mn-lt"/>
                <a:ea typeface="+mn-ea"/>
              </a:rPr>
              <a:t>2.3</a:t>
            </a:r>
            <a:r>
              <a:rPr lang="zh-CN" altLang="en-US" dirty="0">
                <a:solidFill>
                  <a:schemeClr val="tx1"/>
                </a:solidFill>
                <a:latin typeface="+mn-lt"/>
                <a:ea typeface="+mn-ea"/>
              </a:rPr>
              <a:t>。</a:t>
            </a:r>
          </a:p>
          <a:p>
            <a:endParaRPr lang="zh-CN" altLang="en-US" dirty="0"/>
          </a:p>
        </p:txBody>
      </p:sp>
      <p:graphicFrame>
        <p:nvGraphicFramePr>
          <p:cNvPr id="4" name="对象 3"/>
          <p:cNvGraphicFramePr>
            <a:graphicFrameLocks noChangeAspect="1"/>
          </p:cNvGraphicFramePr>
          <p:nvPr/>
        </p:nvGraphicFramePr>
        <p:xfrm>
          <a:off x="1060450" y="1295400"/>
          <a:ext cx="989806" cy="546100"/>
        </p:xfrm>
        <a:graphic>
          <a:graphicData uri="http://schemas.openxmlformats.org/presentationml/2006/ole">
            <mc:AlternateContent xmlns:mc="http://schemas.openxmlformats.org/markup-compatibility/2006">
              <mc:Choice xmlns:v="urn:schemas-microsoft-com:vml" Requires="v">
                <p:oleObj name="Equation" r:id="rId2" imgW="8839200" imgH="4876800" progId="Equation.DSMT4">
                  <p:embed/>
                </p:oleObj>
              </mc:Choice>
              <mc:Fallback>
                <p:oleObj name="Equation" r:id="rId2" imgW="8839200" imgH="4876800" progId="Equation.DSMT4">
                  <p:embed/>
                  <p:pic>
                    <p:nvPicPr>
                      <p:cNvPr id="4" name="对象 3"/>
                      <p:cNvPicPr>
                        <a:picLocks noChangeAspect="1"/>
                      </p:cNvPicPr>
                      <p:nvPr/>
                    </p:nvPicPr>
                    <p:blipFill>
                      <a:blip r:embed="rId3"/>
                      <a:stretch>
                        <a:fillRect/>
                      </a:stretch>
                    </p:blipFill>
                    <p:spPr>
                      <a:xfrm>
                        <a:off x="1060450" y="1295400"/>
                        <a:ext cx="989806" cy="54610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1060450" y="3829050"/>
          <a:ext cx="850900" cy="773545"/>
        </p:xfrm>
        <a:graphic>
          <a:graphicData uri="http://schemas.openxmlformats.org/presentationml/2006/ole">
            <mc:AlternateContent xmlns:mc="http://schemas.openxmlformats.org/markup-compatibility/2006">
              <mc:Choice xmlns:v="urn:schemas-microsoft-com:vml" Requires="v">
                <p:oleObj name="Equation" r:id="rId4" imgW="6705600" imgH="6096000" progId="Equation.DSMT4">
                  <p:embed/>
                </p:oleObj>
              </mc:Choice>
              <mc:Fallback>
                <p:oleObj name="Equation" r:id="rId4" imgW="6705600" imgH="6096000" progId="Equation.DSMT4">
                  <p:embed/>
                  <p:pic>
                    <p:nvPicPr>
                      <p:cNvPr id="5" name="对象 4"/>
                      <p:cNvPicPr>
                        <a:picLocks noChangeAspect="1"/>
                      </p:cNvPicPr>
                      <p:nvPr/>
                    </p:nvPicPr>
                    <p:blipFill>
                      <a:blip r:embed="rId5"/>
                      <a:stretch>
                        <a:fillRect/>
                      </a:stretch>
                    </p:blipFill>
                    <p:spPr>
                      <a:xfrm>
                        <a:off x="1060450" y="3829050"/>
                        <a:ext cx="850900" cy="773545"/>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1060450" y="5029200"/>
          <a:ext cx="906462" cy="454025"/>
        </p:xfrm>
        <a:graphic>
          <a:graphicData uri="http://schemas.openxmlformats.org/presentationml/2006/ole">
            <mc:AlternateContent xmlns:mc="http://schemas.openxmlformats.org/markup-compatibility/2006">
              <mc:Choice xmlns:v="urn:schemas-microsoft-com:vml" Requires="v">
                <p:oleObj name="Equation" r:id="rId6" imgW="10363200" imgH="5181600" progId="Equation.DSMT4">
                  <p:embed/>
                </p:oleObj>
              </mc:Choice>
              <mc:Fallback>
                <p:oleObj name="Equation" r:id="rId6" imgW="10363200" imgH="5181600" progId="Equation.DSMT4">
                  <p:embed/>
                  <p:pic>
                    <p:nvPicPr>
                      <p:cNvPr id="6" name="对象 5"/>
                      <p:cNvPicPr>
                        <a:picLocks noChangeAspect="1"/>
                      </p:cNvPicPr>
                      <p:nvPr/>
                    </p:nvPicPr>
                    <p:blipFill>
                      <a:blip r:embed="rId7"/>
                      <a:stretch>
                        <a:fillRect/>
                      </a:stretch>
                    </p:blipFill>
                    <p:spPr>
                      <a:xfrm>
                        <a:off x="1060450" y="5029200"/>
                        <a:ext cx="906462" cy="454025"/>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2171700" y="4984750"/>
          <a:ext cx="1025525" cy="512762"/>
        </p:xfrm>
        <a:graphic>
          <a:graphicData uri="http://schemas.openxmlformats.org/presentationml/2006/ole">
            <mc:AlternateContent xmlns:mc="http://schemas.openxmlformats.org/markup-compatibility/2006">
              <mc:Choice xmlns:v="urn:schemas-microsoft-com:vml" Requires="v">
                <p:oleObj name="Equation" r:id="rId8" imgW="10363200" imgH="5181600" progId="Equation.DSMT4">
                  <p:embed/>
                </p:oleObj>
              </mc:Choice>
              <mc:Fallback>
                <p:oleObj name="Equation" r:id="rId8" imgW="10363200" imgH="5181600" progId="Equation.DSMT4">
                  <p:embed/>
                  <p:pic>
                    <p:nvPicPr>
                      <p:cNvPr id="7" name="对象 6"/>
                      <p:cNvPicPr>
                        <a:picLocks noChangeAspect="1"/>
                      </p:cNvPicPr>
                      <p:nvPr/>
                    </p:nvPicPr>
                    <p:blipFill>
                      <a:blip r:embed="rId9"/>
                      <a:stretch>
                        <a:fillRect/>
                      </a:stretch>
                    </p:blipFill>
                    <p:spPr>
                      <a:xfrm>
                        <a:off x="2171700" y="4984750"/>
                        <a:ext cx="1025525" cy="512762"/>
                      </a:xfrm>
                      <a:prstGeom prst="rect">
                        <a:avLst/>
                      </a:prstGeom>
                      <a:noFill/>
                      <a:ln w="9525">
                        <a:noFill/>
                      </a:ln>
                    </p:spPr>
                  </p:pic>
                </p:oleObj>
              </mc:Fallback>
            </mc:AlternateContent>
          </a:graphicData>
        </a:graphic>
      </p:graphicFrame>
      <p:graphicFrame>
        <p:nvGraphicFramePr>
          <p:cNvPr id="105478" name="Object 6"/>
          <p:cNvGraphicFramePr>
            <a:graphicFrameLocks noChangeAspect="1"/>
          </p:cNvGraphicFramePr>
          <p:nvPr/>
        </p:nvGraphicFramePr>
        <p:xfrm>
          <a:off x="3416300" y="4984750"/>
          <a:ext cx="675695" cy="613924"/>
        </p:xfrm>
        <a:graphic>
          <a:graphicData uri="http://schemas.openxmlformats.org/presentationml/2006/ole">
            <mc:AlternateContent xmlns:mc="http://schemas.openxmlformats.org/markup-compatibility/2006">
              <mc:Choice xmlns:v="urn:schemas-microsoft-com:vml" Requires="v">
                <p:oleObj name="Equation" r:id="rId10" imgW="6705600" imgH="6096000" progId="Equation.DSMT4">
                  <p:embed/>
                </p:oleObj>
              </mc:Choice>
              <mc:Fallback>
                <p:oleObj name="Equation" r:id="rId10" imgW="6705600" imgH="6096000" progId="Equation.DSMT4">
                  <p:embed/>
                  <p:pic>
                    <p:nvPicPr>
                      <p:cNvPr id="105478" name="Object 6"/>
                      <p:cNvPicPr>
                        <a:picLocks noChangeAspect="1"/>
                      </p:cNvPicPr>
                      <p:nvPr/>
                    </p:nvPicPr>
                    <p:blipFill>
                      <a:blip r:embed="rId11"/>
                      <a:stretch>
                        <a:fillRect/>
                      </a:stretch>
                    </p:blipFill>
                    <p:spPr>
                      <a:xfrm>
                        <a:off x="3416300" y="4984750"/>
                        <a:ext cx="675695" cy="613924"/>
                      </a:xfrm>
                      <a:prstGeom prst="rect">
                        <a:avLst/>
                      </a:prstGeom>
                      <a:noFill/>
                      <a:ln w="9525">
                        <a:noFill/>
                      </a:ln>
                    </p:spPr>
                  </p:pic>
                </p:oleObj>
              </mc:Fallback>
            </mc:AlternateContent>
          </a:graphicData>
        </a:graphic>
      </p:graphicFrame>
      <p:graphicFrame>
        <p:nvGraphicFramePr>
          <p:cNvPr id="105480" name="Object 8"/>
          <p:cNvGraphicFramePr>
            <a:graphicFrameLocks noChangeAspect="1"/>
          </p:cNvGraphicFramePr>
          <p:nvPr/>
        </p:nvGraphicFramePr>
        <p:xfrm>
          <a:off x="7416800" y="4895850"/>
          <a:ext cx="1214437" cy="622300"/>
        </p:xfrm>
        <a:graphic>
          <a:graphicData uri="http://schemas.openxmlformats.org/presentationml/2006/ole">
            <mc:AlternateContent xmlns:mc="http://schemas.openxmlformats.org/markup-compatibility/2006">
              <mc:Choice xmlns:v="urn:schemas-microsoft-com:vml" Requires="v">
                <p:oleObj name="Equation" r:id="rId12" imgW="11887200" imgH="6096000" progId="Equation.DSMT4">
                  <p:embed/>
                </p:oleObj>
              </mc:Choice>
              <mc:Fallback>
                <p:oleObj name="Equation" r:id="rId12" imgW="11887200" imgH="6096000" progId="Equation.DSMT4">
                  <p:embed/>
                  <p:pic>
                    <p:nvPicPr>
                      <p:cNvPr id="105480" name="Object 8"/>
                      <p:cNvPicPr>
                        <a:picLocks noChangeAspect="1"/>
                      </p:cNvPicPr>
                      <p:nvPr/>
                    </p:nvPicPr>
                    <p:blipFill>
                      <a:blip r:embed="rId13"/>
                      <a:stretch>
                        <a:fillRect/>
                      </a:stretch>
                    </p:blipFill>
                    <p:spPr>
                      <a:xfrm>
                        <a:off x="7416800" y="4895850"/>
                        <a:ext cx="1214437" cy="6223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931099668"/>
      </p:ext>
    </p:extLst>
  </p:cSld>
  <p:clrMapOvr>
    <a:masterClrMapping/>
  </p:clrMapOvr>
  <p:transition spd="slow">
    <p:cover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857250"/>
            <a:ext cx="8229600" cy="67468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pitchFamily="2" charset="-122"/>
                <a:cs typeface="+mj-cs"/>
              </a:rPr>
              <a:t>视频公开课</a:t>
            </a: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pitchFamily="2" charset="-122"/>
                <a:cs typeface="+mj-cs"/>
              </a:rPr>
              <a:t>-8086</a:t>
            </a:r>
          </a:p>
        </p:txBody>
      </p:sp>
      <p:pic>
        <p:nvPicPr>
          <p:cNvPr id="4" name="图片 3" descr="XZ)~YAUT$%[HO$WUS7CE%`2"/>
          <p:cNvPicPr>
            <a:picLocks noChangeAspect="1"/>
          </p:cNvPicPr>
          <p:nvPr/>
        </p:nvPicPr>
        <p:blipFill>
          <a:blip r:embed="rId2"/>
          <a:stretch>
            <a:fillRect/>
          </a:stretch>
        </p:blipFill>
        <p:spPr>
          <a:xfrm>
            <a:off x="1916430" y="1764030"/>
            <a:ext cx="5826760" cy="4652645"/>
          </a:xfrm>
          <a:prstGeom prst="rect">
            <a:avLst/>
          </a:prstGeom>
        </p:spPr>
      </p:pic>
    </p:spTree>
  </p:cSld>
  <p:clrMapOvr>
    <a:masterClrMapping/>
  </p:clrMapOvr>
  <p:transition spd="slow">
    <p:circl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sz="3200" dirty="0">
                <a:latin typeface="+mn-lt"/>
              </a:rPr>
              <a:t>18.  </a:t>
            </a:r>
            <a:r>
              <a:rPr lang="en-US" sz="3200" dirty="0">
                <a:solidFill>
                  <a:srgbClr val="FFFF99"/>
                </a:solidFill>
                <a:latin typeface="+mn-lt"/>
              </a:rPr>
              <a:t>MN/      </a:t>
            </a:r>
            <a:r>
              <a:rPr lang="zh-CN" altLang="en-US" sz="3200" dirty="0">
                <a:solidFill>
                  <a:srgbClr val="FFFF99"/>
                </a:solidFill>
                <a:latin typeface="+mn-lt"/>
              </a:rPr>
              <a:t>（</a:t>
            </a:r>
            <a:r>
              <a:rPr lang="en-US" sz="3200" dirty="0">
                <a:solidFill>
                  <a:srgbClr val="FFFF99"/>
                </a:solidFill>
                <a:latin typeface="+mn-lt"/>
              </a:rPr>
              <a:t>Minimum/Maximum</a:t>
            </a:r>
            <a:r>
              <a:rPr lang="zh-CN" altLang="en-US" sz="3200" dirty="0">
                <a:solidFill>
                  <a:srgbClr val="FFFF99"/>
                </a:solidFill>
                <a:latin typeface="+mn-lt"/>
              </a:rPr>
              <a:t>）</a:t>
            </a:r>
          </a:p>
          <a:p>
            <a:pPr algn="just">
              <a:buFont typeface="Wingdings" panose="05000000000000000000" pitchFamily="2" charset="2"/>
              <a:buChar char="n"/>
            </a:pPr>
            <a:r>
              <a:rPr lang="zh-CN" altLang="en-US" dirty="0">
                <a:solidFill>
                  <a:schemeClr val="tx1"/>
                </a:solidFill>
                <a:latin typeface="+mn-lt"/>
                <a:ea typeface="+mn-ea"/>
              </a:rPr>
              <a:t>最小</a:t>
            </a:r>
            <a:r>
              <a:rPr lang="en-US" dirty="0">
                <a:solidFill>
                  <a:schemeClr val="tx1"/>
                </a:solidFill>
                <a:latin typeface="+mn-lt"/>
                <a:ea typeface="+mn-ea"/>
              </a:rPr>
              <a:t>/</a:t>
            </a:r>
            <a:r>
              <a:rPr lang="zh-CN" altLang="en-US" dirty="0">
                <a:solidFill>
                  <a:schemeClr val="tx1"/>
                </a:solidFill>
                <a:latin typeface="+mn-lt"/>
                <a:ea typeface="+mn-ea"/>
              </a:rPr>
              <a:t>最大模式选择信号。</a:t>
            </a:r>
          </a:p>
          <a:p>
            <a:pPr algn="just">
              <a:buFont typeface="Wingdings" panose="05000000000000000000" pitchFamily="2" charset="2"/>
              <a:buChar char="Ø"/>
            </a:pPr>
            <a:r>
              <a:rPr lang="en-US" dirty="0">
                <a:solidFill>
                  <a:schemeClr val="tx1"/>
                </a:solidFill>
                <a:latin typeface="+mn-lt"/>
                <a:ea typeface="+mn-ea"/>
              </a:rPr>
              <a:t>MN/      </a:t>
            </a:r>
            <a:r>
              <a:rPr lang="zh-CN" altLang="en-US" dirty="0">
                <a:solidFill>
                  <a:schemeClr val="tx1"/>
                </a:solidFill>
                <a:latin typeface="+mn-lt"/>
                <a:ea typeface="+mn-ea"/>
              </a:rPr>
              <a:t>接</a:t>
            </a:r>
            <a:r>
              <a:rPr lang="en-US" dirty="0">
                <a:solidFill>
                  <a:schemeClr val="tx1"/>
                </a:solidFill>
                <a:latin typeface="+mn-lt"/>
                <a:ea typeface="+mn-ea"/>
              </a:rPr>
              <a:t>+5V</a:t>
            </a:r>
            <a:r>
              <a:rPr lang="zh-CN" altLang="en-US" dirty="0">
                <a:solidFill>
                  <a:schemeClr val="tx1"/>
                </a:solidFill>
                <a:latin typeface="+mn-lt"/>
                <a:ea typeface="+mn-ea"/>
              </a:rPr>
              <a:t>，</a:t>
            </a:r>
            <a:r>
              <a:rPr lang="en-US" dirty="0">
                <a:solidFill>
                  <a:schemeClr val="tx1"/>
                </a:solidFill>
                <a:latin typeface="+mn-lt"/>
                <a:ea typeface="+mn-ea"/>
              </a:rPr>
              <a:t>CPU</a:t>
            </a:r>
            <a:r>
              <a:rPr lang="zh-CN" altLang="en-US" dirty="0">
                <a:solidFill>
                  <a:schemeClr val="tx1"/>
                </a:solidFill>
                <a:latin typeface="+mn-lt"/>
                <a:ea typeface="+mn-ea"/>
              </a:rPr>
              <a:t>工作于最小模式，组成单处理器系统。</a:t>
            </a:r>
            <a:endParaRPr lang="en-US" altLang="zh-CN" dirty="0">
              <a:solidFill>
                <a:schemeClr val="tx1"/>
              </a:solidFill>
              <a:latin typeface="+mn-lt"/>
              <a:ea typeface="+mn-ea"/>
            </a:endParaRPr>
          </a:p>
          <a:p>
            <a:pPr algn="just">
              <a:buFont typeface="Wingdings" panose="05000000000000000000" pitchFamily="2" charset="2"/>
              <a:buChar char="Ø"/>
            </a:pPr>
            <a:r>
              <a:rPr lang="en-US" dirty="0">
                <a:solidFill>
                  <a:schemeClr val="tx1"/>
                </a:solidFill>
                <a:latin typeface="+mn-lt"/>
                <a:ea typeface="+mn-ea"/>
              </a:rPr>
              <a:t>MN/     </a:t>
            </a:r>
            <a:r>
              <a:rPr lang="zh-CN" altLang="en-US" dirty="0">
                <a:solidFill>
                  <a:schemeClr val="tx1"/>
                </a:solidFill>
                <a:latin typeface="+mn-lt"/>
                <a:ea typeface="+mn-ea"/>
              </a:rPr>
              <a:t>接地，</a:t>
            </a:r>
            <a:r>
              <a:rPr lang="en-US" altLang="zh-CN" dirty="0">
                <a:solidFill>
                  <a:schemeClr val="tx1"/>
                </a:solidFill>
                <a:latin typeface="+mn-lt"/>
                <a:ea typeface="+mn-ea"/>
              </a:rPr>
              <a:t>CPU</a:t>
            </a:r>
            <a:r>
              <a:rPr lang="zh-CN" altLang="en-US" dirty="0">
                <a:solidFill>
                  <a:schemeClr val="tx1"/>
                </a:solidFill>
                <a:latin typeface="+mn-lt"/>
                <a:ea typeface="+mn-ea"/>
              </a:rPr>
              <a:t>工作于最大模式，支持构成多处理器系统。</a:t>
            </a:r>
          </a:p>
          <a:p>
            <a:pPr algn="just"/>
            <a:endParaRPr lang="zh-CN" altLang="en-US" dirty="0">
              <a:solidFill>
                <a:schemeClr val="tx1"/>
              </a:solidFill>
              <a:latin typeface="+mn-lt"/>
              <a:ea typeface="+mn-ea"/>
            </a:endParaRPr>
          </a:p>
          <a:p>
            <a:pPr>
              <a:buNone/>
            </a:pPr>
            <a:r>
              <a:rPr lang="en-US" sz="3200" dirty="0">
                <a:latin typeface="+mn-lt"/>
              </a:rPr>
              <a:t>1</a:t>
            </a:r>
            <a:r>
              <a:rPr lang="en-US" altLang="zh-CN" sz="3200" dirty="0">
                <a:latin typeface="+mn-lt"/>
              </a:rPr>
              <a:t>9</a:t>
            </a:r>
            <a:r>
              <a:rPr lang="en-US" sz="3200" dirty="0">
                <a:latin typeface="+mn-lt"/>
              </a:rPr>
              <a:t>. </a:t>
            </a:r>
            <a:r>
              <a:rPr lang="en-US" sz="3200" dirty="0">
                <a:solidFill>
                  <a:srgbClr val="FFFF99"/>
                </a:solidFill>
                <a:latin typeface="+mn-lt"/>
              </a:rPr>
              <a:t>V</a:t>
            </a:r>
            <a:r>
              <a:rPr lang="en-US" sz="3200" baseline="-25000" dirty="0">
                <a:solidFill>
                  <a:srgbClr val="FFFF99"/>
                </a:solidFill>
                <a:latin typeface="+mn-lt"/>
              </a:rPr>
              <a:t>cc</a:t>
            </a:r>
            <a:r>
              <a:rPr lang="zh-CN" altLang="en-US" sz="3200" dirty="0">
                <a:solidFill>
                  <a:srgbClr val="FFFF99"/>
                </a:solidFill>
                <a:latin typeface="+mn-lt"/>
              </a:rPr>
              <a:t>和</a:t>
            </a:r>
            <a:r>
              <a:rPr lang="en-US" sz="3200" dirty="0">
                <a:solidFill>
                  <a:srgbClr val="FFFF99"/>
                </a:solidFill>
                <a:latin typeface="+mn-lt"/>
              </a:rPr>
              <a:t>GND</a:t>
            </a:r>
            <a:endParaRPr lang="zh-CN" altLang="en-US" sz="3200" dirty="0">
              <a:solidFill>
                <a:srgbClr val="FFFF99"/>
              </a:solidFill>
              <a:latin typeface="+mn-lt"/>
            </a:endParaRPr>
          </a:p>
          <a:p>
            <a:pPr algn="just">
              <a:buFont typeface="Wingdings" panose="05000000000000000000" pitchFamily="2" charset="2"/>
              <a:buChar char="n"/>
            </a:pPr>
            <a:r>
              <a:rPr lang="en-US" dirty="0">
                <a:solidFill>
                  <a:schemeClr val="tx1"/>
                </a:solidFill>
                <a:latin typeface="+mn-lt"/>
                <a:ea typeface="+mn-ea"/>
              </a:rPr>
              <a:t>V</a:t>
            </a:r>
            <a:r>
              <a:rPr lang="en-US" baseline="-25000" dirty="0">
                <a:solidFill>
                  <a:schemeClr val="tx1"/>
                </a:solidFill>
                <a:latin typeface="+mn-lt"/>
                <a:ea typeface="+mn-ea"/>
              </a:rPr>
              <a:t>cc</a:t>
            </a:r>
            <a:r>
              <a:rPr lang="zh-CN" altLang="en-US" dirty="0">
                <a:solidFill>
                  <a:schemeClr val="tx1"/>
                </a:solidFill>
                <a:latin typeface="+mn-lt"/>
                <a:ea typeface="+mn-ea"/>
              </a:rPr>
              <a:t>电源输入，为</a:t>
            </a:r>
            <a:r>
              <a:rPr lang="en-US" dirty="0">
                <a:solidFill>
                  <a:schemeClr val="tx1"/>
                </a:solidFill>
                <a:latin typeface="+mn-lt"/>
                <a:ea typeface="+mn-ea"/>
              </a:rPr>
              <a:t>CPU</a:t>
            </a:r>
            <a:r>
              <a:rPr lang="zh-CN" altLang="en-US" dirty="0">
                <a:solidFill>
                  <a:schemeClr val="tx1"/>
                </a:solidFill>
                <a:latin typeface="+mn-lt"/>
                <a:ea typeface="+mn-ea"/>
              </a:rPr>
              <a:t>提供</a:t>
            </a:r>
            <a:r>
              <a:rPr lang="en-US" dirty="0">
                <a:solidFill>
                  <a:schemeClr val="tx1"/>
                </a:solidFill>
                <a:latin typeface="+mn-lt"/>
                <a:ea typeface="+mn-ea"/>
              </a:rPr>
              <a:t>+5V</a:t>
            </a:r>
            <a:r>
              <a:rPr lang="zh-CN" altLang="en-US" dirty="0">
                <a:solidFill>
                  <a:schemeClr val="tx1"/>
                </a:solidFill>
                <a:latin typeface="+mn-lt"/>
                <a:ea typeface="+mn-ea"/>
              </a:rPr>
              <a:t>电源。</a:t>
            </a:r>
            <a:endParaRPr lang="en-US" altLang="zh-CN" dirty="0">
              <a:solidFill>
                <a:schemeClr val="tx1"/>
              </a:solidFill>
              <a:latin typeface="+mn-lt"/>
              <a:ea typeface="+mn-ea"/>
            </a:endParaRPr>
          </a:p>
          <a:p>
            <a:pPr algn="just">
              <a:buFont typeface="Wingdings" panose="05000000000000000000" pitchFamily="2" charset="2"/>
              <a:buChar char="n"/>
            </a:pPr>
            <a:r>
              <a:rPr lang="en-US" dirty="0">
                <a:solidFill>
                  <a:schemeClr val="tx1"/>
                </a:solidFill>
                <a:latin typeface="+mn-lt"/>
                <a:ea typeface="+mn-ea"/>
              </a:rPr>
              <a:t>GND</a:t>
            </a:r>
            <a:r>
              <a:rPr lang="zh-CN" altLang="en-US" dirty="0">
                <a:solidFill>
                  <a:schemeClr val="tx1"/>
                </a:solidFill>
                <a:latin typeface="+mn-lt"/>
                <a:ea typeface="+mn-ea"/>
              </a:rPr>
              <a:t>是接地引脚。</a:t>
            </a:r>
          </a:p>
          <a:p>
            <a:pPr algn="just"/>
            <a:endParaRPr lang="zh-CN" altLang="en-US" dirty="0">
              <a:solidFill>
                <a:schemeClr val="tx1"/>
              </a:solidFill>
              <a:latin typeface="+mn-lt"/>
              <a:ea typeface="+mn-ea"/>
            </a:endParaRPr>
          </a:p>
          <a:p>
            <a:endParaRPr lang="zh-CN" altLang="en-US" dirty="0"/>
          </a:p>
        </p:txBody>
      </p:sp>
      <p:graphicFrame>
        <p:nvGraphicFramePr>
          <p:cNvPr id="4" name="对象 3"/>
          <p:cNvGraphicFramePr>
            <a:graphicFrameLocks noChangeAspect="1"/>
          </p:cNvGraphicFramePr>
          <p:nvPr/>
        </p:nvGraphicFramePr>
        <p:xfrm>
          <a:off x="1905000" y="1295400"/>
          <a:ext cx="752475" cy="501650"/>
        </p:xfrm>
        <a:graphic>
          <a:graphicData uri="http://schemas.openxmlformats.org/presentationml/2006/ole">
            <mc:AlternateContent xmlns:mc="http://schemas.openxmlformats.org/markup-compatibility/2006">
              <mc:Choice xmlns:v="urn:schemas-microsoft-com:vml" Requires="v">
                <p:oleObj name="Equation" r:id="rId2" imgW="7315200" imgH="4876800" progId="Equation.DSMT4">
                  <p:embed/>
                </p:oleObj>
              </mc:Choice>
              <mc:Fallback>
                <p:oleObj name="Equation" r:id="rId2" imgW="7315200" imgH="4876800" progId="Equation.DSMT4">
                  <p:embed/>
                  <p:pic>
                    <p:nvPicPr>
                      <p:cNvPr id="4" name="对象 3"/>
                      <p:cNvPicPr>
                        <a:picLocks noChangeAspect="1"/>
                      </p:cNvPicPr>
                      <p:nvPr/>
                    </p:nvPicPr>
                    <p:blipFill>
                      <a:blip r:embed="rId3"/>
                      <a:stretch>
                        <a:fillRect/>
                      </a:stretch>
                    </p:blipFill>
                    <p:spPr>
                      <a:xfrm>
                        <a:off x="1905000" y="1295400"/>
                        <a:ext cx="752475" cy="501650"/>
                      </a:xfrm>
                      <a:prstGeom prst="rect">
                        <a:avLst/>
                      </a:prstGeom>
                      <a:noFill/>
                      <a:ln w="9525">
                        <a:noFill/>
                      </a:ln>
                    </p:spPr>
                  </p:pic>
                </p:oleObj>
              </mc:Fallback>
            </mc:AlternateContent>
          </a:graphicData>
        </a:graphic>
      </p:graphicFrame>
      <p:graphicFrame>
        <p:nvGraphicFramePr>
          <p:cNvPr id="106499" name="Object 3"/>
          <p:cNvGraphicFramePr>
            <a:graphicFrameLocks noChangeAspect="1"/>
          </p:cNvGraphicFramePr>
          <p:nvPr/>
        </p:nvGraphicFramePr>
        <p:xfrm>
          <a:off x="1638300" y="2451100"/>
          <a:ext cx="685799" cy="457199"/>
        </p:xfrm>
        <a:graphic>
          <a:graphicData uri="http://schemas.openxmlformats.org/presentationml/2006/ole">
            <mc:AlternateContent xmlns:mc="http://schemas.openxmlformats.org/markup-compatibility/2006">
              <mc:Choice xmlns:v="urn:schemas-microsoft-com:vml" Requires="v">
                <p:oleObj name="Equation" r:id="rId4" imgW="7315200" imgH="4876800" progId="Equation.DSMT4">
                  <p:embed/>
                </p:oleObj>
              </mc:Choice>
              <mc:Fallback>
                <p:oleObj name="Equation" r:id="rId4" imgW="7315200" imgH="4876800" progId="Equation.DSMT4">
                  <p:embed/>
                  <p:pic>
                    <p:nvPicPr>
                      <p:cNvPr id="106499" name="Object 3"/>
                      <p:cNvPicPr>
                        <a:picLocks noChangeAspect="1"/>
                      </p:cNvPicPr>
                      <p:nvPr/>
                    </p:nvPicPr>
                    <p:blipFill>
                      <a:blip r:embed="rId5"/>
                      <a:stretch>
                        <a:fillRect/>
                      </a:stretch>
                    </p:blipFill>
                    <p:spPr>
                      <a:xfrm>
                        <a:off x="1638300" y="2451100"/>
                        <a:ext cx="685799" cy="457199"/>
                      </a:xfrm>
                      <a:prstGeom prst="rect">
                        <a:avLst/>
                      </a:prstGeom>
                      <a:noFill/>
                      <a:ln w="9525">
                        <a:noFill/>
                      </a:ln>
                    </p:spPr>
                  </p:pic>
                </p:oleObj>
              </mc:Fallback>
            </mc:AlternateContent>
          </a:graphicData>
        </a:graphic>
      </p:graphicFrame>
      <p:graphicFrame>
        <p:nvGraphicFramePr>
          <p:cNvPr id="106500" name="Object 4"/>
          <p:cNvGraphicFramePr>
            <a:graphicFrameLocks noChangeAspect="1"/>
          </p:cNvGraphicFramePr>
          <p:nvPr/>
        </p:nvGraphicFramePr>
        <p:xfrm>
          <a:off x="1638300" y="3340100"/>
          <a:ext cx="685800" cy="457200"/>
        </p:xfrm>
        <a:graphic>
          <a:graphicData uri="http://schemas.openxmlformats.org/presentationml/2006/ole">
            <mc:AlternateContent xmlns:mc="http://schemas.openxmlformats.org/markup-compatibility/2006">
              <mc:Choice xmlns:v="urn:schemas-microsoft-com:vml" Requires="v">
                <p:oleObj name="Equation" r:id="rId6" imgW="7315200" imgH="4876800" progId="Equation.DSMT4">
                  <p:embed/>
                </p:oleObj>
              </mc:Choice>
              <mc:Fallback>
                <p:oleObj name="Equation" r:id="rId6" imgW="7315200" imgH="4876800" progId="Equation.DSMT4">
                  <p:embed/>
                  <p:pic>
                    <p:nvPicPr>
                      <p:cNvPr id="106500" name="Object 4"/>
                      <p:cNvPicPr>
                        <a:picLocks noChangeAspect="1"/>
                      </p:cNvPicPr>
                      <p:nvPr/>
                    </p:nvPicPr>
                    <p:blipFill>
                      <a:blip r:embed="rId5"/>
                      <a:stretch>
                        <a:fillRect/>
                      </a:stretch>
                    </p:blipFill>
                    <p:spPr>
                      <a:xfrm>
                        <a:off x="1638300" y="3340100"/>
                        <a:ext cx="685800" cy="4572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194704020"/>
      </p:ext>
    </p:extLst>
  </p:cSld>
  <p:clrMapOvr>
    <a:masterClrMapping/>
  </p:clrMapOvr>
  <p:transition spd="slow">
    <p:newsfla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304800" y="1228725"/>
            <a:ext cx="8534400" cy="4400550"/>
          </a:xfrm>
          <a:prstGeom prst="rect">
            <a:avLst/>
          </a:prstGeom>
        </p:spPr>
        <p:txBody>
          <a:bodyPr vert="horz" anchor="ctr">
            <a:noAutofit/>
            <a:scene3d>
              <a:camera prst="orthographicFront"/>
              <a:lightRig rig="soft" dir="t">
                <a:rot lat="0" lon="0" rev="16800000"/>
              </a:lightRig>
            </a:scene3d>
            <a:sp3d prstMaterial="softEdge">
              <a:bevelT w="38100" h="38100"/>
            </a:sp3d>
          </a:bodyPr>
          <a:lstStyle>
            <a:defPPr>
              <a:defRPr lang="zh-CN"/>
            </a:defPPr>
            <a:lvl1pPr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en-US" altLang="zh-CN"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a:t>
            </a:r>
            <a:r>
              <a:rPr kumimoji="1" lang="zh-CN" altLang="en-US"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微型计算机原理与接口技术</a:t>
            </a:r>
            <a:r>
              <a:rPr kumimoji="1" lang="en-US" altLang="zh-CN"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a:t>
            </a: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版</a:t>
            </a: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zh-CN" altLang="en-US"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第</a:t>
            </a:r>
            <a:r>
              <a:rPr kumimoji="1" lang="en-US" altLang="zh-CN"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2</a:t>
            </a:r>
            <a:r>
              <a:rPr kumimoji="1" lang="zh-CN" altLang="en-US"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章   </a:t>
            </a:r>
            <a:r>
              <a:rPr kumimoji="1" lang="en-US" altLang="zh-CN" sz="6000" b="1" i="0" u="none" strike="noStrike" kern="5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8086 CPU</a:t>
            </a: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2787478"/>
      </p:ext>
    </p:extLst>
  </p:cSld>
  <p:clrMapOvr>
    <a:masterClrMapping/>
  </p:clrMapOvr>
  <p:transition spd="slow">
    <p:plu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900" y="2184400"/>
            <a:ext cx="8534400" cy="1866900"/>
          </a:xfrm>
        </p:spPr>
        <p:txBody>
          <a:bodyPr/>
          <a:lstStyle/>
          <a:p>
            <a:r>
              <a:rPr lang="en-US" sz="5400" dirty="0">
                <a:solidFill>
                  <a:srgbClr val="FFFF00"/>
                </a:solidFill>
                <a:cs typeface="Times New Roman" panose="02020603050405020304"/>
              </a:rPr>
              <a:t>§</a:t>
            </a:r>
            <a:r>
              <a:rPr lang="en-US" altLang="zh-CN" sz="5400" dirty="0">
                <a:solidFill>
                  <a:srgbClr val="FFFF00"/>
                </a:solidFill>
                <a:cs typeface="Times New Roman" panose="02020603050405020304"/>
              </a:rPr>
              <a:t>2</a:t>
            </a:r>
            <a:r>
              <a:rPr lang="en-US" sz="5400" dirty="0">
                <a:solidFill>
                  <a:srgbClr val="FFFF00"/>
                </a:solidFill>
              </a:rPr>
              <a:t>.</a:t>
            </a:r>
            <a:r>
              <a:rPr lang="en-US" altLang="zh-CN" sz="5400" dirty="0">
                <a:solidFill>
                  <a:srgbClr val="FFFF00"/>
                </a:solidFill>
              </a:rPr>
              <a:t>3 </a:t>
            </a:r>
            <a:r>
              <a:rPr lang="en-US" sz="5400" dirty="0">
                <a:solidFill>
                  <a:srgbClr val="FFFF00"/>
                </a:solidFill>
              </a:rPr>
              <a:t> 8086</a:t>
            </a:r>
            <a:r>
              <a:rPr lang="zh-CN" altLang="en-US" sz="5400" dirty="0">
                <a:solidFill>
                  <a:srgbClr val="FFFF00"/>
                </a:solidFill>
              </a:rPr>
              <a:t>的存储器组织</a:t>
            </a:r>
          </a:p>
        </p:txBody>
      </p:sp>
      <p:sp>
        <p:nvSpPr>
          <p:cNvPr id="4" name="标题 1"/>
          <p:cNvSpPr txBox="1"/>
          <p:nvPr/>
        </p:nvSpPr>
        <p:spPr bwMode="auto">
          <a:xfrm>
            <a:off x="571500" y="450850"/>
            <a:ext cx="8229600" cy="674688"/>
          </a:xfrm>
          <a:prstGeom prst="rect">
            <a:avLst/>
          </a:prstGeom>
          <a:noFill/>
          <a:ln w="9525">
            <a:noFill/>
            <a:miter lim="800000"/>
          </a:ln>
          <a:effectLst/>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4000" b="1" i="0" u="none" strike="noStrike" kern="0" cap="none" spc="0" normalizeH="0" baseline="0" noProof="0" dirty="0">
              <a:ln>
                <a:noFill/>
              </a:ln>
              <a:solidFill>
                <a:srgbClr val="FFFF99"/>
              </a:solidFill>
              <a:effectLst>
                <a:outerShdw blurRad="38100" dist="38100" dir="2700000" algn="tl">
                  <a:srgbClr val="000000"/>
                </a:outerShdw>
              </a:effectLst>
              <a:uLnTx/>
              <a:uFillTx/>
              <a:latin typeface="华文隶书"/>
              <a:ea typeface="华文隶书"/>
              <a:cs typeface="+mn-cs"/>
            </a:endParaRPr>
          </a:p>
        </p:txBody>
      </p:sp>
    </p:spTree>
    <p:extLst>
      <p:ext uri="{BB962C8B-B14F-4D97-AF65-F5344CB8AC3E}">
        <p14:creationId xmlns:p14="http://schemas.microsoft.com/office/powerpoint/2010/main" val="1374979769"/>
      </p:ext>
    </p:extLst>
  </p:cSld>
  <p:clrMapOvr>
    <a:masterClrMapping/>
  </p:clrMapOvr>
  <p:transition spd="slow">
    <p:wheel spokes="3"/>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50" y="539750"/>
            <a:ext cx="8229600" cy="674688"/>
          </a:xfrm>
        </p:spPr>
        <p:txBody>
          <a:bodyPr/>
          <a:lstStyle/>
          <a:p>
            <a:r>
              <a:rPr lang="en-US" altLang="zh-CN" dirty="0"/>
              <a:t>CPU</a:t>
            </a:r>
            <a:r>
              <a:rPr lang="zh-CN" altLang="en-US" dirty="0"/>
              <a:t>的工作方式</a:t>
            </a:r>
          </a:p>
        </p:txBody>
      </p:sp>
      <p:sp>
        <p:nvSpPr>
          <p:cNvPr id="3" name="内容占位符 2"/>
          <p:cNvSpPr>
            <a:spLocks noGrp="1"/>
          </p:cNvSpPr>
          <p:nvPr>
            <p:ph idx="1"/>
          </p:nvPr>
        </p:nvSpPr>
        <p:spPr>
          <a:xfrm>
            <a:off x="927100" y="1473200"/>
            <a:ext cx="7467600" cy="4267200"/>
          </a:xfrm>
        </p:spPr>
        <p:txBody>
          <a:bodyPr/>
          <a:lstStyle/>
          <a:p>
            <a:pPr algn="just">
              <a:buClr>
                <a:srgbClr val="FF0000"/>
              </a:buClr>
              <a:buFont typeface="Wingdings" panose="05000000000000000000" pitchFamily="2" charset="2"/>
              <a:buChar char="l"/>
            </a:pPr>
            <a:r>
              <a:rPr lang="en-US" sz="2800" dirty="0">
                <a:latin typeface="+mn-lt"/>
              </a:rPr>
              <a:t>8086/8088 </a:t>
            </a:r>
            <a:r>
              <a:rPr lang="zh-CN" altLang="en-US" sz="2800" dirty="0">
                <a:latin typeface="+mn-lt"/>
              </a:rPr>
              <a:t>只能工作于</a:t>
            </a:r>
            <a:r>
              <a:rPr lang="zh-CN" altLang="en-US" sz="2800" dirty="0">
                <a:solidFill>
                  <a:srgbClr val="00FF00"/>
                </a:solidFill>
                <a:latin typeface="+mn-lt"/>
              </a:rPr>
              <a:t>实模式</a:t>
            </a:r>
            <a:r>
              <a:rPr lang="zh-CN" altLang="en-US" sz="2800" dirty="0">
                <a:latin typeface="+mn-lt"/>
              </a:rPr>
              <a:t>，仅能访问</a:t>
            </a:r>
            <a:r>
              <a:rPr lang="en-US" sz="2800" dirty="0">
                <a:latin typeface="+mn-lt"/>
              </a:rPr>
              <a:t>      2</a:t>
            </a:r>
            <a:r>
              <a:rPr lang="en-US" sz="2800" baseline="30000" dirty="0">
                <a:latin typeface="+mn-lt"/>
              </a:rPr>
              <a:t>2</a:t>
            </a:r>
            <a:r>
              <a:rPr lang="en-US" altLang="zh-CN" sz="2800" baseline="30000" dirty="0">
                <a:latin typeface="+mn-lt"/>
              </a:rPr>
              <a:t>0 </a:t>
            </a:r>
            <a:r>
              <a:rPr lang="en-US" sz="2800" dirty="0">
                <a:latin typeface="+mn-lt"/>
              </a:rPr>
              <a:t>= 1MB</a:t>
            </a:r>
            <a:r>
              <a:rPr lang="zh-CN" altLang="en-US" sz="2800" dirty="0">
                <a:latin typeface="+mn-lt"/>
              </a:rPr>
              <a:t>存储器</a:t>
            </a:r>
            <a:endParaRPr lang="en-US" altLang="zh-CN" sz="2800" dirty="0">
              <a:latin typeface="+mn-lt"/>
            </a:endParaRPr>
          </a:p>
          <a:p>
            <a:pPr>
              <a:buClr>
                <a:srgbClr val="FF0000"/>
              </a:buClr>
              <a:buNone/>
            </a:pPr>
            <a:endParaRPr lang="zh-CN" altLang="en-US" sz="2800" dirty="0">
              <a:latin typeface="+mn-lt"/>
            </a:endParaRPr>
          </a:p>
          <a:p>
            <a:pPr algn="just">
              <a:buClr>
                <a:srgbClr val="FF0000"/>
              </a:buClr>
              <a:buFont typeface="Wingdings" panose="05000000000000000000" pitchFamily="2" charset="2"/>
              <a:buChar char="l"/>
            </a:pPr>
            <a:r>
              <a:rPr lang="en-US" sz="2800" dirty="0">
                <a:latin typeface="+mn-lt"/>
              </a:rPr>
              <a:t>80286</a:t>
            </a:r>
            <a:r>
              <a:rPr lang="zh-CN" altLang="en-US" sz="2800" dirty="0">
                <a:latin typeface="+mn-lt"/>
              </a:rPr>
              <a:t>及以上</a:t>
            </a:r>
            <a:r>
              <a:rPr lang="en-US" sz="2800" dirty="0">
                <a:latin typeface="+mn-lt"/>
              </a:rPr>
              <a:t>CPU</a:t>
            </a:r>
            <a:r>
              <a:rPr lang="zh-CN" altLang="en-US" sz="2800" dirty="0">
                <a:latin typeface="+mn-lt"/>
              </a:rPr>
              <a:t>可工作于实模式和</a:t>
            </a:r>
            <a:r>
              <a:rPr lang="zh-CN" altLang="en-US" sz="2800" dirty="0">
                <a:solidFill>
                  <a:srgbClr val="00FF00"/>
                </a:solidFill>
                <a:latin typeface="+mn-lt"/>
              </a:rPr>
              <a:t>保护模式</a:t>
            </a:r>
            <a:r>
              <a:rPr lang="zh-CN" altLang="en-US" sz="2800" dirty="0">
                <a:latin typeface="+mn-lt"/>
              </a:rPr>
              <a:t>。在保护模式下，寻址范围为</a:t>
            </a:r>
            <a:endParaRPr lang="en-US" altLang="zh-CN" sz="2800" dirty="0">
              <a:latin typeface="+mn-lt"/>
            </a:endParaRPr>
          </a:p>
          <a:p>
            <a:pPr algn="just">
              <a:buClr>
                <a:srgbClr val="00FF00"/>
              </a:buClr>
              <a:buNone/>
            </a:pPr>
            <a:r>
              <a:rPr lang="en-US" sz="2800" dirty="0">
                <a:latin typeface="+mn-lt"/>
              </a:rPr>
              <a:t>      80286 </a:t>
            </a:r>
            <a:r>
              <a:rPr lang="zh-CN" altLang="en-US" sz="2800" dirty="0">
                <a:latin typeface="+mn-lt"/>
              </a:rPr>
              <a:t>：寻址</a:t>
            </a:r>
            <a:r>
              <a:rPr lang="en-US" sz="2800" dirty="0">
                <a:latin typeface="+mn-lt"/>
              </a:rPr>
              <a:t>2</a:t>
            </a:r>
            <a:r>
              <a:rPr lang="en-US" sz="2800" baseline="30000" dirty="0">
                <a:latin typeface="+mn-lt"/>
              </a:rPr>
              <a:t>24</a:t>
            </a:r>
            <a:r>
              <a:rPr lang="en-US" sz="2800" dirty="0">
                <a:latin typeface="+mn-lt"/>
              </a:rPr>
              <a:t>=16MB</a:t>
            </a:r>
            <a:r>
              <a:rPr lang="zh-CN" altLang="en-US" sz="2800" dirty="0">
                <a:latin typeface="+mn-lt"/>
              </a:rPr>
              <a:t>内存</a:t>
            </a:r>
            <a:endParaRPr lang="en-US" altLang="zh-CN" sz="2800" dirty="0">
              <a:latin typeface="+mn-lt"/>
            </a:endParaRPr>
          </a:p>
          <a:p>
            <a:pPr algn="just">
              <a:buClr>
                <a:srgbClr val="00FF00"/>
              </a:buClr>
              <a:buNone/>
            </a:pPr>
            <a:r>
              <a:rPr lang="en-US" sz="2800" dirty="0">
                <a:latin typeface="+mn-lt"/>
              </a:rPr>
              <a:t>      80386</a:t>
            </a:r>
            <a:r>
              <a:rPr lang="zh-CN" altLang="en-US" sz="2800" dirty="0">
                <a:latin typeface="+mn-lt"/>
              </a:rPr>
              <a:t>：寻址</a:t>
            </a:r>
            <a:r>
              <a:rPr lang="en-US" sz="2800" dirty="0">
                <a:latin typeface="+mn-lt"/>
              </a:rPr>
              <a:t>2</a:t>
            </a:r>
            <a:r>
              <a:rPr lang="en-US" sz="2800" baseline="30000" dirty="0">
                <a:latin typeface="+mn-lt"/>
              </a:rPr>
              <a:t>32</a:t>
            </a:r>
            <a:r>
              <a:rPr lang="en-US" sz="2800" dirty="0">
                <a:latin typeface="+mn-lt"/>
              </a:rPr>
              <a:t>=    4GB</a:t>
            </a:r>
            <a:r>
              <a:rPr lang="zh-CN" altLang="en-US" sz="2800" dirty="0">
                <a:latin typeface="+mn-lt"/>
              </a:rPr>
              <a:t>内存</a:t>
            </a:r>
          </a:p>
        </p:txBody>
      </p:sp>
    </p:spTree>
    <p:extLst>
      <p:ext uri="{BB962C8B-B14F-4D97-AF65-F5344CB8AC3E}">
        <p14:creationId xmlns:p14="http://schemas.microsoft.com/office/powerpoint/2010/main" val="3132622046"/>
      </p:ext>
    </p:extLst>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2700" y="2317750"/>
            <a:ext cx="7208838" cy="2222500"/>
          </a:xfrm>
        </p:spPr>
        <p:txBody>
          <a:bodyPr/>
          <a:lstStyle/>
          <a:p>
            <a:pPr>
              <a:spcBef>
                <a:spcPts val="2400"/>
              </a:spcBef>
              <a:buNone/>
            </a:pPr>
            <a:r>
              <a:rPr lang="en-US" sz="3600" dirty="0">
                <a:solidFill>
                  <a:srgbClr val="00FF00"/>
                </a:solidFill>
                <a:latin typeface="+mn-lt"/>
                <a:ea typeface="+mn-ea"/>
              </a:rPr>
              <a:t>2.3.1  </a:t>
            </a:r>
            <a:r>
              <a:rPr lang="zh-CN" altLang="en-US" sz="3600" dirty="0">
                <a:solidFill>
                  <a:srgbClr val="00FF00"/>
                </a:solidFill>
                <a:latin typeface="+mn-lt"/>
                <a:ea typeface="+mn-ea"/>
              </a:rPr>
              <a:t>段地址和偏移地址</a:t>
            </a:r>
            <a:endParaRPr lang="en-US" altLang="zh-CN" sz="3600" dirty="0">
              <a:solidFill>
                <a:srgbClr val="00FF00"/>
              </a:solidFill>
              <a:latin typeface="+mn-lt"/>
              <a:ea typeface="+mn-ea"/>
            </a:endParaRPr>
          </a:p>
          <a:p>
            <a:pPr>
              <a:spcBef>
                <a:spcPts val="2400"/>
              </a:spcBef>
              <a:buNone/>
            </a:pPr>
            <a:r>
              <a:rPr lang="en-US" sz="3600" dirty="0">
                <a:solidFill>
                  <a:schemeClr val="tx1">
                    <a:lumMod val="95000"/>
                  </a:schemeClr>
                </a:solidFill>
                <a:latin typeface="+mn-lt"/>
                <a:ea typeface="+mn-ea"/>
              </a:rPr>
              <a:t>2.3.2  8086</a:t>
            </a:r>
            <a:r>
              <a:rPr lang="zh-CN" altLang="en-US" sz="3600" dirty="0">
                <a:solidFill>
                  <a:schemeClr val="tx1">
                    <a:lumMod val="95000"/>
                  </a:schemeClr>
                </a:solidFill>
                <a:latin typeface="+mn-lt"/>
                <a:ea typeface="+mn-ea"/>
              </a:rPr>
              <a:t>存储器的分体结构</a:t>
            </a:r>
            <a:br>
              <a:rPr lang="en-US" altLang="zh-CN" sz="3600" dirty="0">
                <a:solidFill>
                  <a:schemeClr val="tx1">
                    <a:lumMod val="95000"/>
                  </a:schemeClr>
                </a:solidFill>
                <a:latin typeface="+mn-lt"/>
                <a:ea typeface="+mn-ea"/>
              </a:rPr>
            </a:br>
            <a:endParaRPr lang="zh-CN" altLang="en-US" sz="3600" dirty="0">
              <a:solidFill>
                <a:schemeClr val="tx1">
                  <a:lumMod val="95000"/>
                </a:schemeClr>
              </a:solidFill>
              <a:latin typeface="+mn-lt"/>
              <a:ea typeface="+mn-ea"/>
            </a:endParaRPr>
          </a:p>
        </p:txBody>
      </p:sp>
    </p:spTree>
    <p:extLst>
      <p:ext uri="{BB962C8B-B14F-4D97-AF65-F5344CB8AC3E}">
        <p14:creationId xmlns:p14="http://schemas.microsoft.com/office/powerpoint/2010/main" val="926823644"/>
      </p:ext>
    </p:extLst>
  </p:cSld>
  <p:clrMapOvr>
    <a:masterClrMapping/>
  </p:clrMapOvr>
  <p:transition spd="slow">
    <p:wedg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406400"/>
            <a:ext cx="8229600" cy="674688"/>
          </a:xfrm>
        </p:spPr>
        <p:txBody>
          <a:bodyPr/>
          <a:lstStyle/>
          <a:p>
            <a:r>
              <a:rPr lang="en-US" sz="3600" dirty="0">
                <a:solidFill>
                  <a:srgbClr val="00FF00"/>
                </a:solidFill>
                <a:ea typeface="+mn-ea"/>
              </a:rPr>
              <a:t>2.3.1  </a:t>
            </a:r>
            <a:r>
              <a:rPr lang="zh-CN" altLang="en-US" sz="3600" dirty="0">
                <a:solidFill>
                  <a:srgbClr val="00FF00"/>
                </a:solidFill>
                <a:ea typeface="+mn-ea"/>
              </a:rPr>
              <a:t>段地址和偏移地址</a:t>
            </a:r>
          </a:p>
        </p:txBody>
      </p:sp>
      <p:sp>
        <p:nvSpPr>
          <p:cNvPr id="3" name="内容占位符 2"/>
          <p:cNvSpPr>
            <a:spLocks noGrp="1"/>
          </p:cNvSpPr>
          <p:nvPr>
            <p:ph idx="1"/>
          </p:nvPr>
        </p:nvSpPr>
        <p:spPr/>
        <p:txBody>
          <a:bodyPr/>
          <a:lstStyle/>
          <a:p>
            <a:pPr>
              <a:buNone/>
            </a:pPr>
            <a:r>
              <a:rPr lang="en-US" sz="3200" dirty="0">
                <a:solidFill>
                  <a:schemeClr val="tx1"/>
                </a:solidFill>
                <a:latin typeface="+mn-lt"/>
              </a:rPr>
              <a:t>1.</a:t>
            </a:r>
            <a:r>
              <a:rPr lang="zh-CN" altLang="en-US" sz="3200" dirty="0">
                <a:solidFill>
                  <a:schemeClr val="tx1"/>
                </a:solidFill>
                <a:latin typeface="+mn-lt"/>
              </a:rPr>
              <a:t>段地址和偏移地址组合成物理地址</a:t>
            </a:r>
          </a:p>
          <a:p>
            <a:pPr algn="just">
              <a:spcBef>
                <a:spcPts val="2400"/>
              </a:spcBef>
              <a:buClr>
                <a:srgbClr val="FF0000"/>
              </a:buClr>
              <a:buFont typeface="Wingdings" panose="05000000000000000000" pitchFamily="2" charset="2"/>
              <a:buChar char="l"/>
            </a:pPr>
            <a:r>
              <a:rPr lang="en-US" sz="2800" dirty="0">
                <a:latin typeface="+mn-lt"/>
                <a:ea typeface="+mn-ea"/>
              </a:rPr>
              <a:t>8086/8088</a:t>
            </a:r>
            <a:r>
              <a:rPr lang="zh-CN" altLang="en-US" sz="2800" dirty="0">
                <a:latin typeface="+mn-lt"/>
                <a:ea typeface="+mn-ea"/>
              </a:rPr>
              <a:t>有</a:t>
            </a:r>
            <a:r>
              <a:rPr lang="en-US" sz="2800" dirty="0">
                <a:latin typeface="+mn-lt"/>
                <a:ea typeface="+mn-ea"/>
              </a:rPr>
              <a:t>20</a:t>
            </a:r>
            <a:r>
              <a:rPr lang="zh-CN" altLang="en-US" sz="2800" dirty="0">
                <a:latin typeface="+mn-lt"/>
                <a:ea typeface="+mn-ea"/>
              </a:rPr>
              <a:t>根地址线，寻址</a:t>
            </a:r>
            <a:r>
              <a:rPr lang="en-US" sz="2800" dirty="0">
                <a:latin typeface="+mn-lt"/>
                <a:ea typeface="+mn-ea"/>
              </a:rPr>
              <a:t>2</a:t>
            </a:r>
            <a:r>
              <a:rPr lang="en-US" sz="2800" baseline="30000" dirty="0">
                <a:latin typeface="+mn-lt"/>
                <a:ea typeface="+mn-ea"/>
              </a:rPr>
              <a:t>20</a:t>
            </a:r>
            <a:r>
              <a:rPr lang="en-US" sz="2800" dirty="0">
                <a:latin typeface="+mn-lt"/>
                <a:ea typeface="+mn-ea"/>
              </a:rPr>
              <a:t>=1MB</a:t>
            </a:r>
            <a:r>
              <a:rPr lang="zh-CN" altLang="en-US" sz="2800" dirty="0">
                <a:latin typeface="+mn-lt"/>
                <a:ea typeface="+mn-ea"/>
              </a:rPr>
              <a:t>单元，地址范围</a:t>
            </a:r>
            <a:r>
              <a:rPr lang="en-US" sz="2800" dirty="0">
                <a:latin typeface="+mn-lt"/>
                <a:ea typeface="+mn-ea"/>
              </a:rPr>
              <a:t>00000~FFFFFH</a:t>
            </a:r>
            <a:r>
              <a:rPr lang="zh-CN" altLang="en-US" sz="2800" dirty="0">
                <a:latin typeface="+mn-lt"/>
                <a:ea typeface="+mn-ea"/>
              </a:rPr>
              <a:t>。</a:t>
            </a:r>
            <a:endParaRPr lang="en-US" altLang="zh-CN" sz="2800" dirty="0">
              <a:latin typeface="+mn-lt"/>
              <a:ea typeface="+mn-ea"/>
            </a:endParaRPr>
          </a:p>
          <a:p>
            <a:pPr algn="just">
              <a:buClr>
                <a:srgbClr val="FF0000"/>
              </a:buClr>
              <a:buFont typeface="Wingdings" panose="05000000000000000000" pitchFamily="2" charset="2"/>
              <a:buChar char="l"/>
            </a:pPr>
            <a:r>
              <a:rPr lang="zh-CN" altLang="en-US" sz="2800" dirty="0">
                <a:latin typeface="+mn-lt"/>
                <a:ea typeface="+mn-ea"/>
              </a:rPr>
              <a:t>每个单元有</a:t>
            </a:r>
            <a:r>
              <a:rPr lang="en-US" altLang="zh-CN" sz="2800" dirty="0">
                <a:latin typeface="+mn-lt"/>
                <a:ea typeface="+mn-ea"/>
              </a:rPr>
              <a:t>1</a:t>
            </a:r>
            <a:r>
              <a:rPr lang="zh-CN" altLang="en-US" sz="2800" dirty="0">
                <a:latin typeface="+mn-lt"/>
                <a:ea typeface="+mn-ea"/>
              </a:rPr>
              <a:t>个绝对地址，即</a:t>
            </a:r>
            <a:r>
              <a:rPr lang="zh-CN" altLang="en-US" sz="2800" dirty="0">
                <a:solidFill>
                  <a:srgbClr val="00FF00"/>
                </a:solidFill>
                <a:latin typeface="+mn-lt"/>
                <a:ea typeface="+mn-ea"/>
              </a:rPr>
              <a:t>物理地址</a:t>
            </a:r>
            <a:r>
              <a:rPr lang="zh-CN" altLang="en-US" sz="2800" dirty="0">
                <a:latin typeface="+mn-lt"/>
                <a:ea typeface="+mn-ea"/>
              </a:rPr>
              <a:t>，</a:t>
            </a:r>
            <a:r>
              <a:rPr lang="en-US" sz="2800" dirty="0">
                <a:latin typeface="+mn-lt"/>
                <a:ea typeface="+mn-ea"/>
              </a:rPr>
              <a:t>CPU</a:t>
            </a:r>
            <a:r>
              <a:rPr lang="zh-CN" altLang="en-US" sz="2800" dirty="0">
                <a:latin typeface="+mn-lt"/>
                <a:ea typeface="+mn-ea"/>
              </a:rPr>
              <a:t>应先确定物理地址，才能存取该单元。</a:t>
            </a:r>
          </a:p>
          <a:p>
            <a:pPr algn="just">
              <a:buClr>
                <a:srgbClr val="FF0000"/>
              </a:buClr>
              <a:buFont typeface="Wingdings" panose="05000000000000000000" pitchFamily="2" charset="2"/>
              <a:buChar char="l"/>
            </a:pPr>
            <a:r>
              <a:rPr lang="en-US" sz="2800" dirty="0">
                <a:latin typeface="+mn-lt"/>
                <a:ea typeface="+mn-ea"/>
              </a:rPr>
              <a:t>1MB</a:t>
            </a:r>
            <a:r>
              <a:rPr lang="zh-CN" altLang="en-US" sz="2800" dirty="0">
                <a:latin typeface="+mn-lt"/>
                <a:ea typeface="+mn-ea"/>
              </a:rPr>
              <a:t>内存空间分成多个</a:t>
            </a:r>
            <a:r>
              <a:rPr lang="zh-CN" altLang="en-US" sz="2800" dirty="0">
                <a:solidFill>
                  <a:srgbClr val="00FF00"/>
                </a:solidFill>
                <a:latin typeface="+mn-lt"/>
                <a:ea typeface="+mn-ea"/>
              </a:rPr>
              <a:t>逻辑段</a:t>
            </a:r>
            <a:r>
              <a:rPr lang="zh-CN" altLang="en-US" sz="2800" dirty="0">
                <a:latin typeface="+mn-lt"/>
                <a:ea typeface="+mn-ea"/>
              </a:rPr>
              <a:t>，每段最大</a:t>
            </a:r>
            <a:r>
              <a:rPr lang="en-US" sz="2800" dirty="0">
                <a:latin typeface="+mn-lt"/>
                <a:ea typeface="+mn-ea"/>
              </a:rPr>
              <a:t>2</a:t>
            </a:r>
            <a:r>
              <a:rPr lang="en-US" sz="2800" baseline="30000" dirty="0">
                <a:latin typeface="+mn-lt"/>
                <a:ea typeface="+mn-ea"/>
              </a:rPr>
              <a:t>16</a:t>
            </a:r>
            <a:r>
              <a:rPr lang="en-US" sz="2800" dirty="0">
                <a:latin typeface="+mn-lt"/>
                <a:ea typeface="+mn-ea"/>
              </a:rPr>
              <a:t>= 64KB</a:t>
            </a:r>
            <a:r>
              <a:rPr lang="zh-CN" altLang="en-US" sz="2800" dirty="0">
                <a:latin typeface="+mn-lt"/>
                <a:ea typeface="+mn-ea"/>
              </a:rPr>
              <a:t>，段内地址连续。</a:t>
            </a:r>
            <a:endParaRPr lang="en-US" altLang="zh-CN" sz="2800" dirty="0">
              <a:latin typeface="+mn-lt"/>
              <a:ea typeface="+mn-ea"/>
            </a:endParaRPr>
          </a:p>
          <a:p>
            <a:pPr algn="just">
              <a:buClr>
                <a:srgbClr val="FF0000"/>
              </a:buClr>
              <a:buFont typeface="Wingdings" panose="05000000000000000000" pitchFamily="2" charset="2"/>
              <a:buChar char="l"/>
            </a:pPr>
            <a:r>
              <a:rPr lang="zh-CN" altLang="en-US" sz="2800" dirty="0">
                <a:latin typeface="+mn-lt"/>
                <a:ea typeface="+mn-ea"/>
              </a:rPr>
              <a:t>各段相互独立，可连续排列，也可部分重叠或完全重叠。</a:t>
            </a:r>
          </a:p>
          <a:p>
            <a:endParaRPr lang="zh-CN" altLang="en-US" dirty="0"/>
          </a:p>
        </p:txBody>
      </p:sp>
    </p:spTree>
    <p:extLst>
      <p:ext uri="{BB962C8B-B14F-4D97-AF65-F5344CB8AC3E}">
        <p14:creationId xmlns:p14="http://schemas.microsoft.com/office/powerpoint/2010/main" val="2060561016"/>
      </p:ext>
    </p:extLst>
  </p:cSld>
  <p:clrMapOvr>
    <a:masterClrMapping/>
  </p:clrMapOvr>
  <p:transition spd="slow">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68300"/>
            <a:ext cx="8229600" cy="527050"/>
          </a:xfrm>
        </p:spPr>
        <p:txBody>
          <a:bodyPr/>
          <a:lstStyle/>
          <a:p>
            <a:endParaRPr lang="zh-CN" altLang="en-US" dirty="0"/>
          </a:p>
        </p:txBody>
      </p:sp>
      <p:sp>
        <p:nvSpPr>
          <p:cNvPr id="3" name="内容占位符 2"/>
          <p:cNvSpPr>
            <a:spLocks noGrp="1"/>
          </p:cNvSpPr>
          <p:nvPr>
            <p:ph idx="1"/>
          </p:nvPr>
        </p:nvSpPr>
        <p:spPr>
          <a:xfrm>
            <a:off x="393700" y="1073150"/>
            <a:ext cx="8372475" cy="5422900"/>
          </a:xfrm>
        </p:spPr>
        <p:txBody>
          <a:bodyPr/>
          <a:lstStyle/>
          <a:p>
            <a:pPr>
              <a:spcBef>
                <a:spcPts val="0"/>
              </a:spcBef>
              <a:buClr>
                <a:srgbClr val="FF0000"/>
              </a:buClr>
              <a:buFont typeface="Wingdings" panose="05000000000000000000" pitchFamily="2" charset="2"/>
              <a:buChar char="l"/>
            </a:pPr>
            <a:r>
              <a:rPr lang="zh-CN" altLang="en-US" sz="2800" dirty="0">
                <a:latin typeface="+mn-lt"/>
                <a:ea typeface="+mn-ea"/>
              </a:rPr>
              <a:t>用两个</a:t>
            </a:r>
            <a:r>
              <a:rPr lang="en-US" sz="2800" dirty="0">
                <a:latin typeface="+mn-lt"/>
                <a:ea typeface="+mn-ea"/>
              </a:rPr>
              <a:t>16</a:t>
            </a:r>
            <a:r>
              <a:rPr lang="zh-CN" altLang="en-US" sz="2800" dirty="0">
                <a:latin typeface="+mn-lt"/>
                <a:ea typeface="+mn-ea"/>
              </a:rPr>
              <a:t>位寄存器来形成</a:t>
            </a:r>
            <a:r>
              <a:rPr lang="en-US" sz="2800" dirty="0">
                <a:latin typeface="+mn-lt"/>
                <a:ea typeface="+mn-ea"/>
              </a:rPr>
              <a:t>20</a:t>
            </a:r>
            <a:r>
              <a:rPr lang="zh-CN" altLang="en-US" sz="2800" dirty="0">
                <a:latin typeface="+mn-lt"/>
                <a:ea typeface="+mn-ea"/>
              </a:rPr>
              <a:t>位地址，形式为</a:t>
            </a:r>
            <a:endParaRPr lang="en-US" altLang="zh-CN" sz="2800" dirty="0">
              <a:latin typeface="+mn-lt"/>
              <a:ea typeface="+mn-ea"/>
            </a:endParaRPr>
          </a:p>
          <a:p>
            <a:pPr>
              <a:spcBef>
                <a:spcPts val="0"/>
              </a:spcBef>
              <a:buClr>
                <a:srgbClr val="FF0000"/>
              </a:buClr>
              <a:buNone/>
            </a:pPr>
            <a:r>
              <a:rPr lang="en-US" altLang="zh-CN" sz="2800" dirty="0">
                <a:latin typeface="+mn-lt"/>
                <a:ea typeface="+mn-ea"/>
              </a:rPr>
              <a:t>                         </a:t>
            </a:r>
            <a:r>
              <a:rPr lang="zh-CN" altLang="en-US" sz="2800" dirty="0">
                <a:latin typeface="+mn-lt"/>
                <a:ea typeface="+mn-ea"/>
              </a:rPr>
              <a:t>段地址：偏移量</a:t>
            </a:r>
            <a:endParaRPr lang="en-US" altLang="zh-CN" sz="2800" dirty="0">
              <a:latin typeface="+mn-lt"/>
              <a:ea typeface="+mn-ea"/>
            </a:endParaRPr>
          </a:p>
          <a:p>
            <a:pPr>
              <a:spcBef>
                <a:spcPts val="0"/>
              </a:spcBef>
              <a:buClr>
                <a:srgbClr val="FF0000"/>
              </a:buClr>
              <a:buNone/>
            </a:pPr>
            <a:r>
              <a:rPr lang="en-US" altLang="zh-CN" sz="2800" dirty="0">
                <a:latin typeface="+mn-lt"/>
                <a:ea typeface="+mn-ea"/>
              </a:rPr>
              <a:t>      </a:t>
            </a:r>
            <a:r>
              <a:rPr lang="zh-CN" altLang="en-US" sz="2800" dirty="0">
                <a:latin typeface="+mn-lt"/>
                <a:ea typeface="+mn-ea"/>
              </a:rPr>
              <a:t>这也称为</a:t>
            </a:r>
            <a:r>
              <a:rPr lang="zh-CN" altLang="en-US" sz="2800" dirty="0">
                <a:solidFill>
                  <a:srgbClr val="00FF00"/>
                </a:solidFill>
                <a:latin typeface="+mn-lt"/>
                <a:ea typeface="+mn-ea"/>
              </a:rPr>
              <a:t>逻辑地址，</a:t>
            </a:r>
            <a:r>
              <a:rPr lang="zh-CN" altLang="en-US" sz="2800" dirty="0">
                <a:latin typeface="+mn-lt"/>
                <a:ea typeface="+mn-ea"/>
              </a:rPr>
              <a:t>段地址也称为</a:t>
            </a:r>
            <a:r>
              <a:rPr lang="zh-CN" altLang="en-US" sz="2800" dirty="0">
                <a:solidFill>
                  <a:srgbClr val="00FF00"/>
                </a:solidFill>
                <a:latin typeface="+mn-lt"/>
                <a:ea typeface="+mn-ea"/>
              </a:rPr>
              <a:t>段基地址</a:t>
            </a:r>
            <a:r>
              <a:rPr lang="zh-CN" altLang="en-US" sz="2800" dirty="0">
                <a:latin typeface="+mn-lt"/>
                <a:ea typeface="+mn-ea"/>
              </a:rPr>
              <a:t>。</a:t>
            </a:r>
          </a:p>
          <a:p>
            <a:pPr>
              <a:buClr>
                <a:srgbClr val="FF0000"/>
              </a:buClr>
              <a:buFont typeface="Wingdings" panose="05000000000000000000" pitchFamily="2" charset="2"/>
              <a:buChar char="l"/>
            </a:pPr>
            <a:r>
              <a:rPr lang="zh-CN" altLang="en-US" sz="2800" dirty="0">
                <a:solidFill>
                  <a:srgbClr val="00FF00"/>
                </a:solidFill>
                <a:latin typeface="+mn-lt"/>
                <a:ea typeface="+mn-ea"/>
              </a:rPr>
              <a:t>段基地址</a:t>
            </a:r>
            <a:r>
              <a:rPr lang="zh-CN" altLang="en-US" sz="2800" dirty="0">
                <a:latin typeface="+mn-lt"/>
                <a:ea typeface="+mn-ea"/>
              </a:rPr>
              <a:t>定义任何</a:t>
            </a:r>
            <a:r>
              <a:rPr lang="en-US" sz="2800" dirty="0">
                <a:latin typeface="+mn-lt"/>
                <a:ea typeface="+mn-ea"/>
              </a:rPr>
              <a:t>64KB</a:t>
            </a:r>
            <a:r>
              <a:rPr lang="zh-CN" altLang="en-US" sz="2800" dirty="0">
                <a:latin typeface="+mn-lt"/>
                <a:ea typeface="+mn-ea"/>
              </a:rPr>
              <a:t>存储器的起始地址，</a:t>
            </a:r>
            <a:r>
              <a:rPr lang="zh-CN" altLang="en-US" sz="2800" dirty="0">
                <a:solidFill>
                  <a:srgbClr val="00FF00"/>
                </a:solidFill>
                <a:latin typeface="+mn-lt"/>
                <a:ea typeface="+mn-ea"/>
              </a:rPr>
              <a:t>偏移量</a:t>
            </a:r>
            <a:r>
              <a:rPr lang="zh-CN" altLang="en-US" sz="2800" dirty="0">
                <a:latin typeface="+mn-lt"/>
                <a:ea typeface="+mn-ea"/>
              </a:rPr>
              <a:t>在</a:t>
            </a:r>
            <a:r>
              <a:rPr lang="en-US" sz="2800" dirty="0">
                <a:latin typeface="+mn-lt"/>
                <a:ea typeface="+mn-ea"/>
              </a:rPr>
              <a:t>64KB</a:t>
            </a:r>
            <a:r>
              <a:rPr lang="zh-CN" altLang="en-US" sz="2800" dirty="0">
                <a:latin typeface="+mn-lt"/>
                <a:ea typeface="+mn-ea"/>
              </a:rPr>
              <a:t>存储器中选择任一单元。</a:t>
            </a:r>
            <a:endParaRPr lang="en-US" altLang="zh-CN" sz="2800" dirty="0">
              <a:latin typeface="+mn-lt"/>
              <a:ea typeface="+mn-ea"/>
            </a:endParaRPr>
          </a:p>
          <a:p>
            <a:pPr>
              <a:buClr>
                <a:srgbClr val="FF0000"/>
              </a:buClr>
              <a:buFont typeface="Wingdings" panose="05000000000000000000" pitchFamily="2" charset="2"/>
              <a:buChar char="l"/>
            </a:pPr>
            <a:r>
              <a:rPr lang="zh-CN" altLang="en-US" sz="2800" dirty="0">
                <a:latin typeface="+mn-lt"/>
                <a:ea typeface="+mn-ea"/>
              </a:rPr>
              <a:t>由逻辑地址转换为物理地址的公式：</a:t>
            </a:r>
          </a:p>
          <a:p>
            <a:pPr algn="ctr">
              <a:buClr>
                <a:srgbClr val="FF0000"/>
              </a:buClr>
              <a:buNone/>
            </a:pPr>
            <a:r>
              <a:rPr lang="en-US" sz="2800" dirty="0">
                <a:solidFill>
                  <a:srgbClr val="00FF00"/>
                </a:solidFill>
                <a:latin typeface="+mn-lt"/>
              </a:rPr>
              <a:t>20</a:t>
            </a:r>
            <a:r>
              <a:rPr lang="zh-CN" altLang="en-US" sz="2800" b="0" dirty="0">
                <a:solidFill>
                  <a:srgbClr val="00FF00"/>
                </a:solidFill>
                <a:latin typeface="+mn-lt"/>
              </a:rPr>
              <a:t>位物理地址</a:t>
            </a:r>
            <a:r>
              <a:rPr lang="en-US" sz="2800" dirty="0">
                <a:solidFill>
                  <a:srgbClr val="00FF00"/>
                </a:solidFill>
                <a:latin typeface="+mn-lt"/>
              </a:rPr>
              <a:t>=</a:t>
            </a:r>
            <a:r>
              <a:rPr lang="zh-CN" altLang="en-US" sz="2800" b="0" dirty="0">
                <a:solidFill>
                  <a:srgbClr val="00FF00"/>
                </a:solidFill>
                <a:latin typeface="+mn-lt"/>
              </a:rPr>
              <a:t>段基地址</a:t>
            </a:r>
            <a:r>
              <a:rPr lang="en-US" sz="2800" dirty="0">
                <a:solidFill>
                  <a:srgbClr val="00FF00"/>
                </a:solidFill>
                <a:latin typeface="+mn-lt"/>
                <a:sym typeface="Symbol" panose="05050102010706020507"/>
              </a:rPr>
              <a:t></a:t>
            </a:r>
            <a:r>
              <a:rPr lang="en-US" sz="2800" dirty="0">
                <a:solidFill>
                  <a:srgbClr val="00FF00"/>
                </a:solidFill>
                <a:latin typeface="+mn-lt"/>
              </a:rPr>
              <a:t>16+16</a:t>
            </a:r>
            <a:r>
              <a:rPr lang="zh-CN" altLang="en-US" sz="2800" b="0" dirty="0">
                <a:solidFill>
                  <a:srgbClr val="00FF00"/>
                </a:solidFill>
                <a:latin typeface="+mn-lt"/>
              </a:rPr>
              <a:t>位偏移量</a:t>
            </a:r>
            <a:endParaRPr lang="en-US" altLang="zh-CN" sz="2800" b="0" dirty="0">
              <a:solidFill>
                <a:srgbClr val="00FF00"/>
              </a:solidFill>
              <a:latin typeface="+mn-lt"/>
            </a:endParaRPr>
          </a:p>
          <a:p>
            <a:pPr>
              <a:buClr>
                <a:srgbClr val="FF0000"/>
              </a:buClr>
              <a:buNone/>
            </a:pPr>
            <a:r>
              <a:rPr lang="zh-CN" altLang="en-US" sz="2800" dirty="0">
                <a:latin typeface="+mn-lt"/>
                <a:ea typeface="+mn-ea"/>
              </a:rPr>
              <a:t> 即：段寄存器中的</a:t>
            </a:r>
            <a:r>
              <a:rPr lang="en-US" sz="2800" dirty="0">
                <a:latin typeface="+mn-lt"/>
                <a:ea typeface="+mn-ea"/>
              </a:rPr>
              <a:t>16</a:t>
            </a:r>
            <a:r>
              <a:rPr lang="zh-CN" altLang="en-US" sz="2800" dirty="0">
                <a:latin typeface="+mn-lt"/>
                <a:ea typeface="+mn-ea"/>
              </a:rPr>
              <a:t>位数自动左移</a:t>
            </a:r>
            <a:r>
              <a:rPr lang="en-US" sz="2800" dirty="0">
                <a:latin typeface="+mn-lt"/>
                <a:ea typeface="+mn-ea"/>
              </a:rPr>
              <a:t>4</a:t>
            </a:r>
            <a:r>
              <a:rPr lang="zh-CN" altLang="en-US" sz="2800" dirty="0">
                <a:latin typeface="+mn-lt"/>
                <a:ea typeface="+mn-ea"/>
              </a:rPr>
              <a:t>位</a:t>
            </a:r>
            <a:r>
              <a:rPr lang="en-US" altLang="zh-CN" sz="3600" dirty="0">
                <a:solidFill>
                  <a:srgbClr val="00FF00"/>
                </a:solidFill>
                <a:latin typeface="华文琥珀" panose="02010800040101010101" pitchFamily="2" charset="-122"/>
                <a:ea typeface="华文琥珀" panose="02010800040101010101" pitchFamily="2" charset="-122"/>
              </a:rPr>
              <a:t>+</a:t>
            </a:r>
            <a:r>
              <a:rPr lang="en-US" sz="2800" dirty="0">
                <a:latin typeface="+mn-lt"/>
                <a:ea typeface="+mn-ea"/>
              </a:rPr>
              <a:t>16</a:t>
            </a:r>
            <a:r>
              <a:rPr lang="zh-CN" altLang="en-US" sz="2800" dirty="0">
                <a:latin typeface="+mn-lt"/>
                <a:ea typeface="+mn-ea"/>
              </a:rPr>
              <a:t>位偏移量就形成</a:t>
            </a:r>
            <a:r>
              <a:rPr lang="en-US" sz="2800" dirty="0">
                <a:latin typeface="+mn-lt"/>
                <a:ea typeface="+mn-ea"/>
              </a:rPr>
              <a:t>20</a:t>
            </a:r>
            <a:r>
              <a:rPr lang="zh-CN" altLang="en-US" sz="2800" dirty="0">
                <a:latin typeface="+mn-lt"/>
                <a:ea typeface="+mn-ea"/>
              </a:rPr>
              <a:t>位物理地址。</a:t>
            </a:r>
            <a:endParaRPr lang="en-US" altLang="zh-CN" sz="2800" dirty="0">
              <a:latin typeface="+mn-lt"/>
              <a:ea typeface="+mn-ea"/>
            </a:endParaRPr>
          </a:p>
          <a:p>
            <a:pPr>
              <a:buClr>
                <a:srgbClr val="FF0000"/>
              </a:buClr>
              <a:buFont typeface="Wingdings" panose="05000000000000000000" pitchFamily="2" charset="2"/>
              <a:buChar char="l"/>
            </a:pPr>
            <a:r>
              <a:rPr lang="zh-CN" altLang="en-US" sz="2800" dirty="0">
                <a:latin typeface="+mn-lt"/>
                <a:ea typeface="+mn-ea"/>
              </a:rPr>
              <a:t>由</a:t>
            </a:r>
            <a:r>
              <a:rPr lang="en-US" sz="2800" dirty="0">
                <a:latin typeface="+mn-lt"/>
                <a:ea typeface="+mn-ea"/>
              </a:rPr>
              <a:t>BIU</a:t>
            </a:r>
            <a:r>
              <a:rPr lang="zh-CN" altLang="en-US" sz="2800" dirty="0">
                <a:latin typeface="+mn-lt"/>
                <a:ea typeface="+mn-ea"/>
              </a:rPr>
              <a:t>的</a:t>
            </a:r>
            <a:r>
              <a:rPr lang="zh-CN" altLang="en-US" sz="2800" dirty="0">
                <a:solidFill>
                  <a:srgbClr val="00FF00"/>
                </a:solidFill>
                <a:latin typeface="+mn-lt"/>
                <a:ea typeface="+mn-ea"/>
              </a:rPr>
              <a:t>地址加法器</a:t>
            </a:r>
            <a:r>
              <a:rPr lang="en-US" sz="2800" dirty="0">
                <a:solidFill>
                  <a:srgbClr val="00FF00"/>
                </a:solidFill>
                <a:latin typeface="+mn-lt"/>
                <a:ea typeface="+mn-ea"/>
                <a:sym typeface="Symbol" panose="05050102010706020507"/>
              </a:rPr>
              <a:t></a:t>
            </a:r>
            <a:r>
              <a:rPr lang="zh-CN" altLang="en-US" sz="2800" dirty="0">
                <a:latin typeface="+mn-lt"/>
                <a:ea typeface="+mn-ea"/>
                <a:sym typeface="Symbol" panose="05050102010706020507"/>
              </a:rPr>
              <a:t>来</a:t>
            </a:r>
            <a:r>
              <a:rPr lang="zh-CN" altLang="en-US" sz="2800" dirty="0">
                <a:latin typeface="+mn-lt"/>
                <a:ea typeface="+mn-ea"/>
              </a:rPr>
              <a:t>计算物理地址。 </a:t>
            </a:r>
          </a:p>
        </p:txBody>
      </p:sp>
    </p:spTree>
    <p:extLst>
      <p:ext uri="{BB962C8B-B14F-4D97-AF65-F5344CB8AC3E}">
        <p14:creationId xmlns:p14="http://schemas.microsoft.com/office/powerpoint/2010/main" val="2582358885"/>
      </p:ext>
    </p:extLst>
  </p:cSld>
  <p:clrMapOvr>
    <a:masterClrMapping/>
  </p:clrMapOvr>
  <p:transition spd="slow">
    <p:pull dir="l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250" y="1162050"/>
            <a:ext cx="8372475" cy="1022350"/>
          </a:xfrm>
        </p:spPr>
        <p:txBody>
          <a:bodyPr/>
          <a:lstStyle/>
          <a:p>
            <a:pPr>
              <a:buClr>
                <a:srgbClr val="FF0000"/>
              </a:buClr>
              <a:buFont typeface="Wingdings" panose="05000000000000000000" pitchFamily="2" charset="2"/>
              <a:buChar char="l"/>
            </a:pPr>
            <a:r>
              <a:rPr lang="zh-CN" altLang="en-US" sz="2800" dirty="0">
                <a:latin typeface="+mn-lt"/>
                <a:ea typeface="+mn-ea"/>
              </a:rPr>
              <a:t>设段地址：偏移地址</a:t>
            </a:r>
            <a:r>
              <a:rPr lang="en-US" sz="2800" dirty="0">
                <a:latin typeface="+mn-lt"/>
                <a:ea typeface="+mn-ea"/>
              </a:rPr>
              <a:t>=1234</a:t>
            </a:r>
            <a:r>
              <a:rPr lang="zh-CN" altLang="en-US" sz="2800" dirty="0">
                <a:latin typeface="+mn-lt"/>
                <a:ea typeface="+mn-ea"/>
              </a:rPr>
              <a:t>：</a:t>
            </a:r>
            <a:r>
              <a:rPr lang="en-US" sz="2800" dirty="0">
                <a:latin typeface="+mn-lt"/>
                <a:ea typeface="+mn-ea"/>
              </a:rPr>
              <a:t>0025H</a:t>
            </a:r>
            <a:r>
              <a:rPr lang="zh-CN" altLang="en-US" sz="2800" dirty="0">
                <a:latin typeface="+mn-lt"/>
                <a:ea typeface="+mn-ea"/>
              </a:rPr>
              <a:t>，形成</a:t>
            </a:r>
            <a:r>
              <a:rPr lang="en-US" sz="2800" dirty="0">
                <a:latin typeface="+mn-lt"/>
                <a:ea typeface="+mn-ea"/>
              </a:rPr>
              <a:t>20</a:t>
            </a:r>
            <a:r>
              <a:rPr lang="zh-CN" altLang="en-US" sz="2800" dirty="0">
                <a:latin typeface="+mn-lt"/>
                <a:ea typeface="+mn-ea"/>
              </a:rPr>
              <a:t>位物理地址</a:t>
            </a:r>
            <a:r>
              <a:rPr lang="en-US" altLang="zh-CN" sz="2800" dirty="0">
                <a:latin typeface="+mn-lt"/>
                <a:ea typeface="+mn-ea"/>
              </a:rPr>
              <a:t>12365H</a:t>
            </a:r>
            <a:r>
              <a:rPr lang="zh-CN" altLang="en-US" sz="2800" dirty="0">
                <a:latin typeface="+mn-lt"/>
                <a:ea typeface="+mn-ea"/>
              </a:rPr>
              <a:t>的过程：</a:t>
            </a:r>
          </a:p>
        </p:txBody>
      </p:sp>
      <p:pic>
        <p:nvPicPr>
          <p:cNvPr id="4" name="图片 3" descr="LF_t2.4.png"/>
          <p:cNvPicPr>
            <a:picLocks noChangeAspect="1"/>
          </p:cNvPicPr>
          <p:nvPr/>
        </p:nvPicPr>
        <p:blipFill>
          <a:blip r:embed="rId2"/>
          <a:stretch>
            <a:fillRect/>
          </a:stretch>
        </p:blipFill>
        <p:spPr>
          <a:xfrm>
            <a:off x="349250" y="2362200"/>
            <a:ext cx="8533695" cy="3157467"/>
          </a:xfrm>
          <a:prstGeom prst="rect">
            <a:avLst/>
          </a:prstGeom>
        </p:spPr>
      </p:pic>
    </p:spTree>
    <p:extLst>
      <p:ext uri="{BB962C8B-B14F-4D97-AF65-F5344CB8AC3E}">
        <p14:creationId xmlns:p14="http://schemas.microsoft.com/office/powerpoint/2010/main" val="1157999017"/>
      </p:ext>
    </p:extLst>
  </p:cSld>
  <p:clrMapOvr>
    <a:masterClrMapping/>
  </p:clrMapOvr>
  <p:transition spd="slow">
    <p:pull dir="l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3700" y="673100"/>
            <a:ext cx="8372475" cy="933450"/>
          </a:xfrm>
        </p:spPr>
        <p:txBody>
          <a:bodyPr/>
          <a:lstStyle/>
          <a:p>
            <a:pPr>
              <a:buClr>
                <a:srgbClr val="FF0000"/>
              </a:buClr>
              <a:buFont typeface="Wingdings" panose="05000000000000000000" pitchFamily="2" charset="2"/>
              <a:buChar char="l"/>
            </a:pPr>
            <a:r>
              <a:rPr lang="zh-CN" altLang="en-US" dirty="0">
                <a:latin typeface="+mn-lt"/>
                <a:ea typeface="+mn-ea"/>
              </a:rPr>
              <a:t>如何用段基地址和偏移地址形成一个段，由偏移地址来选择段中的一个存储单元。</a:t>
            </a:r>
          </a:p>
        </p:txBody>
      </p:sp>
      <p:sp>
        <p:nvSpPr>
          <p:cNvPr id="5" name="内容占位符 2"/>
          <p:cNvSpPr txBox="1"/>
          <p:nvPr/>
        </p:nvSpPr>
        <p:spPr bwMode="auto">
          <a:xfrm>
            <a:off x="5238750" y="1606550"/>
            <a:ext cx="3733800" cy="4400550"/>
          </a:xfrm>
          <a:prstGeom prst="rect">
            <a:avLst/>
          </a:prstGeom>
          <a:noFill/>
          <a:ln w="9525">
            <a:noFill/>
            <a:miter lim="800000"/>
          </a:ln>
          <a:effectLst/>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n"/>
              <a:tabLst/>
              <a:defRPr/>
            </a:pPr>
            <a:r>
              <a:rPr kumimoji="1" lang="zh-CN" altLang="en-US" sz="2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段基址</a:t>
            </a:r>
            <a:r>
              <a:rPr kumimoji="1" lang="en-US" altLang="zh-CN"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1000H</a:t>
            </a:r>
            <a:r>
              <a:rPr kumimoji="1" lang="zh-CN" altLang="en-US" sz="2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，该段始址</a:t>
            </a:r>
            <a:r>
              <a:rPr kumimoji="1" lang="en-US" altLang="zh-CN"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1000H</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sym typeface="Symbol" panose="05050102010706020507"/>
              </a:rPr>
              <a:t></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16=10000H</a:t>
            </a:r>
            <a:endParaRPr kumimoji="1" lang="en-US" altLang="zh-CN"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endParaRPr>
          </a:p>
          <a:p>
            <a:pPr marL="0" marR="0" lvl="0" indent="0" algn="just"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n"/>
              <a:tabLst/>
              <a:defRPr/>
            </a:pPr>
            <a:r>
              <a:rPr kumimoji="1" lang="zh-CN" altLang="en-US" sz="2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段内偏址范围为</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0000~ FFFFH</a:t>
            </a:r>
            <a:r>
              <a:rPr kumimoji="1" lang="zh-CN" alt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a:t>
            </a:r>
            <a:r>
              <a:rPr kumimoji="1" lang="zh-CN" altLang="en-US" sz="2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即段开始到所选单元的距离</a:t>
            </a:r>
            <a:endParaRPr kumimoji="1" lang="en-US" altLang="zh-CN" sz="2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endParaRPr>
          </a:p>
          <a:p>
            <a:pPr marL="0" marR="0" lvl="0" indent="0" algn="just"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n"/>
              <a:tabLst/>
              <a:defRPr/>
            </a:pPr>
            <a:r>
              <a:rPr kumimoji="1" lang="zh-CN" altLang="en-US" sz="2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段长</a:t>
            </a:r>
            <a:r>
              <a:rPr kumimoji="1" lang="en-US" altLang="zh-CN"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64KB, </a:t>
            </a:r>
            <a:r>
              <a:rPr kumimoji="1" lang="zh-CN" altLang="en-US" sz="2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该段末址</a:t>
            </a:r>
            <a:r>
              <a:rPr kumimoji="1" lang="en-US" altLang="zh-CN"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1000H</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sym typeface="Symbol" panose="05050102010706020507"/>
              </a:rPr>
              <a:t></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16+FFFFH =1FFFFH</a:t>
            </a:r>
            <a:endParaRPr kumimoji="1" lang="en-US" altLang="zh-CN"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endParaRPr>
          </a:p>
          <a:p>
            <a:pPr marL="0" marR="0" lvl="0" indent="0" algn="just"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None/>
              <a:tabLst/>
              <a:defRPr/>
            </a:pPr>
            <a:r>
              <a:rPr kumimoji="1" lang="zh-CN" altLang="en-US" sz="2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即段始址</a:t>
            </a:r>
            <a:r>
              <a:rPr kumimoji="1" lang="en-US" altLang="zh-CN"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a:t>
            </a:r>
            <a:r>
              <a:rPr kumimoji="1" lang="en-US" sz="2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FFFFH=</a:t>
            </a:r>
            <a:r>
              <a:rPr kumimoji="1" lang="zh-CN" altLang="en-US" sz="2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该段的结束地址。</a:t>
            </a:r>
          </a:p>
        </p:txBody>
      </p:sp>
      <p:pic>
        <p:nvPicPr>
          <p:cNvPr id="6" name="图片 5" descr="LF_t2.5.png"/>
          <p:cNvPicPr>
            <a:picLocks noChangeAspect="1"/>
          </p:cNvPicPr>
          <p:nvPr/>
        </p:nvPicPr>
        <p:blipFill>
          <a:blip r:embed="rId2"/>
          <a:stretch>
            <a:fillRect/>
          </a:stretch>
        </p:blipFill>
        <p:spPr>
          <a:xfrm>
            <a:off x="0" y="1917700"/>
            <a:ext cx="5196253" cy="3756328"/>
          </a:xfrm>
          <a:prstGeom prst="rect">
            <a:avLst/>
          </a:prstGeom>
        </p:spPr>
      </p:pic>
    </p:spTree>
    <p:extLst>
      <p:ext uri="{BB962C8B-B14F-4D97-AF65-F5344CB8AC3E}">
        <p14:creationId xmlns:p14="http://schemas.microsoft.com/office/powerpoint/2010/main" val="2160598388"/>
      </p:ext>
    </p:extLst>
  </p:cSld>
  <p:clrMapOvr>
    <a:masterClrMapping/>
  </p:clrMapOvr>
  <p:transition spd="slow">
    <p:pull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1028700"/>
            <a:ext cx="8372475" cy="5461000"/>
          </a:xfrm>
        </p:spPr>
        <p:txBody>
          <a:bodyPr/>
          <a:lstStyle/>
          <a:p>
            <a:pPr>
              <a:buNone/>
            </a:pPr>
            <a:r>
              <a:rPr lang="zh-CN" altLang="en-US" sz="3600" dirty="0">
                <a:solidFill>
                  <a:srgbClr val="00FF00"/>
                </a:solidFill>
                <a:latin typeface="+mj-ea"/>
                <a:ea typeface="+mj-ea"/>
              </a:rPr>
              <a:t>例</a:t>
            </a:r>
            <a:r>
              <a:rPr lang="en-US" sz="3600" dirty="0">
                <a:solidFill>
                  <a:srgbClr val="00FF00"/>
                </a:solidFill>
                <a:latin typeface="+mj-ea"/>
                <a:ea typeface="+mj-ea"/>
              </a:rPr>
              <a:t>2.4 </a:t>
            </a:r>
          </a:p>
          <a:p>
            <a:pPr algn="just">
              <a:buClr>
                <a:srgbClr val="FF66FF"/>
              </a:buClr>
              <a:buFont typeface="Wingdings 3" panose="05040102010807070707" pitchFamily="18" charset="2"/>
              <a:buChar char=""/>
            </a:pPr>
            <a:r>
              <a:rPr lang="zh-CN" altLang="en-US" sz="2800" dirty="0">
                <a:latin typeface="+mn-lt"/>
                <a:ea typeface="+mn-ea"/>
              </a:rPr>
              <a:t>设某个段寄存器的内容为</a:t>
            </a:r>
            <a:r>
              <a:rPr lang="en-US" sz="2800" dirty="0">
                <a:latin typeface="+mn-lt"/>
                <a:ea typeface="+mn-ea"/>
              </a:rPr>
              <a:t>3000H</a:t>
            </a:r>
            <a:r>
              <a:rPr lang="zh-CN" altLang="en-US" sz="2800" dirty="0">
                <a:latin typeface="+mn-lt"/>
                <a:ea typeface="+mn-ea"/>
              </a:rPr>
              <a:t>，则该段的起始地址和末地址各是什么？如果偏移地址</a:t>
            </a:r>
            <a:r>
              <a:rPr lang="en-US" sz="2800" dirty="0">
                <a:latin typeface="+mn-lt"/>
                <a:ea typeface="+mn-ea"/>
              </a:rPr>
              <a:t>OFFSET = 500H</a:t>
            </a:r>
            <a:r>
              <a:rPr lang="zh-CN" altLang="en-US" sz="2800" dirty="0">
                <a:latin typeface="+mn-lt"/>
                <a:ea typeface="+mn-ea"/>
              </a:rPr>
              <a:t>，则该单元的物理地址是多少？</a:t>
            </a:r>
          </a:p>
          <a:p>
            <a:pPr>
              <a:buFont typeface="Wingdings" panose="05000000000000000000" pitchFamily="2" charset="2"/>
              <a:buChar char="l"/>
            </a:pPr>
            <a:r>
              <a:rPr lang="zh-CN" altLang="en-US" sz="2800" dirty="0">
                <a:solidFill>
                  <a:schemeClr val="tx1">
                    <a:lumMod val="95000"/>
                  </a:schemeClr>
                </a:solidFill>
                <a:latin typeface="+mn-ea"/>
                <a:ea typeface="+mn-ea"/>
              </a:rPr>
              <a:t>根据物理地址的形成方法可知：</a:t>
            </a:r>
            <a:endParaRPr lang="en-US" altLang="zh-CN" sz="2800" dirty="0">
              <a:solidFill>
                <a:schemeClr val="tx1">
                  <a:lumMod val="95000"/>
                </a:schemeClr>
              </a:solidFill>
              <a:latin typeface="+mn-ea"/>
              <a:ea typeface="+mn-ea"/>
            </a:endParaRPr>
          </a:p>
          <a:p>
            <a:pPr>
              <a:buClr>
                <a:srgbClr val="00FF00"/>
              </a:buClr>
              <a:buFont typeface="Wingdings" panose="05000000000000000000" pitchFamily="2" charset="2"/>
              <a:buChar char="Ø"/>
            </a:pPr>
            <a:r>
              <a:rPr lang="zh-CN" altLang="en-US" sz="2800" dirty="0">
                <a:solidFill>
                  <a:schemeClr val="tx1">
                    <a:lumMod val="95000"/>
                  </a:schemeClr>
                </a:solidFill>
                <a:latin typeface="+mn-lt"/>
                <a:ea typeface="+mn-ea"/>
              </a:rPr>
              <a:t>段起始地址为</a:t>
            </a:r>
            <a:r>
              <a:rPr lang="en-US" sz="2800" dirty="0">
                <a:solidFill>
                  <a:schemeClr val="tx1">
                    <a:lumMod val="95000"/>
                  </a:schemeClr>
                </a:solidFill>
                <a:latin typeface="+mn-lt"/>
                <a:ea typeface="+mn-ea"/>
              </a:rPr>
              <a:t>3000H</a:t>
            </a:r>
            <a:r>
              <a:rPr lang="en-US" sz="2800" dirty="0">
                <a:solidFill>
                  <a:schemeClr val="tx1">
                    <a:lumMod val="95000"/>
                  </a:schemeClr>
                </a:solidFill>
                <a:latin typeface="+mn-lt"/>
                <a:ea typeface="+mn-ea"/>
                <a:sym typeface="Symbol" panose="05050102010706020507"/>
              </a:rPr>
              <a:t></a:t>
            </a:r>
            <a:r>
              <a:rPr lang="en-US" sz="2800" dirty="0">
                <a:solidFill>
                  <a:schemeClr val="tx1">
                    <a:lumMod val="95000"/>
                  </a:schemeClr>
                </a:solidFill>
                <a:latin typeface="+mn-lt"/>
                <a:ea typeface="+mn-ea"/>
              </a:rPr>
              <a:t>16=30000H</a:t>
            </a:r>
            <a:endParaRPr lang="en-US" altLang="zh-CN" sz="2800" dirty="0">
              <a:solidFill>
                <a:schemeClr val="tx1">
                  <a:lumMod val="95000"/>
                </a:schemeClr>
              </a:solidFill>
              <a:latin typeface="+mn-lt"/>
              <a:ea typeface="+mn-ea"/>
            </a:endParaRPr>
          </a:p>
          <a:p>
            <a:pPr>
              <a:buClr>
                <a:srgbClr val="00FF00"/>
              </a:buClr>
              <a:buFont typeface="Wingdings" panose="05000000000000000000" pitchFamily="2" charset="2"/>
              <a:buChar char="Ø"/>
            </a:pPr>
            <a:r>
              <a:rPr lang="zh-CN" altLang="en-US" sz="2800" dirty="0">
                <a:solidFill>
                  <a:schemeClr val="tx1">
                    <a:lumMod val="95000"/>
                  </a:schemeClr>
                </a:solidFill>
                <a:latin typeface="+mn-lt"/>
                <a:ea typeface="+mn-ea"/>
              </a:rPr>
              <a:t>段结束地址为</a:t>
            </a:r>
            <a:r>
              <a:rPr lang="en-US" sz="2800" dirty="0">
                <a:solidFill>
                  <a:schemeClr val="tx1">
                    <a:lumMod val="95000"/>
                  </a:schemeClr>
                </a:solidFill>
                <a:latin typeface="+mn-lt"/>
                <a:ea typeface="+mn-ea"/>
              </a:rPr>
              <a:t>3000H</a:t>
            </a:r>
            <a:r>
              <a:rPr lang="en-US" sz="2800" dirty="0">
                <a:solidFill>
                  <a:schemeClr val="tx1">
                    <a:lumMod val="95000"/>
                  </a:schemeClr>
                </a:solidFill>
                <a:latin typeface="+mn-lt"/>
                <a:ea typeface="+mn-ea"/>
                <a:sym typeface="Symbol" panose="05050102010706020507"/>
              </a:rPr>
              <a:t></a:t>
            </a:r>
            <a:r>
              <a:rPr lang="en-US" sz="2800" dirty="0">
                <a:solidFill>
                  <a:schemeClr val="tx1">
                    <a:lumMod val="95000"/>
                  </a:schemeClr>
                </a:solidFill>
                <a:latin typeface="+mn-lt"/>
                <a:ea typeface="+mn-ea"/>
              </a:rPr>
              <a:t>16+FFFFH=3FFFFH</a:t>
            </a:r>
            <a:endParaRPr lang="en-US" altLang="zh-CN" sz="2800" dirty="0">
              <a:solidFill>
                <a:schemeClr val="tx1">
                  <a:lumMod val="95000"/>
                </a:schemeClr>
              </a:solidFill>
              <a:latin typeface="+mn-lt"/>
              <a:ea typeface="+mn-ea"/>
            </a:endParaRPr>
          </a:p>
          <a:p>
            <a:pPr>
              <a:buClr>
                <a:srgbClr val="00FF00"/>
              </a:buClr>
              <a:buFont typeface="Wingdings" panose="05000000000000000000" pitchFamily="2" charset="2"/>
              <a:buChar char="Ø"/>
            </a:pPr>
            <a:r>
              <a:rPr lang="zh-CN" altLang="en-US" sz="2800" dirty="0">
                <a:solidFill>
                  <a:schemeClr val="tx1">
                    <a:lumMod val="95000"/>
                  </a:schemeClr>
                </a:solidFill>
                <a:latin typeface="+mn-lt"/>
                <a:ea typeface="+mn-ea"/>
              </a:rPr>
              <a:t>偏移地址</a:t>
            </a:r>
            <a:r>
              <a:rPr lang="en-US" sz="2800" dirty="0">
                <a:solidFill>
                  <a:schemeClr val="tx1">
                    <a:lumMod val="95000"/>
                  </a:schemeClr>
                </a:solidFill>
                <a:latin typeface="+mn-lt"/>
                <a:ea typeface="+mn-ea"/>
              </a:rPr>
              <a:t>OFFSET=500H</a:t>
            </a:r>
            <a:r>
              <a:rPr lang="zh-CN" altLang="en-US" sz="2800" dirty="0">
                <a:solidFill>
                  <a:schemeClr val="tx1">
                    <a:lumMod val="95000"/>
                  </a:schemeClr>
                </a:solidFill>
                <a:latin typeface="+mn-lt"/>
                <a:ea typeface="+mn-ea"/>
              </a:rPr>
              <a:t>时，该单元的物理地址</a:t>
            </a:r>
            <a:r>
              <a:rPr lang="en-US" sz="2800" dirty="0">
                <a:solidFill>
                  <a:schemeClr val="tx1">
                    <a:lumMod val="95000"/>
                  </a:schemeClr>
                </a:solidFill>
                <a:latin typeface="+mn-lt"/>
                <a:ea typeface="+mn-ea"/>
              </a:rPr>
              <a:t>=3000H</a:t>
            </a:r>
            <a:r>
              <a:rPr lang="en-US" sz="2800" dirty="0">
                <a:solidFill>
                  <a:schemeClr val="tx1">
                    <a:lumMod val="95000"/>
                  </a:schemeClr>
                </a:solidFill>
                <a:latin typeface="+mn-lt"/>
                <a:ea typeface="+mn-ea"/>
                <a:sym typeface="Symbol" panose="05050102010706020507"/>
              </a:rPr>
              <a:t></a:t>
            </a:r>
            <a:r>
              <a:rPr lang="en-US" sz="2800" dirty="0">
                <a:solidFill>
                  <a:schemeClr val="tx1">
                    <a:lumMod val="95000"/>
                  </a:schemeClr>
                </a:solidFill>
                <a:latin typeface="+mn-lt"/>
                <a:ea typeface="+mn-ea"/>
              </a:rPr>
              <a:t>16+500H=30500H</a:t>
            </a:r>
            <a:endParaRPr lang="zh-CN" altLang="en-US" sz="2800" dirty="0">
              <a:solidFill>
                <a:schemeClr val="tx1">
                  <a:lumMod val="95000"/>
                </a:schemeClr>
              </a:solidFill>
              <a:latin typeface="+mn-lt"/>
              <a:ea typeface="+mn-ea"/>
            </a:endParaRPr>
          </a:p>
          <a:p>
            <a:endParaRPr lang="zh-CN" altLang="en-US" dirty="0"/>
          </a:p>
        </p:txBody>
      </p:sp>
    </p:spTree>
    <p:extLst>
      <p:ext uri="{BB962C8B-B14F-4D97-AF65-F5344CB8AC3E}">
        <p14:creationId xmlns:p14="http://schemas.microsoft.com/office/powerpoint/2010/main" val="643805218"/>
      </p:ext>
    </p:extLst>
  </p:cSld>
  <p:clrMapOvr>
    <a:masterClrMapping/>
  </p:clrMapOvr>
  <p:transition spd="slow">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857250"/>
            <a:ext cx="8229600" cy="67468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pitchFamily="2" charset="-122"/>
                <a:cs typeface="+mj-cs"/>
              </a:rPr>
              <a:t>视频公开课</a:t>
            </a: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黑体" panose="02010609060101010101" pitchFamily="2" charset="-122"/>
                <a:cs typeface="+mj-cs"/>
              </a:rPr>
              <a:t>-8051</a:t>
            </a:r>
          </a:p>
        </p:txBody>
      </p:sp>
      <p:pic>
        <p:nvPicPr>
          <p:cNvPr id="3" name="图片 2" descr="LB`SI}M7FJGD2$]9II0TL9U"/>
          <p:cNvPicPr>
            <a:picLocks noChangeAspect="1"/>
          </p:cNvPicPr>
          <p:nvPr/>
        </p:nvPicPr>
        <p:blipFill>
          <a:blip r:embed="rId2"/>
          <a:stretch>
            <a:fillRect/>
          </a:stretch>
        </p:blipFill>
        <p:spPr>
          <a:xfrm>
            <a:off x="1781810" y="1718945"/>
            <a:ext cx="5898515" cy="4794250"/>
          </a:xfrm>
          <a:prstGeom prst="rect">
            <a:avLst/>
          </a:prstGeom>
        </p:spPr>
      </p:pic>
    </p:spTree>
  </p:cSld>
  <p:clrMapOvr>
    <a:masterClrMapping/>
  </p:clrMapOvr>
  <p:transition spd="slow">
    <p:circl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717550"/>
            <a:ext cx="8372475" cy="5772150"/>
          </a:xfrm>
        </p:spPr>
        <p:txBody>
          <a:bodyPr/>
          <a:lstStyle/>
          <a:p>
            <a:pPr algn="just">
              <a:buClr>
                <a:srgbClr val="FF0000"/>
              </a:buClr>
              <a:buFont typeface="Wingdings" panose="05000000000000000000" pitchFamily="2" charset="2"/>
              <a:buChar char="l"/>
            </a:pPr>
            <a:r>
              <a:rPr lang="zh-CN" altLang="en-US" dirty="0"/>
              <a:t>实</a:t>
            </a:r>
            <a:r>
              <a:rPr lang="zh-CN" altLang="en-US" dirty="0">
                <a:latin typeface="+mn-lt"/>
              </a:rPr>
              <a:t>模式下，只能从能被</a:t>
            </a:r>
            <a:r>
              <a:rPr lang="en-US" dirty="0">
                <a:latin typeface="+mn-lt"/>
              </a:rPr>
              <a:t>16</a:t>
            </a:r>
            <a:r>
              <a:rPr lang="zh-CN" altLang="en-US" dirty="0">
                <a:latin typeface="+mn-lt"/>
              </a:rPr>
              <a:t>整除的那些单元开始分段。</a:t>
            </a:r>
            <a:endParaRPr lang="en-US" altLang="zh-CN" dirty="0">
              <a:latin typeface="+mn-lt"/>
            </a:endParaRPr>
          </a:p>
          <a:p>
            <a:pPr algn="just">
              <a:buClr>
                <a:srgbClr val="FF0000"/>
              </a:buClr>
              <a:buFont typeface="Wingdings" panose="05000000000000000000" pitchFamily="2" charset="2"/>
              <a:buChar char="l"/>
            </a:pPr>
            <a:r>
              <a:rPr lang="zh-CN" altLang="en-US" dirty="0">
                <a:latin typeface="+mn-lt"/>
              </a:rPr>
              <a:t>一个物理地址可以由不同的逻辑地址来形成。</a:t>
            </a:r>
          </a:p>
          <a:p>
            <a:pPr>
              <a:buNone/>
            </a:pPr>
            <a:r>
              <a:rPr lang="zh-CN" altLang="en-US" sz="3600" dirty="0">
                <a:solidFill>
                  <a:srgbClr val="00FF00"/>
                </a:solidFill>
                <a:latin typeface="+mn-lt"/>
                <a:ea typeface="+mj-ea"/>
              </a:rPr>
              <a:t>例</a:t>
            </a:r>
            <a:r>
              <a:rPr lang="en-US" sz="3600" dirty="0">
                <a:solidFill>
                  <a:srgbClr val="00FF00"/>
                </a:solidFill>
                <a:latin typeface="+mn-lt"/>
                <a:ea typeface="+mj-ea"/>
              </a:rPr>
              <a:t>2.5 </a:t>
            </a:r>
          </a:p>
          <a:p>
            <a:pPr>
              <a:buClr>
                <a:srgbClr val="FF66FF"/>
              </a:buClr>
              <a:buFont typeface="Wingdings 3" panose="05040102010807070707" pitchFamily="18" charset="2"/>
              <a:buChar char="u"/>
            </a:pPr>
            <a:r>
              <a:rPr lang="zh-CN" altLang="en-US" sz="2800" dirty="0">
                <a:latin typeface="+mn-lt"/>
                <a:ea typeface="+mn-ea"/>
              </a:rPr>
              <a:t>一个存储单元的物理地址为</a:t>
            </a:r>
            <a:r>
              <a:rPr lang="en-US" sz="2800" dirty="0">
                <a:latin typeface="+mn-lt"/>
                <a:ea typeface="+mn-ea"/>
              </a:rPr>
              <a:t>12345H</a:t>
            </a:r>
            <a:r>
              <a:rPr lang="zh-CN" altLang="en-US" sz="2800" dirty="0">
                <a:latin typeface="+mn-lt"/>
                <a:ea typeface="+mn-ea"/>
              </a:rPr>
              <a:t>，它可以由哪些逻辑地址形成</a:t>
            </a:r>
            <a:r>
              <a:rPr lang="en-US" altLang="zh-CN" sz="2800" dirty="0">
                <a:latin typeface="+mn-lt"/>
                <a:ea typeface="+mn-ea"/>
              </a:rPr>
              <a:t>?</a:t>
            </a:r>
          </a:p>
          <a:p>
            <a:pPr>
              <a:buFont typeface="Wingdings" panose="05000000000000000000" pitchFamily="2" charset="2"/>
              <a:buChar char="l"/>
            </a:pPr>
            <a:r>
              <a:rPr lang="zh-CN" altLang="en-US" sz="2800" dirty="0">
                <a:solidFill>
                  <a:schemeClr val="tx1">
                    <a:lumMod val="95000"/>
                  </a:schemeClr>
                </a:solidFill>
                <a:latin typeface="+mn-lt"/>
                <a:ea typeface="+mn-ea"/>
              </a:rPr>
              <a:t>解答：</a:t>
            </a:r>
            <a:r>
              <a:rPr lang="en-US" dirty="0">
                <a:solidFill>
                  <a:schemeClr val="tx1">
                    <a:lumMod val="95000"/>
                  </a:schemeClr>
                </a:solidFill>
                <a:latin typeface="+mn-lt"/>
                <a:ea typeface="+mn-ea"/>
              </a:rPr>
              <a:t> 1200</a:t>
            </a:r>
            <a:r>
              <a:rPr lang="zh-CN" altLang="en-US" dirty="0">
                <a:solidFill>
                  <a:schemeClr val="tx1">
                    <a:lumMod val="95000"/>
                  </a:schemeClr>
                </a:solidFill>
                <a:latin typeface="+mn-lt"/>
                <a:ea typeface="+mn-ea"/>
              </a:rPr>
              <a:t>：</a:t>
            </a:r>
            <a:r>
              <a:rPr lang="en-US" dirty="0">
                <a:solidFill>
                  <a:schemeClr val="tx1">
                    <a:lumMod val="95000"/>
                  </a:schemeClr>
                </a:solidFill>
                <a:latin typeface="+mn-lt"/>
                <a:ea typeface="+mn-ea"/>
              </a:rPr>
              <a:t>0345H     	</a:t>
            </a:r>
          </a:p>
          <a:p>
            <a:pPr>
              <a:buNone/>
            </a:pPr>
            <a:r>
              <a:rPr lang="en-US" dirty="0">
                <a:solidFill>
                  <a:schemeClr val="tx1">
                    <a:lumMod val="95000"/>
                  </a:schemeClr>
                </a:solidFill>
                <a:latin typeface="+mn-lt"/>
                <a:ea typeface="+mn-ea"/>
              </a:rPr>
              <a:t>                     1234</a:t>
            </a:r>
            <a:r>
              <a:rPr lang="zh-CN" altLang="en-US" dirty="0">
                <a:solidFill>
                  <a:schemeClr val="tx1">
                    <a:lumMod val="95000"/>
                  </a:schemeClr>
                </a:solidFill>
                <a:latin typeface="+mn-lt"/>
                <a:ea typeface="+mn-ea"/>
              </a:rPr>
              <a:t>：</a:t>
            </a:r>
            <a:r>
              <a:rPr lang="en-US" dirty="0">
                <a:solidFill>
                  <a:schemeClr val="tx1">
                    <a:lumMod val="95000"/>
                  </a:schemeClr>
                </a:solidFill>
                <a:latin typeface="+mn-lt"/>
                <a:ea typeface="+mn-ea"/>
              </a:rPr>
              <a:t>0005H</a:t>
            </a:r>
            <a:endParaRPr lang="zh-CN" altLang="en-US" dirty="0">
              <a:solidFill>
                <a:schemeClr val="tx1">
                  <a:lumMod val="95000"/>
                </a:schemeClr>
              </a:solidFill>
              <a:latin typeface="+mn-lt"/>
              <a:ea typeface="+mn-ea"/>
            </a:endParaRPr>
          </a:p>
          <a:p>
            <a:pPr>
              <a:buNone/>
            </a:pPr>
            <a:r>
              <a:rPr lang="en-US" dirty="0">
                <a:solidFill>
                  <a:schemeClr val="tx1">
                    <a:lumMod val="95000"/>
                  </a:schemeClr>
                </a:solidFill>
                <a:latin typeface="+mn-lt"/>
                <a:ea typeface="+mn-ea"/>
              </a:rPr>
              <a:t>                     1232</a:t>
            </a:r>
            <a:r>
              <a:rPr lang="zh-CN" altLang="en-US" dirty="0">
                <a:solidFill>
                  <a:schemeClr val="tx1">
                    <a:lumMod val="95000"/>
                  </a:schemeClr>
                </a:solidFill>
                <a:latin typeface="+mn-lt"/>
                <a:ea typeface="+mn-ea"/>
              </a:rPr>
              <a:t>：</a:t>
            </a:r>
            <a:r>
              <a:rPr lang="en-US" dirty="0">
                <a:solidFill>
                  <a:schemeClr val="tx1">
                    <a:lumMod val="95000"/>
                  </a:schemeClr>
                </a:solidFill>
                <a:latin typeface="+mn-lt"/>
                <a:ea typeface="+mn-ea"/>
              </a:rPr>
              <a:t>0025H    </a:t>
            </a:r>
          </a:p>
          <a:p>
            <a:pPr>
              <a:buNone/>
            </a:pPr>
            <a:r>
              <a:rPr lang="en-US" dirty="0">
                <a:solidFill>
                  <a:schemeClr val="tx1">
                    <a:lumMod val="95000"/>
                  </a:schemeClr>
                </a:solidFill>
                <a:latin typeface="+mn-lt"/>
                <a:ea typeface="+mn-ea"/>
              </a:rPr>
              <a:t>                          …  </a:t>
            </a:r>
            <a:endParaRPr lang="zh-CN" altLang="en-US" dirty="0">
              <a:solidFill>
                <a:schemeClr val="tx1">
                  <a:lumMod val="95000"/>
                </a:schemeClr>
              </a:solidFill>
              <a:latin typeface="+mn-lt"/>
              <a:ea typeface="+mn-ea"/>
            </a:endParaRPr>
          </a:p>
          <a:p>
            <a:pPr marL="262255" indent="-262255">
              <a:buNone/>
            </a:pPr>
            <a:r>
              <a:rPr lang="zh-CN" altLang="en-US" dirty="0">
                <a:solidFill>
                  <a:schemeClr val="tx1"/>
                </a:solidFill>
                <a:latin typeface="+mn-lt"/>
                <a:ea typeface="华文中宋" panose="02010600040101010101" pitchFamily="2" charset="-122"/>
              </a:rPr>
              <a:t>       这说明从</a:t>
            </a:r>
            <a:r>
              <a:rPr lang="en-US" dirty="0">
                <a:solidFill>
                  <a:schemeClr val="tx1"/>
                </a:solidFill>
                <a:latin typeface="+mn-lt"/>
                <a:ea typeface="华文中宋" panose="02010600040101010101" pitchFamily="2" charset="-122"/>
              </a:rPr>
              <a:t>12000H</a:t>
            </a:r>
            <a:r>
              <a:rPr lang="zh-CN" altLang="en-US" dirty="0">
                <a:solidFill>
                  <a:schemeClr val="tx1"/>
                </a:solidFill>
                <a:latin typeface="+mn-lt"/>
                <a:ea typeface="华文中宋" panose="02010600040101010101" pitchFamily="2" charset="-122"/>
              </a:rPr>
              <a:t>单元偏移</a:t>
            </a:r>
            <a:r>
              <a:rPr lang="en-US" dirty="0">
                <a:solidFill>
                  <a:schemeClr val="tx1"/>
                </a:solidFill>
                <a:latin typeface="+mn-lt"/>
                <a:ea typeface="华文中宋" panose="02010600040101010101" pitchFamily="2" charset="-122"/>
              </a:rPr>
              <a:t>345H</a:t>
            </a:r>
            <a:r>
              <a:rPr lang="zh-CN" altLang="en-US" dirty="0">
                <a:solidFill>
                  <a:schemeClr val="tx1"/>
                </a:solidFill>
                <a:latin typeface="+mn-lt"/>
                <a:ea typeface="华文中宋" panose="02010600040101010101" pitchFamily="2" charset="-122"/>
              </a:rPr>
              <a:t>单元和从</a:t>
            </a:r>
            <a:r>
              <a:rPr lang="en-US" dirty="0">
                <a:solidFill>
                  <a:schemeClr val="tx1"/>
                </a:solidFill>
                <a:latin typeface="+mn-lt"/>
                <a:ea typeface="华文中宋" panose="02010600040101010101" pitchFamily="2" charset="-122"/>
              </a:rPr>
              <a:t>12340H</a:t>
            </a:r>
            <a:r>
              <a:rPr lang="zh-CN" altLang="en-US" dirty="0">
                <a:solidFill>
                  <a:schemeClr val="tx1"/>
                </a:solidFill>
                <a:latin typeface="+mn-lt"/>
                <a:ea typeface="华文中宋" panose="02010600040101010101" pitchFamily="2" charset="-122"/>
              </a:rPr>
              <a:t>偏移</a:t>
            </a:r>
            <a:r>
              <a:rPr lang="en-US" dirty="0">
                <a:solidFill>
                  <a:schemeClr val="tx1"/>
                </a:solidFill>
                <a:latin typeface="+mn-lt"/>
                <a:ea typeface="华文中宋" panose="02010600040101010101" pitchFamily="2" charset="-122"/>
              </a:rPr>
              <a:t>5</a:t>
            </a:r>
            <a:r>
              <a:rPr lang="zh-CN" altLang="en-US" dirty="0">
                <a:solidFill>
                  <a:schemeClr val="tx1"/>
                </a:solidFill>
                <a:latin typeface="+mn-lt"/>
                <a:ea typeface="华文中宋" panose="02010600040101010101" pitchFamily="2" charset="-122"/>
              </a:rPr>
              <a:t>个单元等，均指向同一个内存单元。</a:t>
            </a:r>
          </a:p>
          <a:p>
            <a:pPr>
              <a:buNone/>
            </a:pPr>
            <a:r>
              <a:rPr lang="en-US" dirty="0"/>
              <a:t> </a:t>
            </a:r>
            <a:endParaRPr lang="zh-CN" altLang="en-US" dirty="0"/>
          </a:p>
          <a:p>
            <a:endParaRPr lang="zh-CN" altLang="en-US" dirty="0"/>
          </a:p>
        </p:txBody>
      </p:sp>
    </p:spTree>
    <p:extLst>
      <p:ext uri="{BB962C8B-B14F-4D97-AF65-F5344CB8AC3E}">
        <p14:creationId xmlns:p14="http://schemas.microsoft.com/office/powerpoint/2010/main" val="2817483220"/>
      </p:ext>
    </p:extLst>
  </p:cSld>
  <p:clrMapOvr>
    <a:masterClrMapping/>
  </p:clrMapOvr>
  <p:transition spd="slow">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85763" y="1314450"/>
            <a:ext cx="8453437" cy="5175250"/>
          </a:xfrm>
        </p:spPr>
        <p:txBody>
          <a:bodyPr/>
          <a:lstStyle/>
          <a:p>
            <a:pPr>
              <a:spcBef>
                <a:spcPts val="1800"/>
              </a:spcBef>
              <a:buNone/>
            </a:pPr>
            <a:r>
              <a:rPr lang="en-US" sz="3200" dirty="0">
                <a:solidFill>
                  <a:schemeClr val="tx1"/>
                </a:solidFill>
                <a:latin typeface="+mn-lt"/>
              </a:rPr>
              <a:t>2. </a:t>
            </a:r>
            <a:r>
              <a:rPr lang="zh-CN" altLang="en-US" sz="3200" dirty="0">
                <a:solidFill>
                  <a:schemeClr val="tx1"/>
                </a:solidFill>
                <a:latin typeface="+mn-lt"/>
              </a:rPr>
              <a:t>默认段寄存器和偏移地址寄存器</a:t>
            </a:r>
          </a:p>
          <a:p>
            <a:pPr algn="just">
              <a:spcBef>
                <a:spcPts val="1800"/>
              </a:spcBef>
              <a:buClr>
                <a:srgbClr val="FF0000"/>
              </a:buClr>
              <a:buFont typeface="Wingdings" panose="05000000000000000000" pitchFamily="2" charset="2"/>
              <a:buChar char="l"/>
            </a:pPr>
            <a:r>
              <a:rPr lang="en-US" sz="2800" dirty="0">
                <a:solidFill>
                  <a:srgbClr val="00FF00"/>
                </a:solidFill>
                <a:latin typeface="+mn-lt"/>
                <a:ea typeface="+mn-ea"/>
              </a:rPr>
              <a:t>CS</a:t>
            </a:r>
            <a:r>
              <a:rPr lang="zh-CN" altLang="en-US" sz="2800" dirty="0">
                <a:latin typeface="+mn-lt"/>
                <a:ea typeface="+mn-ea"/>
              </a:rPr>
              <a:t>和</a:t>
            </a:r>
            <a:r>
              <a:rPr lang="en-US" sz="2800" dirty="0">
                <a:solidFill>
                  <a:srgbClr val="FF66FF"/>
                </a:solidFill>
                <a:latin typeface="+mn-lt"/>
                <a:ea typeface="+mn-ea"/>
              </a:rPr>
              <a:t>IP</a:t>
            </a:r>
            <a:r>
              <a:rPr lang="zh-CN" altLang="en-US" sz="2800" dirty="0">
                <a:latin typeface="+mn-lt"/>
                <a:ea typeface="+mn-ea"/>
              </a:rPr>
              <a:t>组合寻址下一条要执行指令的字节单元；</a:t>
            </a:r>
          </a:p>
          <a:p>
            <a:pPr algn="just">
              <a:spcBef>
                <a:spcPts val="1800"/>
              </a:spcBef>
              <a:buClr>
                <a:srgbClr val="FF0000"/>
              </a:buClr>
              <a:buFont typeface="Wingdings" panose="05000000000000000000" pitchFamily="2" charset="2"/>
              <a:buChar char="l"/>
            </a:pPr>
            <a:r>
              <a:rPr lang="en-US" sz="2800" dirty="0">
                <a:solidFill>
                  <a:srgbClr val="00FF00"/>
                </a:solidFill>
                <a:latin typeface="+mn-lt"/>
                <a:ea typeface="+mn-ea"/>
              </a:rPr>
              <a:t>SS</a:t>
            </a:r>
            <a:r>
              <a:rPr lang="zh-CN" altLang="en-US" sz="2800" dirty="0">
                <a:latin typeface="+mn-lt"/>
                <a:ea typeface="+mn-ea"/>
              </a:rPr>
              <a:t>和</a:t>
            </a:r>
            <a:r>
              <a:rPr lang="en-US" sz="2800" dirty="0">
                <a:solidFill>
                  <a:srgbClr val="FF66FF"/>
                </a:solidFill>
                <a:latin typeface="+mn-lt"/>
                <a:ea typeface="+mn-ea"/>
              </a:rPr>
              <a:t>SP</a:t>
            </a:r>
            <a:r>
              <a:rPr lang="zh-CN" altLang="en-US" sz="2800" dirty="0">
                <a:solidFill>
                  <a:srgbClr val="FF66FF"/>
                </a:solidFill>
                <a:latin typeface="+mn-lt"/>
                <a:ea typeface="+mn-ea"/>
              </a:rPr>
              <a:t>、</a:t>
            </a:r>
            <a:r>
              <a:rPr lang="en-US" sz="2800" dirty="0">
                <a:solidFill>
                  <a:srgbClr val="FF66FF"/>
                </a:solidFill>
                <a:latin typeface="+mn-lt"/>
                <a:ea typeface="+mn-ea"/>
              </a:rPr>
              <a:t>BP</a:t>
            </a:r>
            <a:r>
              <a:rPr lang="zh-CN" altLang="en-US" sz="2800" dirty="0">
                <a:latin typeface="+mn-lt"/>
                <a:ea typeface="+mn-ea"/>
              </a:rPr>
              <a:t>组合寻址存储器堆栈段中的数据；</a:t>
            </a:r>
          </a:p>
          <a:p>
            <a:pPr algn="just">
              <a:spcBef>
                <a:spcPts val="1800"/>
              </a:spcBef>
              <a:buClr>
                <a:srgbClr val="FF0000"/>
              </a:buClr>
              <a:buFont typeface="Wingdings" panose="05000000000000000000" pitchFamily="2" charset="2"/>
              <a:buChar char="l"/>
            </a:pPr>
            <a:r>
              <a:rPr lang="en-US" sz="2800" dirty="0">
                <a:solidFill>
                  <a:srgbClr val="00FF00"/>
                </a:solidFill>
                <a:latin typeface="+mn-lt"/>
                <a:ea typeface="+mn-ea"/>
              </a:rPr>
              <a:t>DS</a:t>
            </a:r>
            <a:r>
              <a:rPr lang="zh-CN" altLang="en-US" sz="2800" dirty="0">
                <a:latin typeface="+mn-lt"/>
                <a:ea typeface="+mn-ea"/>
              </a:rPr>
              <a:t>和</a:t>
            </a:r>
            <a:r>
              <a:rPr lang="en-US" sz="2800" dirty="0">
                <a:solidFill>
                  <a:srgbClr val="FF66FF"/>
                </a:solidFill>
                <a:latin typeface="+mn-lt"/>
                <a:ea typeface="+mn-ea"/>
              </a:rPr>
              <a:t>BX</a:t>
            </a:r>
            <a:r>
              <a:rPr lang="zh-CN" altLang="en-US" sz="2800" dirty="0">
                <a:solidFill>
                  <a:srgbClr val="FF66FF"/>
                </a:solidFill>
                <a:latin typeface="+mn-lt"/>
                <a:ea typeface="+mn-ea"/>
              </a:rPr>
              <a:t>、</a:t>
            </a:r>
            <a:r>
              <a:rPr lang="en-US" sz="2800" dirty="0">
                <a:solidFill>
                  <a:srgbClr val="FF66FF"/>
                </a:solidFill>
                <a:latin typeface="+mn-lt"/>
                <a:ea typeface="+mn-ea"/>
              </a:rPr>
              <a:t>SI</a:t>
            </a:r>
            <a:r>
              <a:rPr lang="zh-CN" altLang="en-US" sz="2800" dirty="0">
                <a:solidFill>
                  <a:srgbClr val="FF66FF"/>
                </a:solidFill>
                <a:latin typeface="+mn-lt"/>
                <a:ea typeface="+mn-ea"/>
              </a:rPr>
              <a:t>、</a:t>
            </a:r>
            <a:r>
              <a:rPr lang="en-US" sz="2800" dirty="0">
                <a:solidFill>
                  <a:srgbClr val="FF66FF"/>
                </a:solidFill>
                <a:latin typeface="+mn-lt"/>
                <a:ea typeface="+mn-ea"/>
              </a:rPr>
              <a:t>DI</a:t>
            </a:r>
            <a:r>
              <a:rPr lang="zh-CN" altLang="en-US" sz="2800" dirty="0">
                <a:latin typeface="+mn-lt"/>
                <a:ea typeface="+mn-ea"/>
              </a:rPr>
              <a:t>组合寻址数据段中的</a:t>
            </a:r>
            <a:r>
              <a:rPr lang="en-US" sz="2800" dirty="0">
                <a:latin typeface="+mn-lt"/>
                <a:ea typeface="+mn-ea"/>
              </a:rPr>
              <a:t>8</a:t>
            </a:r>
            <a:r>
              <a:rPr lang="zh-CN" altLang="en-US" sz="2800" dirty="0">
                <a:latin typeface="+mn-lt"/>
                <a:ea typeface="+mn-ea"/>
              </a:rPr>
              <a:t>位或</a:t>
            </a:r>
            <a:r>
              <a:rPr lang="en-US" sz="2800" dirty="0">
                <a:latin typeface="+mn-lt"/>
                <a:ea typeface="+mn-ea"/>
              </a:rPr>
              <a:t>16</a:t>
            </a:r>
            <a:r>
              <a:rPr lang="zh-CN" altLang="en-US" sz="2800" dirty="0">
                <a:latin typeface="+mn-lt"/>
                <a:ea typeface="+mn-ea"/>
              </a:rPr>
              <a:t>位数据；</a:t>
            </a:r>
          </a:p>
          <a:p>
            <a:pPr algn="just">
              <a:spcBef>
                <a:spcPts val="1800"/>
              </a:spcBef>
              <a:buClr>
                <a:srgbClr val="FF0000"/>
              </a:buClr>
              <a:buFont typeface="Wingdings" panose="05000000000000000000" pitchFamily="2" charset="2"/>
              <a:buChar char="l"/>
            </a:pPr>
            <a:r>
              <a:rPr lang="en-US" sz="2800" dirty="0">
                <a:solidFill>
                  <a:srgbClr val="00FF00"/>
                </a:solidFill>
                <a:latin typeface="+mn-lt"/>
                <a:ea typeface="+mn-ea"/>
              </a:rPr>
              <a:t>ES</a:t>
            </a:r>
            <a:r>
              <a:rPr lang="zh-CN" altLang="en-US" sz="2800" dirty="0">
                <a:latin typeface="+mn-lt"/>
                <a:ea typeface="+mn-ea"/>
              </a:rPr>
              <a:t>和</a:t>
            </a:r>
            <a:r>
              <a:rPr lang="en-US" sz="2800" dirty="0">
                <a:solidFill>
                  <a:srgbClr val="FF66FF"/>
                </a:solidFill>
                <a:latin typeface="+mn-lt"/>
                <a:ea typeface="+mn-ea"/>
              </a:rPr>
              <a:t>DI</a:t>
            </a:r>
            <a:r>
              <a:rPr lang="zh-CN" altLang="en-US" sz="2800" dirty="0">
                <a:latin typeface="+mn-lt"/>
                <a:ea typeface="+mn-ea"/>
              </a:rPr>
              <a:t>组合寻址目的串地址。</a:t>
            </a:r>
          </a:p>
          <a:p>
            <a:pPr algn="just">
              <a:spcBef>
                <a:spcPts val="1800"/>
              </a:spcBef>
              <a:buClr>
                <a:srgbClr val="FF0000"/>
              </a:buClr>
              <a:buFont typeface="Wingdings" panose="05000000000000000000" pitchFamily="2" charset="2"/>
              <a:buChar char="l"/>
            </a:pPr>
            <a:endParaRPr lang="zh-CN" altLang="en-US" sz="2800" dirty="0">
              <a:latin typeface="+mn-lt"/>
              <a:ea typeface="+mn-ea"/>
            </a:endParaRPr>
          </a:p>
          <a:p>
            <a:pPr algn="just">
              <a:spcBef>
                <a:spcPts val="1800"/>
              </a:spcBef>
              <a:buClr>
                <a:srgbClr val="FF0000"/>
              </a:buClr>
            </a:pPr>
            <a:r>
              <a:rPr lang="zh-CN" altLang="en-US" sz="2800" dirty="0">
                <a:latin typeface="+mn-lt"/>
                <a:ea typeface="+mn-ea"/>
              </a:rPr>
              <a:t>通过段超越前缀可以对某些隐含规则进行修改。</a:t>
            </a:r>
          </a:p>
          <a:p>
            <a:pPr>
              <a:spcBef>
                <a:spcPts val="1800"/>
              </a:spcBef>
            </a:pPr>
            <a:endParaRPr lang="zh-CN" altLang="en-US" dirty="0"/>
          </a:p>
        </p:txBody>
      </p:sp>
    </p:spTree>
    <p:extLst>
      <p:ext uri="{BB962C8B-B14F-4D97-AF65-F5344CB8AC3E}">
        <p14:creationId xmlns:p14="http://schemas.microsoft.com/office/powerpoint/2010/main" val="1723387114"/>
      </p:ext>
    </p:extLst>
  </p:cSld>
  <p:clrMapOvr>
    <a:masterClrMapping/>
  </p:clrMapOvr>
  <p:transition spd="slow">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sz="3200" dirty="0">
                <a:solidFill>
                  <a:schemeClr val="tx1"/>
                </a:solidFill>
                <a:latin typeface="+mn-lt"/>
              </a:rPr>
              <a:t>3. </a:t>
            </a:r>
            <a:r>
              <a:rPr lang="zh-CN" altLang="en-US" sz="3200" dirty="0">
                <a:solidFill>
                  <a:schemeClr val="tx1"/>
                </a:solidFill>
                <a:latin typeface="+mn-lt"/>
              </a:rPr>
              <a:t>堆栈的设置和操作</a:t>
            </a:r>
          </a:p>
          <a:p>
            <a:pPr>
              <a:buClr>
                <a:srgbClr val="FF66FF"/>
              </a:buClr>
            </a:pPr>
            <a:r>
              <a:rPr lang="zh-CN" altLang="en-US" sz="2800" dirty="0"/>
              <a:t>什么是堆栈？</a:t>
            </a:r>
          </a:p>
          <a:p>
            <a:pPr>
              <a:buFont typeface="Wingdings" panose="05000000000000000000" pitchFamily="2" charset="2"/>
              <a:buChar char="l"/>
            </a:pPr>
            <a:r>
              <a:rPr lang="zh-CN" altLang="en-US" sz="2800" dirty="0">
                <a:latin typeface="+mn-lt"/>
              </a:rPr>
              <a:t>堆栈是在内存中开辟的一个特定数据区域</a:t>
            </a:r>
            <a:endParaRPr lang="en-US" altLang="zh-CN" sz="2800" dirty="0">
              <a:latin typeface="+mn-lt"/>
            </a:endParaRPr>
          </a:p>
          <a:p>
            <a:pPr>
              <a:buFont typeface="Wingdings" panose="05000000000000000000" pitchFamily="2" charset="2"/>
              <a:buChar char="l"/>
            </a:pPr>
            <a:r>
              <a:rPr lang="zh-CN" altLang="en-US" sz="2800" dirty="0">
                <a:latin typeface="+mn-lt"/>
              </a:rPr>
              <a:t>堆栈存放需暂时保存的数据，如调用子程序时的返回地址、中断处理时的断点及现场信息等。</a:t>
            </a:r>
          </a:p>
          <a:p>
            <a:pPr>
              <a:buNone/>
            </a:pPr>
            <a:r>
              <a:rPr lang="en-US" sz="2800" dirty="0"/>
              <a:t> </a:t>
            </a:r>
            <a:endParaRPr lang="zh-CN" altLang="en-US" sz="2800" dirty="0"/>
          </a:p>
          <a:p>
            <a:pPr>
              <a:buClr>
                <a:srgbClr val="FF66FF"/>
              </a:buClr>
            </a:pPr>
            <a:r>
              <a:rPr lang="zh-CN" altLang="en-US" sz="2800" dirty="0"/>
              <a:t>如何设置堆栈？</a:t>
            </a:r>
          </a:p>
          <a:p>
            <a:pPr>
              <a:buFont typeface="Wingdings" panose="05000000000000000000" pitchFamily="2" charset="2"/>
              <a:buChar char="l"/>
            </a:pPr>
            <a:r>
              <a:rPr lang="zh-CN" altLang="en-US" sz="2800" dirty="0">
                <a:latin typeface="+mn-lt"/>
              </a:rPr>
              <a:t>堆栈位置和长度由</a:t>
            </a:r>
            <a:r>
              <a:rPr lang="en-US" sz="2800" dirty="0">
                <a:solidFill>
                  <a:srgbClr val="00FF00"/>
                </a:solidFill>
                <a:latin typeface="+mn-lt"/>
              </a:rPr>
              <a:t>SS</a:t>
            </a:r>
            <a:r>
              <a:rPr lang="zh-CN" altLang="en-US" sz="2800" dirty="0">
                <a:latin typeface="+mn-lt"/>
              </a:rPr>
              <a:t>：</a:t>
            </a:r>
            <a:r>
              <a:rPr lang="en-US" sz="2800" dirty="0">
                <a:solidFill>
                  <a:srgbClr val="FF66FF"/>
                </a:solidFill>
                <a:latin typeface="+mn-lt"/>
              </a:rPr>
              <a:t>SP</a:t>
            </a:r>
            <a:r>
              <a:rPr lang="zh-CN" altLang="en-US" sz="2800" dirty="0">
                <a:latin typeface="+mn-lt"/>
              </a:rPr>
              <a:t>来设定</a:t>
            </a:r>
            <a:endParaRPr lang="en-US" altLang="zh-CN" sz="2800" dirty="0">
              <a:latin typeface="+mn-lt"/>
            </a:endParaRPr>
          </a:p>
          <a:p>
            <a:pPr>
              <a:buFont typeface="Wingdings" panose="05000000000000000000" pitchFamily="2" charset="2"/>
              <a:buChar char="l"/>
            </a:pPr>
            <a:r>
              <a:rPr lang="zh-CN" altLang="en-US" sz="2800" dirty="0">
                <a:latin typeface="+mn-lt"/>
              </a:rPr>
              <a:t>可设置的堆栈最大容量为</a:t>
            </a:r>
            <a:r>
              <a:rPr lang="en-US" sz="2800" dirty="0">
                <a:latin typeface="+mn-lt"/>
              </a:rPr>
              <a:t>64KB</a:t>
            </a:r>
            <a:endParaRPr lang="zh-CN" altLang="en-US" sz="2800" dirty="0">
              <a:latin typeface="+mn-lt"/>
            </a:endParaRPr>
          </a:p>
          <a:p>
            <a:endParaRPr lang="zh-CN" altLang="en-US" sz="2800" dirty="0"/>
          </a:p>
        </p:txBody>
      </p:sp>
    </p:spTree>
    <p:extLst>
      <p:ext uri="{BB962C8B-B14F-4D97-AF65-F5344CB8AC3E}">
        <p14:creationId xmlns:p14="http://schemas.microsoft.com/office/powerpoint/2010/main" val="3330301332"/>
      </p:ext>
    </p:extLst>
  </p:cSld>
  <p:clrMapOvr>
    <a:masterClrMapping/>
  </p:clrMapOvr>
  <p:transition spd="slow">
    <p:wedg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406400"/>
            <a:ext cx="8372475" cy="2266950"/>
          </a:xfrm>
        </p:spPr>
        <p:txBody>
          <a:bodyPr/>
          <a:lstStyle/>
          <a:p>
            <a:pPr>
              <a:buClr>
                <a:srgbClr val="FF66FF"/>
              </a:buClr>
            </a:pPr>
            <a:r>
              <a:rPr lang="zh-CN" altLang="en-US" dirty="0"/>
              <a:t>堆栈设置和操作举例</a:t>
            </a:r>
          </a:p>
          <a:p>
            <a:pPr>
              <a:buClr>
                <a:srgbClr val="00FF00"/>
              </a:buClr>
              <a:buNone/>
            </a:pPr>
            <a:r>
              <a:rPr lang="en-US" altLang="zh-CN" dirty="0">
                <a:latin typeface="+mn-lt"/>
                <a:ea typeface="+mn-ea"/>
              </a:rPr>
              <a:t>a</a:t>
            </a:r>
            <a:r>
              <a:rPr lang="zh-CN" altLang="en-US" dirty="0">
                <a:latin typeface="+mn-lt"/>
                <a:ea typeface="+mn-ea"/>
              </a:rPr>
              <a:t>）设置堆栈</a:t>
            </a:r>
            <a:endParaRPr lang="en-US" altLang="zh-CN" dirty="0">
              <a:latin typeface="+mn-lt"/>
              <a:ea typeface="+mn-ea"/>
            </a:endParaRPr>
          </a:p>
          <a:p>
            <a:pPr>
              <a:spcBef>
                <a:spcPts val="0"/>
              </a:spcBef>
              <a:buClr>
                <a:srgbClr val="00FF00"/>
              </a:buClr>
              <a:buNone/>
            </a:pPr>
            <a:r>
              <a:rPr lang="en-US" altLang="zh-CN" dirty="0">
                <a:latin typeface="+mn-lt"/>
                <a:ea typeface="+mn-ea"/>
              </a:rPr>
              <a:t>      </a:t>
            </a:r>
            <a:r>
              <a:rPr lang="zh-CN" altLang="en-US" dirty="0">
                <a:solidFill>
                  <a:schemeClr val="tx1"/>
                </a:solidFill>
                <a:latin typeface="+mn-lt"/>
                <a:ea typeface="华文中宋" panose="02010600040101010101" pitchFamily="2" charset="-122"/>
              </a:rPr>
              <a:t>令</a:t>
            </a:r>
            <a:r>
              <a:rPr lang="en-US" dirty="0">
                <a:solidFill>
                  <a:schemeClr val="tx1"/>
                </a:solidFill>
                <a:latin typeface="+mn-lt"/>
                <a:ea typeface="华文中宋" panose="02010600040101010101" pitchFamily="2" charset="-122"/>
              </a:rPr>
              <a:t>SS=2000H</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SP=1300H</a:t>
            </a:r>
            <a:r>
              <a:rPr lang="zh-CN" altLang="en-US" dirty="0">
                <a:solidFill>
                  <a:schemeClr val="tx1"/>
                </a:solidFill>
                <a:latin typeface="+mn-lt"/>
                <a:ea typeface="华文中宋" panose="02010600040101010101" pitchFamily="2" charset="-122"/>
              </a:rPr>
              <a:t>。堆栈范围为</a:t>
            </a:r>
            <a:r>
              <a:rPr lang="en-US" dirty="0">
                <a:solidFill>
                  <a:schemeClr val="tx1"/>
                </a:solidFill>
                <a:latin typeface="+mn-lt"/>
                <a:ea typeface="华文中宋" panose="02010600040101010101" pitchFamily="2" charset="-122"/>
              </a:rPr>
              <a:t>2000: 0000H </a:t>
            </a:r>
            <a:r>
              <a:rPr lang="en-US" dirty="0">
                <a:solidFill>
                  <a:schemeClr val="tx1"/>
                </a:solidFill>
                <a:latin typeface="+mn-lt"/>
                <a:ea typeface="华文中宋" panose="02010600040101010101" pitchFamily="2" charset="-122"/>
                <a:sym typeface="Symbol" panose="05050102010706020507"/>
              </a:rPr>
              <a:t> </a:t>
            </a:r>
            <a:r>
              <a:rPr lang="en-US" dirty="0">
                <a:solidFill>
                  <a:schemeClr val="tx1"/>
                </a:solidFill>
                <a:latin typeface="+mn-lt"/>
                <a:ea typeface="华文中宋" panose="02010600040101010101" pitchFamily="2" charset="-122"/>
              </a:rPr>
              <a:t>2000:</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1300H-1</a:t>
            </a:r>
            <a:r>
              <a:rPr lang="zh-CN" altLang="en-US" dirty="0">
                <a:solidFill>
                  <a:schemeClr val="tx1"/>
                </a:solidFill>
                <a:latin typeface="+mn-lt"/>
                <a:ea typeface="华文中宋" panose="02010600040101010101" pitchFamily="2" charset="-122"/>
              </a:rPr>
              <a:t>）</a:t>
            </a:r>
            <a:r>
              <a:rPr lang="en-US" altLang="zh-CN" dirty="0">
                <a:solidFill>
                  <a:schemeClr val="tx1"/>
                </a:solidFill>
                <a:latin typeface="+mn-lt"/>
                <a:ea typeface="华文中宋" panose="02010600040101010101" pitchFamily="2" charset="-122"/>
              </a:rPr>
              <a:t>, </a:t>
            </a:r>
            <a:r>
              <a:rPr lang="zh-CN" altLang="en-US" dirty="0">
                <a:solidFill>
                  <a:schemeClr val="tx1"/>
                </a:solidFill>
                <a:latin typeface="+mn-lt"/>
                <a:ea typeface="华文中宋" panose="02010600040101010101" pitchFamily="2" charset="-122"/>
              </a:rPr>
              <a:t>即</a:t>
            </a:r>
            <a:r>
              <a:rPr lang="en-US" dirty="0">
                <a:solidFill>
                  <a:schemeClr val="tx1"/>
                </a:solidFill>
                <a:latin typeface="+mn-lt"/>
                <a:ea typeface="华文中宋" panose="02010600040101010101" pitchFamily="2" charset="-122"/>
              </a:rPr>
              <a:t>20000H </a:t>
            </a:r>
            <a:r>
              <a:rPr lang="en-US" dirty="0">
                <a:solidFill>
                  <a:schemeClr val="tx1"/>
                </a:solidFill>
                <a:latin typeface="+mn-lt"/>
                <a:ea typeface="华文中宋" panose="02010600040101010101" pitchFamily="2" charset="-122"/>
                <a:sym typeface="Symbol" panose="05050102010706020507"/>
              </a:rPr>
              <a:t> </a:t>
            </a:r>
            <a:r>
              <a:rPr lang="en-US" dirty="0">
                <a:solidFill>
                  <a:schemeClr val="tx1"/>
                </a:solidFill>
                <a:latin typeface="+mn-lt"/>
                <a:ea typeface="华文中宋" panose="02010600040101010101" pitchFamily="2" charset="-122"/>
              </a:rPr>
              <a:t>212FFH</a:t>
            </a:r>
            <a:r>
              <a:rPr lang="zh-CN" altLang="en-US" dirty="0">
                <a:solidFill>
                  <a:schemeClr val="tx1"/>
                </a:solidFill>
                <a:latin typeface="+mn-lt"/>
                <a:ea typeface="华文中宋" panose="02010600040101010101" pitchFamily="2" charset="-122"/>
              </a:rPr>
              <a:t>。</a:t>
            </a:r>
            <a:endParaRPr lang="en-US" dirty="0">
              <a:solidFill>
                <a:schemeClr val="tx1"/>
              </a:solidFill>
              <a:latin typeface="+mn-lt"/>
              <a:ea typeface="华文中宋" panose="02010600040101010101" pitchFamily="2" charset="-122"/>
            </a:endParaRPr>
          </a:p>
          <a:p>
            <a:pPr>
              <a:spcBef>
                <a:spcPts val="0"/>
              </a:spcBef>
              <a:buClr>
                <a:srgbClr val="00FF00"/>
              </a:buClr>
              <a:buNone/>
            </a:pPr>
            <a:r>
              <a:rPr lang="en-US" dirty="0">
                <a:solidFill>
                  <a:schemeClr val="tx1"/>
                </a:solidFill>
                <a:latin typeface="+mn-lt"/>
                <a:ea typeface="华文中宋" panose="02010600040101010101" pitchFamily="2" charset="-122"/>
              </a:rPr>
              <a:t>      SS=</a:t>
            </a:r>
            <a:r>
              <a:rPr lang="zh-CN" altLang="en-US" dirty="0">
                <a:solidFill>
                  <a:schemeClr val="tx1"/>
                </a:solidFill>
                <a:latin typeface="+mn-lt"/>
                <a:ea typeface="华文中宋" panose="02010600040101010101" pitchFamily="2" charset="-122"/>
              </a:rPr>
              <a:t>堆栈的段基址</a:t>
            </a:r>
            <a:r>
              <a:rPr lang="en-US" dirty="0">
                <a:solidFill>
                  <a:schemeClr val="tx1"/>
                </a:solidFill>
                <a:latin typeface="+mn-lt"/>
                <a:ea typeface="华文中宋" panose="02010600040101010101" pitchFamily="2" charset="-122"/>
              </a:rPr>
              <a:t>2000H</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SP=</a:t>
            </a:r>
            <a:r>
              <a:rPr lang="zh-CN" altLang="en-US" dirty="0">
                <a:solidFill>
                  <a:schemeClr val="tx1"/>
                </a:solidFill>
                <a:latin typeface="+mn-lt"/>
                <a:ea typeface="华文中宋" panose="02010600040101010101" pitchFamily="2" charset="-122"/>
              </a:rPr>
              <a:t>栈顶地址，见图</a:t>
            </a:r>
            <a:r>
              <a:rPr lang="en-US" altLang="zh-CN" dirty="0">
                <a:solidFill>
                  <a:schemeClr val="tx1"/>
                </a:solidFill>
                <a:latin typeface="+mn-lt"/>
                <a:ea typeface="华文中宋" panose="02010600040101010101" pitchFamily="2" charset="-122"/>
              </a:rPr>
              <a:t>(a)</a:t>
            </a:r>
            <a:endParaRPr lang="zh-CN" altLang="en-US" dirty="0">
              <a:solidFill>
                <a:schemeClr val="tx1"/>
              </a:solidFill>
              <a:latin typeface="+mn-lt"/>
              <a:ea typeface="华文中宋" panose="02010600040101010101" pitchFamily="2" charset="-122"/>
            </a:endParaRPr>
          </a:p>
          <a:p>
            <a:pPr>
              <a:buClr>
                <a:srgbClr val="00FF00"/>
              </a:buClr>
              <a:buFont typeface="Wingdings" panose="05000000000000000000" pitchFamily="2" charset="2"/>
              <a:buChar char="Ø"/>
            </a:pPr>
            <a:endParaRPr lang="zh-CN" altLang="en-US" dirty="0">
              <a:latin typeface="+mn-lt"/>
              <a:ea typeface="+mn-ea"/>
            </a:endParaRPr>
          </a:p>
        </p:txBody>
      </p:sp>
      <p:pic>
        <p:nvPicPr>
          <p:cNvPr id="5" name="图片 4" descr="LF_t2.6-m.PNG"/>
          <p:cNvPicPr>
            <a:picLocks noChangeAspect="1"/>
          </p:cNvPicPr>
          <p:nvPr/>
        </p:nvPicPr>
        <p:blipFill>
          <a:blip r:embed="rId2">
            <a:clrChange>
              <a:clrFrom>
                <a:srgbClr val="818181"/>
              </a:clrFrom>
              <a:clrTo>
                <a:srgbClr val="818181">
                  <a:alpha val="0"/>
                </a:srgbClr>
              </a:clrTo>
            </a:clrChange>
          </a:blip>
          <a:stretch>
            <a:fillRect/>
          </a:stretch>
        </p:blipFill>
        <p:spPr>
          <a:xfrm>
            <a:off x="0" y="3117850"/>
            <a:ext cx="9144000" cy="3002419"/>
          </a:xfrm>
          <a:prstGeom prst="rect">
            <a:avLst/>
          </a:prstGeom>
        </p:spPr>
      </p:pic>
    </p:spTree>
    <p:extLst>
      <p:ext uri="{BB962C8B-B14F-4D97-AF65-F5344CB8AC3E}">
        <p14:creationId xmlns:p14="http://schemas.microsoft.com/office/powerpoint/2010/main" val="360424193"/>
      </p:ext>
    </p:extLst>
  </p:cSld>
  <p:clrMapOvr>
    <a:masterClrMapping/>
  </p:clrMapOvr>
  <p:transition spd="slow">
    <p:wipe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49250" y="1295400"/>
            <a:ext cx="8372475" cy="5175250"/>
          </a:xfrm>
        </p:spPr>
        <p:txBody>
          <a:bodyPr/>
          <a:lstStyle/>
          <a:p>
            <a:pPr algn="just">
              <a:buClr>
                <a:srgbClr val="FF0000"/>
              </a:buClr>
              <a:buFont typeface="Wingdings" panose="05000000000000000000" pitchFamily="2" charset="2"/>
              <a:buChar char="l"/>
            </a:pPr>
            <a:r>
              <a:rPr lang="zh-CN" altLang="en-US" sz="2800" dirty="0">
                <a:latin typeface="+mn-lt"/>
                <a:ea typeface="+mn-ea"/>
              </a:rPr>
              <a:t>用</a:t>
            </a:r>
            <a:r>
              <a:rPr lang="en-US" altLang="zh-CN" sz="2800" dirty="0">
                <a:latin typeface="+mn-lt"/>
                <a:ea typeface="+mn-ea"/>
              </a:rPr>
              <a:t>PUSH/POP</a:t>
            </a:r>
            <a:r>
              <a:rPr lang="zh-CN" altLang="en-US" sz="2800" dirty="0">
                <a:latin typeface="+mn-lt"/>
                <a:ea typeface="+mn-ea"/>
              </a:rPr>
              <a:t>指令进行堆栈操作，遵循先进后出的原则。</a:t>
            </a:r>
            <a:endParaRPr lang="en-US" altLang="zh-CN" sz="2800" dirty="0">
              <a:latin typeface="+mn-lt"/>
              <a:ea typeface="+mn-ea"/>
            </a:endParaRPr>
          </a:p>
          <a:p>
            <a:pPr>
              <a:buNone/>
            </a:pPr>
            <a:r>
              <a:rPr lang="en-US" altLang="zh-CN" dirty="0">
                <a:latin typeface="+mn-lt"/>
                <a:ea typeface="+mn-ea"/>
              </a:rPr>
              <a:t>b</a:t>
            </a:r>
            <a:r>
              <a:rPr lang="zh-CN" altLang="en-US" dirty="0">
                <a:latin typeface="+mn-lt"/>
                <a:ea typeface="+mn-ea"/>
              </a:rPr>
              <a:t>）</a:t>
            </a:r>
            <a:r>
              <a:rPr lang="en-US" altLang="zh-CN" dirty="0">
                <a:solidFill>
                  <a:schemeClr val="tx1"/>
                </a:solidFill>
                <a:latin typeface="+mn-lt"/>
                <a:ea typeface="华文中宋" panose="02010600040101010101" pitchFamily="2" charset="-122"/>
              </a:rPr>
              <a:t>PUSH</a:t>
            </a:r>
            <a:r>
              <a:rPr lang="zh-CN" altLang="en-US" dirty="0">
                <a:solidFill>
                  <a:schemeClr val="tx1"/>
                </a:solidFill>
                <a:latin typeface="+mn-lt"/>
                <a:ea typeface="华文中宋" panose="02010600040101010101" pitchFamily="2" charset="-122"/>
              </a:rPr>
              <a:t>操作将</a:t>
            </a:r>
            <a:r>
              <a:rPr lang="en-US" altLang="zh-CN" dirty="0">
                <a:solidFill>
                  <a:schemeClr val="tx1"/>
                </a:solidFill>
                <a:latin typeface="+mn-lt"/>
                <a:ea typeface="华文中宋" panose="02010600040101010101" pitchFamily="2" charset="-122"/>
              </a:rPr>
              <a:t>1</a:t>
            </a:r>
            <a:r>
              <a:rPr lang="zh-CN" altLang="en-US" dirty="0">
                <a:solidFill>
                  <a:schemeClr val="tx1"/>
                </a:solidFill>
                <a:latin typeface="+mn-lt"/>
                <a:ea typeface="华文中宋" panose="02010600040101010101" pitchFamily="2" charset="-122"/>
              </a:rPr>
              <a:t>个字压入栈，并使</a:t>
            </a:r>
            <a:r>
              <a:rPr lang="en-US" dirty="0">
                <a:solidFill>
                  <a:schemeClr val="tx1"/>
                </a:solidFill>
                <a:latin typeface="+mn-lt"/>
                <a:ea typeface="华文中宋" panose="02010600040101010101" pitchFamily="2" charset="-122"/>
              </a:rPr>
              <a:t>SP</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SP-2</a:t>
            </a:r>
            <a:endParaRPr lang="en-US" altLang="zh-CN" dirty="0">
              <a:solidFill>
                <a:schemeClr val="tx1"/>
              </a:solidFill>
              <a:latin typeface="+mn-lt"/>
              <a:ea typeface="华文中宋" panose="02010600040101010101" pitchFamily="2" charset="-122"/>
            </a:endParaRPr>
          </a:p>
          <a:p>
            <a:pPr>
              <a:spcBef>
                <a:spcPts val="0"/>
              </a:spcBef>
              <a:buNone/>
            </a:pPr>
            <a:r>
              <a:rPr lang="en-US" altLang="zh-CN" dirty="0">
                <a:solidFill>
                  <a:schemeClr val="tx1"/>
                </a:solidFill>
                <a:latin typeface="+mn-lt"/>
                <a:ea typeface="华文中宋" panose="02010600040101010101" pitchFamily="2" charset="-122"/>
              </a:rPr>
              <a:t>       </a:t>
            </a:r>
            <a:r>
              <a:rPr lang="zh-CN" altLang="en-US" dirty="0">
                <a:latin typeface="+mn-lt"/>
                <a:ea typeface="华文中宋" panose="02010600040101010101" pitchFamily="2" charset="-122"/>
              </a:rPr>
              <a:t>设</a:t>
            </a:r>
            <a:r>
              <a:rPr lang="en-US" dirty="0">
                <a:latin typeface="+mn-lt"/>
                <a:ea typeface="华文中宋" panose="02010600040101010101" pitchFamily="2" charset="-122"/>
              </a:rPr>
              <a:t>AX=1234H</a:t>
            </a:r>
            <a:r>
              <a:rPr lang="zh-CN" altLang="en-US" dirty="0">
                <a:latin typeface="+mn-lt"/>
                <a:ea typeface="华文中宋" panose="02010600040101010101" pitchFamily="2" charset="-122"/>
              </a:rPr>
              <a:t>，</a:t>
            </a:r>
            <a:r>
              <a:rPr lang="en-US" dirty="0">
                <a:latin typeface="+mn-lt"/>
                <a:ea typeface="华文中宋" panose="02010600040101010101" pitchFamily="2" charset="-122"/>
              </a:rPr>
              <a:t>BX=5678H</a:t>
            </a:r>
            <a:endParaRPr lang="en-US" altLang="zh-CN" dirty="0">
              <a:latin typeface="+mn-lt"/>
              <a:ea typeface="华文中宋" panose="02010600040101010101" pitchFamily="2" charset="-122"/>
            </a:endParaRPr>
          </a:p>
          <a:p>
            <a:pPr algn="just">
              <a:spcBef>
                <a:spcPts val="0"/>
              </a:spcBef>
              <a:buNone/>
            </a:pPr>
            <a:r>
              <a:rPr lang="en-US" altLang="zh-CN" dirty="0">
                <a:solidFill>
                  <a:schemeClr val="tx1"/>
                </a:solidFill>
                <a:latin typeface="+mn-lt"/>
                <a:ea typeface="华文中宋" panose="02010600040101010101" pitchFamily="2" charset="-122"/>
              </a:rPr>
              <a:t>       </a:t>
            </a:r>
            <a:r>
              <a:rPr lang="zh-CN" altLang="en-US" dirty="0">
                <a:latin typeface="+mn-lt"/>
                <a:ea typeface="华文中宋" panose="02010600040101010101" pitchFamily="2" charset="-122"/>
              </a:rPr>
              <a:t>执行</a:t>
            </a:r>
            <a:r>
              <a:rPr lang="en-US" dirty="0">
                <a:latin typeface="+mn-lt"/>
                <a:ea typeface="华文中宋" panose="02010600040101010101" pitchFamily="2" charset="-122"/>
              </a:rPr>
              <a:t>PUSH  AX</a:t>
            </a:r>
            <a:r>
              <a:rPr lang="zh-CN" altLang="en-US" dirty="0">
                <a:latin typeface="+mn-lt"/>
                <a:ea typeface="华文中宋" panose="02010600040101010101" pitchFamily="2" charset="-122"/>
              </a:rPr>
              <a:t>，</a:t>
            </a:r>
            <a:r>
              <a:rPr lang="en-US" dirty="0">
                <a:latin typeface="+mn-lt"/>
                <a:ea typeface="华文中宋" panose="02010600040101010101" pitchFamily="2" charset="-122"/>
              </a:rPr>
              <a:t>PUSH  BX</a:t>
            </a:r>
            <a:r>
              <a:rPr lang="zh-CN" altLang="en-US" dirty="0">
                <a:latin typeface="+mn-lt"/>
                <a:ea typeface="华文中宋" panose="02010600040101010101" pitchFamily="2" charset="-122"/>
              </a:rPr>
              <a:t>指令</a:t>
            </a:r>
            <a:endParaRPr lang="en-US" altLang="zh-CN" dirty="0">
              <a:latin typeface="+mn-lt"/>
              <a:ea typeface="华文中宋" panose="02010600040101010101" pitchFamily="2" charset="-122"/>
            </a:endParaRPr>
          </a:p>
          <a:p>
            <a:pPr algn="just">
              <a:spcBef>
                <a:spcPts val="0"/>
              </a:spcBef>
              <a:buNone/>
            </a:pPr>
            <a:r>
              <a:rPr lang="en-US" altLang="zh-CN" dirty="0">
                <a:solidFill>
                  <a:schemeClr val="tx1"/>
                </a:solidFill>
                <a:latin typeface="+mn-lt"/>
                <a:ea typeface="华文中宋" panose="02010600040101010101" pitchFamily="2" charset="-122"/>
              </a:rPr>
              <a:t>       4</a:t>
            </a:r>
            <a:r>
              <a:rPr lang="zh-CN" altLang="en-US" dirty="0">
                <a:solidFill>
                  <a:schemeClr val="tx1"/>
                </a:solidFill>
                <a:latin typeface="+mn-lt"/>
                <a:ea typeface="华文中宋" panose="02010600040101010101" pitchFamily="2" charset="-122"/>
              </a:rPr>
              <a:t>字节先后压入堆栈，并使</a:t>
            </a:r>
            <a:r>
              <a:rPr lang="en-US" dirty="0">
                <a:solidFill>
                  <a:schemeClr val="tx1"/>
                </a:solidFill>
                <a:latin typeface="+mn-lt"/>
                <a:ea typeface="华文中宋" panose="02010600040101010101" pitchFamily="2" charset="-122"/>
              </a:rPr>
              <a:t>SP=12FCH</a:t>
            </a:r>
            <a:r>
              <a:rPr lang="zh-CN" altLang="en-US" dirty="0">
                <a:solidFill>
                  <a:schemeClr val="tx1"/>
                </a:solidFill>
                <a:latin typeface="+mn-lt"/>
                <a:ea typeface="华文中宋" panose="02010600040101010101" pitchFamily="2" charset="-122"/>
              </a:rPr>
              <a:t>，如图</a:t>
            </a:r>
            <a:r>
              <a:rPr lang="en-US" altLang="zh-CN" dirty="0">
                <a:solidFill>
                  <a:schemeClr val="tx1"/>
                </a:solidFill>
                <a:latin typeface="+mn-lt"/>
                <a:ea typeface="华文中宋" panose="02010600040101010101" pitchFamily="2" charset="-122"/>
              </a:rPr>
              <a:t>(b)</a:t>
            </a:r>
            <a:r>
              <a:rPr lang="zh-CN" altLang="en-US" dirty="0">
                <a:solidFill>
                  <a:schemeClr val="tx1"/>
                </a:solidFill>
                <a:latin typeface="+mn-lt"/>
                <a:ea typeface="华文中宋" panose="02010600040101010101" pitchFamily="2" charset="-122"/>
              </a:rPr>
              <a:t>。</a:t>
            </a:r>
          </a:p>
          <a:p>
            <a:pPr algn="just">
              <a:buNone/>
            </a:pPr>
            <a:r>
              <a:rPr lang="en-US" altLang="zh-CN" dirty="0">
                <a:latin typeface="+mn-lt"/>
                <a:ea typeface="+mn-ea"/>
              </a:rPr>
              <a:t>c</a:t>
            </a:r>
            <a:r>
              <a:rPr lang="zh-CN" altLang="en-US" dirty="0">
                <a:latin typeface="+mn-lt"/>
                <a:ea typeface="+mn-ea"/>
              </a:rPr>
              <a:t>）</a:t>
            </a:r>
            <a:r>
              <a:rPr lang="zh-CN" altLang="en-US" dirty="0">
                <a:latin typeface="+mn-lt"/>
                <a:ea typeface="华文中宋" panose="02010600040101010101" pitchFamily="2" charset="-122"/>
              </a:rPr>
              <a:t> 执行</a:t>
            </a:r>
            <a:r>
              <a:rPr lang="en-US" dirty="0">
                <a:latin typeface="+mn-lt"/>
                <a:ea typeface="华文中宋" panose="02010600040101010101" pitchFamily="2" charset="-122"/>
              </a:rPr>
              <a:t>POP  DX</a:t>
            </a:r>
            <a:r>
              <a:rPr lang="zh-CN" altLang="en-US" dirty="0">
                <a:latin typeface="+mn-lt"/>
                <a:ea typeface="华文中宋" panose="02010600040101010101" pitchFamily="2" charset="-122"/>
              </a:rPr>
              <a:t>指令</a:t>
            </a:r>
            <a:endParaRPr lang="en-US" altLang="zh-CN" dirty="0">
              <a:latin typeface="+mn-lt"/>
              <a:ea typeface="华文中宋" panose="02010600040101010101" pitchFamily="2" charset="-122"/>
            </a:endParaRPr>
          </a:p>
          <a:p>
            <a:pPr algn="just">
              <a:buNone/>
            </a:pPr>
            <a:r>
              <a:rPr lang="en-US" altLang="zh-CN" dirty="0">
                <a:solidFill>
                  <a:schemeClr val="tx1"/>
                </a:solidFill>
                <a:latin typeface="+mn-lt"/>
                <a:ea typeface="华文中宋" panose="02010600040101010101" pitchFamily="2" charset="-122"/>
              </a:rPr>
              <a:t>       </a:t>
            </a:r>
            <a:r>
              <a:rPr lang="zh-CN" altLang="en-US" dirty="0">
                <a:solidFill>
                  <a:schemeClr val="tx1"/>
                </a:solidFill>
                <a:latin typeface="+mn-lt"/>
                <a:ea typeface="华文中宋" panose="02010600040101010101" pitchFamily="2" charset="-122"/>
              </a:rPr>
              <a:t>从栈里取出</a:t>
            </a:r>
            <a:r>
              <a:rPr lang="en-US" altLang="zh-CN" dirty="0">
                <a:solidFill>
                  <a:schemeClr val="tx1"/>
                </a:solidFill>
                <a:latin typeface="+mn-lt"/>
                <a:ea typeface="华文中宋" panose="02010600040101010101" pitchFamily="2" charset="-122"/>
              </a:rPr>
              <a:t>2</a:t>
            </a:r>
            <a:r>
              <a:rPr lang="zh-CN" altLang="en-US" dirty="0">
                <a:solidFill>
                  <a:schemeClr val="tx1"/>
                </a:solidFill>
                <a:latin typeface="+mn-lt"/>
                <a:ea typeface="华文中宋" panose="02010600040101010101" pitchFamily="2" charset="-122"/>
              </a:rPr>
              <a:t>字节，送入</a:t>
            </a:r>
            <a:r>
              <a:rPr lang="en-US" altLang="zh-CN" dirty="0">
                <a:solidFill>
                  <a:schemeClr val="tx1"/>
                </a:solidFill>
                <a:latin typeface="+mn-lt"/>
                <a:ea typeface="华文中宋" panose="02010600040101010101" pitchFamily="2" charset="-122"/>
              </a:rPr>
              <a:t>DX</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DX=5678H</a:t>
            </a:r>
            <a:r>
              <a:rPr lang="zh-CN" altLang="en-US"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SP= 12FEH</a:t>
            </a:r>
            <a:r>
              <a:rPr lang="zh-CN" altLang="en-US" dirty="0">
                <a:solidFill>
                  <a:schemeClr val="tx1"/>
                </a:solidFill>
                <a:latin typeface="+mn-lt"/>
                <a:ea typeface="华文中宋" panose="02010600040101010101" pitchFamily="2" charset="-122"/>
              </a:rPr>
              <a:t>，如图</a:t>
            </a:r>
            <a:r>
              <a:rPr lang="en-US" altLang="zh-CN" dirty="0">
                <a:solidFill>
                  <a:schemeClr val="tx1"/>
                </a:solidFill>
                <a:latin typeface="+mn-lt"/>
                <a:ea typeface="华文中宋" panose="02010600040101010101" pitchFamily="2" charset="-122"/>
              </a:rPr>
              <a:t>(</a:t>
            </a:r>
            <a:r>
              <a:rPr lang="en-US" dirty="0">
                <a:solidFill>
                  <a:schemeClr val="tx1"/>
                </a:solidFill>
                <a:latin typeface="+mn-lt"/>
                <a:ea typeface="华文中宋" panose="02010600040101010101" pitchFamily="2" charset="-122"/>
              </a:rPr>
              <a:t>c)</a:t>
            </a:r>
            <a:r>
              <a:rPr lang="zh-CN" altLang="en-US" dirty="0">
                <a:solidFill>
                  <a:schemeClr val="tx1"/>
                </a:solidFill>
                <a:latin typeface="+mn-lt"/>
                <a:ea typeface="华文中宋" panose="02010600040101010101" pitchFamily="2" charset="-122"/>
              </a:rPr>
              <a:t>。</a:t>
            </a:r>
          </a:p>
          <a:p>
            <a:pPr algn="just">
              <a:spcBef>
                <a:spcPts val="1800"/>
              </a:spcBef>
              <a:buClr>
                <a:srgbClr val="FF0000"/>
              </a:buClr>
              <a:buFont typeface="Wingdings" panose="05000000000000000000" pitchFamily="2" charset="2"/>
              <a:buChar char="l"/>
            </a:pPr>
            <a:r>
              <a:rPr lang="zh-CN" altLang="en-US" sz="2800" dirty="0">
                <a:latin typeface="+mn-lt"/>
                <a:ea typeface="+mn-ea"/>
              </a:rPr>
              <a:t>通过</a:t>
            </a:r>
            <a:r>
              <a:rPr lang="en-US" sz="2800" dirty="0">
                <a:latin typeface="+mn-lt"/>
                <a:ea typeface="+mn-ea"/>
              </a:rPr>
              <a:t>BP</a:t>
            </a:r>
            <a:r>
              <a:rPr lang="zh-CN" altLang="en-US" sz="2800" dirty="0">
                <a:latin typeface="+mn-lt"/>
                <a:ea typeface="+mn-ea"/>
              </a:rPr>
              <a:t>指针也可从堆栈中获取数据，或向堆栈存入数据。</a:t>
            </a:r>
          </a:p>
        </p:txBody>
      </p:sp>
    </p:spTree>
    <p:extLst>
      <p:ext uri="{BB962C8B-B14F-4D97-AF65-F5344CB8AC3E}">
        <p14:creationId xmlns:p14="http://schemas.microsoft.com/office/powerpoint/2010/main" val="3384784544"/>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sz="3200" dirty="0">
                <a:solidFill>
                  <a:schemeClr val="tx1"/>
                </a:solidFill>
                <a:latin typeface="+mn-lt"/>
              </a:rPr>
              <a:t>4.</a:t>
            </a:r>
            <a:r>
              <a:rPr lang="zh-CN" altLang="en-US" sz="3200" dirty="0">
                <a:solidFill>
                  <a:schemeClr val="tx1"/>
                </a:solidFill>
                <a:latin typeface="+mn-lt"/>
              </a:rPr>
              <a:t>段加偏移量寻址机制允许重定位</a:t>
            </a:r>
            <a:endParaRPr lang="en-US" altLang="zh-CN" dirty="0"/>
          </a:p>
          <a:p>
            <a:pPr>
              <a:buClr>
                <a:srgbClr val="FF0000"/>
              </a:buClr>
              <a:buFont typeface="Wingdings" panose="05000000000000000000" pitchFamily="2" charset="2"/>
              <a:buChar char="l"/>
            </a:pPr>
            <a:r>
              <a:rPr lang="zh-CN" altLang="en-US" sz="2800" dirty="0">
                <a:solidFill>
                  <a:srgbClr val="00FF00"/>
                </a:solidFill>
                <a:latin typeface="+mn-lt"/>
              </a:rPr>
              <a:t>可重定位程序</a:t>
            </a:r>
            <a:r>
              <a:rPr lang="zh-CN" altLang="en-US" sz="2800" dirty="0">
                <a:latin typeface="+mn-lt"/>
              </a:rPr>
              <a:t>，是指一个可以存放在存储器的任何区域，不加修改就可以执行的程序。</a:t>
            </a:r>
            <a:endParaRPr lang="en-US" altLang="zh-CN" sz="2800" dirty="0">
              <a:latin typeface="+mn-lt"/>
            </a:endParaRPr>
          </a:p>
          <a:p>
            <a:pPr>
              <a:buClr>
                <a:srgbClr val="FF0000"/>
              </a:buClr>
              <a:buFont typeface="Wingdings" panose="05000000000000000000" pitchFamily="2" charset="2"/>
              <a:buChar char="l"/>
            </a:pPr>
            <a:r>
              <a:rPr lang="zh-CN" altLang="en-US" sz="2800" dirty="0">
                <a:solidFill>
                  <a:srgbClr val="00FF00"/>
                </a:solidFill>
                <a:latin typeface="+mn-lt"/>
              </a:rPr>
              <a:t>可重定位数据</a:t>
            </a:r>
            <a:r>
              <a:rPr lang="zh-CN" altLang="en-US" sz="2800" dirty="0">
                <a:latin typeface="+mn-lt"/>
              </a:rPr>
              <a:t>，是指可以存放在存储器的任何区域，不用修改就可以被程序引用的数据。</a:t>
            </a:r>
            <a:endParaRPr lang="en-US" altLang="zh-CN" sz="2800" dirty="0">
              <a:latin typeface="+mn-lt"/>
            </a:endParaRPr>
          </a:p>
          <a:p>
            <a:pPr>
              <a:buClr>
                <a:srgbClr val="FF0000"/>
              </a:buClr>
              <a:buFont typeface="Wingdings" panose="05000000000000000000" pitchFamily="2" charset="2"/>
              <a:buChar char="l"/>
            </a:pPr>
            <a:r>
              <a:rPr lang="zh-CN" altLang="en-US" sz="2800" dirty="0">
                <a:latin typeface="+mn-lt"/>
              </a:rPr>
              <a:t>由于存储器</a:t>
            </a:r>
            <a:r>
              <a:rPr lang="zh-CN" altLang="en-US" sz="2800" dirty="0">
                <a:solidFill>
                  <a:srgbClr val="00FF00"/>
                </a:solidFill>
                <a:latin typeface="+mn-lt"/>
              </a:rPr>
              <a:t>采用偏移地址在段内寻址</a:t>
            </a:r>
            <a:r>
              <a:rPr lang="zh-CN" altLang="en-US" sz="2800" dirty="0">
                <a:latin typeface="+mn-lt"/>
              </a:rPr>
              <a:t>，因此一个程序段或数据块，在内存中搬移时，可以</a:t>
            </a:r>
            <a:r>
              <a:rPr lang="zh-CN" altLang="en-US" sz="2800" dirty="0">
                <a:solidFill>
                  <a:srgbClr val="00FF00"/>
                </a:solidFill>
                <a:latin typeface="+mn-lt"/>
              </a:rPr>
              <a:t>保持其偏移地址不变，只改变段寄存器的内容</a:t>
            </a:r>
            <a:r>
              <a:rPr lang="zh-CN" altLang="en-US" sz="2800" dirty="0">
                <a:latin typeface="+mn-lt"/>
              </a:rPr>
              <a:t>，因此搬到哪里都只要修改段寄存器内容后就可以执行，即它们具有了重定位的特点。</a:t>
            </a:r>
          </a:p>
          <a:p>
            <a:endParaRPr lang="zh-CN" altLang="en-US" sz="2800" b="0" dirty="0">
              <a:latin typeface="+mn-lt"/>
            </a:endParaRPr>
          </a:p>
        </p:txBody>
      </p:sp>
    </p:spTree>
    <p:extLst>
      <p:ext uri="{BB962C8B-B14F-4D97-AF65-F5344CB8AC3E}">
        <p14:creationId xmlns:p14="http://schemas.microsoft.com/office/powerpoint/2010/main" val="2357686431"/>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2700" y="2317750"/>
            <a:ext cx="7208838" cy="2222500"/>
          </a:xfrm>
        </p:spPr>
        <p:txBody>
          <a:bodyPr/>
          <a:lstStyle/>
          <a:p>
            <a:pPr>
              <a:spcBef>
                <a:spcPts val="2400"/>
              </a:spcBef>
              <a:buNone/>
            </a:pPr>
            <a:r>
              <a:rPr lang="en-US" sz="3600" dirty="0">
                <a:solidFill>
                  <a:schemeClr val="tx1">
                    <a:lumMod val="95000"/>
                  </a:schemeClr>
                </a:solidFill>
                <a:latin typeface="+mn-lt"/>
                <a:ea typeface="+mn-ea"/>
              </a:rPr>
              <a:t>2.3.1  </a:t>
            </a:r>
            <a:r>
              <a:rPr lang="zh-CN" altLang="en-US" sz="3600" dirty="0">
                <a:solidFill>
                  <a:schemeClr val="tx1">
                    <a:lumMod val="95000"/>
                  </a:schemeClr>
                </a:solidFill>
                <a:latin typeface="+mn-lt"/>
                <a:ea typeface="+mn-ea"/>
              </a:rPr>
              <a:t>段地址和偏移地址</a:t>
            </a:r>
            <a:endParaRPr lang="en-US" altLang="zh-CN" sz="3600" dirty="0">
              <a:solidFill>
                <a:schemeClr val="tx1">
                  <a:lumMod val="95000"/>
                </a:schemeClr>
              </a:solidFill>
              <a:latin typeface="+mn-lt"/>
              <a:ea typeface="+mn-ea"/>
            </a:endParaRPr>
          </a:p>
          <a:p>
            <a:pPr>
              <a:spcBef>
                <a:spcPts val="2400"/>
              </a:spcBef>
              <a:buNone/>
            </a:pPr>
            <a:r>
              <a:rPr lang="en-US" sz="3600" dirty="0">
                <a:solidFill>
                  <a:srgbClr val="00FF00"/>
                </a:solidFill>
                <a:latin typeface="+mn-lt"/>
                <a:ea typeface="+mn-ea"/>
              </a:rPr>
              <a:t>2.3.2  8086</a:t>
            </a:r>
            <a:r>
              <a:rPr lang="zh-CN" altLang="en-US" sz="3600" dirty="0">
                <a:solidFill>
                  <a:srgbClr val="00FF00"/>
                </a:solidFill>
                <a:latin typeface="+mn-lt"/>
                <a:ea typeface="+mn-ea"/>
              </a:rPr>
              <a:t>存储器的分体结构</a:t>
            </a:r>
            <a:br>
              <a:rPr lang="en-US" altLang="zh-CN" sz="3600" dirty="0">
                <a:solidFill>
                  <a:srgbClr val="00FF00"/>
                </a:solidFill>
                <a:latin typeface="+mn-lt"/>
                <a:ea typeface="+mn-ea"/>
              </a:rPr>
            </a:br>
            <a:endParaRPr lang="zh-CN" altLang="en-US" sz="3600" dirty="0">
              <a:solidFill>
                <a:srgbClr val="00FF00"/>
              </a:solidFill>
              <a:latin typeface="+mn-lt"/>
              <a:ea typeface="+mn-ea"/>
            </a:endParaRPr>
          </a:p>
        </p:txBody>
      </p:sp>
    </p:spTree>
    <p:extLst>
      <p:ext uri="{BB962C8B-B14F-4D97-AF65-F5344CB8AC3E}">
        <p14:creationId xmlns:p14="http://schemas.microsoft.com/office/powerpoint/2010/main" val="2963052937"/>
      </p:ext>
    </p:extLst>
  </p:cSld>
  <p:clrMapOvr>
    <a:masterClrMapping/>
  </p:clrMapOvr>
  <p:transition spd="slow">
    <p:wedg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61950"/>
            <a:ext cx="8229600" cy="1042988"/>
          </a:xfrm>
        </p:spPr>
        <p:txBody>
          <a:bodyPr/>
          <a:lstStyle/>
          <a:p>
            <a:r>
              <a:rPr lang="en-US" sz="3600" dirty="0">
                <a:solidFill>
                  <a:srgbClr val="00FF00"/>
                </a:solidFill>
                <a:ea typeface="+mn-ea"/>
              </a:rPr>
              <a:t>2.3.2  8086</a:t>
            </a:r>
            <a:r>
              <a:rPr lang="zh-CN" altLang="en-US" sz="3600" dirty="0">
                <a:solidFill>
                  <a:srgbClr val="00FF00"/>
                </a:solidFill>
                <a:ea typeface="+mn-ea"/>
              </a:rPr>
              <a:t>存储器的分体结构</a:t>
            </a:r>
            <a:br>
              <a:rPr lang="en-US" altLang="zh-CN" sz="3600" dirty="0">
                <a:solidFill>
                  <a:srgbClr val="00FF00"/>
                </a:solidFill>
                <a:ea typeface="+mn-ea"/>
              </a:rPr>
            </a:br>
            <a:r>
              <a:rPr lang="en-US" dirty="0"/>
              <a:t>1. 8086</a:t>
            </a:r>
            <a:r>
              <a:rPr lang="zh-CN" altLang="en-US" dirty="0"/>
              <a:t>的奇偶存储体</a:t>
            </a:r>
            <a:endParaRPr lang="zh-CN" altLang="en-US" dirty="0">
              <a:solidFill>
                <a:srgbClr val="00FF00"/>
              </a:solidFill>
              <a:ea typeface="+mn-ea"/>
            </a:endParaRPr>
          </a:p>
        </p:txBody>
      </p:sp>
      <p:sp>
        <p:nvSpPr>
          <p:cNvPr id="3" name="内容占位符 2"/>
          <p:cNvSpPr>
            <a:spLocks noGrp="1"/>
          </p:cNvSpPr>
          <p:nvPr>
            <p:ph idx="1"/>
          </p:nvPr>
        </p:nvSpPr>
        <p:spPr>
          <a:xfrm>
            <a:off x="5143500" y="1784350"/>
            <a:ext cx="4000500" cy="4311650"/>
          </a:xfrm>
        </p:spPr>
        <p:txBody>
          <a:bodyPr/>
          <a:lstStyle/>
          <a:p>
            <a:pPr algn="just">
              <a:buClr>
                <a:srgbClr val="FF0000"/>
              </a:buClr>
              <a:buFont typeface="Wingdings" panose="05000000000000000000" pitchFamily="2" charset="2"/>
              <a:buChar char="l"/>
            </a:pPr>
            <a:r>
              <a:rPr lang="en-US" sz="2800" dirty="0">
                <a:latin typeface="+mn-lt"/>
              </a:rPr>
              <a:t>1MB</a:t>
            </a:r>
            <a:r>
              <a:rPr lang="zh-CN" altLang="en-US" sz="2800" dirty="0">
                <a:latin typeface="+mn-lt"/>
              </a:rPr>
              <a:t>存储空间分成两个</a:t>
            </a:r>
            <a:r>
              <a:rPr lang="en-US" sz="2800" dirty="0">
                <a:latin typeface="+mn-lt"/>
              </a:rPr>
              <a:t>8</a:t>
            </a:r>
            <a:r>
              <a:rPr lang="zh-CN" altLang="en-US" sz="2800" dirty="0">
                <a:latin typeface="+mn-lt"/>
              </a:rPr>
              <a:t>位的存储体：偶地址体和奇地址体，各占</a:t>
            </a:r>
            <a:r>
              <a:rPr lang="en-US" sz="2800" dirty="0">
                <a:latin typeface="+mn-lt"/>
              </a:rPr>
              <a:t>512K</a:t>
            </a:r>
            <a:r>
              <a:rPr lang="zh-CN" altLang="en-US" sz="2800" dirty="0">
                <a:latin typeface="+mn-lt"/>
              </a:rPr>
              <a:t>字节。</a:t>
            </a:r>
          </a:p>
          <a:p>
            <a:pPr algn="just">
              <a:buClr>
                <a:srgbClr val="FF0000"/>
              </a:buClr>
              <a:buFont typeface="Wingdings" panose="05000000000000000000" pitchFamily="2" charset="2"/>
              <a:buChar char="l"/>
            </a:pPr>
            <a:r>
              <a:rPr lang="zh-CN" altLang="en-US" sz="2800" dirty="0">
                <a:latin typeface="+mn-lt"/>
              </a:rPr>
              <a:t>偶地址体包含所有地址偶数的存储单元，奇地址体包含所有地址奇数的存储单元。</a:t>
            </a:r>
            <a:endParaRPr lang="en-US" altLang="zh-CN" sz="2800" dirty="0">
              <a:latin typeface="+mn-lt"/>
            </a:endParaRPr>
          </a:p>
          <a:p>
            <a:pPr algn="just">
              <a:buClr>
                <a:srgbClr val="FF0000"/>
              </a:buClr>
              <a:buNone/>
            </a:pPr>
            <a:r>
              <a:rPr lang="zh-CN" altLang="en-US" sz="2800" dirty="0">
                <a:latin typeface="+mn-lt"/>
                <a:ea typeface="+mn-ea"/>
                <a:sym typeface="Wingdings 3" panose="05040102010807070707"/>
              </a:rPr>
              <a:t> </a:t>
            </a:r>
            <a:r>
              <a:rPr lang="zh-CN" altLang="en-US" sz="2800" dirty="0">
                <a:latin typeface="+mn-lt"/>
                <a:ea typeface="+mn-ea"/>
              </a:rPr>
              <a:t>结构如图</a:t>
            </a:r>
          </a:p>
          <a:p>
            <a:endParaRPr lang="zh-CN" altLang="en-US" dirty="0"/>
          </a:p>
        </p:txBody>
      </p:sp>
      <p:pic>
        <p:nvPicPr>
          <p:cNvPr id="5" name="图片 4" descr="LF_t2.7.png"/>
          <p:cNvPicPr>
            <a:picLocks noChangeAspect="1"/>
          </p:cNvPicPr>
          <p:nvPr/>
        </p:nvPicPr>
        <p:blipFill>
          <a:blip r:embed="rId2"/>
          <a:stretch>
            <a:fillRect/>
          </a:stretch>
        </p:blipFill>
        <p:spPr>
          <a:xfrm>
            <a:off x="0" y="2078072"/>
            <a:ext cx="5149850" cy="3596516"/>
          </a:xfrm>
          <a:prstGeom prst="rect">
            <a:avLst/>
          </a:prstGeom>
        </p:spPr>
      </p:pic>
    </p:spTree>
    <p:extLst>
      <p:ext uri="{BB962C8B-B14F-4D97-AF65-F5344CB8AC3E}">
        <p14:creationId xmlns:p14="http://schemas.microsoft.com/office/powerpoint/2010/main" val="3904788644"/>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85763" y="450850"/>
            <a:ext cx="8372475" cy="977900"/>
          </a:xfrm>
        </p:spPr>
        <p:txBody>
          <a:bodyPr/>
          <a:lstStyle/>
          <a:p>
            <a:pPr marL="363855" indent="-363855">
              <a:buClr>
                <a:srgbClr val="FF0000"/>
              </a:buClr>
              <a:buFont typeface="Wingdings" panose="05000000000000000000" pitchFamily="2" charset="2"/>
              <a:buChar char="l"/>
            </a:pPr>
            <a:r>
              <a:rPr lang="zh-CN" altLang="en-US" dirty="0">
                <a:latin typeface="+mn-lt"/>
              </a:rPr>
              <a:t>用</a:t>
            </a:r>
            <a:r>
              <a:rPr lang="en-US" dirty="0">
                <a:latin typeface="+mn-lt"/>
              </a:rPr>
              <a:t>8086 CPU</a:t>
            </a:r>
            <a:r>
              <a:rPr lang="zh-CN" altLang="en-US" dirty="0">
                <a:latin typeface="+mn-lt"/>
              </a:rPr>
              <a:t>的</a:t>
            </a:r>
            <a:r>
              <a:rPr lang="en-US" dirty="0">
                <a:latin typeface="+mn-lt"/>
              </a:rPr>
              <a:t> </a:t>
            </a:r>
            <a:r>
              <a:rPr lang="zh-CN" altLang="en-US" dirty="0">
                <a:latin typeface="+mn-lt"/>
              </a:rPr>
              <a:t>引脚信号和地址线</a:t>
            </a:r>
            <a:r>
              <a:rPr lang="en-US" dirty="0">
                <a:latin typeface="+mn-lt"/>
              </a:rPr>
              <a:t>A</a:t>
            </a:r>
            <a:r>
              <a:rPr lang="en-US" baseline="-25000" dirty="0">
                <a:latin typeface="+mn-lt"/>
              </a:rPr>
              <a:t>0</a:t>
            </a:r>
            <a:r>
              <a:rPr lang="zh-CN" altLang="en-US" dirty="0">
                <a:latin typeface="+mn-lt"/>
              </a:rPr>
              <a:t>来选择一个或两个存储体进行数据传送，组合功能如表</a:t>
            </a:r>
            <a:r>
              <a:rPr lang="en-US" dirty="0">
                <a:latin typeface="+mn-lt"/>
              </a:rPr>
              <a:t>2.4</a:t>
            </a:r>
            <a:r>
              <a:rPr lang="zh-CN" altLang="en-US" dirty="0">
                <a:latin typeface="+mn-lt"/>
              </a:rPr>
              <a:t>。</a:t>
            </a:r>
          </a:p>
          <a:p>
            <a:endParaRPr lang="zh-CN" altLang="en-US" dirty="0"/>
          </a:p>
        </p:txBody>
      </p:sp>
      <p:graphicFrame>
        <p:nvGraphicFramePr>
          <p:cNvPr id="107521" name="Object 1"/>
          <p:cNvGraphicFramePr>
            <a:graphicFrameLocks noChangeAspect="1"/>
          </p:cNvGraphicFramePr>
          <p:nvPr/>
        </p:nvGraphicFramePr>
        <p:xfrm>
          <a:off x="0" y="0"/>
          <a:ext cx="276225" cy="161925"/>
        </p:xfrm>
        <a:graphic>
          <a:graphicData uri="http://schemas.openxmlformats.org/presentationml/2006/ole">
            <mc:AlternateContent xmlns:mc="http://schemas.openxmlformats.org/markup-compatibility/2006">
              <mc:Choice xmlns:v="urn:schemas-microsoft-com:vml" Requires="v">
                <p:oleObj r:id="rId2" imgW="6705600" imgH="3962400" progId="Equation.DSMT4">
                  <p:embed/>
                </p:oleObj>
              </mc:Choice>
              <mc:Fallback>
                <p:oleObj r:id="rId2" imgW="6705600" imgH="3962400" progId="Equation.DSMT4">
                  <p:embed/>
                  <p:pic>
                    <p:nvPicPr>
                      <p:cNvPr id="107521" name="Object 1"/>
                      <p:cNvPicPr>
                        <a:picLocks noChangeAspect="1"/>
                      </p:cNvPicPr>
                      <p:nvPr/>
                    </p:nvPicPr>
                    <p:blipFill>
                      <a:blip r:embed="rId3"/>
                      <a:stretch>
                        <a:fillRect/>
                      </a:stretch>
                    </p:blipFill>
                    <p:spPr>
                      <a:xfrm>
                        <a:off x="0" y="0"/>
                        <a:ext cx="276225" cy="161925"/>
                      </a:xfrm>
                      <a:prstGeom prst="rect">
                        <a:avLst/>
                      </a:prstGeom>
                      <a:noFill/>
                      <a:ln w="9525">
                        <a:noFill/>
                      </a:ln>
                    </p:spPr>
                  </p:pic>
                </p:oleObj>
              </mc:Fallback>
            </mc:AlternateContent>
          </a:graphicData>
        </a:graphic>
      </p:graphicFrame>
      <p:pic>
        <p:nvPicPr>
          <p:cNvPr id="107522" name="Picture 2"/>
          <p:cNvPicPr>
            <a:picLocks noChangeAspect="1" noChangeArrowheads="1"/>
          </p:cNvPicPr>
          <p:nvPr/>
        </p:nvPicPr>
        <p:blipFill>
          <a:blip r:embed="rId4"/>
          <a:srcRect/>
          <a:stretch>
            <a:fillRect/>
          </a:stretch>
        </p:blipFill>
        <p:spPr bwMode="auto">
          <a:xfrm>
            <a:off x="482600" y="1428750"/>
            <a:ext cx="8113648" cy="2889250"/>
          </a:xfrm>
          <a:prstGeom prst="rect">
            <a:avLst/>
          </a:prstGeom>
          <a:noFill/>
          <a:ln w="9525">
            <a:noFill/>
            <a:miter lim="800000"/>
            <a:headEnd/>
            <a:tailEnd/>
          </a:ln>
          <a:effectLst/>
        </p:spPr>
      </p:pic>
      <p:sp>
        <p:nvSpPr>
          <p:cNvPr id="6" name="内容占位符 4"/>
          <p:cNvSpPr txBox="1"/>
          <p:nvPr/>
        </p:nvSpPr>
        <p:spPr bwMode="auto">
          <a:xfrm>
            <a:off x="393700" y="4406900"/>
            <a:ext cx="8372475" cy="2222500"/>
          </a:xfrm>
          <a:prstGeom prst="rect">
            <a:avLst/>
          </a:prstGeom>
          <a:noFill/>
          <a:ln w="9525">
            <a:noFill/>
            <a:miter lim="800000"/>
          </a:ln>
          <a:effectLst/>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A</a:t>
            </a:r>
            <a:r>
              <a:rPr kumimoji="1" lang="en-US" sz="2400" b="1" i="0" u="none" strike="noStrike" kern="1200" cap="none" spc="0" normalizeH="0" baseline="-2500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0</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=0</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访问偶地址体，偶体数据线与数据总线低</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8</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位</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D</a:t>
            </a:r>
            <a:r>
              <a:rPr kumimoji="1" lang="en-US" sz="2400" b="1" i="0" u="none" strike="noStrike" kern="1200" cap="none" spc="0" normalizeH="0" baseline="-2500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7</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~D</a:t>
            </a:r>
            <a:r>
              <a:rPr kumimoji="1" lang="en-US" sz="2400" b="1" i="0" u="none" strike="noStrike" kern="1200" cap="none" spc="0" normalizeH="0" baseline="-2500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0</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连，传送低</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8</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位数据；</a:t>
            </a: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           </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=0</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访奇地址体，奇体数据线与数据总线高</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8</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位</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D</a:t>
            </a:r>
            <a:r>
              <a:rPr kumimoji="1" lang="en-US" sz="2400" b="1" i="0" u="none" strike="noStrike" kern="1200" cap="none" spc="0" normalizeH="0" baseline="-2500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15</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~D</a:t>
            </a:r>
            <a:r>
              <a:rPr kumimoji="1" lang="en-US" sz="2400" b="1" i="0" u="none" strike="noStrike" kern="1200" cap="none" spc="0" normalizeH="0" baseline="-2500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8</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连，传送高</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8</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位数据；</a:t>
            </a: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            </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和</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A</a:t>
            </a:r>
            <a:r>
              <a:rPr kumimoji="1" lang="en-US" sz="2400" b="1" i="0" u="none" strike="noStrike" kern="1200" cap="none" spc="0" normalizeH="0" baseline="-2500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0</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都为</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0</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，同时选中两个存储体，可传送</a:t>
            </a:r>
            <a:r>
              <a:rPr kumimoji="1" 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16</a:t>
            </a:r>
            <a:r>
              <a:rPr kumimoji="1" lang="zh-CN"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a:ea typeface="楷体_GB2312"/>
                <a:cs typeface="+mn-cs"/>
              </a:rPr>
              <a:t>位数据。</a:t>
            </a:r>
          </a:p>
          <a:p>
            <a:pPr marL="533400" marR="0" lvl="0" indent="-533400" algn="l" defTabSz="914400" rtl="0" eaLnBrk="0" fontAlgn="base" latinLnBrk="0" hangingPunct="0">
              <a:lnSpc>
                <a:spcPct val="100000"/>
              </a:lnSpc>
              <a:spcBef>
                <a:spcPct val="30000"/>
              </a:spcBef>
              <a:spcAft>
                <a:spcPct val="0"/>
              </a:spcAft>
              <a:buClr>
                <a:srgbClr val="FF0000"/>
              </a:buClr>
              <a:buSzTx/>
              <a:buFont typeface="Wingdings" panose="05000000000000000000" pitchFamily="2" charset="2"/>
              <a:buChar char="l"/>
              <a:tabLst/>
              <a:defRPr/>
            </a:pPr>
            <a:endParaRPr kumimoji="0" lang="zh-CN"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endParaRPr>
          </a:p>
          <a:p>
            <a:pPr marL="533400" marR="0" lvl="0" indent="-533400" algn="l" defTabSz="914400" rtl="0" eaLnBrk="0" fontAlgn="base" latinLnBrk="0" hangingPunct="0">
              <a:lnSpc>
                <a:spcPct val="100000"/>
              </a:lnSpc>
              <a:spcBef>
                <a:spcPct val="30000"/>
              </a:spcBef>
              <a:spcAft>
                <a:spcPct val="0"/>
              </a:spcAft>
              <a:buClr>
                <a:srgbClr val="FFFF00"/>
              </a:buClr>
              <a:buSzTx/>
              <a:buFont typeface="Wingdings" panose="05000000000000000000" pitchFamily="2" charset="2"/>
              <a:buChar char="u"/>
              <a:tabLst/>
              <a:defRPr/>
            </a:pPr>
            <a:endPar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graphicFrame>
        <p:nvGraphicFramePr>
          <p:cNvPr id="7" name="对象 6"/>
          <p:cNvGraphicFramePr>
            <a:graphicFrameLocks noChangeAspect="1"/>
          </p:cNvGraphicFramePr>
          <p:nvPr/>
        </p:nvGraphicFramePr>
        <p:xfrm>
          <a:off x="704850" y="5159552"/>
          <a:ext cx="844550" cy="491947"/>
        </p:xfrm>
        <a:graphic>
          <a:graphicData uri="http://schemas.openxmlformats.org/presentationml/2006/ole">
            <mc:AlternateContent xmlns:mc="http://schemas.openxmlformats.org/markup-compatibility/2006">
              <mc:Choice xmlns:v="urn:schemas-microsoft-com:vml" Requires="v">
                <p:oleObj name="Equation" r:id="rId5" imgW="8839200" imgH="4876800" progId="Equation.DSMT4">
                  <p:embed/>
                </p:oleObj>
              </mc:Choice>
              <mc:Fallback>
                <p:oleObj name="Equation" r:id="rId5" imgW="8839200" imgH="4876800" progId="Equation.DSMT4">
                  <p:embed/>
                  <p:pic>
                    <p:nvPicPr>
                      <p:cNvPr id="7" name="对象 6"/>
                      <p:cNvPicPr>
                        <a:picLocks noChangeAspect="1"/>
                      </p:cNvPicPr>
                      <p:nvPr/>
                    </p:nvPicPr>
                    <p:blipFill>
                      <a:blip r:embed="rId6"/>
                      <a:stretch>
                        <a:fillRect/>
                      </a:stretch>
                    </p:blipFill>
                    <p:spPr>
                      <a:xfrm>
                        <a:off x="704850" y="5159552"/>
                        <a:ext cx="844550" cy="491947"/>
                      </a:xfrm>
                      <a:prstGeom prst="rect">
                        <a:avLst/>
                      </a:prstGeom>
                      <a:noFill/>
                      <a:ln w="9525">
                        <a:noFill/>
                      </a:ln>
                    </p:spPr>
                  </p:pic>
                </p:oleObj>
              </mc:Fallback>
            </mc:AlternateContent>
          </a:graphicData>
        </a:graphic>
      </p:graphicFrame>
      <p:graphicFrame>
        <p:nvGraphicFramePr>
          <p:cNvPr id="107523" name="Object 3"/>
          <p:cNvGraphicFramePr>
            <a:graphicFrameLocks noChangeAspect="1"/>
          </p:cNvGraphicFramePr>
          <p:nvPr/>
        </p:nvGraphicFramePr>
        <p:xfrm>
          <a:off x="749300" y="5962650"/>
          <a:ext cx="844550" cy="492125"/>
        </p:xfrm>
        <a:graphic>
          <a:graphicData uri="http://schemas.openxmlformats.org/presentationml/2006/ole">
            <mc:AlternateContent xmlns:mc="http://schemas.openxmlformats.org/markup-compatibility/2006">
              <mc:Choice xmlns:v="urn:schemas-microsoft-com:vml" Requires="v">
                <p:oleObj name="Equation" r:id="rId7" imgW="8839200" imgH="4876800" progId="Equation.DSMT4">
                  <p:embed/>
                </p:oleObj>
              </mc:Choice>
              <mc:Fallback>
                <p:oleObj name="Equation" r:id="rId7" imgW="8839200" imgH="4876800" progId="Equation.DSMT4">
                  <p:embed/>
                  <p:pic>
                    <p:nvPicPr>
                      <p:cNvPr id="107523" name="Object 3"/>
                      <p:cNvPicPr>
                        <a:picLocks noChangeAspect="1"/>
                      </p:cNvPicPr>
                      <p:nvPr/>
                    </p:nvPicPr>
                    <p:blipFill>
                      <a:blip r:embed="rId8"/>
                      <a:stretch>
                        <a:fillRect/>
                      </a:stretch>
                    </p:blipFill>
                    <p:spPr>
                      <a:xfrm>
                        <a:off x="749300" y="5962650"/>
                        <a:ext cx="844550" cy="492125"/>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605821432"/>
      </p:ext>
    </p:extLst>
  </p:cSld>
  <p:clrMapOvr>
    <a:masterClrMapping/>
  </p:clrMapOvr>
  <p:transition spd="slow">
    <p:split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  8086 CPU</a:t>
            </a:r>
            <a:r>
              <a:rPr lang="zh-CN" altLang="en-US" dirty="0"/>
              <a:t>对存储器的存取操作</a:t>
            </a:r>
          </a:p>
        </p:txBody>
      </p:sp>
      <p:sp>
        <p:nvSpPr>
          <p:cNvPr id="3" name="内容占位符 2"/>
          <p:cNvSpPr>
            <a:spLocks noGrp="1"/>
          </p:cNvSpPr>
          <p:nvPr>
            <p:ph idx="1"/>
          </p:nvPr>
        </p:nvSpPr>
        <p:spPr>
          <a:xfrm>
            <a:off x="215900" y="1073150"/>
            <a:ext cx="8623300" cy="933450"/>
          </a:xfrm>
        </p:spPr>
        <p:txBody>
          <a:bodyPr/>
          <a:lstStyle/>
          <a:p>
            <a:pPr>
              <a:buClr>
                <a:srgbClr val="FF0000"/>
              </a:buClr>
              <a:buFont typeface="Wingdings" panose="05000000000000000000" pitchFamily="2" charset="2"/>
              <a:buChar char="l"/>
            </a:pPr>
            <a:r>
              <a:rPr lang="zh-CN" altLang="en-US" sz="2800" dirty="0">
                <a:latin typeface="+mn-lt"/>
              </a:rPr>
              <a:t>存取都从偶体开始。从偶地址单元开始存取一个字只要</a:t>
            </a:r>
            <a:r>
              <a:rPr lang="en-US" altLang="zh-CN" sz="2800" dirty="0">
                <a:latin typeface="+mn-lt"/>
              </a:rPr>
              <a:t>1</a:t>
            </a:r>
            <a:r>
              <a:rPr lang="zh-CN" altLang="en-US" sz="2800" dirty="0">
                <a:latin typeface="+mn-lt"/>
              </a:rPr>
              <a:t>次操作，从奇地址开始要</a:t>
            </a:r>
            <a:r>
              <a:rPr lang="en-US" altLang="zh-CN" sz="2800" dirty="0">
                <a:latin typeface="+mn-lt"/>
              </a:rPr>
              <a:t>2</a:t>
            </a:r>
            <a:r>
              <a:rPr lang="zh-CN" altLang="en-US" sz="2800" dirty="0">
                <a:latin typeface="+mn-lt"/>
              </a:rPr>
              <a:t>次操作。</a:t>
            </a:r>
          </a:p>
        </p:txBody>
      </p:sp>
      <p:pic>
        <p:nvPicPr>
          <p:cNvPr id="129027" name="Picture 3"/>
          <p:cNvPicPr>
            <a:picLocks noChangeAspect="1" noChangeArrowheads="1"/>
          </p:cNvPicPr>
          <p:nvPr/>
        </p:nvPicPr>
        <p:blipFill>
          <a:blip r:embed="rId2"/>
          <a:srcRect/>
          <a:stretch>
            <a:fillRect/>
          </a:stretch>
        </p:blipFill>
        <p:spPr bwMode="auto">
          <a:xfrm>
            <a:off x="6305550" y="2362200"/>
            <a:ext cx="2533650" cy="2549387"/>
          </a:xfrm>
          <a:prstGeom prst="rect">
            <a:avLst/>
          </a:prstGeom>
          <a:noFill/>
          <a:ln w="9525">
            <a:noFill/>
            <a:miter lim="800000"/>
            <a:headEnd/>
            <a:tailEnd/>
          </a:ln>
          <a:effectLst/>
        </p:spPr>
      </p:pic>
      <p:sp>
        <p:nvSpPr>
          <p:cNvPr id="5" name="内容占位符 2"/>
          <p:cNvSpPr txBox="1"/>
          <p:nvPr/>
        </p:nvSpPr>
        <p:spPr bwMode="auto">
          <a:xfrm>
            <a:off x="0" y="2184400"/>
            <a:ext cx="6216651" cy="2933700"/>
          </a:xfrm>
          <a:prstGeom prst="rect">
            <a:avLst/>
          </a:prstGeom>
          <a:noFill/>
          <a:ln w="9525">
            <a:noFill/>
            <a:miter lim="800000"/>
          </a:ln>
          <a:effectLst/>
        </p:spPr>
        <p:txBody>
          <a:bodyPr vert="horz" wrap="square" lIns="91440" tIns="45720" rIns="91440" bIns="45720" numCol="1" anchor="t" anchorCtr="0" compatLnSpc="1"/>
          <a:lstStyle/>
          <a:p>
            <a:pPr marL="533400" marR="0" lvl="0" indent="-533400" algn="just" defTabSz="914400" rtl="0" eaLnBrk="0" fontAlgn="base" latinLnBrk="0" hangingPunct="0">
              <a:lnSpc>
                <a:spcPct val="100000"/>
              </a:lnSpc>
              <a:spcBef>
                <a:spcPts val="600"/>
              </a:spcBef>
              <a:spcAft>
                <a:spcPct val="0"/>
              </a:spcAft>
              <a:buClr>
                <a:srgbClr val="00FF00"/>
              </a:buClr>
              <a:buSzTx/>
              <a:buFont typeface="Wingdings" panose="05000000000000000000" pitchFamily="2" charset="2"/>
              <a:buChar char="Ø"/>
              <a:tabLst/>
              <a:defRPr/>
            </a:pP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从偶地址</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1000H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开始，一次操作就可读取字数据</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5D7FH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a:t>
            </a:r>
          </a:p>
          <a:p>
            <a:pPr marL="533400" marR="0" lvl="0" indent="-533400" algn="just" defTabSz="914400" rtl="0" eaLnBrk="0" fontAlgn="base" latinLnBrk="0" hangingPunct="0">
              <a:lnSpc>
                <a:spcPct val="100000"/>
              </a:lnSpc>
              <a:spcBef>
                <a:spcPts val="600"/>
              </a:spcBef>
              <a:spcAft>
                <a:spcPct val="0"/>
              </a:spcAft>
              <a:buClr>
                <a:srgbClr val="00FF00"/>
              </a:buClr>
              <a:buSzTx/>
              <a:buFont typeface="Wingdings" panose="05000000000000000000" pitchFamily="2" charset="2"/>
              <a:buChar char="Ø"/>
              <a:tabLst/>
              <a:defRPr/>
            </a:pP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若要读取奇地址</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1001H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开始的</a:t>
            </a: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1</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个字</a:t>
            </a: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345DH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，要先从</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1000H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开始读</a:t>
            </a: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1</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个字</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5D7FH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，取</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5DH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为结果低字节</a:t>
            </a: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 </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舍弃</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7FH, </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再从</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1002H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单元读取</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1234H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，取</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34H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作结果高字节，舍弃</a:t>
            </a:r>
            <a:r>
              <a:rPr kumimoji="0" 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12H</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a:t>
            </a:r>
          </a:p>
          <a:p>
            <a:pPr marL="533400" marR="0" lvl="0" indent="-533400" algn="l" defTabSz="914400" rtl="0" eaLnBrk="0" fontAlgn="base" latinLnBrk="0" hangingPunct="0">
              <a:lnSpc>
                <a:spcPct val="100000"/>
              </a:lnSpc>
              <a:spcBef>
                <a:spcPct val="30000"/>
              </a:spcBef>
              <a:spcAft>
                <a:spcPct val="0"/>
              </a:spcAft>
              <a:buClr>
                <a:srgbClr val="FFFF00"/>
              </a:buClr>
              <a:buSzTx/>
              <a:buFont typeface="Wingdings" panose="05000000000000000000" pitchFamily="2" charset="2"/>
              <a:buChar char="u"/>
              <a:tabLst/>
              <a:defRPr/>
            </a:pPr>
            <a:endPar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endParaRPr>
          </a:p>
        </p:txBody>
      </p:sp>
      <p:sp>
        <p:nvSpPr>
          <p:cNvPr id="6" name="内容占位符 2"/>
          <p:cNvSpPr txBox="1"/>
          <p:nvPr/>
        </p:nvSpPr>
        <p:spPr bwMode="auto">
          <a:xfrm>
            <a:off x="215900" y="5295900"/>
            <a:ext cx="8623300" cy="933450"/>
          </a:xfrm>
          <a:prstGeom prst="rect">
            <a:avLst/>
          </a:prstGeom>
          <a:noFill/>
          <a:ln w="9525">
            <a:noFill/>
            <a:miter lim="800000"/>
          </a:ln>
          <a:effectLst/>
        </p:spPr>
        <p:txBody>
          <a:bodyPr vert="horz" wrap="square" lIns="91440" tIns="45720" rIns="91440" bIns="45720" numCol="1" anchor="t" anchorCtr="0" compatLnSpc="1"/>
          <a:lstStyle/>
          <a:p>
            <a:pPr marL="533400" marR="0" lvl="0" indent="-533400" algn="l" defTabSz="914400" rtl="0" eaLnBrk="0" fontAlgn="base" latinLnBrk="0" hangingPunct="0">
              <a:lnSpc>
                <a:spcPct val="100000"/>
              </a:lnSpc>
              <a:spcBef>
                <a:spcPct val="30000"/>
              </a:spcBef>
              <a:spcAft>
                <a:spcPct val="0"/>
              </a:spcAft>
              <a:buClr>
                <a:srgbClr val="FF0000"/>
              </a:buClr>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黑体" panose="02010609060101010101" pitchFamily="2" charset="-122"/>
                <a:cs typeface="+mn-cs"/>
              </a:rPr>
              <a:t>因此，存放字数据时，应放在偶地址开始单元中。</a:t>
            </a:r>
            <a:r>
              <a:rPr kumimoji="0" lang="zh-CN" altLang="en-US" sz="2800" b="1" i="0" u="none" strike="noStrike" kern="0" cap="none" spc="0" normalizeH="0" baseline="0" noProof="0" dirty="0">
                <a:ln>
                  <a:noFill/>
                </a:ln>
                <a:solidFill>
                  <a:srgbClr val="00FF00"/>
                </a:solidFill>
                <a:effectLst>
                  <a:outerShdw blurRad="38100" dist="38100" dir="2700000" algn="tl">
                    <a:srgbClr val="000000"/>
                  </a:outerShdw>
                </a:effectLst>
                <a:uLnTx/>
                <a:uFillTx/>
                <a:latin typeface="Times New Roman"/>
                <a:ea typeface="黑体" panose="02010609060101010101" pitchFamily="2" charset="-122"/>
                <a:cs typeface="+mn-cs"/>
              </a:rPr>
              <a:t>对准伪指令</a:t>
            </a:r>
            <a:r>
              <a:rPr kumimoji="0" lang="en-US" sz="2800" b="1" i="0" u="none" strike="noStrike" kern="0" cap="none" spc="0" normalizeH="0" baseline="0" noProof="0" dirty="0">
                <a:ln>
                  <a:noFill/>
                </a:ln>
                <a:solidFill>
                  <a:srgbClr val="00FF00"/>
                </a:solidFill>
                <a:effectLst>
                  <a:outerShdw blurRad="38100" dist="38100" dir="2700000" algn="tl">
                    <a:srgbClr val="000000"/>
                  </a:outerShdw>
                </a:effectLst>
                <a:uLnTx/>
                <a:uFillTx/>
                <a:latin typeface="Times New Roman"/>
                <a:ea typeface="黑体" panose="02010609060101010101" pitchFamily="2" charset="-122"/>
                <a:cs typeface="+mn-cs"/>
              </a:rPr>
              <a:t>EVEN</a:t>
            </a:r>
            <a:r>
              <a:rPr kumimoji="0" lang="zh-CN" altLang="en-US"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黑体" panose="02010609060101010101" pitchFamily="2" charset="-122"/>
                <a:cs typeface="+mn-cs"/>
              </a:rPr>
              <a:t>能自动完成这种操作。</a:t>
            </a:r>
          </a:p>
          <a:p>
            <a:pPr marL="533400" marR="0" lvl="0" indent="-533400" algn="l" defTabSz="914400" rtl="0" eaLnBrk="0" fontAlgn="base" latinLnBrk="0" hangingPunct="0">
              <a:lnSpc>
                <a:spcPct val="100000"/>
              </a:lnSpc>
              <a:spcBef>
                <a:spcPct val="30000"/>
              </a:spcBef>
              <a:spcAft>
                <a:spcPct val="0"/>
              </a:spcAft>
              <a:buClr>
                <a:srgbClr val="FF0000"/>
              </a:buClr>
              <a:buSzTx/>
              <a:buFont typeface="Wingdings" panose="05000000000000000000" pitchFamily="2" charset="2"/>
              <a:buChar char="l"/>
              <a:tabLst/>
              <a:defRPr/>
            </a:pPr>
            <a:endParaRPr kumimoji="0" lang="zh-CN" altLang="en-US"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黑体" panose="02010609060101010101" pitchFamily="2" charset="-122"/>
              <a:cs typeface="+mn-cs"/>
            </a:endParaRPr>
          </a:p>
        </p:txBody>
      </p:sp>
    </p:spTree>
    <p:extLst>
      <p:ext uri="{BB962C8B-B14F-4D97-AF65-F5344CB8AC3E}">
        <p14:creationId xmlns:p14="http://schemas.microsoft.com/office/powerpoint/2010/main" val="1208536424"/>
      </p:ext>
    </p:extLst>
  </p:cSld>
  <p:clrMapOvr>
    <a:masterClrMapping/>
  </p:clrMapOvr>
  <p:transition spd="slow">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3" name="Rectangle 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34" name="Rectangle 10"/>
          <p:cNvSpPr>
            <a:spLocks noChangeArrowheads="1"/>
          </p:cNvSpPr>
          <p:nvPr/>
        </p:nvSpPr>
        <p:spPr bwMode="auto">
          <a:xfrm>
            <a:off x="0" y="19050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标题 1"/>
          <p:cNvSpPr>
            <a:spLocks noGrp="1"/>
          </p:cNvSpPr>
          <p:nvPr/>
        </p:nvSpPr>
        <p:spPr>
          <a:xfrm>
            <a:off x="304800" y="1117600"/>
            <a:ext cx="8534400" cy="4400550"/>
          </a:xfrm>
          <a:prstGeom prst="rect">
            <a:avLst/>
          </a:prstGeom>
        </p:spPr>
        <p:txBody>
          <a:bodyPr vert="horz" anchor="ctr">
            <a:noAutofit/>
            <a:scene3d>
              <a:camera prst="orthographicFront"/>
              <a:lightRig rig="soft" dir="t">
                <a:rot lat="0" lon="0" rev="16800000"/>
              </a:lightRig>
            </a:scene3d>
            <a:sp3d prstMaterial="softEdge">
              <a:bevelT w="38100" h="38100"/>
            </a:sp3d>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4400" b="1" dirty="0">
                <a:solidFill>
                  <a:srgbClr val="FFFF00"/>
                </a:solidFill>
                <a:latin typeface="黑体" panose="02010609060101010101" pitchFamily="2" charset="-122"/>
                <a:ea typeface="黑体" panose="02010609060101010101" pitchFamily="2" charset="-122"/>
                <a:cs typeface="Times New Roman" panose="02020603050405020304" pitchFamily="18" charset="0"/>
              </a:rPr>
              <a:t>《</a:t>
            </a:r>
            <a:r>
              <a:rPr lang="zh-CN" altLang="en-US" sz="4400" b="1" dirty="0">
                <a:solidFill>
                  <a:srgbClr val="FFFF00"/>
                </a:solidFill>
                <a:latin typeface="黑体" panose="02010609060101010101" pitchFamily="2" charset="-122"/>
                <a:ea typeface="黑体" panose="02010609060101010101" pitchFamily="2" charset="-122"/>
                <a:cs typeface="Times New Roman" panose="02020603050405020304" pitchFamily="18" charset="0"/>
              </a:rPr>
              <a:t>微型计算机原理与接口技术</a:t>
            </a:r>
            <a:r>
              <a:rPr lang="en-US" altLang="zh-CN" sz="4400" b="1" dirty="0">
                <a:solidFill>
                  <a:srgbClr val="FFFF00"/>
                </a:solidFill>
                <a:latin typeface="黑体" panose="02010609060101010101" pitchFamily="2" charset="-122"/>
                <a:ea typeface="黑体" panose="02010609060101010101" pitchFamily="2" charset="-122"/>
                <a:cs typeface="Times New Roman" panose="02020603050405020304" pitchFamily="18" charset="0"/>
              </a:rPr>
              <a:t>》</a:t>
            </a:r>
          </a:p>
          <a:p>
            <a:pPr algn="ctr"/>
            <a:r>
              <a:rPr lang="zh-CN" altLang="en-US" sz="3600" b="1" dirty="0">
                <a:solidFill>
                  <a:srgbClr val="FFFF00"/>
                </a:solidFill>
                <a:latin typeface="Times New Roman" panose="02020603050405020304" pitchFamily="18" charset="0"/>
                <a:cs typeface="Times New Roman" panose="02020603050405020304" pitchFamily="18" charset="0"/>
              </a:rPr>
              <a:t>第</a:t>
            </a:r>
            <a:r>
              <a:rPr lang="en-US" altLang="zh-CN" sz="3600" b="1" dirty="0">
                <a:solidFill>
                  <a:srgbClr val="FFFF00"/>
                </a:solidFill>
                <a:latin typeface="Times New Roman" panose="02020603050405020304" pitchFamily="18" charset="0"/>
                <a:cs typeface="Times New Roman" panose="02020603050405020304" pitchFamily="18" charset="0"/>
              </a:rPr>
              <a:t>6</a:t>
            </a:r>
            <a:r>
              <a:rPr lang="zh-CN" altLang="en-US" sz="3600" b="1" dirty="0">
                <a:solidFill>
                  <a:srgbClr val="FFFF00"/>
                </a:solidFill>
                <a:latin typeface="Times New Roman" panose="02020603050405020304" pitchFamily="18" charset="0"/>
                <a:cs typeface="Times New Roman" panose="02020603050405020304" pitchFamily="18" charset="0"/>
              </a:rPr>
              <a:t>版</a:t>
            </a:r>
            <a:endParaRPr lang="en-US" altLang="zh-CN" sz="3600" b="1" dirty="0">
              <a:solidFill>
                <a:srgbClr val="FFFF00"/>
              </a:solidFill>
              <a:latin typeface="Times New Roman" panose="02020603050405020304" pitchFamily="18" charset="0"/>
              <a:cs typeface="Times New Roman" panose="02020603050405020304" pitchFamily="18" charset="0"/>
            </a:endParaRPr>
          </a:p>
          <a:p>
            <a:pPr algn="ctr"/>
            <a:endParaRPr lang="en-US" altLang="zh-CN" sz="3600" b="1" dirty="0">
              <a:solidFill>
                <a:srgbClr val="FFFF00"/>
              </a:solidFill>
              <a:latin typeface="Times New Roman" panose="02020603050405020304" pitchFamily="18" charset="0"/>
              <a:cs typeface="Times New Roman" panose="02020603050405020304" pitchFamily="18" charset="0"/>
            </a:endParaRPr>
          </a:p>
          <a:p>
            <a:pPr algn="ctr"/>
            <a:endParaRPr lang="en-US" altLang="zh-CN" sz="3600" b="1" dirty="0">
              <a:solidFill>
                <a:srgbClr val="FFFF00"/>
              </a:solidFill>
              <a:latin typeface="Times New Roman" panose="02020603050405020304" pitchFamily="18" charset="0"/>
              <a:cs typeface="Times New Roman" panose="02020603050405020304" pitchFamily="18" charset="0"/>
            </a:endParaRPr>
          </a:p>
          <a:p>
            <a:pPr algn="ctr"/>
            <a:endParaRPr lang="en-US" altLang="zh-CN" sz="3600" b="1" dirty="0">
              <a:solidFill>
                <a:srgbClr val="FFFF00"/>
              </a:solidFill>
              <a:latin typeface="Times New Roman" panose="02020603050405020304" pitchFamily="18" charset="0"/>
              <a:cs typeface="Times New Roman" panose="02020603050405020304" pitchFamily="18" charset="0"/>
            </a:endParaRPr>
          </a:p>
          <a:p>
            <a:pPr lvl="0" algn="ctr"/>
            <a:r>
              <a:rPr lang="zh-CN" altLang="en-US" sz="6000" b="1" dirty="0">
                <a:solidFill>
                  <a:srgbClr val="00FF00"/>
                </a:solidFill>
                <a:latin typeface="+mn-lt"/>
                <a:ea typeface="宋体" panose="02010600030101010101" pitchFamily="2" charset="-122"/>
              </a:rPr>
              <a:t>第</a:t>
            </a:r>
            <a:r>
              <a:rPr lang="en-US" altLang="zh-CN" sz="6000" b="1" dirty="0">
                <a:solidFill>
                  <a:srgbClr val="00FF00"/>
                </a:solidFill>
                <a:latin typeface="+mn-lt"/>
                <a:ea typeface="宋体" panose="02010600030101010101" pitchFamily="2" charset="-122"/>
              </a:rPr>
              <a:t>2</a:t>
            </a:r>
            <a:r>
              <a:rPr lang="zh-CN" altLang="en-US" sz="6000" b="1" dirty="0">
                <a:solidFill>
                  <a:srgbClr val="00FF00"/>
                </a:solidFill>
                <a:latin typeface="+mn-lt"/>
                <a:ea typeface="宋体" panose="02010600030101010101" pitchFamily="2" charset="-122"/>
              </a:rPr>
              <a:t>章   </a:t>
            </a:r>
            <a:r>
              <a:rPr lang="en-US" altLang="zh-CN" sz="6000" b="1" kern="500" dirty="0">
                <a:solidFill>
                  <a:srgbClr val="00FF00"/>
                </a:solidFill>
                <a:latin typeface="+mn-lt"/>
                <a:ea typeface="宋体" panose="02010600030101010101" pitchFamily="2" charset="-122"/>
              </a:rPr>
              <a:t>8086 CPU</a:t>
            </a:r>
          </a:p>
          <a:p>
            <a:pPr algn="ctr"/>
            <a:endParaRPr lang="zh-CN" altLang="en-US" sz="36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406400"/>
            <a:ext cx="8229600" cy="674688"/>
          </a:xfrm>
        </p:spPr>
        <p:txBody>
          <a:bodyPr/>
          <a:lstStyle/>
          <a:p>
            <a:r>
              <a:rPr lang="en-US" dirty="0"/>
              <a:t>3 . 8088 CPU</a:t>
            </a:r>
            <a:r>
              <a:rPr lang="zh-CN" altLang="en-US" dirty="0"/>
              <a:t>对存储器的存取操作</a:t>
            </a:r>
          </a:p>
        </p:txBody>
      </p:sp>
      <p:sp>
        <p:nvSpPr>
          <p:cNvPr id="3" name="内容占位符 2"/>
          <p:cNvSpPr>
            <a:spLocks noGrp="1"/>
          </p:cNvSpPr>
          <p:nvPr>
            <p:ph idx="1"/>
          </p:nvPr>
        </p:nvSpPr>
        <p:spPr>
          <a:xfrm>
            <a:off x="482600" y="1562100"/>
            <a:ext cx="7956550" cy="2203450"/>
          </a:xfrm>
        </p:spPr>
        <p:txBody>
          <a:bodyPr/>
          <a:lstStyle/>
          <a:p>
            <a:pPr algn="just">
              <a:buClr>
                <a:srgbClr val="FF0000"/>
              </a:buClr>
              <a:buFont typeface="Wingdings" panose="05000000000000000000" pitchFamily="2" charset="2"/>
              <a:buChar char="l"/>
            </a:pPr>
            <a:r>
              <a:rPr lang="en-US" sz="2800" dirty="0">
                <a:latin typeface="+mn-lt"/>
              </a:rPr>
              <a:t>8088 </a:t>
            </a:r>
            <a:r>
              <a:rPr lang="zh-CN" altLang="en-US" sz="2800" dirty="0">
                <a:latin typeface="+mn-lt"/>
              </a:rPr>
              <a:t>的外部数据总线为</a:t>
            </a:r>
            <a:r>
              <a:rPr lang="en-US" sz="2800" dirty="0">
                <a:latin typeface="+mn-lt"/>
              </a:rPr>
              <a:t>8</a:t>
            </a:r>
            <a:r>
              <a:rPr lang="zh-CN" altLang="en-US" sz="2800" dirty="0">
                <a:latin typeface="+mn-lt"/>
              </a:rPr>
              <a:t>位，它每次访问存储器只读</a:t>
            </a:r>
            <a:r>
              <a:rPr lang="en-US" sz="2800" dirty="0">
                <a:latin typeface="+mn-lt"/>
              </a:rPr>
              <a:t>/</a:t>
            </a:r>
            <a:r>
              <a:rPr lang="zh-CN" altLang="en-US" sz="2800" dirty="0">
                <a:latin typeface="+mn-lt"/>
              </a:rPr>
              <a:t>写</a:t>
            </a:r>
            <a:r>
              <a:rPr lang="en-US" altLang="zh-CN" sz="2800" dirty="0">
                <a:latin typeface="+mn-lt"/>
              </a:rPr>
              <a:t>1</a:t>
            </a:r>
            <a:r>
              <a:rPr lang="zh-CN" altLang="en-US" sz="2800" dirty="0">
                <a:latin typeface="+mn-lt"/>
              </a:rPr>
              <a:t>个字节，读</a:t>
            </a:r>
            <a:r>
              <a:rPr lang="en-US" sz="2800" dirty="0">
                <a:latin typeface="+mn-lt"/>
              </a:rPr>
              <a:t>/</a:t>
            </a:r>
            <a:r>
              <a:rPr lang="zh-CN" altLang="en-US" sz="2800" dirty="0">
                <a:latin typeface="+mn-lt"/>
              </a:rPr>
              <a:t>写</a:t>
            </a:r>
            <a:r>
              <a:rPr lang="en-US" altLang="zh-CN" sz="2800" dirty="0">
                <a:latin typeface="+mn-lt"/>
              </a:rPr>
              <a:t>1</a:t>
            </a:r>
            <a:r>
              <a:rPr lang="zh-CN" altLang="en-US" sz="2800" dirty="0">
                <a:latin typeface="+mn-lt"/>
              </a:rPr>
              <a:t>个字要分</a:t>
            </a:r>
            <a:r>
              <a:rPr lang="en-US" altLang="zh-CN" sz="2800" dirty="0">
                <a:latin typeface="+mn-lt"/>
              </a:rPr>
              <a:t>2</a:t>
            </a:r>
            <a:r>
              <a:rPr lang="zh-CN" altLang="en-US" sz="2800" dirty="0">
                <a:latin typeface="+mn-lt"/>
              </a:rPr>
              <a:t>次完成。</a:t>
            </a:r>
            <a:endParaRPr lang="en-US" altLang="zh-CN" sz="2800" dirty="0">
              <a:latin typeface="+mn-lt"/>
            </a:endParaRPr>
          </a:p>
          <a:p>
            <a:pPr algn="just">
              <a:buClr>
                <a:srgbClr val="FF0000"/>
              </a:buClr>
              <a:buFont typeface="Wingdings" panose="05000000000000000000" pitchFamily="2" charset="2"/>
              <a:buChar char="l"/>
            </a:pPr>
            <a:r>
              <a:rPr lang="en-US" sz="2800" dirty="0">
                <a:latin typeface="+mn-lt"/>
              </a:rPr>
              <a:t>1MB</a:t>
            </a:r>
            <a:r>
              <a:rPr lang="zh-CN" altLang="en-US" sz="2800" dirty="0">
                <a:latin typeface="+mn-lt"/>
              </a:rPr>
              <a:t>存储器被看作一个存储体，由</a:t>
            </a:r>
            <a:r>
              <a:rPr lang="en-US" sz="2800" dirty="0">
                <a:latin typeface="+mn-lt"/>
              </a:rPr>
              <a:t>A</a:t>
            </a:r>
            <a:r>
              <a:rPr lang="en-US" sz="2800" baseline="-25000" dirty="0">
                <a:latin typeface="+mn-lt"/>
              </a:rPr>
              <a:t>19</a:t>
            </a:r>
            <a:r>
              <a:rPr lang="en-US" sz="2800" dirty="0">
                <a:latin typeface="+mn-lt"/>
              </a:rPr>
              <a:t>~A</a:t>
            </a:r>
            <a:r>
              <a:rPr lang="en-US" sz="2800" baseline="-25000" dirty="0">
                <a:latin typeface="+mn-lt"/>
              </a:rPr>
              <a:t>0</a:t>
            </a:r>
            <a:r>
              <a:rPr lang="zh-CN" altLang="en-US" sz="2800" dirty="0">
                <a:latin typeface="+mn-lt"/>
              </a:rPr>
              <a:t>直接寻址，系统运行速度要慢些。</a:t>
            </a:r>
          </a:p>
          <a:p>
            <a:pPr>
              <a:buNone/>
            </a:pPr>
            <a:endParaRPr lang="zh-CN" altLang="en-US" sz="2800" dirty="0">
              <a:latin typeface="+mn-lt"/>
              <a:ea typeface="+mn-ea"/>
            </a:endParaRPr>
          </a:p>
        </p:txBody>
      </p:sp>
    </p:spTree>
    <p:extLst>
      <p:ext uri="{BB962C8B-B14F-4D97-AF65-F5344CB8AC3E}">
        <p14:creationId xmlns:p14="http://schemas.microsoft.com/office/powerpoint/2010/main" val="2138220424"/>
      </p:ext>
    </p:extLst>
  </p:cSld>
  <p:clrMapOvr>
    <a:masterClrMapping/>
  </p:clrMapOvr>
  <p:transition spd="slow">
    <p:split orient="vert"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4. 8086/8088</a:t>
            </a:r>
            <a:r>
              <a:rPr lang="zh-CN" altLang="en-US" dirty="0"/>
              <a:t>系统中存储器与总线的连接</a:t>
            </a:r>
          </a:p>
        </p:txBody>
      </p:sp>
      <p:sp>
        <p:nvSpPr>
          <p:cNvPr id="3" name="内容占位符 2"/>
          <p:cNvSpPr>
            <a:spLocks noGrp="1"/>
          </p:cNvSpPr>
          <p:nvPr>
            <p:ph idx="1"/>
          </p:nvPr>
        </p:nvSpPr>
        <p:spPr>
          <a:xfrm>
            <a:off x="571500" y="1117600"/>
            <a:ext cx="8372475" cy="469900"/>
          </a:xfrm>
        </p:spPr>
        <p:txBody>
          <a:bodyPr/>
          <a:lstStyle/>
          <a:p>
            <a:pPr marL="363855" indent="-363855">
              <a:buClr>
                <a:srgbClr val="FF0000"/>
              </a:buClr>
              <a:buFont typeface="Wingdings" panose="05000000000000000000" pitchFamily="2" charset="2"/>
              <a:buChar char="l"/>
            </a:pPr>
            <a:r>
              <a:rPr lang="zh-CN" altLang="en-US" sz="2400" dirty="0">
                <a:latin typeface="+mn-lt"/>
              </a:rPr>
              <a:t>连线如图</a:t>
            </a:r>
            <a:r>
              <a:rPr lang="en-US" sz="2400" dirty="0">
                <a:latin typeface="+mn-lt"/>
              </a:rPr>
              <a:t>2.9</a:t>
            </a:r>
            <a:r>
              <a:rPr lang="zh-CN" altLang="en-US" sz="2400" dirty="0">
                <a:latin typeface="+mn-lt"/>
              </a:rPr>
              <a:t>，左侧的系统总线是连到</a:t>
            </a:r>
            <a:r>
              <a:rPr lang="en-US" sz="2400" dirty="0">
                <a:latin typeface="+mn-lt"/>
              </a:rPr>
              <a:t>CPU</a:t>
            </a:r>
            <a:r>
              <a:rPr lang="zh-CN" altLang="en-US" sz="2400" dirty="0">
                <a:latin typeface="+mn-lt"/>
              </a:rPr>
              <a:t>的总线信号。</a:t>
            </a:r>
          </a:p>
        </p:txBody>
      </p:sp>
      <p:pic>
        <p:nvPicPr>
          <p:cNvPr id="5" name="图片 4" descr="LF_t2.9.png"/>
          <p:cNvPicPr>
            <a:picLocks noChangeAspect="1"/>
          </p:cNvPicPr>
          <p:nvPr/>
        </p:nvPicPr>
        <p:blipFill>
          <a:blip r:embed="rId2"/>
          <a:stretch>
            <a:fillRect/>
          </a:stretch>
        </p:blipFill>
        <p:spPr>
          <a:xfrm>
            <a:off x="0" y="1828800"/>
            <a:ext cx="9144000" cy="4305138"/>
          </a:xfrm>
          <a:prstGeom prst="rect">
            <a:avLst/>
          </a:prstGeom>
        </p:spPr>
      </p:pic>
    </p:spTree>
    <p:extLst>
      <p:ext uri="{BB962C8B-B14F-4D97-AF65-F5344CB8AC3E}">
        <p14:creationId xmlns:p14="http://schemas.microsoft.com/office/powerpoint/2010/main" val="3583431011"/>
      </p:ext>
    </p:extLst>
  </p:cSld>
  <p:clrMapOvr>
    <a:masterClrMapping/>
  </p:clrMapOvr>
  <p:transition spd="slow">
    <p:split orient="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4. 8086/8088</a:t>
            </a:r>
            <a:r>
              <a:rPr lang="zh-CN" altLang="en-US" dirty="0"/>
              <a:t>系统中存储器与总线的连接</a:t>
            </a:r>
          </a:p>
        </p:txBody>
      </p:sp>
      <p:sp>
        <p:nvSpPr>
          <p:cNvPr id="3" name="内容占位符 2"/>
          <p:cNvSpPr>
            <a:spLocks noGrp="1"/>
          </p:cNvSpPr>
          <p:nvPr>
            <p:ph idx="1"/>
          </p:nvPr>
        </p:nvSpPr>
        <p:spPr/>
        <p:txBody>
          <a:bodyPr/>
          <a:lstStyle/>
          <a:p>
            <a:pPr algn="just">
              <a:buClr>
                <a:srgbClr val="FF0000"/>
              </a:buClr>
              <a:buNone/>
            </a:pPr>
            <a:r>
              <a:rPr lang="zh-CN" altLang="en-US" sz="2800" dirty="0">
                <a:latin typeface="+mn-lt"/>
              </a:rPr>
              <a:t>图</a:t>
            </a:r>
            <a:r>
              <a:rPr lang="en-US" sz="2800" dirty="0">
                <a:latin typeface="+mn-lt"/>
              </a:rPr>
              <a:t>a)</a:t>
            </a:r>
            <a:r>
              <a:rPr lang="zh-CN" altLang="en-US" sz="2800" dirty="0">
                <a:latin typeface="+mn-lt"/>
              </a:rPr>
              <a:t>是</a:t>
            </a:r>
            <a:r>
              <a:rPr lang="en-US" sz="2800" dirty="0">
                <a:latin typeface="+mn-lt"/>
              </a:rPr>
              <a:t>8086</a:t>
            </a:r>
            <a:r>
              <a:rPr lang="zh-CN" altLang="en-US" sz="2800" dirty="0">
                <a:latin typeface="+mn-lt"/>
              </a:rPr>
              <a:t>系统存储器，分奇</a:t>
            </a:r>
            <a:r>
              <a:rPr lang="en-US" altLang="zh-CN" sz="2800" dirty="0">
                <a:latin typeface="+mn-lt"/>
              </a:rPr>
              <a:t>/</a:t>
            </a:r>
            <a:r>
              <a:rPr lang="zh-CN" altLang="en-US" sz="2800" dirty="0">
                <a:latin typeface="+mn-lt"/>
              </a:rPr>
              <a:t>偶地址体。</a:t>
            </a:r>
            <a:endParaRPr lang="en-US" altLang="zh-CN" sz="2800" dirty="0">
              <a:latin typeface="+mn-lt"/>
            </a:endParaRPr>
          </a:p>
          <a:p>
            <a:pPr algn="just">
              <a:buClr>
                <a:srgbClr val="00FF00"/>
              </a:buClr>
              <a:buFont typeface="Wingdings" panose="05000000000000000000" pitchFamily="2" charset="2"/>
              <a:buChar char="Ø"/>
            </a:pPr>
            <a:r>
              <a:rPr lang="zh-CN" altLang="en-US" dirty="0">
                <a:solidFill>
                  <a:schemeClr val="tx1"/>
                </a:solidFill>
                <a:latin typeface="+mn-lt"/>
                <a:ea typeface="+mn-ea"/>
              </a:rPr>
              <a:t>选择信号       与        和</a:t>
            </a:r>
            <a:r>
              <a:rPr lang="en-US" dirty="0">
                <a:solidFill>
                  <a:schemeClr val="tx1"/>
                </a:solidFill>
                <a:latin typeface="+mn-lt"/>
                <a:ea typeface="+mn-ea"/>
              </a:rPr>
              <a:t>A</a:t>
            </a:r>
            <a:r>
              <a:rPr lang="en-US" baseline="-25000" dirty="0">
                <a:solidFill>
                  <a:schemeClr val="tx1"/>
                </a:solidFill>
                <a:latin typeface="+mn-lt"/>
                <a:ea typeface="+mn-ea"/>
              </a:rPr>
              <a:t>0</a:t>
            </a:r>
            <a:r>
              <a:rPr lang="zh-CN" altLang="en-US" dirty="0">
                <a:solidFill>
                  <a:schemeClr val="tx1"/>
                </a:solidFill>
                <a:latin typeface="+mn-lt"/>
                <a:ea typeface="+mn-ea"/>
              </a:rPr>
              <a:t>相连，选中</a:t>
            </a:r>
            <a:r>
              <a:rPr lang="en-US" altLang="zh-CN" dirty="0">
                <a:solidFill>
                  <a:schemeClr val="tx1"/>
                </a:solidFill>
                <a:latin typeface="+mn-lt"/>
                <a:ea typeface="+mn-ea"/>
              </a:rPr>
              <a:t>1</a:t>
            </a:r>
            <a:r>
              <a:rPr lang="zh-CN" altLang="en-US" dirty="0">
                <a:solidFill>
                  <a:schemeClr val="tx1"/>
                </a:solidFill>
                <a:latin typeface="+mn-lt"/>
                <a:ea typeface="+mn-ea"/>
              </a:rPr>
              <a:t>个存储体或两个都选中。</a:t>
            </a:r>
            <a:endParaRPr lang="en-US" altLang="zh-CN" dirty="0">
              <a:solidFill>
                <a:schemeClr val="tx1"/>
              </a:solidFill>
              <a:latin typeface="+mn-lt"/>
              <a:ea typeface="+mn-ea"/>
            </a:endParaRPr>
          </a:p>
          <a:p>
            <a:pPr algn="just">
              <a:buClr>
                <a:srgbClr val="00FF00"/>
              </a:buClr>
              <a:buFont typeface="Wingdings" panose="05000000000000000000" pitchFamily="2" charset="2"/>
              <a:buChar char="Ø"/>
            </a:pPr>
            <a:r>
              <a:rPr lang="zh-CN" altLang="en-US" dirty="0">
                <a:solidFill>
                  <a:schemeClr val="tx1"/>
                </a:solidFill>
                <a:latin typeface="+mn-lt"/>
                <a:ea typeface="+mn-ea"/>
              </a:rPr>
              <a:t>奇</a:t>
            </a:r>
            <a:r>
              <a:rPr lang="en-US" altLang="zh-CN" dirty="0">
                <a:solidFill>
                  <a:schemeClr val="tx1"/>
                </a:solidFill>
                <a:latin typeface="+mn-lt"/>
                <a:ea typeface="+mn-ea"/>
              </a:rPr>
              <a:t>/</a:t>
            </a:r>
            <a:r>
              <a:rPr lang="zh-CN" altLang="en-US" dirty="0">
                <a:solidFill>
                  <a:schemeClr val="tx1"/>
                </a:solidFill>
                <a:latin typeface="+mn-lt"/>
                <a:ea typeface="+mn-ea"/>
              </a:rPr>
              <a:t>偶地址体的</a:t>
            </a:r>
            <a:r>
              <a:rPr lang="en-US" dirty="0">
                <a:solidFill>
                  <a:schemeClr val="tx1"/>
                </a:solidFill>
                <a:latin typeface="+mn-lt"/>
                <a:ea typeface="+mn-ea"/>
              </a:rPr>
              <a:t>8</a:t>
            </a:r>
            <a:r>
              <a:rPr lang="zh-CN" altLang="en-US" dirty="0">
                <a:solidFill>
                  <a:schemeClr val="tx1"/>
                </a:solidFill>
                <a:latin typeface="+mn-lt"/>
                <a:ea typeface="+mn-ea"/>
              </a:rPr>
              <a:t>位数据线，分别与数据总线的高</a:t>
            </a:r>
            <a:r>
              <a:rPr lang="en-US" altLang="zh-CN" dirty="0">
                <a:solidFill>
                  <a:schemeClr val="tx1"/>
                </a:solidFill>
                <a:latin typeface="+mn-lt"/>
                <a:ea typeface="+mn-ea"/>
              </a:rPr>
              <a:t>/</a:t>
            </a:r>
            <a:r>
              <a:rPr lang="zh-CN" altLang="en-US" dirty="0">
                <a:solidFill>
                  <a:schemeClr val="tx1"/>
                </a:solidFill>
                <a:latin typeface="+mn-lt"/>
                <a:ea typeface="+mn-ea"/>
              </a:rPr>
              <a:t>低</a:t>
            </a:r>
            <a:r>
              <a:rPr lang="en-US" dirty="0">
                <a:solidFill>
                  <a:schemeClr val="tx1"/>
                </a:solidFill>
                <a:latin typeface="+mn-lt"/>
                <a:ea typeface="+mn-ea"/>
              </a:rPr>
              <a:t>8</a:t>
            </a:r>
            <a:r>
              <a:rPr lang="zh-CN" altLang="en-US" dirty="0">
                <a:solidFill>
                  <a:schemeClr val="tx1"/>
                </a:solidFill>
                <a:latin typeface="+mn-lt"/>
                <a:ea typeface="+mn-ea"/>
              </a:rPr>
              <a:t>位相连，传送高</a:t>
            </a:r>
            <a:r>
              <a:rPr lang="en-US" altLang="zh-CN" dirty="0">
                <a:solidFill>
                  <a:schemeClr val="tx1"/>
                </a:solidFill>
                <a:latin typeface="+mn-lt"/>
                <a:ea typeface="+mn-ea"/>
              </a:rPr>
              <a:t>/</a:t>
            </a:r>
            <a:r>
              <a:rPr lang="zh-CN" altLang="en-US" dirty="0">
                <a:solidFill>
                  <a:schemeClr val="tx1"/>
                </a:solidFill>
                <a:latin typeface="+mn-lt"/>
                <a:ea typeface="+mn-ea"/>
              </a:rPr>
              <a:t>低</a:t>
            </a:r>
            <a:r>
              <a:rPr lang="en-US" dirty="0">
                <a:solidFill>
                  <a:schemeClr val="tx1"/>
                </a:solidFill>
                <a:latin typeface="+mn-lt"/>
                <a:ea typeface="+mn-ea"/>
              </a:rPr>
              <a:t>8</a:t>
            </a:r>
            <a:r>
              <a:rPr lang="zh-CN" altLang="en-US" dirty="0">
                <a:solidFill>
                  <a:schemeClr val="tx1"/>
                </a:solidFill>
                <a:latin typeface="+mn-lt"/>
                <a:ea typeface="+mn-ea"/>
              </a:rPr>
              <a:t>位数据。</a:t>
            </a:r>
            <a:endParaRPr lang="en-US" altLang="zh-CN" dirty="0">
              <a:solidFill>
                <a:schemeClr val="tx1"/>
              </a:solidFill>
              <a:latin typeface="+mn-lt"/>
              <a:ea typeface="+mn-ea"/>
            </a:endParaRPr>
          </a:p>
          <a:p>
            <a:pPr algn="just">
              <a:buClr>
                <a:srgbClr val="00FF00"/>
              </a:buClr>
              <a:buFont typeface="Wingdings" panose="05000000000000000000" pitchFamily="2" charset="2"/>
              <a:buChar char="Ø"/>
            </a:pPr>
            <a:r>
              <a:rPr lang="en-US" dirty="0">
                <a:solidFill>
                  <a:schemeClr val="tx1"/>
                </a:solidFill>
                <a:latin typeface="+mn-lt"/>
                <a:ea typeface="+mn-ea"/>
              </a:rPr>
              <a:t>19</a:t>
            </a:r>
            <a:r>
              <a:rPr lang="zh-CN" altLang="en-US" dirty="0">
                <a:solidFill>
                  <a:schemeClr val="tx1"/>
                </a:solidFill>
                <a:latin typeface="+mn-lt"/>
                <a:ea typeface="+mn-ea"/>
              </a:rPr>
              <a:t>根地址线</a:t>
            </a:r>
            <a:r>
              <a:rPr lang="en-US" dirty="0">
                <a:solidFill>
                  <a:schemeClr val="tx1"/>
                </a:solidFill>
                <a:latin typeface="+mn-lt"/>
                <a:ea typeface="+mn-ea"/>
              </a:rPr>
              <a:t>A</a:t>
            </a:r>
            <a:r>
              <a:rPr lang="en-US" baseline="-25000" dirty="0">
                <a:solidFill>
                  <a:schemeClr val="tx1"/>
                </a:solidFill>
                <a:latin typeface="+mn-lt"/>
                <a:ea typeface="+mn-ea"/>
              </a:rPr>
              <a:t>18</a:t>
            </a:r>
            <a:r>
              <a:rPr lang="zh-CN" altLang="en-US" dirty="0">
                <a:solidFill>
                  <a:schemeClr val="tx1"/>
                </a:solidFill>
                <a:latin typeface="+mn-lt"/>
                <a:ea typeface="+mn-ea"/>
              </a:rPr>
              <a:t>～</a:t>
            </a:r>
            <a:r>
              <a:rPr lang="en-US" dirty="0">
                <a:solidFill>
                  <a:schemeClr val="tx1"/>
                </a:solidFill>
                <a:latin typeface="+mn-lt"/>
                <a:ea typeface="+mn-ea"/>
              </a:rPr>
              <a:t>A</a:t>
            </a:r>
            <a:r>
              <a:rPr lang="en-US" baseline="-25000" dirty="0">
                <a:solidFill>
                  <a:schemeClr val="tx1"/>
                </a:solidFill>
                <a:latin typeface="+mn-lt"/>
                <a:ea typeface="+mn-ea"/>
              </a:rPr>
              <a:t>0</a:t>
            </a:r>
            <a:r>
              <a:rPr lang="zh-CN" altLang="en-US" dirty="0">
                <a:solidFill>
                  <a:schemeClr val="tx1"/>
                </a:solidFill>
                <a:latin typeface="+mn-lt"/>
                <a:ea typeface="+mn-ea"/>
              </a:rPr>
              <a:t>与地址总线的</a:t>
            </a:r>
            <a:r>
              <a:rPr lang="en-US" dirty="0">
                <a:solidFill>
                  <a:schemeClr val="tx1"/>
                </a:solidFill>
                <a:latin typeface="+mn-lt"/>
                <a:ea typeface="+mn-ea"/>
              </a:rPr>
              <a:t>A</a:t>
            </a:r>
            <a:r>
              <a:rPr lang="en-US" baseline="-25000" dirty="0">
                <a:solidFill>
                  <a:schemeClr val="tx1"/>
                </a:solidFill>
                <a:latin typeface="+mn-lt"/>
                <a:ea typeface="+mn-ea"/>
              </a:rPr>
              <a:t>19</a:t>
            </a:r>
            <a:r>
              <a:rPr lang="zh-CN" altLang="en-US" dirty="0">
                <a:solidFill>
                  <a:schemeClr val="tx1"/>
                </a:solidFill>
                <a:latin typeface="+mn-lt"/>
                <a:ea typeface="+mn-ea"/>
              </a:rPr>
              <a:t>～</a:t>
            </a:r>
            <a:r>
              <a:rPr lang="en-US" dirty="0">
                <a:solidFill>
                  <a:schemeClr val="tx1"/>
                </a:solidFill>
                <a:latin typeface="+mn-lt"/>
                <a:ea typeface="+mn-ea"/>
              </a:rPr>
              <a:t>A</a:t>
            </a:r>
            <a:r>
              <a:rPr lang="en-US" baseline="-25000" dirty="0">
                <a:solidFill>
                  <a:schemeClr val="tx1"/>
                </a:solidFill>
                <a:latin typeface="+mn-lt"/>
                <a:ea typeface="+mn-ea"/>
              </a:rPr>
              <a:t>1</a:t>
            </a:r>
            <a:r>
              <a:rPr lang="zh-CN" altLang="en-US" dirty="0">
                <a:solidFill>
                  <a:schemeClr val="tx1"/>
                </a:solidFill>
                <a:latin typeface="+mn-lt"/>
                <a:ea typeface="+mn-ea"/>
              </a:rPr>
              <a:t>相连，用来选择存储体内</a:t>
            </a:r>
            <a:r>
              <a:rPr lang="en-US" dirty="0">
                <a:solidFill>
                  <a:schemeClr val="tx1"/>
                </a:solidFill>
                <a:latin typeface="+mn-lt"/>
                <a:ea typeface="+mn-ea"/>
              </a:rPr>
              <a:t>512KB</a:t>
            </a:r>
            <a:r>
              <a:rPr lang="zh-CN" altLang="en-US" dirty="0">
                <a:solidFill>
                  <a:schemeClr val="tx1"/>
                </a:solidFill>
                <a:latin typeface="+mn-lt"/>
                <a:ea typeface="+mn-ea"/>
              </a:rPr>
              <a:t>单元中的某一个单元。</a:t>
            </a:r>
          </a:p>
          <a:p>
            <a:pPr algn="just">
              <a:buClr>
                <a:srgbClr val="FF0000"/>
              </a:buClr>
              <a:buNone/>
            </a:pPr>
            <a:r>
              <a:rPr lang="zh-CN" altLang="en-US" sz="2800" dirty="0">
                <a:latin typeface="+mn-lt"/>
              </a:rPr>
              <a:t>图</a:t>
            </a:r>
            <a:r>
              <a:rPr lang="en-US" sz="2800" dirty="0">
                <a:latin typeface="+mn-lt"/>
              </a:rPr>
              <a:t>b)</a:t>
            </a:r>
            <a:r>
              <a:rPr lang="zh-CN" altLang="en-US" sz="2800" dirty="0">
                <a:latin typeface="+mn-lt"/>
              </a:rPr>
              <a:t>是</a:t>
            </a:r>
            <a:r>
              <a:rPr lang="en-US" sz="2800" dirty="0">
                <a:latin typeface="+mn-lt"/>
              </a:rPr>
              <a:t>8088</a:t>
            </a:r>
            <a:r>
              <a:rPr lang="zh-CN" altLang="en-US" sz="2800" dirty="0">
                <a:latin typeface="+mn-lt"/>
              </a:rPr>
              <a:t>系统的</a:t>
            </a:r>
            <a:r>
              <a:rPr lang="en-US" sz="2800" dirty="0">
                <a:latin typeface="+mn-lt"/>
              </a:rPr>
              <a:t>1MB</a:t>
            </a:r>
            <a:r>
              <a:rPr lang="zh-CN" altLang="en-US" sz="2800" dirty="0">
                <a:latin typeface="+mn-lt"/>
              </a:rPr>
              <a:t>存储体。</a:t>
            </a:r>
            <a:endParaRPr lang="en-US" altLang="zh-CN" sz="2800" dirty="0">
              <a:latin typeface="+mn-lt"/>
            </a:endParaRPr>
          </a:p>
          <a:p>
            <a:pPr algn="just">
              <a:buClr>
                <a:srgbClr val="00FF00"/>
              </a:buClr>
              <a:buFont typeface="Wingdings" panose="05000000000000000000" pitchFamily="2" charset="2"/>
              <a:buChar char="Ø"/>
            </a:pPr>
            <a:r>
              <a:rPr lang="en-US" dirty="0">
                <a:solidFill>
                  <a:schemeClr val="tx1"/>
                </a:solidFill>
                <a:latin typeface="+mn-lt"/>
                <a:ea typeface="+mn-ea"/>
              </a:rPr>
              <a:t>8</a:t>
            </a:r>
            <a:r>
              <a:rPr lang="zh-CN" altLang="en-US" dirty="0">
                <a:solidFill>
                  <a:schemeClr val="tx1"/>
                </a:solidFill>
                <a:latin typeface="+mn-lt"/>
                <a:ea typeface="+mn-ea"/>
              </a:rPr>
              <a:t>位数据线直接与低</a:t>
            </a:r>
            <a:r>
              <a:rPr lang="en-US" dirty="0">
                <a:solidFill>
                  <a:schemeClr val="tx1"/>
                </a:solidFill>
                <a:latin typeface="+mn-lt"/>
                <a:ea typeface="+mn-ea"/>
              </a:rPr>
              <a:t>8</a:t>
            </a:r>
            <a:r>
              <a:rPr lang="zh-CN" altLang="en-US" dirty="0">
                <a:solidFill>
                  <a:schemeClr val="tx1"/>
                </a:solidFill>
                <a:latin typeface="+mn-lt"/>
                <a:ea typeface="+mn-ea"/>
              </a:rPr>
              <a:t>位数据总线相连，</a:t>
            </a:r>
            <a:r>
              <a:rPr lang="en-US" dirty="0">
                <a:solidFill>
                  <a:schemeClr val="tx1"/>
                </a:solidFill>
                <a:latin typeface="+mn-lt"/>
                <a:ea typeface="+mn-ea"/>
              </a:rPr>
              <a:t>20</a:t>
            </a:r>
            <a:r>
              <a:rPr lang="zh-CN" altLang="en-US" dirty="0">
                <a:solidFill>
                  <a:schemeClr val="tx1"/>
                </a:solidFill>
                <a:latin typeface="+mn-lt"/>
                <a:ea typeface="+mn-ea"/>
              </a:rPr>
              <a:t>位地址线直接与</a:t>
            </a:r>
            <a:r>
              <a:rPr lang="en-US" dirty="0">
                <a:solidFill>
                  <a:schemeClr val="tx1"/>
                </a:solidFill>
                <a:latin typeface="+mn-lt"/>
                <a:ea typeface="+mn-ea"/>
              </a:rPr>
              <a:t>20</a:t>
            </a:r>
            <a:r>
              <a:rPr lang="zh-CN" altLang="en-US" dirty="0">
                <a:solidFill>
                  <a:schemeClr val="tx1"/>
                </a:solidFill>
                <a:latin typeface="+mn-lt"/>
                <a:ea typeface="+mn-ea"/>
              </a:rPr>
              <a:t>根地址总线相连。</a:t>
            </a:r>
          </a:p>
          <a:p>
            <a:pPr>
              <a:buClr>
                <a:srgbClr val="FF0000"/>
              </a:buClr>
              <a:buFont typeface="Wingdings" panose="05000000000000000000" pitchFamily="2" charset="2"/>
              <a:buChar char="l"/>
            </a:pPr>
            <a:endParaRPr lang="zh-CN" altLang="en-US" sz="2800" dirty="0">
              <a:latin typeface="+mn-ea"/>
              <a:ea typeface="+mn-ea"/>
            </a:endParaRPr>
          </a:p>
        </p:txBody>
      </p:sp>
      <p:graphicFrame>
        <p:nvGraphicFramePr>
          <p:cNvPr id="4" name="对象 3"/>
          <p:cNvGraphicFramePr>
            <a:graphicFrameLocks noChangeAspect="1"/>
          </p:cNvGraphicFramePr>
          <p:nvPr/>
        </p:nvGraphicFramePr>
        <p:xfrm>
          <a:off x="2349500" y="1828800"/>
          <a:ext cx="709706" cy="482600"/>
        </p:xfrm>
        <a:graphic>
          <a:graphicData uri="http://schemas.openxmlformats.org/presentationml/2006/ole">
            <mc:AlternateContent xmlns:mc="http://schemas.openxmlformats.org/markup-compatibility/2006">
              <mc:Choice xmlns:v="urn:schemas-microsoft-com:vml" Requires="v">
                <p:oleObj name="Equation" r:id="rId2" imgW="7620000" imgH="5181600" progId="Equation.DSMT4">
                  <p:embed/>
                </p:oleObj>
              </mc:Choice>
              <mc:Fallback>
                <p:oleObj name="Equation" r:id="rId2" imgW="7620000" imgH="5181600" progId="Equation.DSMT4">
                  <p:embed/>
                  <p:pic>
                    <p:nvPicPr>
                      <p:cNvPr id="4" name="对象 3"/>
                      <p:cNvPicPr>
                        <a:picLocks noChangeAspect="1"/>
                      </p:cNvPicPr>
                      <p:nvPr/>
                    </p:nvPicPr>
                    <p:blipFill>
                      <a:blip r:embed="rId3"/>
                      <a:stretch>
                        <a:fillRect/>
                      </a:stretch>
                    </p:blipFill>
                    <p:spPr>
                      <a:xfrm>
                        <a:off x="2349500" y="1828800"/>
                        <a:ext cx="709706" cy="48260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3416300" y="1873250"/>
          <a:ext cx="755650" cy="431800"/>
        </p:xfrm>
        <a:graphic>
          <a:graphicData uri="http://schemas.openxmlformats.org/presentationml/2006/ole">
            <mc:AlternateContent xmlns:mc="http://schemas.openxmlformats.org/markup-compatibility/2006">
              <mc:Choice xmlns:v="urn:schemas-microsoft-com:vml" Requires="v">
                <p:oleObj name="Equation" r:id="rId4" imgW="8534400" imgH="4876800" progId="Equation.DSMT4">
                  <p:embed/>
                </p:oleObj>
              </mc:Choice>
              <mc:Fallback>
                <p:oleObj name="Equation" r:id="rId4" imgW="8534400" imgH="4876800" progId="Equation.DSMT4">
                  <p:embed/>
                  <p:pic>
                    <p:nvPicPr>
                      <p:cNvPr id="5" name="对象 4"/>
                      <p:cNvPicPr>
                        <a:picLocks noChangeAspect="1"/>
                      </p:cNvPicPr>
                      <p:nvPr/>
                    </p:nvPicPr>
                    <p:blipFill>
                      <a:blip r:embed="rId5"/>
                      <a:stretch>
                        <a:fillRect/>
                      </a:stretch>
                    </p:blipFill>
                    <p:spPr>
                      <a:xfrm>
                        <a:off x="3416300" y="1873250"/>
                        <a:ext cx="755650" cy="4318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1506996532"/>
      </p:ext>
    </p:extLst>
  </p:cSld>
  <p:clrMapOvr>
    <a:masterClrMapping/>
  </p:clrMapOvr>
  <p:transition spd="slow">
    <p:newsfla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304800" y="1228725"/>
            <a:ext cx="8534400" cy="4400550"/>
          </a:xfrm>
          <a:prstGeom prst="rect">
            <a:avLst/>
          </a:prstGeom>
        </p:spPr>
        <p:txBody>
          <a:bodyPr vert="horz" anchor="ctr">
            <a:noAutofit/>
            <a:scene3d>
              <a:camera prst="orthographicFront"/>
              <a:lightRig rig="soft" dir="t">
                <a:rot lat="0" lon="0" rev="16800000"/>
              </a:lightRig>
            </a:scene3d>
            <a:sp3d prstMaterial="softEdge">
              <a:bevelT w="38100" h="38100"/>
            </a:sp3d>
          </a:bodyPr>
          <a:lstStyle>
            <a:defPPr>
              <a:defRPr lang="zh-CN"/>
            </a:defPPr>
            <a:lvl1pPr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en-US" altLang="zh-CN"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a:t>
            </a:r>
            <a:r>
              <a:rPr kumimoji="1" lang="zh-CN" altLang="en-US"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微型计算机原理与接口技术</a:t>
            </a:r>
            <a:r>
              <a:rPr kumimoji="1" lang="en-US" altLang="zh-CN"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a:t>
            </a: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版</a:t>
            </a: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zh-CN" altLang="en-US"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第</a:t>
            </a:r>
            <a:r>
              <a:rPr kumimoji="1" lang="en-US" altLang="zh-CN"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2</a:t>
            </a:r>
            <a:r>
              <a:rPr kumimoji="1" lang="zh-CN" altLang="en-US"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章   </a:t>
            </a:r>
            <a:r>
              <a:rPr kumimoji="1" lang="en-US" altLang="zh-CN" sz="6000" b="1" i="0" u="none" strike="noStrike" kern="5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8086 CPU</a:t>
            </a: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1199014"/>
      </p:ext>
    </p:extLst>
  </p:cSld>
  <p:clrMapOvr>
    <a:masterClrMapping/>
  </p:clrMapOvr>
  <p:transition spd="slow">
    <p:circl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304800" y="1228725"/>
            <a:ext cx="8534400" cy="4400550"/>
          </a:xfrm>
          <a:prstGeom prst="rect">
            <a:avLst/>
          </a:prstGeom>
        </p:spPr>
        <p:txBody>
          <a:bodyPr vert="horz" anchor="ctr">
            <a:noAutofit/>
            <a:scene3d>
              <a:camera prst="orthographicFront"/>
              <a:lightRig rig="soft" dir="t">
                <a:rot lat="0" lon="0" rev="16800000"/>
              </a:lightRig>
            </a:scene3d>
            <a:sp3d prstMaterial="softEdge">
              <a:bevelT w="38100" h="38100"/>
            </a:sp3d>
          </a:bodyPr>
          <a:lstStyle>
            <a:defPPr>
              <a:defRPr lang="zh-CN"/>
            </a:defPPr>
            <a:lvl1pPr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en-US" altLang="zh-CN"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a:t>
            </a:r>
            <a:r>
              <a:rPr kumimoji="1" lang="zh-CN" altLang="en-US"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微型计算机原理与接口技术</a:t>
            </a:r>
            <a:r>
              <a:rPr kumimoji="1" lang="en-US" altLang="zh-CN" sz="4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Times New Roman" panose="02020603050405020304" pitchFamily="18" charset="0"/>
              </a:rPr>
              <a:t>》</a:t>
            </a: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版</a:t>
            </a: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en-US" altLang="zh-CN"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zh-CN" altLang="en-US"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第</a:t>
            </a:r>
            <a:r>
              <a:rPr kumimoji="1" lang="en-US" altLang="zh-CN"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2</a:t>
            </a:r>
            <a:r>
              <a:rPr kumimoji="1" lang="zh-CN" altLang="en-US" sz="6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章   </a:t>
            </a:r>
            <a:r>
              <a:rPr kumimoji="1" lang="en-US" altLang="zh-CN" sz="6000" b="1" i="0" u="none" strike="noStrike" kern="5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8086 CPU</a:t>
            </a:r>
          </a:p>
          <a:p>
            <a:pPr marL="0" marR="0" lvl="0" indent="0" algn="ctr"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endParaRPr kumimoji="1" lang="zh-CN" altLang="en-US" sz="3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4952633"/>
      </p:ext>
    </p:extLst>
  </p:cSld>
  <p:clrMapOvr>
    <a:masterClrMapping/>
  </p:clrMapOvr>
  <p:transition spd="slow">
    <p:circl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50" y="2095500"/>
            <a:ext cx="8534400" cy="1866900"/>
          </a:xfrm>
        </p:spPr>
        <p:txBody>
          <a:bodyPr/>
          <a:lstStyle/>
          <a:p>
            <a:r>
              <a:rPr lang="en-US" sz="4800" dirty="0">
                <a:solidFill>
                  <a:srgbClr val="FFFF00"/>
                </a:solidFill>
                <a:cs typeface="Times New Roman" panose="02020603050405020304"/>
              </a:rPr>
              <a:t>§</a:t>
            </a:r>
            <a:r>
              <a:rPr lang="en-US" altLang="zh-CN" sz="4800" dirty="0">
                <a:solidFill>
                  <a:srgbClr val="FFFF00"/>
                </a:solidFill>
                <a:cs typeface="Times New Roman" panose="02020603050405020304"/>
              </a:rPr>
              <a:t>2</a:t>
            </a:r>
            <a:r>
              <a:rPr lang="en-US" sz="4800" dirty="0">
                <a:solidFill>
                  <a:srgbClr val="FFFF00"/>
                </a:solidFill>
              </a:rPr>
              <a:t>.</a:t>
            </a:r>
            <a:r>
              <a:rPr lang="en-US" altLang="zh-CN" sz="4800" dirty="0">
                <a:solidFill>
                  <a:srgbClr val="FFFF00"/>
                </a:solidFill>
              </a:rPr>
              <a:t>4</a:t>
            </a:r>
            <a:r>
              <a:rPr lang="en-US" sz="4800" dirty="0">
                <a:solidFill>
                  <a:srgbClr val="FFFF00"/>
                </a:solidFill>
              </a:rPr>
              <a:t>   8086</a:t>
            </a:r>
            <a:r>
              <a:rPr lang="zh-CN" altLang="en-US" sz="4800" dirty="0">
                <a:solidFill>
                  <a:srgbClr val="FFFF00"/>
                </a:solidFill>
              </a:rPr>
              <a:t>的工作模式和</a:t>
            </a:r>
            <a:br>
              <a:rPr lang="en-US" altLang="zh-CN" sz="4800" dirty="0">
                <a:solidFill>
                  <a:srgbClr val="FFFF00"/>
                </a:solidFill>
              </a:rPr>
            </a:br>
            <a:r>
              <a:rPr lang="zh-CN" altLang="en-US" sz="4800" dirty="0">
                <a:solidFill>
                  <a:srgbClr val="FFFF00"/>
                </a:solidFill>
              </a:rPr>
              <a:t>总线操作</a:t>
            </a:r>
          </a:p>
        </p:txBody>
      </p:sp>
    </p:spTree>
    <p:extLst>
      <p:ext uri="{BB962C8B-B14F-4D97-AF65-F5344CB8AC3E}">
        <p14:creationId xmlns:p14="http://schemas.microsoft.com/office/powerpoint/2010/main" val="2730446423"/>
      </p:ext>
    </p:extLst>
  </p:cSld>
  <p:clrMapOvr>
    <a:masterClrMapping/>
  </p:clrMapOvr>
  <p:transition spd="slow">
    <p:wheel spokes="2"/>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工作模式</a:t>
            </a:r>
          </a:p>
        </p:txBody>
      </p:sp>
      <p:sp>
        <p:nvSpPr>
          <p:cNvPr id="3" name="内容占位符 2"/>
          <p:cNvSpPr>
            <a:spLocks noGrp="1"/>
          </p:cNvSpPr>
          <p:nvPr>
            <p:ph idx="1"/>
          </p:nvPr>
        </p:nvSpPr>
        <p:spPr/>
        <p:txBody>
          <a:bodyPr/>
          <a:lstStyle/>
          <a:p>
            <a:pPr marL="363855" indent="-363855" algn="just">
              <a:spcBef>
                <a:spcPts val="3000"/>
              </a:spcBef>
              <a:spcAft>
                <a:spcPts val="1200"/>
              </a:spcAft>
              <a:buClr>
                <a:srgbClr val="FF0000"/>
              </a:buClr>
              <a:buFont typeface="Wingdings" panose="05000000000000000000" pitchFamily="2" charset="2"/>
              <a:buChar char="l"/>
            </a:pPr>
            <a:r>
              <a:rPr lang="en-US" sz="2800" dirty="0">
                <a:latin typeface="+mn-lt"/>
                <a:ea typeface="+mn-ea"/>
              </a:rPr>
              <a:t>CPU</a:t>
            </a:r>
            <a:r>
              <a:rPr lang="zh-CN" altLang="en-US" sz="2800" dirty="0">
                <a:latin typeface="+mn-lt"/>
                <a:ea typeface="+mn-ea"/>
              </a:rPr>
              <a:t>工作于最小模式时，送到存储器和</a:t>
            </a:r>
            <a:r>
              <a:rPr lang="en-US" sz="2800" dirty="0">
                <a:latin typeface="+mn-lt"/>
                <a:ea typeface="+mn-ea"/>
              </a:rPr>
              <a:t>I/O</a:t>
            </a:r>
            <a:r>
              <a:rPr lang="zh-CN" altLang="en-US" sz="2800" dirty="0">
                <a:latin typeface="+mn-lt"/>
                <a:ea typeface="+mn-ea"/>
              </a:rPr>
              <a:t>接口的所有信号都由</a:t>
            </a:r>
            <a:r>
              <a:rPr lang="en-US" sz="2800" dirty="0">
                <a:latin typeface="+mn-lt"/>
                <a:ea typeface="+mn-ea"/>
              </a:rPr>
              <a:t>CPU</a:t>
            </a:r>
            <a:r>
              <a:rPr lang="zh-CN" altLang="en-US" sz="2800" dirty="0">
                <a:latin typeface="+mn-lt"/>
                <a:ea typeface="+mn-ea"/>
              </a:rPr>
              <a:t>产生。</a:t>
            </a:r>
          </a:p>
          <a:p>
            <a:pPr marL="363855" indent="-363855" algn="just">
              <a:buClr>
                <a:srgbClr val="FF0000"/>
              </a:buClr>
              <a:buFont typeface="Wingdings" panose="05000000000000000000" pitchFamily="2" charset="2"/>
              <a:buChar char="l"/>
            </a:pPr>
            <a:r>
              <a:rPr lang="zh-CN" altLang="en-US" sz="2800" dirty="0">
                <a:latin typeface="+mn-lt"/>
                <a:ea typeface="+mn-ea"/>
              </a:rPr>
              <a:t>工作于最大模式时，某些控制信号由</a:t>
            </a:r>
            <a:r>
              <a:rPr lang="en-US" sz="2800" dirty="0">
                <a:latin typeface="+mn-lt"/>
                <a:ea typeface="+mn-ea"/>
              </a:rPr>
              <a:t>8288</a:t>
            </a:r>
            <a:r>
              <a:rPr lang="zh-CN" altLang="en-US" sz="2800" dirty="0">
                <a:latin typeface="+mn-lt"/>
                <a:ea typeface="+mn-ea"/>
              </a:rPr>
              <a:t>总线控制器产生。</a:t>
            </a:r>
            <a:endParaRPr lang="en-US" altLang="zh-CN" sz="2800" dirty="0">
              <a:latin typeface="+mn-lt"/>
              <a:ea typeface="+mn-ea"/>
            </a:endParaRPr>
          </a:p>
          <a:p>
            <a:pPr marL="363855" indent="-363855" algn="just">
              <a:buClr>
                <a:srgbClr val="FF0000"/>
              </a:buClr>
              <a:buFont typeface="Wingdings" panose="05000000000000000000" pitchFamily="2" charset="2"/>
              <a:buChar char="l"/>
            </a:pPr>
            <a:r>
              <a:rPr lang="zh-CN" altLang="en-US" sz="2800" dirty="0">
                <a:latin typeface="+mn-lt"/>
                <a:ea typeface="+mn-ea"/>
              </a:rPr>
              <a:t>最大模式主要用于包含数值协处理器（</a:t>
            </a:r>
            <a:r>
              <a:rPr lang="en-US" sz="2800" dirty="0">
                <a:latin typeface="+mn-lt"/>
                <a:ea typeface="+mn-ea"/>
              </a:rPr>
              <a:t>Numeric Data Processor, NDP</a:t>
            </a:r>
            <a:r>
              <a:rPr lang="zh-CN" altLang="en-US" sz="2800" dirty="0">
                <a:latin typeface="+mn-lt"/>
                <a:ea typeface="+mn-ea"/>
              </a:rPr>
              <a:t>）</a:t>
            </a:r>
            <a:r>
              <a:rPr lang="en-US" sz="2800" dirty="0">
                <a:latin typeface="+mn-lt"/>
                <a:ea typeface="+mn-ea"/>
              </a:rPr>
              <a:t>8087</a:t>
            </a:r>
            <a:r>
              <a:rPr lang="zh-CN" altLang="en-US" sz="2800" dirty="0">
                <a:latin typeface="+mn-lt"/>
                <a:ea typeface="+mn-ea"/>
              </a:rPr>
              <a:t>的系统中。</a:t>
            </a:r>
          </a:p>
        </p:txBody>
      </p:sp>
    </p:spTree>
    <p:extLst>
      <p:ext uri="{BB962C8B-B14F-4D97-AF65-F5344CB8AC3E}">
        <p14:creationId xmlns:p14="http://schemas.microsoft.com/office/powerpoint/2010/main" val="2912681648"/>
      </p:ext>
    </p:extLst>
  </p:cSld>
  <p:clrMapOvr>
    <a:masterClrMapping/>
  </p:clrMapOvr>
  <p:transition spd="slow">
    <p:split orient="vert"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1295400"/>
            <a:ext cx="8229600" cy="3949700"/>
          </a:xfrm>
        </p:spPr>
        <p:txBody>
          <a:bodyPr/>
          <a:lstStyle/>
          <a:p>
            <a:pPr>
              <a:lnSpc>
                <a:spcPct val="150000"/>
              </a:lnSpc>
              <a:spcBef>
                <a:spcPts val="2400"/>
              </a:spcBef>
            </a:pPr>
            <a:r>
              <a:rPr lang="en-US" sz="4000" dirty="0">
                <a:solidFill>
                  <a:srgbClr val="00FF00"/>
                </a:solidFill>
                <a:ea typeface="+mn-ea"/>
              </a:rPr>
              <a:t>2.4.1  </a:t>
            </a:r>
            <a:r>
              <a:rPr lang="zh-CN" altLang="en-US" sz="4000" dirty="0">
                <a:solidFill>
                  <a:srgbClr val="00FF00"/>
                </a:solidFill>
                <a:ea typeface="+mn-ea"/>
              </a:rPr>
              <a:t>最小模式系统</a:t>
            </a:r>
            <a:br>
              <a:rPr lang="en-US" altLang="zh-CN" sz="4000" dirty="0">
                <a:solidFill>
                  <a:srgbClr val="00FF00"/>
                </a:solidFill>
                <a:ea typeface="+mn-ea"/>
              </a:rPr>
            </a:br>
            <a:r>
              <a:rPr lang="en-US" sz="4000" dirty="0">
                <a:solidFill>
                  <a:schemeClr val="tx1">
                    <a:lumMod val="95000"/>
                  </a:schemeClr>
                </a:solidFill>
                <a:ea typeface="+mn-ea"/>
              </a:rPr>
              <a:t>2.4.2  </a:t>
            </a:r>
            <a:r>
              <a:rPr lang="zh-CN" altLang="en-US" sz="4000" dirty="0">
                <a:solidFill>
                  <a:schemeClr val="tx1">
                    <a:lumMod val="95000"/>
                  </a:schemeClr>
                </a:solidFill>
                <a:ea typeface="+mn-ea"/>
              </a:rPr>
              <a:t>最大模式系统</a:t>
            </a:r>
            <a:br>
              <a:rPr lang="en-US" altLang="zh-CN" sz="4000" dirty="0">
                <a:solidFill>
                  <a:schemeClr val="tx1">
                    <a:lumMod val="95000"/>
                  </a:schemeClr>
                </a:solidFill>
                <a:ea typeface="+mn-ea"/>
              </a:rPr>
            </a:br>
            <a:r>
              <a:rPr lang="en-US" sz="4000" dirty="0">
                <a:solidFill>
                  <a:schemeClr val="tx1">
                    <a:lumMod val="95000"/>
                  </a:schemeClr>
                </a:solidFill>
                <a:ea typeface="+mn-ea"/>
              </a:rPr>
              <a:t>2.4.3  </a:t>
            </a:r>
            <a:r>
              <a:rPr lang="zh-CN" altLang="en-US" sz="4000" dirty="0">
                <a:solidFill>
                  <a:schemeClr val="tx1">
                    <a:lumMod val="95000"/>
                  </a:schemeClr>
                </a:solidFill>
                <a:ea typeface="+mn-ea"/>
              </a:rPr>
              <a:t>总线操作时序</a:t>
            </a:r>
            <a:br>
              <a:rPr lang="zh-CN" altLang="en-US" sz="4000" dirty="0">
                <a:solidFill>
                  <a:schemeClr val="tx1">
                    <a:lumMod val="95000"/>
                  </a:schemeClr>
                </a:solidFill>
                <a:ea typeface="+mn-ea"/>
              </a:rPr>
            </a:br>
            <a:endParaRPr lang="zh-CN" altLang="en-US" sz="4000" dirty="0">
              <a:ea typeface="+mn-ea"/>
            </a:endParaRPr>
          </a:p>
        </p:txBody>
      </p:sp>
    </p:spTree>
    <p:extLst>
      <p:ext uri="{BB962C8B-B14F-4D97-AF65-F5344CB8AC3E}">
        <p14:creationId xmlns:p14="http://schemas.microsoft.com/office/powerpoint/2010/main" val="2013219675"/>
      </p:ext>
    </p:extLst>
  </p:cSld>
  <p:clrMapOvr>
    <a:masterClrMapping/>
  </p:clrMapOvr>
  <p:transition spd="slow">
    <p:wedg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600" dirty="0">
                <a:solidFill>
                  <a:srgbClr val="00FF00"/>
                </a:solidFill>
                <a:ea typeface="+mn-ea"/>
              </a:rPr>
              <a:t>2.4.1  </a:t>
            </a:r>
            <a:r>
              <a:rPr lang="zh-CN" altLang="en-US" sz="3600" dirty="0">
                <a:solidFill>
                  <a:srgbClr val="00FF00"/>
                </a:solidFill>
                <a:ea typeface="+mn-ea"/>
              </a:rPr>
              <a:t>最小模式系统</a:t>
            </a:r>
          </a:p>
        </p:txBody>
      </p:sp>
      <p:sp>
        <p:nvSpPr>
          <p:cNvPr id="3" name="内容占位符 2"/>
          <p:cNvSpPr>
            <a:spLocks noGrp="1"/>
          </p:cNvSpPr>
          <p:nvPr>
            <p:ph idx="1"/>
          </p:nvPr>
        </p:nvSpPr>
        <p:spPr>
          <a:xfrm>
            <a:off x="393700" y="1028700"/>
            <a:ext cx="8372475" cy="1066800"/>
          </a:xfrm>
        </p:spPr>
        <p:txBody>
          <a:bodyPr/>
          <a:lstStyle/>
          <a:p>
            <a:pPr algn="ctr">
              <a:buNone/>
            </a:pPr>
            <a:r>
              <a:rPr lang="en-US" sz="3200" dirty="0">
                <a:solidFill>
                  <a:schemeClr val="tx1"/>
                </a:solidFill>
                <a:latin typeface="+mn-lt"/>
              </a:rPr>
              <a:t>1. </a:t>
            </a:r>
            <a:r>
              <a:rPr lang="zh-CN" altLang="en-US" sz="3200" dirty="0">
                <a:solidFill>
                  <a:schemeClr val="tx1"/>
                </a:solidFill>
                <a:latin typeface="+mn-lt"/>
              </a:rPr>
              <a:t>系统配置图</a:t>
            </a:r>
          </a:p>
          <a:p>
            <a:pPr marL="363855" indent="-363855">
              <a:buClr>
                <a:srgbClr val="00B0F0"/>
              </a:buClr>
            </a:pPr>
            <a:r>
              <a:rPr lang="en-US" dirty="0">
                <a:latin typeface="+mn-lt"/>
              </a:rPr>
              <a:t>8086</a:t>
            </a:r>
            <a:r>
              <a:rPr lang="zh-CN" altLang="en-US" dirty="0">
                <a:latin typeface="+mn-lt"/>
              </a:rPr>
              <a:t>工作于最小模式时，系统配置图如图</a:t>
            </a:r>
            <a:r>
              <a:rPr lang="en-US" dirty="0">
                <a:latin typeface="+mn-lt"/>
              </a:rPr>
              <a:t>2.10</a:t>
            </a:r>
            <a:endParaRPr lang="zh-CN" altLang="en-US" dirty="0">
              <a:latin typeface="+mn-lt"/>
            </a:endParaRPr>
          </a:p>
        </p:txBody>
      </p:sp>
      <p:pic>
        <p:nvPicPr>
          <p:cNvPr id="17409" name="Picture 1"/>
          <p:cNvPicPr>
            <a:picLocks noChangeAspect="1" noChangeArrowheads="1"/>
          </p:cNvPicPr>
          <p:nvPr/>
        </p:nvPicPr>
        <p:blipFill>
          <a:blip r:embed="rId2"/>
          <a:srcRect/>
          <a:stretch>
            <a:fillRect/>
          </a:stretch>
        </p:blipFill>
        <p:spPr bwMode="auto">
          <a:xfrm>
            <a:off x="438150" y="2228850"/>
            <a:ext cx="8151771" cy="4629150"/>
          </a:xfrm>
          <a:prstGeom prst="rect">
            <a:avLst/>
          </a:prstGeom>
          <a:noFill/>
          <a:ln w="9525">
            <a:noFill/>
            <a:miter lim="800000"/>
            <a:headEnd/>
            <a:tailEnd/>
          </a:ln>
          <a:effectLst/>
        </p:spPr>
      </p:pic>
      <p:sp>
        <p:nvSpPr>
          <p:cNvPr id="5" name="矩形 4"/>
          <p:cNvSpPr/>
          <p:nvPr/>
        </p:nvSpPr>
        <p:spPr>
          <a:xfrm>
            <a:off x="704850" y="6096000"/>
            <a:ext cx="889987" cy="400110"/>
          </a:xfrm>
          <a:prstGeom prst="rect">
            <a:avLst/>
          </a:prstGeom>
        </p:spPr>
        <p:txBody>
          <a:bodyPr wrap="none">
            <a:spAutoFit/>
          </a:bodyPr>
          <a:lstStyle/>
          <a:p>
            <a:pPr marL="0" marR="0" lvl="0" indent="0" algn="just"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tabLst/>
              <a:defRPr/>
            </a:pPr>
            <a:r>
              <a:rPr kumimoji="1" lang="zh-CN" altLang="en-US" sz="2000" b="1" i="0" u="none" strike="noStrike" kern="1200" cap="none" spc="0" normalizeH="0" baseline="0" noProof="0" dirty="0">
                <a:ln>
                  <a:noFill/>
                </a:ln>
                <a:solidFill>
                  <a:srgbClr val="003399">
                    <a:lumMod val="50000"/>
                  </a:srgbClr>
                </a:solidFill>
                <a:effectLst/>
                <a:uLnTx/>
                <a:uFillTx/>
                <a:latin typeface="Times New Roman"/>
                <a:ea typeface="宋体" panose="02010600030101010101" pitchFamily="2" charset="-122"/>
                <a:cs typeface="+mn-cs"/>
              </a:rPr>
              <a:t>图</a:t>
            </a:r>
            <a:r>
              <a:rPr kumimoji="1" lang="en-US" sz="2000" b="1" i="0" u="none" strike="noStrike" kern="1200" cap="none" spc="0" normalizeH="0" baseline="0" noProof="0" dirty="0">
                <a:ln>
                  <a:noFill/>
                </a:ln>
                <a:solidFill>
                  <a:srgbClr val="003399">
                    <a:lumMod val="50000"/>
                  </a:srgbClr>
                </a:solidFill>
                <a:effectLst/>
                <a:uLnTx/>
                <a:uFillTx/>
                <a:latin typeface="Times New Roman"/>
                <a:ea typeface="宋体" panose="02010600030101010101" pitchFamily="2" charset="-122"/>
                <a:cs typeface="+mn-cs"/>
              </a:rPr>
              <a:t>2.10</a:t>
            </a:r>
            <a:endParaRPr kumimoji="1" lang="zh-CN" altLang="en-US" sz="2400" b="1" i="0" u="none" strike="noStrike" kern="1200" cap="none" spc="0" normalizeH="0" baseline="0" noProof="0" dirty="0">
              <a:ln>
                <a:noFill/>
              </a:ln>
              <a:solidFill>
                <a:srgbClr val="003399">
                  <a:lumMod val="50000"/>
                </a:srgbClr>
              </a:solidFill>
              <a:effectLst/>
              <a:uLnTx/>
              <a:uFillTx/>
              <a:latin typeface="Times New Roman"/>
              <a:ea typeface="宋体" panose="02010600030101010101" pitchFamily="2" charset="-122"/>
              <a:cs typeface="+mn-cs"/>
            </a:endParaRPr>
          </a:p>
        </p:txBody>
      </p:sp>
    </p:spTree>
    <p:extLst>
      <p:ext uri="{BB962C8B-B14F-4D97-AF65-F5344CB8AC3E}">
        <p14:creationId xmlns:p14="http://schemas.microsoft.com/office/powerpoint/2010/main" val="3383771038"/>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050" y="450850"/>
            <a:ext cx="8229600" cy="674688"/>
          </a:xfrm>
        </p:spPr>
        <p:txBody>
          <a:bodyPr/>
          <a:lstStyle/>
          <a:p>
            <a:r>
              <a:rPr lang="zh-CN" altLang="en-US" dirty="0"/>
              <a:t>最小模式系统配置</a:t>
            </a:r>
          </a:p>
        </p:txBody>
      </p:sp>
      <p:sp>
        <p:nvSpPr>
          <p:cNvPr id="3" name="内容占位符 2"/>
          <p:cNvSpPr>
            <a:spLocks noGrp="1"/>
          </p:cNvSpPr>
          <p:nvPr>
            <p:ph idx="1"/>
          </p:nvPr>
        </p:nvSpPr>
        <p:spPr>
          <a:xfrm>
            <a:off x="385763" y="1314450"/>
            <a:ext cx="8364537" cy="5175250"/>
          </a:xfrm>
        </p:spPr>
        <p:txBody>
          <a:bodyPr/>
          <a:lstStyle/>
          <a:p>
            <a:pPr marL="363855" indent="-363855" algn="just">
              <a:buClr>
                <a:srgbClr val="FF0000"/>
              </a:buClr>
              <a:buFont typeface="Wingdings" panose="05000000000000000000" pitchFamily="2" charset="2"/>
              <a:buChar char="l"/>
            </a:pPr>
            <a:r>
              <a:rPr lang="zh-CN" altLang="en-US" dirty="0">
                <a:latin typeface="+mn-lt"/>
              </a:rPr>
              <a:t>硬件包含：</a:t>
            </a:r>
            <a:r>
              <a:rPr lang="en-US" dirty="0">
                <a:latin typeface="+mn-lt"/>
              </a:rPr>
              <a:t>8086 CPU</a:t>
            </a:r>
            <a:r>
              <a:rPr lang="zh-CN" altLang="en-US" dirty="0">
                <a:latin typeface="+mn-lt"/>
              </a:rPr>
              <a:t>、存储器、</a:t>
            </a:r>
            <a:r>
              <a:rPr lang="en-US" dirty="0">
                <a:latin typeface="+mn-lt"/>
              </a:rPr>
              <a:t>I/O</a:t>
            </a:r>
            <a:r>
              <a:rPr lang="zh-CN" altLang="en-US" dirty="0">
                <a:latin typeface="+mn-lt"/>
              </a:rPr>
              <a:t>接口芯片，还有</a:t>
            </a:r>
            <a:r>
              <a:rPr lang="en-US" dirty="0">
                <a:latin typeface="+mn-lt"/>
              </a:rPr>
              <a:t>8</a:t>
            </a:r>
            <a:r>
              <a:rPr lang="zh-CN" altLang="en-US" dirty="0">
                <a:latin typeface="+mn-lt"/>
              </a:rPr>
              <a:t>位地址锁存器</a:t>
            </a:r>
            <a:r>
              <a:rPr lang="en-US" dirty="0">
                <a:latin typeface="+mn-lt"/>
              </a:rPr>
              <a:t>74LS373</a:t>
            </a:r>
            <a:r>
              <a:rPr lang="zh-CN" altLang="en-US" dirty="0">
                <a:latin typeface="+mn-lt"/>
              </a:rPr>
              <a:t>、</a:t>
            </a:r>
            <a:r>
              <a:rPr lang="en-US" dirty="0">
                <a:latin typeface="+mn-lt"/>
              </a:rPr>
              <a:t>8</a:t>
            </a:r>
            <a:r>
              <a:rPr lang="zh-CN" altLang="en-US" dirty="0">
                <a:latin typeface="+mn-lt"/>
              </a:rPr>
              <a:t>位双向数据总线缓冲器</a:t>
            </a:r>
            <a:r>
              <a:rPr lang="en-US" dirty="0">
                <a:latin typeface="+mn-lt"/>
              </a:rPr>
              <a:t>74LS245</a:t>
            </a:r>
            <a:r>
              <a:rPr lang="zh-CN" altLang="en-US" dirty="0">
                <a:latin typeface="+mn-lt"/>
              </a:rPr>
              <a:t>和时钟产生器</a:t>
            </a:r>
            <a:r>
              <a:rPr lang="en-US" dirty="0">
                <a:latin typeface="+mn-lt"/>
              </a:rPr>
              <a:t>8284A</a:t>
            </a:r>
            <a:r>
              <a:rPr lang="zh-CN" altLang="en-US" dirty="0">
                <a:latin typeface="+mn-lt"/>
              </a:rPr>
              <a:t>。</a:t>
            </a:r>
          </a:p>
          <a:p>
            <a:pPr marL="363855" indent="-363855" algn="just">
              <a:buClr>
                <a:srgbClr val="FF0000"/>
              </a:buClr>
              <a:buFont typeface="Wingdings" panose="05000000000000000000" pitchFamily="2" charset="2"/>
              <a:buChar char="l"/>
            </a:pPr>
            <a:r>
              <a:rPr lang="en-US" dirty="0">
                <a:latin typeface="+mn-lt"/>
              </a:rPr>
              <a:t>3</a:t>
            </a:r>
            <a:r>
              <a:rPr lang="zh-CN" altLang="en-US" dirty="0">
                <a:latin typeface="+mn-lt"/>
              </a:rPr>
              <a:t>片</a:t>
            </a:r>
            <a:r>
              <a:rPr lang="en-US" dirty="0">
                <a:latin typeface="+mn-lt"/>
              </a:rPr>
              <a:t>74LS373</a:t>
            </a:r>
            <a:r>
              <a:rPr lang="zh-CN" altLang="en-US" dirty="0">
                <a:latin typeface="+mn-lt"/>
              </a:rPr>
              <a:t>锁存器，分离地址</a:t>
            </a:r>
            <a:r>
              <a:rPr lang="en-US" dirty="0">
                <a:latin typeface="+mn-lt"/>
              </a:rPr>
              <a:t>/</a:t>
            </a:r>
            <a:r>
              <a:rPr lang="zh-CN" altLang="en-US" dirty="0">
                <a:latin typeface="+mn-lt"/>
              </a:rPr>
              <a:t>数据线</a:t>
            </a:r>
            <a:r>
              <a:rPr lang="en-US" dirty="0">
                <a:latin typeface="+mn-lt"/>
              </a:rPr>
              <a:t>AD</a:t>
            </a:r>
            <a:r>
              <a:rPr lang="en-US" baseline="-25000" dirty="0">
                <a:latin typeface="+mn-lt"/>
              </a:rPr>
              <a:t>15</a:t>
            </a:r>
            <a:r>
              <a:rPr lang="en-US" dirty="0">
                <a:latin typeface="+mn-lt"/>
              </a:rPr>
              <a:t>~AD</a:t>
            </a:r>
            <a:r>
              <a:rPr lang="en-US" baseline="-25000" dirty="0">
                <a:latin typeface="+mn-lt"/>
              </a:rPr>
              <a:t>0</a:t>
            </a:r>
            <a:r>
              <a:rPr lang="zh-CN" altLang="en-US" dirty="0">
                <a:latin typeface="+mn-lt"/>
              </a:rPr>
              <a:t>、地址状态线</a:t>
            </a:r>
            <a:r>
              <a:rPr lang="en-US" dirty="0">
                <a:latin typeface="+mn-lt"/>
              </a:rPr>
              <a:t>A</a:t>
            </a:r>
            <a:r>
              <a:rPr lang="en-US" baseline="-25000" dirty="0">
                <a:latin typeface="+mn-lt"/>
              </a:rPr>
              <a:t>19</a:t>
            </a:r>
            <a:r>
              <a:rPr lang="en-US" dirty="0">
                <a:latin typeface="+mn-lt"/>
              </a:rPr>
              <a:t>/S</a:t>
            </a:r>
            <a:r>
              <a:rPr lang="en-US" baseline="-25000" dirty="0">
                <a:latin typeface="+mn-lt"/>
              </a:rPr>
              <a:t>6</a:t>
            </a:r>
            <a:r>
              <a:rPr lang="en-US" dirty="0">
                <a:latin typeface="+mn-lt"/>
              </a:rPr>
              <a:t>~A</a:t>
            </a:r>
            <a:r>
              <a:rPr lang="en-US" baseline="-25000" dirty="0">
                <a:latin typeface="+mn-lt"/>
              </a:rPr>
              <a:t>16</a:t>
            </a:r>
            <a:r>
              <a:rPr lang="en-US" dirty="0">
                <a:latin typeface="+mn-lt"/>
              </a:rPr>
              <a:t>/S</a:t>
            </a:r>
            <a:r>
              <a:rPr lang="en-US" baseline="-25000" dirty="0">
                <a:latin typeface="+mn-lt"/>
              </a:rPr>
              <a:t>3</a:t>
            </a:r>
            <a:r>
              <a:rPr lang="zh-CN" altLang="en-US" dirty="0">
                <a:latin typeface="+mn-lt"/>
              </a:rPr>
              <a:t>和          </a:t>
            </a:r>
            <a:r>
              <a:rPr lang="en-US" altLang="zh-CN" dirty="0">
                <a:latin typeface="+mn-lt"/>
              </a:rPr>
              <a:t>  </a:t>
            </a:r>
            <a:r>
              <a:rPr lang="zh-CN" altLang="en-US" dirty="0">
                <a:latin typeface="+mn-lt"/>
              </a:rPr>
              <a:t>信号。这些总线上先传地址信号，然后被锁存，再传送数据或状态信号。</a:t>
            </a:r>
          </a:p>
          <a:p>
            <a:pPr marL="363855" indent="-363855" algn="just">
              <a:buClr>
                <a:srgbClr val="FF0000"/>
              </a:buClr>
              <a:buFont typeface="Wingdings" panose="05000000000000000000" pitchFamily="2" charset="2"/>
              <a:buChar char="l"/>
            </a:pPr>
            <a:r>
              <a:rPr lang="en-US" dirty="0">
                <a:latin typeface="+mn-lt"/>
              </a:rPr>
              <a:t>8086</a:t>
            </a:r>
            <a:r>
              <a:rPr lang="zh-CN" altLang="en-US" dirty="0">
                <a:latin typeface="+mn-lt"/>
              </a:rPr>
              <a:t>系统传送</a:t>
            </a:r>
            <a:r>
              <a:rPr lang="en-US" dirty="0">
                <a:latin typeface="+mn-lt"/>
              </a:rPr>
              <a:t>16</a:t>
            </a:r>
            <a:r>
              <a:rPr lang="zh-CN" altLang="en-US" dirty="0">
                <a:latin typeface="+mn-lt"/>
              </a:rPr>
              <a:t>位数据，要用</a:t>
            </a:r>
            <a:r>
              <a:rPr lang="en-US" altLang="zh-CN" dirty="0">
                <a:latin typeface="+mn-lt"/>
              </a:rPr>
              <a:t>2</a:t>
            </a:r>
            <a:r>
              <a:rPr lang="zh-CN" altLang="en-US" dirty="0">
                <a:latin typeface="+mn-lt"/>
              </a:rPr>
              <a:t>片</a:t>
            </a:r>
            <a:r>
              <a:rPr lang="en-US" altLang="zh-CN" dirty="0">
                <a:latin typeface="+mn-lt"/>
              </a:rPr>
              <a:t>74LS245</a:t>
            </a:r>
            <a:r>
              <a:rPr lang="zh-CN" altLang="en-US" dirty="0">
                <a:latin typeface="+mn-lt"/>
              </a:rPr>
              <a:t>驱动。</a:t>
            </a:r>
            <a:r>
              <a:rPr lang="en-US" dirty="0">
                <a:latin typeface="+mn-lt"/>
              </a:rPr>
              <a:t>8088</a:t>
            </a:r>
            <a:r>
              <a:rPr lang="zh-CN" altLang="en-US" dirty="0">
                <a:latin typeface="+mn-lt"/>
              </a:rPr>
              <a:t>仅传送</a:t>
            </a:r>
            <a:r>
              <a:rPr lang="en-US" dirty="0">
                <a:latin typeface="+mn-lt"/>
              </a:rPr>
              <a:t>8</a:t>
            </a:r>
            <a:r>
              <a:rPr lang="zh-CN" altLang="en-US" dirty="0">
                <a:latin typeface="+mn-lt"/>
              </a:rPr>
              <a:t>位数据，只要</a:t>
            </a:r>
            <a:r>
              <a:rPr lang="en-US" altLang="zh-CN" dirty="0">
                <a:latin typeface="+mn-lt"/>
              </a:rPr>
              <a:t>1</a:t>
            </a:r>
            <a:r>
              <a:rPr lang="zh-CN" altLang="en-US" dirty="0">
                <a:latin typeface="+mn-lt"/>
              </a:rPr>
              <a:t>片缓冲器。缓冲器还可控制数据传送方向。锁存器也具有缓冲功能。</a:t>
            </a:r>
          </a:p>
          <a:p>
            <a:pPr marL="363855" indent="-363855" algn="just">
              <a:buClr>
                <a:srgbClr val="FF0000"/>
              </a:buClr>
              <a:buFont typeface="Wingdings" panose="05000000000000000000" pitchFamily="2" charset="2"/>
              <a:buChar char="l"/>
            </a:pPr>
            <a:r>
              <a:rPr lang="en-US" dirty="0">
                <a:latin typeface="+mn-lt"/>
              </a:rPr>
              <a:t>8284A</a:t>
            </a:r>
            <a:r>
              <a:rPr lang="zh-CN" altLang="en-US" dirty="0">
                <a:latin typeface="+mn-lt"/>
              </a:rPr>
              <a:t>产生系统所需的时钟信号。</a:t>
            </a:r>
          </a:p>
          <a:p>
            <a:pPr algn="just">
              <a:buClr>
                <a:srgbClr val="FF0000"/>
              </a:buClr>
            </a:pPr>
            <a:endParaRPr lang="zh-CN" altLang="en-US" dirty="0"/>
          </a:p>
        </p:txBody>
      </p:sp>
      <p:graphicFrame>
        <p:nvGraphicFramePr>
          <p:cNvPr id="4" name="对象 3"/>
          <p:cNvGraphicFramePr>
            <a:graphicFrameLocks noChangeAspect="1"/>
          </p:cNvGraphicFramePr>
          <p:nvPr/>
        </p:nvGraphicFramePr>
        <p:xfrm>
          <a:off x="4394200" y="3028950"/>
          <a:ext cx="1281112" cy="584200"/>
        </p:xfrm>
        <a:graphic>
          <a:graphicData uri="http://schemas.openxmlformats.org/presentationml/2006/ole">
            <mc:AlternateContent xmlns:mc="http://schemas.openxmlformats.org/markup-compatibility/2006">
              <mc:Choice xmlns:v="urn:schemas-microsoft-com:vml" Requires="v">
                <p:oleObj name="Equation" r:id="rId2" imgW="13411200" imgH="6096000" progId="Equation.DSMT4">
                  <p:embed/>
                </p:oleObj>
              </mc:Choice>
              <mc:Fallback>
                <p:oleObj name="Equation" r:id="rId2" imgW="13411200" imgH="6096000" progId="Equation.DSMT4">
                  <p:embed/>
                  <p:pic>
                    <p:nvPicPr>
                      <p:cNvPr id="4" name="对象 3"/>
                      <p:cNvPicPr>
                        <a:picLocks noChangeAspect="1"/>
                      </p:cNvPicPr>
                      <p:nvPr/>
                    </p:nvPicPr>
                    <p:blipFill>
                      <a:blip r:embed="rId3"/>
                      <a:stretch>
                        <a:fillRect/>
                      </a:stretch>
                    </p:blipFill>
                    <p:spPr>
                      <a:xfrm>
                        <a:off x="4394200" y="3028950"/>
                        <a:ext cx="1281112" cy="5842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925815022"/>
      </p:ext>
    </p:extLst>
  </p:cSld>
  <p:clrMapOvr>
    <a:masterClrMapping/>
  </p:clrMapOvr>
  <p:transition spd="slow">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571500" y="806450"/>
            <a:ext cx="8223250" cy="4810140"/>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3600" b="1" kern="1200" spc="50">
                <a:ln w="12700">
                  <a:noFill/>
                  <a:prstDash val="solid"/>
                </a:ln>
                <a:solidFill>
                  <a:schemeClr val="tx1"/>
                </a:solidFill>
                <a:effectLst>
                  <a:outerShdw blurRad="38100" dist="20320" dir="2700000" algn="tl" rotWithShape="0">
                    <a:srgbClr val="000000">
                      <a:alpha val="70000"/>
                    </a:srgbClr>
                  </a:outerShdw>
                </a:effectLst>
                <a:latin typeface="楷体_GB2312" pitchFamily="49" charset="-122"/>
                <a:ea typeface="楷体_GB2312" pitchFamily="49" charset="-122"/>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nSpc>
                <a:spcPct val="130000"/>
              </a:lnSpc>
              <a:spcBef>
                <a:spcPts val="0"/>
              </a:spcBef>
            </a:pPr>
            <a:r>
              <a:rPr sz="4000" dirty="0">
                <a:solidFill>
                  <a:srgbClr val="66CCFF"/>
                </a:solidFill>
                <a:latin typeface="黑体" panose="02010609060101010101" pitchFamily="2" charset="-122"/>
                <a:ea typeface="黑体" panose="02010609060101010101" pitchFamily="2" charset="-122"/>
                <a:cs typeface="Times New Roman" panose="02020603050405020304" pitchFamily="18" charset="0"/>
              </a:rPr>
              <a:t>本章主要内容：</a:t>
            </a:r>
            <a:br>
              <a:rPr lang="en-US" sz="4000" dirty="0">
                <a:solidFill>
                  <a:srgbClr val="FFC000"/>
                </a:solidFill>
                <a:latin typeface="Times New Roman" panose="02020603050405020304" pitchFamily="18" charset="0"/>
                <a:cs typeface="Times New Roman" panose="02020603050405020304" pitchFamily="18" charset="0"/>
              </a:rPr>
            </a:br>
            <a:r>
              <a:rPr lang="en-US" altLang="zh-CN" sz="4000" dirty="0">
                <a:solidFill>
                  <a:srgbClr val="FFFF00"/>
                </a:solidFill>
                <a:latin typeface="Times New Roman" panose="02020603050405020304" pitchFamily="18" charset="0"/>
                <a:cs typeface="Times New Roman" panose="02020603050405020304" pitchFamily="18" charset="0"/>
              </a:rPr>
              <a:t>§2.1  8086 CPU</a:t>
            </a:r>
            <a:r>
              <a:rPr sz="4000" dirty="0">
                <a:solidFill>
                  <a:srgbClr val="FFFF00"/>
                </a:solidFill>
                <a:latin typeface="Times New Roman" panose="02020603050405020304" pitchFamily="18" charset="0"/>
                <a:cs typeface="Times New Roman" panose="02020603050405020304" pitchFamily="18" charset="0"/>
              </a:rPr>
              <a:t>的内部结构</a:t>
            </a:r>
            <a:br>
              <a:rPr lang="en-US" altLang="zh-CN" sz="4000" dirty="0">
                <a:solidFill>
                  <a:srgbClr val="FFFF00"/>
                </a:solidFill>
                <a:latin typeface="Times New Roman" panose="02020603050405020304" pitchFamily="18" charset="0"/>
                <a:cs typeface="Times New Roman" panose="02020603050405020304" pitchFamily="18" charset="0"/>
              </a:rPr>
            </a:br>
            <a:r>
              <a:rPr lang="en-US" altLang="zh-CN" sz="4000" dirty="0">
                <a:solidFill>
                  <a:srgbClr val="FFFF00"/>
                </a:solidFill>
                <a:latin typeface="Times New Roman" panose="02020603050405020304" pitchFamily="18" charset="0"/>
                <a:cs typeface="Times New Roman" panose="02020603050405020304" pitchFamily="18" charset="0"/>
              </a:rPr>
              <a:t>§2.2  8086/8088 CPU</a:t>
            </a:r>
            <a:r>
              <a:rPr sz="4000" dirty="0">
                <a:solidFill>
                  <a:srgbClr val="FFFF00"/>
                </a:solidFill>
                <a:latin typeface="Times New Roman" panose="02020603050405020304" pitchFamily="18" charset="0"/>
                <a:cs typeface="Times New Roman" panose="02020603050405020304" pitchFamily="18" charset="0"/>
              </a:rPr>
              <a:t>的引脚功能</a:t>
            </a:r>
            <a:br>
              <a:rPr lang="en-US" altLang="zh-CN" sz="4000" dirty="0">
                <a:solidFill>
                  <a:srgbClr val="FFFF00"/>
                </a:solidFill>
                <a:latin typeface="Times New Roman" panose="02020603050405020304" pitchFamily="18" charset="0"/>
                <a:cs typeface="Times New Roman" panose="02020603050405020304" pitchFamily="18" charset="0"/>
              </a:rPr>
            </a:br>
            <a:r>
              <a:rPr lang="en-US" altLang="zh-CN" sz="4000" dirty="0">
                <a:solidFill>
                  <a:srgbClr val="FFFF00"/>
                </a:solidFill>
                <a:latin typeface="Times New Roman" panose="02020603050405020304" pitchFamily="18" charset="0"/>
                <a:cs typeface="Times New Roman" panose="02020603050405020304" pitchFamily="18" charset="0"/>
              </a:rPr>
              <a:t>§2.3  8086</a:t>
            </a:r>
            <a:r>
              <a:rPr sz="4000" dirty="0">
                <a:solidFill>
                  <a:srgbClr val="FFFF00"/>
                </a:solidFill>
                <a:latin typeface="Times New Roman" panose="02020603050405020304" pitchFamily="18" charset="0"/>
                <a:cs typeface="Times New Roman" panose="02020603050405020304" pitchFamily="18" charset="0"/>
              </a:rPr>
              <a:t>的存储器组织</a:t>
            </a:r>
            <a:br>
              <a:rPr lang="en-US" altLang="zh-CN" sz="4000" dirty="0">
                <a:solidFill>
                  <a:srgbClr val="FFFF00"/>
                </a:solidFill>
                <a:latin typeface="Times New Roman" panose="02020603050405020304" pitchFamily="18" charset="0"/>
                <a:cs typeface="Times New Roman" panose="02020603050405020304" pitchFamily="18" charset="0"/>
              </a:rPr>
            </a:br>
            <a:r>
              <a:rPr lang="en-US" altLang="zh-CN" sz="4000" dirty="0">
                <a:solidFill>
                  <a:srgbClr val="FFFF00"/>
                </a:solidFill>
                <a:latin typeface="Times New Roman" panose="02020603050405020304" pitchFamily="18" charset="0"/>
                <a:cs typeface="Times New Roman" panose="02020603050405020304" pitchFamily="18" charset="0"/>
              </a:rPr>
              <a:t>§2.4  8086</a:t>
            </a:r>
            <a:r>
              <a:rPr sz="4000" dirty="0">
                <a:solidFill>
                  <a:srgbClr val="FFFF00"/>
                </a:solidFill>
                <a:latin typeface="Times New Roman" panose="02020603050405020304" pitchFamily="18" charset="0"/>
                <a:cs typeface="Times New Roman" panose="02020603050405020304" pitchFamily="18" charset="0"/>
              </a:rPr>
              <a:t>的工作模式和总线操作</a:t>
            </a:r>
            <a:endParaRPr lang="zh-CN" altLang="en-US" sz="40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ransition spd="slow">
    <p:cover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 </a:t>
            </a:r>
            <a:r>
              <a:rPr lang="zh-CN" altLang="en-US" dirty="0"/>
              <a:t>数据总线缓冲器</a:t>
            </a:r>
            <a:r>
              <a:rPr lang="en-US" dirty="0"/>
              <a:t>74LS244</a:t>
            </a:r>
            <a:r>
              <a:rPr lang="zh-CN" altLang="en-US" dirty="0"/>
              <a:t>和</a:t>
            </a:r>
            <a:r>
              <a:rPr lang="en-US" dirty="0"/>
              <a:t>74LS245</a:t>
            </a:r>
            <a:endParaRPr lang="zh-CN" altLang="en-US" dirty="0"/>
          </a:p>
        </p:txBody>
      </p:sp>
      <p:sp>
        <p:nvSpPr>
          <p:cNvPr id="3" name="内容占位符 2"/>
          <p:cNvSpPr>
            <a:spLocks noGrp="1"/>
          </p:cNvSpPr>
          <p:nvPr>
            <p:ph idx="1"/>
          </p:nvPr>
        </p:nvSpPr>
        <p:spPr>
          <a:xfrm>
            <a:off x="393700" y="1117600"/>
            <a:ext cx="8372475" cy="977900"/>
          </a:xfrm>
        </p:spPr>
        <p:txBody>
          <a:bodyPr/>
          <a:lstStyle/>
          <a:p>
            <a:pPr lvl="0">
              <a:buClr>
                <a:srgbClr val="00B0F0"/>
              </a:buClr>
            </a:pPr>
            <a:r>
              <a:rPr lang="en-US" dirty="0">
                <a:latin typeface="+mn-lt"/>
              </a:rPr>
              <a:t>74LS 244  </a:t>
            </a:r>
            <a:r>
              <a:rPr lang="zh-CN" altLang="en-US" dirty="0">
                <a:latin typeface="+mn-lt"/>
              </a:rPr>
              <a:t>单向数据总线缓冲器</a:t>
            </a:r>
          </a:p>
          <a:p>
            <a:pPr algn="ctr">
              <a:buNone/>
            </a:pPr>
            <a:r>
              <a:rPr lang="zh-CN" altLang="en-US" sz="2400" dirty="0">
                <a:latin typeface="+mn-lt"/>
              </a:rPr>
              <a:t>图</a:t>
            </a:r>
            <a:r>
              <a:rPr lang="en-US" sz="2400" dirty="0">
                <a:latin typeface="+mn-lt"/>
              </a:rPr>
              <a:t>2.11  74LS 244</a:t>
            </a:r>
            <a:r>
              <a:rPr lang="zh-CN" altLang="en-US" sz="2400" dirty="0">
                <a:latin typeface="+mn-lt"/>
              </a:rPr>
              <a:t>的逻辑功能和引脚</a:t>
            </a:r>
          </a:p>
        </p:txBody>
      </p:sp>
      <p:sp>
        <p:nvSpPr>
          <p:cNvPr id="5" name="内容占位符 2"/>
          <p:cNvSpPr txBox="1"/>
          <p:nvPr/>
        </p:nvSpPr>
        <p:spPr bwMode="auto">
          <a:xfrm>
            <a:off x="6305550" y="2139950"/>
            <a:ext cx="2644775" cy="4311650"/>
          </a:xfrm>
          <a:prstGeom prst="rect">
            <a:avLst/>
          </a:prstGeom>
          <a:noFill/>
          <a:ln w="9525">
            <a:noFill/>
            <a:miter lim="800000"/>
          </a:ln>
          <a:effectLst/>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=0, </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1A</a:t>
            </a:r>
            <a:r>
              <a:rPr kumimoji="1" lang="en-US" sz="2400" b="1" i="0" u="none" strike="noStrike" kern="1200" cap="none" spc="0" normalizeH="0" baseline="-2500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1A</a:t>
            </a:r>
            <a:r>
              <a:rPr kumimoji="1" lang="en-US" sz="2400" b="1" i="0" u="none" strike="noStrike" kern="1200" cap="none" spc="0" normalizeH="0" baseline="-2500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4</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端的信号被传送到</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1Y</a:t>
            </a:r>
            <a:r>
              <a:rPr kumimoji="1" lang="en-US" sz="2400" b="1" i="0" u="none" strike="noStrike" kern="1200" cap="none" spc="0" normalizeH="0" baseline="-2500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1Y</a:t>
            </a:r>
            <a:r>
              <a:rPr kumimoji="1" lang="en-US" sz="2400" b="1" i="0" u="none" strike="noStrike" kern="1200" cap="none" spc="0" normalizeH="0" baseline="-2500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4</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a:t>
            </a: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=0, </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2A</a:t>
            </a:r>
            <a:r>
              <a:rPr kumimoji="1" lang="en-US" sz="2400" b="1" i="0" u="none" strike="noStrike" kern="1200" cap="none" spc="0" normalizeH="0" baseline="-2500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2A</a:t>
            </a:r>
            <a:r>
              <a:rPr kumimoji="1" lang="en-US" sz="2400" b="1" i="0" u="none" strike="noStrike" kern="1200" cap="none" spc="0" normalizeH="0" baseline="-2500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4</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端的信号被传送到</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2Y</a:t>
            </a:r>
            <a:r>
              <a:rPr kumimoji="1" lang="en-US" sz="2400" b="1" i="0" u="none" strike="noStrike" kern="1200" cap="none" spc="0" normalizeH="0" baseline="-2500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~2Y</a:t>
            </a:r>
            <a:r>
              <a:rPr kumimoji="1" lang="en-US" sz="2400" b="1" i="0" u="none" strike="noStrike" kern="1200" cap="none" spc="0" normalizeH="0" baseline="-2500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4</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a:t>
            </a: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当     和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=1</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时，输出呈高阻态。</a:t>
            </a: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常把     和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连起来，由</a:t>
            </a: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个片选信号控制。</a:t>
            </a:r>
          </a:p>
        </p:txBody>
      </p:sp>
      <p:graphicFrame>
        <p:nvGraphicFramePr>
          <p:cNvPr id="6" name="对象 5"/>
          <p:cNvGraphicFramePr>
            <a:graphicFrameLocks noChangeAspect="1"/>
          </p:cNvGraphicFramePr>
          <p:nvPr/>
        </p:nvGraphicFramePr>
        <p:xfrm>
          <a:off x="6616700" y="2139950"/>
          <a:ext cx="488950" cy="437482"/>
        </p:xfrm>
        <a:graphic>
          <a:graphicData uri="http://schemas.openxmlformats.org/presentationml/2006/ole">
            <mc:AlternateContent xmlns:mc="http://schemas.openxmlformats.org/markup-compatibility/2006">
              <mc:Choice xmlns:v="urn:schemas-microsoft-com:vml" Requires="v">
                <p:oleObj name="Equation" r:id="rId2" imgW="5791200" imgH="5181600" progId="Equation.DSMT4">
                  <p:embed/>
                </p:oleObj>
              </mc:Choice>
              <mc:Fallback>
                <p:oleObj name="Equation" r:id="rId2" imgW="5791200" imgH="5181600" progId="Equation.DSMT4">
                  <p:embed/>
                  <p:pic>
                    <p:nvPicPr>
                      <p:cNvPr id="6" name="对象 5"/>
                      <p:cNvPicPr>
                        <a:picLocks noChangeAspect="1"/>
                      </p:cNvPicPr>
                      <p:nvPr/>
                    </p:nvPicPr>
                    <p:blipFill>
                      <a:blip r:embed="rId3"/>
                      <a:stretch>
                        <a:fillRect/>
                      </a:stretch>
                    </p:blipFill>
                    <p:spPr>
                      <a:xfrm>
                        <a:off x="6616700" y="2139950"/>
                        <a:ext cx="488950" cy="437482"/>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6572250" y="3295650"/>
          <a:ext cx="527050" cy="471571"/>
        </p:xfrm>
        <a:graphic>
          <a:graphicData uri="http://schemas.openxmlformats.org/presentationml/2006/ole">
            <mc:AlternateContent xmlns:mc="http://schemas.openxmlformats.org/markup-compatibility/2006">
              <mc:Choice xmlns:v="urn:schemas-microsoft-com:vml" Requires="v">
                <p:oleObj name="Equation" r:id="rId4" imgW="5791200" imgH="5181600" progId="Equation.DSMT4">
                  <p:embed/>
                </p:oleObj>
              </mc:Choice>
              <mc:Fallback>
                <p:oleObj name="Equation" r:id="rId4" imgW="5791200" imgH="5181600" progId="Equation.DSMT4">
                  <p:embed/>
                  <p:pic>
                    <p:nvPicPr>
                      <p:cNvPr id="7" name="对象 6"/>
                      <p:cNvPicPr>
                        <a:picLocks noChangeAspect="1"/>
                      </p:cNvPicPr>
                      <p:nvPr/>
                    </p:nvPicPr>
                    <p:blipFill>
                      <a:blip r:embed="rId5"/>
                      <a:stretch>
                        <a:fillRect/>
                      </a:stretch>
                    </p:blipFill>
                    <p:spPr>
                      <a:xfrm>
                        <a:off x="6572250" y="3295650"/>
                        <a:ext cx="527050" cy="471571"/>
                      </a:xfrm>
                      <a:prstGeom prst="rect">
                        <a:avLst/>
                      </a:prstGeom>
                      <a:noFill/>
                      <a:ln w="9525">
                        <a:noFill/>
                      </a:ln>
                    </p:spPr>
                  </p:pic>
                </p:oleObj>
              </mc:Fallback>
            </mc:AlternateContent>
          </a:graphicData>
        </a:graphic>
      </p:graphicFrame>
      <p:graphicFrame>
        <p:nvGraphicFramePr>
          <p:cNvPr id="13315" name="Object 3"/>
          <p:cNvGraphicFramePr>
            <a:graphicFrameLocks noChangeAspect="1"/>
          </p:cNvGraphicFramePr>
          <p:nvPr/>
        </p:nvGraphicFramePr>
        <p:xfrm>
          <a:off x="7727950" y="4451350"/>
          <a:ext cx="527050" cy="471487"/>
        </p:xfrm>
        <a:graphic>
          <a:graphicData uri="http://schemas.openxmlformats.org/presentationml/2006/ole">
            <mc:AlternateContent xmlns:mc="http://schemas.openxmlformats.org/markup-compatibility/2006">
              <mc:Choice xmlns:v="urn:schemas-microsoft-com:vml" Requires="v">
                <p:oleObj name="Equation" r:id="rId6" imgW="5791200" imgH="5181600" progId="Equation.DSMT4">
                  <p:embed/>
                </p:oleObj>
              </mc:Choice>
              <mc:Fallback>
                <p:oleObj name="Equation" r:id="rId6" imgW="5791200" imgH="5181600" progId="Equation.DSMT4">
                  <p:embed/>
                  <p:pic>
                    <p:nvPicPr>
                      <p:cNvPr id="13315" name="Object 3"/>
                      <p:cNvPicPr>
                        <a:picLocks noChangeAspect="1"/>
                      </p:cNvPicPr>
                      <p:nvPr/>
                    </p:nvPicPr>
                    <p:blipFill>
                      <a:blip r:embed="rId5"/>
                      <a:stretch>
                        <a:fillRect/>
                      </a:stretch>
                    </p:blipFill>
                    <p:spPr>
                      <a:xfrm>
                        <a:off x="7727950" y="4451350"/>
                        <a:ext cx="527050" cy="471487"/>
                      </a:xfrm>
                      <a:prstGeom prst="rect">
                        <a:avLst/>
                      </a:prstGeom>
                      <a:noFill/>
                      <a:ln w="9525">
                        <a:noFill/>
                      </a:ln>
                    </p:spPr>
                  </p:pic>
                </p:oleObj>
              </mc:Fallback>
            </mc:AlternateContent>
          </a:graphicData>
        </a:graphic>
      </p:graphicFrame>
      <p:graphicFrame>
        <p:nvGraphicFramePr>
          <p:cNvPr id="13316" name="Object 4"/>
          <p:cNvGraphicFramePr>
            <a:graphicFrameLocks noChangeAspect="1"/>
          </p:cNvGraphicFramePr>
          <p:nvPr/>
        </p:nvGraphicFramePr>
        <p:xfrm>
          <a:off x="8039100" y="5295900"/>
          <a:ext cx="527050" cy="471487"/>
        </p:xfrm>
        <a:graphic>
          <a:graphicData uri="http://schemas.openxmlformats.org/presentationml/2006/ole">
            <mc:AlternateContent xmlns:mc="http://schemas.openxmlformats.org/markup-compatibility/2006">
              <mc:Choice xmlns:v="urn:schemas-microsoft-com:vml" Requires="v">
                <p:oleObj name="Equation" r:id="rId7" imgW="5791200" imgH="5181600" progId="Equation.DSMT4">
                  <p:embed/>
                </p:oleObj>
              </mc:Choice>
              <mc:Fallback>
                <p:oleObj name="Equation" r:id="rId7" imgW="5791200" imgH="5181600" progId="Equation.DSMT4">
                  <p:embed/>
                  <p:pic>
                    <p:nvPicPr>
                      <p:cNvPr id="13316" name="Object 4"/>
                      <p:cNvPicPr>
                        <a:picLocks noChangeAspect="1"/>
                      </p:cNvPicPr>
                      <p:nvPr/>
                    </p:nvPicPr>
                    <p:blipFill>
                      <a:blip r:embed="rId5"/>
                      <a:stretch>
                        <a:fillRect/>
                      </a:stretch>
                    </p:blipFill>
                    <p:spPr>
                      <a:xfrm>
                        <a:off x="8039100" y="5295900"/>
                        <a:ext cx="527050" cy="471487"/>
                      </a:xfrm>
                      <a:prstGeom prst="rect">
                        <a:avLst/>
                      </a:prstGeom>
                      <a:noFill/>
                      <a:ln w="9525">
                        <a:noFill/>
                      </a:ln>
                    </p:spPr>
                  </p:pic>
                </p:oleObj>
              </mc:Fallback>
            </mc:AlternateContent>
          </a:graphicData>
        </a:graphic>
      </p:graphicFrame>
      <p:graphicFrame>
        <p:nvGraphicFramePr>
          <p:cNvPr id="13317" name="Object 5"/>
          <p:cNvGraphicFramePr>
            <a:graphicFrameLocks noChangeAspect="1"/>
          </p:cNvGraphicFramePr>
          <p:nvPr/>
        </p:nvGraphicFramePr>
        <p:xfrm>
          <a:off x="6972300" y="4451350"/>
          <a:ext cx="488950" cy="438150"/>
        </p:xfrm>
        <a:graphic>
          <a:graphicData uri="http://schemas.openxmlformats.org/presentationml/2006/ole">
            <mc:AlternateContent xmlns:mc="http://schemas.openxmlformats.org/markup-compatibility/2006">
              <mc:Choice xmlns:v="urn:schemas-microsoft-com:vml" Requires="v">
                <p:oleObj name="Equation" r:id="rId8" imgW="5791200" imgH="5181600" progId="Equation.DSMT4">
                  <p:embed/>
                </p:oleObj>
              </mc:Choice>
              <mc:Fallback>
                <p:oleObj name="Equation" r:id="rId8" imgW="5791200" imgH="5181600" progId="Equation.DSMT4">
                  <p:embed/>
                  <p:pic>
                    <p:nvPicPr>
                      <p:cNvPr id="13317" name="Object 5"/>
                      <p:cNvPicPr>
                        <a:picLocks noChangeAspect="1"/>
                      </p:cNvPicPr>
                      <p:nvPr/>
                    </p:nvPicPr>
                    <p:blipFill>
                      <a:blip r:embed="rId3"/>
                      <a:stretch>
                        <a:fillRect/>
                      </a:stretch>
                    </p:blipFill>
                    <p:spPr>
                      <a:xfrm>
                        <a:off x="6972300" y="4451350"/>
                        <a:ext cx="488950" cy="438150"/>
                      </a:xfrm>
                      <a:prstGeom prst="rect">
                        <a:avLst/>
                      </a:prstGeom>
                      <a:noFill/>
                      <a:ln w="9525">
                        <a:noFill/>
                      </a:ln>
                    </p:spPr>
                  </p:pic>
                </p:oleObj>
              </mc:Fallback>
            </mc:AlternateContent>
          </a:graphicData>
        </a:graphic>
      </p:graphicFrame>
      <p:graphicFrame>
        <p:nvGraphicFramePr>
          <p:cNvPr id="13318" name="Object 6"/>
          <p:cNvGraphicFramePr>
            <a:graphicFrameLocks noChangeAspect="1"/>
          </p:cNvGraphicFramePr>
          <p:nvPr/>
        </p:nvGraphicFramePr>
        <p:xfrm>
          <a:off x="7283450" y="5295900"/>
          <a:ext cx="488950" cy="438150"/>
        </p:xfrm>
        <a:graphic>
          <a:graphicData uri="http://schemas.openxmlformats.org/presentationml/2006/ole">
            <mc:AlternateContent xmlns:mc="http://schemas.openxmlformats.org/markup-compatibility/2006">
              <mc:Choice xmlns:v="urn:schemas-microsoft-com:vml" Requires="v">
                <p:oleObj name="Equation" r:id="rId9" imgW="5791200" imgH="5181600" progId="Equation.DSMT4">
                  <p:embed/>
                </p:oleObj>
              </mc:Choice>
              <mc:Fallback>
                <p:oleObj name="Equation" r:id="rId9" imgW="5791200" imgH="5181600" progId="Equation.DSMT4">
                  <p:embed/>
                  <p:pic>
                    <p:nvPicPr>
                      <p:cNvPr id="13318" name="Object 6"/>
                      <p:cNvPicPr>
                        <a:picLocks noChangeAspect="1"/>
                      </p:cNvPicPr>
                      <p:nvPr/>
                    </p:nvPicPr>
                    <p:blipFill>
                      <a:blip r:embed="rId3"/>
                      <a:stretch>
                        <a:fillRect/>
                      </a:stretch>
                    </p:blipFill>
                    <p:spPr>
                      <a:xfrm>
                        <a:off x="7283450" y="5295900"/>
                        <a:ext cx="488950" cy="438150"/>
                      </a:xfrm>
                      <a:prstGeom prst="rect">
                        <a:avLst/>
                      </a:prstGeom>
                      <a:noFill/>
                      <a:ln w="9525">
                        <a:noFill/>
                      </a:ln>
                    </p:spPr>
                  </p:pic>
                </p:oleObj>
              </mc:Fallback>
            </mc:AlternateContent>
          </a:graphicData>
        </a:graphic>
      </p:graphicFrame>
      <p:pic>
        <p:nvPicPr>
          <p:cNvPr id="12" name="图片 11" descr="LF_t2.11.png"/>
          <p:cNvPicPr>
            <a:picLocks noChangeAspect="1"/>
          </p:cNvPicPr>
          <p:nvPr/>
        </p:nvPicPr>
        <p:blipFill>
          <a:blip r:embed="rId10"/>
          <a:stretch>
            <a:fillRect/>
          </a:stretch>
        </p:blipFill>
        <p:spPr>
          <a:xfrm>
            <a:off x="260350" y="2184400"/>
            <a:ext cx="5857936" cy="4410739"/>
          </a:xfrm>
          <a:prstGeom prst="rect">
            <a:avLst/>
          </a:prstGeom>
        </p:spPr>
      </p:pic>
    </p:spTree>
    <p:extLst>
      <p:ext uri="{BB962C8B-B14F-4D97-AF65-F5344CB8AC3E}">
        <p14:creationId xmlns:p14="http://schemas.microsoft.com/office/powerpoint/2010/main" val="1776217962"/>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3700" y="317500"/>
            <a:ext cx="8372475" cy="1022350"/>
          </a:xfrm>
        </p:spPr>
        <p:txBody>
          <a:bodyPr/>
          <a:lstStyle/>
          <a:p>
            <a:pPr lvl="0">
              <a:buClr>
                <a:srgbClr val="00B0F0"/>
              </a:buClr>
            </a:pPr>
            <a:r>
              <a:rPr lang="en-US" dirty="0">
                <a:latin typeface="+mn-lt"/>
              </a:rPr>
              <a:t>74LS 245  </a:t>
            </a:r>
            <a:r>
              <a:rPr lang="zh-CN" altLang="en-US" dirty="0">
                <a:latin typeface="+mn-lt"/>
              </a:rPr>
              <a:t>双向数据总线缓冲器</a:t>
            </a:r>
          </a:p>
          <a:p>
            <a:pPr algn="ctr">
              <a:buNone/>
            </a:pPr>
            <a:r>
              <a:rPr lang="zh-CN" altLang="en-US" sz="2400" dirty="0">
                <a:latin typeface="+mn-lt"/>
              </a:rPr>
              <a:t>图</a:t>
            </a:r>
            <a:r>
              <a:rPr lang="en-US" sz="2400" dirty="0">
                <a:latin typeface="+mn-lt"/>
              </a:rPr>
              <a:t>2.12  74LS245</a:t>
            </a:r>
            <a:r>
              <a:rPr lang="zh-CN" altLang="en-US" sz="2400" dirty="0">
                <a:latin typeface="+mn-lt"/>
              </a:rPr>
              <a:t>的逻辑功能和引脚图</a:t>
            </a:r>
          </a:p>
          <a:p>
            <a:endParaRPr lang="zh-CN" altLang="en-US" dirty="0"/>
          </a:p>
        </p:txBody>
      </p:sp>
      <p:sp>
        <p:nvSpPr>
          <p:cNvPr id="4" name="内容占位符 2"/>
          <p:cNvSpPr txBox="1"/>
          <p:nvPr/>
        </p:nvSpPr>
        <p:spPr bwMode="auto">
          <a:xfrm>
            <a:off x="6572250" y="1784350"/>
            <a:ext cx="2222500" cy="4311650"/>
          </a:xfrm>
          <a:prstGeom prst="rect">
            <a:avLst/>
          </a:prstGeom>
          <a:noFill/>
          <a:ln w="9525">
            <a:noFill/>
            <a:miter lim="800000"/>
          </a:ln>
          <a:effectLst/>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ts val="1200"/>
              </a:spcBef>
              <a:spcAft>
                <a:spcPct val="0"/>
              </a:spcAft>
              <a:buClr>
                <a:srgbClr val="00FF00"/>
              </a:buClr>
              <a:buSzTx/>
              <a:buFont typeface="Wingdings" panose="05000000000000000000" pitchFamily="2" charset="2"/>
              <a:buChar char="Ø"/>
              <a:tabLst/>
              <a:defRPr/>
            </a:pP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除门控信号   ，还有方向控制端</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DIR</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a:t>
            </a:r>
          </a:p>
          <a:p>
            <a:pPr marL="0" marR="0" lvl="0" indent="0" algn="just" defTabSz="914400" rtl="0" eaLnBrk="1" fontAlgn="base" latinLnBrk="0" hangingPunct="1">
              <a:lnSpc>
                <a:spcPct val="100000"/>
              </a:lnSpc>
              <a:spcBef>
                <a:spcPts val="1200"/>
              </a:spcBef>
              <a:spcAft>
                <a:spcPct val="0"/>
              </a:spcAft>
              <a:buClr>
                <a:srgbClr val="00FF00"/>
              </a:buClr>
              <a:buSzTx/>
              <a:buFont typeface="Wingdings" panose="05000000000000000000" pitchFamily="2" charset="2"/>
              <a:buChar char="Ø"/>
              <a:tabLst/>
              <a:defRPr/>
            </a:pP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只有</a:t>
            </a: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  </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=0</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，数据才能传输，</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A</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sym typeface="Wingdings 3" panose="05040102010807070707"/>
              </a:rPr>
              <a:t></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B</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或</a:t>
            </a: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A</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sym typeface="Wingdings 3" panose="05040102010807070707"/>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sym typeface="Wingdings 3" panose="05040102010807070707"/>
              </a:rPr>
              <a:t>B</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a:t>
            </a:r>
          </a:p>
          <a:p>
            <a:pPr marL="0" marR="0" lvl="0" indent="0" algn="just" defTabSz="914400" rtl="0" eaLnBrk="1" fontAlgn="base" latinLnBrk="0" hangingPunct="1">
              <a:lnSpc>
                <a:spcPct val="100000"/>
              </a:lnSpc>
              <a:spcBef>
                <a:spcPts val="1200"/>
              </a:spcBef>
              <a:spcAft>
                <a:spcPct val="0"/>
              </a:spcAft>
              <a:buClr>
                <a:srgbClr val="00FF00"/>
              </a:buClr>
              <a:buSzTx/>
              <a:buFont typeface="Wingdings" panose="05000000000000000000" pitchFamily="2" charset="2"/>
              <a:buChar char="Ø"/>
              <a:tabLst/>
              <a:defRPr/>
            </a:pP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DIR=1, </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传输方向</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A</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sym typeface="Wingdings 3" panose="05040102010807070707"/>
              </a:rPr>
              <a:t></a:t>
            </a: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B</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endParaRPr>
          </a:p>
          <a:p>
            <a:pPr marL="0" marR="0" lvl="0" indent="0" algn="just" defTabSz="914400" rtl="0" eaLnBrk="1" fontAlgn="base" latinLnBrk="0" hangingPunct="1">
              <a:lnSpc>
                <a:spcPct val="100000"/>
              </a:lnSpc>
              <a:spcBef>
                <a:spcPts val="1200"/>
              </a:spcBef>
              <a:spcAft>
                <a:spcPct val="0"/>
              </a:spcAft>
              <a:buClr>
                <a:srgbClr val="00FF00"/>
              </a:buClr>
              <a:buSzTx/>
              <a:buFont typeface="Wingdings" panose="05000000000000000000" pitchFamily="2" charset="2"/>
              <a:buChar char="Ø"/>
              <a:tabLst/>
              <a:defRPr/>
            </a:pPr>
            <a:r>
              <a:rPr kumimoji="1"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DIR=0,</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传输方向</a:t>
            </a: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A</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sym typeface="Wingdings 3" panose="05040102010807070707"/>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B</a:t>
            </a:r>
            <a:r>
              <a:rPr kumimoji="1"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a:t>
            </a:r>
          </a:p>
          <a:p>
            <a:pPr marL="533400" marR="0" lvl="0" indent="-533400" algn="l" defTabSz="914400" rtl="0" eaLnBrk="0" fontAlgn="base" latinLnBrk="0" hangingPunct="0">
              <a:lnSpc>
                <a:spcPct val="100000"/>
              </a:lnSpc>
              <a:spcBef>
                <a:spcPct val="30000"/>
              </a:spcBef>
              <a:spcAft>
                <a:spcPct val="0"/>
              </a:spcAft>
              <a:buClr>
                <a:srgbClr val="00B0F0"/>
              </a:buClr>
              <a:buSzTx/>
              <a:buFont typeface="Wingdings" panose="05000000000000000000" pitchFamily="2" charset="2"/>
              <a:buChar char="u"/>
              <a:tabLst/>
              <a:defRPr/>
            </a:pPr>
            <a:endParaRPr kumimoji="0" lang="zh-CN"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graphicFrame>
        <p:nvGraphicFramePr>
          <p:cNvPr id="12289" name="Object 1"/>
          <p:cNvGraphicFramePr>
            <a:graphicFrameLocks noChangeAspect="1"/>
          </p:cNvGraphicFramePr>
          <p:nvPr/>
        </p:nvGraphicFramePr>
        <p:xfrm>
          <a:off x="8439150" y="1784350"/>
          <a:ext cx="334963" cy="438150"/>
        </p:xfrm>
        <a:graphic>
          <a:graphicData uri="http://schemas.openxmlformats.org/presentationml/2006/ole">
            <mc:AlternateContent xmlns:mc="http://schemas.openxmlformats.org/markup-compatibility/2006">
              <mc:Choice xmlns:v="urn:schemas-microsoft-com:vml" Requires="v">
                <p:oleObj name="Equation" r:id="rId2" imgW="3962400" imgH="5181600" progId="Equation.DSMT4">
                  <p:embed/>
                </p:oleObj>
              </mc:Choice>
              <mc:Fallback>
                <p:oleObj name="Equation" r:id="rId2" imgW="3962400" imgH="5181600" progId="Equation.DSMT4">
                  <p:embed/>
                  <p:pic>
                    <p:nvPicPr>
                      <p:cNvPr id="12289" name="Object 1"/>
                      <p:cNvPicPr>
                        <a:picLocks noChangeAspect="1"/>
                      </p:cNvPicPr>
                      <p:nvPr/>
                    </p:nvPicPr>
                    <p:blipFill>
                      <a:blip r:embed="rId3"/>
                      <a:stretch>
                        <a:fillRect/>
                      </a:stretch>
                    </p:blipFill>
                    <p:spPr>
                      <a:xfrm>
                        <a:off x="8439150" y="1784350"/>
                        <a:ext cx="334963" cy="438150"/>
                      </a:xfrm>
                      <a:prstGeom prst="rect">
                        <a:avLst/>
                      </a:prstGeom>
                      <a:noFill/>
                      <a:ln w="9525">
                        <a:noFill/>
                      </a:ln>
                    </p:spPr>
                  </p:pic>
                </p:oleObj>
              </mc:Fallback>
            </mc:AlternateContent>
          </a:graphicData>
        </a:graphic>
      </p:graphicFrame>
      <p:graphicFrame>
        <p:nvGraphicFramePr>
          <p:cNvPr id="12290" name="Object 2"/>
          <p:cNvGraphicFramePr>
            <a:graphicFrameLocks noChangeAspect="1"/>
          </p:cNvGraphicFramePr>
          <p:nvPr/>
        </p:nvGraphicFramePr>
        <p:xfrm>
          <a:off x="7461250" y="3028950"/>
          <a:ext cx="334962" cy="438150"/>
        </p:xfrm>
        <a:graphic>
          <a:graphicData uri="http://schemas.openxmlformats.org/presentationml/2006/ole">
            <mc:AlternateContent xmlns:mc="http://schemas.openxmlformats.org/markup-compatibility/2006">
              <mc:Choice xmlns:v="urn:schemas-microsoft-com:vml" Requires="v">
                <p:oleObj name="Equation" r:id="rId4" imgW="3962400" imgH="5181600" progId="Equation.DSMT4">
                  <p:embed/>
                </p:oleObj>
              </mc:Choice>
              <mc:Fallback>
                <p:oleObj name="Equation" r:id="rId4" imgW="3962400" imgH="5181600" progId="Equation.DSMT4">
                  <p:embed/>
                  <p:pic>
                    <p:nvPicPr>
                      <p:cNvPr id="12290" name="Object 2"/>
                      <p:cNvPicPr>
                        <a:picLocks noChangeAspect="1"/>
                      </p:cNvPicPr>
                      <p:nvPr/>
                    </p:nvPicPr>
                    <p:blipFill>
                      <a:blip r:embed="rId5"/>
                      <a:stretch>
                        <a:fillRect/>
                      </a:stretch>
                    </p:blipFill>
                    <p:spPr>
                      <a:xfrm>
                        <a:off x="7461250" y="3028950"/>
                        <a:ext cx="334962" cy="438150"/>
                      </a:xfrm>
                      <a:prstGeom prst="rect">
                        <a:avLst/>
                      </a:prstGeom>
                      <a:noFill/>
                      <a:ln w="9525">
                        <a:noFill/>
                      </a:ln>
                    </p:spPr>
                  </p:pic>
                </p:oleObj>
              </mc:Fallback>
            </mc:AlternateContent>
          </a:graphicData>
        </a:graphic>
      </p:graphicFrame>
      <p:pic>
        <p:nvPicPr>
          <p:cNvPr id="9" name="图片 8" descr="LF_t2.12-m.PNG"/>
          <p:cNvPicPr>
            <a:picLocks noChangeAspect="1"/>
          </p:cNvPicPr>
          <p:nvPr/>
        </p:nvPicPr>
        <p:blipFill>
          <a:blip r:embed="rId6">
            <a:clrChange>
              <a:clrFrom>
                <a:srgbClr val="818181"/>
              </a:clrFrom>
              <a:clrTo>
                <a:srgbClr val="818181">
                  <a:alpha val="0"/>
                </a:srgbClr>
              </a:clrTo>
            </a:clrChange>
          </a:blip>
          <a:stretch>
            <a:fillRect/>
          </a:stretch>
        </p:blipFill>
        <p:spPr>
          <a:xfrm>
            <a:off x="260350" y="1562100"/>
            <a:ext cx="6143022" cy="4926058"/>
          </a:xfrm>
          <a:prstGeom prst="rect">
            <a:avLst/>
          </a:prstGeom>
        </p:spPr>
      </p:pic>
    </p:spTree>
    <p:extLst>
      <p:ext uri="{BB962C8B-B14F-4D97-AF65-F5344CB8AC3E}">
        <p14:creationId xmlns:p14="http://schemas.microsoft.com/office/powerpoint/2010/main" val="4054950336"/>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锁存器</a:t>
            </a:r>
            <a:r>
              <a:rPr lang="en-US" dirty="0"/>
              <a:t>74LS373</a:t>
            </a:r>
            <a:endParaRPr lang="zh-CN" altLang="en-US" dirty="0"/>
          </a:p>
        </p:txBody>
      </p:sp>
      <p:sp>
        <p:nvSpPr>
          <p:cNvPr id="3" name="内容占位符 2"/>
          <p:cNvSpPr>
            <a:spLocks noGrp="1"/>
          </p:cNvSpPr>
          <p:nvPr>
            <p:ph idx="1"/>
          </p:nvPr>
        </p:nvSpPr>
        <p:spPr>
          <a:xfrm>
            <a:off x="393700" y="984250"/>
            <a:ext cx="8372475" cy="558800"/>
          </a:xfrm>
        </p:spPr>
        <p:txBody>
          <a:bodyPr/>
          <a:lstStyle/>
          <a:p>
            <a:pPr marL="363855" indent="-363855">
              <a:buClr>
                <a:srgbClr val="FF0000"/>
              </a:buClr>
              <a:buFont typeface="Wingdings" panose="05000000000000000000" pitchFamily="2" charset="2"/>
              <a:buChar char="l"/>
            </a:pPr>
            <a:r>
              <a:rPr lang="en-US" dirty="0">
                <a:latin typeface="+mn-lt"/>
                <a:ea typeface="+mn-ea"/>
              </a:rPr>
              <a:t>74LS373</a:t>
            </a:r>
            <a:r>
              <a:rPr lang="zh-CN" altLang="en-US" dirty="0">
                <a:latin typeface="+mn-lt"/>
                <a:ea typeface="+mn-ea"/>
              </a:rPr>
              <a:t>的逻辑功能图和真值表：</a:t>
            </a:r>
          </a:p>
        </p:txBody>
      </p:sp>
      <p:graphicFrame>
        <p:nvGraphicFramePr>
          <p:cNvPr id="11265" name="Object 1"/>
          <p:cNvGraphicFramePr>
            <a:graphicFrameLocks noChangeAspect="1"/>
          </p:cNvGraphicFramePr>
          <p:nvPr/>
        </p:nvGraphicFramePr>
        <p:xfrm>
          <a:off x="0" y="0"/>
          <a:ext cx="200025" cy="161925"/>
        </p:xfrm>
        <a:graphic>
          <a:graphicData uri="http://schemas.openxmlformats.org/presentationml/2006/ole">
            <mc:AlternateContent xmlns:mc="http://schemas.openxmlformats.org/markup-compatibility/2006">
              <mc:Choice xmlns:v="urn:schemas-microsoft-com:vml" Requires="v">
                <p:oleObj r:id="rId2" imgW="4876800" imgH="3962400" progId="Equation.DSMT4">
                  <p:embed/>
                </p:oleObj>
              </mc:Choice>
              <mc:Fallback>
                <p:oleObj r:id="rId2" imgW="4876800" imgH="3962400" progId="Equation.DSMT4">
                  <p:embed/>
                  <p:pic>
                    <p:nvPicPr>
                      <p:cNvPr id="11265" name="Object 1"/>
                      <p:cNvPicPr>
                        <a:picLocks noChangeAspect="1"/>
                      </p:cNvPicPr>
                      <p:nvPr/>
                    </p:nvPicPr>
                    <p:blipFill>
                      <a:blip r:embed="rId3"/>
                      <a:stretch>
                        <a:fillRect/>
                      </a:stretch>
                    </p:blipFill>
                    <p:spPr>
                      <a:xfrm>
                        <a:off x="0" y="0"/>
                        <a:ext cx="200025" cy="161925"/>
                      </a:xfrm>
                      <a:prstGeom prst="rect">
                        <a:avLst/>
                      </a:prstGeom>
                      <a:noFill/>
                      <a:ln w="9525">
                        <a:noFill/>
                      </a:ln>
                    </p:spPr>
                  </p:pic>
                </p:oleObj>
              </mc:Fallback>
            </mc:AlternateContent>
          </a:graphicData>
        </a:graphic>
      </p:graphicFrame>
      <p:pic>
        <p:nvPicPr>
          <p:cNvPr id="11266" name="Picture 2"/>
          <p:cNvPicPr>
            <a:picLocks noChangeAspect="1" noChangeArrowheads="1"/>
          </p:cNvPicPr>
          <p:nvPr/>
        </p:nvPicPr>
        <p:blipFill>
          <a:blip r:embed="rId4"/>
          <a:srcRect/>
          <a:stretch>
            <a:fillRect/>
          </a:stretch>
        </p:blipFill>
        <p:spPr bwMode="auto">
          <a:xfrm>
            <a:off x="3733800" y="1562100"/>
            <a:ext cx="5410200" cy="1847850"/>
          </a:xfrm>
          <a:prstGeom prst="rect">
            <a:avLst/>
          </a:prstGeom>
          <a:noFill/>
          <a:ln w="9525">
            <a:noFill/>
            <a:miter lim="800000"/>
            <a:headEnd/>
            <a:tailEnd/>
          </a:ln>
          <a:effectLst/>
        </p:spPr>
      </p:pic>
      <p:sp>
        <p:nvSpPr>
          <p:cNvPr id="7" name="内容占位符 2"/>
          <p:cNvSpPr txBox="1"/>
          <p:nvPr/>
        </p:nvSpPr>
        <p:spPr bwMode="auto">
          <a:xfrm>
            <a:off x="3727450" y="3473450"/>
            <a:ext cx="5200650" cy="3155950"/>
          </a:xfrm>
          <a:prstGeom prst="rect">
            <a:avLst/>
          </a:prstGeom>
          <a:noFill/>
          <a:ln w="9525">
            <a:noFill/>
            <a:miter lim="800000"/>
          </a:ln>
          <a:effectLst/>
        </p:spPr>
        <p:txBody>
          <a:bodyPr vert="horz" wrap="square" lIns="91440" tIns="45720" rIns="91440" bIns="45720" numCol="1" anchor="t" anchorCtr="0" compatLnSpc="1"/>
          <a:lstStyle/>
          <a:p>
            <a:pPr marL="533400" marR="0" lvl="0" indent="-533400" algn="l" defTabSz="914400" rtl="0" eaLnBrk="0" fontAlgn="base" latinLnBrk="0" hangingPunct="0">
              <a:lnSpc>
                <a:spcPct val="100000"/>
              </a:lnSpc>
              <a:spcBef>
                <a:spcPct val="30000"/>
              </a:spcBef>
              <a:spcAft>
                <a:spcPct val="0"/>
              </a:spcAft>
              <a:buClr>
                <a:srgbClr val="FF0000"/>
              </a:buClr>
              <a:buSzTx/>
              <a:buFont typeface="Wingdings" panose="05000000000000000000" pitchFamily="2" charset="2"/>
              <a:buChar char="l"/>
              <a:tabLst/>
              <a:defRPr/>
            </a:pPr>
            <a:endParaRPr kumimoji="0" lang="zh-CN" altLang="en-US" sz="22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endParaRPr>
          </a:p>
        </p:txBody>
      </p:sp>
      <p:sp>
        <p:nvSpPr>
          <p:cNvPr id="8" name="矩形 7"/>
          <p:cNvSpPr/>
          <p:nvPr/>
        </p:nvSpPr>
        <p:spPr>
          <a:xfrm>
            <a:off x="3638550" y="3517900"/>
            <a:ext cx="5334000" cy="3247043"/>
          </a:xfrm>
          <a:prstGeom prst="rect">
            <a:avLst/>
          </a:prstGeom>
        </p:spPr>
        <p:txBody>
          <a:bodyPr wrap="square">
            <a:spAutoFit/>
          </a:bodyPr>
          <a:lstStyle/>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两个控制端：</a:t>
            </a:r>
            <a:r>
              <a:rPr kumimoji="1" lang="zh-CN" altLang="en-US" sz="2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输入使能端</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G</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和</a:t>
            </a:r>
            <a:r>
              <a:rPr kumimoji="1" lang="zh-CN" altLang="en-US" sz="20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允许输出端</a:t>
            </a:r>
            <a:endPar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endParaRP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G=1</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，触发器</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D</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端电平打到</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Q</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端，并记忆住</a:t>
            </a: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若置      </a:t>
            </a:r>
            <a:r>
              <a:rPr kumimoji="1" lang="en-US" altLang="zh-CN"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=0, Q</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 </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端记忆的电平经三态门反相后</a:t>
            </a:r>
            <a:r>
              <a:rPr kumimoji="1" lang="en-US" altLang="zh-CN"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 </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传到输出端</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O</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，使</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O</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端与</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D</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端信号一致</a:t>
            </a: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如</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G=1</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     </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=0, </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输出</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Q</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随输入</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D</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而变</a:t>
            </a: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如</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G=0</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   </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=0, O</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端为前面锁存的数据，</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D</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端变化不影响输出</a:t>
            </a:r>
          </a:p>
          <a:p>
            <a:pPr marL="0" marR="0" lvl="0" indent="0" algn="just" defTabSz="914400" rtl="0" eaLnBrk="1" fontAlgn="base" latinLnBrk="0" hangingPunct="1">
              <a:lnSpc>
                <a:spcPct val="100000"/>
              </a:lnSpc>
              <a:spcBef>
                <a:spcPts val="600"/>
              </a:spcBef>
              <a:spcAft>
                <a:spcPct val="0"/>
              </a:spcAft>
              <a:buClr>
                <a:srgbClr val="00FF00"/>
              </a:buClr>
              <a:buSzTx/>
              <a:buFont typeface="Wingdings" panose="05000000000000000000" pitchFamily="2" charset="2"/>
              <a:buChar char="Ø"/>
              <a:tabLst/>
              <a:defRPr/>
            </a:pP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如果      </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=1</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，则</a:t>
            </a:r>
            <a:r>
              <a:rPr kumimoji="1"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G</a:t>
            </a:r>
            <a:r>
              <a:rPr kumimoji="1" lang="zh-CN" alt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a:ea typeface="宋体" panose="02010600030101010101" pitchFamily="2" charset="-122"/>
                <a:cs typeface="+mn-cs"/>
              </a:rPr>
              <a:t>控制无效，输出呈高阻态，与总线断开</a:t>
            </a:r>
          </a:p>
        </p:txBody>
      </p:sp>
      <p:graphicFrame>
        <p:nvGraphicFramePr>
          <p:cNvPr id="9" name="对象 8"/>
          <p:cNvGraphicFramePr>
            <a:graphicFrameLocks noChangeAspect="1"/>
          </p:cNvGraphicFramePr>
          <p:nvPr/>
        </p:nvGraphicFramePr>
        <p:xfrm>
          <a:off x="4438650" y="4273550"/>
          <a:ext cx="463176" cy="393700"/>
        </p:xfrm>
        <a:graphic>
          <a:graphicData uri="http://schemas.openxmlformats.org/presentationml/2006/ole">
            <mc:AlternateContent xmlns:mc="http://schemas.openxmlformats.org/markup-compatibility/2006">
              <mc:Choice xmlns:v="urn:schemas-microsoft-com:vml" Requires="v">
                <p:oleObj name="Equation" r:id="rId5" imgW="6096000" imgH="5181600" progId="Equation.DSMT4">
                  <p:embed/>
                </p:oleObj>
              </mc:Choice>
              <mc:Fallback>
                <p:oleObj name="Equation" r:id="rId5" imgW="6096000" imgH="5181600" progId="Equation.DSMT4">
                  <p:embed/>
                  <p:pic>
                    <p:nvPicPr>
                      <p:cNvPr id="9" name="对象 8"/>
                      <p:cNvPicPr>
                        <a:picLocks noChangeAspect="1"/>
                      </p:cNvPicPr>
                      <p:nvPr/>
                    </p:nvPicPr>
                    <p:blipFill>
                      <a:blip r:embed="rId6"/>
                      <a:stretch>
                        <a:fillRect/>
                      </a:stretch>
                    </p:blipFill>
                    <p:spPr>
                      <a:xfrm>
                        <a:off x="4438650" y="4273550"/>
                        <a:ext cx="463176" cy="393700"/>
                      </a:xfrm>
                      <a:prstGeom prst="rect">
                        <a:avLst/>
                      </a:prstGeom>
                      <a:noFill/>
                      <a:ln w="9525">
                        <a:noFill/>
                      </a:ln>
                    </p:spPr>
                  </p:pic>
                </p:oleObj>
              </mc:Fallback>
            </mc:AlternateContent>
          </a:graphicData>
        </a:graphic>
      </p:graphicFrame>
      <p:graphicFrame>
        <p:nvGraphicFramePr>
          <p:cNvPr id="11267" name="Object 3"/>
          <p:cNvGraphicFramePr>
            <a:graphicFrameLocks noChangeAspect="1"/>
          </p:cNvGraphicFramePr>
          <p:nvPr/>
        </p:nvGraphicFramePr>
        <p:xfrm>
          <a:off x="8483600" y="3473450"/>
          <a:ext cx="463550" cy="393700"/>
        </p:xfrm>
        <a:graphic>
          <a:graphicData uri="http://schemas.openxmlformats.org/presentationml/2006/ole">
            <mc:AlternateContent xmlns:mc="http://schemas.openxmlformats.org/markup-compatibility/2006">
              <mc:Choice xmlns:v="urn:schemas-microsoft-com:vml" Requires="v">
                <p:oleObj name="Equation" r:id="rId7" imgW="6096000" imgH="5181600" progId="Equation.DSMT4">
                  <p:embed/>
                </p:oleObj>
              </mc:Choice>
              <mc:Fallback>
                <p:oleObj name="Equation" r:id="rId7" imgW="6096000" imgH="5181600" progId="Equation.DSMT4">
                  <p:embed/>
                  <p:pic>
                    <p:nvPicPr>
                      <p:cNvPr id="11267" name="Object 3"/>
                      <p:cNvPicPr>
                        <a:picLocks noChangeAspect="1"/>
                      </p:cNvPicPr>
                      <p:nvPr/>
                    </p:nvPicPr>
                    <p:blipFill>
                      <a:blip r:embed="rId6"/>
                      <a:stretch>
                        <a:fillRect/>
                      </a:stretch>
                    </p:blipFill>
                    <p:spPr>
                      <a:xfrm>
                        <a:off x="8483600" y="3473450"/>
                        <a:ext cx="463550" cy="393700"/>
                      </a:xfrm>
                      <a:prstGeom prst="rect">
                        <a:avLst/>
                      </a:prstGeom>
                      <a:noFill/>
                      <a:ln w="9525">
                        <a:noFill/>
                      </a:ln>
                    </p:spPr>
                  </p:pic>
                </p:oleObj>
              </mc:Fallback>
            </mc:AlternateContent>
          </a:graphicData>
        </a:graphic>
      </p:graphicFrame>
      <p:graphicFrame>
        <p:nvGraphicFramePr>
          <p:cNvPr id="11268" name="Object 4"/>
          <p:cNvGraphicFramePr>
            <a:graphicFrameLocks noChangeAspect="1"/>
          </p:cNvGraphicFramePr>
          <p:nvPr/>
        </p:nvGraphicFramePr>
        <p:xfrm>
          <a:off x="4794250" y="5340350"/>
          <a:ext cx="463550" cy="393700"/>
        </p:xfrm>
        <a:graphic>
          <a:graphicData uri="http://schemas.openxmlformats.org/presentationml/2006/ole">
            <mc:AlternateContent xmlns:mc="http://schemas.openxmlformats.org/markup-compatibility/2006">
              <mc:Choice xmlns:v="urn:schemas-microsoft-com:vml" Requires="v">
                <p:oleObj name="Equation" r:id="rId8" imgW="6096000" imgH="5181600" progId="Equation.DSMT4">
                  <p:embed/>
                </p:oleObj>
              </mc:Choice>
              <mc:Fallback>
                <p:oleObj name="Equation" r:id="rId8" imgW="6096000" imgH="5181600" progId="Equation.DSMT4">
                  <p:embed/>
                  <p:pic>
                    <p:nvPicPr>
                      <p:cNvPr id="11268" name="Object 4"/>
                      <p:cNvPicPr>
                        <a:picLocks noChangeAspect="1"/>
                      </p:cNvPicPr>
                      <p:nvPr/>
                    </p:nvPicPr>
                    <p:blipFill>
                      <a:blip r:embed="rId6"/>
                      <a:stretch>
                        <a:fillRect/>
                      </a:stretch>
                    </p:blipFill>
                    <p:spPr>
                      <a:xfrm>
                        <a:off x="4794250" y="5340350"/>
                        <a:ext cx="463550" cy="393700"/>
                      </a:xfrm>
                      <a:prstGeom prst="rect">
                        <a:avLst/>
                      </a:prstGeom>
                      <a:noFill/>
                      <a:ln w="9525">
                        <a:noFill/>
                      </a:ln>
                    </p:spPr>
                  </p:pic>
                </p:oleObj>
              </mc:Fallback>
            </mc:AlternateContent>
          </a:graphicData>
        </a:graphic>
      </p:graphicFrame>
      <p:graphicFrame>
        <p:nvGraphicFramePr>
          <p:cNvPr id="11269" name="Object 5"/>
          <p:cNvGraphicFramePr>
            <a:graphicFrameLocks noChangeAspect="1"/>
          </p:cNvGraphicFramePr>
          <p:nvPr/>
        </p:nvGraphicFramePr>
        <p:xfrm>
          <a:off x="4794250" y="4940300"/>
          <a:ext cx="463550" cy="393700"/>
        </p:xfrm>
        <a:graphic>
          <a:graphicData uri="http://schemas.openxmlformats.org/presentationml/2006/ole">
            <mc:AlternateContent xmlns:mc="http://schemas.openxmlformats.org/markup-compatibility/2006">
              <mc:Choice xmlns:v="urn:schemas-microsoft-com:vml" Requires="v">
                <p:oleObj name="Equation" r:id="rId9" imgW="6096000" imgH="5181600" progId="Equation.DSMT4">
                  <p:embed/>
                </p:oleObj>
              </mc:Choice>
              <mc:Fallback>
                <p:oleObj name="Equation" r:id="rId9" imgW="6096000" imgH="5181600" progId="Equation.DSMT4">
                  <p:embed/>
                  <p:pic>
                    <p:nvPicPr>
                      <p:cNvPr id="11269" name="Object 5"/>
                      <p:cNvPicPr>
                        <a:picLocks noChangeAspect="1"/>
                      </p:cNvPicPr>
                      <p:nvPr/>
                    </p:nvPicPr>
                    <p:blipFill>
                      <a:blip r:embed="rId6"/>
                      <a:stretch>
                        <a:fillRect/>
                      </a:stretch>
                    </p:blipFill>
                    <p:spPr>
                      <a:xfrm>
                        <a:off x="4794250" y="4940300"/>
                        <a:ext cx="463550" cy="393700"/>
                      </a:xfrm>
                      <a:prstGeom prst="rect">
                        <a:avLst/>
                      </a:prstGeom>
                      <a:noFill/>
                      <a:ln w="9525">
                        <a:noFill/>
                      </a:ln>
                    </p:spPr>
                  </p:pic>
                </p:oleObj>
              </mc:Fallback>
            </mc:AlternateContent>
          </a:graphicData>
        </a:graphic>
      </p:graphicFrame>
      <p:graphicFrame>
        <p:nvGraphicFramePr>
          <p:cNvPr id="11270" name="Object 6"/>
          <p:cNvGraphicFramePr>
            <a:graphicFrameLocks noChangeAspect="1"/>
          </p:cNvGraphicFramePr>
          <p:nvPr/>
        </p:nvGraphicFramePr>
        <p:xfrm>
          <a:off x="4438650" y="6007100"/>
          <a:ext cx="463550" cy="393700"/>
        </p:xfrm>
        <a:graphic>
          <a:graphicData uri="http://schemas.openxmlformats.org/presentationml/2006/ole">
            <mc:AlternateContent xmlns:mc="http://schemas.openxmlformats.org/markup-compatibility/2006">
              <mc:Choice xmlns:v="urn:schemas-microsoft-com:vml" Requires="v">
                <p:oleObj name="Equation" r:id="rId10" imgW="6096000" imgH="5181600" progId="Equation.DSMT4">
                  <p:embed/>
                </p:oleObj>
              </mc:Choice>
              <mc:Fallback>
                <p:oleObj name="Equation" r:id="rId10" imgW="6096000" imgH="5181600" progId="Equation.DSMT4">
                  <p:embed/>
                  <p:pic>
                    <p:nvPicPr>
                      <p:cNvPr id="11270" name="Object 6"/>
                      <p:cNvPicPr>
                        <a:picLocks noChangeAspect="1"/>
                      </p:cNvPicPr>
                      <p:nvPr/>
                    </p:nvPicPr>
                    <p:blipFill>
                      <a:blip r:embed="rId6"/>
                      <a:stretch>
                        <a:fillRect/>
                      </a:stretch>
                    </p:blipFill>
                    <p:spPr>
                      <a:xfrm>
                        <a:off x="4438650" y="6007100"/>
                        <a:ext cx="463550" cy="393700"/>
                      </a:xfrm>
                      <a:prstGeom prst="rect">
                        <a:avLst/>
                      </a:prstGeom>
                      <a:noFill/>
                      <a:ln w="9525">
                        <a:noFill/>
                      </a:ln>
                    </p:spPr>
                  </p:pic>
                </p:oleObj>
              </mc:Fallback>
            </mc:AlternateContent>
          </a:graphicData>
        </a:graphic>
      </p:graphicFrame>
      <p:pic>
        <p:nvPicPr>
          <p:cNvPr id="16" name="图片 15" descr="LF_t2.13.png"/>
          <p:cNvPicPr>
            <a:picLocks noChangeAspect="1"/>
          </p:cNvPicPr>
          <p:nvPr/>
        </p:nvPicPr>
        <p:blipFill>
          <a:blip r:embed="rId11"/>
          <a:stretch>
            <a:fillRect/>
          </a:stretch>
        </p:blipFill>
        <p:spPr>
          <a:xfrm>
            <a:off x="0" y="1828800"/>
            <a:ext cx="3652406" cy="4718050"/>
          </a:xfrm>
          <a:prstGeom prst="rect">
            <a:avLst/>
          </a:prstGeom>
        </p:spPr>
      </p:pic>
    </p:spTree>
    <p:extLst>
      <p:ext uri="{BB962C8B-B14F-4D97-AF65-F5344CB8AC3E}">
        <p14:creationId xmlns:p14="http://schemas.microsoft.com/office/powerpoint/2010/main" val="2544145795"/>
      </p:ext>
    </p:extLst>
  </p:cSld>
  <p:clrMapOvr>
    <a:masterClrMapping/>
  </p:clrMapOvr>
  <p:transition spd="slow">
    <p:pull dir="l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时钟发生器</a:t>
            </a:r>
            <a:r>
              <a:rPr lang="en-US" dirty="0"/>
              <a:t>8284A</a:t>
            </a:r>
            <a:endParaRPr lang="zh-CN" altLang="en-US" dirty="0"/>
          </a:p>
        </p:txBody>
      </p:sp>
      <p:sp>
        <p:nvSpPr>
          <p:cNvPr id="3" name="内容占位符 2"/>
          <p:cNvSpPr>
            <a:spLocks noGrp="1"/>
          </p:cNvSpPr>
          <p:nvPr>
            <p:ph idx="1"/>
          </p:nvPr>
        </p:nvSpPr>
        <p:spPr>
          <a:xfrm>
            <a:off x="349250" y="1117600"/>
            <a:ext cx="8372475" cy="558800"/>
          </a:xfrm>
        </p:spPr>
        <p:txBody>
          <a:bodyPr/>
          <a:lstStyle/>
          <a:p>
            <a:pPr marL="363855" indent="-363855">
              <a:buClr>
                <a:srgbClr val="FF0000"/>
              </a:buClr>
              <a:buFont typeface="Wingdings" panose="05000000000000000000" pitchFamily="2" charset="2"/>
              <a:buChar char="l"/>
            </a:pPr>
            <a:r>
              <a:rPr lang="zh-CN" altLang="en-US" dirty="0">
                <a:latin typeface="+mn-lt"/>
                <a:ea typeface="+mn-ea"/>
              </a:rPr>
              <a:t>在用</a:t>
            </a:r>
            <a:r>
              <a:rPr lang="en-US" dirty="0">
                <a:latin typeface="+mn-lt"/>
                <a:ea typeface="+mn-ea"/>
              </a:rPr>
              <a:t>8088</a:t>
            </a:r>
            <a:r>
              <a:rPr lang="zh-CN" altLang="en-US" dirty="0">
                <a:latin typeface="+mn-lt"/>
                <a:ea typeface="+mn-ea"/>
              </a:rPr>
              <a:t>设计的</a:t>
            </a:r>
            <a:r>
              <a:rPr lang="en-US" dirty="0">
                <a:latin typeface="+mn-lt"/>
                <a:ea typeface="+mn-ea"/>
              </a:rPr>
              <a:t>PC/XT</a:t>
            </a:r>
            <a:r>
              <a:rPr lang="zh-CN" altLang="en-US" dirty="0">
                <a:latin typeface="+mn-lt"/>
                <a:ea typeface="+mn-ea"/>
              </a:rPr>
              <a:t>中，</a:t>
            </a:r>
            <a:r>
              <a:rPr lang="en-US" dirty="0">
                <a:latin typeface="+mn-lt"/>
                <a:ea typeface="+mn-ea"/>
              </a:rPr>
              <a:t>8284A</a:t>
            </a:r>
            <a:r>
              <a:rPr lang="zh-CN" altLang="en-US" dirty="0">
                <a:latin typeface="+mn-lt"/>
                <a:ea typeface="+mn-ea"/>
              </a:rPr>
              <a:t>与</a:t>
            </a:r>
            <a:r>
              <a:rPr lang="en-US" dirty="0">
                <a:latin typeface="+mn-lt"/>
                <a:ea typeface="+mn-ea"/>
              </a:rPr>
              <a:t>CPU</a:t>
            </a:r>
            <a:r>
              <a:rPr lang="zh-CN" altLang="en-US" dirty="0">
                <a:latin typeface="+mn-lt"/>
                <a:ea typeface="+mn-ea"/>
              </a:rPr>
              <a:t>的连线：</a:t>
            </a:r>
          </a:p>
        </p:txBody>
      </p:sp>
      <p:sp>
        <p:nvSpPr>
          <p:cNvPr id="5" name="内容占位符 2"/>
          <p:cNvSpPr txBox="1"/>
          <p:nvPr/>
        </p:nvSpPr>
        <p:spPr bwMode="auto">
          <a:xfrm>
            <a:off x="393700" y="5073650"/>
            <a:ext cx="8372475" cy="1422400"/>
          </a:xfrm>
          <a:prstGeom prst="rect">
            <a:avLst/>
          </a:prstGeom>
          <a:noFill/>
          <a:ln w="9525">
            <a:noFill/>
            <a:miter lim="800000"/>
          </a:ln>
          <a:effectLst/>
        </p:spPr>
        <p:txBody>
          <a:bodyPr vert="horz" wrap="square" lIns="91440" tIns="45720" rIns="91440" bIns="45720" numCol="1" anchor="t" anchorCtr="0" compatLnSpc="1"/>
          <a:lstStyle/>
          <a:p>
            <a:pPr marL="363855" marR="0" lvl="0" indent="-363855" algn="l" defTabSz="914400" rtl="0" eaLnBrk="0" fontAlgn="base" latinLnBrk="0" hangingPunct="0">
              <a:lnSpc>
                <a:spcPct val="100000"/>
              </a:lnSpc>
              <a:spcBef>
                <a:spcPct val="30000"/>
              </a:spcBef>
              <a:spcAft>
                <a:spcPct val="0"/>
              </a:spcAft>
              <a:buClr>
                <a:srgbClr val="FF0000"/>
              </a:buClr>
              <a:buSzTx/>
              <a:buFont typeface="Wingdings" panose="05000000000000000000" pitchFamily="2" charset="2"/>
              <a:buChar char="l"/>
              <a:tabLst/>
              <a:defRPr/>
            </a:pP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8284A</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为</a:t>
            </a: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8086/8088</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系统提供：</a:t>
            </a:r>
            <a:endPar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endParaRPr>
          </a:p>
          <a:p>
            <a:pPr marL="363855" marR="0" lvl="0" indent="-363855" algn="just" defTabSz="914400" rtl="0" eaLnBrk="0" fontAlgn="base" latinLnBrk="0" hangingPunct="0">
              <a:lnSpc>
                <a:spcPct val="100000"/>
              </a:lnSpc>
              <a:spcBef>
                <a:spcPct val="30000"/>
              </a:spcBef>
              <a:spcAft>
                <a:spcPct val="0"/>
              </a:spcAft>
              <a:buClr>
                <a:srgbClr val="FF0000"/>
              </a:buClr>
              <a:buSzTx/>
              <a:buFont typeface="Wingdings" panose="05000000000000000000" pitchFamily="2" charset="2"/>
              <a:buNone/>
              <a:tabLst/>
              <a:defRPr/>
            </a:pP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    系统时钟信号</a:t>
            </a: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CLK</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、复位信号</a:t>
            </a: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RESET</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、准备好信号</a:t>
            </a: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READY</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rPr>
              <a:t>以及供外设用的时钟信号。</a:t>
            </a:r>
            <a:endPar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endParaRPr>
          </a:p>
          <a:p>
            <a:pPr marL="533400" marR="0" lvl="0" indent="-533400" algn="l" defTabSz="914400" rtl="0" eaLnBrk="0" fontAlgn="base" latinLnBrk="0" hangingPunct="0">
              <a:lnSpc>
                <a:spcPct val="100000"/>
              </a:lnSpc>
              <a:spcBef>
                <a:spcPct val="30000"/>
              </a:spcBef>
              <a:spcAft>
                <a:spcPct val="0"/>
              </a:spcAft>
              <a:buClr>
                <a:srgbClr val="FF0000"/>
              </a:buClr>
              <a:buSzTx/>
              <a:buFont typeface="Wingdings" panose="05000000000000000000" pitchFamily="2" charset="2"/>
              <a:buChar char="l"/>
              <a:tabLst/>
              <a:defRPr/>
            </a:pPr>
            <a:endPar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a:ea typeface="楷体_GB2312"/>
              <a:cs typeface="+mn-cs"/>
            </a:endParaRPr>
          </a:p>
        </p:txBody>
      </p:sp>
      <p:pic>
        <p:nvPicPr>
          <p:cNvPr id="6" name="图片 5" descr="LF_t2.14.png"/>
          <p:cNvPicPr>
            <a:picLocks noChangeAspect="1"/>
          </p:cNvPicPr>
          <p:nvPr/>
        </p:nvPicPr>
        <p:blipFill>
          <a:blip r:embed="rId2"/>
          <a:stretch>
            <a:fillRect/>
          </a:stretch>
        </p:blipFill>
        <p:spPr>
          <a:xfrm>
            <a:off x="215900" y="1873250"/>
            <a:ext cx="8732288" cy="2774761"/>
          </a:xfrm>
          <a:prstGeom prst="rect">
            <a:avLst/>
          </a:prstGeom>
        </p:spPr>
      </p:pic>
    </p:spTree>
    <p:extLst>
      <p:ext uri="{BB962C8B-B14F-4D97-AF65-F5344CB8AC3E}">
        <p14:creationId xmlns:p14="http://schemas.microsoft.com/office/powerpoint/2010/main" val="1471045485"/>
      </p:ext>
    </p:extLst>
  </p:cSld>
  <p:clrMapOvr>
    <a:masterClrMapping/>
  </p:clrMapOvr>
  <p:transition spd="slow">
    <p:pull dir="ru"/>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050" y="628650"/>
            <a:ext cx="7912100" cy="5956300"/>
          </a:xfrm>
        </p:spPr>
        <p:txBody>
          <a:bodyPr/>
          <a:lstStyle/>
          <a:p>
            <a:pPr marL="363855" indent="-363855">
              <a:buClr>
                <a:srgbClr val="FF0000"/>
              </a:buClr>
              <a:buFont typeface="Wingdings" panose="05000000000000000000" pitchFamily="2" charset="2"/>
              <a:buChar char="l"/>
            </a:pPr>
            <a:r>
              <a:rPr lang="en-US" altLang="zh-CN" sz="2800" dirty="0">
                <a:latin typeface="+mn-lt"/>
                <a:ea typeface="+mn-ea"/>
              </a:rPr>
              <a:t>8284A</a:t>
            </a:r>
            <a:r>
              <a:rPr lang="zh-CN" altLang="en-US" sz="2800" dirty="0">
                <a:latin typeface="+mn-lt"/>
                <a:ea typeface="+mn-ea"/>
              </a:rPr>
              <a:t>的时钟信号来源：</a:t>
            </a:r>
          </a:p>
          <a:p>
            <a:pPr marL="363855" indent="-363855" algn="just">
              <a:spcBef>
                <a:spcPts val="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如</a:t>
            </a:r>
            <a:r>
              <a:rPr lang="en-US" altLang="zh-CN" dirty="0">
                <a:solidFill>
                  <a:schemeClr val="tx1"/>
                </a:solidFill>
                <a:latin typeface="+mn-lt"/>
                <a:ea typeface="宋体" panose="02010600030101010101" pitchFamily="2" charset="-122"/>
              </a:rPr>
              <a:t>F/  </a:t>
            </a:r>
            <a:r>
              <a:rPr lang="en-US" dirty="0">
                <a:solidFill>
                  <a:schemeClr val="tx1"/>
                </a:solidFill>
                <a:latin typeface="+mn-lt"/>
                <a:ea typeface="宋体" panose="02010600030101010101" pitchFamily="2" charset="-122"/>
              </a:rPr>
              <a:t>接低电平，时钟信号</a:t>
            </a:r>
            <a:r>
              <a:rPr lang="zh-CN" altLang="en-US" dirty="0">
                <a:solidFill>
                  <a:schemeClr val="tx1"/>
                </a:solidFill>
                <a:latin typeface="+mn-lt"/>
                <a:ea typeface="宋体" panose="02010600030101010101" pitchFamily="2" charset="-122"/>
              </a:rPr>
              <a:t>源</a:t>
            </a:r>
            <a:r>
              <a:rPr lang="en-US" dirty="0">
                <a:solidFill>
                  <a:schemeClr val="tx1"/>
                </a:solidFill>
                <a:latin typeface="+mn-lt"/>
                <a:ea typeface="宋体" panose="02010600030101010101" pitchFamily="2" charset="-122"/>
              </a:rPr>
              <a:t>由晶体振荡器提供，频率为f = 14.31818MHz；</a:t>
            </a:r>
          </a:p>
          <a:p>
            <a:pPr marL="363855" indent="-363855" algn="just">
              <a:spcBef>
                <a:spcPts val="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如</a:t>
            </a:r>
            <a:r>
              <a:rPr lang="en-US" altLang="zh-CN" dirty="0">
                <a:solidFill>
                  <a:schemeClr val="tx1"/>
                </a:solidFill>
                <a:latin typeface="+mn-lt"/>
                <a:ea typeface="宋体" panose="02010600030101010101" pitchFamily="2" charset="-122"/>
              </a:rPr>
              <a:t>F/   </a:t>
            </a:r>
            <a:r>
              <a:rPr lang="zh-CN" altLang="en-US" dirty="0">
                <a:solidFill>
                  <a:schemeClr val="tx1"/>
                </a:solidFill>
                <a:latin typeface="+mn-lt"/>
                <a:ea typeface="宋体" panose="02010600030101010101" pitchFamily="2" charset="-122"/>
              </a:rPr>
              <a:t>接高电平</a:t>
            </a: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用</a:t>
            </a:r>
            <a:r>
              <a:rPr lang="en-US" dirty="0">
                <a:solidFill>
                  <a:schemeClr val="tx1"/>
                </a:solidFill>
                <a:latin typeface="+mn-lt"/>
                <a:ea typeface="宋体" panose="02010600030101010101" pitchFamily="2" charset="-122"/>
              </a:rPr>
              <a:t>EFI</a:t>
            </a:r>
            <a:r>
              <a:rPr lang="zh-CN" altLang="en-US" dirty="0">
                <a:solidFill>
                  <a:schemeClr val="tx1"/>
                </a:solidFill>
                <a:latin typeface="+mn-lt"/>
                <a:ea typeface="宋体" panose="02010600030101010101" pitchFamily="2" charset="-122"/>
              </a:rPr>
              <a:t>端接入的外加振荡信号作时钟信号源。</a:t>
            </a:r>
            <a:endParaRPr lang="en-US" altLang="zh-CN" dirty="0">
              <a:solidFill>
                <a:schemeClr val="tx1"/>
              </a:solidFill>
              <a:latin typeface="+mn-lt"/>
              <a:ea typeface="宋体" panose="02010600030101010101" pitchFamily="2" charset="-122"/>
            </a:endParaRPr>
          </a:p>
          <a:p>
            <a:pPr marL="363855" indent="-363855">
              <a:spcBef>
                <a:spcPts val="2400"/>
              </a:spcBef>
              <a:buClr>
                <a:srgbClr val="FF0000"/>
              </a:buClr>
              <a:buFont typeface="Wingdings" panose="05000000000000000000" pitchFamily="2" charset="2"/>
              <a:buChar char="l"/>
            </a:pPr>
            <a:r>
              <a:rPr lang="zh-CN" altLang="en-US" sz="2800" dirty="0">
                <a:latin typeface="+mn-lt"/>
                <a:ea typeface="+mn-ea"/>
              </a:rPr>
              <a:t>从</a:t>
            </a:r>
            <a:r>
              <a:rPr lang="en-US" sz="2800" dirty="0">
                <a:latin typeface="+mn-lt"/>
                <a:ea typeface="+mn-ea"/>
              </a:rPr>
              <a:t>8284A</a:t>
            </a:r>
            <a:r>
              <a:rPr lang="zh-CN" altLang="en-US" sz="2800" dirty="0">
                <a:latin typeface="+mn-lt"/>
                <a:ea typeface="+mn-ea"/>
              </a:rPr>
              <a:t>输出端可产生的信号：</a:t>
            </a:r>
          </a:p>
          <a:p>
            <a:pPr marL="363855" indent="-363855" algn="just">
              <a:spcBef>
                <a:spcPts val="0"/>
              </a:spcBef>
              <a:buClr>
                <a:srgbClr val="00FF00"/>
              </a:buClr>
              <a:buFont typeface="Wingdings" panose="05000000000000000000" pitchFamily="2" charset="2"/>
              <a:buChar char="Ø"/>
            </a:pPr>
            <a:r>
              <a:rPr lang="en-US" dirty="0">
                <a:latin typeface="+mn-lt"/>
                <a:ea typeface="宋体" panose="02010600030101010101" pitchFamily="2" charset="-122"/>
              </a:rPr>
              <a:t>CLK88</a:t>
            </a:r>
            <a:r>
              <a:rPr lang="zh-CN" altLang="en-US" dirty="0">
                <a:solidFill>
                  <a:schemeClr val="tx1"/>
                </a:solidFill>
                <a:latin typeface="+mn-lt"/>
                <a:ea typeface="宋体" panose="02010600030101010101" pitchFamily="2" charset="-122"/>
              </a:rPr>
              <a:t>－频率</a:t>
            </a:r>
            <a:r>
              <a:rPr lang="en-US" dirty="0">
                <a:solidFill>
                  <a:schemeClr val="tx1"/>
                </a:solidFill>
                <a:latin typeface="+mn-lt"/>
                <a:ea typeface="宋体" panose="02010600030101010101" pitchFamily="2" charset="-122"/>
              </a:rPr>
              <a:t>4.77MHz</a:t>
            </a:r>
            <a:r>
              <a:rPr lang="zh-CN" altLang="en-US" dirty="0">
                <a:solidFill>
                  <a:schemeClr val="tx1"/>
                </a:solidFill>
                <a:latin typeface="+mn-lt"/>
                <a:ea typeface="宋体" panose="02010600030101010101" pitchFamily="2" charset="-122"/>
              </a:rPr>
              <a:t>，输入时钟</a:t>
            </a:r>
            <a:r>
              <a:rPr lang="en-US" dirty="0">
                <a:solidFill>
                  <a:schemeClr val="tx1"/>
                </a:solidFill>
                <a:latin typeface="+mn-lt"/>
                <a:ea typeface="宋体" panose="02010600030101010101" pitchFamily="2" charset="-122"/>
              </a:rPr>
              <a:t>3</a:t>
            </a:r>
            <a:r>
              <a:rPr lang="zh-CN" altLang="en-US" dirty="0">
                <a:solidFill>
                  <a:schemeClr val="tx1"/>
                </a:solidFill>
                <a:latin typeface="+mn-lt"/>
                <a:ea typeface="宋体" panose="02010600030101010101" pitchFamily="2" charset="-122"/>
              </a:rPr>
              <a:t>分频后得到，可送给</a:t>
            </a:r>
            <a:r>
              <a:rPr lang="en-US" dirty="0">
                <a:solidFill>
                  <a:schemeClr val="tx1"/>
                </a:solidFill>
                <a:latin typeface="+mn-lt"/>
                <a:ea typeface="宋体" panose="02010600030101010101" pitchFamily="2" charset="-122"/>
              </a:rPr>
              <a:t>8088</a:t>
            </a:r>
            <a:r>
              <a:rPr lang="zh-CN" altLang="en-US" dirty="0">
                <a:solidFill>
                  <a:schemeClr val="tx1"/>
                </a:solidFill>
                <a:latin typeface="+mn-lt"/>
                <a:ea typeface="宋体" panose="02010600030101010101" pitchFamily="2" charset="-122"/>
              </a:rPr>
              <a:t>或</a:t>
            </a:r>
            <a:r>
              <a:rPr lang="en-US" dirty="0">
                <a:solidFill>
                  <a:schemeClr val="tx1"/>
                </a:solidFill>
                <a:latin typeface="+mn-lt"/>
                <a:ea typeface="宋体" panose="02010600030101010101" pitchFamily="2" charset="-122"/>
              </a:rPr>
              <a:t>8288</a:t>
            </a:r>
            <a:r>
              <a:rPr lang="zh-CN" altLang="en-US" dirty="0">
                <a:solidFill>
                  <a:schemeClr val="tx1"/>
                </a:solidFill>
                <a:latin typeface="+mn-lt"/>
                <a:ea typeface="宋体" panose="02010600030101010101" pitchFamily="2" charset="-122"/>
              </a:rPr>
              <a:t>作时钟脉冲。</a:t>
            </a:r>
          </a:p>
          <a:p>
            <a:pPr marL="363855" indent="-363855" algn="just">
              <a:spcBef>
                <a:spcPts val="0"/>
              </a:spcBef>
              <a:buClr>
                <a:srgbClr val="00FF00"/>
              </a:buClr>
              <a:buFont typeface="Wingdings" panose="05000000000000000000" pitchFamily="2" charset="2"/>
              <a:buChar char="Ø"/>
            </a:pPr>
            <a:r>
              <a:rPr lang="en-US" dirty="0">
                <a:latin typeface="+mn-lt"/>
                <a:ea typeface="宋体" panose="02010600030101010101" pitchFamily="2" charset="-122"/>
              </a:rPr>
              <a:t>PCLK</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CLK88 </a:t>
            </a:r>
            <a:r>
              <a:rPr lang="zh-CN" altLang="en-US" dirty="0">
                <a:solidFill>
                  <a:schemeClr val="tx1"/>
                </a:solidFill>
                <a:latin typeface="+mn-lt"/>
                <a:ea typeface="宋体" panose="02010600030101010101" pitchFamily="2" charset="-122"/>
              </a:rPr>
              <a:t>经</a:t>
            </a:r>
            <a:r>
              <a:rPr lang="en-US" dirty="0">
                <a:solidFill>
                  <a:schemeClr val="tx1"/>
                </a:solidFill>
                <a:latin typeface="+mn-lt"/>
                <a:ea typeface="宋体" panose="02010600030101010101" pitchFamily="2" charset="-122"/>
              </a:rPr>
              <a:t>8284A</a:t>
            </a:r>
            <a:r>
              <a:rPr lang="zh-CN" altLang="en-US" dirty="0">
                <a:solidFill>
                  <a:schemeClr val="tx1"/>
                </a:solidFill>
                <a:latin typeface="+mn-lt"/>
                <a:ea typeface="宋体" panose="02010600030101010101" pitchFamily="2" charset="-122"/>
              </a:rPr>
              <a:t>内部</a:t>
            </a:r>
            <a:r>
              <a:rPr lang="en-US" dirty="0">
                <a:solidFill>
                  <a:schemeClr val="tx1"/>
                </a:solidFill>
                <a:latin typeface="+mn-lt"/>
                <a:ea typeface="宋体" panose="02010600030101010101" pitchFamily="2" charset="-122"/>
              </a:rPr>
              <a:t>2</a:t>
            </a:r>
            <a:r>
              <a:rPr lang="zh-CN" altLang="en-US" dirty="0">
                <a:solidFill>
                  <a:schemeClr val="tx1"/>
                </a:solidFill>
                <a:latin typeface="+mn-lt"/>
                <a:ea typeface="宋体" panose="02010600030101010101" pitchFamily="2" charset="-122"/>
              </a:rPr>
              <a:t>分频产生的脉冲信号</a:t>
            </a: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频率</a:t>
            </a:r>
            <a:r>
              <a:rPr lang="en-US" dirty="0">
                <a:solidFill>
                  <a:schemeClr val="tx1"/>
                </a:solidFill>
                <a:latin typeface="+mn-lt"/>
                <a:ea typeface="宋体" panose="02010600030101010101" pitchFamily="2" charset="-122"/>
              </a:rPr>
              <a:t>2.385MHz</a:t>
            </a:r>
            <a:r>
              <a:rPr lang="zh-CN" altLang="en-US" dirty="0">
                <a:solidFill>
                  <a:schemeClr val="tx1"/>
                </a:solidFill>
                <a:latin typeface="+mn-lt"/>
                <a:ea typeface="宋体" panose="02010600030101010101" pitchFamily="2" charset="-122"/>
              </a:rPr>
              <a:t>。</a:t>
            </a:r>
          </a:p>
          <a:p>
            <a:pPr marL="363855" indent="-363855" algn="just">
              <a:spcBef>
                <a:spcPts val="0"/>
              </a:spcBef>
              <a:buClr>
                <a:srgbClr val="00FF00"/>
              </a:buClr>
              <a:buFont typeface="Wingdings" panose="05000000000000000000" pitchFamily="2" charset="2"/>
              <a:buChar char="Ø"/>
            </a:pPr>
            <a:r>
              <a:rPr lang="en-US" dirty="0">
                <a:latin typeface="+mn-lt"/>
                <a:ea typeface="宋体" panose="02010600030101010101" pitchFamily="2" charset="-122"/>
              </a:rPr>
              <a:t>OSC</a:t>
            </a:r>
            <a:r>
              <a:rPr lang="zh-CN" altLang="en-US" dirty="0">
                <a:solidFill>
                  <a:schemeClr val="tx1"/>
                </a:solidFill>
                <a:latin typeface="+mn-lt"/>
                <a:ea typeface="宋体" panose="02010600030101010101" pitchFamily="2" charset="-122"/>
              </a:rPr>
              <a:t>－从</a:t>
            </a:r>
            <a:r>
              <a:rPr lang="en-US" dirty="0">
                <a:solidFill>
                  <a:schemeClr val="tx1"/>
                </a:solidFill>
                <a:latin typeface="+mn-lt"/>
                <a:ea typeface="宋体" panose="02010600030101010101" pitchFamily="2" charset="-122"/>
              </a:rPr>
              <a:t>OSC</a:t>
            </a:r>
            <a:r>
              <a:rPr lang="zh-CN" altLang="en-US" dirty="0">
                <a:solidFill>
                  <a:schemeClr val="tx1"/>
                </a:solidFill>
                <a:latin typeface="+mn-lt"/>
                <a:ea typeface="宋体" panose="02010600030101010101" pitchFamily="2" charset="-122"/>
              </a:rPr>
              <a:t>脚输出的脉冲信号</a:t>
            </a: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频率为</a:t>
            </a:r>
            <a:r>
              <a:rPr lang="en-US" dirty="0">
                <a:solidFill>
                  <a:schemeClr val="tx1"/>
                </a:solidFill>
                <a:latin typeface="+mn-lt"/>
                <a:ea typeface="宋体" panose="02010600030101010101" pitchFamily="2" charset="-122"/>
              </a:rPr>
              <a:t>14. 31818 MHz</a:t>
            </a:r>
            <a:endParaRPr lang="zh-CN" altLang="en-US" dirty="0">
              <a:solidFill>
                <a:schemeClr val="tx1"/>
              </a:solidFill>
              <a:latin typeface="+mn-lt"/>
              <a:ea typeface="宋体" panose="02010600030101010101" pitchFamily="2" charset="-122"/>
            </a:endParaRPr>
          </a:p>
          <a:p>
            <a:pPr marL="363855" indent="-363855" algn="just">
              <a:spcBef>
                <a:spcPts val="0"/>
              </a:spcBef>
              <a:buClr>
                <a:srgbClr val="00FF00"/>
              </a:buClr>
              <a:buFont typeface="Wingdings" panose="05000000000000000000" pitchFamily="2" charset="2"/>
              <a:buChar char="Ø"/>
            </a:pPr>
            <a:r>
              <a:rPr lang="en-US" dirty="0">
                <a:solidFill>
                  <a:schemeClr val="tx1"/>
                </a:solidFill>
                <a:latin typeface="+mn-lt"/>
                <a:ea typeface="宋体" panose="02010600030101010101" pitchFamily="2" charset="-122"/>
              </a:rPr>
              <a:t>PCLK</a:t>
            </a:r>
            <a:r>
              <a:rPr lang="zh-CN" altLang="en-US" dirty="0">
                <a:solidFill>
                  <a:schemeClr val="tx1"/>
                </a:solidFill>
                <a:latin typeface="+mn-lt"/>
                <a:ea typeface="宋体" panose="02010600030101010101" pitchFamily="2" charset="-122"/>
              </a:rPr>
              <a:t>和</a:t>
            </a:r>
            <a:r>
              <a:rPr lang="en-US" dirty="0">
                <a:solidFill>
                  <a:schemeClr val="tx1"/>
                </a:solidFill>
                <a:latin typeface="+mn-lt"/>
                <a:ea typeface="宋体" panose="02010600030101010101" pitchFamily="2" charset="-122"/>
              </a:rPr>
              <a:t>OSC</a:t>
            </a:r>
            <a:r>
              <a:rPr lang="zh-CN" altLang="en-US" dirty="0">
                <a:solidFill>
                  <a:schemeClr val="tx1"/>
                </a:solidFill>
                <a:latin typeface="+mn-lt"/>
                <a:ea typeface="宋体" panose="02010600030101010101" pitchFamily="2" charset="-122"/>
              </a:rPr>
              <a:t>信号输出到系统外部，供外部电路（如</a:t>
            </a:r>
            <a:r>
              <a:rPr lang="en-US" dirty="0">
                <a:solidFill>
                  <a:schemeClr val="tx1"/>
                </a:solidFill>
                <a:latin typeface="+mn-lt"/>
                <a:ea typeface="宋体" panose="02010600030101010101" pitchFamily="2" charset="-122"/>
              </a:rPr>
              <a:t>8253</a:t>
            </a:r>
            <a:r>
              <a:rPr lang="zh-CN" altLang="en-US" dirty="0">
                <a:solidFill>
                  <a:schemeClr val="tx1"/>
                </a:solidFill>
                <a:latin typeface="+mn-lt"/>
                <a:ea typeface="宋体" panose="02010600030101010101" pitchFamily="2" charset="-122"/>
              </a:rPr>
              <a:t>）使用。</a:t>
            </a:r>
          </a:p>
          <a:p>
            <a:endParaRPr lang="zh-CN" altLang="en-US" dirty="0"/>
          </a:p>
        </p:txBody>
      </p:sp>
      <p:graphicFrame>
        <p:nvGraphicFramePr>
          <p:cNvPr id="4" name="对象 3"/>
          <p:cNvGraphicFramePr>
            <a:graphicFrameLocks noChangeAspect="1"/>
          </p:cNvGraphicFramePr>
          <p:nvPr/>
        </p:nvGraphicFramePr>
        <p:xfrm>
          <a:off x="1638300" y="1028700"/>
          <a:ext cx="340659" cy="482600"/>
        </p:xfrm>
        <a:graphic>
          <a:graphicData uri="http://schemas.openxmlformats.org/presentationml/2006/ole">
            <mc:AlternateContent xmlns:mc="http://schemas.openxmlformats.org/markup-compatibility/2006">
              <mc:Choice xmlns:v="urn:schemas-microsoft-com:vml" Requires="v">
                <p:oleObj name="Equation" r:id="rId2" imgW="3657600" imgH="5181600" progId="Equation.DSMT4">
                  <p:embed/>
                </p:oleObj>
              </mc:Choice>
              <mc:Fallback>
                <p:oleObj name="Equation" r:id="rId2" imgW="3657600" imgH="5181600" progId="Equation.DSMT4">
                  <p:embed/>
                  <p:pic>
                    <p:nvPicPr>
                      <p:cNvPr id="4" name="对象 3"/>
                      <p:cNvPicPr>
                        <a:picLocks noChangeAspect="1"/>
                      </p:cNvPicPr>
                      <p:nvPr/>
                    </p:nvPicPr>
                    <p:blipFill>
                      <a:blip r:embed="rId3"/>
                      <a:stretch>
                        <a:fillRect/>
                      </a:stretch>
                    </p:blipFill>
                    <p:spPr>
                      <a:xfrm>
                        <a:off x="1638300" y="1028700"/>
                        <a:ext cx="340659" cy="482600"/>
                      </a:xfrm>
                      <a:prstGeom prst="rect">
                        <a:avLst/>
                      </a:prstGeom>
                      <a:noFill/>
                      <a:ln w="9525">
                        <a:noFill/>
                      </a:ln>
                    </p:spPr>
                  </p:pic>
                </p:oleObj>
              </mc:Fallback>
            </mc:AlternateContent>
          </a:graphicData>
        </a:graphic>
      </p:graphicFrame>
      <p:graphicFrame>
        <p:nvGraphicFramePr>
          <p:cNvPr id="22531" name="Object 3"/>
          <p:cNvGraphicFramePr>
            <a:graphicFrameLocks noChangeAspect="1"/>
          </p:cNvGraphicFramePr>
          <p:nvPr/>
        </p:nvGraphicFramePr>
        <p:xfrm>
          <a:off x="1593850" y="1828800"/>
          <a:ext cx="341312" cy="482600"/>
        </p:xfrm>
        <a:graphic>
          <a:graphicData uri="http://schemas.openxmlformats.org/presentationml/2006/ole">
            <mc:AlternateContent xmlns:mc="http://schemas.openxmlformats.org/markup-compatibility/2006">
              <mc:Choice xmlns:v="urn:schemas-microsoft-com:vml" Requires="v">
                <p:oleObj name="Equation" r:id="rId4" imgW="3657600" imgH="5181600" progId="Equation.DSMT4">
                  <p:embed/>
                </p:oleObj>
              </mc:Choice>
              <mc:Fallback>
                <p:oleObj name="Equation" r:id="rId4" imgW="3657600" imgH="5181600" progId="Equation.DSMT4">
                  <p:embed/>
                  <p:pic>
                    <p:nvPicPr>
                      <p:cNvPr id="22531" name="Object 3"/>
                      <p:cNvPicPr>
                        <a:picLocks noChangeAspect="1"/>
                      </p:cNvPicPr>
                      <p:nvPr/>
                    </p:nvPicPr>
                    <p:blipFill>
                      <a:blip r:embed="rId3"/>
                      <a:stretch>
                        <a:fillRect/>
                      </a:stretch>
                    </p:blipFill>
                    <p:spPr>
                      <a:xfrm>
                        <a:off x="1593850" y="1828800"/>
                        <a:ext cx="341312" cy="4826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463947028"/>
      </p:ext>
    </p:extLst>
  </p:cSld>
  <p:clrMapOvr>
    <a:masterClrMapping/>
  </p:clrMapOvr>
  <p:transition spd="slow">
    <p:pull dir="lu"/>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762000"/>
            <a:ext cx="8372475" cy="5727700"/>
          </a:xfrm>
        </p:spPr>
        <p:txBody>
          <a:bodyPr/>
          <a:lstStyle/>
          <a:p>
            <a:pPr marL="363855" indent="-363855" algn="just">
              <a:buClr>
                <a:srgbClr val="FF0000"/>
              </a:buClr>
              <a:buFont typeface="Wingdings" panose="05000000000000000000" pitchFamily="2" charset="2"/>
              <a:buChar char="l"/>
            </a:pPr>
            <a:r>
              <a:rPr lang="en-US" altLang="zh-CN" sz="2800" dirty="0">
                <a:latin typeface="+mn-lt"/>
                <a:ea typeface="+mn-ea"/>
              </a:rPr>
              <a:t>8284A</a:t>
            </a:r>
            <a:r>
              <a:rPr lang="zh-CN" altLang="en-US" sz="2800" dirty="0">
                <a:latin typeface="+mn-lt"/>
                <a:ea typeface="+mn-ea"/>
              </a:rPr>
              <a:t>的作用：</a:t>
            </a:r>
            <a:endParaRPr lang="en-US" altLang="zh-CN" sz="2800" dirty="0">
              <a:latin typeface="+mn-lt"/>
              <a:ea typeface="+mn-ea"/>
            </a:endParaRPr>
          </a:p>
          <a:p>
            <a:pPr marL="363855" indent="-363855" algn="just">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系统加电，电源准备好信号</a:t>
            </a:r>
            <a:r>
              <a:rPr lang="en-US" dirty="0">
                <a:solidFill>
                  <a:schemeClr val="tx1"/>
                </a:solidFill>
                <a:latin typeface="+mn-lt"/>
                <a:ea typeface="宋体" panose="02010600030101010101" pitchFamily="2" charset="-122"/>
              </a:rPr>
              <a:t>PWR GOOD</a:t>
            </a:r>
            <a:r>
              <a:rPr lang="zh-CN" altLang="en-US" dirty="0">
                <a:solidFill>
                  <a:schemeClr val="tx1"/>
                </a:solidFill>
                <a:latin typeface="+mn-lt"/>
                <a:ea typeface="宋体" panose="02010600030101010101" pitchFamily="2" charset="-122"/>
              </a:rPr>
              <a:t>送</a:t>
            </a:r>
            <a:r>
              <a:rPr lang="en-US" dirty="0">
                <a:solidFill>
                  <a:schemeClr val="tx1"/>
                </a:solidFill>
                <a:latin typeface="+mn-lt"/>
                <a:ea typeface="宋体" panose="02010600030101010101" pitchFamily="2" charset="-122"/>
              </a:rPr>
              <a:t>8284A</a:t>
            </a:r>
            <a:r>
              <a:rPr lang="zh-CN" altLang="en-US" dirty="0">
                <a:solidFill>
                  <a:schemeClr val="tx1"/>
                </a:solidFill>
                <a:latin typeface="+mn-lt"/>
                <a:ea typeface="宋体" panose="02010600030101010101" pitchFamily="2" charset="-122"/>
              </a:rPr>
              <a:t>复位端</a:t>
            </a:r>
            <a:r>
              <a:rPr lang="en-US" dirty="0">
                <a:solidFill>
                  <a:schemeClr val="tx1"/>
                </a:solidFill>
                <a:latin typeface="+mn-lt"/>
                <a:ea typeface="宋体" panose="02010600030101010101" pitchFamily="2" charset="-122"/>
              </a:rPr>
              <a:t>RES</a:t>
            </a:r>
            <a:r>
              <a:rPr lang="zh-CN" altLang="en-US" dirty="0">
                <a:solidFill>
                  <a:schemeClr val="tx1"/>
                </a:solidFill>
                <a:latin typeface="+mn-lt"/>
                <a:ea typeface="宋体" panose="02010600030101010101" pitchFamily="2" charset="-122"/>
              </a:rPr>
              <a:t>，经它同步后形成系统</a:t>
            </a:r>
            <a:r>
              <a:rPr lang="zh-CN" altLang="en-US" dirty="0">
                <a:solidFill>
                  <a:srgbClr val="00FF00"/>
                </a:solidFill>
                <a:latin typeface="+mn-lt"/>
                <a:ea typeface="宋体" panose="02010600030101010101" pitchFamily="2" charset="-122"/>
              </a:rPr>
              <a:t>复位信号</a:t>
            </a:r>
            <a:r>
              <a:rPr lang="en-US" dirty="0">
                <a:solidFill>
                  <a:srgbClr val="00FF00"/>
                </a:solidFill>
                <a:latin typeface="+mn-lt"/>
                <a:ea typeface="宋体" panose="02010600030101010101" pitchFamily="2" charset="-122"/>
              </a:rPr>
              <a:t>RESET</a:t>
            </a:r>
            <a:r>
              <a:rPr lang="zh-CN" altLang="en-US" dirty="0">
                <a:solidFill>
                  <a:schemeClr val="tx1"/>
                </a:solidFill>
                <a:latin typeface="+mn-lt"/>
                <a:ea typeface="宋体" panose="02010600030101010101" pitchFamily="2" charset="-122"/>
              </a:rPr>
              <a:t>。</a:t>
            </a:r>
          </a:p>
          <a:p>
            <a:pPr marL="363855" indent="-363855" algn="just">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当</a:t>
            </a:r>
            <a:r>
              <a:rPr lang="en-US" dirty="0">
                <a:solidFill>
                  <a:schemeClr val="tx1"/>
                </a:solidFill>
                <a:latin typeface="+mn-lt"/>
                <a:ea typeface="宋体" panose="02010600030101010101" pitchFamily="2" charset="-122"/>
              </a:rPr>
              <a:t>CPU</a:t>
            </a:r>
            <a:r>
              <a:rPr lang="zh-CN" altLang="en-US" dirty="0">
                <a:solidFill>
                  <a:schemeClr val="tx1"/>
                </a:solidFill>
                <a:latin typeface="+mn-lt"/>
                <a:ea typeface="宋体" panose="02010600030101010101" pitchFamily="2" charset="-122"/>
              </a:rPr>
              <a:t>与慢速存储器或外设交换数据时，会向</a:t>
            </a:r>
            <a:r>
              <a:rPr lang="en-US" dirty="0">
                <a:solidFill>
                  <a:schemeClr val="tx1"/>
                </a:solidFill>
                <a:latin typeface="+mn-lt"/>
                <a:ea typeface="宋体" panose="02010600030101010101" pitchFamily="2" charset="-122"/>
              </a:rPr>
              <a:t>8284A</a:t>
            </a:r>
            <a:r>
              <a:rPr lang="zh-CN" altLang="en-US" dirty="0">
                <a:solidFill>
                  <a:schemeClr val="tx1"/>
                </a:solidFill>
                <a:latin typeface="+mn-lt"/>
                <a:ea typeface="宋体" panose="02010600030101010101" pitchFamily="2" charset="-122"/>
              </a:rPr>
              <a:t>的</a:t>
            </a:r>
            <a:r>
              <a:rPr lang="en-US" dirty="0">
                <a:solidFill>
                  <a:schemeClr val="tx1"/>
                </a:solidFill>
                <a:latin typeface="+mn-lt"/>
                <a:ea typeface="宋体" panose="02010600030101010101" pitchFamily="2" charset="-122"/>
              </a:rPr>
              <a:t>RDY</a:t>
            </a:r>
            <a:r>
              <a:rPr lang="en-US" baseline="-25000" dirty="0">
                <a:solidFill>
                  <a:schemeClr val="tx1"/>
                </a:solidFill>
                <a:latin typeface="+mn-lt"/>
                <a:ea typeface="宋体" panose="02010600030101010101" pitchFamily="2" charset="-122"/>
              </a:rPr>
              <a:t>1</a:t>
            </a:r>
            <a:r>
              <a:rPr lang="zh-CN" altLang="en-US" baseline="-25000" dirty="0">
                <a:solidFill>
                  <a:schemeClr val="tx1"/>
                </a:solidFill>
                <a:latin typeface="+mn-lt"/>
                <a:ea typeface="宋体" panose="02010600030101010101" pitchFamily="2" charset="-122"/>
              </a:rPr>
              <a:t>、</a:t>
            </a: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输入信号，经它同步后</a:t>
            </a:r>
            <a:r>
              <a:rPr lang="zh-CN" altLang="en-US" dirty="0">
                <a:solidFill>
                  <a:srgbClr val="00FF00"/>
                </a:solidFill>
                <a:latin typeface="+mn-lt"/>
                <a:ea typeface="宋体" panose="02010600030101010101" pitchFamily="2" charset="-122"/>
              </a:rPr>
              <a:t>使</a:t>
            </a:r>
            <a:r>
              <a:rPr lang="en-US" dirty="0">
                <a:solidFill>
                  <a:srgbClr val="00FF00"/>
                </a:solidFill>
                <a:latin typeface="+mn-lt"/>
                <a:ea typeface="宋体" panose="02010600030101010101" pitchFamily="2" charset="-122"/>
              </a:rPr>
              <a:t>READY</a:t>
            </a:r>
            <a:r>
              <a:rPr lang="zh-CN" altLang="en-US" dirty="0">
                <a:solidFill>
                  <a:srgbClr val="00FF00"/>
                </a:solidFill>
                <a:latin typeface="+mn-lt"/>
                <a:ea typeface="宋体" panose="02010600030101010101" pitchFamily="2" charset="-122"/>
              </a:rPr>
              <a:t>变低</a:t>
            </a:r>
            <a:r>
              <a:rPr lang="zh-CN" altLang="en-US" dirty="0">
                <a:solidFill>
                  <a:schemeClr val="tx1"/>
                </a:solidFill>
                <a:latin typeface="+mn-lt"/>
                <a:ea typeface="宋体" panose="02010600030101010101" pitchFamily="2" charset="-122"/>
              </a:rPr>
              <a:t>并送到</a:t>
            </a:r>
            <a:r>
              <a:rPr lang="en-US" dirty="0">
                <a:solidFill>
                  <a:schemeClr val="tx1"/>
                </a:solidFill>
                <a:latin typeface="+mn-lt"/>
                <a:ea typeface="宋体" panose="02010600030101010101" pitchFamily="2" charset="-122"/>
              </a:rPr>
              <a:t>CPU</a:t>
            </a:r>
            <a:r>
              <a:rPr lang="zh-CN" altLang="en-US" dirty="0">
                <a:solidFill>
                  <a:schemeClr val="tx1"/>
                </a:solidFill>
                <a:latin typeface="+mn-lt"/>
                <a:ea typeface="宋体" panose="02010600030101010101" pitchFamily="2" charset="-122"/>
              </a:rPr>
              <a:t>的</a:t>
            </a:r>
            <a:r>
              <a:rPr lang="en-US" dirty="0">
                <a:solidFill>
                  <a:schemeClr val="tx1"/>
                </a:solidFill>
                <a:latin typeface="+mn-lt"/>
                <a:ea typeface="宋体" panose="02010600030101010101" pitchFamily="2" charset="-122"/>
              </a:rPr>
              <a:t>READY</a:t>
            </a:r>
            <a:r>
              <a:rPr lang="zh-CN" altLang="en-US" dirty="0">
                <a:solidFill>
                  <a:schemeClr val="tx1"/>
                </a:solidFill>
                <a:latin typeface="+mn-lt"/>
                <a:ea typeface="宋体" panose="02010600030101010101" pitchFamily="2" charset="-122"/>
              </a:rPr>
              <a:t>端，在</a:t>
            </a:r>
            <a:r>
              <a:rPr lang="en-US" dirty="0">
                <a:solidFill>
                  <a:schemeClr val="tx1"/>
                </a:solidFill>
                <a:latin typeface="+mn-lt"/>
                <a:ea typeface="宋体" panose="02010600030101010101" pitchFamily="2" charset="-122"/>
              </a:rPr>
              <a:t>T</a:t>
            </a:r>
            <a:r>
              <a:rPr lang="en-US" baseline="-25000" dirty="0">
                <a:solidFill>
                  <a:schemeClr val="tx1"/>
                </a:solidFill>
                <a:latin typeface="+mn-lt"/>
                <a:ea typeface="宋体" panose="02010600030101010101" pitchFamily="2" charset="-122"/>
              </a:rPr>
              <a:t>3</a:t>
            </a:r>
            <a:r>
              <a:rPr lang="zh-CN" altLang="en-US" dirty="0">
                <a:solidFill>
                  <a:schemeClr val="tx1"/>
                </a:solidFill>
                <a:latin typeface="+mn-lt"/>
                <a:ea typeface="宋体" panose="02010600030101010101" pitchFamily="2" charset="-122"/>
              </a:rPr>
              <a:t>周期后插入</a:t>
            </a:r>
            <a:r>
              <a:rPr lang="en-US" dirty="0">
                <a:solidFill>
                  <a:schemeClr val="tx1"/>
                </a:solidFill>
                <a:latin typeface="+mn-lt"/>
                <a:ea typeface="宋体" panose="02010600030101010101" pitchFamily="2" charset="-122"/>
              </a:rPr>
              <a:t>1~n</a:t>
            </a:r>
            <a:r>
              <a:rPr lang="zh-CN" altLang="en-US" dirty="0">
                <a:solidFill>
                  <a:schemeClr val="tx1"/>
                </a:solidFill>
                <a:latin typeface="+mn-lt"/>
                <a:ea typeface="宋体" panose="02010600030101010101" pitchFamily="2" charset="-122"/>
              </a:rPr>
              <a:t>个等待周期</a:t>
            </a:r>
            <a:r>
              <a:rPr lang="en-US" dirty="0">
                <a:solidFill>
                  <a:schemeClr val="tx1"/>
                </a:solidFill>
                <a:latin typeface="+mn-lt"/>
                <a:ea typeface="宋体" panose="02010600030101010101" pitchFamily="2" charset="-122"/>
              </a:rPr>
              <a:t>Tw</a:t>
            </a:r>
            <a:r>
              <a:rPr lang="zh-CN" altLang="en-US" dirty="0">
                <a:solidFill>
                  <a:schemeClr val="tx1"/>
                </a:solidFill>
                <a:latin typeface="+mn-lt"/>
                <a:ea typeface="宋体" panose="02010600030101010101" pitchFamily="2" charset="-122"/>
              </a:rPr>
              <a:t>，直至外部数据准备就绪，使</a:t>
            </a:r>
            <a:r>
              <a:rPr lang="en-US" dirty="0">
                <a:solidFill>
                  <a:schemeClr val="tx1"/>
                </a:solidFill>
                <a:latin typeface="+mn-lt"/>
                <a:ea typeface="宋体" panose="02010600030101010101" pitchFamily="2" charset="-122"/>
              </a:rPr>
              <a:t>READY</a:t>
            </a:r>
            <a:r>
              <a:rPr lang="zh-CN" altLang="en-US" dirty="0">
                <a:solidFill>
                  <a:schemeClr val="tx1"/>
                </a:solidFill>
                <a:latin typeface="+mn-lt"/>
                <a:ea typeface="宋体" panose="02010600030101010101" pitchFamily="2" charset="-122"/>
              </a:rPr>
              <a:t>变高才进入</a:t>
            </a:r>
            <a:r>
              <a:rPr lang="en-US" dirty="0">
                <a:solidFill>
                  <a:schemeClr val="tx1"/>
                </a:solidFill>
                <a:latin typeface="+mn-lt"/>
                <a:ea typeface="宋体" panose="02010600030101010101" pitchFamily="2" charset="-122"/>
              </a:rPr>
              <a:t>T</a:t>
            </a:r>
            <a:r>
              <a:rPr lang="en-US" baseline="-25000" dirty="0">
                <a:solidFill>
                  <a:schemeClr val="tx1"/>
                </a:solidFill>
                <a:latin typeface="+mn-lt"/>
                <a:ea typeface="宋体" panose="02010600030101010101" pitchFamily="2" charset="-122"/>
              </a:rPr>
              <a:t>4</a:t>
            </a:r>
            <a:r>
              <a:rPr lang="zh-CN" altLang="en-US" dirty="0">
                <a:solidFill>
                  <a:schemeClr val="tx1"/>
                </a:solidFill>
                <a:latin typeface="+mn-lt"/>
                <a:ea typeface="宋体" panose="02010600030101010101" pitchFamily="2" charset="-122"/>
              </a:rPr>
              <a:t>周期，完成数据传送。</a:t>
            </a:r>
          </a:p>
          <a:p>
            <a:pPr marL="363855" indent="-363855" algn="just">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在</a:t>
            </a:r>
            <a:r>
              <a:rPr lang="en-US" dirty="0">
                <a:solidFill>
                  <a:schemeClr val="tx1"/>
                </a:solidFill>
                <a:latin typeface="+mn-lt"/>
                <a:ea typeface="宋体" panose="02010600030101010101" pitchFamily="2" charset="-122"/>
              </a:rPr>
              <a:t>X</a:t>
            </a:r>
            <a:r>
              <a:rPr lang="en-US" baseline="-25000" dirty="0">
                <a:solidFill>
                  <a:schemeClr val="tx1"/>
                </a:solidFill>
                <a:latin typeface="+mn-lt"/>
                <a:ea typeface="宋体" panose="02010600030101010101" pitchFamily="2" charset="-122"/>
              </a:rPr>
              <a:t>1</a:t>
            </a:r>
            <a:r>
              <a:rPr lang="zh-CN" altLang="en-US" dirty="0">
                <a:solidFill>
                  <a:schemeClr val="tx1"/>
                </a:solidFill>
                <a:latin typeface="+mn-lt"/>
                <a:ea typeface="宋体" panose="02010600030101010101" pitchFamily="2" charset="-122"/>
              </a:rPr>
              <a:t>和</a:t>
            </a:r>
            <a:r>
              <a:rPr lang="en-US" dirty="0">
                <a:solidFill>
                  <a:schemeClr val="tx1"/>
                </a:solidFill>
                <a:latin typeface="+mn-lt"/>
                <a:ea typeface="宋体" panose="02010600030101010101" pitchFamily="2" charset="-122"/>
              </a:rPr>
              <a:t>X</a:t>
            </a:r>
            <a:r>
              <a:rPr lang="en-US" baseline="-25000" dirty="0">
                <a:solidFill>
                  <a:schemeClr val="tx1"/>
                </a:solidFill>
                <a:latin typeface="+mn-lt"/>
                <a:ea typeface="宋体" panose="02010600030101010101" pitchFamily="2" charset="-122"/>
              </a:rPr>
              <a:t>2</a:t>
            </a:r>
            <a:r>
              <a:rPr lang="zh-CN" altLang="en-US" dirty="0">
                <a:solidFill>
                  <a:schemeClr val="tx1"/>
                </a:solidFill>
                <a:latin typeface="+mn-lt"/>
                <a:ea typeface="宋体" panose="02010600030101010101" pitchFamily="2" charset="-122"/>
              </a:rPr>
              <a:t>端接频率</a:t>
            </a:r>
            <a:r>
              <a:rPr lang="en-US" dirty="0">
                <a:solidFill>
                  <a:schemeClr val="tx1"/>
                </a:solidFill>
                <a:latin typeface="+mn-lt"/>
                <a:ea typeface="宋体" panose="02010600030101010101" pitchFamily="2" charset="-122"/>
              </a:rPr>
              <a:t>15MHz</a:t>
            </a:r>
            <a:r>
              <a:rPr lang="zh-CN" altLang="en-US" dirty="0">
                <a:solidFill>
                  <a:schemeClr val="tx1"/>
                </a:solidFill>
                <a:latin typeface="+mn-lt"/>
                <a:ea typeface="宋体" panose="02010600030101010101" pitchFamily="2" charset="-122"/>
              </a:rPr>
              <a:t>或</a:t>
            </a:r>
            <a:r>
              <a:rPr lang="en-US" dirty="0">
                <a:solidFill>
                  <a:schemeClr val="tx1"/>
                </a:solidFill>
                <a:latin typeface="+mn-lt"/>
                <a:ea typeface="宋体" panose="02010600030101010101" pitchFamily="2" charset="-122"/>
              </a:rPr>
              <a:t>24MHz</a:t>
            </a:r>
            <a:r>
              <a:rPr lang="zh-CN" altLang="en-US" dirty="0">
                <a:solidFill>
                  <a:schemeClr val="tx1"/>
                </a:solidFill>
                <a:latin typeface="+mn-lt"/>
                <a:ea typeface="宋体" panose="02010600030101010101" pitchFamily="2" charset="-122"/>
              </a:rPr>
              <a:t>晶振，则经</a:t>
            </a:r>
            <a:r>
              <a:rPr lang="en-US" dirty="0">
                <a:solidFill>
                  <a:schemeClr val="tx1"/>
                </a:solidFill>
                <a:latin typeface="+mn-lt"/>
                <a:ea typeface="宋体" panose="02010600030101010101" pitchFamily="2" charset="-122"/>
              </a:rPr>
              <a:t>8284A</a:t>
            </a:r>
            <a:r>
              <a:rPr lang="zh-CN" altLang="en-US" dirty="0">
                <a:solidFill>
                  <a:schemeClr val="tx1"/>
                </a:solidFill>
                <a:latin typeface="+mn-lt"/>
                <a:ea typeface="宋体" panose="02010600030101010101" pitchFamily="2" charset="-122"/>
              </a:rPr>
              <a:t>做</a:t>
            </a:r>
            <a:r>
              <a:rPr lang="en-US" dirty="0">
                <a:solidFill>
                  <a:schemeClr val="tx1"/>
                </a:solidFill>
                <a:latin typeface="+mn-lt"/>
                <a:ea typeface="宋体" panose="02010600030101010101" pitchFamily="2" charset="-122"/>
              </a:rPr>
              <a:t>2</a:t>
            </a:r>
            <a:r>
              <a:rPr lang="zh-CN" altLang="en-US" dirty="0">
                <a:solidFill>
                  <a:schemeClr val="tx1"/>
                </a:solidFill>
                <a:latin typeface="+mn-lt"/>
                <a:ea typeface="宋体" panose="02010600030101010101" pitchFamily="2" charset="-122"/>
              </a:rPr>
              <a:t>分频，在</a:t>
            </a:r>
            <a:r>
              <a:rPr lang="en-US" dirty="0">
                <a:solidFill>
                  <a:schemeClr val="tx1"/>
                </a:solidFill>
                <a:latin typeface="+mn-lt"/>
                <a:ea typeface="宋体" panose="02010600030101010101" pitchFamily="2" charset="-122"/>
              </a:rPr>
              <a:t>CLK</a:t>
            </a:r>
            <a:r>
              <a:rPr lang="zh-CN" altLang="en-US" dirty="0">
                <a:solidFill>
                  <a:schemeClr val="tx1"/>
                </a:solidFill>
                <a:latin typeface="+mn-lt"/>
                <a:ea typeface="宋体" panose="02010600030101010101" pitchFamily="2" charset="-122"/>
              </a:rPr>
              <a:t>端获得</a:t>
            </a:r>
            <a:r>
              <a:rPr lang="en-US" dirty="0">
                <a:solidFill>
                  <a:srgbClr val="00FF00"/>
                </a:solidFill>
                <a:latin typeface="+mn-lt"/>
                <a:ea typeface="宋体" panose="02010600030101010101" pitchFamily="2" charset="-122"/>
              </a:rPr>
              <a:t>5MHz</a:t>
            </a:r>
            <a:r>
              <a:rPr lang="zh-CN" altLang="en-US" dirty="0">
                <a:solidFill>
                  <a:srgbClr val="00FF00"/>
                </a:solidFill>
                <a:latin typeface="+mn-lt"/>
                <a:ea typeface="宋体" panose="02010600030101010101" pitchFamily="2" charset="-122"/>
              </a:rPr>
              <a:t>的</a:t>
            </a:r>
            <a:r>
              <a:rPr lang="en-US" dirty="0">
                <a:solidFill>
                  <a:srgbClr val="00FF00"/>
                </a:solidFill>
                <a:latin typeface="+mn-lt"/>
                <a:ea typeface="宋体" panose="02010600030101010101" pitchFamily="2" charset="-122"/>
              </a:rPr>
              <a:t>CLK86</a:t>
            </a:r>
            <a:r>
              <a:rPr lang="zh-CN" altLang="en-US" dirty="0">
                <a:solidFill>
                  <a:schemeClr val="tx1"/>
                </a:solidFill>
                <a:latin typeface="+mn-lt"/>
                <a:ea typeface="宋体" panose="02010600030101010101" pitchFamily="2" charset="-122"/>
              </a:rPr>
              <a:t>或</a:t>
            </a:r>
            <a:r>
              <a:rPr lang="en-US" dirty="0">
                <a:solidFill>
                  <a:srgbClr val="00FF00"/>
                </a:solidFill>
                <a:latin typeface="+mn-lt"/>
                <a:ea typeface="宋体" panose="02010600030101010101" pitchFamily="2" charset="-122"/>
              </a:rPr>
              <a:t>8MHz</a:t>
            </a:r>
            <a:r>
              <a:rPr lang="zh-CN" altLang="en-US" dirty="0">
                <a:solidFill>
                  <a:srgbClr val="00FF00"/>
                </a:solidFill>
                <a:latin typeface="+mn-lt"/>
                <a:ea typeface="宋体" panose="02010600030101010101" pitchFamily="2" charset="-122"/>
              </a:rPr>
              <a:t>的</a:t>
            </a:r>
            <a:r>
              <a:rPr lang="en-US" dirty="0">
                <a:solidFill>
                  <a:srgbClr val="00FF00"/>
                </a:solidFill>
                <a:latin typeface="+mn-lt"/>
                <a:ea typeface="宋体" panose="02010600030101010101" pitchFamily="2" charset="-122"/>
              </a:rPr>
              <a:t>CLK86-2</a:t>
            </a:r>
            <a:r>
              <a:rPr lang="zh-CN" altLang="en-US" dirty="0">
                <a:solidFill>
                  <a:schemeClr val="tx1"/>
                </a:solidFill>
                <a:latin typeface="+mn-lt"/>
                <a:ea typeface="宋体" panose="02010600030101010101" pitchFamily="2" charset="-122"/>
              </a:rPr>
              <a:t>信号，供</a:t>
            </a:r>
            <a:r>
              <a:rPr lang="en-US" dirty="0">
                <a:solidFill>
                  <a:schemeClr val="tx1"/>
                </a:solidFill>
                <a:latin typeface="+mn-lt"/>
                <a:ea typeface="宋体" panose="02010600030101010101" pitchFamily="2" charset="-122"/>
              </a:rPr>
              <a:t>8086</a:t>
            </a:r>
            <a:r>
              <a:rPr lang="zh-CN" altLang="en-US" dirty="0">
                <a:solidFill>
                  <a:schemeClr val="tx1"/>
                </a:solidFill>
                <a:latin typeface="+mn-lt"/>
                <a:ea typeface="宋体" panose="02010600030101010101" pitchFamily="2" charset="-122"/>
              </a:rPr>
              <a:t>或</a:t>
            </a:r>
            <a:r>
              <a:rPr lang="en-US" dirty="0">
                <a:solidFill>
                  <a:schemeClr val="tx1"/>
                </a:solidFill>
                <a:latin typeface="+mn-lt"/>
                <a:ea typeface="宋体" panose="02010600030101010101" pitchFamily="2" charset="-122"/>
              </a:rPr>
              <a:t>8086-2</a:t>
            </a:r>
            <a:r>
              <a:rPr lang="zh-CN" altLang="en-US" dirty="0">
                <a:solidFill>
                  <a:schemeClr val="tx1"/>
                </a:solidFill>
                <a:latin typeface="+mn-lt"/>
                <a:ea typeface="宋体" panose="02010600030101010101" pitchFamily="2" charset="-122"/>
              </a:rPr>
              <a:t>作时钟脉冲信号。</a:t>
            </a:r>
          </a:p>
        </p:txBody>
      </p:sp>
      <p:graphicFrame>
        <p:nvGraphicFramePr>
          <p:cNvPr id="4" name="对象 3"/>
          <p:cNvGraphicFramePr>
            <a:graphicFrameLocks noChangeAspect="1"/>
          </p:cNvGraphicFramePr>
          <p:nvPr/>
        </p:nvGraphicFramePr>
        <p:xfrm>
          <a:off x="2171700" y="2628900"/>
          <a:ext cx="949662" cy="460375"/>
        </p:xfrm>
        <a:graphic>
          <a:graphicData uri="http://schemas.openxmlformats.org/presentationml/2006/ole">
            <mc:AlternateContent xmlns:mc="http://schemas.openxmlformats.org/markup-compatibility/2006">
              <mc:Choice xmlns:v="urn:schemas-microsoft-com:vml" Requires="v">
                <p:oleObj name="Equation" r:id="rId2" imgW="10668000" imgH="5181600" progId="Equation.DSMT4">
                  <p:embed/>
                </p:oleObj>
              </mc:Choice>
              <mc:Fallback>
                <p:oleObj name="Equation" r:id="rId2" imgW="10668000" imgH="5181600" progId="Equation.DSMT4">
                  <p:embed/>
                  <p:pic>
                    <p:nvPicPr>
                      <p:cNvPr id="4" name="对象 3"/>
                      <p:cNvPicPr>
                        <a:picLocks noChangeAspect="1"/>
                      </p:cNvPicPr>
                      <p:nvPr/>
                    </p:nvPicPr>
                    <p:blipFill>
                      <a:blip r:embed="rId3"/>
                      <a:stretch>
                        <a:fillRect/>
                      </a:stretch>
                    </p:blipFill>
                    <p:spPr>
                      <a:xfrm>
                        <a:off x="2171700" y="2628900"/>
                        <a:ext cx="949662" cy="460375"/>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922531838"/>
      </p:ext>
    </p:extLst>
  </p:cSld>
  <p:clrMapOvr>
    <a:masterClrMapping/>
  </p:clrMapOvr>
  <p:transition spd="slow">
    <p:pull dir="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最小模式系统工作过程</a:t>
            </a:r>
          </a:p>
        </p:txBody>
      </p:sp>
      <p:sp>
        <p:nvSpPr>
          <p:cNvPr id="3" name="内容占位符 2"/>
          <p:cNvSpPr>
            <a:spLocks noGrp="1"/>
          </p:cNvSpPr>
          <p:nvPr>
            <p:ph idx="1"/>
          </p:nvPr>
        </p:nvSpPr>
        <p:spPr>
          <a:xfrm>
            <a:off x="215900" y="1162050"/>
            <a:ext cx="8497888" cy="5416550"/>
          </a:xfrm>
        </p:spPr>
        <p:txBody>
          <a:bodyPr/>
          <a:lstStyle/>
          <a:p>
            <a:pPr marL="363855" indent="-363855" algn="just">
              <a:buClr>
                <a:srgbClr val="FF0000"/>
              </a:buClr>
              <a:buFont typeface="Wingdings" panose="05000000000000000000" pitchFamily="2" charset="2"/>
              <a:buChar char="l"/>
            </a:pPr>
            <a:r>
              <a:rPr lang="en-US" dirty="0">
                <a:latin typeface="+mn-lt"/>
                <a:ea typeface="+mn-ea"/>
              </a:rPr>
              <a:t>CPU</a:t>
            </a:r>
            <a:r>
              <a:rPr lang="zh-CN" altLang="en-US" dirty="0">
                <a:latin typeface="+mn-lt"/>
                <a:ea typeface="+mn-ea"/>
              </a:rPr>
              <a:t>可从存储器或</a:t>
            </a:r>
            <a:r>
              <a:rPr lang="en-US" dirty="0">
                <a:latin typeface="+mn-lt"/>
                <a:ea typeface="+mn-ea"/>
              </a:rPr>
              <a:t>I/O</a:t>
            </a:r>
            <a:r>
              <a:rPr lang="zh-CN" altLang="en-US" dirty="0">
                <a:latin typeface="+mn-lt"/>
                <a:ea typeface="+mn-ea"/>
              </a:rPr>
              <a:t>接口中读出数据，也可向它们写入数据。以读存操作为例说明最小模式工作过程。</a:t>
            </a:r>
          </a:p>
          <a:p>
            <a:pPr>
              <a:buNone/>
            </a:pPr>
            <a:r>
              <a:rPr lang="en-US" dirty="0">
                <a:latin typeface="+mn-lt"/>
              </a:rPr>
              <a:t>1</a:t>
            </a:r>
            <a:r>
              <a:rPr lang="zh-CN" altLang="en-US" dirty="0">
                <a:latin typeface="+mn-lt"/>
              </a:rPr>
              <a:t>）</a:t>
            </a:r>
            <a:r>
              <a:rPr lang="en-US" dirty="0">
                <a:latin typeface="+mn-lt"/>
              </a:rPr>
              <a:t>CPU</a:t>
            </a:r>
            <a:r>
              <a:rPr lang="zh-CN" altLang="en-US" dirty="0">
                <a:latin typeface="+mn-lt"/>
              </a:rPr>
              <a:t>送出</a:t>
            </a:r>
            <a:r>
              <a:rPr lang="en-US" dirty="0">
                <a:latin typeface="+mn-lt"/>
              </a:rPr>
              <a:t>M/      </a:t>
            </a:r>
            <a:r>
              <a:rPr lang="zh-CN" altLang="en-US" dirty="0">
                <a:latin typeface="+mn-lt"/>
              </a:rPr>
              <a:t>和</a:t>
            </a:r>
            <a:r>
              <a:rPr lang="en-US" dirty="0">
                <a:latin typeface="+mn-lt"/>
              </a:rPr>
              <a:t>DT/    </a:t>
            </a:r>
            <a:r>
              <a:rPr lang="zh-CN" altLang="en-US" dirty="0">
                <a:latin typeface="+mn-lt"/>
              </a:rPr>
              <a:t>信号</a:t>
            </a:r>
          </a:p>
          <a:p>
            <a:pPr marL="363855" indent="-363855" algn="just">
              <a:spcBef>
                <a:spcPts val="60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                  选中存储器；</a:t>
            </a:r>
            <a:endParaRPr lang="en-US" altLang="zh-CN" dirty="0">
              <a:solidFill>
                <a:schemeClr val="tx1"/>
              </a:solidFill>
              <a:latin typeface="+mn-lt"/>
              <a:ea typeface="宋体" panose="02010600030101010101" pitchFamily="2" charset="-122"/>
            </a:endParaRPr>
          </a:p>
          <a:p>
            <a:pPr marL="363855" indent="-363855" algn="just">
              <a:spcBef>
                <a:spcPts val="60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           连到</a:t>
            </a:r>
            <a:r>
              <a:rPr lang="en-US" dirty="0">
                <a:solidFill>
                  <a:schemeClr val="tx1"/>
                </a:solidFill>
                <a:latin typeface="+mn-lt"/>
                <a:ea typeface="宋体" panose="02010600030101010101" pitchFamily="2" charset="-122"/>
              </a:rPr>
              <a:t>74LS245</a:t>
            </a:r>
            <a:r>
              <a:rPr lang="zh-CN" altLang="en-US" dirty="0">
                <a:solidFill>
                  <a:schemeClr val="tx1"/>
                </a:solidFill>
                <a:latin typeface="+mn-lt"/>
                <a:ea typeface="宋体" panose="02010600030101010101" pitchFamily="2" charset="-122"/>
              </a:rPr>
              <a:t>的</a:t>
            </a:r>
            <a:r>
              <a:rPr lang="en-US" dirty="0">
                <a:solidFill>
                  <a:schemeClr val="tx1"/>
                </a:solidFill>
                <a:latin typeface="+mn-lt"/>
                <a:ea typeface="宋体" panose="02010600030101010101" pitchFamily="2" charset="-122"/>
              </a:rPr>
              <a:t>DIR, </a:t>
            </a:r>
            <a:r>
              <a:rPr lang="zh-CN" altLang="en-US" dirty="0">
                <a:solidFill>
                  <a:schemeClr val="tx1"/>
                </a:solidFill>
                <a:latin typeface="+mn-lt"/>
                <a:ea typeface="宋体" panose="02010600030101010101" pitchFamily="2" charset="-122"/>
              </a:rPr>
              <a:t>控制传送方向。           使</a:t>
            </a:r>
            <a:r>
              <a:rPr lang="en-US" dirty="0">
                <a:solidFill>
                  <a:schemeClr val="tx1"/>
                </a:solidFill>
                <a:latin typeface="+mn-lt"/>
                <a:ea typeface="宋体" panose="02010600030101010101" pitchFamily="2" charset="-122"/>
              </a:rPr>
              <a:t>DIR=0</a:t>
            </a:r>
            <a:r>
              <a:rPr lang="zh-CN" altLang="en-US" dirty="0">
                <a:solidFill>
                  <a:schemeClr val="tx1"/>
                </a:solidFill>
                <a:latin typeface="+mn-lt"/>
                <a:ea typeface="宋体" panose="02010600030101010101" pitchFamily="2" charset="-122"/>
              </a:rPr>
              <a:t>，数据</a:t>
            </a:r>
            <a:r>
              <a:rPr lang="en-US" dirty="0">
                <a:solidFill>
                  <a:schemeClr val="tx1"/>
                </a:solidFill>
                <a:latin typeface="+mn-lt"/>
                <a:ea typeface="宋体" panose="02010600030101010101" pitchFamily="2" charset="-122"/>
              </a:rPr>
              <a:t>A</a:t>
            </a:r>
            <a:r>
              <a:rPr lang="en-US" dirty="0">
                <a:solidFill>
                  <a:schemeClr val="tx1"/>
                </a:solidFill>
                <a:latin typeface="+mn-lt"/>
                <a:ea typeface="宋体" panose="02010600030101010101" pitchFamily="2" charset="-122"/>
                <a:sym typeface="Wingdings 3" panose="05040102010807070707"/>
              </a:rPr>
              <a:t></a:t>
            </a:r>
            <a:r>
              <a:rPr lang="en-US" dirty="0">
                <a:solidFill>
                  <a:schemeClr val="tx1"/>
                </a:solidFill>
                <a:latin typeface="+mn-lt"/>
                <a:ea typeface="宋体" panose="02010600030101010101" pitchFamily="2" charset="-122"/>
              </a:rPr>
              <a:t>B</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CPU</a:t>
            </a:r>
            <a:r>
              <a:rPr lang="zh-CN" altLang="en-US" dirty="0">
                <a:solidFill>
                  <a:schemeClr val="tx1"/>
                </a:solidFill>
                <a:latin typeface="+mn-lt"/>
                <a:ea typeface="宋体" panose="02010600030101010101" pitchFamily="2" charset="-122"/>
              </a:rPr>
              <a:t>准备接收内存读出的数据。</a:t>
            </a:r>
          </a:p>
          <a:p>
            <a:pPr>
              <a:buNone/>
            </a:pPr>
            <a:r>
              <a:rPr lang="en-US" dirty="0">
                <a:latin typeface="+mn-lt"/>
              </a:rPr>
              <a:t>2</a:t>
            </a:r>
            <a:r>
              <a:rPr lang="zh-CN" altLang="en-US" dirty="0">
                <a:latin typeface="+mn-lt"/>
              </a:rPr>
              <a:t>）</a:t>
            </a:r>
            <a:r>
              <a:rPr lang="en-US" dirty="0">
                <a:latin typeface="+mn-lt"/>
              </a:rPr>
              <a:t>CPU</a:t>
            </a:r>
            <a:r>
              <a:rPr lang="zh-CN" altLang="en-US" dirty="0">
                <a:latin typeface="+mn-lt"/>
              </a:rPr>
              <a:t>先送出地址和      </a:t>
            </a:r>
            <a:r>
              <a:rPr lang="en-US" dirty="0">
                <a:latin typeface="+mn-lt"/>
              </a:rPr>
              <a:t>    </a:t>
            </a:r>
            <a:r>
              <a:rPr lang="zh-CN" altLang="en-US" dirty="0">
                <a:latin typeface="+mn-lt"/>
              </a:rPr>
              <a:t>信号，再送出地址锁存</a:t>
            </a:r>
            <a:r>
              <a:rPr lang="en-US" dirty="0">
                <a:latin typeface="+mn-lt"/>
              </a:rPr>
              <a:t>ALE</a:t>
            </a:r>
            <a:endParaRPr lang="zh-CN" altLang="en-US" dirty="0">
              <a:latin typeface="+mn-lt"/>
            </a:endParaRPr>
          </a:p>
          <a:p>
            <a:pPr marL="363855" indent="-363855" algn="just">
              <a:spcBef>
                <a:spcPts val="600"/>
              </a:spcBef>
              <a:buClr>
                <a:srgbClr val="00FF00"/>
              </a:buClr>
              <a:buFont typeface="Wingdings" panose="05000000000000000000" pitchFamily="2" charset="2"/>
              <a:buChar char="Ø"/>
            </a:pP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19</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6</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16</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3</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15</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0</a:t>
            </a:r>
            <a:r>
              <a:rPr lang="zh-CN" altLang="en-US" baseline="-25000" dirty="0">
                <a:solidFill>
                  <a:schemeClr val="tx1"/>
                </a:solidFill>
                <a:latin typeface="+mn-lt"/>
                <a:ea typeface="宋体" panose="02010600030101010101" pitchFamily="2" charset="-122"/>
              </a:rPr>
              <a:t>、      </a:t>
            </a: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送</a:t>
            </a:r>
            <a:r>
              <a:rPr lang="en-US" dirty="0">
                <a:solidFill>
                  <a:schemeClr val="tx1"/>
                </a:solidFill>
                <a:latin typeface="+mn-lt"/>
                <a:ea typeface="宋体" panose="02010600030101010101" pitchFamily="2" charset="-122"/>
              </a:rPr>
              <a:t>3</a:t>
            </a:r>
            <a:r>
              <a:rPr lang="zh-CN" altLang="en-US" dirty="0">
                <a:solidFill>
                  <a:schemeClr val="tx1"/>
                </a:solidFill>
                <a:latin typeface="+mn-lt"/>
                <a:ea typeface="宋体" panose="02010600030101010101" pitchFamily="2" charset="-122"/>
              </a:rPr>
              <a:t>片</a:t>
            </a:r>
            <a:r>
              <a:rPr lang="en-US" dirty="0">
                <a:solidFill>
                  <a:schemeClr val="tx1"/>
                </a:solidFill>
                <a:latin typeface="+mn-lt"/>
                <a:ea typeface="宋体" panose="02010600030101010101" pitchFamily="2" charset="-122"/>
              </a:rPr>
              <a:t>74LS373</a:t>
            </a:r>
            <a:r>
              <a:rPr lang="zh-CN" altLang="en-US" dirty="0">
                <a:solidFill>
                  <a:schemeClr val="tx1"/>
                </a:solidFill>
                <a:latin typeface="+mn-lt"/>
                <a:ea typeface="宋体" panose="02010600030101010101" pitchFamily="2" charset="-122"/>
              </a:rPr>
              <a:t>输入；</a:t>
            </a:r>
            <a:endParaRPr lang="en-US" altLang="zh-CN" dirty="0">
              <a:solidFill>
                <a:schemeClr val="tx1"/>
              </a:solidFill>
              <a:latin typeface="+mn-lt"/>
              <a:ea typeface="宋体" panose="02010600030101010101" pitchFamily="2" charset="-122"/>
            </a:endParaRPr>
          </a:p>
          <a:p>
            <a:pPr marL="363855" indent="-363855" algn="just">
              <a:spcBef>
                <a:spcPts val="60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这时，地址</a:t>
            </a:r>
            <a:r>
              <a:rPr lang="en-US" dirty="0">
                <a:solidFill>
                  <a:schemeClr val="tx1"/>
                </a:solidFill>
                <a:latin typeface="+mn-lt"/>
                <a:ea typeface="宋体" panose="02010600030101010101" pitchFamily="2" charset="-122"/>
              </a:rPr>
              <a:t>/</a:t>
            </a:r>
            <a:r>
              <a:rPr lang="zh-CN" altLang="en-US" dirty="0">
                <a:solidFill>
                  <a:schemeClr val="tx1"/>
                </a:solidFill>
                <a:latin typeface="+mn-lt"/>
                <a:ea typeface="宋体" panose="02010600030101010101" pitchFamily="2" charset="-122"/>
              </a:rPr>
              <a:t>状态线和地址</a:t>
            </a:r>
            <a:r>
              <a:rPr lang="en-US" dirty="0">
                <a:solidFill>
                  <a:schemeClr val="tx1"/>
                </a:solidFill>
                <a:latin typeface="+mn-lt"/>
                <a:ea typeface="宋体" panose="02010600030101010101" pitchFamily="2" charset="-122"/>
              </a:rPr>
              <a:t>/</a:t>
            </a:r>
            <a:r>
              <a:rPr lang="zh-CN" altLang="en-US" dirty="0">
                <a:solidFill>
                  <a:schemeClr val="tx1"/>
                </a:solidFill>
                <a:latin typeface="+mn-lt"/>
                <a:ea typeface="宋体" panose="02010600030101010101" pitchFamily="2" charset="-122"/>
              </a:rPr>
              <a:t>数据线上传送地址信号；</a:t>
            </a:r>
            <a:endParaRPr lang="en-US" altLang="zh-CN" dirty="0">
              <a:solidFill>
                <a:schemeClr val="tx1"/>
              </a:solidFill>
              <a:latin typeface="+mn-lt"/>
              <a:ea typeface="宋体" panose="02010600030101010101" pitchFamily="2" charset="-122"/>
            </a:endParaRPr>
          </a:p>
          <a:p>
            <a:pPr marL="363855" indent="-363855" algn="just">
              <a:spcBef>
                <a:spcPts val="60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当</a:t>
            </a:r>
            <a:r>
              <a:rPr lang="en-US" dirty="0">
                <a:solidFill>
                  <a:schemeClr val="tx1"/>
                </a:solidFill>
                <a:latin typeface="+mn-lt"/>
                <a:ea typeface="宋体" panose="02010600030101010101" pitchFamily="2" charset="-122"/>
              </a:rPr>
              <a:t>ALE=</a:t>
            </a:r>
            <a:r>
              <a:rPr lang="en-US" altLang="zh-CN" dirty="0">
                <a:solidFill>
                  <a:schemeClr val="tx1"/>
                </a:solidFill>
                <a:latin typeface="+mn-lt"/>
                <a:ea typeface="宋体" panose="02010600030101010101" pitchFamily="2" charset="-122"/>
              </a:rPr>
              <a:t>1</a:t>
            </a:r>
            <a:r>
              <a:rPr lang="zh-CN" altLang="en-US" dirty="0">
                <a:solidFill>
                  <a:schemeClr val="tx1"/>
                </a:solidFill>
                <a:latin typeface="+mn-lt"/>
                <a:ea typeface="宋体" panose="02010600030101010101" pitchFamily="2" charset="-122"/>
              </a:rPr>
              <a:t>时</a:t>
            </a: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分离出的</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19</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和          打入</a:t>
            </a:r>
            <a:r>
              <a:rPr lang="en-US" dirty="0">
                <a:solidFill>
                  <a:schemeClr val="tx1"/>
                </a:solidFill>
                <a:latin typeface="+mn-lt"/>
                <a:ea typeface="宋体" panose="02010600030101010101" pitchFamily="2" charset="-122"/>
              </a:rPr>
              <a:t>74LS373</a:t>
            </a:r>
            <a:r>
              <a:rPr lang="zh-CN" altLang="en-US" dirty="0">
                <a:solidFill>
                  <a:schemeClr val="tx1"/>
                </a:solidFill>
                <a:latin typeface="+mn-lt"/>
                <a:ea typeface="宋体" panose="02010600030101010101" pitchFamily="2" charset="-122"/>
              </a:rPr>
              <a:t>；</a:t>
            </a:r>
            <a:endParaRPr lang="en-US" altLang="zh-CN" dirty="0">
              <a:solidFill>
                <a:schemeClr val="tx1"/>
              </a:solidFill>
              <a:latin typeface="+mn-lt"/>
              <a:ea typeface="宋体" panose="02010600030101010101" pitchFamily="2" charset="-122"/>
            </a:endParaRPr>
          </a:p>
          <a:p>
            <a:pPr marL="363855" indent="-363855" algn="just">
              <a:spcBef>
                <a:spcPts val="60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当</a:t>
            </a:r>
            <a:r>
              <a:rPr lang="en-US" dirty="0">
                <a:solidFill>
                  <a:schemeClr val="tx1"/>
                </a:solidFill>
                <a:latin typeface="+mn-lt"/>
                <a:ea typeface="宋体" panose="02010600030101010101" pitchFamily="2" charset="-122"/>
              </a:rPr>
              <a:t>ALE=</a:t>
            </a:r>
            <a:r>
              <a:rPr lang="en-US" dirty="0">
                <a:solidFill>
                  <a:schemeClr val="tx1"/>
                </a:solidFill>
                <a:latin typeface="+mn-lt"/>
                <a:ea typeface="宋体" panose="02010600030101010101" pitchFamily="2" charset="-122"/>
                <a:sym typeface="Wingdings 3" panose="05040102010807070707"/>
              </a:rPr>
              <a:t></a:t>
            </a:r>
            <a:r>
              <a:rPr lang="zh-CN" altLang="en-US" dirty="0">
                <a:solidFill>
                  <a:schemeClr val="tx1"/>
                </a:solidFill>
                <a:latin typeface="+mn-lt"/>
                <a:ea typeface="宋体" panose="02010600030101010101" pitchFamily="2" charset="-122"/>
              </a:rPr>
              <a:t>时</a:t>
            </a:r>
            <a:r>
              <a:rPr lang="en-US" altLang="zh-CN" dirty="0">
                <a:solidFill>
                  <a:schemeClr val="tx1"/>
                </a:solidFill>
                <a:latin typeface="+mn-lt"/>
                <a:ea typeface="宋体" panose="02010600030101010101" pitchFamily="2" charset="-122"/>
              </a:rPr>
              <a:t>, </a:t>
            </a:r>
            <a:r>
              <a:rPr lang="en-US" dirty="0">
                <a:solidFill>
                  <a:schemeClr val="tx1"/>
                </a:solidFill>
                <a:latin typeface="+mn-lt"/>
                <a:ea typeface="宋体" panose="02010600030101010101" pitchFamily="2" charset="-122"/>
              </a:rPr>
              <a:t>20</a:t>
            </a:r>
            <a:r>
              <a:rPr lang="zh-CN" altLang="en-US" dirty="0">
                <a:solidFill>
                  <a:schemeClr val="tx1"/>
                </a:solidFill>
                <a:latin typeface="+mn-lt"/>
                <a:ea typeface="宋体" panose="02010600030101010101" pitchFamily="2" charset="-122"/>
              </a:rPr>
              <a:t>位地址和</a:t>
            </a:r>
            <a:r>
              <a:rPr lang="en-US"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被锁存在</a:t>
            </a:r>
            <a:r>
              <a:rPr lang="en-US" dirty="0">
                <a:solidFill>
                  <a:schemeClr val="tx1"/>
                </a:solidFill>
                <a:latin typeface="+mn-lt"/>
                <a:ea typeface="宋体" panose="02010600030101010101" pitchFamily="2" charset="-122"/>
              </a:rPr>
              <a:t>74LS373</a:t>
            </a:r>
            <a:r>
              <a:rPr lang="zh-CN" altLang="en-US" dirty="0">
                <a:solidFill>
                  <a:schemeClr val="tx1"/>
                </a:solidFill>
                <a:latin typeface="+mn-lt"/>
                <a:ea typeface="宋体" panose="02010600030101010101" pitchFamily="2" charset="-122"/>
              </a:rPr>
              <a:t>中。</a:t>
            </a:r>
          </a:p>
        </p:txBody>
      </p:sp>
      <p:graphicFrame>
        <p:nvGraphicFramePr>
          <p:cNvPr id="4" name="对象 3"/>
          <p:cNvGraphicFramePr>
            <a:graphicFrameLocks noChangeAspect="1"/>
          </p:cNvGraphicFramePr>
          <p:nvPr/>
        </p:nvGraphicFramePr>
        <p:xfrm>
          <a:off x="615950" y="2495550"/>
          <a:ext cx="1520825" cy="527050"/>
        </p:xfrm>
        <a:graphic>
          <a:graphicData uri="http://schemas.openxmlformats.org/presentationml/2006/ole">
            <mc:AlternateContent xmlns:mc="http://schemas.openxmlformats.org/markup-compatibility/2006">
              <mc:Choice xmlns:v="urn:schemas-microsoft-com:vml" Requires="v">
                <p:oleObj name="Equation" r:id="rId2" imgW="14935200" imgH="5181600" progId="Equation.DSMT4">
                  <p:embed/>
                </p:oleObj>
              </mc:Choice>
              <mc:Fallback>
                <p:oleObj name="Equation" r:id="rId2" imgW="14935200" imgH="5181600" progId="Equation.DSMT4">
                  <p:embed/>
                  <p:pic>
                    <p:nvPicPr>
                      <p:cNvPr id="4" name="对象 3"/>
                      <p:cNvPicPr>
                        <a:picLocks noChangeAspect="1"/>
                      </p:cNvPicPr>
                      <p:nvPr/>
                    </p:nvPicPr>
                    <p:blipFill>
                      <a:blip r:embed="rId3"/>
                      <a:stretch>
                        <a:fillRect/>
                      </a:stretch>
                    </p:blipFill>
                    <p:spPr>
                      <a:xfrm>
                        <a:off x="615950" y="2495550"/>
                        <a:ext cx="1520825" cy="527050"/>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3505200" y="3917950"/>
          <a:ext cx="851694" cy="469900"/>
        </p:xfrm>
        <a:graphic>
          <a:graphicData uri="http://schemas.openxmlformats.org/presentationml/2006/ole">
            <mc:AlternateContent xmlns:mc="http://schemas.openxmlformats.org/markup-compatibility/2006">
              <mc:Choice xmlns:v="urn:schemas-microsoft-com:vml" Requires="v">
                <p:oleObj name="Equation" r:id="rId4" imgW="8839200" imgH="4876800" progId="Equation.DSMT4">
                  <p:embed/>
                </p:oleObj>
              </mc:Choice>
              <mc:Fallback>
                <p:oleObj name="Equation" r:id="rId4" imgW="8839200" imgH="4876800" progId="Equation.DSMT4">
                  <p:embed/>
                  <p:pic>
                    <p:nvPicPr>
                      <p:cNvPr id="6" name="对象 5"/>
                      <p:cNvPicPr>
                        <a:picLocks noChangeAspect="1"/>
                      </p:cNvPicPr>
                      <p:nvPr/>
                    </p:nvPicPr>
                    <p:blipFill>
                      <a:blip r:embed="rId5"/>
                      <a:stretch>
                        <a:fillRect/>
                      </a:stretch>
                    </p:blipFill>
                    <p:spPr>
                      <a:xfrm>
                        <a:off x="3505200" y="3917950"/>
                        <a:ext cx="851694" cy="469900"/>
                      </a:xfrm>
                      <a:prstGeom prst="rect">
                        <a:avLst/>
                      </a:prstGeom>
                      <a:noFill/>
                      <a:ln w="9525">
                        <a:noFill/>
                      </a:ln>
                    </p:spPr>
                  </p:pic>
                </p:oleObj>
              </mc:Fallback>
            </mc:AlternateContent>
          </a:graphicData>
        </a:graphic>
      </p:graphicFrame>
      <p:graphicFrame>
        <p:nvGraphicFramePr>
          <p:cNvPr id="24581" name="Object 5"/>
          <p:cNvGraphicFramePr>
            <a:graphicFrameLocks noChangeAspect="1"/>
          </p:cNvGraphicFramePr>
          <p:nvPr/>
        </p:nvGraphicFramePr>
        <p:xfrm>
          <a:off x="5149850" y="5340350"/>
          <a:ext cx="852487" cy="469900"/>
        </p:xfrm>
        <a:graphic>
          <a:graphicData uri="http://schemas.openxmlformats.org/presentationml/2006/ole">
            <mc:AlternateContent xmlns:mc="http://schemas.openxmlformats.org/markup-compatibility/2006">
              <mc:Choice xmlns:v="urn:schemas-microsoft-com:vml" Requires="v">
                <p:oleObj name="Equation" r:id="rId6" imgW="8839200" imgH="4876800" progId="Equation.DSMT4">
                  <p:embed/>
                </p:oleObj>
              </mc:Choice>
              <mc:Fallback>
                <p:oleObj name="Equation" r:id="rId6" imgW="8839200" imgH="4876800" progId="Equation.DSMT4">
                  <p:embed/>
                  <p:pic>
                    <p:nvPicPr>
                      <p:cNvPr id="24581" name="Object 5"/>
                      <p:cNvPicPr>
                        <a:picLocks noChangeAspect="1"/>
                      </p:cNvPicPr>
                      <p:nvPr/>
                    </p:nvPicPr>
                    <p:blipFill>
                      <a:blip r:embed="rId7"/>
                      <a:stretch>
                        <a:fillRect/>
                      </a:stretch>
                    </p:blipFill>
                    <p:spPr>
                      <a:xfrm>
                        <a:off x="5149850" y="5340350"/>
                        <a:ext cx="852487" cy="469900"/>
                      </a:xfrm>
                      <a:prstGeom prst="rect">
                        <a:avLst/>
                      </a:prstGeom>
                      <a:noFill/>
                      <a:ln w="9525">
                        <a:noFill/>
                      </a:ln>
                    </p:spPr>
                  </p:pic>
                </p:oleObj>
              </mc:Fallback>
            </mc:AlternateContent>
          </a:graphicData>
        </a:graphic>
      </p:graphicFrame>
      <p:graphicFrame>
        <p:nvGraphicFramePr>
          <p:cNvPr id="24582" name="Object 6"/>
          <p:cNvGraphicFramePr>
            <a:graphicFrameLocks noChangeAspect="1"/>
          </p:cNvGraphicFramePr>
          <p:nvPr/>
        </p:nvGraphicFramePr>
        <p:xfrm>
          <a:off x="4616450" y="4362450"/>
          <a:ext cx="852487" cy="469900"/>
        </p:xfrm>
        <a:graphic>
          <a:graphicData uri="http://schemas.openxmlformats.org/presentationml/2006/ole">
            <mc:AlternateContent xmlns:mc="http://schemas.openxmlformats.org/markup-compatibility/2006">
              <mc:Choice xmlns:v="urn:schemas-microsoft-com:vml" Requires="v">
                <p:oleObj name="Equation" r:id="rId8" imgW="8839200" imgH="4876800" progId="Equation.DSMT4">
                  <p:embed/>
                </p:oleObj>
              </mc:Choice>
              <mc:Fallback>
                <p:oleObj name="Equation" r:id="rId8" imgW="8839200" imgH="4876800" progId="Equation.DSMT4">
                  <p:embed/>
                  <p:pic>
                    <p:nvPicPr>
                      <p:cNvPr id="24582" name="Object 6"/>
                      <p:cNvPicPr>
                        <a:picLocks noChangeAspect="1"/>
                      </p:cNvPicPr>
                      <p:nvPr/>
                    </p:nvPicPr>
                    <p:blipFill>
                      <a:blip r:embed="rId7"/>
                      <a:stretch>
                        <a:fillRect/>
                      </a:stretch>
                    </p:blipFill>
                    <p:spPr>
                      <a:xfrm>
                        <a:off x="4616450" y="4362450"/>
                        <a:ext cx="852487" cy="469900"/>
                      </a:xfrm>
                      <a:prstGeom prst="rect">
                        <a:avLst/>
                      </a:prstGeom>
                      <a:noFill/>
                      <a:ln w="9525">
                        <a:noFill/>
                      </a:ln>
                    </p:spPr>
                  </p:pic>
                </p:oleObj>
              </mc:Fallback>
            </mc:AlternateContent>
          </a:graphicData>
        </a:graphic>
      </p:graphicFrame>
      <p:graphicFrame>
        <p:nvGraphicFramePr>
          <p:cNvPr id="24583" name="Object 7"/>
          <p:cNvGraphicFramePr>
            <a:graphicFrameLocks noChangeAspect="1"/>
          </p:cNvGraphicFramePr>
          <p:nvPr/>
        </p:nvGraphicFramePr>
        <p:xfrm>
          <a:off x="4305300" y="5784850"/>
          <a:ext cx="852487" cy="469900"/>
        </p:xfrm>
        <a:graphic>
          <a:graphicData uri="http://schemas.openxmlformats.org/presentationml/2006/ole">
            <mc:AlternateContent xmlns:mc="http://schemas.openxmlformats.org/markup-compatibility/2006">
              <mc:Choice xmlns:v="urn:schemas-microsoft-com:vml" Requires="v">
                <p:oleObj name="Equation" r:id="rId9" imgW="8839200" imgH="4876800" progId="Equation.DSMT4">
                  <p:embed/>
                </p:oleObj>
              </mc:Choice>
              <mc:Fallback>
                <p:oleObj name="Equation" r:id="rId9" imgW="8839200" imgH="4876800" progId="Equation.DSMT4">
                  <p:embed/>
                  <p:pic>
                    <p:nvPicPr>
                      <p:cNvPr id="24583" name="Object 7"/>
                      <p:cNvPicPr>
                        <a:picLocks noChangeAspect="1"/>
                      </p:cNvPicPr>
                      <p:nvPr/>
                    </p:nvPicPr>
                    <p:blipFill>
                      <a:blip r:embed="rId7"/>
                      <a:stretch>
                        <a:fillRect/>
                      </a:stretch>
                    </p:blipFill>
                    <p:spPr>
                      <a:xfrm>
                        <a:off x="4305300" y="5784850"/>
                        <a:ext cx="852487" cy="469900"/>
                      </a:xfrm>
                      <a:prstGeom prst="rect">
                        <a:avLst/>
                      </a:prstGeom>
                      <a:noFill/>
                      <a:ln w="9525">
                        <a:noFill/>
                      </a:ln>
                    </p:spPr>
                  </p:pic>
                </p:oleObj>
              </mc:Fallback>
            </mc:AlternateContent>
          </a:graphicData>
        </a:graphic>
      </p:graphicFrame>
      <p:graphicFrame>
        <p:nvGraphicFramePr>
          <p:cNvPr id="24584" name="Object 8"/>
          <p:cNvGraphicFramePr>
            <a:graphicFrameLocks noChangeAspect="1"/>
          </p:cNvGraphicFramePr>
          <p:nvPr/>
        </p:nvGraphicFramePr>
        <p:xfrm>
          <a:off x="2571750" y="2051050"/>
          <a:ext cx="511672" cy="482600"/>
        </p:xfrm>
        <a:graphic>
          <a:graphicData uri="http://schemas.openxmlformats.org/presentationml/2006/ole">
            <mc:AlternateContent xmlns:mc="http://schemas.openxmlformats.org/markup-compatibility/2006">
              <mc:Choice xmlns:v="urn:schemas-microsoft-com:vml" Requires="v">
                <p:oleObj name="Equation" r:id="rId10" imgW="5486400" imgH="5181600" progId="Equation.DSMT4">
                  <p:embed/>
                </p:oleObj>
              </mc:Choice>
              <mc:Fallback>
                <p:oleObj name="Equation" r:id="rId10" imgW="5486400" imgH="5181600" progId="Equation.DSMT4">
                  <p:embed/>
                  <p:pic>
                    <p:nvPicPr>
                      <p:cNvPr id="24584" name="Object 8"/>
                      <p:cNvPicPr>
                        <a:picLocks noChangeAspect="1"/>
                      </p:cNvPicPr>
                      <p:nvPr/>
                    </p:nvPicPr>
                    <p:blipFill>
                      <a:blip r:embed="rId11"/>
                      <a:stretch>
                        <a:fillRect/>
                      </a:stretch>
                    </p:blipFill>
                    <p:spPr>
                      <a:xfrm>
                        <a:off x="2571750" y="2051050"/>
                        <a:ext cx="511672" cy="482600"/>
                      </a:xfrm>
                      <a:prstGeom prst="rect">
                        <a:avLst/>
                      </a:prstGeom>
                      <a:noFill/>
                      <a:ln w="9525">
                        <a:noFill/>
                      </a:ln>
                    </p:spPr>
                  </p:pic>
                </p:oleObj>
              </mc:Fallback>
            </mc:AlternateContent>
          </a:graphicData>
        </a:graphic>
      </p:graphicFrame>
      <p:graphicFrame>
        <p:nvGraphicFramePr>
          <p:cNvPr id="24585" name="Object 9"/>
          <p:cNvGraphicFramePr>
            <a:graphicFrameLocks noChangeAspect="1"/>
          </p:cNvGraphicFramePr>
          <p:nvPr/>
        </p:nvGraphicFramePr>
        <p:xfrm>
          <a:off x="3905250" y="2006600"/>
          <a:ext cx="400050" cy="492125"/>
        </p:xfrm>
        <a:graphic>
          <a:graphicData uri="http://schemas.openxmlformats.org/presentationml/2006/ole">
            <mc:AlternateContent xmlns:mc="http://schemas.openxmlformats.org/markup-compatibility/2006">
              <mc:Choice xmlns:v="urn:schemas-microsoft-com:vml" Requires="v">
                <p:oleObj name="Equation" r:id="rId12" imgW="3962400" imgH="4876800" progId="Equation.DSMT4">
                  <p:embed/>
                </p:oleObj>
              </mc:Choice>
              <mc:Fallback>
                <p:oleObj name="Equation" r:id="rId12" imgW="3962400" imgH="4876800" progId="Equation.DSMT4">
                  <p:embed/>
                  <p:pic>
                    <p:nvPicPr>
                      <p:cNvPr id="24585" name="Object 9"/>
                      <p:cNvPicPr>
                        <a:picLocks noChangeAspect="1"/>
                      </p:cNvPicPr>
                      <p:nvPr/>
                    </p:nvPicPr>
                    <p:blipFill>
                      <a:blip r:embed="rId13"/>
                      <a:stretch>
                        <a:fillRect/>
                      </a:stretch>
                    </p:blipFill>
                    <p:spPr>
                      <a:xfrm>
                        <a:off x="3905250" y="2006600"/>
                        <a:ext cx="400050" cy="492125"/>
                      </a:xfrm>
                      <a:prstGeom prst="rect">
                        <a:avLst/>
                      </a:prstGeom>
                      <a:noFill/>
                      <a:ln w="9525">
                        <a:noFill/>
                      </a:ln>
                    </p:spPr>
                  </p:pic>
                </p:oleObj>
              </mc:Fallback>
            </mc:AlternateContent>
          </a:graphicData>
        </a:graphic>
      </p:graphicFrame>
      <p:graphicFrame>
        <p:nvGraphicFramePr>
          <p:cNvPr id="13" name="对象 12"/>
          <p:cNvGraphicFramePr>
            <a:graphicFrameLocks noChangeAspect="1"/>
          </p:cNvGraphicFramePr>
          <p:nvPr/>
        </p:nvGraphicFramePr>
        <p:xfrm>
          <a:off x="571500" y="2984500"/>
          <a:ext cx="977900" cy="488950"/>
        </p:xfrm>
        <a:graphic>
          <a:graphicData uri="http://schemas.openxmlformats.org/presentationml/2006/ole">
            <mc:AlternateContent xmlns:mc="http://schemas.openxmlformats.org/markup-compatibility/2006">
              <mc:Choice xmlns:v="urn:schemas-microsoft-com:vml" Requires="v">
                <p:oleObj name="Equation" r:id="rId14" imgW="10363200" imgH="5181600" progId="Equation.DSMT4">
                  <p:embed/>
                </p:oleObj>
              </mc:Choice>
              <mc:Fallback>
                <p:oleObj name="Equation" r:id="rId14" imgW="10363200" imgH="5181600" progId="Equation.DSMT4">
                  <p:embed/>
                  <p:pic>
                    <p:nvPicPr>
                      <p:cNvPr id="13" name="对象 12"/>
                      <p:cNvPicPr>
                        <a:picLocks noChangeAspect="1"/>
                      </p:cNvPicPr>
                      <p:nvPr/>
                    </p:nvPicPr>
                    <p:blipFill>
                      <a:blip r:embed="rId15"/>
                      <a:stretch>
                        <a:fillRect/>
                      </a:stretch>
                    </p:blipFill>
                    <p:spPr>
                      <a:xfrm>
                        <a:off x="571500" y="2984500"/>
                        <a:ext cx="977900" cy="488950"/>
                      </a:xfrm>
                      <a:prstGeom prst="rect">
                        <a:avLst/>
                      </a:prstGeom>
                      <a:noFill/>
                      <a:ln w="9525">
                        <a:noFill/>
                      </a:ln>
                    </p:spPr>
                  </p:pic>
                </p:oleObj>
              </mc:Fallback>
            </mc:AlternateContent>
          </a:graphicData>
        </a:graphic>
      </p:graphicFrame>
      <p:graphicFrame>
        <p:nvGraphicFramePr>
          <p:cNvPr id="24589" name="Object 13"/>
          <p:cNvGraphicFramePr>
            <a:graphicFrameLocks noChangeAspect="1"/>
          </p:cNvGraphicFramePr>
          <p:nvPr/>
        </p:nvGraphicFramePr>
        <p:xfrm>
          <a:off x="6838950" y="2984500"/>
          <a:ext cx="1497012" cy="488950"/>
        </p:xfrm>
        <a:graphic>
          <a:graphicData uri="http://schemas.openxmlformats.org/presentationml/2006/ole">
            <mc:AlternateContent xmlns:mc="http://schemas.openxmlformats.org/markup-compatibility/2006">
              <mc:Choice xmlns:v="urn:schemas-microsoft-com:vml" Requires="v">
                <p:oleObj name="Equation" r:id="rId16" imgW="15849600" imgH="5181600" progId="Equation.DSMT4">
                  <p:embed/>
                </p:oleObj>
              </mc:Choice>
              <mc:Fallback>
                <p:oleObj name="Equation" r:id="rId16" imgW="15849600" imgH="5181600" progId="Equation.DSMT4">
                  <p:embed/>
                  <p:pic>
                    <p:nvPicPr>
                      <p:cNvPr id="24589" name="Object 13"/>
                      <p:cNvPicPr>
                        <a:picLocks noChangeAspect="1"/>
                      </p:cNvPicPr>
                      <p:nvPr/>
                    </p:nvPicPr>
                    <p:blipFill>
                      <a:blip r:embed="rId17"/>
                      <a:stretch>
                        <a:fillRect/>
                      </a:stretch>
                    </p:blipFill>
                    <p:spPr>
                      <a:xfrm>
                        <a:off x="6838950" y="2984500"/>
                        <a:ext cx="1497012" cy="48895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942832337"/>
      </p:ext>
    </p:extLst>
  </p:cSld>
  <p:clrMapOvr>
    <a:masterClrMapping/>
  </p:clrMapOvr>
  <p:transition spd="slow">
    <p:whee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最小模式</a:t>
            </a:r>
          </a:p>
        </p:txBody>
      </p:sp>
      <p:sp>
        <p:nvSpPr>
          <p:cNvPr id="3" name="内容占位符 2"/>
          <p:cNvSpPr>
            <a:spLocks noGrp="1"/>
          </p:cNvSpPr>
          <p:nvPr>
            <p:ph idx="1"/>
          </p:nvPr>
        </p:nvSpPr>
        <p:spPr>
          <a:xfrm>
            <a:off x="393700" y="1162050"/>
            <a:ext cx="8372475" cy="5175250"/>
          </a:xfrm>
        </p:spPr>
        <p:txBody>
          <a:bodyPr/>
          <a:lstStyle/>
          <a:p>
            <a:pPr>
              <a:buNone/>
            </a:pPr>
            <a:r>
              <a:rPr lang="en-US" dirty="0">
                <a:latin typeface="+mn-lt"/>
              </a:rPr>
              <a:t>3</a:t>
            </a:r>
            <a:r>
              <a:rPr lang="zh-CN" altLang="en-US" dirty="0">
                <a:latin typeface="+mn-lt"/>
              </a:rPr>
              <a:t>）</a:t>
            </a:r>
            <a:r>
              <a:rPr lang="en-US" dirty="0">
                <a:latin typeface="+mn-lt"/>
              </a:rPr>
              <a:t>74LS373</a:t>
            </a:r>
            <a:r>
              <a:rPr lang="zh-CN" altLang="en-US" dirty="0">
                <a:latin typeface="+mn-lt"/>
              </a:rPr>
              <a:t>的输出允许端        恒接地</a:t>
            </a:r>
            <a:endParaRPr lang="en-US" altLang="zh-CN" dirty="0">
              <a:latin typeface="+mn-lt"/>
            </a:endParaRPr>
          </a:p>
          <a:p>
            <a:pPr algn="just">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锁存的</a:t>
            </a:r>
            <a:r>
              <a:rPr lang="en-US" dirty="0">
                <a:solidFill>
                  <a:schemeClr val="tx1"/>
                </a:solidFill>
                <a:latin typeface="+mn-lt"/>
                <a:ea typeface="宋体" panose="02010600030101010101" pitchFamily="2" charset="-122"/>
              </a:rPr>
              <a:t>20</a:t>
            </a:r>
            <a:r>
              <a:rPr lang="zh-CN" altLang="en-US" dirty="0">
                <a:solidFill>
                  <a:schemeClr val="tx1"/>
                </a:solidFill>
                <a:latin typeface="+mn-lt"/>
                <a:ea typeface="宋体" panose="02010600030101010101" pitchFamily="2" charset="-122"/>
              </a:rPr>
              <a:t>位地址和        信号直接送到</a:t>
            </a:r>
            <a:r>
              <a:rPr lang="en-US" dirty="0">
                <a:solidFill>
                  <a:schemeClr val="tx1"/>
                </a:solidFill>
                <a:latin typeface="+mn-lt"/>
                <a:ea typeface="宋体" panose="02010600030101010101" pitchFamily="2" charset="-122"/>
              </a:rPr>
              <a:t>PC</a:t>
            </a:r>
            <a:r>
              <a:rPr lang="zh-CN" altLang="en-US" dirty="0">
                <a:solidFill>
                  <a:schemeClr val="tx1"/>
                </a:solidFill>
                <a:latin typeface="+mn-lt"/>
                <a:ea typeface="宋体" panose="02010600030101010101" pitchFamily="2" charset="-122"/>
              </a:rPr>
              <a:t>总线上</a:t>
            </a: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也被送到存储器系统，用来选择存储单元。</a:t>
            </a:r>
          </a:p>
          <a:p>
            <a:pPr>
              <a:buNone/>
            </a:pPr>
            <a:r>
              <a:rPr lang="en-US" dirty="0">
                <a:latin typeface="+mn-lt"/>
              </a:rPr>
              <a:t>4</a:t>
            </a:r>
            <a:r>
              <a:rPr lang="zh-CN" altLang="en-US" dirty="0">
                <a:latin typeface="+mn-lt"/>
              </a:rPr>
              <a:t>）</a:t>
            </a:r>
            <a:r>
              <a:rPr lang="en-US" sz="2800" dirty="0">
                <a:latin typeface="+mn-lt"/>
              </a:rPr>
              <a:t>CPU</a:t>
            </a:r>
            <a:r>
              <a:rPr lang="zh-CN" altLang="en-US" sz="2800" dirty="0">
                <a:latin typeface="+mn-lt"/>
              </a:rPr>
              <a:t>使</a:t>
            </a:r>
            <a:r>
              <a:rPr lang="en-US" sz="2800" dirty="0">
                <a:latin typeface="+mn-lt"/>
              </a:rPr>
              <a:t>         =0</a:t>
            </a:r>
            <a:r>
              <a:rPr lang="zh-CN" altLang="en-US" sz="2800" dirty="0">
                <a:latin typeface="+mn-lt"/>
              </a:rPr>
              <a:t>，        </a:t>
            </a:r>
            <a:r>
              <a:rPr lang="en-US" sz="2800" dirty="0">
                <a:latin typeface="+mn-lt"/>
              </a:rPr>
              <a:t>=0</a:t>
            </a:r>
            <a:endParaRPr lang="zh-CN" altLang="en-US" sz="2800" dirty="0">
              <a:latin typeface="+mn-lt"/>
            </a:endParaRPr>
          </a:p>
          <a:p>
            <a:pPr algn="just">
              <a:buFont typeface="Wingdings" panose="05000000000000000000" pitchFamily="2" charset="2"/>
              <a:buChar char="Ø"/>
            </a:pPr>
            <a:r>
              <a:rPr lang="en-US" dirty="0">
                <a:solidFill>
                  <a:schemeClr val="tx1"/>
                </a:solidFill>
                <a:latin typeface="+mn-lt"/>
                <a:ea typeface="宋体" panose="02010600030101010101" pitchFamily="2" charset="-122"/>
              </a:rPr>
              <a:t>       =0</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CPU</a:t>
            </a:r>
            <a:r>
              <a:rPr lang="zh-CN" altLang="en-US" dirty="0">
                <a:solidFill>
                  <a:schemeClr val="tx1"/>
                </a:solidFill>
                <a:latin typeface="+mn-lt"/>
                <a:ea typeface="宋体" panose="02010600030101010101" pitchFamily="2" charset="-122"/>
              </a:rPr>
              <a:t>要从指定存储单元读数据；</a:t>
            </a:r>
            <a:r>
              <a:rPr lang="en-US" altLang="zh-CN" dirty="0">
                <a:solidFill>
                  <a:schemeClr val="tx1"/>
                </a:solidFill>
                <a:latin typeface="+mn-lt"/>
                <a:ea typeface="宋体" panose="02010600030101010101" pitchFamily="2" charset="-122"/>
              </a:rPr>
              <a:t>     </a:t>
            </a:r>
            <a:r>
              <a:rPr lang="en-US"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，表示允许收发数据。   与</a:t>
            </a:r>
            <a:r>
              <a:rPr lang="en-US" dirty="0">
                <a:solidFill>
                  <a:schemeClr val="tx1"/>
                </a:solidFill>
                <a:latin typeface="+mn-lt"/>
                <a:ea typeface="宋体" panose="02010600030101010101" pitchFamily="2" charset="-122"/>
              </a:rPr>
              <a:t>74LS245</a:t>
            </a:r>
            <a:r>
              <a:rPr lang="zh-CN" altLang="en-US" dirty="0">
                <a:solidFill>
                  <a:schemeClr val="tx1"/>
                </a:solidFill>
                <a:latin typeface="+mn-lt"/>
                <a:ea typeface="宋体" panose="02010600030101010101" pitchFamily="2" charset="-122"/>
              </a:rPr>
              <a:t>的</a:t>
            </a:r>
            <a:r>
              <a:rPr lang="en-US" dirty="0">
                <a:solidFill>
                  <a:schemeClr val="tx1"/>
                </a:solidFill>
                <a:latin typeface="+mn-lt"/>
                <a:ea typeface="宋体" panose="02010600030101010101" pitchFamily="2" charset="-122"/>
              </a:rPr>
              <a:t>G</a:t>
            </a:r>
            <a:r>
              <a:rPr lang="zh-CN" altLang="en-US" dirty="0">
                <a:solidFill>
                  <a:schemeClr val="tx1"/>
                </a:solidFill>
                <a:latin typeface="+mn-lt"/>
                <a:ea typeface="宋体" panose="02010600030101010101" pitchFamily="2" charset="-122"/>
              </a:rPr>
              <a:t>相连，允许</a:t>
            </a:r>
            <a:r>
              <a:rPr lang="en-US" dirty="0">
                <a:solidFill>
                  <a:schemeClr val="tx1"/>
                </a:solidFill>
                <a:latin typeface="+mn-lt"/>
                <a:ea typeface="宋体" panose="02010600030101010101" pitchFamily="2" charset="-122"/>
              </a:rPr>
              <a:t>74LS245</a:t>
            </a:r>
            <a:r>
              <a:rPr lang="zh-CN" altLang="en-US" dirty="0">
                <a:solidFill>
                  <a:schemeClr val="tx1"/>
                </a:solidFill>
                <a:latin typeface="+mn-lt"/>
                <a:ea typeface="宋体" panose="02010600030101010101" pitchFamily="2" charset="-122"/>
              </a:rPr>
              <a:t>传送数据。</a:t>
            </a:r>
            <a:endParaRPr lang="en-US" altLang="zh-CN" dirty="0">
              <a:solidFill>
                <a:schemeClr val="tx1"/>
              </a:solidFill>
              <a:latin typeface="+mn-lt"/>
              <a:ea typeface="宋体" panose="02010600030101010101" pitchFamily="2" charset="-122"/>
            </a:endParaRPr>
          </a:p>
          <a:p>
            <a:pPr algn="just">
              <a:buFont typeface="Wingdings" panose="05000000000000000000" pitchFamily="2" charset="2"/>
              <a:buChar char="Ø"/>
            </a:pPr>
            <a:r>
              <a:rPr lang="zh-CN" altLang="en-US" dirty="0">
                <a:solidFill>
                  <a:schemeClr val="tx1"/>
                </a:solidFill>
                <a:latin typeface="+mn-lt"/>
                <a:ea typeface="宋体" panose="02010600030101010101" pitchFamily="2" charset="-122"/>
              </a:rPr>
              <a:t>由于第</a:t>
            </a:r>
            <a:r>
              <a:rPr lang="en-US" dirty="0">
                <a:solidFill>
                  <a:schemeClr val="tx1"/>
                </a:solidFill>
                <a:latin typeface="+mn-lt"/>
                <a:ea typeface="宋体" panose="02010600030101010101" pitchFamily="2" charset="-122"/>
              </a:rPr>
              <a:t>1</a:t>
            </a:r>
            <a:r>
              <a:rPr lang="zh-CN" altLang="en-US" dirty="0">
                <a:solidFill>
                  <a:schemeClr val="tx1"/>
                </a:solidFill>
                <a:latin typeface="+mn-lt"/>
                <a:ea typeface="宋体" panose="02010600030101010101" pitchFamily="2" charset="-122"/>
              </a:rPr>
              <a:t>）步中已设置缓冲器数据传送方向</a:t>
            </a:r>
            <a:r>
              <a:rPr lang="en-US" dirty="0">
                <a:solidFill>
                  <a:schemeClr val="tx1"/>
                </a:solidFill>
                <a:latin typeface="+mn-lt"/>
                <a:ea typeface="宋体" panose="02010600030101010101" pitchFamily="2" charset="-122"/>
              </a:rPr>
              <a:t>A</a:t>
            </a:r>
            <a:r>
              <a:rPr lang="en-US" dirty="0">
                <a:solidFill>
                  <a:schemeClr val="tx1"/>
                </a:solidFill>
                <a:latin typeface="+mn-lt"/>
                <a:ea typeface="宋体" panose="02010600030101010101" pitchFamily="2" charset="-122"/>
                <a:sym typeface="Wingdings 3" panose="05040102010807070707"/>
              </a:rPr>
              <a:t></a:t>
            </a:r>
            <a:r>
              <a:rPr lang="en-US" dirty="0">
                <a:solidFill>
                  <a:schemeClr val="tx1"/>
                </a:solidFill>
                <a:latin typeface="+mn-lt"/>
                <a:ea typeface="宋体" panose="02010600030101010101" pitchFamily="2" charset="-122"/>
              </a:rPr>
              <a:t>B</a:t>
            </a:r>
            <a:r>
              <a:rPr lang="zh-CN" altLang="en-US" dirty="0">
                <a:solidFill>
                  <a:schemeClr val="tx1"/>
                </a:solidFill>
                <a:latin typeface="+mn-lt"/>
                <a:ea typeface="宋体" panose="02010600030101010101" pitchFamily="2" charset="-122"/>
              </a:rPr>
              <a:t>，所以可从存储单元读出数据，经数据总线</a:t>
            </a:r>
            <a:r>
              <a:rPr lang="en-US" dirty="0">
                <a:solidFill>
                  <a:schemeClr val="tx1"/>
                </a:solidFill>
                <a:latin typeface="+mn-lt"/>
                <a:ea typeface="宋体" panose="02010600030101010101" pitchFamily="2" charset="-122"/>
              </a:rPr>
              <a:t>D</a:t>
            </a:r>
            <a:r>
              <a:rPr lang="en-US" baseline="-25000" dirty="0">
                <a:solidFill>
                  <a:schemeClr val="tx1"/>
                </a:solidFill>
                <a:latin typeface="+mn-lt"/>
                <a:ea typeface="宋体" panose="02010600030101010101" pitchFamily="2" charset="-122"/>
              </a:rPr>
              <a:t>15</a:t>
            </a:r>
            <a:r>
              <a:rPr lang="en-US" dirty="0">
                <a:solidFill>
                  <a:schemeClr val="tx1"/>
                </a:solidFill>
                <a:latin typeface="+mn-lt"/>
                <a:ea typeface="宋体" panose="02010600030101010101" pitchFamily="2" charset="-122"/>
              </a:rPr>
              <a:t>~D</a:t>
            </a:r>
            <a:r>
              <a:rPr lang="en-US" baseline="-25000"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，从</a:t>
            </a:r>
            <a:r>
              <a:rPr lang="en-US" dirty="0">
                <a:solidFill>
                  <a:schemeClr val="tx1"/>
                </a:solidFill>
                <a:latin typeface="+mn-lt"/>
                <a:ea typeface="宋体" panose="02010600030101010101" pitchFamily="2" charset="-122"/>
              </a:rPr>
              <a:t>74LS245</a:t>
            </a:r>
            <a:r>
              <a:rPr lang="zh-CN" altLang="en-US" dirty="0">
                <a:solidFill>
                  <a:schemeClr val="tx1"/>
                </a:solidFill>
                <a:latin typeface="+mn-lt"/>
                <a:ea typeface="宋体" panose="02010600030101010101" pitchFamily="2" charset="-122"/>
              </a:rPr>
              <a:t>的</a:t>
            </a:r>
            <a:r>
              <a:rPr lang="en-US" dirty="0">
                <a:solidFill>
                  <a:schemeClr val="tx1"/>
                </a:solidFill>
                <a:latin typeface="+mn-lt"/>
                <a:ea typeface="宋体" panose="02010600030101010101" pitchFamily="2" charset="-122"/>
              </a:rPr>
              <a:t>B</a:t>
            </a:r>
            <a:r>
              <a:rPr lang="zh-CN" altLang="en-US" dirty="0">
                <a:solidFill>
                  <a:schemeClr val="tx1"/>
                </a:solidFill>
                <a:latin typeface="+mn-lt"/>
                <a:ea typeface="宋体" panose="02010600030101010101" pitchFamily="2" charset="-122"/>
              </a:rPr>
              <a:t>端传送到</a:t>
            </a:r>
            <a:r>
              <a:rPr lang="en-US" dirty="0">
                <a:solidFill>
                  <a:schemeClr val="tx1"/>
                </a:solidFill>
                <a:latin typeface="+mn-lt"/>
                <a:ea typeface="宋体" panose="02010600030101010101" pitchFamily="2" charset="-122"/>
              </a:rPr>
              <a:t>A</a:t>
            </a:r>
            <a:r>
              <a:rPr lang="zh-CN" altLang="en-US" dirty="0">
                <a:solidFill>
                  <a:schemeClr val="tx1"/>
                </a:solidFill>
                <a:latin typeface="+mn-lt"/>
                <a:ea typeface="宋体" panose="02010600030101010101" pitchFamily="2" charset="-122"/>
              </a:rPr>
              <a:t>端，再从</a:t>
            </a:r>
            <a:r>
              <a:rPr lang="en-US" dirty="0">
                <a:solidFill>
                  <a:schemeClr val="tx1"/>
                </a:solidFill>
                <a:latin typeface="+mn-lt"/>
                <a:ea typeface="宋体" panose="02010600030101010101" pitchFamily="2" charset="-122"/>
              </a:rPr>
              <a:t>CPU</a:t>
            </a:r>
            <a:r>
              <a:rPr lang="zh-CN" altLang="en-US" dirty="0">
                <a:solidFill>
                  <a:schemeClr val="tx1"/>
                </a:solidFill>
                <a:latin typeface="+mn-lt"/>
                <a:ea typeface="宋体" panose="02010600030101010101" pitchFamily="2" charset="-122"/>
              </a:rPr>
              <a:t>的</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15</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总线送入</a:t>
            </a:r>
            <a:r>
              <a:rPr lang="en-US" dirty="0">
                <a:solidFill>
                  <a:schemeClr val="tx1"/>
                </a:solidFill>
                <a:latin typeface="+mn-lt"/>
                <a:ea typeface="宋体" panose="02010600030101010101" pitchFamily="2" charset="-122"/>
              </a:rPr>
              <a:t>CPU</a:t>
            </a:r>
            <a:r>
              <a:rPr lang="zh-CN" altLang="en-US" dirty="0">
                <a:solidFill>
                  <a:schemeClr val="tx1"/>
                </a:solidFill>
                <a:latin typeface="+mn-lt"/>
                <a:ea typeface="宋体" panose="02010600030101010101" pitchFamily="2" charset="-122"/>
              </a:rPr>
              <a:t>的寄存器。</a:t>
            </a:r>
          </a:p>
          <a:p>
            <a:pPr algn="just"/>
            <a:endParaRPr lang="zh-CN" altLang="en-US" dirty="0">
              <a:solidFill>
                <a:schemeClr val="tx1"/>
              </a:solidFill>
              <a:latin typeface="+mn-lt"/>
              <a:ea typeface="宋体" panose="02010600030101010101" pitchFamily="2" charset="-122"/>
            </a:endParaRPr>
          </a:p>
        </p:txBody>
      </p:sp>
      <p:graphicFrame>
        <p:nvGraphicFramePr>
          <p:cNvPr id="4" name="对象 3"/>
          <p:cNvGraphicFramePr>
            <a:graphicFrameLocks noChangeAspect="1"/>
          </p:cNvGraphicFramePr>
          <p:nvPr/>
        </p:nvGraphicFramePr>
        <p:xfrm>
          <a:off x="4260850" y="1162050"/>
          <a:ext cx="601383" cy="486833"/>
        </p:xfrm>
        <a:graphic>
          <a:graphicData uri="http://schemas.openxmlformats.org/presentationml/2006/ole">
            <mc:AlternateContent xmlns:mc="http://schemas.openxmlformats.org/markup-compatibility/2006">
              <mc:Choice xmlns:v="urn:schemas-microsoft-com:vml" Requires="v">
                <p:oleObj name="Equation" r:id="rId2" imgW="6400800" imgH="5181600" progId="Equation.DSMT4">
                  <p:embed/>
                </p:oleObj>
              </mc:Choice>
              <mc:Fallback>
                <p:oleObj name="Equation" r:id="rId2" imgW="6400800" imgH="5181600" progId="Equation.DSMT4">
                  <p:embed/>
                  <p:pic>
                    <p:nvPicPr>
                      <p:cNvPr id="4" name="对象 3"/>
                      <p:cNvPicPr>
                        <a:picLocks noChangeAspect="1"/>
                      </p:cNvPicPr>
                      <p:nvPr/>
                    </p:nvPicPr>
                    <p:blipFill>
                      <a:blip r:embed="rId3"/>
                      <a:stretch>
                        <a:fillRect/>
                      </a:stretch>
                    </p:blipFill>
                    <p:spPr>
                      <a:xfrm>
                        <a:off x="4260850" y="1162050"/>
                        <a:ext cx="601383" cy="486833"/>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2171700" y="2540000"/>
          <a:ext cx="666750" cy="508001"/>
        </p:xfrm>
        <a:graphic>
          <a:graphicData uri="http://schemas.openxmlformats.org/presentationml/2006/ole">
            <mc:AlternateContent xmlns:mc="http://schemas.openxmlformats.org/markup-compatibility/2006">
              <mc:Choice xmlns:v="urn:schemas-microsoft-com:vml" Requires="v">
                <p:oleObj name="Equation" r:id="rId4" imgW="6400800" imgH="4876800" progId="Equation.DSMT4">
                  <p:embed/>
                </p:oleObj>
              </mc:Choice>
              <mc:Fallback>
                <p:oleObj name="Equation" r:id="rId4" imgW="6400800" imgH="4876800" progId="Equation.DSMT4">
                  <p:embed/>
                  <p:pic>
                    <p:nvPicPr>
                      <p:cNvPr id="5" name="对象 4"/>
                      <p:cNvPicPr>
                        <a:picLocks noChangeAspect="1"/>
                      </p:cNvPicPr>
                      <p:nvPr/>
                    </p:nvPicPr>
                    <p:blipFill>
                      <a:blip r:embed="rId5"/>
                      <a:stretch>
                        <a:fillRect/>
                      </a:stretch>
                    </p:blipFill>
                    <p:spPr>
                      <a:xfrm>
                        <a:off x="2171700" y="2540000"/>
                        <a:ext cx="666750" cy="508001"/>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3416300" y="2540000"/>
          <a:ext cx="899085" cy="527050"/>
        </p:xfrm>
        <a:graphic>
          <a:graphicData uri="http://schemas.openxmlformats.org/presentationml/2006/ole">
            <mc:AlternateContent xmlns:mc="http://schemas.openxmlformats.org/markup-compatibility/2006">
              <mc:Choice xmlns:v="urn:schemas-microsoft-com:vml" Requires="v">
                <p:oleObj name="Equation" r:id="rId6" imgW="8839200" imgH="5181600" progId="Equation.DSMT4">
                  <p:embed/>
                </p:oleObj>
              </mc:Choice>
              <mc:Fallback>
                <p:oleObj name="Equation" r:id="rId6" imgW="8839200" imgH="5181600" progId="Equation.DSMT4">
                  <p:embed/>
                  <p:pic>
                    <p:nvPicPr>
                      <p:cNvPr id="6" name="对象 5"/>
                      <p:cNvPicPr>
                        <a:picLocks noChangeAspect="1"/>
                      </p:cNvPicPr>
                      <p:nvPr/>
                    </p:nvPicPr>
                    <p:blipFill>
                      <a:blip r:embed="rId7"/>
                      <a:stretch>
                        <a:fillRect/>
                      </a:stretch>
                    </p:blipFill>
                    <p:spPr>
                      <a:xfrm>
                        <a:off x="3416300" y="2540000"/>
                        <a:ext cx="899085" cy="527050"/>
                      </a:xfrm>
                      <a:prstGeom prst="rect">
                        <a:avLst/>
                      </a:prstGeom>
                      <a:noFill/>
                      <a:ln w="9525">
                        <a:noFill/>
                      </a:ln>
                    </p:spPr>
                  </p:pic>
                </p:oleObj>
              </mc:Fallback>
            </mc:AlternateContent>
          </a:graphicData>
        </a:graphic>
      </p:graphicFrame>
      <p:graphicFrame>
        <p:nvGraphicFramePr>
          <p:cNvPr id="25605" name="Object 5"/>
          <p:cNvGraphicFramePr>
            <a:graphicFrameLocks noChangeAspect="1"/>
          </p:cNvGraphicFramePr>
          <p:nvPr/>
        </p:nvGraphicFramePr>
        <p:xfrm>
          <a:off x="1060450" y="3162300"/>
          <a:ext cx="550069" cy="419100"/>
        </p:xfrm>
        <a:graphic>
          <a:graphicData uri="http://schemas.openxmlformats.org/presentationml/2006/ole">
            <mc:AlternateContent xmlns:mc="http://schemas.openxmlformats.org/markup-compatibility/2006">
              <mc:Choice xmlns:v="urn:schemas-microsoft-com:vml" Requires="v">
                <p:oleObj name="Equation" r:id="rId8" imgW="6400800" imgH="4876800" progId="Equation.DSMT4">
                  <p:embed/>
                </p:oleObj>
              </mc:Choice>
              <mc:Fallback>
                <p:oleObj name="Equation" r:id="rId8" imgW="6400800" imgH="4876800" progId="Equation.DSMT4">
                  <p:embed/>
                  <p:pic>
                    <p:nvPicPr>
                      <p:cNvPr id="25605" name="Object 5"/>
                      <p:cNvPicPr>
                        <a:picLocks noChangeAspect="1"/>
                      </p:cNvPicPr>
                      <p:nvPr/>
                    </p:nvPicPr>
                    <p:blipFill>
                      <a:blip r:embed="rId9"/>
                      <a:stretch>
                        <a:fillRect/>
                      </a:stretch>
                    </p:blipFill>
                    <p:spPr>
                      <a:xfrm>
                        <a:off x="1060450" y="3162300"/>
                        <a:ext cx="550069" cy="419100"/>
                      </a:xfrm>
                      <a:prstGeom prst="rect">
                        <a:avLst/>
                      </a:prstGeom>
                      <a:noFill/>
                      <a:ln w="9525">
                        <a:noFill/>
                      </a:ln>
                    </p:spPr>
                  </p:pic>
                </p:oleObj>
              </mc:Fallback>
            </mc:AlternateContent>
          </a:graphicData>
        </a:graphic>
      </p:graphicFrame>
      <p:graphicFrame>
        <p:nvGraphicFramePr>
          <p:cNvPr id="25606" name="Object 6"/>
          <p:cNvGraphicFramePr>
            <a:graphicFrameLocks noChangeAspect="1"/>
          </p:cNvGraphicFramePr>
          <p:nvPr/>
        </p:nvGraphicFramePr>
        <p:xfrm>
          <a:off x="6750050" y="3073400"/>
          <a:ext cx="898526" cy="527050"/>
        </p:xfrm>
        <a:graphic>
          <a:graphicData uri="http://schemas.openxmlformats.org/presentationml/2006/ole">
            <mc:AlternateContent xmlns:mc="http://schemas.openxmlformats.org/markup-compatibility/2006">
              <mc:Choice xmlns:v="urn:schemas-microsoft-com:vml" Requires="v">
                <p:oleObj name="Equation" r:id="rId10" imgW="8839200" imgH="5181600" progId="Equation.DSMT4">
                  <p:embed/>
                </p:oleObj>
              </mc:Choice>
              <mc:Fallback>
                <p:oleObj name="Equation" r:id="rId10" imgW="8839200" imgH="5181600" progId="Equation.DSMT4">
                  <p:embed/>
                  <p:pic>
                    <p:nvPicPr>
                      <p:cNvPr id="25606" name="Object 6"/>
                      <p:cNvPicPr>
                        <a:picLocks noChangeAspect="1"/>
                      </p:cNvPicPr>
                      <p:nvPr/>
                    </p:nvPicPr>
                    <p:blipFill>
                      <a:blip r:embed="rId11"/>
                      <a:stretch>
                        <a:fillRect/>
                      </a:stretch>
                    </p:blipFill>
                    <p:spPr>
                      <a:xfrm>
                        <a:off x="6750050" y="3073400"/>
                        <a:ext cx="898526" cy="527050"/>
                      </a:xfrm>
                      <a:prstGeom prst="rect">
                        <a:avLst/>
                      </a:prstGeom>
                      <a:noFill/>
                      <a:ln w="9525">
                        <a:noFill/>
                      </a:ln>
                    </p:spPr>
                  </p:pic>
                </p:oleObj>
              </mc:Fallback>
            </mc:AlternateContent>
          </a:graphicData>
        </a:graphic>
      </p:graphicFrame>
      <p:graphicFrame>
        <p:nvGraphicFramePr>
          <p:cNvPr id="25607" name="Object 7"/>
          <p:cNvGraphicFramePr>
            <a:graphicFrameLocks noChangeAspect="1"/>
          </p:cNvGraphicFramePr>
          <p:nvPr/>
        </p:nvGraphicFramePr>
        <p:xfrm>
          <a:off x="3683000" y="3517900"/>
          <a:ext cx="898525" cy="482600"/>
        </p:xfrm>
        <a:graphic>
          <a:graphicData uri="http://schemas.openxmlformats.org/presentationml/2006/ole">
            <mc:AlternateContent xmlns:mc="http://schemas.openxmlformats.org/markup-compatibility/2006">
              <mc:Choice xmlns:v="urn:schemas-microsoft-com:vml" Requires="v">
                <p:oleObj name="Equation" r:id="rId12" imgW="8839200" imgH="5181600" progId="Equation.DSMT4">
                  <p:embed/>
                </p:oleObj>
              </mc:Choice>
              <mc:Fallback>
                <p:oleObj name="Equation" r:id="rId12" imgW="8839200" imgH="5181600" progId="Equation.DSMT4">
                  <p:embed/>
                  <p:pic>
                    <p:nvPicPr>
                      <p:cNvPr id="25607" name="Object 7"/>
                      <p:cNvPicPr>
                        <a:picLocks noChangeAspect="1"/>
                      </p:cNvPicPr>
                      <p:nvPr/>
                    </p:nvPicPr>
                    <p:blipFill>
                      <a:blip r:embed="rId11"/>
                      <a:stretch>
                        <a:fillRect/>
                      </a:stretch>
                    </p:blipFill>
                    <p:spPr>
                      <a:xfrm>
                        <a:off x="3683000" y="3517900"/>
                        <a:ext cx="898525" cy="482600"/>
                      </a:xfrm>
                      <a:prstGeom prst="rect">
                        <a:avLst/>
                      </a:prstGeom>
                      <a:noFill/>
                      <a:ln w="9525">
                        <a:noFill/>
                      </a:ln>
                    </p:spPr>
                  </p:pic>
                </p:oleObj>
              </mc:Fallback>
            </mc:AlternateContent>
          </a:graphicData>
        </a:graphic>
      </p:graphicFrame>
      <p:graphicFrame>
        <p:nvGraphicFramePr>
          <p:cNvPr id="11" name="对象 10"/>
          <p:cNvGraphicFramePr>
            <a:graphicFrameLocks noChangeAspect="1"/>
          </p:cNvGraphicFramePr>
          <p:nvPr/>
        </p:nvGraphicFramePr>
        <p:xfrm>
          <a:off x="3683000" y="1695450"/>
          <a:ext cx="771128" cy="425450"/>
        </p:xfrm>
        <a:graphic>
          <a:graphicData uri="http://schemas.openxmlformats.org/presentationml/2006/ole">
            <mc:AlternateContent xmlns:mc="http://schemas.openxmlformats.org/markup-compatibility/2006">
              <mc:Choice xmlns:v="urn:schemas-microsoft-com:vml" Requires="v">
                <p:oleObj name="Equation" r:id="rId13" imgW="8839200" imgH="4876800" progId="Equation.DSMT4">
                  <p:embed/>
                </p:oleObj>
              </mc:Choice>
              <mc:Fallback>
                <p:oleObj name="Equation" r:id="rId13" imgW="8839200" imgH="4876800" progId="Equation.DSMT4">
                  <p:embed/>
                  <p:pic>
                    <p:nvPicPr>
                      <p:cNvPr id="11" name="对象 10"/>
                      <p:cNvPicPr>
                        <a:picLocks noChangeAspect="1"/>
                      </p:cNvPicPr>
                      <p:nvPr/>
                    </p:nvPicPr>
                    <p:blipFill>
                      <a:blip r:embed="rId14"/>
                      <a:stretch>
                        <a:fillRect/>
                      </a:stretch>
                    </p:blipFill>
                    <p:spPr>
                      <a:xfrm>
                        <a:off x="3683000" y="1695450"/>
                        <a:ext cx="771128" cy="42545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480986053"/>
      </p:ext>
    </p:extLst>
  </p:cSld>
  <p:clrMapOvr>
    <a:masterClrMapping/>
  </p:clrMapOvr>
  <p:transition spd="slow">
    <p:split dir="in"/>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38350" y="2139950"/>
            <a:ext cx="5156200" cy="2533650"/>
          </a:xfrm>
        </p:spPr>
        <p:txBody>
          <a:bodyPr/>
          <a:lstStyle/>
          <a:p>
            <a:pPr>
              <a:buNone/>
            </a:pPr>
            <a:r>
              <a:rPr lang="en-US" sz="3600" dirty="0">
                <a:solidFill>
                  <a:schemeClr val="tx1">
                    <a:lumMod val="95000"/>
                  </a:schemeClr>
                </a:solidFill>
                <a:latin typeface="+mn-lt"/>
                <a:ea typeface="+mn-ea"/>
              </a:rPr>
              <a:t>2.4.1  </a:t>
            </a:r>
            <a:r>
              <a:rPr lang="zh-CN" altLang="en-US" sz="3600" dirty="0">
                <a:solidFill>
                  <a:schemeClr val="tx1">
                    <a:lumMod val="95000"/>
                  </a:schemeClr>
                </a:solidFill>
                <a:latin typeface="+mn-lt"/>
                <a:ea typeface="+mn-ea"/>
              </a:rPr>
              <a:t>最小模式系统</a:t>
            </a:r>
            <a:endParaRPr lang="en-US" altLang="zh-CN" sz="3600" dirty="0">
              <a:solidFill>
                <a:schemeClr val="tx1">
                  <a:lumMod val="95000"/>
                </a:schemeClr>
              </a:solidFill>
              <a:latin typeface="+mn-lt"/>
              <a:ea typeface="+mn-ea"/>
            </a:endParaRPr>
          </a:p>
          <a:p>
            <a:pPr>
              <a:buNone/>
            </a:pPr>
            <a:r>
              <a:rPr lang="en-US" sz="3600" dirty="0">
                <a:solidFill>
                  <a:srgbClr val="00FF00"/>
                </a:solidFill>
                <a:latin typeface="+mn-lt"/>
                <a:ea typeface="+mn-ea"/>
              </a:rPr>
              <a:t>2.4.2  </a:t>
            </a:r>
            <a:r>
              <a:rPr lang="zh-CN" altLang="en-US" sz="3600" dirty="0">
                <a:solidFill>
                  <a:srgbClr val="00FF00"/>
                </a:solidFill>
                <a:latin typeface="+mn-lt"/>
                <a:ea typeface="+mn-ea"/>
              </a:rPr>
              <a:t>最大模式系统</a:t>
            </a:r>
            <a:endParaRPr lang="en-US" altLang="zh-CN" sz="3600" dirty="0">
              <a:solidFill>
                <a:srgbClr val="00FF00"/>
              </a:solidFill>
              <a:latin typeface="+mn-lt"/>
              <a:ea typeface="+mn-ea"/>
            </a:endParaRPr>
          </a:p>
          <a:p>
            <a:pPr>
              <a:buNone/>
            </a:pPr>
            <a:r>
              <a:rPr lang="en-US" sz="3600" dirty="0">
                <a:solidFill>
                  <a:schemeClr val="tx1">
                    <a:lumMod val="95000"/>
                  </a:schemeClr>
                </a:solidFill>
                <a:latin typeface="+mn-lt"/>
                <a:ea typeface="+mn-ea"/>
              </a:rPr>
              <a:t>2.4.3  </a:t>
            </a:r>
            <a:r>
              <a:rPr lang="zh-CN" altLang="en-US" sz="3600" dirty="0">
                <a:solidFill>
                  <a:schemeClr val="tx1">
                    <a:lumMod val="95000"/>
                  </a:schemeClr>
                </a:solidFill>
                <a:latin typeface="+mn-lt"/>
                <a:ea typeface="+mn-ea"/>
              </a:rPr>
              <a:t>总线操作时序</a:t>
            </a:r>
          </a:p>
        </p:txBody>
      </p:sp>
    </p:spTree>
    <p:extLst>
      <p:ext uri="{BB962C8B-B14F-4D97-AF65-F5344CB8AC3E}">
        <p14:creationId xmlns:p14="http://schemas.microsoft.com/office/powerpoint/2010/main" val="1475793059"/>
      </p:ext>
    </p:extLst>
  </p:cSld>
  <p:clrMapOvr>
    <a:masterClrMapping/>
  </p:clrMapOvr>
  <p:transition spd="slow">
    <p:wedg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273050"/>
            <a:ext cx="8229600" cy="674688"/>
          </a:xfrm>
        </p:spPr>
        <p:txBody>
          <a:bodyPr/>
          <a:lstStyle/>
          <a:p>
            <a:r>
              <a:rPr lang="en-US" sz="3600" dirty="0">
                <a:solidFill>
                  <a:srgbClr val="00FF00"/>
                </a:solidFill>
                <a:ea typeface="+mn-ea"/>
              </a:rPr>
              <a:t>2.4.2  </a:t>
            </a:r>
            <a:r>
              <a:rPr lang="zh-CN" altLang="en-US" sz="3600" dirty="0">
                <a:solidFill>
                  <a:srgbClr val="00FF00"/>
                </a:solidFill>
                <a:ea typeface="+mn-ea"/>
              </a:rPr>
              <a:t>最大模式系统</a:t>
            </a:r>
          </a:p>
        </p:txBody>
      </p:sp>
      <p:sp>
        <p:nvSpPr>
          <p:cNvPr id="3" name="内容占位符 2"/>
          <p:cNvSpPr>
            <a:spLocks noGrp="1"/>
          </p:cNvSpPr>
          <p:nvPr>
            <p:ph idx="1"/>
          </p:nvPr>
        </p:nvSpPr>
        <p:spPr>
          <a:xfrm>
            <a:off x="393700" y="939800"/>
            <a:ext cx="8372475" cy="488950"/>
          </a:xfrm>
        </p:spPr>
        <p:txBody>
          <a:bodyPr/>
          <a:lstStyle/>
          <a:p>
            <a:pPr marL="363855" indent="-363855">
              <a:buClr>
                <a:srgbClr val="FF0000"/>
              </a:buClr>
              <a:buFont typeface="Wingdings" panose="05000000000000000000" pitchFamily="2" charset="2"/>
              <a:buChar char="l"/>
            </a:pPr>
            <a:r>
              <a:rPr lang="en-US" dirty="0">
                <a:latin typeface="+mn-lt"/>
                <a:ea typeface="+mn-ea"/>
              </a:rPr>
              <a:t>8086</a:t>
            </a:r>
            <a:r>
              <a:rPr lang="zh-CN" altLang="en-US" dirty="0">
                <a:latin typeface="+mn-lt"/>
                <a:ea typeface="+mn-ea"/>
              </a:rPr>
              <a:t>工作于最大模式时，需增加一片总线控制器</a:t>
            </a:r>
            <a:r>
              <a:rPr lang="en-US" dirty="0">
                <a:latin typeface="+mn-lt"/>
                <a:ea typeface="+mn-ea"/>
              </a:rPr>
              <a:t>8288</a:t>
            </a:r>
            <a:endParaRPr lang="zh-CN" altLang="en-US" dirty="0">
              <a:latin typeface="+mn-lt"/>
              <a:ea typeface="+mn-ea"/>
            </a:endParaRPr>
          </a:p>
          <a:p>
            <a:pPr>
              <a:buNone/>
            </a:pPr>
            <a:endParaRPr lang="zh-CN" altLang="en-US" dirty="0">
              <a:latin typeface="+mn-lt"/>
              <a:ea typeface="+mn-ea"/>
            </a:endParaRPr>
          </a:p>
        </p:txBody>
      </p:sp>
      <p:pic>
        <p:nvPicPr>
          <p:cNvPr id="25602" name="Picture 2"/>
          <p:cNvPicPr>
            <a:picLocks noChangeAspect="1" noChangeArrowheads="1"/>
          </p:cNvPicPr>
          <p:nvPr/>
        </p:nvPicPr>
        <p:blipFill>
          <a:blip r:embed="rId2"/>
          <a:srcRect/>
          <a:stretch>
            <a:fillRect/>
          </a:stretch>
        </p:blipFill>
        <p:spPr bwMode="auto">
          <a:xfrm>
            <a:off x="704850" y="1473200"/>
            <a:ext cx="7788460" cy="5106987"/>
          </a:xfrm>
          <a:prstGeom prst="rect">
            <a:avLst/>
          </a:prstGeom>
          <a:noFill/>
          <a:ln w="9525">
            <a:noFill/>
            <a:miter lim="800000"/>
            <a:headEnd/>
            <a:tailEnd/>
          </a:ln>
          <a:effectLst/>
        </p:spPr>
      </p:pic>
    </p:spTree>
    <p:extLst>
      <p:ext uri="{BB962C8B-B14F-4D97-AF65-F5344CB8AC3E}">
        <p14:creationId xmlns:p14="http://schemas.microsoft.com/office/powerpoint/2010/main" val="3103770576"/>
      </p:ext>
    </p:extLst>
  </p:cSld>
  <p:clrMapOvr>
    <a:masterClrMapping/>
  </p:clrMapOvr>
  <p:transition spd="slow">
    <p:spli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717550"/>
            <a:ext cx="8229600" cy="674688"/>
          </a:xfrm>
        </p:spPr>
        <p:txBody>
          <a:bodyPr/>
          <a:lstStyle/>
          <a:p>
            <a:r>
              <a:rPr lang="en-US" sz="4000" dirty="0"/>
              <a:t>8086 CPU</a:t>
            </a:r>
            <a:r>
              <a:rPr lang="zh-CN" altLang="en-US" sz="4000" dirty="0"/>
              <a:t>的特点</a:t>
            </a:r>
          </a:p>
        </p:txBody>
      </p:sp>
      <p:sp>
        <p:nvSpPr>
          <p:cNvPr id="3" name="内容占位符 2"/>
          <p:cNvSpPr>
            <a:spLocks noGrp="1"/>
          </p:cNvSpPr>
          <p:nvPr>
            <p:ph idx="1"/>
          </p:nvPr>
        </p:nvSpPr>
        <p:spPr>
          <a:xfrm>
            <a:off x="304800" y="1562100"/>
            <a:ext cx="8401050" cy="4845050"/>
          </a:xfrm>
        </p:spPr>
        <p:txBody>
          <a:bodyPr/>
          <a:lstStyle/>
          <a:p>
            <a:pPr marL="358775" indent="-358775" algn="just">
              <a:buClr>
                <a:srgbClr val="00B0F0"/>
              </a:buClr>
            </a:pPr>
            <a:r>
              <a:rPr lang="zh-CN" altLang="en-US" sz="2800" dirty="0">
                <a:latin typeface="+mn-lt"/>
                <a:ea typeface="+mn-ea"/>
              </a:rPr>
              <a:t>外部有</a:t>
            </a:r>
            <a:r>
              <a:rPr lang="en-US" sz="2800" dirty="0">
                <a:latin typeface="+mn-lt"/>
                <a:ea typeface="+mn-ea"/>
              </a:rPr>
              <a:t>16</a:t>
            </a:r>
            <a:r>
              <a:rPr lang="zh-CN" altLang="en-US" sz="2800" dirty="0">
                <a:latin typeface="+mn-lt"/>
                <a:ea typeface="+mn-ea"/>
              </a:rPr>
              <a:t>根数据总线，可并行传送</a:t>
            </a:r>
            <a:r>
              <a:rPr lang="en-US" sz="2800" dirty="0">
                <a:latin typeface="+mn-lt"/>
                <a:ea typeface="+mn-ea"/>
              </a:rPr>
              <a:t>16</a:t>
            </a:r>
            <a:r>
              <a:rPr lang="zh-CN" altLang="en-US" sz="2800" dirty="0">
                <a:latin typeface="+mn-lt"/>
                <a:ea typeface="+mn-ea"/>
              </a:rPr>
              <a:t>位数据；</a:t>
            </a:r>
          </a:p>
          <a:p>
            <a:pPr marL="358775" indent="-358775" algn="just">
              <a:buClr>
                <a:srgbClr val="00B0F0"/>
              </a:buClr>
            </a:pPr>
            <a:r>
              <a:rPr lang="zh-CN" altLang="en-US" sz="2800" dirty="0">
                <a:latin typeface="+mn-lt"/>
                <a:ea typeface="+mn-ea"/>
              </a:rPr>
              <a:t>具有</a:t>
            </a:r>
            <a:r>
              <a:rPr lang="en-US" sz="2800" dirty="0">
                <a:latin typeface="+mn-lt"/>
                <a:ea typeface="+mn-ea"/>
              </a:rPr>
              <a:t>20</a:t>
            </a:r>
            <a:r>
              <a:rPr lang="zh-CN" altLang="en-US" sz="2800" dirty="0">
                <a:latin typeface="+mn-lt"/>
                <a:ea typeface="+mn-ea"/>
              </a:rPr>
              <a:t>根地址总线，能直接寻址</a:t>
            </a:r>
            <a:r>
              <a:rPr lang="en-US" sz="2800" dirty="0">
                <a:latin typeface="+mn-lt"/>
                <a:ea typeface="+mn-ea"/>
              </a:rPr>
              <a:t>2</a:t>
            </a:r>
            <a:r>
              <a:rPr lang="en-US" sz="2800" baseline="30000" dirty="0">
                <a:latin typeface="+mn-lt"/>
                <a:ea typeface="+mn-ea"/>
              </a:rPr>
              <a:t>20</a:t>
            </a:r>
            <a:r>
              <a:rPr lang="en-US" sz="2800" dirty="0">
                <a:latin typeface="+mn-lt"/>
                <a:ea typeface="+mn-ea"/>
              </a:rPr>
              <a:t>=1MB</a:t>
            </a:r>
            <a:r>
              <a:rPr lang="zh-CN" altLang="en-US" sz="2800" dirty="0">
                <a:latin typeface="+mn-lt"/>
                <a:ea typeface="+mn-ea"/>
              </a:rPr>
              <a:t>的内存空间；</a:t>
            </a:r>
          </a:p>
          <a:p>
            <a:pPr marL="358775" indent="-358775" algn="just">
              <a:buClr>
                <a:srgbClr val="00B0F0"/>
              </a:buClr>
            </a:pPr>
            <a:r>
              <a:rPr lang="zh-CN" altLang="en-US" sz="2800" dirty="0">
                <a:latin typeface="+mn-lt"/>
                <a:ea typeface="+mn-ea"/>
              </a:rPr>
              <a:t>用低</a:t>
            </a:r>
            <a:r>
              <a:rPr lang="en-US" sz="2800" dirty="0">
                <a:latin typeface="+mn-lt"/>
                <a:ea typeface="+mn-ea"/>
              </a:rPr>
              <a:t>16</a:t>
            </a:r>
            <a:r>
              <a:rPr lang="zh-CN" altLang="en-US" sz="2800" dirty="0">
                <a:latin typeface="+mn-lt"/>
                <a:ea typeface="+mn-ea"/>
              </a:rPr>
              <a:t>位地址线访问</a:t>
            </a:r>
            <a:r>
              <a:rPr lang="en-US" sz="2800" dirty="0">
                <a:latin typeface="+mn-lt"/>
                <a:ea typeface="+mn-ea"/>
              </a:rPr>
              <a:t>I/O</a:t>
            </a:r>
            <a:r>
              <a:rPr lang="zh-CN" altLang="en-US" sz="2800" dirty="0">
                <a:latin typeface="+mn-lt"/>
                <a:ea typeface="+mn-ea"/>
              </a:rPr>
              <a:t>端口，可访问</a:t>
            </a:r>
            <a:r>
              <a:rPr lang="en-US" sz="2800" dirty="0">
                <a:latin typeface="+mn-lt"/>
                <a:ea typeface="+mn-ea"/>
              </a:rPr>
              <a:t>2</a:t>
            </a:r>
            <a:r>
              <a:rPr lang="en-US" sz="2800" baseline="30000" dirty="0">
                <a:latin typeface="+mn-lt"/>
                <a:ea typeface="+mn-ea"/>
              </a:rPr>
              <a:t>16</a:t>
            </a:r>
            <a:r>
              <a:rPr lang="en-US" sz="2800" dirty="0">
                <a:latin typeface="+mn-lt"/>
                <a:ea typeface="+mn-ea"/>
              </a:rPr>
              <a:t>=64K</a:t>
            </a:r>
            <a:r>
              <a:rPr lang="zh-CN" altLang="en-US" sz="2800" dirty="0">
                <a:latin typeface="+mn-lt"/>
                <a:ea typeface="+mn-ea"/>
              </a:rPr>
              <a:t>个</a:t>
            </a:r>
            <a:r>
              <a:rPr lang="en-US" sz="2800" dirty="0">
                <a:latin typeface="+mn-lt"/>
                <a:ea typeface="+mn-ea"/>
              </a:rPr>
              <a:t>I/O</a:t>
            </a:r>
            <a:r>
              <a:rPr lang="zh-CN" altLang="en-US" sz="2800" dirty="0">
                <a:latin typeface="+mn-lt"/>
                <a:ea typeface="+mn-ea"/>
              </a:rPr>
              <a:t>端口。</a:t>
            </a:r>
            <a:endParaRPr lang="en-US" altLang="zh-CN" sz="2800" dirty="0">
              <a:latin typeface="+mn-lt"/>
              <a:ea typeface="+mn-ea"/>
            </a:endParaRPr>
          </a:p>
          <a:p>
            <a:pPr marL="358775" indent="-358775">
              <a:spcBef>
                <a:spcPts val="3600"/>
              </a:spcBef>
              <a:buClr>
                <a:srgbClr val="FF0000"/>
              </a:buClr>
              <a:buFont typeface="Wingdings" panose="05000000000000000000" pitchFamily="2" charset="2"/>
              <a:buChar char="l"/>
            </a:pPr>
            <a:r>
              <a:rPr lang="en-US" sz="2800" dirty="0">
                <a:latin typeface="+mn-lt"/>
              </a:rPr>
              <a:t>8088</a:t>
            </a:r>
            <a:r>
              <a:rPr lang="zh-CN" altLang="en-US" sz="2800" dirty="0">
                <a:latin typeface="+mn-lt"/>
              </a:rPr>
              <a:t>的内部结构与</a:t>
            </a:r>
            <a:r>
              <a:rPr lang="en-US" sz="2800" dirty="0">
                <a:latin typeface="+mn-lt"/>
              </a:rPr>
              <a:t>8086</a:t>
            </a:r>
            <a:r>
              <a:rPr lang="zh-CN" altLang="en-US" sz="2800" dirty="0">
                <a:latin typeface="+mn-lt"/>
              </a:rPr>
              <a:t>基本相同，不同点：</a:t>
            </a:r>
          </a:p>
          <a:p>
            <a:pPr marL="358775" indent="-358775">
              <a:buClr>
                <a:srgbClr val="00FF00"/>
              </a:buClr>
              <a:buFont typeface="Wingdings" panose="05000000000000000000" pitchFamily="2" charset="2"/>
              <a:buChar char="Ø"/>
            </a:pPr>
            <a:r>
              <a:rPr lang="en-US" sz="2800" dirty="0">
                <a:solidFill>
                  <a:schemeClr val="tx1"/>
                </a:solidFill>
                <a:latin typeface="+mn-lt"/>
              </a:rPr>
              <a:t>8086</a:t>
            </a:r>
            <a:r>
              <a:rPr lang="zh-CN" altLang="en-US" sz="2800" dirty="0">
                <a:solidFill>
                  <a:schemeClr val="tx1"/>
                </a:solidFill>
                <a:latin typeface="+mn-lt"/>
              </a:rPr>
              <a:t>的指令队列为</a:t>
            </a:r>
            <a:r>
              <a:rPr lang="en-US" sz="2800" dirty="0">
                <a:solidFill>
                  <a:schemeClr val="tx1"/>
                </a:solidFill>
                <a:latin typeface="+mn-lt"/>
              </a:rPr>
              <a:t>6</a:t>
            </a:r>
            <a:r>
              <a:rPr lang="zh-CN" altLang="en-US" sz="2800" dirty="0">
                <a:solidFill>
                  <a:schemeClr val="tx1"/>
                </a:solidFill>
                <a:latin typeface="+mn-lt"/>
              </a:rPr>
              <a:t>字节，</a:t>
            </a:r>
            <a:r>
              <a:rPr lang="en-US" sz="2800" dirty="0">
                <a:solidFill>
                  <a:schemeClr val="tx1"/>
                </a:solidFill>
                <a:latin typeface="+mn-lt"/>
              </a:rPr>
              <a:t>8088</a:t>
            </a:r>
            <a:r>
              <a:rPr lang="zh-CN" altLang="en-US" sz="2800" dirty="0">
                <a:solidFill>
                  <a:schemeClr val="tx1"/>
                </a:solidFill>
                <a:latin typeface="+mn-lt"/>
              </a:rPr>
              <a:t>为</a:t>
            </a:r>
            <a:r>
              <a:rPr lang="en-US" sz="2800" dirty="0">
                <a:solidFill>
                  <a:schemeClr val="tx1"/>
                </a:solidFill>
                <a:latin typeface="+mn-lt"/>
              </a:rPr>
              <a:t>4</a:t>
            </a:r>
            <a:r>
              <a:rPr lang="zh-CN" altLang="en-US" sz="2800" dirty="0">
                <a:solidFill>
                  <a:schemeClr val="tx1"/>
                </a:solidFill>
                <a:latin typeface="+mn-lt"/>
              </a:rPr>
              <a:t>字节；</a:t>
            </a:r>
          </a:p>
          <a:p>
            <a:pPr marL="358775" indent="-358775">
              <a:buClr>
                <a:srgbClr val="00FF00"/>
              </a:buClr>
              <a:buFont typeface="Wingdings" panose="05000000000000000000" pitchFamily="2" charset="2"/>
              <a:buChar char="Ø"/>
            </a:pPr>
            <a:r>
              <a:rPr lang="en-US" sz="2800" dirty="0">
                <a:solidFill>
                  <a:schemeClr val="tx1"/>
                </a:solidFill>
                <a:latin typeface="+mn-lt"/>
              </a:rPr>
              <a:t>8086 BIU</a:t>
            </a:r>
            <a:r>
              <a:rPr lang="zh-CN" altLang="en-US" sz="2800" dirty="0">
                <a:solidFill>
                  <a:schemeClr val="tx1"/>
                </a:solidFill>
                <a:latin typeface="+mn-lt"/>
              </a:rPr>
              <a:t>的外部数据总线为</a:t>
            </a:r>
            <a:r>
              <a:rPr lang="en-US" sz="2800" dirty="0">
                <a:solidFill>
                  <a:schemeClr val="tx1"/>
                </a:solidFill>
                <a:latin typeface="+mn-lt"/>
              </a:rPr>
              <a:t>16</a:t>
            </a:r>
            <a:r>
              <a:rPr lang="zh-CN" altLang="en-US" sz="2800" dirty="0">
                <a:solidFill>
                  <a:schemeClr val="tx1"/>
                </a:solidFill>
                <a:latin typeface="+mn-lt"/>
              </a:rPr>
              <a:t>位，而</a:t>
            </a:r>
            <a:r>
              <a:rPr lang="en-US" sz="2800" dirty="0">
                <a:solidFill>
                  <a:schemeClr val="tx1"/>
                </a:solidFill>
                <a:latin typeface="+mn-lt"/>
              </a:rPr>
              <a:t>8088</a:t>
            </a:r>
            <a:r>
              <a:rPr lang="zh-CN" altLang="en-US" sz="2800" dirty="0">
                <a:solidFill>
                  <a:schemeClr val="tx1"/>
                </a:solidFill>
                <a:latin typeface="+mn-lt"/>
              </a:rPr>
              <a:t>为</a:t>
            </a:r>
            <a:r>
              <a:rPr lang="en-US" sz="2800" dirty="0">
                <a:solidFill>
                  <a:schemeClr val="tx1"/>
                </a:solidFill>
                <a:latin typeface="+mn-lt"/>
              </a:rPr>
              <a:t>8</a:t>
            </a:r>
            <a:r>
              <a:rPr lang="zh-CN" altLang="en-US" sz="2800" dirty="0">
                <a:solidFill>
                  <a:schemeClr val="tx1"/>
                </a:solidFill>
                <a:latin typeface="+mn-lt"/>
              </a:rPr>
              <a:t>位</a:t>
            </a:r>
            <a:r>
              <a:rPr lang="zh-CN" altLang="en-US" sz="2800" dirty="0">
                <a:solidFill>
                  <a:schemeClr val="tx1"/>
                </a:solidFill>
              </a:rPr>
              <a:t>。</a:t>
            </a:r>
            <a:endParaRPr lang="zh-CN" altLang="en-US" sz="2800" dirty="0">
              <a:latin typeface="+mn-lt"/>
              <a:ea typeface="+mn-ea"/>
            </a:endParaRPr>
          </a:p>
          <a:p>
            <a:endParaRPr lang="zh-CN" altLang="en-US" dirty="0"/>
          </a:p>
        </p:txBody>
      </p:sp>
    </p:spTree>
  </p:cSld>
  <p:clrMapOvr>
    <a:masterClrMapping/>
  </p:clrMapOvr>
  <p:transition spd="slow">
    <p:pull dir="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3700" y="762000"/>
            <a:ext cx="8372475" cy="1022350"/>
          </a:xfrm>
        </p:spPr>
        <p:txBody>
          <a:bodyPr/>
          <a:lstStyle/>
          <a:p>
            <a:pPr algn="just">
              <a:buClr>
                <a:srgbClr val="FF0000"/>
              </a:buClr>
              <a:buFont typeface="Wingdings" panose="05000000000000000000" pitchFamily="2" charset="2"/>
              <a:buChar char="l"/>
            </a:pPr>
            <a:r>
              <a:rPr lang="en-US" dirty="0">
                <a:latin typeface="+mn-lt"/>
                <a:ea typeface="+mn-ea"/>
              </a:rPr>
              <a:t>CPU</a:t>
            </a:r>
            <a:r>
              <a:rPr lang="zh-CN" altLang="en-US" dirty="0">
                <a:latin typeface="+mn-lt"/>
                <a:ea typeface="+mn-ea"/>
              </a:rPr>
              <a:t>工作于最大模式时，    、</a:t>
            </a:r>
            <a:r>
              <a:rPr lang="en-US" dirty="0">
                <a:latin typeface="+mn-lt"/>
                <a:ea typeface="+mn-ea"/>
              </a:rPr>
              <a:t>M/     </a:t>
            </a:r>
            <a:r>
              <a:rPr lang="zh-CN" altLang="en-US" dirty="0">
                <a:latin typeface="+mn-lt"/>
                <a:ea typeface="+mn-ea"/>
              </a:rPr>
              <a:t>、</a:t>
            </a:r>
            <a:r>
              <a:rPr lang="en-US" dirty="0">
                <a:latin typeface="+mn-lt"/>
                <a:ea typeface="+mn-ea"/>
              </a:rPr>
              <a:t>DT/    </a:t>
            </a:r>
            <a:r>
              <a:rPr lang="zh-CN" altLang="en-US" dirty="0">
                <a:latin typeface="+mn-lt"/>
                <a:ea typeface="+mn-ea"/>
              </a:rPr>
              <a:t>、</a:t>
            </a:r>
            <a:r>
              <a:rPr lang="en-US" dirty="0">
                <a:latin typeface="+mn-lt"/>
                <a:ea typeface="+mn-ea"/>
              </a:rPr>
              <a:t>DEN</a:t>
            </a:r>
            <a:r>
              <a:rPr lang="zh-CN" altLang="en-US" dirty="0">
                <a:latin typeface="+mn-lt"/>
                <a:ea typeface="+mn-ea"/>
              </a:rPr>
              <a:t>和</a:t>
            </a:r>
            <a:r>
              <a:rPr lang="en-US" dirty="0">
                <a:latin typeface="+mn-lt"/>
                <a:ea typeface="+mn-ea"/>
              </a:rPr>
              <a:t>            </a:t>
            </a:r>
            <a:r>
              <a:rPr lang="zh-CN" altLang="en-US" dirty="0">
                <a:latin typeface="+mn-lt"/>
                <a:ea typeface="+mn-ea"/>
              </a:rPr>
              <a:t>等信号，要由总线控制器</a:t>
            </a:r>
            <a:r>
              <a:rPr lang="en-US" dirty="0">
                <a:latin typeface="+mn-lt"/>
                <a:ea typeface="+mn-ea"/>
              </a:rPr>
              <a:t>8288</a:t>
            </a:r>
            <a:r>
              <a:rPr lang="zh-CN" altLang="en-US" dirty="0">
                <a:latin typeface="+mn-lt"/>
                <a:ea typeface="+mn-ea"/>
              </a:rPr>
              <a:t>产生。</a:t>
            </a:r>
          </a:p>
        </p:txBody>
      </p:sp>
      <p:pic>
        <p:nvPicPr>
          <p:cNvPr id="26626" name="Picture 2"/>
          <p:cNvPicPr>
            <a:picLocks noChangeAspect="1" noChangeArrowheads="1"/>
          </p:cNvPicPr>
          <p:nvPr/>
        </p:nvPicPr>
        <p:blipFill>
          <a:blip r:embed="rId2"/>
          <a:srcRect/>
          <a:stretch>
            <a:fillRect/>
          </a:stretch>
        </p:blipFill>
        <p:spPr bwMode="auto">
          <a:xfrm>
            <a:off x="393700" y="1962150"/>
            <a:ext cx="8382627" cy="3714750"/>
          </a:xfrm>
          <a:prstGeom prst="rect">
            <a:avLst/>
          </a:prstGeom>
          <a:noFill/>
          <a:ln w="9525">
            <a:noFill/>
            <a:miter lim="800000"/>
            <a:headEnd/>
            <a:tailEnd/>
          </a:ln>
          <a:effectLst/>
        </p:spPr>
      </p:pic>
      <p:sp>
        <p:nvSpPr>
          <p:cNvPr id="4" name="TextBox 3"/>
          <p:cNvSpPr txBox="1"/>
          <p:nvPr/>
        </p:nvSpPr>
        <p:spPr>
          <a:xfrm>
            <a:off x="1371600" y="5829300"/>
            <a:ext cx="6623050" cy="461665"/>
          </a:xfrm>
          <a:prstGeom prst="rect">
            <a:avLst/>
          </a:prstGeom>
          <a:noFill/>
        </p:spPr>
        <p:txBody>
          <a:bodyPr wrap="square" rtlCol="0">
            <a:spAutoFit/>
          </a:bodyPr>
          <a:lstStyle/>
          <a:p>
            <a:pPr marL="0" marR="0" lvl="0" indent="0" algn="just" defTabSz="914400" rtl="0" eaLnBrk="1" fontAlgn="base" latinLnBrk="0" hangingPunct="1">
              <a:lnSpc>
                <a:spcPct val="100000"/>
              </a:lnSpc>
              <a:spcBef>
                <a:spcPct val="0"/>
              </a:spcBef>
              <a:spcAft>
                <a:spcPct val="0"/>
              </a:spcAft>
              <a:buClr>
                <a:srgbClr val="FF0000"/>
              </a:buClr>
              <a:buSzTx/>
              <a:buFont typeface="Wingdings" panose="05000000000000000000" pitchFamily="2" charset="2"/>
              <a:buNone/>
              <a:tabLst/>
              <a:defRPr/>
            </a:pPr>
            <a:r>
              <a:rPr kumimoji="1" lang="zh-CN" altLang="en-US" sz="2400" b="0" i="0" u="none" strike="noStrike" kern="1200" cap="none" spc="0" normalizeH="0" baseline="0" noProof="0" dirty="0">
                <a:ln>
                  <a:noFill/>
                </a:ln>
                <a:solidFill>
                  <a:srgbClr val="003399">
                    <a:lumMod val="20000"/>
                    <a:lumOff val="80000"/>
                  </a:srgbClr>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图</a:t>
            </a:r>
            <a:r>
              <a:rPr kumimoji="1" lang="en-US" sz="2400" b="0" i="0" u="none" strike="noStrike" kern="1200" cap="none" spc="0" normalizeH="0" baseline="0" noProof="0" dirty="0">
                <a:ln>
                  <a:noFill/>
                </a:ln>
                <a:solidFill>
                  <a:srgbClr val="003399">
                    <a:lumMod val="20000"/>
                    <a:lumOff val="80000"/>
                  </a:srgbClr>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2.16  8288</a:t>
            </a:r>
            <a:r>
              <a:rPr kumimoji="1" lang="zh-CN" altLang="en-US" sz="2400" b="0" i="0" u="none" strike="noStrike" kern="1200" cap="none" spc="0" normalizeH="0" baseline="0" noProof="0" dirty="0">
                <a:ln>
                  <a:noFill/>
                </a:ln>
                <a:solidFill>
                  <a:srgbClr val="003399">
                    <a:lumMod val="20000"/>
                    <a:lumOff val="80000"/>
                  </a:srgbClr>
                </a:solidFill>
                <a:effectLst>
                  <a:outerShdw blurRad="38100" dist="38100" dir="2700000" algn="tl">
                    <a:srgbClr val="000000">
                      <a:alpha val="43137"/>
                    </a:srgbClr>
                  </a:outerShdw>
                </a:effectLst>
                <a:uLnTx/>
                <a:uFillTx/>
                <a:latin typeface="Times New Roman"/>
                <a:ea typeface="黑体" panose="02010609060101010101" pitchFamily="2" charset="-122"/>
                <a:cs typeface="+mn-cs"/>
              </a:rPr>
              <a:t>总线控制器的引脚及内部结构框图</a:t>
            </a:r>
            <a:endParaRPr kumimoji="1" lang="en-US" altLang="zh-CN" sz="2400" b="0" i="0" u="none" strike="noStrike" kern="1200" cap="none" spc="0" normalizeH="0" baseline="0" noProof="0" dirty="0">
              <a:ln>
                <a:noFill/>
              </a:ln>
              <a:solidFill>
                <a:srgbClr val="003399">
                  <a:lumMod val="20000"/>
                  <a:lumOff val="80000"/>
                </a:srgbClr>
              </a:solidFill>
              <a:effectLst>
                <a:outerShdw blurRad="38100" dist="38100" dir="2700000" algn="tl">
                  <a:srgbClr val="000000">
                    <a:alpha val="43137"/>
                  </a:srgbClr>
                </a:outerShdw>
              </a:effectLst>
              <a:uLnTx/>
              <a:uFillTx/>
              <a:latin typeface="Times New Roman"/>
              <a:ea typeface="黑体" panose="02010609060101010101" pitchFamily="2" charset="-122"/>
              <a:cs typeface="+mn-cs"/>
            </a:endParaRPr>
          </a:p>
        </p:txBody>
      </p:sp>
      <p:graphicFrame>
        <p:nvGraphicFramePr>
          <p:cNvPr id="5" name="对象 4"/>
          <p:cNvGraphicFramePr>
            <a:graphicFrameLocks noChangeAspect="1"/>
          </p:cNvGraphicFramePr>
          <p:nvPr/>
        </p:nvGraphicFramePr>
        <p:xfrm>
          <a:off x="4438650" y="762000"/>
          <a:ext cx="709706" cy="482600"/>
        </p:xfrm>
        <a:graphic>
          <a:graphicData uri="http://schemas.openxmlformats.org/presentationml/2006/ole">
            <mc:AlternateContent xmlns:mc="http://schemas.openxmlformats.org/markup-compatibility/2006">
              <mc:Choice xmlns:v="urn:schemas-microsoft-com:vml" Requires="v">
                <p:oleObj name="Equation" r:id="rId3" imgW="7620000" imgH="5181600" progId="Equation.DSMT4">
                  <p:embed/>
                </p:oleObj>
              </mc:Choice>
              <mc:Fallback>
                <p:oleObj name="Equation" r:id="rId3" imgW="7620000" imgH="5181600" progId="Equation.DSMT4">
                  <p:embed/>
                  <p:pic>
                    <p:nvPicPr>
                      <p:cNvPr id="5" name="对象 4"/>
                      <p:cNvPicPr>
                        <a:picLocks noChangeAspect="1"/>
                      </p:cNvPicPr>
                      <p:nvPr/>
                    </p:nvPicPr>
                    <p:blipFill>
                      <a:blip r:embed="rId4"/>
                      <a:stretch>
                        <a:fillRect/>
                      </a:stretch>
                    </p:blipFill>
                    <p:spPr>
                      <a:xfrm>
                        <a:off x="4438650" y="762000"/>
                        <a:ext cx="709706" cy="482600"/>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5861051" y="762000"/>
          <a:ext cx="477370" cy="450850"/>
        </p:xfrm>
        <a:graphic>
          <a:graphicData uri="http://schemas.openxmlformats.org/presentationml/2006/ole">
            <mc:AlternateContent xmlns:mc="http://schemas.openxmlformats.org/markup-compatibility/2006">
              <mc:Choice xmlns:v="urn:schemas-microsoft-com:vml" Requires="v">
                <p:oleObj name="Equation" r:id="rId5" imgW="5486400" imgH="5181600" progId="Equation.DSMT4">
                  <p:embed/>
                </p:oleObj>
              </mc:Choice>
              <mc:Fallback>
                <p:oleObj name="Equation" r:id="rId5" imgW="5486400" imgH="5181600" progId="Equation.DSMT4">
                  <p:embed/>
                  <p:pic>
                    <p:nvPicPr>
                      <p:cNvPr id="6" name="对象 5"/>
                      <p:cNvPicPr>
                        <a:picLocks noChangeAspect="1"/>
                      </p:cNvPicPr>
                      <p:nvPr/>
                    </p:nvPicPr>
                    <p:blipFill>
                      <a:blip r:embed="rId6"/>
                      <a:stretch>
                        <a:fillRect/>
                      </a:stretch>
                    </p:blipFill>
                    <p:spPr>
                      <a:xfrm>
                        <a:off x="5861051" y="762000"/>
                        <a:ext cx="477370" cy="450850"/>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7239000" y="762000"/>
          <a:ext cx="363935" cy="447919"/>
        </p:xfrm>
        <a:graphic>
          <a:graphicData uri="http://schemas.openxmlformats.org/presentationml/2006/ole">
            <mc:AlternateContent xmlns:mc="http://schemas.openxmlformats.org/markup-compatibility/2006">
              <mc:Choice xmlns:v="urn:schemas-microsoft-com:vml" Requires="v">
                <p:oleObj name="Equation" r:id="rId7" imgW="3962400" imgH="4876800" progId="Equation.DSMT4">
                  <p:embed/>
                </p:oleObj>
              </mc:Choice>
              <mc:Fallback>
                <p:oleObj name="Equation" r:id="rId7" imgW="3962400" imgH="4876800" progId="Equation.DSMT4">
                  <p:embed/>
                  <p:pic>
                    <p:nvPicPr>
                      <p:cNvPr id="7" name="对象 6"/>
                      <p:cNvPicPr>
                        <a:picLocks noChangeAspect="1"/>
                      </p:cNvPicPr>
                      <p:nvPr/>
                    </p:nvPicPr>
                    <p:blipFill>
                      <a:blip r:embed="rId8"/>
                      <a:stretch>
                        <a:fillRect/>
                      </a:stretch>
                    </p:blipFill>
                    <p:spPr>
                      <a:xfrm>
                        <a:off x="7239000" y="762000"/>
                        <a:ext cx="363935" cy="447919"/>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1460500" y="1162050"/>
          <a:ext cx="927100" cy="463550"/>
        </p:xfrm>
        <a:graphic>
          <a:graphicData uri="http://schemas.openxmlformats.org/presentationml/2006/ole">
            <mc:AlternateContent xmlns:mc="http://schemas.openxmlformats.org/markup-compatibility/2006">
              <mc:Choice xmlns:v="urn:schemas-microsoft-com:vml" Requires="v">
                <p:oleObj name="Equation" r:id="rId9" imgW="10363200" imgH="5181600" progId="Equation.DSMT4">
                  <p:embed/>
                </p:oleObj>
              </mc:Choice>
              <mc:Fallback>
                <p:oleObj name="Equation" r:id="rId9" imgW="10363200" imgH="5181600" progId="Equation.DSMT4">
                  <p:embed/>
                  <p:pic>
                    <p:nvPicPr>
                      <p:cNvPr id="8" name="对象 7"/>
                      <p:cNvPicPr>
                        <a:picLocks noChangeAspect="1"/>
                      </p:cNvPicPr>
                      <p:nvPr/>
                    </p:nvPicPr>
                    <p:blipFill>
                      <a:blip r:embed="rId10"/>
                      <a:stretch>
                        <a:fillRect/>
                      </a:stretch>
                    </p:blipFill>
                    <p:spPr>
                      <a:xfrm>
                        <a:off x="1460500" y="1162050"/>
                        <a:ext cx="927100" cy="46355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538407304"/>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273050"/>
            <a:ext cx="8229600" cy="971550"/>
          </a:xfrm>
        </p:spPr>
        <p:txBody>
          <a:bodyPr/>
          <a:lstStyle/>
          <a:p>
            <a:r>
              <a:rPr lang="en-US" dirty="0"/>
              <a:t>8288</a:t>
            </a:r>
            <a:r>
              <a:rPr lang="zh-CN" altLang="en-US" dirty="0"/>
              <a:t>的输入输出总线信号</a:t>
            </a:r>
            <a:endParaRPr lang="zh-CN" altLang="en-US" sz="2400" dirty="0"/>
          </a:p>
        </p:txBody>
      </p:sp>
      <p:sp>
        <p:nvSpPr>
          <p:cNvPr id="3" name="内容占位符 2"/>
          <p:cNvSpPr>
            <a:spLocks noGrp="1"/>
          </p:cNvSpPr>
          <p:nvPr>
            <p:ph idx="1"/>
          </p:nvPr>
        </p:nvSpPr>
        <p:spPr/>
        <p:txBody>
          <a:bodyPr/>
          <a:lstStyle/>
          <a:p>
            <a:pPr marL="363855" indent="-363855">
              <a:buClr>
                <a:srgbClr val="FF0000"/>
              </a:buClr>
              <a:buFont typeface="Wingdings" panose="05000000000000000000" pitchFamily="2" charset="2"/>
              <a:buChar char="l"/>
            </a:pPr>
            <a:r>
              <a:rPr lang="zh-CN" altLang="en-US" sz="2800" dirty="0">
                <a:latin typeface="+mn-lt"/>
                <a:ea typeface="+mn-ea"/>
              </a:rPr>
              <a:t>其总线信号分成</a:t>
            </a:r>
            <a:r>
              <a:rPr lang="en-US" sz="2800" dirty="0">
                <a:latin typeface="+mn-lt"/>
                <a:ea typeface="+mn-ea"/>
              </a:rPr>
              <a:t>4</a:t>
            </a:r>
            <a:r>
              <a:rPr lang="zh-CN" altLang="en-US" sz="2800" dirty="0">
                <a:latin typeface="+mn-lt"/>
                <a:ea typeface="+mn-ea"/>
              </a:rPr>
              <a:t>组，一般信号大致了解即可。</a:t>
            </a:r>
            <a:endParaRPr lang="en-US" dirty="0"/>
          </a:p>
          <a:p>
            <a:pPr>
              <a:buNone/>
            </a:pPr>
            <a:r>
              <a:rPr lang="en-US" dirty="0">
                <a:latin typeface="+mn-lt"/>
              </a:rPr>
              <a:t>1. </a:t>
            </a:r>
            <a:r>
              <a:rPr lang="zh-CN" altLang="en-US" dirty="0">
                <a:latin typeface="+mn-lt"/>
              </a:rPr>
              <a:t>状态输入信号</a:t>
            </a:r>
            <a:r>
              <a:rPr lang="en-US" dirty="0">
                <a:latin typeface="+mn-lt"/>
              </a:rPr>
              <a:t>     </a:t>
            </a:r>
            <a:r>
              <a:rPr lang="en-US" dirty="0">
                <a:latin typeface="+mn-lt"/>
                <a:sym typeface="Symbol" panose="05050102010706020507"/>
              </a:rPr>
              <a:t></a:t>
            </a:r>
            <a:r>
              <a:rPr lang="en-US" baseline="-25000" dirty="0">
                <a:latin typeface="+mn-lt"/>
              </a:rPr>
              <a:t> </a:t>
            </a:r>
          </a:p>
          <a:p>
            <a:pPr>
              <a:buNone/>
            </a:pPr>
            <a:r>
              <a:rPr lang="en-US" dirty="0">
                <a:solidFill>
                  <a:schemeClr val="tx1"/>
                </a:solidFill>
                <a:latin typeface="+mn-lt"/>
                <a:ea typeface="宋体" panose="02010600030101010101" pitchFamily="2" charset="-122"/>
              </a:rPr>
              <a:t>    8086</a:t>
            </a:r>
            <a:r>
              <a:rPr lang="zh-CN" altLang="en-US" dirty="0">
                <a:solidFill>
                  <a:schemeClr val="tx1"/>
                </a:solidFill>
                <a:latin typeface="+mn-lt"/>
                <a:ea typeface="宋体" panose="02010600030101010101" pitchFamily="2" charset="-122"/>
              </a:rPr>
              <a:t>送来，译码后产生总线周期类型信号。</a:t>
            </a:r>
            <a:endParaRPr lang="zh-CN" altLang="en-US" baseline="-25000" dirty="0"/>
          </a:p>
          <a:p>
            <a:pPr>
              <a:buNone/>
            </a:pPr>
            <a:r>
              <a:rPr lang="en-US" dirty="0">
                <a:latin typeface="+mn-lt"/>
              </a:rPr>
              <a:t>2. </a:t>
            </a:r>
            <a:r>
              <a:rPr lang="zh-CN" altLang="en-US" dirty="0">
                <a:latin typeface="+mn-lt"/>
              </a:rPr>
              <a:t>由外部输入的控制信号</a:t>
            </a:r>
          </a:p>
          <a:p>
            <a:pPr>
              <a:spcBef>
                <a:spcPts val="0"/>
              </a:spcBef>
              <a:buFont typeface="Wingdings" panose="05000000000000000000" pitchFamily="2" charset="2"/>
              <a:buChar char="Ø"/>
            </a:pPr>
            <a:r>
              <a:rPr lang="en-US" dirty="0">
                <a:solidFill>
                  <a:schemeClr val="tx1"/>
                </a:solidFill>
                <a:latin typeface="+mn-lt"/>
                <a:ea typeface="宋体" panose="02010600030101010101" pitchFamily="2" charset="-122"/>
              </a:rPr>
              <a:t>CLK</a:t>
            </a:r>
            <a:r>
              <a:rPr lang="en-US" altLang="zh-CN"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时钟输入信号，由</a:t>
            </a:r>
            <a:r>
              <a:rPr lang="en-US" dirty="0">
                <a:solidFill>
                  <a:schemeClr val="tx1"/>
                </a:solidFill>
                <a:latin typeface="+mn-lt"/>
                <a:ea typeface="宋体" panose="02010600030101010101" pitchFamily="2" charset="-122"/>
              </a:rPr>
              <a:t>8284A</a:t>
            </a:r>
            <a:r>
              <a:rPr lang="zh-CN" altLang="en-US" dirty="0">
                <a:solidFill>
                  <a:schemeClr val="tx1"/>
                </a:solidFill>
                <a:latin typeface="+mn-lt"/>
                <a:ea typeface="宋体" panose="02010600030101010101" pitchFamily="2" charset="-122"/>
              </a:rPr>
              <a:t>时钟发生器提供</a:t>
            </a:r>
          </a:p>
          <a:p>
            <a:pPr>
              <a:spcBef>
                <a:spcPts val="0"/>
              </a:spcBef>
              <a:buFont typeface="Wingdings" panose="05000000000000000000" pitchFamily="2" charset="2"/>
              <a:buChar char="Ø"/>
            </a:pP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地址允许</a:t>
            </a:r>
          </a:p>
          <a:p>
            <a:pPr>
              <a:spcBef>
                <a:spcPts val="0"/>
              </a:spcBef>
              <a:buFont typeface="Wingdings" panose="05000000000000000000" pitchFamily="2" charset="2"/>
              <a:buChar char="Ø"/>
            </a:pPr>
            <a:r>
              <a:rPr lang="en-US" altLang="zh-CN" dirty="0">
                <a:solidFill>
                  <a:schemeClr val="tx1"/>
                </a:solidFill>
                <a:latin typeface="+mn-lt"/>
                <a:ea typeface="宋体" panose="02010600030101010101" pitchFamily="2" charset="-122"/>
              </a:rPr>
              <a:t>CEN—</a:t>
            </a:r>
            <a:r>
              <a:rPr lang="zh-CN" altLang="en-US" dirty="0">
                <a:solidFill>
                  <a:schemeClr val="tx1"/>
                </a:solidFill>
                <a:latin typeface="+mn-lt"/>
                <a:ea typeface="宋体" panose="02010600030101010101" pitchFamily="2" charset="-122"/>
              </a:rPr>
              <a:t>命令允许</a:t>
            </a:r>
          </a:p>
          <a:p>
            <a:pPr>
              <a:spcBef>
                <a:spcPts val="0"/>
              </a:spcBef>
              <a:buFont typeface="Wingdings" panose="05000000000000000000" pitchFamily="2" charset="2"/>
              <a:buChar char="Ø"/>
            </a:pPr>
            <a:r>
              <a:rPr lang="en-US" altLang="zh-CN" dirty="0">
                <a:solidFill>
                  <a:schemeClr val="tx1"/>
                </a:solidFill>
                <a:latin typeface="+mn-lt"/>
                <a:ea typeface="宋体" panose="02010600030101010101" pitchFamily="2" charset="-122"/>
              </a:rPr>
              <a:t>IOB—</a:t>
            </a:r>
            <a:r>
              <a:rPr lang="en-US" dirty="0">
                <a:solidFill>
                  <a:schemeClr val="tx1"/>
                </a:solidFill>
                <a:latin typeface="+mn-lt"/>
                <a:ea typeface="宋体" panose="02010600030101010101" pitchFamily="2" charset="-122"/>
              </a:rPr>
              <a:t> I/O</a:t>
            </a:r>
            <a:r>
              <a:rPr lang="zh-CN" altLang="en-US" dirty="0">
                <a:solidFill>
                  <a:schemeClr val="tx1"/>
                </a:solidFill>
                <a:latin typeface="+mn-lt"/>
                <a:ea typeface="宋体" panose="02010600030101010101" pitchFamily="2" charset="-122"/>
              </a:rPr>
              <a:t>总线模式信号</a:t>
            </a:r>
          </a:p>
          <a:p>
            <a:pPr>
              <a:buNone/>
            </a:pPr>
            <a:r>
              <a:rPr lang="en-US" dirty="0">
                <a:latin typeface="+mn-lt"/>
              </a:rPr>
              <a:t>3. </a:t>
            </a:r>
            <a:r>
              <a:rPr lang="zh-CN" altLang="en-US" dirty="0">
                <a:latin typeface="+mn-lt"/>
              </a:rPr>
              <a:t>总线控制信号</a:t>
            </a:r>
          </a:p>
          <a:p>
            <a:pPr algn="just">
              <a:buFont typeface="Wingdings" panose="05000000000000000000" pitchFamily="2" charset="2"/>
              <a:buChar char="Ø"/>
            </a:pPr>
            <a:r>
              <a:rPr lang="en-US" dirty="0">
                <a:solidFill>
                  <a:schemeClr val="tx1"/>
                </a:solidFill>
                <a:latin typeface="+mn-lt"/>
                <a:ea typeface="宋体" panose="02010600030101010101" pitchFamily="2" charset="-122"/>
              </a:rPr>
              <a:t>DT/   ,  DEN</a:t>
            </a:r>
            <a:r>
              <a:rPr lang="zh-CN" altLang="en-US" dirty="0">
                <a:solidFill>
                  <a:schemeClr val="tx1"/>
                </a:solidFill>
                <a:latin typeface="+mn-lt"/>
                <a:ea typeface="宋体" panose="02010600030101010101" pitchFamily="2" charset="-122"/>
              </a:rPr>
              <a:t>（反相后为          ），</a:t>
            </a:r>
            <a:r>
              <a:rPr lang="en-US" dirty="0">
                <a:solidFill>
                  <a:schemeClr val="tx1"/>
                </a:solidFill>
                <a:latin typeface="+mn-lt"/>
                <a:ea typeface="宋体" panose="02010600030101010101" pitchFamily="2" charset="-122"/>
              </a:rPr>
              <a:t>ALE</a:t>
            </a:r>
            <a:r>
              <a:rPr lang="zh-CN" altLang="en-US" dirty="0">
                <a:solidFill>
                  <a:schemeClr val="tx1"/>
                </a:solidFill>
                <a:latin typeface="+mn-lt"/>
                <a:ea typeface="宋体" panose="02010600030101010101" pitchFamily="2" charset="-122"/>
              </a:rPr>
              <a:t>与最小模式类似，</a:t>
            </a:r>
            <a:r>
              <a:rPr lang="en-US" dirty="0">
                <a:solidFill>
                  <a:schemeClr val="tx1"/>
                </a:solidFill>
                <a:latin typeface="+mn-lt"/>
                <a:ea typeface="宋体" panose="02010600030101010101" pitchFamily="2" charset="-122"/>
              </a:rPr>
              <a:t>MCE/            </a:t>
            </a:r>
            <a:r>
              <a:rPr lang="zh-CN" altLang="en-US" dirty="0">
                <a:solidFill>
                  <a:schemeClr val="tx1"/>
                </a:solidFill>
                <a:latin typeface="+mn-lt"/>
                <a:ea typeface="宋体" panose="02010600030101010101" pitchFamily="2" charset="-122"/>
              </a:rPr>
              <a:t>为主控级联允许</a:t>
            </a:r>
            <a:r>
              <a:rPr lang="en-US" dirty="0">
                <a:solidFill>
                  <a:schemeClr val="tx1"/>
                </a:solidFill>
                <a:latin typeface="+mn-lt"/>
                <a:ea typeface="宋体" panose="02010600030101010101" pitchFamily="2" charset="-122"/>
              </a:rPr>
              <a:t>/</a:t>
            </a:r>
            <a:r>
              <a:rPr lang="zh-CN" altLang="en-US" dirty="0">
                <a:solidFill>
                  <a:schemeClr val="tx1"/>
                </a:solidFill>
                <a:latin typeface="+mn-lt"/>
                <a:ea typeface="宋体" panose="02010600030101010101" pitchFamily="2" charset="-122"/>
              </a:rPr>
              <a:t>外设数据允许信号</a:t>
            </a:r>
          </a:p>
          <a:p>
            <a:pPr algn="just"/>
            <a:endParaRPr lang="zh-CN" altLang="en-US" dirty="0">
              <a:solidFill>
                <a:schemeClr val="tx1"/>
              </a:solidFill>
              <a:latin typeface="+mn-lt"/>
              <a:ea typeface="宋体" panose="02010600030101010101" pitchFamily="2" charset="-122"/>
            </a:endParaRPr>
          </a:p>
        </p:txBody>
      </p:sp>
      <p:graphicFrame>
        <p:nvGraphicFramePr>
          <p:cNvPr id="4" name="对象 3"/>
          <p:cNvGraphicFramePr>
            <a:graphicFrameLocks noChangeAspect="1"/>
          </p:cNvGraphicFramePr>
          <p:nvPr/>
        </p:nvGraphicFramePr>
        <p:xfrm>
          <a:off x="2838450" y="1828800"/>
          <a:ext cx="444500" cy="592667"/>
        </p:xfrm>
        <a:graphic>
          <a:graphicData uri="http://schemas.openxmlformats.org/presentationml/2006/ole">
            <mc:AlternateContent xmlns:mc="http://schemas.openxmlformats.org/markup-compatibility/2006">
              <mc:Choice xmlns:v="urn:schemas-microsoft-com:vml" Requires="v">
                <p:oleObj name="Equation" r:id="rId2" imgW="4572000" imgH="6096000" progId="Equation.DSMT4">
                  <p:embed/>
                </p:oleObj>
              </mc:Choice>
              <mc:Fallback>
                <p:oleObj name="Equation" r:id="rId2" imgW="4572000" imgH="6096000" progId="Equation.DSMT4">
                  <p:embed/>
                  <p:pic>
                    <p:nvPicPr>
                      <p:cNvPr id="4" name="对象 3"/>
                      <p:cNvPicPr>
                        <a:picLocks noChangeAspect="1"/>
                      </p:cNvPicPr>
                      <p:nvPr/>
                    </p:nvPicPr>
                    <p:blipFill>
                      <a:blip r:embed="rId3"/>
                      <a:stretch>
                        <a:fillRect/>
                      </a:stretch>
                    </p:blipFill>
                    <p:spPr>
                      <a:xfrm>
                        <a:off x="2838450" y="1828800"/>
                        <a:ext cx="444500" cy="592667"/>
                      </a:xfrm>
                      <a:prstGeom prst="rect">
                        <a:avLst/>
                      </a:prstGeom>
                      <a:noFill/>
                      <a:ln w="9525">
                        <a:noFill/>
                      </a:ln>
                    </p:spPr>
                  </p:pic>
                </p:oleObj>
              </mc:Fallback>
            </mc:AlternateContent>
          </a:graphicData>
        </a:graphic>
      </p:graphicFrame>
      <p:graphicFrame>
        <p:nvGraphicFramePr>
          <p:cNvPr id="27651" name="Object 3"/>
          <p:cNvGraphicFramePr>
            <a:graphicFrameLocks noChangeAspect="1"/>
          </p:cNvGraphicFramePr>
          <p:nvPr/>
        </p:nvGraphicFramePr>
        <p:xfrm>
          <a:off x="3371850" y="1828800"/>
          <a:ext cx="444500" cy="592138"/>
        </p:xfrm>
        <a:graphic>
          <a:graphicData uri="http://schemas.openxmlformats.org/presentationml/2006/ole">
            <mc:AlternateContent xmlns:mc="http://schemas.openxmlformats.org/markup-compatibility/2006">
              <mc:Choice xmlns:v="urn:schemas-microsoft-com:vml" Requires="v">
                <p:oleObj name="Equation" r:id="rId4" imgW="4572000" imgH="6096000" progId="Equation.DSMT4">
                  <p:embed/>
                </p:oleObj>
              </mc:Choice>
              <mc:Fallback>
                <p:oleObj name="Equation" r:id="rId4" imgW="4572000" imgH="6096000" progId="Equation.DSMT4">
                  <p:embed/>
                  <p:pic>
                    <p:nvPicPr>
                      <p:cNvPr id="27651" name="Object 3"/>
                      <p:cNvPicPr>
                        <a:picLocks noChangeAspect="1"/>
                      </p:cNvPicPr>
                      <p:nvPr/>
                    </p:nvPicPr>
                    <p:blipFill>
                      <a:blip r:embed="rId5"/>
                      <a:stretch>
                        <a:fillRect/>
                      </a:stretch>
                    </p:blipFill>
                    <p:spPr>
                      <a:xfrm>
                        <a:off x="3371850" y="1828800"/>
                        <a:ext cx="444500" cy="592138"/>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927100" y="3651250"/>
          <a:ext cx="851648" cy="482600"/>
        </p:xfrm>
        <a:graphic>
          <a:graphicData uri="http://schemas.openxmlformats.org/presentationml/2006/ole">
            <mc:AlternateContent xmlns:mc="http://schemas.openxmlformats.org/markup-compatibility/2006">
              <mc:Choice xmlns:v="urn:schemas-microsoft-com:vml" Requires="v">
                <p:oleObj name="Equation" r:id="rId6" imgW="9144000" imgH="5181600" progId="Equation.DSMT4">
                  <p:embed/>
                </p:oleObj>
              </mc:Choice>
              <mc:Fallback>
                <p:oleObj name="Equation" r:id="rId6" imgW="9144000" imgH="5181600" progId="Equation.DSMT4">
                  <p:embed/>
                  <p:pic>
                    <p:nvPicPr>
                      <p:cNvPr id="6" name="对象 5"/>
                      <p:cNvPicPr>
                        <a:picLocks noChangeAspect="1"/>
                      </p:cNvPicPr>
                      <p:nvPr/>
                    </p:nvPicPr>
                    <p:blipFill>
                      <a:blip r:embed="rId7"/>
                      <a:stretch>
                        <a:fillRect/>
                      </a:stretch>
                    </p:blipFill>
                    <p:spPr>
                      <a:xfrm>
                        <a:off x="927100" y="3651250"/>
                        <a:ext cx="851648" cy="482600"/>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1549400" y="5518150"/>
          <a:ext cx="266700" cy="437662"/>
        </p:xfrm>
        <a:graphic>
          <a:graphicData uri="http://schemas.openxmlformats.org/presentationml/2006/ole">
            <mc:AlternateContent xmlns:mc="http://schemas.openxmlformats.org/markup-compatibility/2006">
              <mc:Choice xmlns:v="urn:schemas-microsoft-com:vml" Requires="v">
                <p:oleObj name="Equation" r:id="rId8" imgW="3962400" imgH="4876800" progId="Equation.DSMT4">
                  <p:embed/>
                </p:oleObj>
              </mc:Choice>
              <mc:Fallback>
                <p:oleObj name="Equation" r:id="rId8" imgW="3962400" imgH="4876800" progId="Equation.DSMT4">
                  <p:embed/>
                  <p:pic>
                    <p:nvPicPr>
                      <p:cNvPr id="7" name="对象 6"/>
                      <p:cNvPicPr>
                        <a:picLocks noChangeAspect="1"/>
                      </p:cNvPicPr>
                      <p:nvPr/>
                    </p:nvPicPr>
                    <p:blipFill>
                      <a:blip r:embed="rId9"/>
                      <a:stretch>
                        <a:fillRect/>
                      </a:stretch>
                    </p:blipFill>
                    <p:spPr>
                      <a:xfrm>
                        <a:off x="1549400" y="5518150"/>
                        <a:ext cx="266700" cy="437662"/>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4527550" y="5518150"/>
          <a:ext cx="823259" cy="482601"/>
        </p:xfrm>
        <a:graphic>
          <a:graphicData uri="http://schemas.openxmlformats.org/presentationml/2006/ole">
            <mc:AlternateContent xmlns:mc="http://schemas.openxmlformats.org/markup-compatibility/2006">
              <mc:Choice xmlns:v="urn:schemas-microsoft-com:vml" Requires="v">
                <p:oleObj name="Equation" r:id="rId10" imgW="8839200" imgH="5181600" progId="Equation.DSMT4">
                  <p:embed/>
                </p:oleObj>
              </mc:Choice>
              <mc:Fallback>
                <p:oleObj name="Equation" r:id="rId10" imgW="8839200" imgH="5181600" progId="Equation.DSMT4">
                  <p:embed/>
                  <p:pic>
                    <p:nvPicPr>
                      <p:cNvPr id="8" name="对象 7"/>
                      <p:cNvPicPr>
                        <a:picLocks noChangeAspect="1"/>
                      </p:cNvPicPr>
                      <p:nvPr/>
                    </p:nvPicPr>
                    <p:blipFill>
                      <a:blip r:embed="rId11"/>
                      <a:stretch>
                        <a:fillRect/>
                      </a:stretch>
                    </p:blipFill>
                    <p:spPr>
                      <a:xfrm>
                        <a:off x="4527550" y="5518150"/>
                        <a:ext cx="823259" cy="482601"/>
                      </a:xfrm>
                      <a:prstGeom prst="rect">
                        <a:avLst/>
                      </a:prstGeom>
                      <a:noFill/>
                      <a:ln w="9525">
                        <a:noFill/>
                      </a:ln>
                    </p:spPr>
                  </p:pic>
                </p:oleObj>
              </mc:Fallback>
            </mc:AlternateContent>
          </a:graphicData>
        </a:graphic>
      </p:graphicFrame>
      <p:graphicFrame>
        <p:nvGraphicFramePr>
          <p:cNvPr id="9" name="对象 8"/>
          <p:cNvGraphicFramePr>
            <a:graphicFrameLocks noChangeAspect="1"/>
          </p:cNvGraphicFramePr>
          <p:nvPr/>
        </p:nvGraphicFramePr>
        <p:xfrm>
          <a:off x="2616200" y="5918200"/>
          <a:ext cx="953620" cy="438150"/>
        </p:xfrm>
        <a:graphic>
          <a:graphicData uri="http://schemas.openxmlformats.org/presentationml/2006/ole">
            <mc:AlternateContent xmlns:mc="http://schemas.openxmlformats.org/markup-compatibility/2006">
              <mc:Choice xmlns:v="urn:schemas-microsoft-com:vml" Requires="v">
                <p:oleObj name="Equation" r:id="rId12" imgW="11277600" imgH="5181600" progId="Equation.DSMT4">
                  <p:embed/>
                </p:oleObj>
              </mc:Choice>
              <mc:Fallback>
                <p:oleObj name="Equation" r:id="rId12" imgW="11277600" imgH="5181600" progId="Equation.DSMT4">
                  <p:embed/>
                  <p:pic>
                    <p:nvPicPr>
                      <p:cNvPr id="9" name="对象 8"/>
                      <p:cNvPicPr>
                        <a:picLocks noChangeAspect="1"/>
                      </p:cNvPicPr>
                      <p:nvPr/>
                    </p:nvPicPr>
                    <p:blipFill>
                      <a:blip r:embed="rId13"/>
                      <a:stretch>
                        <a:fillRect/>
                      </a:stretch>
                    </p:blipFill>
                    <p:spPr>
                      <a:xfrm>
                        <a:off x="2616200" y="5918200"/>
                        <a:ext cx="953620" cy="43815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854590266"/>
      </p:ext>
    </p:extLst>
  </p:cSld>
  <p:clrMapOvr>
    <a:masterClrMapping/>
  </p:clrMapOvr>
  <p:transition spd="slow">
    <p:split orient="vert"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8288</a:t>
            </a:r>
            <a:r>
              <a:rPr lang="zh-CN" altLang="en-US" dirty="0"/>
              <a:t>的信号</a:t>
            </a:r>
          </a:p>
        </p:txBody>
      </p:sp>
      <p:sp>
        <p:nvSpPr>
          <p:cNvPr id="3" name="内容占位符 2"/>
          <p:cNvSpPr>
            <a:spLocks noGrp="1"/>
          </p:cNvSpPr>
          <p:nvPr>
            <p:ph idx="1"/>
          </p:nvPr>
        </p:nvSpPr>
        <p:spPr>
          <a:xfrm>
            <a:off x="393700" y="1073150"/>
            <a:ext cx="8372475" cy="5467350"/>
          </a:xfrm>
        </p:spPr>
        <p:txBody>
          <a:bodyPr/>
          <a:lstStyle/>
          <a:p>
            <a:pPr>
              <a:buNone/>
            </a:pPr>
            <a:r>
              <a:rPr lang="en-US" dirty="0">
                <a:latin typeface="+mn-lt"/>
              </a:rPr>
              <a:t>4. </a:t>
            </a:r>
            <a:r>
              <a:rPr lang="zh-CN" altLang="en-US" dirty="0">
                <a:latin typeface="+mn-lt"/>
              </a:rPr>
              <a:t>总线命令信号</a:t>
            </a:r>
          </a:p>
          <a:p>
            <a:pPr algn="just">
              <a:spcBef>
                <a:spcPts val="0"/>
              </a:spcBef>
              <a:buNone/>
            </a:pPr>
            <a:r>
              <a:rPr lang="en-US" altLang="zh-CN" dirty="0">
                <a:solidFill>
                  <a:schemeClr val="tx1"/>
                </a:solidFill>
                <a:latin typeface="+mn-lt"/>
                <a:ea typeface="宋体" panose="02010600030101010101" pitchFamily="2" charset="-122"/>
              </a:rPr>
              <a:t>1</a:t>
            </a:r>
            <a:r>
              <a:rPr lang="zh-CN" altLang="en-US" dirty="0">
                <a:solidFill>
                  <a:schemeClr val="tx1"/>
                </a:solidFill>
                <a:latin typeface="+mn-lt"/>
                <a:ea typeface="宋体" panose="02010600030101010101" pitchFamily="2" charset="-122"/>
              </a:rPr>
              <a:t>）             </a:t>
            </a:r>
            <a:r>
              <a:rPr lang="en-US" altLang="zh-CN" sz="2400" dirty="0">
                <a:solidFill>
                  <a:schemeClr val="tx1"/>
                </a:solidFill>
                <a:latin typeface="+mn-lt"/>
                <a:ea typeface="宋体" panose="02010600030101010101" pitchFamily="2" charset="-122"/>
              </a:rPr>
              <a:t>—</a:t>
            </a:r>
            <a:r>
              <a:rPr lang="zh-CN" altLang="en-US" sz="2400" dirty="0">
                <a:solidFill>
                  <a:schemeClr val="tx1"/>
                </a:solidFill>
                <a:latin typeface="+mn-lt"/>
                <a:ea typeface="宋体" panose="02010600030101010101" pitchFamily="2" charset="-122"/>
              </a:rPr>
              <a:t>正常的存储器读信号。是最小模式下         </a:t>
            </a:r>
            <a:r>
              <a:rPr lang="en-US" sz="2400" dirty="0">
                <a:solidFill>
                  <a:schemeClr val="tx1"/>
                </a:solidFill>
                <a:latin typeface="+mn-lt"/>
                <a:ea typeface="宋体" panose="02010600030101010101" pitchFamily="2" charset="-122"/>
              </a:rPr>
              <a:t>=0</a:t>
            </a:r>
            <a:r>
              <a:rPr lang="zh-CN" altLang="en-US" sz="2400" dirty="0">
                <a:solidFill>
                  <a:schemeClr val="tx1"/>
                </a:solidFill>
                <a:latin typeface="+mn-lt"/>
                <a:ea typeface="宋体" panose="02010600030101010101" pitchFamily="2" charset="-122"/>
              </a:rPr>
              <a:t>和</a:t>
            </a:r>
            <a:endParaRPr lang="en-US" sz="2400" dirty="0">
              <a:solidFill>
                <a:schemeClr val="tx1"/>
              </a:solidFill>
              <a:latin typeface="+mn-lt"/>
              <a:ea typeface="宋体" panose="02010600030101010101" pitchFamily="2" charset="-122"/>
            </a:endParaRPr>
          </a:p>
          <a:p>
            <a:pPr algn="just">
              <a:spcBef>
                <a:spcPts val="0"/>
              </a:spcBef>
              <a:buNone/>
            </a:pPr>
            <a:r>
              <a:rPr lang="zh-CN" altLang="en-US" sz="2400" dirty="0">
                <a:solidFill>
                  <a:schemeClr val="tx1"/>
                </a:solidFill>
                <a:latin typeface="+mn-lt"/>
                <a:ea typeface="宋体" panose="02010600030101010101" pitchFamily="2" charset="-122"/>
              </a:rPr>
              <a:t>                         的组合，送到</a:t>
            </a:r>
            <a:r>
              <a:rPr lang="en-US" sz="2400" dirty="0">
                <a:solidFill>
                  <a:schemeClr val="tx1"/>
                </a:solidFill>
                <a:latin typeface="+mn-lt"/>
                <a:ea typeface="宋体" panose="02010600030101010101" pitchFamily="2" charset="-122"/>
              </a:rPr>
              <a:t>PC</a:t>
            </a:r>
            <a:r>
              <a:rPr lang="zh-CN" altLang="en-US" sz="2400" dirty="0">
                <a:solidFill>
                  <a:schemeClr val="tx1"/>
                </a:solidFill>
                <a:latin typeface="+mn-lt"/>
                <a:ea typeface="宋体" panose="02010600030101010101" pitchFamily="2" charset="-122"/>
              </a:rPr>
              <a:t>总线后称为</a:t>
            </a:r>
            <a:r>
              <a:rPr lang="en-US"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a:t>
            </a:r>
          </a:p>
          <a:p>
            <a:pPr algn="just">
              <a:spcBef>
                <a:spcPts val="0"/>
              </a:spcBef>
              <a:buNone/>
            </a:pPr>
            <a:r>
              <a:rPr lang="en-US" altLang="zh-CN" sz="2400" dirty="0">
                <a:solidFill>
                  <a:schemeClr val="tx1"/>
                </a:solidFill>
                <a:latin typeface="+mn-lt"/>
                <a:ea typeface="宋体" panose="02010600030101010101" pitchFamily="2" charset="-122"/>
              </a:rPr>
              <a:t>2</a:t>
            </a:r>
            <a:r>
              <a:rPr lang="zh-CN" altLang="en-US" sz="2400" dirty="0">
                <a:solidFill>
                  <a:schemeClr val="tx1"/>
                </a:solidFill>
                <a:latin typeface="+mn-lt"/>
                <a:ea typeface="宋体" panose="02010600030101010101" pitchFamily="2" charset="-122"/>
              </a:rPr>
              <a:t>）</a:t>
            </a: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正常的存储器写信号。等于最小模式下         </a:t>
            </a:r>
            <a:r>
              <a:rPr lang="en-US" sz="2400" dirty="0">
                <a:solidFill>
                  <a:schemeClr val="tx1"/>
                </a:solidFill>
                <a:latin typeface="+mn-lt"/>
                <a:ea typeface="宋体" panose="02010600030101010101" pitchFamily="2" charset="-122"/>
              </a:rPr>
              <a:t>=0</a:t>
            </a:r>
          </a:p>
          <a:p>
            <a:pPr algn="just">
              <a:spcBef>
                <a:spcPts val="0"/>
              </a:spcBef>
              <a:buNone/>
            </a:pP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和                  的组合，送到</a:t>
            </a:r>
            <a:r>
              <a:rPr lang="en-US" sz="2400" dirty="0">
                <a:solidFill>
                  <a:schemeClr val="tx1"/>
                </a:solidFill>
                <a:latin typeface="+mn-lt"/>
                <a:ea typeface="宋体" panose="02010600030101010101" pitchFamily="2" charset="-122"/>
              </a:rPr>
              <a:t>PC</a:t>
            </a:r>
            <a:r>
              <a:rPr lang="zh-CN" altLang="en-US" sz="2400" dirty="0">
                <a:solidFill>
                  <a:schemeClr val="tx1"/>
                </a:solidFill>
                <a:latin typeface="+mn-lt"/>
                <a:ea typeface="宋体" panose="02010600030101010101" pitchFamily="2" charset="-122"/>
              </a:rPr>
              <a:t>总线后称为</a:t>
            </a:r>
            <a:r>
              <a:rPr lang="en-US"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a:t>
            </a:r>
          </a:p>
          <a:p>
            <a:pPr algn="just">
              <a:spcBef>
                <a:spcPts val="0"/>
              </a:spcBef>
              <a:buNone/>
            </a:pPr>
            <a:r>
              <a:rPr lang="en-US" altLang="zh-CN" sz="2400" dirty="0">
                <a:solidFill>
                  <a:schemeClr val="tx1"/>
                </a:solidFill>
                <a:latin typeface="+mn-lt"/>
                <a:ea typeface="宋体" panose="02010600030101010101" pitchFamily="2" charset="-122"/>
              </a:rPr>
              <a:t>3</a:t>
            </a:r>
            <a:r>
              <a:rPr lang="zh-CN" altLang="en-US" sz="2400" dirty="0">
                <a:solidFill>
                  <a:schemeClr val="tx1"/>
                </a:solidFill>
                <a:latin typeface="+mn-lt"/>
                <a:ea typeface="宋体" panose="02010600030101010101" pitchFamily="2" charset="-122"/>
              </a:rPr>
              <a:t>）</a:t>
            </a: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超前的存储器写信号</a:t>
            </a: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有时需给存储器提供一个较早的超前写信号。</a:t>
            </a:r>
          </a:p>
          <a:p>
            <a:pPr algn="just">
              <a:spcBef>
                <a:spcPts val="0"/>
              </a:spcBef>
              <a:buNone/>
            </a:pPr>
            <a:r>
              <a:rPr lang="en-US" sz="2400" dirty="0">
                <a:solidFill>
                  <a:schemeClr val="tx1"/>
                </a:solidFill>
                <a:latin typeface="+mn-lt"/>
                <a:ea typeface="宋体" panose="02010600030101010101" pitchFamily="2" charset="-122"/>
              </a:rPr>
              <a:t>4</a:t>
            </a:r>
            <a:r>
              <a:rPr lang="zh-CN" altLang="en-US" sz="2400" dirty="0">
                <a:solidFill>
                  <a:schemeClr val="tx1"/>
                </a:solidFill>
                <a:latin typeface="+mn-lt"/>
                <a:ea typeface="宋体" panose="02010600030101010101" pitchFamily="2" charset="-122"/>
              </a:rPr>
              <a:t>）</a:t>
            </a: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正常的</a:t>
            </a:r>
            <a:r>
              <a:rPr lang="en-US" sz="2400" dirty="0">
                <a:solidFill>
                  <a:schemeClr val="tx1"/>
                </a:solidFill>
                <a:latin typeface="+mn-lt"/>
                <a:ea typeface="宋体" panose="02010600030101010101" pitchFamily="2" charset="-122"/>
              </a:rPr>
              <a:t>I/O</a:t>
            </a:r>
            <a:r>
              <a:rPr lang="zh-CN" altLang="en-US" sz="2400" dirty="0">
                <a:solidFill>
                  <a:schemeClr val="tx1"/>
                </a:solidFill>
                <a:latin typeface="+mn-lt"/>
                <a:ea typeface="宋体" panose="02010600030101010101" pitchFamily="2" charset="-122"/>
              </a:rPr>
              <a:t>读信号</a:t>
            </a: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是             和                   的组合</a:t>
            </a:r>
            <a:r>
              <a:rPr lang="en-US" altLang="zh-CN" sz="2400" dirty="0">
                <a:solidFill>
                  <a:schemeClr val="tx1"/>
                </a:solidFill>
                <a:latin typeface="+mn-lt"/>
                <a:ea typeface="宋体" panose="02010600030101010101" pitchFamily="2" charset="-122"/>
              </a:rPr>
              <a:t>,</a:t>
            </a:r>
          </a:p>
          <a:p>
            <a:pPr algn="just">
              <a:spcBef>
                <a:spcPts val="0"/>
              </a:spcBef>
              <a:buNone/>
            </a:pP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在</a:t>
            </a:r>
            <a:r>
              <a:rPr lang="en-US" sz="2400" dirty="0">
                <a:solidFill>
                  <a:schemeClr val="tx1"/>
                </a:solidFill>
                <a:latin typeface="+mn-lt"/>
                <a:ea typeface="宋体" panose="02010600030101010101" pitchFamily="2" charset="-122"/>
              </a:rPr>
              <a:t>PC</a:t>
            </a:r>
            <a:r>
              <a:rPr lang="zh-CN" altLang="en-US" sz="2400" dirty="0">
                <a:solidFill>
                  <a:schemeClr val="tx1"/>
                </a:solidFill>
                <a:latin typeface="+mn-lt"/>
                <a:ea typeface="宋体" panose="02010600030101010101" pitchFamily="2" charset="-122"/>
              </a:rPr>
              <a:t>总线中称为           。</a:t>
            </a:r>
            <a:endParaRPr lang="en-US" altLang="zh-CN" sz="2400" dirty="0">
              <a:solidFill>
                <a:schemeClr val="tx1"/>
              </a:solidFill>
              <a:latin typeface="+mn-lt"/>
              <a:ea typeface="宋体" panose="02010600030101010101" pitchFamily="2" charset="-122"/>
            </a:endParaRPr>
          </a:p>
          <a:p>
            <a:pPr algn="just">
              <a:spcBef>
                <a:spcPts val="0"/>
              </a:spcBef>
              <a:buNone/>
            </a:pPr>
            <a:r>
              <a:rPr lang="en-US" sz="2400" dirty="0">
                <a:solidFill>
                  <a:schemeClr val="tx1"/>
                </a:solidFill>
                <a:latin typeface="+mn-lt"/>
                <a:ea typeface="宋体" panose="02010600030101010101" pitchFamily="2" charset="-122"/>
              </a:rPr>
              <a:t>5</a:t>
            </a:r>
            <a:r>
              <a:rPr lang="zh-CN" altLang="en-US" sz="2400" dirty="0">
                <a:solidFill>
                  <a:schemeClr val="tx1"/>
                </a:solidFill>
                <a:latin typeface="+mn-lt"/>
                <a:ea typeface="宋体" panose="02010600030101010101" pitchFamily="2" charset="-122"/>
              </a:rPr>
              <a:t>）              </a:t>
            </a:r>
            <a:r>
              <a:rPr lang="en-US" altLang="zh-CN" sz="2400" dirty="0">
                <a:solidFill>
                  <a:schemeClr val="tx1"/>
                </a:solidFill>
                <a:latin typeface="+mn-lt"/>
                <a:ea typeface="宋体" panose="02010600030101010101" pitchFamily="2" charset="-122"/>
              </a:rPr>
              <a:t>—</a:t>
            </a:r>
            <a:r>
              <a:rPr lang="zh-CN" altLang="en-US" sz="2400" dirty="0">
                <a:solidFill>
                  <a:schemeClr val="tx1"/>
                </a:solidFill>
                <a:latin typeface="+mn-lt"/>
                <a:ea typeface="宋体" panose="02010600030101010101" pitchFamily="2" charset="-122"/>
              </a:rPr>
              <a:t>正常的</a:t>
            </a:r>
            <a:r>
              <a:rPr lang="en-US" sz="2400" dirty="0">
                <a:solidFill>
                  <a:schemeClr val="tx1"/>
                </a:solidFill>
                <a:latin typeface="+mn-lt"/>
                <a:ea typeface="宋体" panose="02010600030101010101" pitchFamily="2" charset="-122"/>
              </a:rPr>
              <a:t>I/O</a:t>
            </a:r>
            <a:r>
              <a:rPr lang="zh-CN" altLang="en-US" sz="2400" dirty="0">
                <a:solidFill>
                  <a:schemeClr val="tx1"/>
                </a:solidFill>
                <a:latin typeface="+mn-lt"/>
                <a:ea typeface="宋体" panose="02010600030101010101" pitchFamily="2" charset="-122"/>
              </a:rPr>
              <a:t>写信号</a:t>
            </a: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等于</a:t>
            </a: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和                  的组</a:t>
            </a:r>
            <a:endParaRPr lang="en-US" altLang="zh-CN" sz="2400" dirty="0">
              <a:solidFill>
                <a:schemeClr val="tx1"/>
              </a:solidFill>
              <a:latin typeface="+mn-lt"/>
              <a:ea typeface="宋体" panose="02010600030101010101" pitchFamily="2" charset="-122"/>
            </a:endParaRPr>
          </a:p>
          <a:p>
            <a:pPr algn="just">
              <a:spcBef>
                <a:spcPts val="0"/>
              </a:spcBef>
              <a:buNone/>
            </a:pP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合</a:t>
            </a: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在</a:t>
            </a:r>
            <a:r>
              <a:rPr lang="en-US" sz="2400" dirty="0">
                <a:solidFill>
                  <a:schemeClr val="tx1"/>
                </a:solidFill>
                <a:latin typeface="+mn-lt"/>
                <a:ea typeface="宋体" panose="02010600030101010101" pitchFamily="2" charset="-122"/>
              </a:rPr>
              <a:t>PC</a:t>
            </a:r>
            <a:r>
              <a:rPr lang="zh-CN" altLang="en-US" sz="2400" dirty="0">
                <a:solidFill>
                  <a:schemeClr val="tx1"/>
                </a:solidFill>
                <a:latin typeface="+mn-lt"/>
                <a:ea typeface="宋体" panose="02010600030101010101" pitchFamily="2" charset="-122"/>
              </a:rPr>
              <a:t>总线中称为         </a:t>
            </a:r>
            <a:r>
              <a:rPr lang="en-US" altLang="zh-CN" sz="2400" dirty="0">
                <a:solidFill>
                  <a:schemeClr val="tx1"/>
                </a:solidFill>
                <a:latin typeface="+mn-lt"/>
                <a:ea typeface="宋体" panose="02010600030101010101" pitchFamily="2" charset="-122"/>
              </a:rPr>
              <a:t>  </a:t>
            </a:r>
            <a:r>
              <a:rPr lang="zh-CN" altLang="en-US" sz="2400" dirty="0">
                <a:solidFill>
                  <a:schemeClr val="tx1"/>
                </a:solidFill>
                <a:latin typeface="+mn-lt"/>
                <a:ea typeface="宋体" panose="02010600030101010101" pitchFamily="2" charset="-122"/>
              </a:rPr>
              <a:t>。</a:t>
            </a:r>
          </a:p>
          <a:p>
            <a:pPr algn="just">
              <a:spcBef>
                <a:spcPts val="0"/>
              </a:spcBef>
              <a:buNone/>
            </a:pPr>
            <a:r>
              <a:rPr lang="en-US" sz="2400" dirty="0">
                <a:solidFill>
                  <a:schemeClr val="tx1"/>
                </a:solidFill>
                <a:latin typeface="+mn-lt"/>
                <a:ea typeface="宋体" panose="02010600030101010101" pitchFamily="2" charset="-122"/>
              </a:rPr>
              <a:t>6</a:t>
            </a:r>
            <a:r>
              <a:rPr lang="zh-CN" altLang="en-US" sz="2400" dirty="0">
                <a:solidFill>
                  <a:schemeClr val="tx1"/>
                </a:solidFill>
                <a:latin typeface="+mn-lt"/>
                <a:ea typeface="宋体" panose="02010600030101010101" pitchFamily="2" charset="-122"/>
              </a:rPr>
              <a:t>）              </a:t>
            </a:r>
            <a:r>
              <a:rPr lang="en-US" altLang="zh-CN" sz="2400" dirty="0">
                <a:solidFill>
                  <a:schemeClr val="tx1"/>
                </a:solidFill>
                <a:latin typeface="+mn-lt"/>
                <a:ea typeface="宋体" panose="02010600030101010101" pitchFamily="2" charset="-122"/>
              </a:rPr>
              <a:t>—</a:t>
            </a:r>
            <a:r>
              <a:rPr lang="zh-CN" altLang="en-US" sz="2400" dirty="0">
                <a:solidFill>
                  <a:schemeClr val="tx1"/>
                </a:solidFill>
                <a:latin typeface="+mn-lt"/>
                <a:ea typeface="宋体" panose="02010600030101010101" pitchFamily="2" charset="-122"/>
              </a:rPr>
              <a:t>超前的</a:t>
            </a:r>
            <a:r>
              <a:rPr lang="en-US" sz="2400" dirty="0">
                <a:solidFill>
                  <a:schemeClr val="tx1"/>
                </a:solidFill>
                <a:latin typeface="+mn-lt"/>
                <a:ea typeface="宋体" panose="02010600030101010101" pitchFamily="2" charset="-122"/>
              </a:rPr>
              <a:t>I/O</a:t>
            </a:r>
            <a:r>
              <a:rPr lang="zh-CN" altLang="en-US" sz="2400" dirty="0">
                <a:solidFill>
                  <a:schemeClr val="tx1"/>
                </a:solidFill>
                <a:latin typeface="+mn-lt"/>
                <a:ea typeface="宋体" panose="02010600030101010101" pitchFamily="2" charset="-122"/>
              </a:rPr>
              <a:t>写信号。在某些情况下需要给</a:t>
            </a:r>
            <a:r>
              <a:rPr lang="en-US" sz="2400" dirty="0">
                <a:solidFill>
                  <a:schemeClr val="tx1"/>
                </a:solidFill>
                <a:latin typeface="+mn-lt"/>
                <a:ea typeface="宋体" panose="02010600030101010101" pitchFamily="2" charset="-122"/>
              </a:rPr>
              <a:t>I/O</a:t>
            </a:r>
            <a:r>
              <a:rPr lang="zh-CN" altLang="en-US" sz="2400" dirty="0">
                <a:solidFill>
                  <a:schemeClr val="tx1"/>
                </a:solidFill>
                <a:latin typeface="+mn-lt"/>
                <a:ea typeface="宋体" panose="02010600030101010101" pitchFamily="2" charset="-122"/>
              </a:rPr>
              <a:t>端口提供一个较早的超前写信号。</a:t>
            </a:r>
          </a:p>
          <a:p>
            <a:pPr algn="just">
              <a:spcBef>
                <a:spcPts val="0"/>
              </a:spcBef>
              <a:buNone/>
            </a:pPr>
            <a:r>
              <a:rPr lang="en-US" sz="2400" dirty="0">
                <a:solidFill>
                  <a:schemeClr val="tx1"/>
                </a:solidFill>
                <a:latin typeface="+mn-lt"/>
                <a:ea typeface="宋体" panose="02010600030101010101" pitchFamily="2" charset="-122"/>
              </a:rPr>
              <a:t>7</a:t>
            </a:r>
            <a:r>
              <a:rPr lang="zh-CN" altLang="en-US" sz="2400" dirty="0">
                <a:solidFill>
                  <a:schemeClr val="tx1"/>
                </a:solidFill>
                <a:latin typeface="+mn-lt"/>
                <a:ea typeface="宋体" panose="02010600030101010101" pitchFamily="2" charset="-122"/>
              </a:rPr>
              <a:t>）            </a:t>
            </a:r>
            <a:r>
              <a:rPr lang="en-US" altLang="zh-CN" sz="2400" dirty="0">
                <a:solidFill>
                  <a:schemeClr val="tx1"/>
                </a:solidFill>
                <a:latin typeface="+mn-lt"/>
                <a:ea typeface="宋体" panose="02010600030101010101" pitchFamily="2" charset="-122"/>
              </a:rPr>
              <a:t>—</a:t>
            </a:r>
            <a:r>
              <a:rPr lang="zh-CN" altLang="en-US" sz="2400" dirty="0">
                <a:solidFill>
                  <a:schemeClr val="tx1"/>
                </a:solidFill>
                <a:latin typeface="+mn-lt"/>
                <a:ea typeface="宋体" panose="02010600030101010101" pitchFamily="2" charset="-122"/>
              </a:rPr>
              <a:t>中断响应信号。</a:t>
            </a:r>
            <a:endParaRPr lang="en-US" altLang="zh-CN" sz="2400" dirty="0">
              <a:solidFill>
                <a:schemeClr val="tx1"/>
              </a:solidFill>
              <a:latin typeface="+mn-lt"/>
              <a:ea typeface="宋体" panose="02010600030101010101" pitchFamily="2" charset="-122"/>
            </a:endParaRPr>
          </a:p>
          <a:p>
            <a:pPr algn="just">
              <a:spcBef>
                <a:spcPts val="0"/>
              </a:spcBef>
              <a:buNone/>
            </a:pPr>
            <a:endParaRPr lang="zh-CN" altLang="en-US" sz="2400" dirty="0">
              <a:solidFill>
                <a:schemeClr val="tx1"/>
              </a:solidFill>
              <a:latin typeface="+mn-lt"/>
              <a:ea typeface="宋体" panose="02010600030101010101" pitchFamily="2" charset="-122"/>
            </a:endParaRPr>
          </a:p>
          <a:p>
            <a:pPr algn="just">
              <a:spcBef>
                <a:spcPts val="0"/>
              </a:spcBef>
              <a:buNone/>
            </a:pPr>
            <a:endParaRPr lang="zh-CN" altLang="en-US" sz="2400" dirty="0">
              <a:solidFill>
                <a:schemeClr val="tx1"/>
              </a:solidFill>
              <a:latin typeface="+mn-lt"/>
              <a:ea typeface="宋体" panose="02010600030101010101" pitchFamily="2" charset="-122"/>
            </a:endParaRPr>
          </a:p>
          <a:p>
            <a:endParaRPr lang="zh-CN" altLang="en-US" dirty="0"/>
          </a:p>
        </p:txBody>
      </p:sp>
      <p:graphicFrame>
        <p:nvGraphicFramePr>
          <p:cNvPr id="4" name="对象 3"/>
          <p:cNvGraphicFramePr>
            <a:graphicFrameLocks noChangeAspect="1"/>
          </p:cNvGraphicFramePr>
          <p:nvPr/>
        </p:nvGraphicFramePr>
        <p:xfrm>
          <a:off x="971550" y="1473200"/>
          <a:ext cx="1056715" cy="438150"/>
        </p:xfrm>
        <a:graphic>
          <a:graphicData uri="http://schemas.openxmlformats.org/presentationml/2006/ole">
            <mc:AlternateContent xmlns:mc="http://schemas.openxmlformats.org/markup-compatibility/2006">
              <mc:Choice xmlns:v="urn:schemas-microsoft-com:vml" Requires="v">
                <p:oleObj name="Equation" r:id="rId2" imgW="12496800" imgH="5181600" progId="Equation.DSMT4">
                  <p:embed/>
                </p:oleObj>
              </mc:Choice>
              <mc:Fallback>
                <p:oleObj name="Equation" r:id="rId2" imgW="12496800" imgH="5181600" progId="Equation.DSMT4">
                  <p:embed/>
                  <p:pic>
                    <p:nvPicPr>
                      <p:cNvPr id="4" name="对象 3"/>
                      <p:cNvPicPr>
                        <a:picLocks noChangeAspect="1"/>
                      </p:cNvPicPr>
                      <p:nvPr/>
                    </p:nvPicPr>
                    <p:blipFill>
                      <a:blip r:embed="rId3"/>
                      <a:stretch>
                        <a:fillRect/>
                      </a:stretch>
                    </p:blipFill>
                    <p:spPr>
                      <a:xfrm>
                        <a:off x="971550" y="1473200"/>
                        <a:ext cx="1056715" cy="43815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1016000" y="2228850"/>
          <a:ext cx="1111250" cy="455544"/>
        </p:xfrm>
        <a:graphic>
          <a:graphicData uri="http://schemas.openxmlformats.org/presentationml/2006/ole">
            <mc:AlternateContent xmlns:mc="http://schemas.openxmlformats.org/markup-compatibility/2006">
              <mc:Choice xmlns:v="urn:schemas-microsoft-com:vml" Requires="v">
                <p:oleObj name="Equation" r:id="rId4" imgW="13411200" imgH="5181600" progId="Equation.DSMT4">
                  <p:embed/>
                </p:oleObj>
              </mc:Choice>
              <mc:Fallback>
                <p:oleObj name="Equation" r:id="rId4" imgW="13411200" imgH="5181600" progId="Equation.DSMT4">
                  <p:embed/>
                  <p:pic>
                    <p:nvPicPr>
                      <p:cNvPr id="5" name="对象 4"/>
                      <p:cNvPicPr>
                        <a:picLocks noChangeAspect="1"/>
                      </p:cNvPicPr>
                      <p:nvPr/>
                    </p:nvPicPr>
                    <p:blipFill>
                      <a:blip r:embed="rId5"/>
                      <a:stretch>
                        <a:fillRect/>
                      </a:stretch>
                    </p:blipFill>
                    <p:spPr>
                      <a:xfrm>
                        <a:off x="1016000" y="2228850"/>
                        <a:ext cx="1111250" cy="455544"/>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1016000" y="2984500"/>
          <a:ext cx="1066800" cy="440871"/>
        </p:xfrm>
        <a:graphic>
          <a:graphicData uri="http://schemas.openxmlformats.org/presentationml/2006/ole">
            <mc:AlternateContent xmlns:mc="http://schemas.openxmlformats.org/markup-compatibility/2006">
              <mc:Choice xmlns:v="urn:schemas-microsoft-com:vml" Requires="v">
                <p:oleObj name="Equation" r:id="rId6" imgW="13716000" imgH="5181600" progId="Equation.DSMT4">
                  <p:embed/>
                </p:oleObj>
              </mc:Choice>
              <mc:Fallback>
                <p:oleObj name="Equation" r:id="rId6" imgW="13716000" imgH="5181600" progId="Equation.DSMT4">
                  <p:embed/>
                  <p:pic>
                    <p:nvPicPr>
                      <p:cNvPr id="6" name="对象 5"/>
                      <p:cNvPicPr>
                        <a:picLocks noChangeAspect="1"/>
                      </p:cNvPicPr>
                      <p:nvPr/>
                    </p:nvPicPr>
                    <p:blipFill>
                      <a:blip r:embed="rId7"/>
                      <a:stretch>
                        <a:fillRect/>
                      </a:stretch>
                    </p:blipFill>
                    <p:spPr>
                      <a:xfrm>
                        <a:off x="1016000" y="2984500"/>
                        <a:ext cx="1066800" cy="440871"/>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971550" y="3651250"/>
          <a:ext cx="902074" cy="438150"/>
        </p:xfrm>
        <a:graphic>
          <a:graphicData uri="http://schemas.openxmlformats.org/presentationml/2006/ole">
            <mc:AlternateContent xmlns:mc="http://schemas.openxmlformats.org/markup-compatibility/2006">
              <mc:Choice xmlns:v="urn:schemas-microsoft-com:vml" Requires="v">
                <p:oleObj name="Equation" r:id="rId8" imgW="10668000" imgH="5181600" progId="Equation.DSMT4">
                  <p:embed/>
                </p:oleObj>
              </mc:Choice>
              <mc:Fallback>
                <p:oleObj name="Equation" r:id="rId8" imgW="10668000" imgH="5181600" progId="Equation.DSMT4">
                  <p:embed/>
                  <p:pic>
                    <p:nvPicPr>
                      <p:cNvPr id="7" name="对象 6"/>
                      <p:cNvPicPr>
                        <a:picLocks noChangeAspect="1"/>
                      </p:cNvPicPr>
                      <p:nvPr/>
                    </p:nvPicPr>
                    <p:blipFill>
                      <a:blip r:embed="rId9"/>
                      <a:stretch>
                        <a:fillRect/>
                      </a:stretch>
                    </p:blipFill>
                    <p:spPr>
                      <a:xfrm>
                        <a:off x="971550" y="3651250"/>
                        <a:ext cx="902074" cy="438150"/>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971550" y="4406900"/>
          <a:ext cx="1066800" cy="477253"/>
        </p:xfrm>
        <a:graphic>
          <a:graphicData uri="http://schemas.openxmlformats.org/presentationml/2006/ole">
            <mc:AlternateContent xmlns:mc="http://schemas.openxmlformats.org/markup-compatibility/2006">
              <mc:Choice xmlns:v="urn:schemas-microsoft-com:vml" Requires="v">
                <p:oleObj name="Equation" r:id="rId10" imgW="11582400" imgH="5181600" progId="Equation.DSMT4">
                  <p:embed/>
                </p:oleObj>
              </mc:Choice>
              <mc:Fallback>
                <p:oleObj name="Equation" r:id="rId10" imgW="11582400" imgH="5181600" progId="Equation.DSMT4">
                  <p:embed/>
                  <p:pic>
                    <p:nvPicPr>
                      <p:cNvPr id="8" name="对象 7"/>
                      <p:cNvPicPr>
                        <a:picLocks noChangeAspect="1"/>
                      </p:cNvPicPr>
                      <p:nvPr/>
                    </p:nvPicPr>
                    <p:blipFill>
                      <a:blip r:embed="rId11"/>
                      <a:stretch>
                        <a:fillRect/>
                      </a:stretch>
                    </p:blipFill>
                    <p:spPr>
                      <a:xfrm>
                        <a:off x="971550" y="4406900"/>
                        <a:ext cx="1066800" cy="477253"/>
                      </a:xfrm>
                      <a:prstGeom prst="rect">
                        <a:avLst/>
                      </a:prstGeom>
                      <a:noFill/>
                      <a:ln w="9525">
                        <a:noFill/>
                      </a:ln>
                    </p:spPr>
                  </p:pic>
                </p:oleObj>
              </mc:Fallback>
            </mc:AlternateContent>
          </a:graphicData>
        </a:graphic>
      </p:graphicFrame>
      <p:graphicFrame>
        <p:nvGraphicFramePr>
          <p:cNvPr id="9" name="对象 8"/>
          <p:cNvGraphicFramePr>
            <a:graphicFrameLocks noChangeAspect="1"/>
          </p:cNvGraphicFramePr>
          <p:nvPr/>
        </p:nvGraphicFramePr>
        <p:xfrm>
          <a:off x="882650" y="5162550"/>
          <a:ext cx="1333500" cy="444500"/>
        </p:xfrm>
        <a:graphic>
          <a:graphicData uri="http://schemas.openxmlformats.org/presentationml/2006/ole">
            <mc:AlternateContent xmlns:mc="http://schemas.openxmlformats.org/markup-compatibility/2006">
              <mc:Choice xmlns:v="urn:schemas-microsoft-com:vml" Requires="v">
                <p:oleObj name="Equation" r:id="rId12" imgW="15544800" imgH="5181600" progId="Equation.DSMT4">
                  <p:embed/>
                </p:oleObj>
              </mc:Choice>
              <mc:Fallback>
                <p:oleObj name="Equation" r:id="rId12" imgW="15544800" imgH="5181600" progId="Equation.DSMT4">
                  <p:embed/>
                  <p:pic>
                    <p:nvPicPr>
                      <p:cNvPr id="9" name="对象 8"/>
                      <p:cNvPicPr>
                        <a:picLocks noChangeAspect="1"/>
                      </p:cNvPicPr>
                      <p:nvPr/>
                    </p:nvPicPr>
                    <p:blipFill>
                      <a:blip r:embed="rId13"/>
                      <a:stretch>
                        <a:fillRect/>
                      </a:stretch>
                    </p:blipFill>
                    <p:spPr>
                      <a:xfrm>
                        <a:off x="882650" y="5162550"/>
                        <a:ext cx="1333500" cy="444500"/>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927100" y="5873750"/>
          <a:ext cx="889000" cy="444500"/>
        </p:xfrm>
        <a:graphic>
          <a:graphicData uri="http://schemas.openxmlformats.org/presentationml/2006/ole">
            <mc:AlternateContent xmlns:mc="http://schemas.openxmlformats.org/markup-compatibility/2006">
              <mc:Choice xmlns:v="urn:schemas-microsoft-com:vml" Requires="v">
                <p:oleObj name="Equation" r:id="rId14" imgW="10363200" imgH="5181600" progId="Equation.DSMT4">
                  <p:embed/>
                </p:oleObj>
              </mc:Choice>
              <mc:Fallback>
                <p:oleObj name="Equation" r:id="rId14" imgW="10363200" imgH="5181600" progId="Equation.DSMT4">
                  <p:embed/>
                  <p:pic>
                    <p:nvPicPr>
                      <p:cNvPr id="10" name="对象 9"/>
                      <p:cNvPicPr>
                        <a:picLocks noChangeAspect="1"/>
                      </p:cNvPicPr>
                      <p:nvPr/>
                    </p:nvPicPr>
                    <p:blipFill>
                      <a:blip r:embed="rId15"/>
                      <a:stretch>
                        <a:fillRect/>
                      </a:stretch>
                    </p:blipFill>
                    <p:spPr>
                      <a:xfrm>
                        <a:off x="927100" y="5873750"/>
                        <a:ext cx="889000" cy="444500"/>
                      </a:xfrm>
                      <a:prstGeom prst="rect">
                        <a:avLst/>
                      </a:prstGeom>
                      <a:noFill/>
                      <a:ln w="9525">
                        <a:noFill/>
                      </a:ln>
                    </p:spPr>
                  </p:pic>
                </p:oleObj>
              </mc:Fallback>
            </mc:AlternateContent>
          </a:graphicData>
        </a:graphic>
      </p:graphicFrame>
      <p:graphicFrame>
        <p:nvGraphicFramePr>
          <p:cNvPr id="11" name="对象 10"/>
          <p:cNvGraphicFramePr>
            <a:graphicFrameLocks noChangeAspect="1"/>
          </p:cNvGraphicFramePr>
          <p:nvPr/>
        </p:nvGraphicFramePr>
        <p:xfrm>
          <a:off x="6527800" y="2584450"/>
          <a:ext cx="1211356" cy="438150"/>
        </p:xfrm>
        <a:graphic>
          <a:graphicData uri="http://schemas.openxmlformats.org/presentationml/2006/ole">
            <mc:AlternateContent xmlns:mc="http://schemas.openxmlformats.org/markup-compatibility/2006">
              <mc:Choice xmlns:v="urn:schemas-microsoft-com:vml" Requires="v">
                <p:oleObj name="Equation" r:id="rId16" imgW="14325600" imgH="5181600" progId="Equation.DSMT4">
                  <p:embed/>
                </p:oleObj>
              </mc:Choice>
              <mc:Fallback>
                <p:oleObj name="Equation" r:id="rId16" imgW="14325600" imgH="5181600" progId="Equation.DSMT4">
                  <p:embed/>
                  <p:pic>
                    <p:nvPicPr>
                      <p:cNvPr id="11" name="对象 10"/>
                      <p:cNvPicPr>
                        <a:picLocks noChangeAspect="1"/>
                      </p:cNvPicPr>
                      <p:nvPr/>
                    </p:nvPicPr>
                    <p:blipFill>
                      <a:blip r:embed="rId17"/>
                      <a:stretch>
                        <a:fillRect/>
                      </a:stretch>
                    </p:blipFill>
                    <p:spPr>
                      <a:xfrm>
                        <a:off x="6527800" y="2584450"/>
                        <a:ext cx="1211356" cy="438150"/>
                      </a:xfrm>
                      <a:prstGeom prst="rect">
                        <a:avLst/>
                      </a:prstGeom>
                      <a:noFill/>
                      <a:ln w="9525">
                        <a:noFill/>
                      </a:ln>
                    </p:spPr>
                  </p:pic>
                </p:oleObj>
              </mc:Fallback>
            </mc:AlternateContent>
          </a:graphicData>
        </a:graphic>
      </p:graphicFrame>
      <p:graphicFrame>
        <p:nvGraphicFramePr>
          <p:cNvPr id="28682" name="Object 10"/>
          <p:cNvGraphicFramePr>
            <a:graphicFrameLocks noChangeAspect="1"/>
          </p:cNvGraphicFramePr>
          <p:nvPr/>
        </p:nvGraphicFramePr>
        <p:xfrm>
          <a:off x="6216650" y="1828800"/>
          <a:ext cx="1230313" cy="447386"/>
        </p:xfrm>
        <a:graphic>
          <a:graphicData uri="http://schemas.openxmlformats.org/presentationml/2006/ole">
            <mc:AlternateContent xmlns:mc="http://schemas.openxmlformats.org/markup-compatibility/2006">
              <mc:Choice xmlns:v="urn:schemas-microsoft-com:vml" Requires="v">
                <p:oleObj name="Equation" r:id="rId18" imgW="13411200" imgH="4876800" progId="Equation.DSMT4">
                  <p:embed/>
                </p:oleObj>
              </mc:Choice>
              <mc:Fallback>
                <p:oleObj name="Equation" r:id="rId18" imgW="13411200" imgH="4876800" progId="Equation.DSMT4">
                  <p:embed/>
                  <p:pic>
                    <p:nvPicPr>
                      <p:cNvPr id="28682" name="Object 10"/>
                      <p:cNvPicPr>
                        <a:picLocks noChangeAspect="1"/>
                      </p:cNvPicPr>
                      <p:nvPr/>
                    </p:nvPicPr>
                    <p:blipFill>
                      <a:blip r:embed="rId19"/>
                      <a:stretch>
                        <a:fillRect/>
                      </a:stretch>
                    </p:blipFill>
                    <p:spPr>
                      <a:xfrm>
                        <a:off x="6216650" y="1828800"/>
                        <a:ext cx="1230313" cy="447386"/>
                      </a:xfrm>
                      <a:prstGeom prst="rect">
                        <a:avLst/>
                      </a:prstGeom>
                      <a:noFill/>
                      <a:ln w="9525">
                        <a:noFill/>
                      </a:ln>
                    </p:spPr>
                  </p:pic>
                </p:oleObj>
              </mc:Fallback>
            </mc:AlternateContent>
          </a:graphicData>
        </a:graphic>
      </p:graphicFrame>
      <p:graphicFrame>
        <p:nvGraphicFramePr>
          <p:cNvPr id="28683" name="Object 11"/>
          <p:cNvGraphicFramePr>
            <a:graphicFrameLocks noChangeAspect="1"/>
          </p:cNvGraphicFramePr>
          <p:nvPr/>
        </p:nvGraphicFramePr>
        <p:xfrm>
          <a:off x="3771900" y="4806950"/>
          <a:ext cx="721660" cy="408941"/>
        </p:xfrm>
        <a:graphic>
          <a:graphicData uri="http://schemas.openxmlformats.org/presentationml/2006/ole">
            <mc:AlternateContent xmlns:mc="http://schemas.openxmlformats.org/markup-compatibility/2006">
              <mc:Choice xmlns:v="urn:schemas-microsoft-com:vml" Requires="v">
                <p:oleObj name="Equation" r:id="rId20" imgW="9144000" imgH="5181600" progId="Equation.DSMT4">
                  <p:embed/>
                </p:oleObj>
              </mc:Choice>
              <mc:Fallback>
                <p:oleObj name="Equation" r:id="rId20" imgW="9144000" imgH="5181600" progId="Equation.DSMT4">
                  <p:embed/>
                  <p:pic>
                    <p:nvPicPr>
                      <p:cNvPr id="28683" name="Object 11"/>
                      <p:cNvPicPr>
                        <a:picLocks noChangeAspect="1"/>
                      </p:cNvPicPr>
                      <p:nvPr/>
                    </p:nvPicPr>
                    <p:blipFill>
                      <a:blip r:embed="rId21"/>
                      <a:stretch>
                        <a:fillRect/>
                      </a:stretch>
                    </p:blipFill>
                    <p:spPr>
                      <a:xfrm>
                        <a:off x="3771900" y="4806950"/>
                        <a:ext cx="721660" cy="408941"/>
                      </a:xfrm>
                      <a:prstGeom prst="rect">
                        <a:avLst/>
                      </a:prstGeom>
                      <a:noFill/>
                      <a:ln w="9525">
                        <a:noFill/>
                      </a:ln>
                    </p:spPr>
                  </p:pic>
                </p:oleObj>
              </mc:Fallback>
            </mc:AlternateContent>
          </a:graphicData>
        </a:graphic>
      </p:graphicFrame>
      <p:graphicFrame>
        <p:nvGraphicFramePr>
          <p:cNvPr id="28684" name="Object 12"/>
          <p:cNvGraphicFramePr>
            <a:graphicFrameLocks noChangeAspect="1"/>
          </p:cNvGraphicFramePr>
          <p:nvPr/>
        </p:nvGraphicFramePr>
        <p:xfrm>
          <a:off x="3327400" y="4006850"/>
          <a:ext cx="766482" cy="482600"/>
        </p:xfrm>
        <a:graphic>
          <a:graphicData uri="http://schemas.openxmlformats.org/presentationml/2006/ole">
            <mc:AlternateContent xmlns:mc="http://schemas.openxmlformats.org/markup-compatibility/2006">
              <mc:Choice xmlns:v="urn:schemas-microsoft-com:vml" Requires="v">
                <p:oleObj name="Equation" r:id="rId22" imgW="8229600" imgH="5181600" progId="Equation.DSMT4">
                  <p:embed/>
                </p:oleObj>
              </mc:Choice>
              <mc:Fallback>
                <p:oleObj name="Equation" r:id="rId22" imgW="8229600" imgH="5181600" progId="Equation.DSMT4">
                  <p:embed/>
                  <p:pic>
                    <p:nvPicPr>
                      <p:cNvPr id="28684" name="Object 12"/>
                      <p:cNvPicPr>
                        <a:picLocks noChangeAspect="1"/>
                      </p:cNvPicPr>
                      <p:nvPr/>
                    </p:nvPicPr>
                    <p:blipFill>
                      <a:blip r:embed="rId23"/>
                      <a:stretch>
                        <a:fillRect/>
                      </a:stretch>
                    </p:blipFill>
                    <p:spPr>
                      <a:xfrm>
                        <a:off x="3327400" y="4006850"/>
                        <a:ext cx="766482" cy="482600"/>
                      </a:xfrm>
                      <a:prstGeom prst="rect">
                        <a:avLst/>
                      </a:prstGeom>
                      <a:noFill/>
                      <a:ln w="9525">
                        <a:noFill/>
                      </a:ln>
                    </p:spPr>
                  </p:pic>
                </p:oleObj>
              </mc:Fallback>
            </mc:AlternateContent>
          </a:graphicData>
        </a:graphic>
      </p:graphicFrame>
      <p:graphicFrame>
        <p:nvGraphicFramePr>
          <p:cNvPr id="28685" name="Object 13"/>
          <p:cNvGraphicFramePr>
            <a:graphicFrameLocks noChangeAspect="1"/>
          </p:cNvGraphicFramePr>
          <p:nvPr/>
        </p:nvGraphicFramePr>
        <p:xfrm>
          <a:off x="7594600" y="2184400"/>
          <a:ext cx="709706" cy="482600"/>
        </p:xfrm>
        <a:graphic>
          <a:graphicData uri="http://schemas.openxmlformats.org/presentationml/2006/ole">
            <mc:AlternateContent xmlns:mc="http://schemas.openxmlformats.org/markup-compatibility/2006">
              <mc:Choice xmlns:v="urn:schemas-microsoft-com:vml" Requires="v">
                <p:oleObj name="Equation" r:id="rId24" imgW="7620000" imgH="5181600" progId="Equation.DSMT4">
                  <p:embed/>
                </p:oleObj>
              </mc:Choice>
              <mc:Fallback>
                <p:oleObj name="Equation" r:id="rId24" imgW="7620000" imgH="5181600" progId="Equation.DSMT4">
                  <p:embed/>
                  <p:pic>
                    <p:nvPicPr>
                      <p:cNvPr id="28685" name="Object 13"/>
                      <p:cNvPicPr>
                        <a:picLocks noChangeAspect="1"/>
                      </p:cNvPicPr>
                      <p:nvPr/>
                    </p:nvPicPr>
                    <p:blipFill>
                      <a:blip r:embed="rId25"/>
                      <a:stretch>
                        <a:fillRect/>
                      </a:stretch>
                    </p:blipFill>
                    <p:spPr>
                      <a:xfrm>
                        <a:off x="7594600" y="2184400"/>
                        <a:ext cx="709706" cy="482600"/>
                      </a:xfrm>
                      <a:prstGeom prst="rect">
                        <a:avLst/>
                      </a:prstGeom>
                      <a:noFill/>
                      <a:ln w="9525">
                        <a:noFill/>
                      </a:ln>
                    </p:spPr>
                  </p:pic>
                </p:oleObj>
              </mc:Fallback>
            </mc:AlternateContent>
          </a:graphicData>
        </a:graphic>
      </p:graphicFrame>
      <p:graphicFrame>
        <p:nvGraphicFramePr>
          <p:cNvPr id="28686" name="Object 14"/>
          <p:cNvGraphicFramePr>
            <a:graphicFrameLocks noChangeAspect="1"/>
          </p:cNvGraphicFramePr>
          <p:nvPr/>
        </p:nvGraphicFramePr>
        <p:xfrm>
          <a:off x="7283450" y="1473200"/>
          <a:ext cx="558403" cy="425450"/>
        </p:xfrm>
        <a:graphic>
          <a:graphicData uri="http://schemas.openxmlformats.org/presentationml/2006/ole">
            <mc:AlternateContent xmlns:mc="http://schemas.openxmlformats.org/markup-compatibility/2006">
              <mc:Choice xmlns:v="urn:schemas-microsoft-com:vml" Requires="v">
                <p:oleObj name="Equation" r:id="rId26" imgW="6400800" imgH="4876800" progId="Equation.DSMT4">
                  <p:embed/>
                </p:oleObj>
              </mc:Choice>
              <mc:Fallback>
                <p:oleObj name="Equation" r:id="rId26" imgW="6400800" imgH="4876800" progId="Equation.DSMT4">
                  <p:embed/>
                  <p:pic>
                    <p:nvPicPr>
                      <p:cNvPr id="28686" name="Object 14"/>
                      <p:cNvPicPr>
                        <a:picLocks noChangeAspect="1"/>
                      </p:cNvPicPr>
                      <p:nvPr/>
                    </p:nvPicPr>
                    <p:blipFill>
                      <a:blip r:embed="rId27"/>
                      <a:stretch>
                        <a:fillRect/>
                      </a:stretch>
                    </p:blipFill>
                    <p:spPr>
                      <a:xfrm>
                        <a:off x="7283450" y="1473200"/>
                        <a:ext cx="558403" cy="425450"/>
                      </a:xfrm>
                      <a:prstGeom prst="rect">
                        <a:avLst/>
                      </a:prstGeom>
                      <a:noFill/>
                      <a:ln w="9525">
                        <a:noFill/>
                      </a:ln>
                    </p:spPr>
                  </p:pic>
                </p:oleObj>
              </mc:Fallback>
            </mc:AlternateContent>
          </a:graphicData>
        </a:graphic>
      </p:graphicFrame>
      <p:graphicFrame>
        <p:nvGraphicFramePr>
          <p:cNvPr id="28688" name="Object 16"/>
          <p:cNvGraphicFramePr>
            <a:graphicFrameLocks noChangeAspect="1"/>
          </p:cNvGraphicFramePr>
          <p:nvPr/>
        </p:nvGraphicFramePr>
        <p:xfrm>
          <a:off x="4927600" y="3651250"/>
          <a:ext cx="930275" cy="463550"/>
        </p:xfrm>
        <a:graphic>
          <a:graphicData uri="http://schemas.openxmlformats.org/presentationml/2006/ole">
            <mc:AlternateContent xmlns:mc="http://schemas.openxmlformats.org/markup-compatibility/2006">
              <mc:Choice xmlns:v="urn:schemas-microsoft-com:vml" Requires="v">
                <p:oleObj name="Equation" r:id="rId28" imgW="11887200" imgH="5181600" progId="Equation.DSMT4">
                  <p:embed/>
                </p:oleObj>
              </mc:Choice>
              <mc:Fallback>
                <p:oleObj name="Equation" r:id="rId28" imgW="11887200" imgH="5181600" progId="Equation.DSMT4">
                  <p:embed/>
                  <p:pic>
                    <p:nvPicPr>
                      <p:cNvPr id="28688" name="Object 16"/>
                      <p:cNvPicPr>
                        <a:picLocks noChangeAspect="1"/>
                      </p:cNvPicPr>
                      <p:nvPr/>
                    </p:nvPicPr>
                    <p:blipFill>
                      <a:blip r:embed="rId29"/>
                      <a:stretch>
                        <a:fillRect/>
                      </a:stretch>
                    </p:blipFill>
                    <p:spPr>
                      <a:xfrm>
                        <a:off x="4927600" y="3651250"/>
                        <a:ext cx="930275" cy="463550"/>
                      </a:xfrm>
                      <a:prstGeom prst="rect">
                        <a:avLst/>
                      </a:prstGeom>
                      <a:noFill/>
                      <a:ln w="9525">
                        <a:noFill/>
                      </a:ln>
                    </p:spPr>
                  </p:pic>
                </p:oleObj>
              </mc:Fallback>
            </mc:AlternateContent>
          </a:graphicData>
        </a:graphic>
      </p:graphicFrame>
      <p:graphicFrame>
        <p:nvGraphicFramePr>
          <p:cNvPr id="21" name="对象 20"/>
          <p:cNvGraphicFramePr>
            <a:graphicFrameLocks noChangeAspect="1"/>
          </p:cNvGraphicFramePr>
          <p:nvPr/>
        </p:nvGraphicFramePr>
        <p:xfrm>
          <a:off x="6572250" y="4362450"/>
          <a:ext cx="1447796" cy="482599"/>
        </p:xfrm>
        <a:graphic>
          <a:graphicData uri="http://schemas.openxmlformats.org/presentationml/2006/ole">
            <mc:AlternateContent xmlns:mc="http://schemas.openxmlformats.org/markup-compatibility/2006">
              <mc:Choice xmlns:v="urn:schemas-microsoft-com:vml" Requires="v">
                <p:oleObj name="Equation" r:id="rId30" imgW="15544800" imgH="5181600" progId="Equation.DSMT4">
                  <p:embed/>
                </p:oleObj>
              </mc:Choice>
              <mc:Fallback>
                <p:oleObj name="Equation" r:id="rId30" imgW="15544800" imgH="5181600" progId="Equation.DSMT4">
                  <p:embed/>
                  <p:pic>
                    <p:nvPicPr>
                      <p:cNvPr id="21" name="对象 20"/>
                      <p:cNvPicPr>
                        <a:picLocks noChangeAspect="1"/>
                      </p:cNvPicPr>
                      <p:nvPr/>
                    </p:nvPicPr>
                    <p:blipFill>
                      <a:blip r:embed="rId31"/>
                      <a:stretch>
                        <a:fillRect/>
                      </a:stretch>
                    </p:blipFill>
                    <p:spPr>
                      <a:xfrm>
                        <a:off x="6572250" y="4362450"/>
                        <a:ext cx="1447796" cy="482599"/>
                      </a:xfrm>
                      <a:prstGeom prst="rect">
                        <a:avLst/>
                      </a:prstGeom>
                      <a:noFill/>
                      <a:ln w="9525">
                        <a:noFill/>
                      </a:ln>
                    </p:spPr>
                  </p:pic>
                </p:oleObj>
              </mc:Fallback>
            </mc:AlternateContent>
          </a:graphicData>
        </a:graphic>
      </p:graphicFrame>
      <p:graphicFrame>
        <p:nvGraphicFramePr>
          <p:cNvPr id="22" name="对象 21"/>
          <p:cNvGraphicFramePr>
            <a:graphicFrameLocks noChangeAspect="1"/>
          </p:cNvGraphicFramePr>
          <p:nvPr/>
        </p:nvGraphicFramePr>
        <p:xfrm>
          <a:off x="5372100" y="4406900"/>
          <a:ext cx="979394" cy="438150"/>
        </p:xfrm>
        <a:graphic>
          <a:graphicData uri="http://schemas.openxmlformats.org/presentationml/2006/ole">
            <mc:AlternateContent xmlns:mc="http://schemas.openxmlformats.org/markup-compatibility/2006">
              <mc:Choice xmlns:v="urn:schemas-microsoft-com:vml" Requires="v">
                <p:oleObj name="Equation" r:id="rId32" imgW="11582400" imgH="5181600" progId="Equation.DSMT4">
                  <p:embed/>
                </p:oleObj>
              </mc:Choice>
              <mc:Fallback>
                <p:oleObj name="Equation" r:id="rId32" imgW="11582400" imgH="5181600" progId="Equation.DSMT4">
                  <p:embed/>
                  <p:pic>
                    <p:nvPicPr>
                      <p:cNvPr id="22" name="对象 21"/>
                      <p:cNvPicPr>
                        <a:picLocks noChangeAspect="1"/>
                      </p:cNvPicPr>
                      <p:nvPr/>
                    </p:nvPicPr>
                    <p:blipFill>
                      <a:blip r:embed="rId33"/>
                      <a:stretch>
                        <a:fillRect/>
                      </a:stretch>
                    </p:blipFill>
                    <p:spPr>
                      <a:xfrm>
                        <a:off x="5372100" y="4406900"/>
                        <a:ext cx="979394" cy="438150"/>
                      </a:xfrm>
                      <a:prstGeom prst="rect">
                        <a:avLst/>
                      </a:prstGeom>
                      <a:noFill/>
                      <a:ln w="9525">
                        <a:noFill/>
                      </a:ln>
                    </p:spPr>
                  </p:pic>
                </p:oleObj>
              </mc:Fallback>
            </mc:AlternateContent>
          </a:graphicData>
        </a:graphic>
      </p:graphicFrame>
      <p:graphicFrame>
        <p:nvGraphicFramePr>
          <p:cNvPr id="28693" name="Object 21"/>
          <p:cNvGraphicFramePr>
            <a:graphicFrameLocks noChangeAspect="1"/>
          </p:cNvGraphicFramePr>
          <p:nvPr/>
        </p:nvGraphicFramePr>
        <p:xfrm>
          <a:off x="6172200" y="3651250"/>
          <a:ext cx="1447800" cy="482600"/>
        </p:xfrm>
        <a:graphic>
          <a:graphicData uri="http://schemas.openxmlformats.org/presentationml/2006/ole">
            <mc:AlternateContent xmlns:mc="http://schemas.openxmlformats.org/markup-compatibility/2006">
              <mc:Choice xmlns:v="urn:schemas-microsoft-com:vml" Requires="v">
                <p:oleObj name="Equation" r:id="rId34" imgW="15544800" imgH="5181600" progId="Equation.DSMT4">
                  <p:embed/>
                </p:oleObj>
              </mc:Choice>
              <mc:Fallback>
                <p:oleObj name="Equation" r:id="rId34" imgW="15544800" imgH="5181600" progId="Equation.DSMT4">
                  <p:embed/>
                  <p:pic>
                    <p:nvPicPr>
                      <p:cNvPr id="28693" name="Object 21"/>
                      <p:cNvPicPr>
                        <a:picLocks noChangeAspect="1"/>
                      </p:cNvPicPr>
                      <p:nvPr/>
                    </p:nvPicPr>
                    <p:blipFill>
                      <a:blip r:embed="rId35"/>
                      <a:stretch>
                        <a:fillRect/>
                      </a:stretch>
                    </p:blipFill>
                    <p:spPr>
                      <a:xfrm>
                        <a:off x="6172200" y="3651250"/>
                        <a:ext cx="1447800" cy="482600"/>
                      </a:xfrm>
                      <a:prstGeom prst="rect">
                        <a:avLst/>
                      </a:prstGeom>
                      <a:noFill/>
                      <a:ln w="9525">
                        <a:noFill/>
                      </a:ln>
                    </p:spPr>
                  </p:pic>
                </p:oleObj>
              </mc:Fallback>
            </mc:AlternateContent>
          </a:graphicData>
        </a:graphic>
      </p:graphicFrame>
      <p:graphicFrame>
        <p:nvGraphicFramePr>
          <p:cNvPr id="28694" name="Object 22"/>
          <p:cNvGraphicFramePr>
            <a:graphicFrameLocks noChangeAspect="1"/>
          </p:cNvGraphicFramePr>
          <p:nvPr/>
        </p:nvGraphicFramePr>
        <p:xfrm>
          <a:off x="1282700" y="2584450"/>
          <a:ext cx="1390650" cy="482600"/>
        </p:xfrm>
        <a:graphic>
          <a:graphicData uri="http://schemas.openxmlformats.org/presentationml/2006/ole">
            <mc:AlternateContent xmlns:mc="http://schemas.openxmlformats.org/markup-compatibility/2006">
              <mc:Choice xmlns:v="urn:schemas-microsoft-com:vml" Requires="v">
                <p:oleObj name="Equation" r:id="rId36" imgW="14935200" imgH="5181600" progId="Equation.DSMT4">
                  <p:embed/>
                </p:oleObj>
              </mc:Choice>
              <mc:Fallback>
                <p:oleObj name="Equation" r:id="rId36" imgW="14935200" imgH="5181600" progId="Equation.DSMT4">
                  <p:embed/>
                  <p:pic>
                    <p:nvPicPr>
                      <p:cNvPr id="28694" name="Object 22"/>
                      <p:cNvPicPr>
                        <a:picLocks noChangeAspect="1"/>
                      </p:cNvPicPr>
                      <p:nvPr/>
                    </p:nvPicPr>
                    <p:blipFill>
                      <a:blip r:embed="rId37"/>
                      <a:stretch>
                        <a:fillRect/>
                      </a:stretch>
                    </p:blipFill>
                    <p:spPr>
                      <a:xfrm>
                        <a:off x="1282700" y="2584450"/>
                        <a:ext cx="1390650" cy="482600"/>
                      </a:xfrm>
                      <a:prstGeom prst="rect">
                        <a:avLst/>
                      </a:prstGeom>
                      <a:noFill/>
                      <a:ln w="9525">
                        <a:noFill/>
                      </a:ln>
                    </p:spPr>
                  </p:pic>
                </p:oleObj>
              </mc:Fallback>
            </mc:AlternateContent>
          </a:graphicData>
        </a:graphic>
      </p:graphicFrame>
      <p:graphicFrame>
        <p:nvGraphicFramePr>
          <p:cNvPr id="28695" name="Object 23"/>
          <p:cNvGraphicFramePr>
            <a:graphicFrameLocks noChangeAspect="1"/>
          </p:cNvGraphicFramePr>
          <p:nvPr/>
        </p:nvGraphicFramePr>
        <p:xfrm>
          <a:off x="971550" y="1828800"/>
          <a:ext cx="1390650" cy="482600"/>
        </p:xfrm>
        <a:graphic>
          <a:graphicData uri="http://schemas.openxmlformats.org/presentationml/2006/ole">
            <mc:AlternateContent xmlns:mc="http://schemas.openxmlformats.org/markup-compatibility/2006">
              <mc:Choice xmlns:v="urn:schemas-microsoft-com:vml" Requires="v">
                <p:oleObj name="Equation" r:id="rId38" imgW="14935200" imgH="5181600" progId="Equation.DSMT4">
                  <p:embed/>
                </p:oleObj>
              </mc:Choice>
              <mc:Fallback>
                <p:oleObj name="Equation" r:id="rId38" imgW="14935200" imgH="5181600" progId="Equation.DSMT4">
                  <p:embed/>
                  <p:pic>
                    <p:nvPicPr>
                      <p:cNvPr id="28695" name="Object 23"/>
                      <p:cNvPicPr>
                        <a:picLocks noChangeAspect="1"/>
                      </p:cNvPicPr>
                      <p:nvPr/>
                    </p:nvPicPr>
                    <p:blipFill>
                      <a:blip r:embed="rId39"/>
                      <a:stretch>
                        <a:fillRect/>
                      </a:stretch>
                    </p:blipFill>
                    <p:spPr>
                      <a:xfrm>
                        <a:off x="971550" y="1828800"/>
                        <a:ext cx="1390650" cy="4826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049572919"/>
      </p:ext>
    </p:extLst>
  </p:cSld>
  <p:clrMapOvr>
    <a:masterClrMapping/>
  </p:clrMapOvr>
  <p:transition spd="slow">
    <p:split orient="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38350" y="2139950"/>
            <a:ext cx="5156200" cy="2533650"/>
          </a:xfrm>
        </p:spPr>
        <p:txBody>
          <a:bodyPr/>
          <a:lstStyle/>
          <a:p>
            <a:pPr>
              <a:buNone/>
            </a:pPr>
            <a:r>
              <a:rPr lang="en-US" sz="3600" dirty="0">
                <a:solidFill>
                  <a:schemeClr val="tx1">
                    <a:lumMod val="95000"/>
                  </a:schemeClr>
                </a:solidFill>
                <a:latin typeface="+mn-lt"/>
                <a:ea typeface="+mn-ea"/>
              </a:rPr>
              <a:t>2.4.1  </a:t>
            </a:r>
            <a:r>
              <a:rPr lang="zh-CN" altLang="en-US" sz="3600" dirty="0">
                <a:solidFill>
                  <a:schemeClr val="tx1">
                    <a:lumMod val="95000"/>
                  </a:schemeClr>
                </a:solidFill>
                <a:latin typeface="+mn-lt"/>
                <a:ea typeface="+mn-ea"/>
              </a:rPr>
              <a:t>最小模式系统</a:t>
            </a:r>
            <a:endParaRPr lang="en-US" altLang="zh-CN" sz="3600" dirty="0">
              <a:solidFill>
                <a:schemeClr val="tx1">
                  <a:lumMod val="95000"/>
                </a:schemeClr>
              </a:solidFill>
              <a:latin typeface="+mn-lt"/>
              <a:ea typeface="+mn-ea"/>
            </a:endParaRPr>
          </a:p>
          <a:p>
            <a:pPr>
              <a:buNone/>
            </a:pPr>
            <a:r>
              <a:rPr lang="en-US" sz="3600" dirty="0">
                <a:solidFill>
                  <a:schemeClr val="tx1">
                    <a:lumMod val="95000"/>
                  </a:schemeClr>
                </a:solidFill>
                <a:latin typeface="+mn-lt"/>
                <a:ea typeface="+mn-ea"/>
              </a:rPr>
              <a:t>2.4.2  </a:t>
            </a:r>
            <a:r>
              <a:rPr lang="zh-CN" altLang="en-US" sz="3600" dirty="0">
                <a:solidFill>
                  <a:schemeClr val="tx1">
                    <a:lumMod val="95000"/>
                  </a:schemeClr>
                </a:solidFill>
                <a:latin typeface="+mn-lt"/>
                <a:ea typeface="+mn-ea"/>
              </a:rPr>
              <a:t>最大模式系统</a:t>
            </a:r>
            <a:endParaRPr lang="en-US" altLang="zh-CN" sz="3600" dirty="0">
              <a:solidFill>
                <a:schemeClr val="tx1">
                  <a:lumMod val="95000"/>
                </a:schemeClr>
              </a:solidFill>
              <a:latin typeface="+mn-lt"/>
              <a:ea typeface="+mn-ea"/>
            </a:endParaRPr>
          </a:p>
          <a:p>
            <a:pPr>
              <a:buNone/>
            </a:pPr>
            <a:r>
              <a:rPr lang="en-US" sz="3600" dirty="0">
                <a:solidFill>
                  <a:srgbClr val="00FF00"/>
                </a:solidFill>
                <a:latin typeface="+mn-lt"/>
                <a:ea typeface="+mn-ea"/>
              </a:rPr>
              <a:t>2.4.3  </a:t>
            </a:r>
            <a:r>
              <a:rPr lang="zh-CN" altLang="en-US" sz="3600" dirty="0">
                <a:solidFill>
                  <a:srgbClr val="00FF00"/>
                </a:solidFill>
                <a:latin typeface="+mn-lt"/>
                <a:ea typeface="+mn-ea"/>
              </a:rPr>
              <a:t>总线操作时序</a:t>
            </a:r>
          </a:p>
        </p:txBody>
      </p:sp>
    </p:spTree>
    <p:extLst>
      <p:ext uri="{BB962C8B-B14F-4D97-AF65-F5344CB8AC3E}">
        <p14:creationId xmlns:p14="http://schemas.microsoft.com/office/powerpoint/2010/main" val="1934197004"/>
      </p:ext>
    </p:extLst>
  </p:cSld>
  <p:clrMapOvr>
    <a:masterClrMapping/>
  </p:clrMapOvr>
  <p:transition spd="slow">
    <p:wedg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600" dirty="0">
                <a:solidFill>
                  <a:srgbClr val="00FF00"/>
                </a:solidFill>
                <a:ea typeface="+mn-ea"/>
              </a:rPr>
              <a:t>2.4.3  </a:t>
            </a:r>
            <a:r>
              <a:rPr lang="zh-CN" altLang="en-US" sz="3600" dirty="0">
                <a:solidFill>
                  <a:srgbClr val="00FF00"/>
                </a:solidFill>
                <a:ea typeface="+mn-ea"/>
              </a:rPr>
              <a:t>总线操作时序</a:t>
            </a:r>
          </a:p>
        </p:txBody>
      </p:sp>
      <p:sp>
        <p:nvSpPr>
          <p:cNvPr id="3" name="内容占位符 2"/>
          <p:cNvSpPr>
            <a:spLocks noGrp="1"/>
          </p:cNvSpPr>
          <p:nvPr>
            <p:ph idx="1"/>
          </p:nvPr>
        </p:nvSpPr>
        <p:spPr>
          <a:xfrm>
            <a:off x="393700" y="984250"/>
            <a:ext cx="8372475" cy="5556250"/>
          </a:xfrm>
        </p:spPr>
        <p:txBody>
          <a:bodyPr/>
          <a:lstStyle/>
          <a:p>
            <a:pPr marL="363855" indent="-363855" algn="just">
              <a:spcBef>
                <a:spcPts val="600"/>
              </a:spcBef>
              <a:buClr>
                <a:srgbClr val="FF0000"/>
              </a:buClr>
              <a:buFont typeface="Wingdings" panose="05000000000000000000" pitchFamily="2" charset="2"/>
              <a:buChar char="l"/>
            </a:pPr>
            <a:r>
              <a:rPr lang="zh-CN" altLang="en-US" dirty="0">
                <a:latin typeface="+mn-lt"/>
                <a:ea typeface="+mn-ea"/>
              </a:rPr>
              <a:t>计算机都是在时钟脉冲</a:t>
            </a:r>
            <a:r>
              <a:rPr lang="en-US" dirty="0">
                <a:latin typeface="+mn-lt"/>
                <a:ea typeface="+mn-ea"/>
              </a:rPr>
              <a:t>CLK</a:t>
            </a:r>
            <a:r>
              <a:rPr lang="zh-CN" altLang="en-US" dirty="0">
                <a:latin typeface="+mn-lt"/>
                <a:ea typeface="+mn-ea"/>
              </a:rPr>
              <a:t>控制下，一步步进行工作的，完成每种操作都要一定时间。</a:t>
            </a:r>
          </a:p>
          <a:p>
            <a:pPr marL="363855" indent="-363855" algn="just">
              <a:spcBef>
                <a:spcPts val="600"/>
              </a:spcBef>
              <a:buClr>
                <a:srgbClr val="FF0000"/>
              </a:buClr>
              <a:buFont typeface="Wingdings" panose="05000000000000000000" pitchFamily="2" charset="2"/>
              <a:buChar char="l"/>
            </a:pPr>
            <a:r>
              <a:rPr lang="zh-CN" altLang="en-US" dirty="0">
                <a:latin typeface="+mn-lt"/>
                <a:ea typeface="+mn-ea"/>
              </a:rPr>
              <a:t>读</a:t>
            </a:r>
            <a:r>
              <a:rPr lang="en-US" dirty="0">
                <a:latin typeface="+mn-lt"/>
                <a:ea typeface="+mn-ea"/>
              </a:rPr>
              <a:t>/</a:t>
            </a:r>
            <a:r>
              <a:rPr lang="zh-CN" altLang="en-US" dirty="0">
                <a:latin typeface="+mn-lt"/>
                <a:ea typeface="+mn-ea"/>
              </a:rPr>
              <a:t>写存储器或</a:t>
            </a:r>
            <a:r>
              <a:rPr lang="en-US" dirty="0">
                <a:latin typeface="+mn-lt"/>
                <a:ea typeface="+mn-ea"/>
              </a:rPr>
              <a:t>I/O</a:t>
            </a:r>
            <a:r>
              <a:rPr lang="zh-CN" altLang="en-US" dirty="0">
                <a:latin typeface="+mn-lt"/>
                <a:ea typeface="+mn-ea"/>
              </a:rPr>
              <a:t>端口，是</a:t>
            </a:r>
            <a:r>
              <a:rPr lang="en-US" dirty="0">
                <a:latin typeface="+mn-lt"/>
                <a:ea typeface="+mn-ea"/>
              </a:rPr>
              <a:t>8086</a:t>
            </a:r>
            <a:r>
              <a:rPr lang="zh-CN" altLang="en-US" dirty="0">
                <a:latin typeface="+mn-lt"/>
                <a:ea typeface="+mn-ea"/>
              </a:rPr>
              <a:t>最基本的操作。</a:t>
            </a:r>
          </a:p>
          <a:p>
            <a:pPr marL="363855" indent="-363855" algn="just">
              <a:spcBef>
                <a:spcPts val="600"/>
              </a:spcBef>
              <a:buClr>
                <a:srgbClr val="FF0000"/>
              </a:buClr>
              <a:buFont typeface="Wingdings" panose="05000000000000000000" pitchFamily="2" charset="2"/>
              <a:buChar char="l"/>
            </a:pPr>
            <a:r>
              <a:rPr lang="en-US" dirty="0">
                <a:latin typeface="+mn-lt"/>
                <a:ea typeface="+mn-ea"/>
              </a:rPr>
              <a:t>CPU</a:t>
            </a:r>
            <a:r>
              <a:rPr lang="zh-CN" altLang="en-US" dirty="0">
                <a:latin typeface="+mn-lt"/>
                <a:ea typeface="+mn-ea"/>
              </a:rPr>
              <a:t>读写一次存储器或</a:t>
            </a:r>
            <a:r>
              <a:rPr lang="en-US" dirty="0">
                <a:latin typeface="+mn-lt"/>
                <a:ea typeface="+mn-ea"/>
              </a:rPr>
              <a:t>I/O</a:t>
            </a:r>
            <a:r>
              <a:rPr lang="zh-CN" altLang="en-US" dirty="0">
                <a:latin typeface="+mn-lt"/>
                <a:ea typeface="+mn-ea"/>
              </a:rPr>
              <a:t>端口的时间叫</a:t>
            </a:r>
            <a:r>
              <a:rPr lang="zh-CN" altLang="en-US" dirty="0">
                <a:solidFill>
                  <a:srgbClr val="00FF00"/>
                </a:solidFill>
                <a:latin typeface="+mn-lt"/>
                <a:ea typeface="+mn-ea"/>
              </a:rPr>
              <a:t>总线周期</a:t>
            </a:r>
            <a:r>
              <a:rPr lang="zh-CN" altLang="en-US" dirty="0">
                <a:latin typeface="+mn-lt"/>
                <a:ea typeface="+mn-ea"/>
              </a:rPr>
              <a:t>。</a:t>
            </a:r>
          </a:p>
          <a:p>
            <a:pPr marL="363855" indent="-363855" algn="just">
              <a:spcBef>
                <a:spcPts val="600"/>
              </a:spcBef>
              <a:buClr>
                <a:srgbClr val="FF0000"/>
              </a:buClr>
              <a:buFont typeface="Wingdings" panose="05000000000000000000" pitchFamily="2" charset="2"/>
              <a:buChar char="l"/>
            </a:pPr>
            <a:r>
              <a:rPr lang="zh-CN" altLang="en-US" dirty="0">
                <a:latin typeface="+mn-lt"/>
                <a:ea typeface="+mn-ea"/>
              </a:rPr>
              <a:t>执行</a:t>
            </a:r>
            <a:r>
              <a:rPr lang="en-US" altLang="zh-CN" dirty="0">
                <a:latin typeface="+mn-lt"/>
                <a:ea typeface="+mn-ea"/>
              </a:rPr>
              <a:t>1</a:t>
            </a:r>
            <a:r>
              <a:rPr lang="zh-CN" altLang="en-US" dirty="0">
                <a:latin typeface="+mn-lt"/>
                <a:ea typeface="+mn-ea"/>
              </a:rPr>
              <a:t>条指令的时间称为</a:t>
            </a:r>
            <a:r>
              <a:rPr lang="zh-CN" altLang="en-US" dirty="0">
                <a:solidFill>
                  <a:srgbClr val="00FF00"/>
                </a:solidFill>
                <a:latin typeface="+mn-lt"/>
                <a:ea typeface="+mn-ea"/>
              </a:rPr>
              <a:t>指令周期</a:t>
            </a:r>
            <a:r>
              <a:rPr lang="zh-CN" altLang="en-US" dirty="0">
                <a:latin typeface="+mn-lt"/>
                <a:ea typeface="+mn-ea"/>
              </a:rPr>
              <a:t>，</a:t>
            </a:r>
            <a:r>
              <a:rPr lang="en-US" altLang="zh-CN" dirty="0">
                <a:latin typeface="+mn-lt"/>
                <a:ea typeface="+mn-ea"/>
              </a:rPr>
              <a:t>1</a:t>
            </a:r>
            <a:r>
              <a:rPr lang="zh-CN" altLang="en-US" dirty="0">
                <a:latin typeface="+mn-lt"/>
                <a:ea typeface="+mn-ea"/>
              </a:rPr>
              <a:t>个指令周期可包含</a:t>
            </a:r>
            <a:r>
              <a:rPr lang="en-US" altLang="zh-CN" dirty="0">
                <a:latin typeface="+mn-lt"/>
                <a:ea typeface="+mn-ea"/>
              </a:rPr>
              <a:t>1</a:t>
            </a:r>
            <a:r>
              <a:rPr lang="zh-CN" altLang="en-US" dirty="0">
                <a:latin typeface="+mn-lt"/>
                <a:ea typeface="+mn-ea"/>
              </a:rPr>
              <a:t>个或几个总线周期。</a:t>
            </a:r>
          </a:p>
          <a:p>
            <a:pPr marL="363855" indent="-363855" algn="just">
              <a:spcBef>
                <a:spcPts val="600"/>
              </a:spcBef>
              <a:buClr>
                <a:srgbClr val="FF0000"/>
              </a:buClr>
              <a:buFont typeface="Wingdings" panose="05000000000000000000" pitchFamily="2" charset="2"/>
              <a:buChar char="l"/>
            </a:pPr>
            <a:r>
              <a:rPr lang="en-US" altLang="zh-CN" dirty="0">
                <a:latin typeface="+mn-lt"/>
                <a:ea typeface="+mn-ea"/>
              </a:rPr>
              <a:t>1</a:t>
            </a:r>
            <a:r>
              <a:rPr lang="zh-CN" altLang="en-US" dirty="0">
                <a:latin typeface="+mn-lt"/>
                <a:ea typeface="+mn-ea"/>
              </a:rPr>
              <a:t>个总线周期需要</a:t>
            </a:r>
            <a:r>
              <a:rPr lang="en-US" dirty="0">
                <a:latin typeface="+mn-lt"/>
                <a:ea typeface="+mn-ea"/>
              </a:rPr>
              <a:t>4</a:t>
            </a:r>
            <a:r>
              <a:rPr lang="zh-CN" altLang="en-US" dirty="0">
                <a:latin typeface="+mn-lt"/>
                <a:ea typeface="+mn-ea"/>
              </a:rPr>
              <a:t>个</a:t>
            </a:r>
            <a:r>
              <a:rPr lang="zh-CN" altLang="en-US" dirty="0">
                <a:solidFill>
                  <a:srgbClr val="00FF00"/>
                </a:solidFill>
                <a:latin typeface="+mn-lt"/>
                <a:ea typeface="+mn-ea"/>
              </a:rPr>
              <a:t>系统时钟周期</a:t>
            </a:r>
            <a:r>
              <a:rPr lang="zh-CN" altLang="en-US" dirty="0">
                <a:latin typeface="+mn-lt"/>
                <a:ea typeface="+mn-ea"/>
              </a:rPr>
              <a:t>（</a:t>
            </a:r>
            <a:r>
              <a:rPr lang="en-US" dirty="0">
                <a:latin typeface="+mn-lt"/>
                <a:ea typeface="+mn-ea"/>
              </a:rPr>
              <a:t>T</a:t>
            </a:r>
            <a:r>
              <a:rPr lang="en-US" baseline="-25000" dirty="0">
                <a:latin typeface="+mn-lt"/>
                <a:ea typeface="+mn-ea"/>
              </a:rPr>
              <a:t>1</a:t>
            </a:r>
            <a:r>
              <a:rPr lang="en-US" dirty="0">
                <a:latin typeface="+mn-lt"/>
                <a:ea typeface="+mn-ea"/>
              </a:rPr>
              <a:t>~T</a:t>
            </a:r>
            <a:r>
              <a:rPr lang="en-US" baseline="-25000" dirty="0">
                <a:latin typeface="+mn-lt"/>
                <a:ea typeface="+mn-ea"/>
              </a:rPr>
              <a:t>4</a:t>
            </a:r>
            <a:r>
              <a:rPr lang="zh-CN" altLang="en-US" dirty="0">
                <a:latin typeface="+mn-lt"/>
                <a:ea typeface="+mn-ea"/>
              </a:rPr>
              <a:t>），时钟周期也称为</a:t>
            </a:r>
            <a:r>
              <a:rPr lang="en-US" dirty="0">
                <a:solidFill>
                  <a:srgbClr val="00FF00"/>
                </a:solidFill>
                <a:latin typeface="+mn-lt"/>
                <a:ea typeface="+mn-ea"/>
              </a:rPr>
              <a:t>T</a:t>
            </a:r>
            <a:r>
              <a:rPr lang="zh-CN" altLang="en-US" dirty="0">
                <a:solidFill>
                  <a:srgbClr val="00FF00"/>
                </a:solidFill>
                <a:latin typeface="+mn-lt"/>
                <a:ea typeface="+mn-ea"/>
              </a:rPr>
              <a:t>周期</a:t>
            </a:r>
            <a:r>
              <a:rPr lang="zh-CN" altLang="en-US" dirty="0">
                <a:latin typeface="+mn-lt"/>
                <a:ea typeface="+mn-ea"/>
              </a:rPr>
              <a:t>或</a:t>
            </a:r>
            <a:r>
              <a:rPr lang="en-US" dirty="0">
                <a:solidFill>
                  <a:srgbClr val="00FF00"/>
                </a:solidFill>
                <a:latin typeface="+mn-lt"/>
                <a:ea typeface="+mn-ea"/>
              </a:rPr>
              <a:t>T</a:t>
            </a:r>
            <a:r>
              <a:rPr lang="zh-CN" altLang="en-US" dirty="0">
                <a:solidFill>
                  <a:srgbClr val="00FF00"/>
                </a:solidFill>
                <a:latin typeface="+mn-lt"/>
                <a:ea typeface="+mn-ea"/>
              </a:rPr>
              <a:t>状态</a:t>
            </a:r>
            <a:r>
              <a:rPr lang="zh-CN" altLang="en-US" dirty="0">
                <a:latin typeface="+mn-lt"/>
                <a:ea typeface="+mn-ea"/>
              </a:rPr>
              <a:t>，它为时钟频率的倒数，是</a:t>
            </a:r>
            <a:r>
              <a:rPr lang="en-US" dirty="0">
                <a:latin typeface="+mn-lt"/>
                <a:ea typeface="+mn-ea"/>
              </a:rPr>
              <a:t>8086 CPU</a:t>
            </a:r>
            <a:r>
              <a:rPr lang="zh-CN" altLang="en-US" dirty="0">
                <a:latin typeface="+mn-lt"/>
                <a:ea typeface="+mn-ea"/>
              </a:rPr>
              <a:t>动作的最小单位。</a:t>
            </a:r>
          </a:p>
          <a:p>
            <a:pPr marL="363855" indent="-363855" algn="just">
              <a:buClr>
                <a:srgbClr val="00B0F0"/>
              </a:buClr>
              <a:buFont typeface="Wingdings 3" panose="05040102010807070707" pitchFamily="18" charset="2"/>
              <a:buChar char="u"/>
            </a:pPr>
            <a:r>
              <a:rPr lang="en-US" sz="2400" dirty="0">
                <a:solidFill>
                  <a:schemeClr val="tx1"/>
                </a:solidFill>
                <a:latin typeface="+mn-lt"/>
                <a:ea typeface="宋体" panose="02010600030101010101" pitchFamily="2" charset="-122"/>
              </a:rPr>
              <a:t>8086</a:t>
            </a:r>
            <a:r>
              <a:rPr lang="zh-CN" altLang="en-US" sz="2400" dirty="0">
                <a:solidFill>
                  <a:schemeClr val="tx1"/>
                </a:solidFill>
                <a:latin typeface="+mn-lt"/>
                <a:ea typeface="宋体" panose="02010600030101010101" pitchFamily="2" charset="-122"/>
              </a:rPr>
              <a:t>工作时钟为</a:t>
            </a:r>
            <a:r>
              <a:rPr lang="en-US" sz="2400" dirty="0">
                <a:solidFill>
                  <a:schemeClr val="tx1"/>
                </a:solidFill>
                <a:latin typeface="+mn-lt"/>
                <a:ea typeface="宋体" panose="02010600030101010101" pitchFamily="2" charset="-122"/>
              </a:rPr>
              <a:t>5MHz</a:t>
            </a:r>
            <a:r>
              <a:rPr lang="zh-CN" altLang="en-US" sz="2400" dirty="0">
                <a:solidFill>
                  <a:schemeClr val="tx1"/>
                </a:solidFill>
                <a:latin typeface="+mn-lt"/>
                <a:ea typeface="宋体" panose="02010600030101010101" pitchFamily="2" charset="-122"/>
              </a:rPr>
              <a:t>，即</a:t>
            </a:r>
            <a:r>
              <a:rPr lang="en-US" sz="2400" dirty="0">
                <a:solidFill>
                  <a:schemeClr val="tx1"/>
                </a:solidFill>
                <a:latin typeface="+mn-lt"/>
                <a:ea typeface="宋体" panose="02010600030101010101" pitchFamily="2" charset="-122"/>
              </a:rPr>
              <a:t>T</a:t>
            </a:r>
            <a:r>
              <a:rPr lang="zh-CN" altLang="en-US" sz="2400" dirty="0">
                <a:solidFill>
                  <a:schemeClr val="tx1"/>
                </a:solidFill>
                <a:latin typeface="+mn-lt"/>
                <a:ea typeface="宋体" panose="02010600030101010101" pitchFamily="2" charset="-122"/>
              </a:rPr>
              <a:t>周期为</a:t>
            </a:r>
            <a:r>
              <a:rPr lang="en-US" sz="2400" dirty="0">
                <a:solidFill>
                  <a:schemeClr val="tx1"/>
                </a:solidFill>
                <a:latin typeface="+mn-lt"/>
                <a:ea typeface="宋体" panose="02010600030101010101" pitchFamily="2" charset="-122"/>
              </a:rPr>
              <a:t>200ns</a:t>
            </a:r>
            <a:r>
              <a:rPr lang="zh-CN" altLang="en-US" sz="2400" dirty="0">
                <a:solidFill>
                  <a:schemeClr val="tx1"/>
                </a:solidFill>
                <a:latin typeface="+mn-lt"/>
                <a:ea typeface="宋体" panose="02010600030101010101" pitchFamily="2" charset="-122"/>
              </a:rPr>
              <a:t>，总线周期为</a:t>
            </a:r>
            <a:r>
              <a:rPr lang="en-US" sz="2400" dirty="0">
                <a:solidFill>
                  <a:schemeClr val="tx1"/>
                </a:solidFill>
                <a:latin typeface="+mn-lt"/>
                <a:ea typeface="宋体" panose="02010600030101010101" pitchFamily="2" charset="-122"/>
              </a:rPr>
              <a:t>800ns</a:t>
            </a:r>
            <a:r>
              <a:rPr lang="zh-CN" altLang="en-US" sz="2400" dirty="0">
                <a:solidFill>
                  <a:schemeClr val="tx1"/>
                </a:solidFill>
                <a:latin typeface="+mn-lt"/>
                <a:ea typeface="宋体" panose="02010600030101010101" pitchFamily="2" charset="-122"/>
              </a:rPr>
              <a:t>。则</a:t>
            </a:r>
            <a:r>
              <a:rPr lang="en-US" sz="2400" dirty="0">
                <a:solidFill>
                  <a:schemeClr val="tx1"/>
                </a:solidFill>
                <a:latin typeface="+mn-lt"/>
                <a:ea typeface="宋体" panose="02010600030101010101" pitchFamily="2" charset="-122"/>
              </a:rPr>
              <a:t>CPU</a:t>
            </a:r>
            <a:r>
              <a:rPr lang="zh-CN" altLang="en-US" sz="2400" dirty="0">
                <a:solidFill>
                  <a:schemeClr val="tx1"/>
                </a:solidFill>
                <a:latin typeface="+mn-lt"/>
                <a:ea typeface="宋体" panose="02010600030101010101" pitchFamily="2" charset="-122"/>
              </a:rPr>
              <a:t>与内存或</a:t>
            </a:r>
            <a:r>
              <a:rPr lang="en-US" sz="2400" dirty="0">
                <a:solidFill>
                  <a:schemeClr val="tx1"/>
                </a:solidFill>
                <a:latin typeface="+mn-lt"/>
                <a:ea typeface="宋体" panose="02010600030101010101" pitchFamily="2" charset="-122"/>
              </a:rPr>
              <a:t>I/O</a:t>
            </a:r>
            <a:r>
              <a:rPr lang="zh-CN" altLang="en-US" sz="2400" dirty="0">
                <a:solidFill>
                  <a:schemeClr val="tx1"/>
                </a:solidFill>
                <a:latin typeface="+mn-lt"/>
                <a:ea typeface="宋体" panose="02010600030101010101" pitchFamily="2" charset="-122"/>
              </a:rPr>
              <a:t>接口间传送数据的最大速率可达每秒</a:t>
            </a:r>
            <a:r>
              <a:rPr lang="en-US" sz="2400" dirty="0">
                <a:solidFill>
                  <a:schemeClr val="tx1"/>
                </a:solidFill>
                <a:latin typeface="+mn-lt"/>
                <a:ea typeface="宋体" panose="02010600030101010101" pitchFamily="2" charset="-122"/>
              </a:rPr>
              <a:t>125</a:t>
            </a:r>
            <a:r>
              <a:rPr lang="zh-CN" altLang="en-US" sz="2400" dirty="0">
                <a:solidFill>
                  <a:schemeClr val="tx1"/>
                </a:solidFill>
                <a:latin typeface="+mn-lt"/>
                <a:ea typeface="宋体" panose="02010600030101010101" pitchFamily="2" charset="-122"/>
              </a:rPr>
              <a:t>万次。</a:t>
            </a:r>
            <a:r>
              <a:rPr lang="en-US" sz="2400" dirty="0">
                <a:solidFill>
                  <a:schemeClr val="tx1"/>
                </a:solidFill>
                <a:latin typeface="+mn-lt"/>
                <a:ea typeface="宋体" panose="02010600030101010101" pitchFamily="2" charset="-122"/>
              </a:rPr>
              <a:t>8086-1</a:t>
            </a:r>
            <a:r>
              <a:rPr lang="zh-CN" altLang="en-US" sz="2400" dirty="0">
                <a:solidFill>
                  <a:schemeClr val="tx1"/>
                </a:solidFill>
                <a:latin typeface="+mn-lt"/>
                <a:ea typeface="宋体" panose="02010600030101010101" pitchFamily="2" charset="-122"/>
              </a:rPr>
              <a:t>的频率为</a:t>
            </a:r>
            <a:r>
              <a:rPr lang="en-US" sz="2400" dirty="0">
                <a:solidFill>
                  <a:schemeClr val="tx1"/>
                </a:solidFill>
                <a:latin typeface="+mn-lt"/>
                <a:ea typeface="宋体" panose="02010600030101010101" pitchFamily="2" charset="-122"/>
              </a:rPr>
              <a:t>10MHz</a:t>
            </a:r>
            <a:r>
              <a:rPr lang="zh-CN" altLang="en-US" sz="2400" dirty="0">
                <a:solidFill>
                  <a:schemeClr val="tx1"/>
                </a:solidFill>
                <a:latin typeface="+mn-lt"/>
                <a:ea typeface="宋体" panose="02010600030101010101" pitchFamily="2" charset="-122"/>
              </a:rPr>
              <a:t>，每秒最多可执行</a:t>
            </a:r>
            <a:r>
              <a:rPr lang="en-US" sz="2400" dirty="0">
                <a:solidFill>
                  <a:schemeClr val="tx1"/>
                </a:solidFill>
                <a:latin typeface="+mn-lt"/>
                <a:ea typeface="宋体" panose="02010600030101010101" pitchFamily="2" charset="-122"/>
              </a:rPr>
              <a:t>250</a:t>
            </a:r>
            <a:r>
              <a:rPr lang="zh-CN" altLang="en-US" sz="2400" dirty="0">
                <a:solidFill>
                  <a:schemeClr val="tx1"/>
                </a:solidFill>
                <a:latin typeface="+mn-lt"/>
                <a:ea typeface="宋体" panose="02010600030101010101" pitchFamily="2" charset="-122"/>
              </a:rPr>
              <a:t>万条指令，运算速度达</a:t>
            </a:r>
            <a:r>
              <a:rPr lang="en-US" sz="2400" dirty="0">
                <a:solidFill>
                  <a:schemeClr val="tx1"/>
                </a:solidFill>
                <a:latin typeface="+mn-lt"/>
                <a:ea typeface="宋体" panose="02010600030101010101" pitchFamily="2" charset="-122"/>
              </a:rPr>
              <a:t>2.5 MIPS</a:t>
            </a:r>
            <a:r>
              <a:rPr lang="zh-CN" altLang="en-US" sz="2400" dirty="0">
                <a:solidFill>
                  <a:schemeClr val="tx1"/>
                </a:solidFill>
                <a:latin typeface="+mn-lt"/>
                <a:ea typeface="宋体" panose="02010600030101010101" pitchFamily="2" charset="-122"/>
              </a:rPr>
              <a:t>（百万指令</a:t>
            </a:r>
            <a:r>
              <a:rPr lang="en-US" altLang="zh-CN" sz="2400" dirty="0">
                <a:solidFill>
                  <a:schemeClr val="tx1"/>
                </a:solidFill>
                <a:latin typeface="+mn-lt"/>
                <a:ea typeface="宋体" panose="02010600030101010101" pitchFamily="2" charset="-122"/>
              </a:rPr>
              <a:t>/</a:t>
            </a:r>
            <a:r>
              <a:rPr lang="zh-CN" altLang="en-US" sz="2400" dirty="0">
                <a:solidFill>
                  <a:schemeClr val="tx1"/>
                </a:solidFill>
                <a:latin typeface="+mn-lt"/>
                <a:ea typeface="宋体" panose="02010600030101010101" pitchFamily="2" charset="-122"/>
              </a:rPr>
              <a:t>秒）。</a:t>
            </a:r>
            <a:endParaRPr lang="en-US" altLang="zh-CN" sz="2400" dirty="0">
              <a:solidFill>
                <a:schemeClr val="tx1"/>
              </a:solidFill>
              <a:latin typeface="+mn-lt"/>
              <a:ea typeface="宋体" panose="02010600030101010101" pitchFamily="2" charset="-122"/>
            </a:endParaRPr>
          </a:p>
          <a:p>
            <a:endParaRPr lang="zh-CN" altLang="en-US" dirty="0"/>
          </a:p>
        </p:txBody>
      </p:sp>
    </p:spTree>
    <p:extLst>
      <p:ext uri="{BB962C8B-B14F-4D97-AF65-F5344CB8AC3E}">
        <p14:creationId xmlns:p14="http://schemas.microsoft.com/office/powerpoint/2010/main" val="4058712051"/>
      </p:ext>
    </p:extLst>
  </p:cSld>
  <p:clrMapOvr>
    <a:masterClrMapping/>
  </p:clrMapOvr>
  <p:transition spd="slow">
    <p:wheel spokes="3"/>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450850"/>
            <a:ext cx="8229600" cy="674688"/>
          </a:xfrm>
        </p:spPr>
        <p:txBody>
          <a:bodyPr/>
          <a:lstStyle/>
          <a:p>
            <a:r>
              <a:rPr lang="en-US" dirty="0"/>
              <a:t>1. </a:t>
            </a:r>
            <a:r>
              <a:rPr lang="zh-CN" altLang="en-US" dirty="0"/>
              <a:t>最小模式下的读总线周期</a:t>
            </a:r>
          </a:p>
        </p:txBody>
      </p:sp>
      <p:sp>
        <p:nvSpPr>
          <p:cNvPr id="3" name="内容占位符 2"/>
          <p:cNvSpPr>
            <a:spLocks noGrp="1"/>
          </p:cNvSpPr>
          <p:nvPr>
            <p:ph idx="1"/>
          </p:nvPr>
        </p:nvSpPr>
        <p:spPr>
          <a:xfrm>
            <a:off x="393700" y="1117600"/>
            <a:ext cx="8372475" cy="1003300"/>
          </a:xfrm>
        </p:spPr>
        <p:txBody>
          <a:bodyPr/>
          <a:lstStyle/>
          <a:p>
            <a:pPr marL="363855" indent="-363855">
              <a:buClr>
                <a:srgbClr val="FF0000"/>
              </a:buClr>
              <a:buFont typeface="Wingdings" panose="05000000000000000000" pitchFamily="2" charset="2"/>
              <a:buChar char="l"/>
            </a:pPr>
            <a:r>
              <a:rPr lang="zh-CN" altLang="en-US" sz="2800" dirty="0">
                <a:latin typeface="+mn-lt"/>
                <a:ea typeface="+mn-ea"/>
              </a:rPr>
              <a:t>读总线周期从存储器或</a:t>
            </a:r>
            <a:r>
              <a:rPr lang="en-US" sz="2800" dirty="0">
                <a:latin typeface="+mn-lt"/>
                <a:ea typeface="+mn-ea"/>
              </a:rPr>
              <a:t>I/O</a:t>
            </a:r>
            <a:r>
              <a:rPr lang="zh-CN" altLang="en-US" sz="2800" dirty="0">
                <a:latin typeface="+mn-lt"/>
                <a:ea typeface="+mn-ea"/>
              </a:rPr>
              <a:t>端口读出一个数据。</a:t>
            </a:r>
            <a:endParaRPr lang="en-US" altLang="zh-CN" sz="2800" dirty="0">
              <a:latin typeface="+mn-lt"/>
              <a:ea typeface="+mn-ea"/>
            </a:endParaRPr>
          </a:p>
          <a:p>
            <a:pPr algn="ctr">
              <a:buClr>
                <a:srgbClr val="FF0000"/>
              </a:buClr>
              <a:buNone/>
            </a:pPr>
            <a:r>
              <a:rPr lang="zh-CN" altLang="en-US" b="0" dirty="0">
                <a:latin typeface="+mn-lt"/>
                <a:ea typeface="Gulim" pitchFamily="34" charset="-127"/>
              </a:rPr>
              <a:t>图</a:t>
            </a:r>
            <a:r>
              <a:rPr lang="en-US" b="0" dirty="0">
                <a:latin typeface="+mn-lt"/>
                <a:ea typeface="Gulim" pitchFamily="34" charset="-127"/>
              </a:rPr>
              <a:t>2.17  </a:t>
            </a:r>
            <a:r>
              <a:rPr lang="zh-CN" altLang="en-US" b="0" dirty="0">
                <a:latin typeface="+mn-lt"/>
                <a:ea typeface="Gulim" pitchFamily="34" charset="-127"/>
              </a:rPr>
              <a:t>最小</a:t>
            </a:r>
            <a:r>
              <a:rPr lang="zh-CN" altLang="en-US" b="0" dirty="0"/>
              <a:t>模式下读总线周期时序</a:t>
            </a:r>
          </a:p>
        </p:txBody>
      </p:sp>
      <p:pic>
        <p:nvPicPr>
          <p:cNvPr id="27650" name="Picture 2"/>
          <p:cNvPicPr>
            <a:picLocks noChangeAspect="1" noChangeArrowheads="1"/>
          </p:cNvPicPr>
          <p:nvPr/>
        </p:nvPicPr>
        <p:blipFill>
          <a:blip r:embed="rId2"/>
          <a:srcRect/>
          <a:stretch>
            <a:fillRect/>
          </a:stretch>
        </p:blipFill>
        <p:spPr bwMode="auto">
          <a:xfrm>
            <a:off x="1371600" y="2139950"/>
            <a:ext cx="6356350" cy="4463213"/>
          </a:xfrm>
          <a:prstGeom prst="rect">
            <a:avLst/>
          </a:prstGeom>
          <a:noFill/>
          <a:ln w="9525">
            <a:noFill/>
            <a:miter lim="800000"/>
            <a:headEnd/>
            <a:tailEnd/>
          </a:ln>
          <a:effectLst/>
        </p:spPr>
      </p:pic>
    </p:spTree>
    <p:extLst>
      <p:ext uri="{BB962C8B-B14F-4D97-AF65-F5344CB8AC3E}">
        <p14:creationId xmlns:p14="http://schemas.microsoft.com/office/powerpoint/2010/main" val="2772620390"/>
      </p:ext>
    </p:extLst>
  </p:cSld>
  <p:clrMapOvr>
    <a:masterClrMapping/>
  </p:clrMapOvr>
  <p:transition spd="slow">
    <p:plus/>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最小模式读总线周期</a:t>
            </a:r>
          </a:p>
        </p:txBody>
      </p:sp>
      <p:sp>
        <p:nvSpPr>
          <p:cNvPr id="3" name="内容占位符 2"/>
          <p:cNvSpPr>
            <a:spLocks noGrp="1"/>
          </p:cNvSpPr>
          <p:nvPr>
            <p:ph idx="1"/>
          </p:nvPr>
        </p:nvSpPr>
        <p:spPr>
          <a:xfrm>
            <a:off x="438150" y="1028700"/>
            <a:ext cx="8372475" cy="5467350"/>
          </a:xfrm>
        </p:spPr>
        <p:txBody>
          <a:bodyPr/>
          <a:lstStyle/>
          <a:p>
            <a:pPr lvl="0">
              <a:buNone/>
            </a:pPr>
            <a:r>
              <a:rPr lang="en-US" altLang="zh-CN" dirty="0">
                <a:latin typeface="+mn-lt"/>
              </a:rPr>
              <a:t>1</a:t>
            </a:r>
            <a:r>
              <a:rPr lang="zh-CN" altLang="en-US" dirty="0">
                <a:latin typeface="+mn-lt"/>
              </a:rPr>
              <a:t>）</a:t>
            </a:r>
            <a:r>
              <a:rPr lang="en-US" dirty="0">
                <a:latin typeface="+mn-lt"/>
              </a:rPr>
              <a:t>T</a:t>
            </a:r>
            <a:r>
              <a:rPr lang="en-US" baseline="-25000" dirty="0">
                <a:latin typeface="+mn-lt"/>
              </a:rPr>
              <a:t>1</a:t>
            </a:r>
            <a:r>
              <a:rPr lang="zh-CN" altLang="en-US" dirty="0">
                <a:latin typeface="+mn-lt"/>
              </a:rPr>
              <a:t>状态</a:t>
            </a:r>
          </a:p>
          <a:p>
            <a:pPr algn="just">
              <a:spcBef>
                <a:spcPts val="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首先，由       </a:t>
            </a: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确定是读内存或</a:t>
            </a:r>
            <a:r>
              <a:rPr lang="en-US" dirty="0">
                <a:solidFill>
                  <a:schemeClr val="tx1"/>
                </a:solidFill>
                <a:latin typeface="+mn-lt"/>
                <a:ea typeface="宋体" panose="02010600030101010101" pitchFamily="2" charset="-122"/>
              </a:rPr>
              <a:t>I/O</a:t>
            </a:r>
            <a:r>
              <a:rPr lang="zh-CN" altLang="en-US" dirty="0">
                <a:solidFill>
                  <a:schemeClr val="tx1"/>
                </a:solidFill>
                <a:latin typeface="+mn-lt"/>
                <a:ea typeface="宋体" panose="02010600030101010101" pitchFamily="2" charset="-122"/>
              </a:rPr>
              <a:t>端口。时序图中，</a:t>
            </a:r>
            <a:endParaRPr lang="en-US" altLang="zh-CN" dirty="0">
              <a:solidFill>
                <a:schemeClr val="tx1"/>
              </a:solidFill>
              <a:latin typeface="+mn-lt"/>
              <a:ea typeface="宋体" panose="02010600030101010101" pitchFamily="2" charset="-122"/>
            </a:endParaRPr>
          </a:p>
          <a:p>
            <a:pPr algn="just">
              <a:spcBef>
                <a:spcPts val="0"/>
              </a:spcBef>
              <a:buClr>
                <a:srgbClr val="00FF00"/>
              </a:buClr>
              <a:buNone/>
            </a:pPr>
            <a:r>
              <a:rPr lang="en-US"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可能是</a:t>
            </a:r>
            <a:r>
              <a:rPr lang="en-US" dirty="0">
                <a:solidFill>
                  <a:schemeClr val="tx1"/>
                </a:solidFill>
                <a:latin typeface="+mn-lt"/>
                <a:ea typeface="宋体" panose="02010600030101010101" pitchFamily="2" charset="-122"/>
              </a:rPr>
              <a:t>1</a:t>
            </a:r>
            <a:r>
              <a:rPr lang="zh-CN" altLang="en-US" dirty="0">
                <a:solidFill>
                  <a:schemeClr val="tx1"/>
                </a:solidFill>
                <a:latin typeface="+mn-lt"/>
                <a:ea typeface="宋体" panose="02010600030101010101" pitchFamily="2" charset="-122"/>
              </a:rPr>
              <a:t>或</a:t>
            </a:r>
            <a:r>
              <a:rPr lang="en-US"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。若执行读内存指令          </a:t>
            </a:r>
            <a:r>
              <a:rPr lang="en-US" dirty="0">
                <a:solidFill>
                  <a:schemeClr val="tx1"/>
                </a:solidFill>
                <a:latin typeface="+mn-lt"/>
                <a:ea typeface="宋体" panose="02010600030101010101" pitchFamily="2" charset="-122"/>
              </a:rPr>
              <a:t>=1</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I/O</a:t>
            </a:r>
          </a:p>
          <a:p>
            <a:pPr algn="just">
              <a:spcBef>
                <a:spcPts val="0"/>
              </a:spcBef>
              <a:buClr>
                <a:srgbClr val="00FF00"/>
              </a:buClr>
              <a:buNone/>
            </a:pP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操作           </a:t>
            </a:r>
            <a:r>
              <a:rPr lang="en-US"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a:t>
            </a:r>
          </a:p>
          <a:p>
            <a:pPr algn="just">
              <a:spcBef>
                <a:spcPts val="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其次，给出指定单元地址以便读出。</a:t>
            </a:r>
            <a:r>
              <a:rPr lang="en-US" dirty="0">
                <a:solidFill>
                  <a:schemeClr val="tx1"/>
                </a:solidFill>
                <a:latin typeface="+mn-lt"/>
                <a:ea typeface="宋体" panose="02010600030101010101" pitchFamily="2" charset="-122"/>
              </a:rPr>
              <a:t>T</a:t>
            </a:r>
            <a:r>
              <a:rPr lang="en-US" baseline="-25000" dirty="0">
                <a:solidFill>
                  <a:schemeClr val="tx1"/>
                </a:solidFill>
                <a:latin typeface="+mn-lt"/>
                <a:ea typeface="宋体" panose="02010600030101010101" pitchFamily="2" charset="-122"/>
              </a:rPr>
              <a:t>1</a:t>
            </a:r>
            <a:r>
              <a:rPr lang="zh-CN" altLang="en-US" dirty="0">
                <a:solidFill>
                  <a:schemeClr val="tx1"/>
                </a:solidFill>
                <a:latin typeface="+mn-lt"/>
                <a:ea typeface="宋体" panose="02010600030101010101" pitchFamily="2" charset="-122"/>
              </a:rPr>
              <a:t>开始，</a:t>
            </a:r>
            <a:r>
              <a:rPr lang="en-US" dirty="0">
                <a:solidFill>
                  <a:schemeClr val="tx1"/>
                </a:solidFill>
                <a:latin typeface="+mn-lt"/>
                <a:ea typeface="宋体" panose="02010600030101010101" pitchFamily="2" charset="-122"/>
              </a:rPr>
              <a:t>20</a:t>
            </a:r>
            <a:r>
              <a:rPr lang="zh-CN" altLang="en-US" dirty="0">
                <a:solidFill>
                  <a:schemeClr val="tx1"/>
                </a:solidFill>
                <a:latin typeface="+mn-lt"/>
                <a:ea typeface="宋体" panose="02010600030101010101" pitchFamily="2" charset="-122"/>
              </a:rPr>
              <a:t>位地址及         从</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19</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6</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16</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3</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15</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及          </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7</a:t>
            </a:r>
            <a:r>
              <a:rPr lang="zh-CN" altLang="en-US" dirty="0">
                <a:solidFill>
                  <a:schemeClr val="tx1"/>
                </a:solidFill>
                <a:latin typeface="+mn-lt"/>
                <a:ea typeface="宋体" panose="02010600030101010101" pitchFamily="2" charset="-122"/>
              </a:rPr>
              <a:t>线输</a:t>
            </a:r>
            <a:endParaRPr lang="en-US" altLang="zh-CN" dirty="0">
              <a:solidFill>
                <a:schemeClr val="tx1"/>
              </a:solidFill>
              <a:latin typeface="+mn-lt"/>
              <a:ea typeface="宋体" panose="02010600030101010101" pitchFamily="2" charset="-122"/>
            </a:endParaRPr>
          </a:p>
          <a:p>
            <a:pPr algn="just">
              <a:spcBef>
                <a:spcPts val="0"/>
              </a:spcBef>
              <a:buClr>
                <a:srgbClr val="00FF00"/>
              </a:buClr>
              <a:buNone/>
            </a:pPr>
            <a:r>
              <a:rPr lang="zh-CN" altLang="en-US" dirty="0">
                <a:solidFill>
                  <a:schemeClr val="tx1"/>
                </a:solidFill>
                <a:latin typeface="+mn-lt"/>
                <a:ea typeface="宋体" panose="02010600030101010101" pitchFamily="2" charset="-122"/>
              </a:rPr>
              <a:t>       出到</a:t>
            </a:r>
            <a:r>
              <a:rPr lang="en-US" dirty="0">
                <a:solidFill>
                  <a:schemeClr val="tx1"/>
                </a:solidFill>
                <a:latin typeface="+mn-lt"/>
                <a:ea typeface="宋体" panose="02010600030101010101" pitchFamily="2" charset="-122"/>
              </a:rPr>
              <a:t>74LS373</a:t>
            </a:r>
            <a:r>
              <a:rPr lang="zh-CN" altLang="en-US" dirty="0">
                <a:solidFill>
                  <a:schemeClr val="tx1"/>
                </a:solidFill>
                <a:latin typeface="+mn-lt"/>
                <a:ea typeface="宋体" panose="02010600030101010101" pitchFamily="2" charset="-122"/>
              </a:rPr>
              <a:t>锁存器。若读</a:t>
            </a:r>
            <a:r>
              <a:rPr lang="en-US" dirty="0">
                <a:solidFill>
                  <a:schemeClr val="tx1"/>
                </a:solidFill>
                <a:latin typeface="+mn-lt"/>
                <a:ea typeface="宋体" panose="02010600030101010101" pitchFamily="2" charset="-122"/>
              </a:rPr>
              <a:t>I/O</a:t>
            </a:r>
            <a:r>
              <a:rPr lang="zh-CN" altLang="en-US" dirty="0">
                <a:solidFill>
                  <a:schemeClr val="tx1"/>
                </a:solidFill>
                <a:latin typeface="+mn-lt"/>
                <a:ea typeface="宋体" panose="02010600030101010101" pitchFamily="2" charset="-122"/>
              </a:rPr>
              <a:t>端口，不用传送高</a:t>
            </a:r>
            <a:r>
              <a:rPr lang="en-US" dirty="0">
                <a:solidFill>
                  <a:schemeClr val="tx1"/>
                </a:solidFill>
                <a:latin typeface="+mn-lt"/>
                <a:ea typeface="宋体" panose="02010600030101010101" pitchFamily="2" charset="-122"/>
              </a:rPr>
              <a:t>4</a:t>
            </a:r>
            <a:r>
              <a:rPr lang="zh-CN" altLang="en-US" dirty="0">
                <a:solidFill>
                  <a:schemeClr val="tx1"/>
                </a:solidFill>
                <a:latin typeface="+mn-lt"/>
                <a:ea typeface="宋体" panose="02010600030101010101" pitchFamily="2" charset="-122"/>
              </a:rPr>
              <a:t>位地址</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19</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16</a:t>
            </a:r>
            <a:r>
              <a:rPr lang="zh-CN" altLang="en-US" dirty="0">
                <a:solidFill>
                  <a:schemeClr val="tx1"/>
                </a:solidFill>
                <a:latin typeface="+mn-lt"/>
                <a:ea typeface="宋体" panose="02010600030101010101" pitchFamily="2" charset="-122"/>
              </a:rPr>
              <a:t>。</a:t>
            </a:r>
          </a:p>
          <a:p>
            <a:pPr algn="just">
              <a:spcBef>
                <a:spcPts val="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同时，从</a:t>
            </a:r>
            <a:r>
              <a:rPr lang="en-US" dirty="0">
                <a:solidFill>
                  <a:schemeClr val="tx1"/>
                </a:solidFill>
                <a:latin typeface="+mn-lt"/>
                <a:ea typeface="宋体" panose="02010600030101010101" pitchFamily="2" charset="-122"/>
              </a:rPr>
              <a:t>ALE</a:t>
            </a:r>
            <a:r>
              <a:rPr lang="zh-CN" altLang="en-US" dirty="0">
                <a:solidFill>
                  <a:schemeClr val="tx1"/>
                </a:solidFill>
                <a:latin typeface="+mn-lt"/>
                <a:ea typeface="宋体" panose="02010600030101010101" pitchFamily="2" charset="-122"/>
              </a:rPr>
              <a:t>输出地址锁存信号。</a:t>
            </a:r>
            <a:r>
              <a:rPr lang="en-US" dirty="0">
                <a:solidFill>
                  <a:schemeClr val="tx1"/>
                </a:solidFill>
                <a:latin typeface="+mn-lt"/>
                <a:ea typeface="宋体" panose="02010600030101010101" pitchFamily="2" charset="-122"/>
              </a:rPr>
              <a:t>ALE=1</a:t>
            </a:r>
            <a:r>
              <a:rPr lang="zh-CN" altLang="en-US" dirty="0">
                <a:solidFill>
                  <a:schemeClr val="tx1"/>
                </a:solidFill>
                <a:latin typeface="+mn-lt"/>
                <a:ea typeface="宋体" panose="02010600030101010101" pitchFamily="2" charset="-122"/>
              </a:rPr>
              <a:t>时，地址和        打入锁存器，在</a:t>
            </a:r>
            <a:r>
              <a:rPr lang="en-US" dirty="0">
                <a:solidFill>
                  <a:schemeClr val="tx1"/>
                </a:solidFill>
                <a:latin typeface="+mn-lt"/>
                <a:ea typeface="宋体" panose="02010600030101010101" pitchFamily="2" charset="-122"/>
              </a:rPr>
              <a:t>ALE=</a:t>
            </a:r>
            <a:r>
              <a:rPr lang="en-US" dirty="0">
                <a:solidFill>
                  <a:schemeClr val="tx1"/>
                </a:solidFill>
                <a:latin typeface="+mn-lt"/>
                <a:ea typeface="宋体" panose="02010600030101010101" pitchFamily="2" charset="-122"/>
                <a:sym typeface="Wingdings 3" panose="05040102010807070707"/>
              </a:rPr>
              <a:t></a:t>
            </a:r>
            <a:r>
              <a:rPr lang="zh-CN" altLang="en-US" dirty="0">
                <a:solidFill>
                  <a:schemeClr val="tx1"/>
                </a:solidFill>
                <a:latin typeface="+mn-lt"/>
                <a:ea typeface="宋体" panose="02010600030101010101" pitchFamily="2" charset="-122"/>
              </a:rPr>
              <a:t>时锁定。此后复用信号线就用来传送数据和状态信号。</a:t>
            </a:r>
          </a:p>
          <a:p>
            <a:pPr algn="just">
              <a:spcBef>
                <a:spcPts val="0"/>
              </a:spcBef>
              <a:buClr>
                <a:srgbClr val="00FF00"/>
              </a:buClr>
              <a:buFont typeface="Wingdings" panose="05000000000000000000" pitchFamily="2" charset="2"/>
              <a:buChar char="Ø"/>
            </a:pPr>
            <a:r>
              <a:rPr lang="zh-CN" altLang="en-US" dirty="0">
                <a:solidFill>
                  <a:schemeClr val="tx1"/>
                </a:solidFill>
                <a:latin typeface="+mn-lt"/>
                <a:ea typeface="宋体" panose="02010600030101010101" pitchFamily="2" charset="-122"/>
              </a:rPr>
              <a:t>此外，还置        </a:t>
            </a:r>
            <a:r>
              <a:rPr lang="en-US" altLang="zh-CN"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，使</a:t>
            </a:r>
            <a:r>
              <a:rPr lang="en-US" dirty="0">
                <a:solidFill>
                  <a:schemeClr val="tx1"/>
                </a:solidFill>
                <a:latin typeface="+mn-lt"/>
                <a:ea typeface="宋体" panose="02010600030101010101" pitchFamily="2" charset="-122"/>
              </a:rPr>
              <a:t>74LS245</a:t>
            </a:r>
            <a:r>
              <a:rPr lang="zh-CN" altLang="en-US" dirty="0">
                <a:solidFill>
                  <a:schemeClr val="tx1"/>
                </a:solidFill>
                <a:latin typeface="+mn-lt"/>
                <a:ea typeface="宋体" panose="02010600030101010101" pitchFamily="2" charset="-122"/>
              </a:rPr>
              <a:t>的</a:t>
            </a:r>
            <a:r>
              <a:rPr lang="en-US" dirty="0">
                <a:solidFill>
                  <a:schemeClr val="tx1"/>
                </a:solidFill>
                <a:latin typeface="+mn-lt"/>
                <a:ea typeface="宋体" panose="02010600030101010101" pitchFamily="2" charset="-122"/>
              </a:rPr>
              <a:t>DIR=0, </a:t>
            </a:r>
            <a:r>
              <a:rPr lang="zh-CN" altLang="en-US" dirty="0">
                <a:solidFill>
                  <a:schemeClr val="tx1"/>
                </a:solidFill>
                <a:latin typeface="+mn-lt"/>
                <a:ea typeface="宋体" panose="02010600030101010101" pitchFamily="2" charset="-122"/>
              </a:rPr>
              <a:t>设定数据传送方向</a:t>
            </a:r>
            <a:r>
              <a:rPr lang="en-US" dirty="0">
                <a:solidFill>
                  <a:schemeClr val="tx1"/>
                </a:solidFill>
                <a:latin typeface="+mn-lt"/>
                <a:ea typeface="宋体" panose="02010600030101010101" pitchFamily="2" charset="-122"/>
              </a:rPr>
              <a:t>A</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B</a:t>
            </a:r>
            <a:r>
              <a:rPr lang="zh-CN" altLang="en-US" dirty="0">
                <a:solidFill>
                  <a:schemeClr val="tx1"/>
                </a:solidFill>
                <a:latin typeface="+mn-lt"/>
                <a:ea typeface="宋体" panose="02010600030101010101" pitchFamily="2" charset="-122"/>
              </a:rPr>
              <a:t>，允许从内存或</a:t>
            </a:r>
            <a:r>
              <a:rPr lang="en-US" dirty="0">
                <a:solidFill>
                  <a:schemeClr val="tx1"/>
                </a:solidFill>
                <a:latin typeface="+mn-lt"/>
                <a:ea typeface="宋体" panose="02010600030101010101" pitchFamily="2" charset="-122"/>
              </a:rPr>
              <a:t>I/O</a:t>
            </a:r>
            <a:r>
              <a:rPr lang="zh-CN" altLang="en-US" dirty="0">
                <a:solidFill>
                  <a:schemeClr val="tx1"/>
                </a:solidFill>
                <a:latin typeface="+mn-lt"/>
                <a:ea typeface="宋体" panose="02010600030101010101" pitchFamily="2" charset="-122"/>
              </a:rPr>
              <a:t>端口读入数据。</a:t>
            </a:r>
          </a:p>
        </p:txBody>
      </p:sp>
      <p:graphicFrame>
        <p:nvGraphicFramePr>
          <p:cNvPr id="4" name="对象 3"/>
          <p:cNvGraphicFramePr>
            <a:graphicFrameLocks noChangeAspect="1"/>
          </p:cNvGraphicFramePr>
          <p:nvPr/>
        </p:nvGraphicFramePr>
        <p:xfrm>
          <a:off x="2438400" y="1428750"/>
          <a:ext cx="797486" cy="444500"/>
        </p:xfrm>
        <a:graphic>
          <a:graphicData uri="http://schemas.openxmlformats.org/presentationml/2006/ole">
            <mc:AlternateContent xmlns:mc="http://schemas.openxmlformats.org/markup-compatibility/2006">
              <mc:Choice xmlns:v="urn:schemas-microsoft-com:vml" Requires="v">
                <p:oleObj name="Equation" r:id="rId2" imgW="10058400" imgH="5181600" progId="Equation.DSMT4">
                  <p:embed/>
                </p:oleObj>
              </mc:Choice>
              <mc:Fallback>
                <p:oleObj name="Equation" r:id="rId2" imgW="10058400" imgH="5181600" progId="Equation.DSMT4">
                  <p:embed/>
                  <p:pic>
                    <p:nvPicPr>
                      <p:cNvPr id="4" name="对象 3"/>
                      <p:cNvPicPr>
                        <a:picLocks noChangeAspect="1"/>
                      </p:cNvPicPr>
                      <p:nvPr/>
                    </p:nvPicPr>
                    <p:blipFill>
                      <a:blip r:embed="rId3"/>
                      <a:stretch>
                        <a:fillRect/>
                      </a:stretch>
                    </p:blipFill>
                    <p:spPr>
                      <a:xfrm>
                        <a:off x="2438400" y="1428750"/>
                        <a:ext cx="797486" cy="444500"/>
                      </a:xfrm>
                      <a:prstGeom prst="rect">
                        <a:avLst/>
                      </a:prstGeom>
                      <a:noFill/>
                      <a:ln w="9525">
                        <a:noFill/>
                      </a:ln>
                    </p:spPr>
                  </p:pic>
                </p:oleObj>
              </mc:Fallback>
            </mc:AlternateContent>
          </a:graphicData>
        </a:graphic>
      </p:graphicFrame>
      <p:graphicFrame>
        <p:nvGraphicFramePr>
          <p:cNvPr id="31747" name="Object 3"/>
          <p:cNvGraphicFramePr>
            <a:graphicFrameLocks noChangeAspect="1"/>
          </p:cNvGraphicFramePr>
          <p:nvPr/>
        </p:nvGraphicFramePr>
        <p:xfrm>
          <a:off x="1060450" y="1828800"/>
          <a:ext cx="796925" cy="444500"/>
        </p:xfrm>
        <a:graphic>
          <a:graphicData uri="http://schemas.openxmlformats.org/presentationml/2006/ole">
            <mc:AlternateContent xmlns:mc="http://schemas.openxmlformats.org/markup-compatibility/2006">
              <mc:Choice xmlns:v="urn:schemas-microsoft-com:vml" Requires="v">
                <p:oleObj name="Equation" r:id="rId4" imgW="10058400" imgH="5181600" progId="Equation.DSMT4">
                  <p:embed/>
                </p:oleObj>
              </mc:Choice>
              <mc:Fallback>
                <p:oleObj name="Equation" r:id="rId4" imgW="10058400" imgH="5181600" progId="Equation.DSMT4">
                  <p:embed/>
                  <p:pic>
                    <p:nvPicPr>
                      <p:cNvPr id="31747" name="Object 3"/>
                      <p:cNvPicPr>
                        <a:picLocks noChangeAspect="1"/>
                      </p:cNvPicPr>
                      <p:nvPr/>
                    </p:nvPicPr>
                    <p:blipFill>
                      <a:blip r:embed="rId5"/>
                      <a:stretch>
                        <a:fillRect/>
                      </a:stretch>
                    </p:blipFill>
                    <p:spPr>
                      <a:xfrm>
                        <a:off x="1060450" y="1828800"/>
                        <a:ext cx="796925" cy="444500"/>
                      </a:xfrm>
                      <a:prstGeom prst="rect">
                        <a:avLst/>
                      </a:prstGeom>
                      <a:noFill/>
                      <a:ln w="9525">
                        <a:noFill/>
                      </a:ln>
                    </p:spPr>
                  </p:pic>
                </p:oleObj>
              </mc:Fallback>
            </mc:AlternateContent>
          </a:graphicData>
        </a:graphic>
      </p:graphicFrame>
      <p:graphicFrame>
        <p:nvGraphicFramePr>
          <p:cNvPr id="31748" name="Object 4"/>
          <p:cNvGraphicFramePr>
            <a:graphicFrameLocks noChangeAspect="1"/>
          </p:cNvGraphicFramePr>
          <p:nvPr/>
        </p:nvGraphicFramePr>
        <p:xfrm>
          <a:off x="1771650" y="2184400"/>
          <a:ext cx="876618" cy="488950"/>
        </p:xfrm>
        <a:graphic>
          <a:graphicData uri="http://schemas.openxmlformats.org/presentationml/2006/ole">
            <mc:AlternateContent xmlns:mc="http://schemas.openxmlformats.org/markup-compatibility/2006">
              <mc:Choice xmlns:v="urn:schemas-microsoft-com:vml" Requires="v">
                <p:oleObj name="Equation" r:id="rId6" imgW="10058400" imgH="5181600" progId="Equation.DSMT4">
                  <p:embed/>
                </p:oleObj>
              </mc:Choice>
              <mc:Fallback>
                <p:oleObj name="Equation" r:id="rId6" imgW="10058400" imgH="5181600" progId="Equation.DSMT4">
                  <p:embed/>
                  <p:pic>
                    <p:nvPicPr>
                      <p:cNvPr id="31748" name="Object 4"/>
                      <p:cNvPicPr>
                        <a:picLocks noChangeAspect="1"/>
                      </p:cNvPicPr>
                      <p:nvPr/>
                    </p:nvPicPr>
                    <p:blipFill>
                      <a:blip r:embed="rId5"/>
                      <a:stretch>
                        <a:fillRect/>
                      </a:stretch>
                    </p:blipFill>
                    <p:spPr>
                      <a:xfrm>
                        <a:off x="1771650" y="2184400"/>
                        <a:ext cx="876618" cy="488950"/>
                      </a:xfrm>
                      <a:prstGeom prst="rect">
                        <a:avLst/>
                      </a:prstGeom>
                      <a:noFill/>
                      <a:ln w="9525">
                        <a:noFill/>
                      </a:ln>
                    </p:spPr>
                  </p:pic>
                </p:oleObj>
              </mc:Fallback>
            </mc:AlternateContent>
          </a:graphicData>
        </a:graphic>
      </p:graphicFrame>
      <p:graphicFrame>
        <p:nvGraphicFramePr>
          <p:cNvPr id="31749" name="Object 5"/>
          <p:cNvGraphicFramePr>
            <a:graphicFrameLocks noChangeAspect="1"/>
          </p:cNvGraphicFramePr>
          <p:nvPr/>
        </p:nvGraphicFramePr>
        <p:xfrm>
          <a:off x="6527800" y="1828800"/>
          <a:ext cx="796925" cy="442912"/>
        </p:xfrm>
        <a:graphic>
          <a:graphicData uri="http://schemas.openxmlformats.org/presentationml/2006/ole">
            <mc:AlternateContent xmlns:mc="http://schemas.openxmlformats.org/markup-compatibility/2006">
              <mc:Choice xmlns:v="urn:schemas-microsoft-com:vml" Requires="v">
                <p:oleObj name="Equation" r:id="rId7" imgW="10058400" imgH="5181600" progId="Equation.DSMT4">
                  <p:embed/>
                </p:oleObj>
              </mc:Choice>
              <mc:Fallback>
                <p:oleObj name="Equation" r:id="rId7" imgW="10058400" imgH="5181600" progId="Equation.DSMT4">
                  <p:embed/>
                  <p:pic>
                    <p:nvPicPr>
                      <p:cNvPr id="31749" name="Object 5"/>
                      <p:cNvPicPr>
                        <a:picLocks noChangeAspect="1"/>
                      </p:cNvPicPr>
                      <p:nvPr/>
                    </p:nvPicPr>
                    <p:blipFill>
                      <a:blip r:embed="rId5"/>
                      <a:stretch>
                        <a:fillRect/>
                      </a:stretch>
                    </p:blipFill>
                    <p:spPr>
                      <a:xfrm>
                        <a:off x="6527800" y="1828800"/>
                        <a:ext cx="796925" cy="442912"/>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1727200" y="2984500"/>
          <a:ext cx="805656" cy="444500"/>
        </p:xfrm>
        <a:graphic>
          <a:graphicData uri="http://schemas.openxmlformats.org/presentationml/2006/ole">
            <mc:AlternateContent xmlns:mc="http://schemas.openxmlformats.org/markup-compatibility/2006">
              <mc:Choice xmlns:v="urn:schemas-microsoft-com:vml" Requires="v">
                <p:oleObj name="Equation" r:id="rId8" imgW="8839200" imgH="4876800" progId="Equation.DSMT4">
                  <p:embed/>
                </p:oleObj>
              </mc:Choice>
              <mc:Fallback>
                <p:oleObj name="Equation" r:id="rId8" imgW="8839200" imgH="4876800" progId="Equation.DSMT4">
                  <p:embed/>
                  <p:pic>
                    <p:nvPicPr>
                      <p:cNvPr id="8" name="对象 7"/>
                      <p:cNvPicPr>
                        <a:picLocks noChangeAspect="1"/>
                      </p:cNvPicPr>
                      <p:nvPr/>
                    </p:nvPicPr>
                    <p:blipFill>
                      <a:blip r:embed="rId9"/>
                      <a:stretch>
                        <a:fillRect/>
                      </a:stretch>
                    </p:blipFill>
                    <p:spPr>
                      <a:xfrm>
                        <a:off x="1727200" y="2984500"/>
                        <a:ext cx="805656" cy="444500"/>
                      </a:xfrm>
                      <a:prstGeom prst="rect">
                        <a:avLst/>
                      </a:prstGeom>
                      <a:noFill/>
                      <a:ln w="9525">
                        <a:noFill/>
                      </a:ln>
                    </p:spPr>
                  </p:pic>
                </p:oleObj>
              </mc:Fallback>
            </mc:AlternateContent>
          </a:graphicData>
        </a:graphic>
      </p:graphicFrame>
      <p:graphicFrame>
        <p:nvGraphicFramePr>
          <p:cNvPr id="31751" name="Object 7"/>
          <p:cNvGraphicFramePr>
            <a:graphicFrameLocks noChangeAspect="1"/>
          </p:cNvGraphicFramePr>
          <p:nvPr/>
        </p:nvGraphicFramePr>
        <p:xfrm>
          <a:off x="6794500" y="3028950"/>
          <a:ext cx="804862" cy="444500"/>
        </p:xfrm>
        <a:graphic>
          <a:graphicData uri="http://schemas.openxmlformats.org/presentationml/2006/ole">
            <mc:AlternateContent xmlns:mc="http://schemas.openxmlformats.org/markup-compatibility/2006">
              <mc:Choice xmlns:v="urn:schemas-microsoft-com:vml" Requires="v">
                <p:oleObj name="Equation" r:id="rId10" imgW="8839200" imgH="4876800" progId="Equation.DSMT4">
                  <p:embed/>
                </p:oleObj>
              </mc:Choice>
              <mc:Fallback>
                <p:oleObj name="Equation" r:id="rId10" imgW="8839200" imgH="4876800" progId="Equation.DSMT4">
                  <p:embed/>
                  <p:pic>
                    <p:nvPicPr>
                      <p:cNvPr id="31751" name="Object 7"/>
                      <p:cNvPicPr>
                        <a:picLocks noChangeAspect="1"/>
                      </p:cNvPicPr>
                      <p:nvPr/>
                    </p:nvPicPr>
                    <p:blipFill>
                      <a:blip r:embed="rId11"/>
                      <a:stretch>
                        <a:fillRect/>
                      </a:stretch>
                    </p:blipFill>
                    <p:spPr>
                      <a:xfrm>
                        <a:off x="6794500" y="3028950"/>
                        <a:ext cx="804862" cy="444500"/>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2749550" y="5340350"/>
          <a:ext cx="965200" cy="482600"/>
        </p:xfrm>
        <a:graphic>
          <a:graphicData uri="http://schemas.openxmlformats.org/presentationml/2006/ole">
            <mc:AlternateContent xmlns:mc="http://schemas.openxmlformats.org/markup-compatibility/2006">
              <mc:Choice xmlns:v="urn:schemas-microsoft-com:vml" Requires="v">
                <p:oleObj name="Equation" r:id="rId12" imgW="10363200" imgH="5181600" progId="Equation.DSMT4">
                  <p:embed/>
                </p:oleObj>
              </mc:Choice>
              <mc:Fallback>
                <p:oleObj name="Equation" r:id="rId12" imgW="10363200" imgH="5181600" progId="Equation.DSMT4">
                  <p:embed/>
                  <p:pic>
                    <p:nvPicPr>
                      <p:cNvPr id="10" name="对象 9"/>
                      <p:cNvPicPr>
                        <a:picLocks noChangeAspect="1"/>
                      </p:cNvPicPr>
                      <p:nvPr/>
                    </p:nvPicPr>
                    <p:blipFill>
                      <a:blip r:embed="rId13"/>
                      <a:stretch>
                        <a:fillRect/>
                      </a:stretch>
                    </p:blipFill>
                    <p:spPr>
                      <a:xfrm>
                        <a:off x="2749550" y="5340350"/>
                        <a:ext cx="965200" cy="482600"/>
                      </a:xfrm>
                      <a:prstGeom prst="rect">
                        <a:avLst/>
                      </a:prstGeom>
                      <a:noFill/>
                      <a:ln w="9525">
                        <a:noFill/>
                      </a:ln>
                    </p:spPr>
                  </p:pic>
                </p:oleObj>
              </mc:Fallback>
            </mc:AlternateContent>
          </a:graphicData>
        </a:graphic>
      </p:graphicFrame>
      <p:graphicFrame>
        <p:nvGraphicFramePr>
          <p:cNvPr id="31753" name="Object 9"/>
          <p:cNvGraphicFramePr>
            <a:graphicFrameLocks noChangeAspect="1"/>
          </p:cNvGraphicFramePr>
          <p:nvPr/>
        </p:nvGraphicFramePr>
        <p:xfrm>
          <a:off x="1416050" y="4584700"/>
          <a:ext cx="804862" cy="444500"/>
        </p:xfrm>
        <a:graphic>
          <a:graphicData uri="http://schemas.openxmlformats.org/presentationml/2006/ole">
            <mc:AlternateContent xmlns:mc="http://schemas.openxmlformats.org/markup-compatibility/2006">
              <mc:Choice xmlns:v="urn:schemas-microsoft-com:vml" Requires="v">
                <p:oleObj name="Equation" r:id="rId14" imgW="8839200" imgH="4876800" progId="Equation.DSMT4">
                  <p:embed/>
                </p:oleObj>
              </mc:Choice>
              <mc:Fallback>
                <p:oleObj name="Equation" r:id="rId14" imgW="8839200" imgH="4876800" progId="Equation.DSMT4">
                  <p:embed/>
                  <p:pic>
                    <p:nvPicPr>
                      <p:cNvPr id="31753" name="Object 9"/>
                      <p:cNvPicPr>
                        <a:picLocks noChangeAspect="1"/>
                      </p:cNvPicPr>
                      <p:nvPr/>
                    </p:nvPicPr>
                    <p:blipFill>
                      <a:blip r:embed="rId9"/>
                      <a:stretch>
                        <a:fillRect/>
                      </a:stretch>
                    </p:blipFill>
                    <p:spPr>
                      <a:xfrm>
                        <a:off x="1416050" y="4584700"/>
                        <a:ext cx="804862" cy="4445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1733173091"/>
      </p:ext>
    </p:extLst>
  </p:cSld>
  <p:clrMapOvr>
    <a:masterClrMapping/>
  </p:clrMapOvr>
  <p:transition spd="slow">
    <p:strips dir="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最小模式读总线周期</a:t>
            </a:r>
          </a:p>
        </p:txBody>
      </p:sp>
      <p:sp>
        <p:nvSpPr>
          <p:cNvPr id="3" name="内容占位符 2"/>
          <p:cNvSpPr>
            <a:spLocks noGrp="1"/>
          </p:cNvSpPr>
          <p:nvPr>
            <p:ph idx="1"/>
          </p:nvPr>
        </p:nvSpPr>
        <p:spPr>
          <a:xfrm>
            <a:off x="393700" y="939800"/>
            <a:ext cx="8372475" cy="5556250"/>
          </a:xfrm>
        </p:spPr>
        <p:txBody>
          <a:bodyPr/>
          <a:lstStyle/>
          <a:p>
            <a:pPr lvl="0">
              <a:buNone/>
            </a:pPr>
            <a:r>
              <a:rPr lang="en-US" altLang="zh-CN" dirty="0">
                <a:latin typeface="+mn-lt"/>
              </a:rPr>
              <a:t>2</a:t>
            </a:r>
            <a:r>
              <a:rPr lang="zh-CN" altLang="en-US" dirty="0">
                <a:latin typeface="+mn-lt"/>
              </a:rPr>
              <a:t>）</a:t>
            </a:r>
            <a:r>
              <a:rPr lang="en-US" dirty="0">
                <a:latin typeface="+mn-lt"/>
              </a:rPr>
              <a:t>T</a:t>
            </a:r>
            <a:r>
              <a:rPr lang="en-US" baseline="-25000" dirty="0">
                <a:latin typeface="+mn-lt"/>
              </a:rPr>
              <a:t>2</a:t>
            </a:r>
            <a:r>
              <a:rPr lang="zh-CN" altLang="en-US" dirty="0">
                <a:latin typeface="+mn-lt"/>
              </a:rPr>
              <a:t>状态</a:t>
            </a:r>
          </a:p>
          <a:p>
            <a:pPr algn="just">
              <a:buFont typeface="Wingdings" panose="05000000000000000000" pitchFamily="2" charset="2"/>
              <a:buChar char="Ø"/>
            </a:pPr>
            <a:r>
              <a:rPr lang="zh-CN" altLang="en-US" dirty="0">
                <a:solidFill>
                  <a:schemeClr val="tx1"/>
                </a:solidFill>
                <a:latin typeface="+mn-lt"/>
                <a:ea typeface="宋体" panose="02010600030101010101" pitchFamily="2" charset="-122"/>
              </a:rPr>
              <a:t>在</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19</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6</a:t>
            </a:r>
            <a:r>
              <a:rPr lang="en-US" dirty="0">
                <a:solidFill>
                  <a:schemeClr val="tx1"/>
                </a:solidFill>
                <a:latin typeface="+mn-lt"/>
                <a:ea typeface="宋体" panose="02010600030101010101" pitchFamily="2" charset="-122"/>
              </a:rPr>
              <a:t>~A</a:t>
            </a:r>
            <a:r>
              <a:rPr lang="en-US" baseline="-25000" dirty="0">
                <a:solidFill>
                  <a:schemeClr val="tx1"/>
                </a:solidFill>
                <a:latin typeface="+mn-lt"/>
                <a:ea typeface="宋体" panose="02010600030101010101" pitchFamily="2" charset="-122"/>
              </a:rPr>
              <a:t>16</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3</a:t>
            </a:r>
            <a:r>
              <a:rPr lang="zh-CN" altLang="en-US" dirty="0">
                <a:solidFill>
                  <a:schemeClr val="tx1"/>
                </a:solidFill>
                <a:latin typeface="+mn-lt"/>
                <a:ea typeface="宋体" panose="02010600030101010101" pitchFamily="2" charset="-122"/>
              </a:rPr>
              <a:t>、  </a:t>
            </a:r>
            <a:r>
              <a:rPr lang="en-US" dirty="0">
                <a:solidFill>
                  <a:schemeClr val="tx1"/>
                </a:solidFill>
                <a:latin typeface="+mn-lt"/>
                <a:ea typeface="宋体" panose="02010600030101010101" pitchFamily="2" charset="-122"/>
              </a:rPr>
              <a:t>/S</a:t>
            </a:r>
            <a:r>
              <a:rPr lang="en-US" baseline="-25000" dirty="0">
                <a:solidFill>
                  <a:schemeClr val="tx1"/>
                </a:solidFill>
                <a:latin typeface="+mn-lt"/>
                <a:ea typeface="宋体" panose="02010600030101010101" pitchFamily="2" charset="-122"/>
              </a:rPr>
              <a:t>7</a:t>
            </a:r>
            <a:r>
              <a:rPr lang="zh-CN" altLang="en-US" dirty="0">
                <a:solidFill>
                  <a:schemeClr val="tx1"/>
                </a:solidFill>
                <a:latin typeface="+mn-lt"/>
                <a:ea typeface="宋体" panose="02010600030101010101" pitchFamily="2" charset="-122"/>
              </a:rPr>
              <a:t>总线上传送状态信息。</a:t>
            </a:r>
            <a:r>
              <a:rPr lang="en-US">
                <a:solidFill>
                  <a:schemeClr val="tx1"/>
                </a:solidFill>
                <a:latin typeface="+mn-lt"/>
                <a:ea typeface="宋体" panose="02010600030101010101" pitchFamily="2" charset="-122"/>
              </a:rPr>
              <a:t>AD</a:t>
            </a:r>
            <a:r>
              <a:rPr lang="en-US" baseline="-25000">
                <a:solidFill>
                  <a:schemeClr val="tx1"/>
                </a:solidFill>
                <a:latin typeface="+mn-lt"/>
                <a:ea typeface="宋体" panose="02010600030101010101" pitchFamily="2" charset="-122"/>
              </a:rPr>
              <a:t>15</a:t>
            </a:r>
            <a:r>
              <a:rPr lang="en-US">
                <a:solidFill>
                  <a:schemeClr val="tx1"/>
                </a:solidFill>
                <a:latin typeface="+mn-lt"/>
                <a:ea typeface="宋体" panose="02010600030101010101" pitchFamily="2" charset="-122"/>
              </a:rPr>
              <a:t>~AD</a:t>
            </a:r>
            <a:r>
              <a:rPr lang="en-US" baseline="-2500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呈高阻态，为接收数据作好准备。</a:t>
            </a:r>
          </a:p>
          <a:p>
            <a:pPr algn="just">
              <a:buFont typeface="Wingdings" panose="05000000000000000000" pitchFamily="2" charset="2"/>
              <a:buChar char="Ø"/>
            </a:pPr>
            <a:r>
              <a:rPr lang="zh-CN" altLang="en-US" dirty="0">
                <a:solidFill>
                  <a:schemeClr val="tx1"/>
                </a:solidFill>
                <a:latin typeface="+mn-lt"/>
                <a:ea typeface="宋体" panose="02010600030101010101" pitchFamily="2" charset="-122"/>
              </a:rPr>
              <a:t>在</a:t>
            </a:r>
            <a:r>
              <a:rPr lang="en-US" dirty="0">
                <a:solidFill>
                  <a:schemeClr val="tx1"/>
                </a:solidFill>
                <a:latin typeface="+mn-lt"/>
                <a:ea typeface="宋体" panose="02010600030101010101" pitchFamily="2" charset="-122"/>
              </a:rPr>
              <a:t>T</a:t>
            </a:r>
            <a:r>
              <a:rPr lang="en-US" baseline="-25000" dirty="0">
                <a:solidFill>
                  <a:schemeClr val="tx1"/>
                </a:solidFill>
                <a:latin typeface="+mn-lt"/>
                <a:ea typeface="宋体" panose="02010600030101010101" pitchFamily="2" charset="-122"/>
              </a:rPr>
              <a:t>2</a:t>
            </a:r>
            <a:r>
              <a:rPr lang="zh-CN" altLang="en-US" dirty="0">
                <a:solidFill>
                  <a:schemeClr val="tx1"/>
                </a:solidFill>
                <a:latin typeface="+mn-lt"/>
                <a:ea typeface="宋体" panose="02010600030101010101" pitchFamily="2" charset="-122"/>
              </a:rPr>
              <a:t>状态的后半周期，    </a:t>
            </a:r>
            <a:r>
              <a:rPr lang="en-US" altLang="zh-CN"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，允许从内存或</a:t>
            </a:r>
            <a:r>
              <a:rPr lang="en-US" dirty="0">
                <a:solidFill>
                  <a:schemeClr val="tx1"/>
                </a:solidFill>
                <a:latin typeface="+mn-lt"/>
                <a:ea typeface="宋体" panose="02010600030101010101" pitchFamily="2" charset="-122"/>
              </a:rPr>
              <a:t>I/O</a:t>
            </a:r>
            <a:r>
              <a:rPr lang="zh-CN" altLang="en-US" dirty="0">
                <a:solidFill>
                  <a:schemeClr val="tx1"/>
                </a:solidFill>
                <a:latin typeface="+mn-lt"/>
                <a:ea typeface="宋体" panose="02010600030101010101" pitchFamily="2" charset="-122"/>
              </a:rPr>
              <a:t>端口读出数据；数据允许信号      </a:t>
            </a:r>
            <a:r>
              <a:rPr lang="en-US" altLang="zh-CN"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，使</a:t>
            </a:r>
            <a:r>
              <a:rPr lang="en-US" dirty="0">
                <a:solidFill>
                  <a:schemeClr val="tx1"/>
                </a:solidFill>
                <a:latin typeface="+mn-lt"/>
                <a:ea typeface="宋体" panose="02010600030101010101" pitchFamily="2" charset="-122"/>
              </a:rPr>
              <a:t>74LS245</a:t>
            </a:r>
            <a:r>
              <a:rPr lang="zh-CN" altLang="en-US" dirty="0">
                <a:solidFill>
                  <a:schemeClr val="tx1"/>
                </a:solidFill>
                <a:latin typeface="+mn-lt"/>
                <a:ea typeface="宋体" panose="02010600030101010101" pitchFamily="2" charset="-122"/>
              </a:rPr>
              <a:t>的门控输入</a:t>
            </a:r>
            <a:r>
              <a:rPr lang="en-US" altLang="zh-CN" dirty="0">
                <a:solidFill>
                  <a:schemeClr val="tx1"/>
                </a:solidFill>
                <a:latin typeface="+mn-lt"/>
                <a:ea typeface="宋体" panose="02010600030101010101" pitchFamily="2" charset="-122"/>
              </a:rPr>
              <a:t>     </a:t>
            </a:r>
            <a:r>
              <a:rPr lang="en-US"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，允许接收数据。</a:t>
            </a:r>
          </a:p>
          <a:p>
            <a:pPr>
              <a:buNone/>
            </a:pPr>
            <a:r>
              <a:rPr lang="en-US" dirty="0">
                <a:latin typeface="+mn-lt"/>
              </a:rPr>
              <a:t>3</a:t>
            </a:r>
            <a:r>
              <a:rPr lang="zh-CN" altLang="en-US" dirty="0">
                <a:latin typeface="+mn-lt"/>
              </a:rPr>
              <a:t>）</a:t>
            </a:r>
            <a:r>
              <a:rPr lang="en-US" dirty="0">
                <a:latin typeface="+mn-lt"/>
              </a:rPr>
              <a:t>T</a:t>
            </a:r>
            <a:r>
              <a:rPr lang="en-US" baseline="-25000" dirty="0">
                <a:latin typeface="+mn-lt"/>
              </a:rPr>
              <a:t>3</a:t>
            </a:r>
            <a:r>
              <a:rPr lang="zh-CN" altLang="en-US" dirty="0">
                <a:latin typeface="+mn-lt"/>
              </a:rPr>
              <a:t>状态</a:t>
            </a:r>
          </a:p>
          <a:p>
            <a:pPr algn="just">
              <a:buFont typeface="Wingdings" panose="05000000000000000000" pitchFamily="2" charset="2"/>
              <a:buChar char="Ø"/>
            </a:pPr>
            <a:r>
              <a:rPr lang="zh-CN" altLang="en-US" dirty="0">
                <a:solidFill>
                  <a:schemeClr val="tx1"/>
                </a:solidFill>
                <a:latin typeface="+mn-lt"/>
                <a:ea typeface="宋体" panose="02010600030101010101" pitchFamily="2" charset="-122"/>
              </a:rPr>
              <a:t>读取数据。数据出现在</a:t>
            </a:r>
            <a:r>
              <a:rPr lang="en-US" dirty="0">
                <a:solidFill>
                  <a:schemeClr val="tx1"/>
                </a:solidFill>
                <a:latin typeface="+mn-lt"/>
                <a:ea typeface="宋体" panose="02010600030101010101" pitchFamily="2" charset="-122"/>
              </a:rPr>
              <a:t>D</a:t>
            </a:r>
            <a:r>
              <a:rPr lang="en-US" baseline="-25000" dirty="0">
                <a:solidFill>
                  <a:schemeClr val="tx1"/>
                </a:solidFill>
                <a:latin typeface="+mn-lt"/>
                <a:ea typeface="宋体" panose="02010600030101010101" pitchFamily="2" charset="-122"/>
              </a:rPr>
              <a:t>15</a:t>
            </a:r>
            <a:r>
              <a:rPr lang="zh-CN" altLang="en-US" dirty="0">
                <a:solidFill>
                  <a:schemeClr val="tx1"/>
                </a:solidFill>
                <a:latin typeface="+mn-lt"/>
                <a:ea typeface="宋体" panose="02010600030101010101" pitchFamily="2" charset="-122"/>
              </a:rPr>
              <a:t>～</a:t>
            </a:r>
            <a:r>
              <a:rPr lang="en-US" dirty="0">
                <a:solidFill>
                  <a:schemeClr val="tx1"/>
                </a:solidFill>
                <a:latin typeface="+mn-lt"/>
                <a:ea typeface="宋体" panose="02010600030101010101" pitchFamily="2" charset="-122"/>
              </a:rPr>
              <a:t>D</a:t>
            </a:r>
            <a:r>
              <a:rPr lang="en-US" baseline="-25000"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上，数据从</a:t>
            </a:r>
            <a:r>
              <a:rPr lang="en-US" dirty="0">
                <a:solidFill>
                  <a:schemeClr val="tx1"/>
                </a:solidFill>
                <a:latin typeface="+mn-lt"/>
                <a:ea typeface="宋体" panose="02010600030101010101" pitchFamily="2" charset="-122"/>
              </a:rPr>
              <a:t>74LS245</a:t>
            </a:r>
            <a:r>
              <a:rPr lang="zh-CN" altLang="en-US" dirty="0">
                <a:solidFill>
                  <a:schemeClr val="tx1"/>
                </a:solidFill>
                <a:latin typeface="+mn-lt"/>
                <a:ea typeface="宋体" panose="02010600030101010101" pitchFamily="2" charset="-122"/>
              </a:rPr>
              <a:t>的</a:t>
            </a:r>
            <a:r>
              <a:rPr lang="en-US" dirty="0">
                <a:solidFill>
                  <a:schemeClr val="tx1"/>
                </a:solidFill>
                <a:latin typeface="+mn-lt"/>
                <a:ea typeface="宋体" panose="02010600030101010101" pitchFamily="2" charset="-122"/>
              </a:rPr>
              <a:t>B</a:t>
            </a:r>
            <a:r>
              <a:rPr lang="en-US" dirty="0">
                <a:solidFill>
                  <a:schemeClr val="tx1"/>
                </a:solidFill>
                <a:latin typeface="+mn-lt"/>
                <a:ea typeface="宋体" panose="02010600030101010101" pitchFamily="2" charset="-122"/>
                <a:sym typeface="Wingdings 3" panose="05040102010807070707"/>
              </a:rPr>
              <a:t></a:t>
            </a:r>
            <a:r>
              <a:rPr lang="en-US" dirty="0">
                <a:solidFill>
                  <a:schemeClr val="tx1"/>
                </a:solidFill>
                <a:latin typeface="+mn-lt"/>
                <a:ea typeface="宋体" panose="02010600030101010101" pitchFamily="2" charset="-122"/>
              </a:rPr>
              <a:t>A</a:t>
            </a:r>
            <a:r>
              <a:rPr lang="zh-CN" altLang="en-US" dirty="0">
                <a:solidFill>
                  <a:schemeClr val="tx1"/>
                </a:solidFill>
                <a:latin typeface="+mn-lt"/>
                <a:ea typeface="宋体" panose="02010600030101010101" pitchFamily="2" charset="-122"/>
              </a:rPr>
              <a:t>，经</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15</a:t>
            </a:r>
            <a:r>
              <a:rPr lang="en-US" dirty="0">
                <a:solidFill>
                  <a:schemeClr val="tx1"/>
                </a:solidFill>
                <a:latin typeface="+mn-lt"/>
                <a:ea typeface="宋体" panose="02010600030101010101" pitchFamily="2" charset="-122"/>
              </a:rPr>
              <a:t>~AD</a:t>
            </a:r>
            <a:r>
              <a:rPr lang="en-US" baseline="-25000" dirty="0">
                <a:solidFill>
                  <a:schemeClr val="tx1"/>
                </a:solidFill>
                <a:latin typeface="+mn-lt"/>
                <a:ea typeface="宋体" panose="02010600030101010101" pitchFamily="2" charset="-122"/>
              </a:rPr>
              <a:t>0</a:t>
            </a:r>
            <a:r>
              <a:rPr lang="zh-CN" altLang="en-US" dirty="0">
                <a:solidFill>
                  <a:schemeClr val="tx1"/>
                </a:solidFill>
                <a:latin typeface="+mn-lt"/>
                <a:ea typeface="宋体" panose="02010600030101010101" pitchFamily="2" charset="-122"/>
              </a:rPr>
              <a:t>送入</a:t>
            </a:r>
            <a:r>
              <a:rPr lang="en-US" dirty="0">
                <a:solidFill>
                  <a:schemeClr val="tx1"/>
                </a:solidFill>
                <a:latin typeface="+mn-lt"/>
                <a:ea typeface="宋体" panose="02010600030101010101" pitchFamily="2" charset="-122"/>
              </a:rPr>
              <a:t>CPU</a:t>
            </a:r>
            <a:r>
              <a:rPr lang="zh-CN" altLang="en-US" dirty="0">
                <a:solidFill>
                  <a:schemeClr val="tx1"/>
                </a:solidFill>
                <a:latin typeface="+mn-lt"/>
                <a:ea typeface="宋体" panose="02010600030101010101" pitchFamily="2" charset="-122"/>
              </a:rPr>
              <a:t>寄存器。</a:t>
            </a:r>
          </a:p>
          <a:p>
            <a:pPr algn="just">
              <a:buFont typeface="Wingdings" panose="05000000000000000000" pitchFamily="2" charset="2"/>
              <a:buChar char="Ø"/>
            </a:pPr>
            <a:r>
              <a:rPr lang="zh-CN" altLang="en-US" dirty="0">
                <a:solidFill>
                  <a:schemeClr val="tx1"/>
                </a:solidFill>
                <a:latin typeface="+mn-lt"/>
                <a:ea typeface="宋体" panose="02010600030101010101" pitchFamily="2" charset="-122"/>
              </a:rPr>
              <a:t>若是</a:t>
            </a:r>
            <a:r>
              <a:rPr lang="en-US" dirty="0">
                <a:solidFill>
                  <a:schemeClr val="tx1"/>
                </a:solidFill>
                <a:latin typeface="+mn-lt"/>
                <a:ea typeface="宋体" panose="02010600030101010101" pitchFamily="2" charset="-122"/>
              </a:rPr>
              <a:t>8</a:t>
            </a:r>
            <a:r>
              <a:rPr lang="zh-CN" altLang="en-US" dirty="0">
                <a:solidFill>
                  <a:schemeClr val="tx1"/>
                </a:solidFill>
                <a:latin typeface="+mn-lt"/>
                <a:ea typeface="宋体" panose="02010600030101010101" pitchFamily="2" charset="-122"/>
              </a:rPr>
              <a:t>位数据操作，仅用低</a:t>
            </a:r>
            <a:r>
              <a:rPr lang="en-US" altLang="zh-CN" dirty="0">
                <a:solidFill>
                  <a:schemeClr val="tx1"/>
                </a:solidFill>
                <a:latin typeface="+mn-lt"/>
                <a:ea typeface="宋体" panose="02010600030101010101" pitchFamily="2" charset="-122"/>
              </a:rPr>
              <a:t>8</a:t>
            </a:r>
            <a:r>
              <a:rPr lang="zh-CN" altLang="en-US" dirty="0">
                <a:solidFill>
                  <a:schemeClr val="tx1"/>
                </a:solidFill>
                <a:latin typeface="+mn-lt"/>
                <a:ea typeface="宋体" panose="02010600030101010101" pitchFamily="2" charset="-122"/>
              </a:rPr>
              <a:t>位数据线传送</a:t>
            </a:r>
            <a:r>
              <a:rPr lang="en-US" dirty="0">
                <a:solidFill>
                  <a:schemeClr val="tx1"/>
                </a:solidFill>
                <a:latin typeface="+mn-lt"/>
                <a:ea typeface="宋体" panose="02010600030101010101" pitchFamily="2" charset="-122"/>
              </a:rPr>
              <a:t>8</a:t>
            </a:r>
            <a:r>
              <a:rPr lang="zh-CN" altLang="en-US" dirty="0">
                <a:solidFill>
                  <a:schemeClr val="tx1"/>
                </a:solidFill>
                <a:latin typeface="+mn-lt"/>
                <a:ea typeface="宋体" panose="02010600030101010101" pitchFamily="2" charset="-122"/>
              </a:rPr>
              <a:t>位数据。</a:t>
            </a:r>
          </a:p>
          <a:p>
            <a:pPr algn="just">
              <a:buFont typeface="Wingdings" panose="05000000000000000000" pitchFamily="2" charset="2"/>
              <a:buChar char="Ø"/>
            </a:pPr>
            <a:r>
              <a:rPr lang="zh-CN" altLang="en-US" dirty="0">
                <a:solidFill>
                  <a:schemeClr val="tx1"/>
                </a:solidFill>
                <a:latin typeface="+mn-lt"/>
                <a:ea typeface="宋体" panose="02010600030101010101" pitchFamily="2" charset="-122"/>
              </a:rPr>
              <a:t>与慢速设备交换数据时，需在</a:t>
            </a:r>
            <a:r>
              <a:rPr lang="en-US" dirty="0">
                <a:solidFill>
                  <a:schemeClr val="tx1"/>
                </a:solidFill>
                <a:latin typeface="+mn-lt"/>
                <a:ea typeface="宋体" panose="02010600030101010101" pitchFamily="2" charset="-122"/>
              </a:rPr>
              <a:t>T</a:t>
            </a:r>
            <a:r>
              <a:rPr lang="en-US" baseline="-25000" dirty="0">
                <a:solidFill>
                  <a:schemeClr val="tx1"/>
                </a:solidFill>
                <a:latin typeface="+mn-lt"/>
                <a:ea typeface="宋体" panose="02010600030101010101" pitchFamily="2" charset="-122"/>
              </a:rPr>
              <a:t>3</a:t>
            </a:r>
            <a:r>
              <a:rPr lang="zh-CN" altLang="en-US" dirty="0">
                <a:solidFill>
                  <a:schemeClr val="tx1"/>
                </a:solidFill>
                <a:latin typeface="+mn-lt"/>
                <a:ea typeface="宋体" panose="02010600030101010101" pitchFamily="2" charset="-122"/>
              </a:rPr>
              <a:t>和</a:t>
            </a:r>
            <a:r>
              <a:rPr lang="en-US" dirty="0">
                <a:solidFill>
                  <a:schemeClr val="tx1"/>
                </a:solidFill>
                <a:latin typeface="+mn-lt"/>
                <a:ea typeface="宋体" panose="02010600030101010101" pitchFamily="2" charset="-122"/>
              </a:rPr>
              <a:t>T</a:t>
            </a:r>
            <a:r>
              <a:rPr lang="en-US" baseline="-25000" dirty="0">
                <a:solidFill>
                  <a:schemeClr val="tx1"/>
                </a:solidFill>
                <a:latin typeface="+mn-lt"/>
                <a:ea typeface="宋体" panose="02010600030101010101" pitchFamily="2" charset="-122"/>
              </a:rPr>
              <a:t>4</a:t>
            </a:r>
            <a:r>
              <a:rPr lang="zh-CN" altLang="en-US" dirty="0">
                <a:solidFill>
                  <a:schemeClr val="tx1"/>
                </a:solidFill>
                <a:latin typeface="+mn-lt"/>
                <a:ea typeface="宋体" panose="02010600030101010101" pitchFamily="2" charset="-122"/>
              </a:rPr>
              <a:t>状态之间插入等待周期</a:t>
            </a:r>
            <a:r>
              <a:rPr lang="en-US" dirty="0">
                <a:solidFill>
                  <a:schemeClr val="tx1"/>
                </a:solidFill>
                <a:latin typeface="+mn-lt"/>
                <a:ea typeface="宋体" panose="02010600030101010101" pitchFamily="2" charset="-122"/>
              </a:rPr>
              <a:t>Tw</a:t>
            </a:r>
            <a:r>
              <a:rPr lang="zh-CN" altLang="en-US" dirty="0">
                <a:solidFill>
                  <a:schemeClr val="tx1"/>
                </a:solidFill>
                <a:latin typeface="+mn-lt"/>
                <a:ea typeface="宋体" panose="02010600030101010101" pitchFamily="2" charset="-122"/>
              </a:rPr>
              <a:t>。</a:t>
            </a:r>
          </a:p>
          <a:p>
            <a:endParaRPr lang="zh-CN" altLang="en-US" dirty="0"/>
          </a:p>
        </p:txBody>
      </p:sp>
      <p:graphicFrame>
        <p:nvGraphicFramePr>
          <p:cNvPr id="32770" name="Object 2"/>
          <p:cNvGraphicFramePr>
            <a:graphicFrameLocks noChangeAspect="1"/>
          </p:cNvGraphicFramePr>
          <p:nvPr/>
        </p:nvGraphicFramePr>
        <p:xfrm>
          <a:off x="4305300" y="2362200"/>
          <a:ext cx="582613" cy="444500"/>
        </p:xfrm>
        <a:graphic>
          <a:graphicData uri="http://schemas.openxmlformats.org/presentationml/2006/ole">
            <mc:AlternateContent xmlns:mc="http://schemas.openxmlformats.org/markup-compatibility/2006">
              <mc:Choice xmlns:v="urn:schemas-microsoft-com:vml" Requires="v">
                <p:oleObj name="Equation" r:id="rId2" imgW="6400800" imgH="4876800" progId="Equation.DSMT4">
                  <p:embed/>
                </p:oleObj>
              </mc:Choice>
              <mc:Fallback>
                <p:oleObj name="Equation" r:id="rId2" imgW="6400800" imgH="4876800" progId="Equation.DSMT4">
                  <p:embed/>
                  <p:pic>
                    <p:nvPicPr>
                      <p:cNvPr id="32770" name="Object 2"/>
                      <p:cNvPicPr>
                        <a:picLocks noChangeAspect="1"/>
                      </p:cNvPicPr>
                      <p:nvPr/>
                    </p:nvPicPr>
                    <p:blipFill>
                      <a:blip r:embed="rId3"/>
                      <a:stretch>
                        <a:fillRect/>
                      </a:stretch>
                    </p:blipFill>
                    <p:spPr>
                      <a:xfrm>
                        <a:off x="4305300" y="2362200"/>
                        <a:ext cx="582613" cy="444500"/>
                      </a:xfrm>
                      <a:prstGeom prst="rect">
                        <a:avLst/>
                      </a:prstGeom>
                      <a:noFill/>
                      <a:ln w="9525">
                        <a:noFill/>
                      </a:ln>
                    </p:spPr>
                  </p:pic>
                </p:oleObj>
              </mc:Fallback>
            </mc:AlternateContent>
          </a:graphicData>
        </a:graphic>
      </p:graphicFrame>
      <p:graphicFrame>
        <p:nvGraphicFramePr>
          <p:cNvPr id="32771" name="Object 3"/>
          <p:cNvGraphicFramePr>
            <a:graphicFrameLocks noChangeAspect="1"/>
          </p:cNvGraphicFramePr>
          <p:nvPr/>
        </p:nvGraphicFramePr>
        <p:xfrm>
          <a:off x="3505200" y="1473200"/>
          <a:ext cx="804863" cy="444500"/>
        </p:xfrm>
        <a:graphic>
          <a:graphicData uri="http://schemas.openxmlformats.org/presentationml/2006/ole">
            <mc:AlternateContent xmlns:mc="http://schemas.openxmlformats.org/markup-compatibility/2006">
              <mc:Choice xmlns:v="urn:schemas-microsoft-com:vml" Requires="v">
                <p:oleObj name="Equation" r:id="rId4" imgW="8839200" imgH="4876800" progId="Equation.DSMT4">
                  <p:embed/>
                </p:oleObj>
              </mc:Choice>
              <mc:Fallback>
                <p:oleObj name="Equation" r:id="rId4" imgW="8839200" imgH="4876800" progId="Equation.DSMT4">
                  <p:embed/>
                  <p:pic>
                    <p:nvPicPr>
                      <p:cNvPr id="32771" name="Object 3"/>
                      <p:cNvPicPr>
                        <a:picLocks noChangeAspect="1"/>
                      </p:cNvPicPr>
                      <p:nvPr/>
                    </p:nvPicPr>
                    <p:blipFill>
                      <a:blip r:embed="rId5"/>
                      <a:stretch>
                        <a:fillRect/>
                      </a:stretch>
                    </p:blipFill>
                    <p:spPr>
                      <a:xfrm>
                        <a:off x="3505200" y="1473200"/>
                        <a:ext cx="804863" cy="444500"/>
                      </a:xfrm>
                      <a:prstGeom prst="rect">
                        <a:avLst/>
                      </a:prstGeom>
                      <a:noFill/>
                      <a:ln w="9525">
                        <a:noFill/>
                      </a:ln>
                    </p:spPr>
                  </p:pic>
                </p:oleObj>
              </mc:Fallback>
            </mc:AlternateContent>
          </a:graphicData>
        </a:graphic>
      </p:graphicFrame>
      <p:graphicFrame>
        <p:nvGraphicFramePr>
          <p:cNvPr id="32772" name="Object 4"/>
          <p:cNvGraphicFramePr>
            <a:graphicFrameLocks noChangeAspect="1"/>
          </p:cNvGraphicFramePr>
          <p:nvPr/>
        </p:nvGraphicFramePr>
        <p:xfrm>
          <a:off x="4660900" y="2762250"/>
          <a:ext cx="804863" cy="471488"/>
        </p:xfrm>
        <a:graphic>
          <a:graphicData uri="http://schemas.openxmlformats.org/presentationml/2006/ole">
            <mc:AlternateContent xmlns:mc="http://schemas.openxmlformats.org/markup-compatibility/2006">
              <mc:Choice xmlns:v="urn:schemas-microsoft-com:vml" Requires="v">
                <p:oleObj name="Equation" r:id="rId6" imgW="8839200" imgH="5181600" progId="Equation.DSMT4">
                  <p:embed/>
                </p:oleObj>
              </mc:Choice>
              <mc:Fallback>
                <p:oleObj name="Equation" r:id="rId6" imgW="8839200" imgH="5181600" progId="Equation.DSMT4">
                  <p:embed/>
                  <p:pic>
                    <p:nvPicPr>
                      <p:cNvPr id="32772" name="Object 4"/>
                      <p:cNvPicPr>
                        <a:picLocks noChangeAspect="1"/>
                      </p:cNvPicPr>
                      <p:nvPr/>
                    </p:nvPicPr>
                    <p:blipFill>
                      <a:blip r:embed="rId7"/>
                      <a:stretch>
                        <a:fillRect/>
                      </a:stretch>
                    </p:blipFill>
                    <p:spPr>
                      <a:xfrm>
                        <a:off x="4660900" y="2762250"/>
                        <a:ext cx="804863" cy="471488"/>
                      </a:xfrm>
                      <a:prstGeom prst="rect">
                        <a:avLst/>
                      </a:prstGeom>
                      <a:noFill/>
                      <a:ln w="9525">
                        <a:noFill/>
                      </a:ln>
                    </p:spPr>
                  </p:pic>
                </p:oleObj>
              </mc:Fallback>
            </mc:AlternateContent>
          </a:graphicData>
        </a:graphic>
      </p:graphicFrame>
      <p:graphicFrame>
        <p:nvGraphicFramePr>
          <p:cNvPr id="32773" name="Object 5"/>
          <p:cNvGraphicFramePr>
            <a:graphicFrameLocks noChangeAspect="1"/>
          </p:cNvGraphicFramePr>
          <p:nvPr/>
        </p:nvGraphicFramePr>
        <p:xfrm>
          <a:off x="1727200" y="3162300"/>
          <a:ext cx="360363" cy="473075"/>
        </p:xfrm>
        <a:graphic>
          <a:graphicData uri="http://schemas.openxmlformats.org/presentationml/2006/ole">
            <mc:AlternateContent xmlns:mc="http://schemas.openxmlformats.org/markup-compatibility/2006">
              <mc:Choice xmlns:v="urn:schemas-microsoft-com:vml" Requires="v">
                <p:oleObj name="Equation" r:id="rId8" imgW="3962400" imgH="5181600" progId="Equation.DSMT4">
                  <p:embed/>
                </p:oleObj>
              </mc:Choice>
              <mc:Fallback>
                <p:oleObj name="Equation" r:id="rId8" imgW="3962400" imgH="5181600" progId="Equation.DSMT4">
                  <p:embed/>
                  <p:pic>
                    <p:nvPicPr>
                      <p:cNvPr id="32773" name="Object 5"/>
                      <p:cNvPicPr>
                        <a:picLocks noChangeAspect="1"/>
                      </p:cNvPicPr>
                      <p:nvPr/>
                    </p:nvPicPr>
                    <p:blipFill>
                      <a:blip r:embed="rId9"/>
                      <a:stretch>
                        <a:fillRect/>
                      </a:stretch>
                    </p:blipFill>
                    <p:spPr>
                      <a:xfrm>
                        <a:off x="1727200" y="3162300"/>
                        <a:ext cx="360363" cy="473075"/>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1872783907"/>
      </p:ext>
    </p:extLst>
  </p:cSld>
  <p:clrMapOvr>
    <a:masterClrMapping/>
  </p:clrMapOvr>
  <p:transition spd="slow">
    <p:strips dir="l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最小模式读总线周期</a:t>
            </a:r>
          </a:p>
        </p:txBody>
      </p:sp>
      <p:sp>
        <p:nvSpPr>
          <p:cNvPr id="3" name="内容占位符 2"/>
          <p:cNvSpPr>
            <a:spLocks noGrp="1"/>
          </p:cNvSpPr>
          <p:nvPr>
            <p:ph idx="1"/>
          </p:nvPr>
        </p:nvSpPr>
        <p:spPr>
          <a:xfrm>
            <a:off x="771525" y="1073150"/>
            <a:ext cx="7623175" cy="5175250"/>
          </a:xfrm>
        </p:spPr>
        <p:txBody>
          <a:bodyPr/>
          <a:lstStyle/>
          <a:p>
            <a:pPr>
              <a:buNone/>
            </a:pPr>
            <a:r>
              <a:rPr lang="en-US" dirty="0">
                <a:latin typeface="+mn-lt"/>
              </a:rPr>
              <a:t>4</a:t>
            </a:r>
            <a:r>
              <a:rPr lang="zh-CN" altLang="en-US" dirty="0">
                <a:latin typeface="+mn-lt"/>
              </a:rPr>
              <a:t>）</a:t>
            </a:r>
            <a:r>
              <a:rPr lang="en-US" dirty="0">
                <a:latin typeface="+mn-lt"/>
              </a:rPr>
              <a:t>T</a:t>
            </a:r>
            <a:r>
              <a:rPr lang="en-US" baseline="-25000" dirty="0">
                <a:latin typeface="+mn-lt"/>
              </a:rPr>
              <a:t>4</a:t>
            </a:r>
            <a:r>
              <a:rPr lang="zh-CN" altLang="en-US" dirty="0">
                <a:latin typeface="+mn-lt"/>
              </a:rPr>
              <a:t>状态</a:t>
            </a:r>
          </a:p>
          <a:p>
            <a:pPr algn="just">
              <a:buFont typeface="Wingdings" panose="05000000000000000000" pitchFamily="2" charset="2"/>
              <a:buChar char="Ø"/>
            </a:pPr>
            <a:r>
              <a:rPr lang="zh-CN" altLang="en-US" dirty="0">
                <a:solidFill>
                  <a:schemeClr val="tx1"/>
                </a:solidFill>
                <a:latin typeface="+mn-lt"/>
                <a:ea typeface="宋体" panose="02010600030101010101" pitchFamily="2" charset="-122"/>
              </a:rPr>
              <a:t>数据、状态信号在总线上维持一段时间。到</a:t>
            </a:r>
            <a:r>
              <a:rPr lang="en-US" dirty="0">
                <a:solidFill>
                  <a:schemeClr val="tx1"/>
                </a:solidFill>
                <a:latin typeface="+mn-lt"/>
                <a:ea typeface="宋体" panose="02010600030101010101" pitchFamily="2" charset="-122"/>
              </a:rPr>
              <a:t>T</a:t>
            </a:r>
            <a:r>
              <a:rPr lang="en-US" baseline="-25000" dirty="0">
                <a:solidFill>
                  <a:schemeClr val="tx1"/>
                </a:solidFill>
                <a:latin typeface="+mn-lt"/>
                <a:ea typeface="宋体" panose="02010600030101010101" pitchFamily="2" charset="-122"/>
              </a:rPr>
              <a:t>4</a:t>
            </a:r>
            <a:r>
              <a:rPr lang="zh-CN" altLang="en-US" dirty="0">
                <a:solidFill>
                  <a:schemeClr val="tx1"/>
                </a:solidFill>
                <a:latin typeface="+mn-lt"/>
                <a:ea typeface="宋体" panose="02010600030101010101" pitchFamily="2" charset="-122"/>
              </a:rPr>
              <a:t>后半周期，数据信号撤除，各控制和状态信号无效，</a:t>
            </a:r>
            <a:r>
              <a:rPr lang="en-US" altLang="zh-CN" dirty="0">
                <a:solidFill>
                  <a:schemeClr val="tx1"/>
                </a:solidFill>
                <a:latin typeface="+mn-lt"/>
                <a:ea typeface="宋体" panose="02010600030101010101" pitchFamily="2" charset="-122"/>
              </a:rPr>
              <a:t>    </a:t>
            </a:r>
            <a:r>
              <a:rPr lang="zh-CN" altLang="en-US" dirty="0">
                <a:solidFill>
                  <a:schemeClr val="tx1"/>
                </a:solidFill>
                <a:latin typeface="+mn-lt"/>
                <a:ea typeface="宋体" panose="02010600030101010101" pitchFamily="2" charset="-122"/>
              </a:rPr>
              <a:t>无效，禁止收发数据，读总线周期结束。</a:t>
            </a:r>
          </a:p>
          <a:p>
            <a:endParaRPr lang="zh-CN" altLang="en-US" dirty="0"/>
          </a:p>
        </p:txBody>
      </p:sp>
      <p:graphicFrame>
        <p:nvGraphicFramePr>
          <p:cNvPr id="33794" name="Object 2"/>
          <p:cNvGraphicFramePr>
            <a:graphicFrameLocks noChangeAspect="1"/>
          </p:cNvGraphicFramePr>
          <p:nvPr/>
        </p:nvGraphicFramePr>
        <p:xfrm>
          <a:off x="2216150" y="2406650"/>
          <a:ext cx="804863" cy="471488"/>
        </p:xfrm>
        <a:graphic>
          <a:graphicData uri="http://schemas.openxmlformats.org/presentationml/2006/ole">
            <mc:AlternateContent xmlns:mc="http://schemas.openxmlformats.org/markup-compatibility/2006">
              <mc:Choice xmlns:v="urn:schemas-microsoft-com:vml" Requires="v">
                <p:oleObj name="Equation" r:id="rId2" imgW="8839200" imgH="5181600" progId="Equation.DSMT4">
                  <p:embed/>
                </p:oleObj>
              </mc:Choice>
              <mc:Fallback>
                <p:oleObj name="Equation" r:id="rId2" imgW="8839200" imgH="5181600" progId="Equation.DSMT4">
                  <p:embed/>
                  <p:pic>
                    <p:nvPicPr>
                      <p:cNvPr id="33794" name="Object 2"/>
                      <p:cNvPicPr>
                        <a:picLocks noChangeAspect="1"/>
                      </p:cNvPicPr>
                      <p:nvPr/>
                    </p:nvPicPr>
                    <p:blipFill>
                      <a:blip r:embed="rId3"/>
                      <a:stretch>
                        <a:fillRect/>
                      </a:stretch>
                    </p:blipFill>
                    <p:spPr>
                      <a:xfrm>
                        <a:off x="2216150" y="2406650"/>
                        <a:ext cx="804863" cy="471488"/>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1373495763"/>
      </p:ext>
    </p:extLst>
  </p:cSld>
  <p:clrMapOvr>
    <a:masterClrMapping/>
  </p:clrMapOvr>
  <p:transition spd="slow">
    <p:split orient="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 </a:t>
            </a:r>
            <a:r>
              <a:rPr lang="zh-CN" altLang="en-US" dirty="0"/>
              <a:t>最小模式下的写总线周期</a:t>
            </a:r>
          </a:p>
        </p:txBody>
      </p:sp>
      <p:sp>
        <p:nvSpPr>
          <p:cNvPr id="3" name="内容占位符 2"/>
          <p:cNvSpPr>
            <a:spLocks noGrp="1"/>
          </p:cNvSpPr>
          <p:nvPr>
            <p:ph idx="1"/>
          </p:nvPr>
        </p:nvSpPr>
        <p:spPr>
          <a:xfrm>
            <a:off x="393700" y="1117600"/>
            <a:ext cx="8372475" cy="977900"/>
          </a:xfrm>
        </p:spPr>
        <p:txBody>
          <a:bodyPr/>
          <a:lstStyle/>
          <a:p>
            <a:pPr marL="363855" indent="-363855" algn="just">
              <a:buClr>
                <a:srgbClr val="FFC000"/>
              </a:buClr>
              <a:buFont typeface="Wingdings" panose="05000000000000000000" pitchFamily="2" charset="2"/>
              <a:buChar char="l"/>
            </a:pPr>
            <a:r>
              <a:rPr lang="en-US" dirty="0">
                <a:latin typeface="+mn-lt"/>
                <a:ea typeface="+mn-ea"/>
              </a:rPr>
              <a:t>CPU</a:t>
            </a:r>
            <a:r>
              <a:rPr lang="zh-CN" altLang="en-US" dirty="0">
                <a:latin typeface="+mn-lt"/>
                <a:ea typeface="+mn-ea"/>
              </a:rPr>
              <a:t>把数据写入存储单元或</a:t>
            </a:r>
            <a:r>
              <a:rPr lang="en-US" dirty="0">
                <a:latin typeface="+mn-lt"/>
                <a:ea typeface="+mn-ea"/>
              </a:rPr>
              <a:t>I/O</a:t>
            </a:r>
            <a:r>
              <a:rPr lang="zh-CN" altLang="en-US" dirty="0">
                <a:latin typeface="+mn-lt"/>
                <a:ea typeface="+mn-ea"/>
              </a:rPr>
              <a:t>端口。</a:t>
            </a:r>
            <a:endParaRPr lang="en-US" altLang="zh-CN" dirty="0">
              <a:latin typeface="+mn-lt"/>
              <a:ea typeface="+mn-ea"/>
            </a:endParaRPr>
          </a:p>
          <a:p>
            <a:pPr algn="ctr">
              <a:buClr>
                <a:srgbClr val="FFC000"/>
              </a:buClr>
              <a:buNone/>
            </a:pPr>
            <a:r>
              <a:rPr lang="zh-CN" altLang="en-US" sz="2400" b="0" dirty="0">
                <a:latin typeface="+mn-lt"/>
              </a:rPr>
              <a:t>图</a:t>
            </a:r>
            <a:r>
              <a:rPr lang="en-US" sz="2400" b="0" dirty="0">
                <a:latin typeface="+mn-lt"/>
              </a:rPr>
              <a:t>2.18  </a:t>
            </a:r>
            <a:r>
              <a:rPr lang="zh-CN" altLang="en-US" sz="2400" b="0" dirty="0">
                <a:latin typeface="+mn-lt"/>
              </a:rPr>
              <a:t>最小模式下写总线周期的时序</a:t>
            </a:r>
          </a:p>
        </p:txBody>
      </p:sp>
      <p:pic>
        <p:nvPicPr>
          <p:cNvPr id="28674" name="Picture 2"/>
          <p:cNvPicPr>
            <a:picLocks noChangeAspect="1" noChangeArrowheads="1"/>
          </p:cNvPicPr>
          <p:nvPr/>
        </p:nvPicPr>
        <p:blipFill>
          <a:blip r:embed="rId2"/>
          <a:srcRect/>
          <a:stretch>
            <a:fillRect/>
          </a:stretch>
        </p:blipFill>
        <p:spPr bwMode="auto">
          <a:xfrm>
            <a:off x="1416050" y="2095500"/>
            <a:ext cx="6400800" cy="4451728"/>
          </a:xfrm>
          <a:prstGeom prst="rect">
            <a:avLst/>
          </a:prstGeom>
          <a:noFill/>
          <a:ln w="9525">
            <a:noFill/>
            <a:miter lim="800000"/>
            <a:headEnd/>
            <a:tailEnd/>
          </a:ln>
          <a:effectLst/>
        </p:spPr>
      </p:pic>
    </p:spTree>
    <p:extLst>
      <p:ext uri="{BB962C8B-B14F-4D97-AF65-F5344CB8AC3E}">
        <p14:creationId xmlns:p14="http://schemas.microsoft.com/office/powerpoint/2010/main" val="3018668449"/>
      </p:ext>
    </p:extLst>
  </p:cSld>
  <p:clrMapOvr>
    <a:masterClrMapping/>
  </p:clrMapOvr>
  <p:transition spd="slow">
    <p:pull dir="d"/>
  </p:transition>
</p:sld>
</file>

<file path=ppt/theme/theme1.xml><?xml version="1.0" encoding="utf-8"?>
<a:theme xmlns:a="http://schemas.openxmlformats.org/drawingml/2006/main" name="微机模板">
  <a:themeElements>
    <a:clrScheme name="微机模板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自定义 1">
      <a:majorFont>
        <a:latin typeface="Times New Roman"/>
        <a:ea typeface="华文隶书"/>
        <a:cs typeface=""/>
      </a:majorFont>
      <a:minorFont>
        <a:latin typeface="Times New Roman"/>
        <a:ea typeface="楷体_GB2312"/>
        <a:cs typeface=""/>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square" lIns="0" tIns="0" rIns="0" bIns="0" numCol="1" anchor="t" anchorCtr="0" compatLnSpc="1">
        <a:spAutoFit/>
      </a:bodyPr>
      <a:lstStyle>
        <a:defPPr marL="533400" marR="0" indent="-533400" algn="just"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square" lIns="0" tIns="0" rIns="0" bIns="0" numCol="1" anchor="t" anchorCtr="0" compatLnSpc="1">
        <a:spAutoFit/>
      </a:bodyPr>
      <a:lstStyle>
        <a:defPPr marL="533400" marR="0" indent="-533400" algn="just"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微机模板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微机模板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微机模板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微机模板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微机模板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微机模板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微机模板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微机模板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微机模板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微机模板">
  <a:themeElements>
    <a:clrScheme name="微机模板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自定义 1">
      <a:majorFont>
        <a:latin typeface="Times New Roman"/>
        <a:ea typeface="华文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square" lIns="0" tIns="0" rIns="0" bIns="0" numCol="1" anchor="t" anchorCtr="0" compatLnSpc="1">
        <a:spAutoFit/>
      </a:bodyPr>
      <a:lstStyle>
        <a:defPPr marL="533400" marR="0" indent="-533400" algn="just"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square" lIns="0" tIns="0" rIns="0" bIns="0" numCol="1" anchor="t" anchorCtr="0" compatLnSpc="1">
        <a:spAutoFit/>
      </a:bodyPr>
      <a:lstStyle>
        <a:defPPr marL="533400" marR="0" indent="-533400" algn="just"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微机模板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微机模板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微机模板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微机模板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微机模板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微机模板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微机模板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微机模板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微机模板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微机模板">
  <a:themeElements>
    <a:clrScheme name="微机模板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自定义 1">
      <a:majorFont>
        <a:latin typeface="Times New Roman"/>
        <a:ea typeface="华文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square" lIns="0" tIns="0" rIns="0" bIns="0" numCol="1" anchor="t" anchorCtr="0" compatLnSpc="1">
        <a:spAutoFit/>
      </a:bodyPr>
      <a:lstStyle>
        <a:defPPr marL="533400" marR="0" indent="-533400" algn="just"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square" lIns="0" tIns="0" rIns="0" bIns="0" numCol="1" anchor="t" anchorCtr="0" compatLnSpc="1">
        <a:spAutoFit/>
      </a:bodyPr>
      <a:lstStyle>
        <a:defPPr marL="533400" marR="0" indent="-533400" algn="just"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微机模板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微机模板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微机模板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微机模板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微机模板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微机模板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微机模板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微机模板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微机模板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微机模板">
  <a:themeElements>
    <a:clrScheme name="微机模板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自定义 1">
      <a:majorFont>
        <a:latin typeface="Times New Roman"/>
        <a:ea typeface="华文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square" lIns="0" tIns="0" rIns="0" bIns="0" numCol="1" anchor="t" anchorCtr="0" compatLnSpc="1">
        <a:spAutoFit/>
      </a:bodyPr>
      <a:lstStyle>
        <a:defPPr marL="533400" marR="0" indent="-533400" algn="just"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square" lIns="0" tIns="0" rIns="0" bIns="0" numCol="1" anchor="t" anchorCtr="0" compatLnSpc="1">
        <a:spAutoFit/>
      </a:bodyPr>
      <a:lstStyle>
        <a:defPPr marL="533400" marR="0" indent="-533400" algn="just" defTabSz="914400" rtl="0" eaLnBrk="1" fontAlgn="base" latinLnBrk="0" hangingPunct="1">
          <a:lnSpc>
            <a:spcPct val="100000"/>
          </a:lnSpc>
          <a:spcBef>
            <a:spcPct val="0"/>
          </a:spcBef>
          <a:spcAft>
            <a:spcPct val="0"/>
          </a:spcAft>
          <a:buClr>
            <a:srgbClr val="B4B9BE"/>
          </a:buClr>
          <a:buSzTx/>
          <a:buFont typeface="Wingdings" panose="05000000000000000000" pitchFamily="2" charset="2"/>
          <a:buNone/>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微机模板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微机模板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微机模板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微机模板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微机模板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微机模板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微机模板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微机模板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微机模板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I:\微机原理\微机模板.pot</Template>
  <TotalTime>10</TotalTime>
  <Words>7462</Words>
  <Application>Microsoft Office PowerPoint</Application>
  <PresentationFormat>全屏显示(4:3)</PresentationFormat>
  <Paragraphs>578</Paragraphs>
  <Slides>104</Slides>
  <Notes>1</Notes>
  <HiddenSlides>5</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2</vt:i4>
      </vt:variant>
      <vt:variant>
        <vt:lpstr>幻灯片标题</vt:lpstr>
      </vt:variant>
      <vt:variant>
        <vt:i4>104</vt:i4>
      </vt:variant>
    </vt:vector>
  </HeadingPairs>
  <TitlesOfParts>
    <vt:vector size="121" baseType="lpstr">
      <vt:lpstr>黑体</vt:lpstr>
      <vt:lpstr>华文琥珀</vt:lpstr>
      <vt:lpstr>华文隶书</vt:lpstr>
      <vt:lpstr>华文中宋</vt:lpstr>
      <vt:lpstr>楷体_GB2312</vt:lpstr>
      <vt:lpstr>宋体</vt:lpstr>
      <vt:lpstr>微软雅黑</vt:lpstr>
      <vt:lpstr>Arial</vt:lpstr>
      <vt:lpstr>Times New Roman</vt:lpstr>
      <vt:lpstr>Wingdings</vt:lpstr>
      <vt:lpstr>Wingdings 3</vt:lpstr>
      <vt:lpstr>微机模板</vt:lpstr>
      <vt:lpstr>1_微机模板</vt:lpstr>
      <vt:lpstr>2_微机模板</vt:lpstr>
      <vt:lpstr>3_微机模板</vt:lpstr>
      <vt:lpstr>Equation</vt:lpstr>
      <vt:lpstr>Equation.DSMT4</vt:lpstr>
      <vt:lpstr>PowerPoint 演示文稿</vt:lpstr>
      <vt:lpstr>课程目标</vt:lpstr>
      <vt:lpstr>课程目标</vt:lpstr>
      <vt:lpstr>课程简介</vt:lpstr>
      <vt:lpstr>视频公开课-8086</vt:lpstr>
      <vt:lpstr>视频公开课-8051</vt:lpstr>
      <vt:lpstr>PowerPoint 演示文稿</vt:lpstr>
      <vt:lpstr>PowerPoint 演示文稿</vt:lpstr>
      <vt:lpstr>8086 CPU的特点</vt:lpstr>
      <vt:lpstr>§2.1 8086 CPU的内部结构</vt:lpstr>
      <vt:lpstr>8.1.1  8086 CPU内部结构及工作过程</vt:lpstr>
      <vt:lpstr>8086内部结构</vt:lpstr>
      <vt:lpstr>8086内部结构</vt:lpstr>
      <vt:lpstr>2. 8086 CPU的工作过程</vt:lpstr>
      <vt:lpstr>8086工作过程</vt:lpstr>
      <vt:lpstr>8086工作过程</vt:lpstr>
      <vt:lpstr>8086工作过程</vt:lpstr>
      <vt:lpstr>§2.1 8086 CPU的内部结构</vt:lpstr>
      <vt:lpstr>2.1.2  8086 CPU内部寄存器</vt:lpstr>
      <vt:lpstr>8086寄存器</vt:lpstr>
      <vt:lpstr>8086寄存器</vt:lpstr>
      <vt:lpstr>8086寄存器</vt:lpstr>
      <vt:lpstr>8086寄存器</vt:lpstr>
      <vt:lpstr>8086寄存器</vt:lpstr>
      <vt:lpstr>8086寄存器</vt:lpstr>
      <vt:lpstr>8086寄存器</vt:lpstr>
      <vt:lpstr>8086寄存器</vt:lpstr>
      <vt:lpstr>8086寄存器</vt:lpstr>
      <vt:lpstr>8086寄存器</vt:lpstr>
      <vt:lpstr>8086寄存器</vt:lpstr>
      <vt:lpstr>PowerPoint 演示文稿</vt:lpstr>
      <vt:lpstr>PowerPoint 演示文稿</vt:lpstr>
      <vt:lpstr>8086寄存器</vt:lpstr>
      <vt:lpstr>8086寄存器</vt:lpstr>
      <vt:lpstr>8086寄存器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8086的存储器组织</vt:lpstr>
      <vt:lpstr>CPU的工作方式</vt:lpstr>
      <vt:lpstr>PowerPoint 演示文稿</vt:lpstr>
      <vt:lpstr>2.3.1  段地址和偏移地址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2.3.2  8086存储器的分体结构 1. 8086的奇偶存储体</vt:lpstr>
      <vt:lpstr>PowerPoint 演示文稿</vt:lpstr>
      <vt:lpstr>2.  8086 CPU对存储器的存取操作</vt:lpstr>
      <vt:lpstr>3 . 8088 CPU对存储器的存取操作</vt:lpstr>
      <vt:lpstr>4. 8086/8088系统中存储器与总线的连接</vt:lpstr>
      <vt:lpstr>4. 8086/8088系统中存储器与总线的连接</vt:lpstr>
      <vt:lpstr>PowerPoint 演示文稿</vt:lpstr>
      <vt:lpstr>PowerPoint 演示文稿</vt:lpstr>
      <vt:lpstr>§2.4   8086的工作模式和 总线操作</vt:lpstr>
      <vt:lpstr>工作模式</vt:lpstr>
      <vt:lpstr>2.4.1  最小模式系统 2.4.2  最大模式系统 2.4.3  总线操作时序 </vt:lpstr>
      <vt:lpstr>2.4.1  最小模式系统</vt:lpstr>
      <vt:lpstr>最小模式系统配置</vt:lpstr>
      <vt:lpstr>2. 数据总线缓冲器74LS244和74LS245</vt:lpstr>
      <vt:lpstr>PowerPoint 演示文稿</vt:lpstr>
      <vt:lpstr>锁存器74LS373</vt:lpstr>
      <vt:lpstr>时钟发生器8284A</vt:lpstr>
      <vt:lpstr>PowerPoint 演示文稿</vt:lpstr>
      <vt:lpstr>PowerPoint 演示文稿</vt:lpstr>
      <vt:lpstr>最小模式系统工作过程</vt:lpstr>
      <vt:lpstr>最小模式</vt:lpstr>
      <vt:lpstr>PowerPoint 演示文稿</vt:lpstr>
      <vt:lpstr>2.4.2  最大模式系统</vt:lpstr>
      <vt:lpstr>PowerPoint 演示文稿</vt:lpstr>
      <vt:lpstr>8288的输入输出总线信号</vt:lpstr>
      <vt:lpstr>8288的信号</vt:lpstr>
      <vt:lpstr>PowerPoint 演示文稿</vt:lpstr>
      <vt:lpstr>2.4.3  总线操作时序</vt:lpstr>
      <vt:lpstr>1. 最小模式下的读总线周期</vt:lpstr>
      <vt:lpstr>最小模式读总线周期</vt:lpstr>
      <vt:lpstr>最小模式读总线周期</vt:lpstr>
      <vt:lpstr>最小模式读总线周期</vt:lpstr>
      <vt:lpstr>2. 最小模式下的写总线周期</vt:lpstr>
      <vt:lpstr>最小模式写总线周期</vt:lpstr>
      <vt:lpstr>最小模式写总线周期</vt:lpstr>
      <vt:lpstr>3. 最大模式下的读/写总线周期</vt:lpstr>
      <vt:lpstr>最大模式读总线周期</vt:lpstr>
      <vt:lpstr>最大模式写总线周期</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 8253的应用</dc:title>
  <dc:creator>冯周</dc:creator>
  <cp:lastModifiedBy>陈 顺鹏</cp:lastModifiedBy>
  <cp:revision>403</cp:revision>
  <dcterms:created xsi:type="dcterms:W3CDTF">2003-06-02T09:23:00Z</dcterms:created>
  <dcterms:modified xsi:type="dcterms:W3CDTF">2021-09-20T10:03:12Z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7887DB063E9F4FC7BEFBED3D5F977AB7</vt:lpwstr>
  </property>
</Properties>
</file>