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74" r:id="rId3"/>
    <p:sldId id="598" r:id="rId4"/>
    <p:sldId id="599" r:id="rId5"/>
    <p:sldId id="600" r:id="rId6"/>
    <p:sldId id="601" r:id="rId7"/>
    <p:sldId id="609" r:id="rId8"/>
    <p:sldId id="602" r:id="rId9"/>
    <p:sldId id="603" r:id="rId10"/>
    <p:sldId id="608" r:id="rId11"/>
    <p:sldId id="607" r:id="rId12"/>
    <p:sldId id="605" r:id="rId13"/>
    <p:sldId id="610" r:id="rId14"/>
    <p:sldId id="611" r:id="rId15"/>
    <p:sldId id="612" r:id="rId16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FF"/>
    <a:srgbClr val="66FF99"/>
    <a:srgbClr val="FF9933"/>
    <a:srgbClr val="00CC00"/>
    <a:srgbClr val="B4B9BE"/>
    <a:srgbClr val="235CCD"/>
    <a:srgbClr val="4861A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>
        <p:scale>
          <a:sx n="64" d="100"/>
          <a:sy n="64" d="100"/>
        </p:scale>
        <p:origin x="-444" y="-90"/>
      </p:cViewPr>
      <p:guideLst>
        <p:guide orient="horz" pos="2160"/>
        <p:guide pos="2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2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章 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8086 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指令系统</a:t>
            </a:r>
            <a:endParaRPr lang="zh-CN" altLang="en-US" sz="1800" b="1" dirty="0"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3.2  </a:t>
            </a:r>
            <a:r>
              <a:rPr lang="zh-CN" altLang="en-US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指令机器码</a:t>
            </a:r>
            <a:endParaRPr lang="zh-CN" altLang="en-US" sz="1800" b="0" dirty="0">
              <a:solidFill>
                <a:srgbClr val="FFC000"/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260350" y="1028700"/>
            <a:ext cx="8534400" cy="48895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4000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endParaRPr lang="en-US" altLang="zh-CN" sz="4000" b="1" dirty="0" smtClean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en-US" altLang="zh-CN" sz="4800" b="1" kern="500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8086</a:t>
            </a:r>
            <a:r>
              <a:rPr lang="zh-CN" altLang="en-US" sz="4800" b="1" kern="500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的寻址方式和指令系统</a:t>
            </a:r>
            <a:endParaRPr lang="zh-CN" altLang="en-US" sz="3600" b="1" dirty="0">
              <a:solidFill>
                <a:srgbClr val="00FF00"/>
              </a:solidFill>
              <a:latin typeface="+mn-lt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584200"/>
            <a:ext cx="8356600" cy="5911850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+mn-lt"/>
              </a:rPr>
              <a:t>如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另一个操作数也是寄存器</a:t>
            </a:r>
            <a:r>
              <a:rPr lang="zh-CN" altLang="en-US" dirty="0" smtClean="0">
                <a:latin typeface="+mn-lt"/>
              </a:rPr>
              <a:t>，则</a:t>
            </a:r>
            <a:r>
              <a:rPr lang="en-US" dirty="0" smtClean="0">
                <a:latin typeface="+mn-lt"/>
              </a:rPr>
              <a:t>MOD=11</a:t>
            </a:r>
            <a:r>
              <a:rPr lang="zh-CN" altLang="en-US" dirty="0" smtClean="0">
                <a:latin typeface="+mn-lt"/>
              </a:rPr>
              <a:t>，可再由寄存器名称及</a:t>
            </a:r>
            <a:r>
              <a:rPr lang="en-US" dirty="0" smtClean="0">
                <a:latin typeface="+mn-lt"/>
              </a:rPr>
              <a:t>W</a:t>
            </a:r>
            <a:r>
              <a:rPr lang="zh-CN" altLang="en-US" dirty="0" smtClean="0">
                <a:latin typeface="+mn-lt"/>
              </a:rPr>
              <a:t>值查出</a:t>
            </a:r>
            <a:r>
              <a:rPr lang="en-US" dirty="0" smtClean="0">
                <a:latin typeface="+mn-lt"/>
              </a:rPr>
              <a:t>R/M</a:t>
            </a:r>
            <a:r>
              <a:rPr lang="zh-CN" altLang="en-US" dirty="0" smtClean="0">
                <a:latin typeface="+mn-lt"/>
              </a:rPr>
              <a:t>编码：</a:t>
            </a:r>
            <a:r>
              <a:rPr lang="en-US" dirty="0" smtClean="0">
                <a:latin typeface="+mn-lt"/>
              </a:rPr>
              <a:t>W=0</a:t>
            </a:r>
            <a:r>
              <a:rPr lang="zh-CN" altLang="en-US" dirty="0" smtClean="0">
                <a:latin typeface="+mn-lt"/>
              </a:rPr>
              <a:t>时，</a:t>
            </a: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位</a:t>
            </a:r>
            <a:r>
              <a:rPr lang="en-US" dirty="0" smtClean="0">
                <a:latin typeface="+mn-lt"/>
              </a:rPr>
              <a:t>R/M</a:t>
            </a:r>
            <a:r>
              <a:rPr lang="zh-CN" altLang="en-US" dirty="0" smtClean="0">
                <a:latin typeface="+mn-lt"/>
              </a:rPr>
              <a:t>码指定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个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位寄存器，</a:t>
            </a:r>
            <a:r>
              <a:rPr lang="en-US" dirty="0" smtClean="0">
                <a:latin typeface="+mn-lt"/>
              </a:rPr>
              <a:t>W=1</a:t>
            </a:r>
            <a:r>
              <a:rPr lang="zh-CN" altLang="en-US" dirty="0" smtClean="0">
                <a:latin typeface="+mn-lt"/>
              </a:rPr>
              <a:t>则为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个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位寄存器。</a:t>
            </a:r>
            <a:endParaRPr lang="zh-CN" altLang="en-US" dirty="0" smtClean="0">
              <a:latin typeface="+mn-lt"/>
            </a:endParaRPr>
          </a:p>
          <a:p>
            <a:pPr algn="just"/>
            <a:r>
              <a:rPr lang="zh-CN" altLang="en-US" dirty="0" smtClean="0">
                <a:latin typeface="+mn-lt"/>
              </a:rPr>
              <a:t>如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另一个操作数是存储单元</a:t>
            </a:r>
            <a:r>
              <a:rPr lang="zh-CN" altLang="en-US" dirty="0" smtClean="0">
                <a:latin typeface="+mn-lt"/>
              </a:rPr>
              <a:t>，则</a:t>
            </a:r>
            <a:r>
              <a:rPr lang="en-US" dirty="0" smtClean="0">
                <a:latin typeface="+mn-lt"/>
              </a:rPr>
              <a:t>MOD≠11</a:t>
            </a:r>
            <a:r>
              <a:rPr lang="zh-CN" altLang="en-US" dirty="0" smtClean="0">
                <a:latin typeface="+mn-lt"/>
              </a:rPr>
              <a:t>，也可查表确定有效地址</a:t>
            </a:r>
            <a:r>
              <a:rPr lang="en-US" dirty="0" smtClean="0">
                <a:latin typeface="+mn-lt"/>
              </a:rPr>
              <a:t>EA</a:t>
            </a:r>
            <a:r>
              <a:rPr lang="zh-CN" altLang="en-US" dirty="0" smtClean="0">
                <a:latin typeface="+mn-lt"/>
              </a:rPr>
              <a:t>。</a:t>
            </a:r>
            <a:r>
              <a:rPr lang="en-US" dirty="0" smtClean="0">
                <a:latin typeface="+mn-lt"/>
              </a:rPr>
              <a:t>EA</a:t>
            </a:r>
            <a:r>
              <a:rPr lang="zh-CN" altLang="en-US" dirty="0" smtClean="0">
                <a:latin typeface="+mn-lt"/>
              </a:rPr>
              <a:t>可能包含在寄存器内，也可能是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altLang="zh-CN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个寄存器与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</a:t>
            </a:r>
            <a:r>
              <a:rPr lang="en-US" dirty="0" smtClean="0">
                <a:latin typeface="+mn-lt"/>
              </a:rPr>
              <a:t>(D8)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</a:t>
            </a:r>
            <a:r>
              <a:rPr lang="en-US" dirty="0" smtClean="0">
                <a:latin typeface="+mn-lt"/>
              </a:rPr>
              <a:t>(D16)</a:t>
            </a:r>
            <a:r>
              <a:rPr lang="zh-CN" altLang="en-US" dirty="0" smtClean="0">
                <a:latin typeface="+mn-lt"/>
              </a:rPr>
              <a:t>位移量之和。</a:t>
            </a:r>
            <a:endParaRPr lang="en-US" altLang="zh-CN" dirty="0" smtClean="0">
              <a:latin typeface="+mn-lt"/>
            </a:endParaRPr>
          </a:p>
          <a:p>
            <a:pPr algn="just"/>
            <a:r>
              <a:rPr lang="en-US" dirty="0" smtClean="0">
                <a:latin typeface="+mn-lt"/>
              </a:rPr>
              <a:t>MOD</a:t>
            </a:r>
            <a:r>
              <a:rPr lang="zh-CN" altLang="en-US" dirty="0" smtClean="0">
                <a:latin typeface="+mn-lt"/>
              </a:rPr>
              <a:t>字段的</a:t>
            </a: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种编码和</a:t>
            </a:r>
            <a:r>
              <a:rPr lang="en-US" dirty="0" smtClean="0">
                <a:latin typeface="+mn-lt"/>
              </a:rPr>
              <a:t>R/M</a:t>
            </a:r>
            <a:r>
              <a:rPr lang="zh-CN" altLang="en-US" dirty="0" smtClean="0">
                <a:latin typeface="+mn-lt"/>
              </a:rPr>
              <a:t>的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种编码，共组成</a:t>
            </a:r>
            <a:r>
              <a:rPr lang="en-US" dirty="0" smtClean="0">
                <a:latin typeface="+mn-lt"/>
              </a:rPr>
              <a:t>24</a:t>
            </a:r>
            <a:r>
              <a:rPr lang="zh-CN" altLang="en-US" dirty="0" smtClean="0">
                <a:latin typeface="+mn-lt"/>
              </a:rPr>
              <a:t>种不同的编码格式，即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涉及存储器操作的寻址方式可以有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24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种不同的表示方法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/>
            <a:r>
              <a:rPr lang="zh-CN" altLang="en-US" dirty="0" smtClean="0">
                <a:latin typeface="+mn-lt"/>
              </a:rPr>
              <a:t>要是指令中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包含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8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位位移量</a:t>
            </a:r>
            <a:r>
              <a:rPr lang="zh-CN" altLang="en-US" dirty="0" smtClean="0">
                <a:latin typeface="+mn-lt"/>
              </a:rPr>
              <a:t>，需再增加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字节存放位移量</a:t>
            </a:r>
            <a:r>
              <a:rPr lang="en-US" dirty="0" smtClean="0">
                <a:latin typeface="+mn-lt"/>
              </a:rPr>
              <a:t>disp-L</a:t>
            </a:r>
            <a:r>
              <a:rPr lang="zh-CN" altLang="en-US" dirty="0" smtClean="0">
                <a:latin typeface="+mn-lt"/>
              </a:rPr>
              <a:t>；如果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包含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16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位的位移量</a:t>
            </a:r>
            <a:r>
              <a:rPr lang="zh-CN" altLang="en-US" dirty="0" smtClean="0">
                <a:latin typeface="+mn-lt"/>
              </a:rPr>
              <a:t>，则要增加</a:t>
            </a:r>
            <a:r>
              <a:rPr lang="en-US" dirty="0" smtClean="0">
                <a:latin typeface="+mn-lt"/>
              </a:rPr>
              <a:t>2</a:t>
            </a:r>
            <a:r>
              <a:rPr lang="zh-CN" altLang="en-US" dirty="0" smtClean="0">
                <a:latin typeface="+mn-lt"/>
              </a:rPr>
              <a:t>字节存放位移量</a:t>
            </a:r>
            <a:r>
              <a:rPr lang="en-US" dirty="0" smtClean="0">
                <a:latin typeface="+mn-lt"/>
              </a:rPr>
              <a:t>disp-L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disp-H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pPr>
              <a:spcBef>
                <a:spcPts val="2400"/>
              </a:spcBef>
              <a:buFont typeface="Wingdings 3" panose="05040102010807070707" pitchFamily="18" charset="2"/>
              <a:buChar char="ä"/>
            </a:pPr>
            <a:r>
              <a:rPr lang="zh-CN" alt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下面通过示例来对</a:t>
            </a:r>
            <a:r>
              <a:rPr 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</a:t>
            </a:r>
            <a:r>
              <a:rPr lang="zh-CN" alt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指令进行编码。</a:t>
            </a:r>
            <a:endParaRPr lang="zh-CN" altLang="en-US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32893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．寄存器间传送指令的编码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3.18  </a:t>
            </a:r>
            <a:r>
              <a:rPr lang="zh-CN" altLang="en-US" dirty="0" smtClean="0">
                <a:latin typeface="+mn-lt"/>
                <a:ea typeface="+mn-ea"/>
              </a:rPr>
              <a:t>求指令</a:t>
            </a:r>
            <a:r>
              <a:rPr lang="en-US" dirty="0" smtClean="0">
                <a:latin typeface="+mn-lt"/>
                <a:ea typeface="+mn-ea"/>
              </a:rPr>
              <a:t>MOV   SP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的机器码。</a:t>
            </a:r>
            <a:endParaRPr lang="zh-CN" altLang="en-US" dirty="0" smtClean="0">
              <a:latin typeface="+mn-lt"/>
              <a:ea typeface="+mn-ea"/>
            </a:endParaRPr>
          </a:p>
          <a:p>
            <a:pPr marL="269875" indent="-2698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指令功能：将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内容送到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SP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寄存器中。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269875" indent="-2698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其操作码为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100010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； 传送字数据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W=1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</a:rPr>
              <a:t>REG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字段为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</a:rPr>
              <a:t>100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指定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SP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D=1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表示传进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SP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 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marL="269875" indent="-2698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另一操作数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也是寄存器，因此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MOD=11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； 再根据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W=1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及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BX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，从表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3.2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可知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R/M=011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。这样，就可求得图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3.8</a:t>
            </a:r>
            <a:r>
              <a:rPr lang="zh-CN" altLang="en-US" sz="2400" dirty="0" smtClean="0">
                <a:solidFill>
                  <a:schemeClr val="tx1"/>
                </a:solidFill>
                <a:latin typeface="+mn-lt"/>
                <a:ea typeface="+mn-ea"/>
              </a:rPr>
              <a:t>所示的指令编码。</a:t>
            </a:r>
            <a:endParaRPr lang="zh-CN" altLang="en-US" sz="24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250" y="5829300"/>
            <a:ext cx="8489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  <a:buFont typeface="Wingdings 3" panose="05040102010807070707" pitchFamily="18" charset="2"/>
              <a:buChar char="u"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如选择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+mn-ea"/>
              </a:rPr>
              <a:t>BX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的编码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+mn-ea"/>
              </a:rPr>
              <a:t>011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送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+mn-ea"/>
              </a:rPr>
              <a:t>REG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，则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+mn-ea"/>
              </a:rPr>
              <a:t>D=0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，表示从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+mn-ea"/>
              </a:rPr>
              <a:t>BX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传出，</a:t>
            </a:r>
            <a:r>
              <a:rPr lang="en-US" altLang="zh-CN" b="1" dirty="0" smtClean="0">
                <a:solidFill>
                  <a:srgbClr val="FFFF00"/>
                </a:solidFill>
                <a:latin typeface="+mn-lt"/>
                <a:ea typeface="+mn-ea"/>
              </a:rPr>
              <a:t>R/M=100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+mn-ea"/>
              </a:rPr>
              <a:t>，其余同上，可求得指令的另一种编码格式。</a:t>
            </a:r>
            <a:endParaRPr lang="zh-CN" altLang="en-US" b="1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pic>
        <p:nvPicPr>
          <p:cNvPr id="5" name="图片 4" descr="LF3-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" y="3562350"/>
            <a:ext cx="7724775" cy="2252838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539750"/>
            <a:ext cx="8372475" cy="20447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．寄存器与存储器间传送指令的编码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3.19  </a:t>
            </a:r>
            <a:r>
              <a:rPr lang="zh-CN" altLang="en-US" dirty="0" smtClean="0">
                <a:latin typeface="+mn-lt"/>
                <a:ea typeface="+mn-ea"/>
              </a:rPr>
              <a:t>求指令</a:t>
            </a:r>
            <a:r>
              <a:rPr lang="en-US" dirty="0" smtClean="0">
                <a:latin typeface="+mn-lt"/>
                <a:ea typeface="+mn-ea"/>
              </a:rPr>
              <a:t>MOV   CL</a:t>
            </a:r>
            <a:r>
              <a:rPr lang="zh-CN" altLang="en-US" dirty="0" smtClean="0">
                <a:latin typeface="+mn-lt"/>
                <a:ea typeface="+mn-ea"/>
              </a:rPr>
              <a:t>，［</a:t>
            </a:r>
            <a:r>
              <a:rPr lang="en-US" dirty="0" smtClean="0">
                <a:latin typeface="+mn-lt"/>
                <a:ea typeface="+mn-ea"/>
              </a:rPr>
              <a:t>BX+1234H</a:t>
            </a:r>
            <a:r>
              <a:rPr lang="zh-CN" altLang="en-US" dirty="0" smtClean="0">
                <a:latin typeface="+mn-lt"/>
                <a:ea typeface="+mn-ea"/>
              </a:rPr>
              <a:t>］的机器码。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指令功能：将地址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(BX+1234H)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中的字节数据传送到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CL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中，指令编码如图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3.10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349250" y="4946650"/>
            <a:ext cx="8372475" cy="191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latin typeface="+mn-lt"/>
                <a:ea typeface="+mn-ea"/>
              </a:rPr>
              <a:t> 求该指令编码的第</a:t>
            </a:r>
            <a:r>
              <a:rPr lang="en-US" sz="2600" b="1" dirty="0" smtClean="0">
                <a:latin typeface="+mn-lt"/>
                <a:ea typeface="+mn-ea"/>
              </a:rPr>
              <a:t>1</a:t>
            </a:r>
            <a:r>
              <a:rPr lang="zh-CN" altLang="en-US" sz="2600" b="1" dirty="0" smtClean="0">
                <a:latin typeface="+mn-lt"/>
                <a:ea typeface="+mn-ea"/>
              </a:rPr>
              <a:t>、</a:t>
            </a:r>
            <a:r>
              <a:rPr lang="en-US" sz="2600" b="1" dirty="0" smtClean="0">
                <a:latin typeface="+mn-lt"/>
                <a:ea typeface="+mn-ea"/>
              </a:rPr>
              <a:t>2</a:t>
            </a:r>
            <a:r>
              <a:rPr lang="zh-CN" altLang="en-US" sz="2600" b="1" dirty="0" smtClean="0">
                <a:latin typeface="+mn-lt"/>
                <a:ea typeface="+mn-ea"/>
              </a:rPr>
              <a:t>字节的方法与例</a:t>
            </a:r>
            <a:r>
              <a:rPr lang="en-US" sz="2600" b="1" dirty="0" smtClean="0">
                <a:latin typeface="+mn-lt"/>
                <a:ea typeface="+mn-ea"/>
              </a:rPr>
              <a:t>3.18</a:t>
            </a:r>
            <a:r>
              <a:rPr lang="zh-CN" altLang="en-US" sz="2600" b="1" dirty="0" smtClean="0">
                <a:latin typeface="+mn-lt"/>
                <a:ea typeface="+mn-ea"/>
              </a:rPr>
              <a:t>类似，可通过查表获得；</a:t>
            </a:r>
            <a:endParaRPr lang="zh-CN" altLang="en-US" sz="2600" b="1" dirty="0" smtClean="0">
              <a:latin typeface="+mn-lt"/>
              <a:ea typeface="+mn-ea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latin typeface="+mn-lt"/>
                <a:ea typeface="+mn-ea"/>
              </a:rPr>
              <a:t> 第</a:t>
            </a:r>
            <a:r>
              <a:rPr lang="en-US" sz="2600" b="1" dirty="0" smtClean="0">
                <a:latin typeface="+mn-lt"/>
                <a:ea typeface="+mn-ea"/>
              </a:rPr>
              <a:t>3</a:t>
            </a:r>
            <a:r>
              <a:rPr lang="zh-CN" altLang="en-US" sz="2600" b="1" dirty="0" smtClean="0">
                <a:latin typeface="+mn-lt"/>
                <a:ea typeface="+mn-ea"/>
              </a:rPr>
              <a:t>字节存放</a:t>
            </a:r>
            <a:r>
              <a:rPr lang="en-US" sz="2600" b="1" dirty="0" smtClean="0">
                <a:latin typeface="+mn-lt"/>
                <a:ea typeface="+mn-ea"/>
              </a:rPr>
              <a:t>16</a:t>
            </a:r>
            <a:r>
              <a:rPr lang="zh-CN" altLang="en-US" sz="2600" b="1" dirty="0" smtClean="0">
                <a:latin typeface="+mn-lt"/>
                <a:ea typeface="+mn-ea"/>
              </a:rPr>
              <a:t>位位移量的低字节</a:t>
            </a:r>
            <a:r>
              <a:rPr lang="en-US" sz="2600" b="1" dirty="0" smtClean="0">
                <a:latin typeface="+mn-lt"/>
                <a:ea typeface="+mn-ea"/>
              </a:rPr>
              <a:t>34H</a:t>
            </a:r>
            <a:r>
              <a:rPr lang="zh-CN" altLang="en-US" sz="2600" b="1" dirty="0" smtClean="0">
                <a:latin typeface="+mn-lt"/>
                <a:ea typeface="+mn-ea"/>
              </a:rPr>
              <a:t>，第</a:t>
            </a:r>
            <a:r>
              <a:rPr lang="en-US" sz="2600" b="1" dirty="0" smtClean="0">
                <a:latin typeface="+mn-lt"/>
                <a:ea typeface="+mn-ea"/>
              </a:rPr>
              <a:t>4</a:t>
            </a:r>
            <a:r>
              <a:rPr lang="zh-CN" altLang="en-US" sz="2600" b="1" dirty="0" smtClean="0">
                <a:latin typeface="+mn-lt"/>
                <a:ea typeface="+mn-ea"/>
              </a:rPr>
              <a:t>字节存放高字节</a:t>
            </a:r>
            <a:r>
              <a:rPr lang="en-US" sz="2600" b="1" dirty="0" smtClean="0">
                <a:latin typeface="+mn-lt"/>
                <a:ea typeface="+mn-ea"/>
              </a:rPr>
              <a:t>12H</a:t>
            </a:r>
            <a:r>
              <a:rPr lang="zh-CN" altLang="en-US" sz="2600" b="1" dirty="0" smtClean="0">
                <a:latin typeface="+mn-lt"/>
                <a:ea typeface="+mn-ea"/>
              </a:rPr>
              <a:t>。所以该指令的编码为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8A  8F  34  12H</a:t>
            </a:r>
            <a:r>
              <a:rPr lang="zh-CN" altLang="en-US" sz="2600" b="1" dirty="0" smtClean="0">
                <a:latin typeface="+mn-lt"/>
                <a:ea typeface="+mn-ea"/>
              </a:rPr>
              <a:t>。</a:t>
            </a:r>
            <a:endParaRPr lang="zh-CN" altLang="en-US" sz="2600" b="1" dirty="0" smtClean="0">
              <a:latin typeface="+mn-lt"/>
              <a:ea typeface="+mn-ea"/>
            </a:endParaRPr>
          </a:p>
          <a:p>
            <a:pPr marL="533400" marR="0" lvl="0" indent="-5334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6" name="图片 5" descr="LF3-1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" y="2528570"/>
            <a:ext cx="8587740" cy="2222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716780" y="2847975"/>
            <a:ext cx="1935480" cy="245745"/>
          </a:xfrm>
          <a:prstGeom prst="rect">
            <a:avLst/>
          </a:prstGeom>
          <a:solidFill>
            <a:schemeClr val="accent5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spAutoFit/>
            <a:scene3d>
              <a:camera prst="orthographicFront"/>
              <a:lightRig rig="threePt" dir="t"/>
            </a:scene3d>
          </a:bodyPr>
          <a:p>
            <a:pPr marL="533400" marR="0" indent="-5334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0   0   1   1   0   1   0   0</a:t>
            </a:r>
            <a:endParaRPr kumimoji="1" lang="en-US" altLang="zh-CN" sz="1600" b="0" i="0" u="none" strike="noStrike" cap="none" normalizeH="0" baseline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86245" y="2847975"/>
            <a:ext cx="1935480" cy="245745"/>
          </a:xfrm>
          <a:prstGeom prst="rect">
            <a:avLst/>
          </a:prstGeom>
          <a:solidFill>
            <a:schemeClr val="accent5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t" anchorCtr="0" compatLnSpc="1">
            <a:spAutoFit/>
            <a:scene3d>
              <a:camera prst="orthographicFront"/>
              <a:lightRig rig="threePt" dir="t"/>
            </a:scene3d>
          </a:bodyPr>
          <a:p>
            <a:pPr marL="533400" marR="0" indent="-5334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</a:pPr>
            <a:r>
              <a:rPr kumimoji="1" lang="en-US" altLang="zh-CN" sz="1600" b="0" i="0" u="none" strike="noStrike" cap="none" normalizeH="0" baseline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0   0   0   1   0   0   1   0</a:t>
            </a:r>
            <a:endParaRPr kumimoji="1" lang="en-US" altLang="zh-CN" sz="1600" b="0" i="0" u="none" strike="noStrike" cap="none" normalizeH="0" baseline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386715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4</a:t>
            </a:r>
            <a:r>
              <a:rPr lang="zh-CN" altLang="en-US" sz="3200" dirty="0" smtClean="0">
                <a:solidFill>
                  <a:schemeClr val="tx1"/>
                </a:solidFill>
                <a:latin typeface="+mn-lt"/>
              </a:rPr>
              <a:t>．立即数寻址指令的编码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zh-CN" altLang="en-US" dirty="0" smtClean="0">
                <a:latin typeface="+mn-lt"/>
              </a:rPr>
              <a:t>对于立即数寻址的指令，除操作码外，还要有</a:t>
            </a:r>
            <a:r>
              <a:rPr lang="en-US" dirty="0" smtClean="0">
                <a:latin typeface="+mn-lt"/>
              </a:rPr>
              <a:t>1~2</a:t>
            </a:r>
            <a:r>
              <a:rPr lang="zh-CN" altLang="en-US" dirty="0" smtClean="0">
                <a:latin typeface="+mn-lt"/>
              </a:rPr>
              <a:t>个字节存放立即数。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3.21  </a:t>
            </a:r>
            <a:r>
              <a:rPr lang="zh-CN" altLang="en-US" dirty="0" smtClean="0">
                <a:latin typeface="+mn-lt"/>
                <a:ea typeface="+mn-ea"/>
              </a:rPr>
              <a:t>求指令</a:t>
            </a:r>
            <a:r>
              <a:rPr lang="en-US" dirty="0" smtClean="0">
                <a:latin typeface="+mn-lt"/>
                <a:ea typeface="+mn-ea"/>
              </a:rPr>
              <a:t>MOV 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BX+2100H</a:t>
            </a:r>
            <a:r>
              <a:rPr lang="zh-CN" altLang="en-US" dirty="0" smtClean="0">
                <a:latin typeface="+mn-lt"/>
                <a:ea typeface="+mn-ea"/>
              </a:rPr>
              <a:t>］，</a:t>
            </a:r>
            <a:r>
              <a:rPr lang="en-US" dirty="0" smtClean="0">
                <a:latin typeface="+mn-lt"/>
                <a:ea typeface="+mn-ea"/>
              </a:rPr>
              <a:t>0FA50H </a:t>
            </a:r>
            <a:r>
              <a:rPr lang="zh-CN" altLang="en-US" dirty="0" smtClean="0">
                <a:latin typeface="+mn-lt"/>
                <a:ea typeface="+mn-ea"/>
              </a:rPr>
              <a:t>的机器码</a:t>
            </a:r>
            <a:endParaRPr lang="zh-CN" altLang="en-US" dirty="0" smtClean="0">
              <a:latin typeface="+mn-lt"/>
              <a:ea typeface="+mn-ea"/>
            </a:endParaRPr>
          </a:p>
          <a:p>
            <a:pPr algn="just"/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指令功能是将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位立即数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FA50H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送到有效地址为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(BX+2100H)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的字单元中。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/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它是一个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字节指令，指令中不但有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16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位立即数，而且还有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位位移量。指令编码如图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3.11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pic>
        <p:nvPicPr>
          <p:cNvPr id="5" name="图片 4" descr="LF3-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584700"/>
            <a:ext cx="9144000" cy="1826365"/>
          </a:xfrm>
          <a:prstGeom prst="rect">
            <a:avLst/>
          </a:prstGeom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273050"/>
            <a:ext cx="8229600" cy="674688"/>
          </a:xfrm>
        </p:spPr>
        <p:txBody>
          <a:bodyPr/>
          <a:lstStyle/>
          <a:p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求指令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MOV 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［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BX+2100H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］，</a:t>
            </a:r>
            <a:r>
              <a:rPr lang="en-US" sz="2600" dirty="0" smtClean="0">
                <a:solidFill>
                  <a:srgbClr val="FFFF00"/>
                </a:solidFill>
                <a:ea typeface="+mn-ea"/>
              </a:rPr>
              <a:t>0FA50H </a:t>
            </a:r>
            <a:r>
              <a:rPr lang="zh-CN" altLang="en-US" sz="2600" dirty="0" smtClean="0">
                <a:solidFill>
                  <a:srgbClr val="FFFF00"/>
                </a:solidFill>
                <a:ea typeface="+mn-ea"/>
              </a:rPr>
              <a:t>的机器码</a:t>
            </a:r>
            <a:endParaRPr lang="zh-CN" altLang="en-US" sz="2600" dirty="0">
              <a:solidFill>
                <a:srgbClr val="FF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5549900"/>
          </a:xfrm>
        </p:spPr>
        <p:txBody>
          <a:bodyPr/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操作码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1100011W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MOD 000 R/M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     传送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位立即数，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W=1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；存储器寻址方式的编码为［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BX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］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+D16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，由表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3.2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MOD=10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R/M=111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字节中还有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位为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000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。可得指令的前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11000111  10000111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，即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C7 87H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和第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字节为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16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位位移量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的低字节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disp-L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和高字节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disp-H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21H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和第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字节存放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立即数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低字节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data-L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50H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和高字节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(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data-H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)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FAH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因此，该指令的编码为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C7 87 00 21 50 FA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，在内存中按从低地址到高地址的次序存放。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1800"/>
              </a:spcBef>
              <a:buFont typeface="Wingdings 3" panose="05040102010807070707" pitchFamily="18" charset="2"/>
              <a:buChar char="u"/>
              <a:tabLst>
                <a:tab pos="1698625" algn="l"/>
              </a:tabLst>
            </a:pPr>
            <a:r>
              <a:rPr lang="zh-CN" altLang="en-US" dirty="0" smtClean="0">
                <a:latin typeface="+mn-lt"/>
                <a:ea typeface="+mn-ea"/>
              </a:rPr>
              <a:t>若立即数仅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位，例如</a:t>
            </a:r>
            <a:r>
              <a:rPr lang="en-US" dirty="0" smtClean="0">
                <a:latin typeface="+mn-lt"/>
                <a:ea typeface="+mn-ea"/>
              </a:rPr>
              <a:t>MOV 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BX+3200H</a:t>
            </a:r>
            <a:r>
              <a:rPr lang="zh-CN" altLang="en-US" dirty="0" smtClean="0">
                <a:latin typeface="+mn-lt"/>
                <a:ea typeface="+mn-ea"/>
              </a:rPr>
              <a:t>］，</a:t>
            </a:r>
            <a:r>
              <a:rPr lang="en-US" dirty="0" smtClean="0">
                <a:latin typeface="+mn-lt"/>
                <a:ea typeface="+mn-ea"/>
              </a:rPr>
              <a:t>86H</a:t>
            </a:r>
            <a:r>
              <a:rPr lang="zh-CN" altLang="en-US" dirty="0" smtClean="0">
                <a:latin typeface="+mn-lt"/>
                <a:ea typeface="+mn-ea"/>
              </a:rPr>
              <a:t>，可省去第</a:t>
            </a:r>
            <a:r>
              <a:rPr lang="en-US" dirty="0" smtClean="0">
                <a:latin typeface="+mn-lt"/>
                <a:ea typeface="+mn-ea"/>
              </a:rPr>
              <a:t>6</a:t>
            </a:r>
            <a:r>
              <a:rPr lang="zh-CN" altLang="en-US" dirty="0" smtClean="0">
                <a:latin typeface="+mn-lt"/>
                <a:ea typeface="+mn-ea"/>
              </a:rPr>
              <a:t>字节</a:t>
            </a:r>
            <a:r>
              <a:rPr lang="en-US" dirty="0" smtClean="0">
                <a:latin typeface="+mn-lt"/>
                <a:ea typeface="+mn-ea"/>
              </a:rPr>
              <a:t>data-H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1828800"/>
            <a:ext cx="8534400" cy="146685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 smtClean="0">
                <a:solidFill>
                  <a:srgbClr val="FFFF00"/>
                </a:solidFill>
              </a:rPr>
              <a:t>.2  </a:t>
            </a:r>
            <a:r>
              <a:rPr lang="zh-CN" altLang="en-US" sz="4800" dirty="0" smtClean="0">
                <a:solidFill>
                  <a:srgbClr val="FFFF00"/>
                </a:solidFill>
              </a:rPr>
              <a:t>指令的机器码表示方法</a:t>
            </a:r>
            <a:r>
              <a:rPr lang="en-US" altLang="zh-CN" sz="4800" dirty="0" smtClean="0">
                <a:solidFill>
                  <a:srgbClr val="FFFF00"/>
                </a:solidFill>
              </a:rPr>
              <a:t>*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9300" y="3517900"/>
            <a:ext cx="786765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2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机器语言指令的编码目的和特点</a:t>
            </a:r>
            <a:endParaRPr lang="zh-CN" altLang="en-US" sz="3600" b="1" dirty="0" smtClean="0">
              <a:solidFill>
                <a:srgbClr val="00FF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2</a:t>
            </a:r>
            <a:r>
              <a:rPr lang="en-US" sz="3600" b="1" dirty="0" smtClean="0"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机器语言指令代码的编制</a:t>
            </a:r>
            <a:endParaRPr lang="en-US" altLang="zh-CN" sz="36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7350" y="5562600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  <a:latin typeface="+mn-ea"/>
                <a:ea typeface="+mn-ea"/>
              </a:rPr>
              <a:t>*</a:t>
            </a:r>
            <a:r>
              <a:rPr lang="zh-CN" altLang="en-US" sz="2800" b="1" dirty="0" smtClean="0">
                <a:solidFill>
                  <a:srgbClr val="FFFF00"/>
                </a:solidFill>
                <a:latin typeface="+mn-ea"/>
                <a:ea typeface="+mn-ea"/>
              </a:rPr>
              <a:t>本节内容供选用</a:t>
            </a:r>
            <a:endParaRPr lang="zh-CN" altLang="en-US" sz="28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584200"/>
            <a:ext cx="8229600" cy="674688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FF00"/>
                </a:solidFill>
              </a:rPr>
              <a:t>3</a:t>
            </a:r>
            <a:r>
              <a:rPr lang="en-US" sz="3600" dirty="0" smtClean="0">
                <a:solidFill>
                  <a:srgbClr val="00FF00"/>
                </a:solidFill>
              </a:rPr>
              <a:t>.</a:t>
            </a:r>
            <a:r>
              <a:rPr lang="en-US" altLang="zh-CN" sz="3600" dirty="0" smtClean="0">
                <a:solidFill>
                  <a:srgbClr val="00FF00"/>
                </a:solidFill>
              </a:rPr>
              <a:t>2</a:t>
            </a:r>
            <a:r>
              <a:rPr lang="en-US" sz="3600" dirty="0" smtClean="0">
                <a:solidFill>
                  <a:srgbClr val="00FF00"/>
                </a:solidFill>
              </a:rPr>
              <a:t>.1  </a:t>
            </a:r>
            <a:r>
              <a:rPr lang="zh-CN" altLang="en-US" sz="3600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机器语言指令的编码目的和特点</a:t>
            </a:r>
            <a:endParaRPr lang="zh-CN" altLang="en-US" sz="3600" dirty="0">
              <a:solidFill>
                <a:srgbClr val="00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739900"/>
            <a:ext cx="7156450" cy="4222750"/>
          </a:xfrm>
        </p:spPr>
        <p:txBody>
          <a:bodyPr/>
          <a:lstStyle/>
          <a:p>
            <a:pPr algn="just"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</a:rPr>
              <a:t>．机器语言指令</a:t>
            </a:r>
            <a:endParaRPr lang="zh-CN" altLang="en-US" sz="3200" dirty="0" smtClean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</a:pPr>
            <a:r>
              <a:rPr lang="zh-CN" altLang="en-US" sz="2800" dirty="0" smtClean="0"/>
              <a:t>计算机只能识别二进制表示的机器语言指令，也称为</a:t>
            </a:r>
            <a:r>
              <a:rPr lang="zh-CN" altLang="en-US" sz="2800" dirty="0" smtClean="0">
                <a:solidFill>
                  <a:srgbClr val="00FF00"/>
                </a:solidFill>
              </a:rPr>
              <a:t>机器码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spcBef>
                <a:spcPts val="2400"/>
              </a:spcBef>
            </a:pPr>
            <a:r>
              <a:rPr lang="zh-CN" altLang="en-US" sz="2800" dirty="0" smtClean="0"/>
              <a:t>编程时，一般可不必了解指令的机器码。</a:t>
            </a:r>
            <a:endParaRPr lang="en-US" altLang="zh-CN" sz="2800" dirty="0" smtClean="0"/>
          </a:p>
          <a:p>
            <a:pPr>
              <a:spcBef>
                <a:spcPts val="2400"/>
              </a:spcBef>
            </a:pPr>
            <a:r>
              <a:rPr lang="zh-CN" altLang="en-US" sz="2800" dirty="0" smtClean="0"/>
              <a:t>若要透彻了解计算机的工作原理，看懂包含机器码的</a:t>
            </a:r>
            <a:r>
              <a:rPr lang="zh-CN" altLang="en-US" sz="2800" dirty="0" smtClean="0">
                <a:solidFill>
                  <a:srgbClr val="00FF00"/>
                </a:solidFill>
              </a:rPr>
              <a:t>程序清单</a:t>
            </a:r>
            <a:r>
              <a:rPr lang="zh-CN" altLang="en-US" sz="2800" dirty="0" smtClean="0"/>
              <a:t>，对程序进行正确的</a:t>
            </a:r>
            <a:r>
              <a:rPr lang="zh-CN" altLang="en-US" sz="2800" dirty="0" smtClean="0">
                <a:solidFill>
                  <a:srgbClr val="00FF00"/>
                </a:solidFill>
              </a:rPr>
              <a:t>调试、排错</a:t>
            </a:r>
            <a:r>
              <a:rPr lang="zh-CN" altLang="en-US" sz="2800" dirty="0" smtClean="0"/>
              <a:t>等，就要了解</a:t>
            </a:r>
            <a:r>
              <a:rPr lang="zh-CN" altLang="en-US" sz="2800" dirty="0" smtClean="0">
                <a:solidFill>
                  <a:srgbClr val="00FF00"/>
                </a:solidFill>
              </a:rPr>
              <a:t>机器语言</a:t>
            </a:r>
            <a:r>
              <a:rPr lang="zh-CN" altLang="en-US" sz="2800" dirty="0" smtClean="0"/>
              <a:t>。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．机器语言指令的编码特点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62050"/>
            <a:ext cx="8008937" cy="5175250"/>
          </a:xfrm>
        </p:spPr>
        <p:txBody>
          <a:bodyPr/>
          <a:lstStyle/>
          <a:p>
            <a:pPr algn="just"/>
            <a:r>
              <a:rPr lang="zh-CN" altLang="en-US" sz="2800" dirty="0" smtClean="0">
                <a:latin typeface="+mn-lt"/>
              </a:rPr>
              <a:t>对</a:t>
            </a:r>
            <a:r>
              <a:rPr lang="en-US" sz="2800" dirty="0" smtClean="0">
                <a:latin typeface="+mn-lt"/>
              </a:rPr>
              <a:t>8086 </a:t>
            </a:r>
            <a:r>
              <a:rPr lang="zh-CN" altLang="en-US" sz="2800" dirty="0" smtClean="0">
                <a:latin typeface="+mn-lt"/>
              </a:rPr>
              <a:t>指令进行二进制编码时，可以对每种基本类型给出一个</a:t>
            </a:r>
            <a:r>
              <a:rPr lang="zh-CN" altLang="en-US" sz="2800" dirty="0" smtClean="0">
                <a:solidFill>
                  <a:srgbClr val="00FF00"/>
                </a:solidFill>
                <a:latin typeface="+mn-lt"/>
              </a:rPr>
              <a:t>编码格式</a:t>
            </a:r>
            <a:r>
              <a:rPr lang="zh-CN" altLang="en-US" sz="2800" dirty="0" smtClean="0">
                <a:latin typeface="+mn-lt"/>
              </a:rPr>
              <a:t>，对照格式填入不同的数字来表示不同的寻址方式、数据类型等，就能求得每条指令的机器码。</a:t>
            </a:r>
            <a:endParaRPr lang="zh-CN" altLang="en-US" sz="2800" dirty="0" smtClean="0">
              <a:latin typeface="+mn-lt"/>
            </a:endParaRPr>
          </a:p>
          <a:p>
            <a:r>
              <a:rPr lang="zh-CN" altLang="en-US" sz="2800" dirty="0" smtClean="0">
                <a:latin typeface="+mn-lt"/>
              </a:rPr>
              <a:t>指令通常由操作码和操作数两部分组成：</a:t>
            </a:r>
            <a:endParaRPr lang="zh-CN" altLang="en-US" sz="28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操作码</a:t>
            </a:r>
            <a:r>
              <a:rPr lang="zh-CN" altLang="en-US" dirty="0" smtClean="0">
                <a:latin typeface="+mn-lt"/>
              </a:rPr>
              <a:t>很容易从指令编码表中查到；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操作数</a:t>
            </a:r>
            <a:r>
              <a:rPr lang="zh-CN" altLang="en-US" dirty="0" smtClean="0">
                <a:latin typeface="+mn-lt"/>
              </a:rPr>
              <a:t>采用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寄存器和存储器寻址</a:t>
            </a:r>
            <a:r>
              <a:rPr lang="zh-CN" altLang="en-US" dirty="0" smtClean="0">
                <a:latin typeface="+mn-lt"/>
              </a:rPr>
              <a:t>方式时，可以列表给出编码方式。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操作数</a:t>
            </a:r>
            <a:r>
              <a:rPr lang="zh-CN" altLang="en-US" dirty="0" smtClean="0">
                <a:latin typeface="+mn-lt"/>
              </a:rPr>
              <a:t>采用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立即数和端口地址</a:t>
            </a:r>
            <a:r>
              <a:rPr lang="zh-CN" altLang="en-US" dirty="0" smtClean="0">
                <a:latin typeface="+mn-lt"/>
              </a:rPr>
              <a:t>时，可直接填入指令的编码格式表中。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．机器语言指令的编码特点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097837" cy="5175250"/>
          </a:xfrm>
        </p:spPr>
        <p:txBody>
          <a:bodyPr/>
          <a:lstStyle/>
          <a:p>
            <a:pPr algn="just"/>
            <a:r>
              <a:rPr lang="en-US" sz="2800" dirty="0" smtClean="0">
                <a:latin typeface="+mn-lt"/>
              </a:rPr>
              <a:t>8086</a:t>
            </a:r>
            <a:r>
              <a:rPr lang="zh-CN" altLang="en-US" sz="2800" dirty="0" smtClean="0">
                <a:latin typeface="+mn-lt"/>
              </a:rPr>
              <a:t>指令的长度可以是</a:t>
            </a:r>
            <a:r>
              <a:rPr lang="en-US" sz="2800" dirty="0" smtClean="0">
                <a:latin typeface="+mn-lt"/>
              </a:rPr>
              <a:t>1~6</a:t>
            </a:r>
            <a:r>
              <a:rPr lang="zh-CN" altLang="en-US" sz="2800" dirty="0" smtClean="0">
                <a:latin typeface="+mn-lt"/>
              </a:rPr>
              <a:t>字节。</a:t>
            </a:r>
            <a:endParaRPr lang="en-US" altLang="zh-CN" sz="2800" dirty="0" smtClean="0">
              <a:latin typeface="+mn-lt"/>
            </a:endParaRPr>
          </a:p>
          <a:p>
            <a:pPr algn="just"/>
            <a:r>
              <a:rPr lang="zh-CN" altLang="en-US" sz="2800" dirty="0" smtClean="0">
                <a:latin typeface="+mn-lt"/>
              </a:rPr>
              <a:t>最简单的指令是</a:t>
            </a:r>
            <a:r>
              <a:rPr lang="en-US" altLang="zh-CN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字节指令，指令中只包含</a:t>
            </a:r>
            <a:r>
              <a:rPr lang="en-US" sz="2800" dirty="0" smtClean="0">
                <a:latin typeface="+mn-lt"/>
              </a:rPr>
              <a:t>8</a:t>
            </a:r>
            <a:r>
              <a:rPr lang="zh-CN" altLang="en-US" sz="2800" dirty="0" smtClean="0">
                <a:latin typeface="+mn-lt"/>
              </a:rPr>
              <a:t>位操作码，没有操作数。</a:t>
            </a:r>
            <a:endParaRPr lang="en-US" altLang="zh-CN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例如，</a:t>
            </a:r>
            <a:r>
              <a:rPr lang="zh-CN" altLang="en-US" sz="2800" dirty="0" smtClean="0">
                <a:latin typeface="+mn-lt"/>
                <a:ea typeface="+mn-ea"/>
              </a:rPr>
              <a:t>清进位位指令</a:t>
            </a:r>
            <a:r>
              <a:rPr lang="en-US" sz="2800" dirty="0" smtClean="0">
                <a:latin typeface="+mn-lt"/>
                <a:ea typeface="+mn-ea"/>
              </a:rPr>
              <a:t>CLC</a:t>
            </a:r>
            <a:r>
              <a:rPr lang="zh-CN" altLang="en-US" sz="2800" dirty="0" smtClean="0">
                <a:latin typeface="+mn-lt"/>
                <a:ea typeface="+mn-ea"/>
              </a:rPr>
              <a:t>，机器码为</a:t>
            </a:r>
            <a:r>
              <a:rPr lang="en-US" sz="2800" dirty="0" smtClean="0">
                <a:latin typeface="+mn-lt"/>
                <a:ea typeface="+mn-ea"/>
              </a:rPr>
              <a:t>1111 1000</a:t>
            </a:r>
            <a:r>
              <a:rPr lang="zh-CN" altLang="en-US" sz="2800" dirty="0" smtClean="0">
                <a:latin typeface="+mn-lt"/>
                <a:ea typeface="+mn-ea"/>
              </a:rPr>
              <a:t>，可直接从指令编码表中查到。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algn="just"/>
            <a:r>
              <a:rPr lang="zh-CN" altLang="en-US" sz="2800" dirty="0" smtClean="0">
                <a:latin typeface="+mn-lt"/>
              </a:rPr>
              <a:t>大部分指令除了操作码外，还包含操作数，所以要由几个字节组成。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606550"/>
            <a:ext cx="8534400" cy="146685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 smtClean="0">
                <a:solidFill>
                  <a:srgbClr val="FFFF00"/>
                </a:solidFill>
              </a:rPr>
              <a:t>.2  </a:t>
            </a:r>
            <a:r>
              <a:rPr lang="zh-CN" altLang="en-US" sz="4800" dirty="0" smtClean="0">
                <a:solidFill>
                  <a:srgbClr val="FFFF00"/>
                </a:solidFill>
              </a:rPr>
              <a:t>指令的机器码表示方法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9300" y="3429000"/>
            <a:ext cx="786765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2</a:t>
            </a:r>
            <a:r>
              <a:rPr lang="en-US" sz="3600" b="1" dirty="0" smtClean="0"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latin typeface="楷体_GB2312" pitchFamily="49" charset="-122"/>
                <a:ea typeface="楷体_GB2312" pitchFamily="49" charset="-122"/>
              </a:rPr>
              <a:t>机器语言指令的编码目的和特点</a:t>
            </a:r>
            <a:endParaRPr lang="zh-CN" altLang="en-US" sz="3600" b="1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2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机器语言指令代码的编制</a:t>
            </a:r>
            <a:endParaRPr lang="en-US" altLang="zh-CN" sz="3600" b="1" dirty="0" smtClean="0">
              <a:solidFill>
                <a:srgbClr val="00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00FF00"/>
                </a:solidFill>
              </a:rPr>
              <a:t>3</a:t>
            </a:r>
            <a:r>
              <a:rPr lang="en-US" sz="3600" dirty="0" smtClean="0">
                <a:solidFill>
                  <a:srgbClr val="00FF00"/>
                </a:solidFill>
              </a:rPr>
              <a:t>.</a:t>
            </a:r>
            <a:r>
              <a:rPr lang="en-US" altLang="zh-CN" sz="3600" dirty="0" smtClean="0">
                <a:solidFill>
                  <a:srgbClr val="00FF00"/>
                </a:solidFill>
              </a:rPr>
              <a:t>2</a:t>
            </a:r>
            <a:r>
              <a:rPr lang="en-US" sz="3600" dirty="0" smtClean="0">
                <a:solidFill>
                  <a:srgbClr val="00FF00"/>
                </a:solidFill>
              </a:rPr>
              <a:t>.2  </a:t>
            </a:r>
            <a:r>
              <a:rPr lang="zh-CN" altLang="en-US" sz="3600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机器语言指令代码的编制</a:t>
            </a:r>
            <a:endParaRPr lang="zh-CN" altLang="en-US" sz="3600" dirty="0">
              <a:solidFill>
                <a:srgbClr val="00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372475" cy="16002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1</a:t>
            </a:r>
            <a:r>
              <a:rPr lang="zh-CN" altLang="en-US" sz="3200" dirty="0" smtClean="0">
                <a:solidFill>
                  <a:schemeClr val="tx1"/>
                </a:solidFill>
              </a:rPr>
              <a:t>．编码格式说明</a:t>
            </a:r>
            <a:endParaRPr lang="zh-CN" altLang="en-US" sz="3200" dirty="0" smtClean="0">
              <a:solidFill>
                <a:schemeClr val="tx1"/>
              </a:solidFill>
            </a:endParaRPr>
          </a:p>
          <a:p>
            <a:pPr algn="just"/>
            <a:r>
              <a:rPr lang="zh-CN" altLang="en-US" dirty="0" smtClean="0">
                <a:latin typeface="+mn-lt"/>
              </a:rPr>
              <a:t>以寄存器之间、寄存器与存储器之间交换数据的</a:t>
            </a:r>
            <a:r>
              <a:rPr lang="en-US" dirty="0" smtClean="0">
                <a:solidFill>
                  <a:srgbClr val="00FF00"/>
                </a:solidFill>
                <a:latin typeface="+mn-lt"/>
              </a:rPr>
              <a:t>MOV</a:t>
            </a:r>
            <a:r>
              <a:rPr lang="zh-CN" altLang="en-US" dirty="0" smtClean="0">
                <a:latin typeface="+mn-lt"/>
              </a:rPr>
              <a:t>指令为例，来说明指令的编码格式。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60450" y="2851150"/>
            <a:ext cx="7074568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04850" y="4318000"/>
            <a:ext cx="77787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latin typeface="+mn-lt"/>
                <a:ea typeface="+mn-ea"/>
              </a:rPr>
              <a:t> 第一个字节的高</a:t>
            </a:r>
            <a:r>
              <a:rPr lang="en-US" sz="2600" b="1" dirty="0" smtClean="0">
                <a:latin typeface="+mn-lt"/>
                <a:ea typeface="+mn-ea"/>
              </a:rPr>
              <a:t>6</a:t>
            </a:r>
            <a:r>
              <a:rPr lang="zh-CN" altLang="en-US" sz="2600" b="1" dirty="0" smtClean="0">
                <a:latin typeface="+mn-lt"/>
                <a:ea typeface="+mn-ea"/>
              </a:rPr>
              <a:t>位是操作码</a:t>
            </a:r>
            <a:r>
              <a:rPr lang="en-US" sz="2600" b="1" dirty="0" smtClean="0">
                <a:latin typeface="+mn-lt"/>
                <a:ea typeface="+mn-ea"/>
              </a:rPr>
              <a:t>100010</a:t>
            </a:r>
            <a:r>
              <a:rPr lang="zh-CN" altLang="en-US" sz="2600" b="1" dirty="0" smtClean="0">
                <a:latin typeface="+mn-lt"/>
                <a:ea typeface="+mn-ea"/>
              </a:rPr>
              <a:t>。</a:t>
            </a:r>
            <a:endParaRPr lang="en-US" altLang="zh-CN" sz="2600" b="1" dirty="0" smtClean="0">
              <a:latin typeface="+mn-lt"/>
              <a:ea typeface="+mn-ea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sz="2600" b="1" dirty="0" smtClean="0">
                <a:latin typeface="+mn-lt"/>
                <a:ea typeface="+mn-ea"/>
              </a:rPr>
              <a:t> W</a:t>
            </a:r>
            <a:r>
              <a:rPr lang="zh-CN" altLang="en-US" sz="2600" b="1" dirty="0" smtClean="0">
                <a:latin typeface="+mn-lt"/>
                <a:ea typeface="+mn-ea"/>
              </a:rPr>
              <a:t>位说明传送数据的类型是字还是字节，</a:t>
            </a:r>
            <a:r>
              <a:rPr lang="en-US" sz="2600" b="1" dirty="0" smtClean="0">
                <a:latin typeface="+mn-lt"/>
                <a:ea typeface="+mn-ea"/>
              </a:rPr>
              <a:t>W=0</a:t>
            </a:r>
            <a:r>
              <a:rPr lang="zh-CN" altLang="en-US" sz="2600" b="1" dirty="0" smtClean="0">
                <a:latin typeface="+mn-lt"/>
                <a:ea typeface="+mn-ea"/>
              </a:rPr>
              <a:t>，为字节；</a:t>
            </a:r>
            <a:r>
              <a:rPr lang="en-US" sz="2600" b="1" dirty="0" smtClean="0">
                <a:latin typeface="+mn-lt"/>
                <a:ea typeface="+mn-ea"/>
              </a:rPr>
              <a:t>W=1</a:t>
            </a:r>
            <a:r>
              <a:rPr lang="zh-CN" altLang="en-US" sz="2600" b="1" dirty="0" smtClean="0">
                <a:latin typeface="+mn-lt"/>
                <a:ea typeface="+mn-ea"/>
              </a:rPr>
              <a:t>为字。</a:t>
            </a:r>
            <a:endParaRPr lang="en-US" altLang="zh-CN" sz="2600" b="1" dirty="0" smtClean="0">
              <a:latin typeface="+mn-lt"/>
              <a:ea typeface="+mn-ea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sz="2600" b="1" dirty="0" smtClean="0">
                <a:latin typeface="+mn-lt"/>
                <a:ea typeface="+mn-ea"/>
              </a:rPr>
              <a:t> D</a:t>
            </a:r>
            <a:r>
              <a:rPr lang="zh-CN" altLang="en-US" sz="2600" b="1" dirty="0" smtClean="0">
                <a:latin typeface="+mn-lt"/>
                <a:ea typeface="+mn-ea"/>
              </a:rPr>
              <a:t>位标明数据传送的方向，</a:t>
            </a:r>
            <a:r>
              <a:rPr lang="en-US" sz="2600" b="1" dirty="0" smtClean="0">
                <a:latin typeface="+mn-lt"/>
                <a:ea typeface="+mn-ea"/>
              </a:rPr>
              <a:t>D=0</a:t>
            </a:r>
            <a:r>
              <a:rPr lang="zh-CN" altLang="en-US" sz="2600" b="1" dirty="0" smtClean="0">
                <a:latin typeface="+mn-lt"/>
                <a:ea typeface="+mn-ea"/>
              </a:rPr>
              <a:t>，数据从寄存器传出；</a:t>
            </a:r>
            <a:r>
              <a:rPr lang="en-US" sz="2600" b="1" dirty="0" smtClean="0">
                <a:latin typeface="+mn-lt"/>
                <a:ea typeface="+mn-ea"/>
              </a:rPr>
              <a:t>D=1</a:t>
            </a:r>
            <a:r>
              <a:rPr lang="zh-CN" altLang="en-US" sz="2600" b="1" dirty="0" smtClean="0">
                <a:latin typeface="+mn-lt"/>
                <a:ea typeface="+mn-ea"/>
              </a:rPr>
              <a:t>，数据传至寄存器。</a:t>
            </a:r>
            <a:endParaRPr lang="zh-CN" alt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606550"/>
            <a:ext cx="8372475" cy="1377950"/>
          </a:xfrm>
        </p:spPr>
        <p:txBody>
          <a:bodyPr/>
          <a:lstStyle/>
          <a:p>
            <a:pPr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寄存器号由第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字节的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REG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字段说明，用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位编码可寻址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种不同的寄存器，再根据第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字节中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W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的值选择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位或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16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位寄存器。编码如表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3.1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所示。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例如：</a:t>
            </a:r>
            <a:endParaRPr lang="en-US" altLang="zh-CN" dirty="0" smtClean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</a:rPr>
              <a:t>当</a:t>
            </a:r>
            <a:r>
              <a:rPr lang="en-US" dirty="0" smtClean="0">
                <a:latin typeface="+mn-lt"/>
              </a:rPr>
              <a:t>REG=010</a:t>
            </a:r>
            <a:endParaRPr lang="en-US" altLang="zh-CN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   W=1</a:t>
            </a:r>
            <a:r>
              <a:rPr lang="zh-CN" altLang="en-US" dirty="0" smtClean="0">
                <a:latin typeface="+mn-lt"/>
              </a:rPr>
              <a:t>，寻址</a:t>
            </a:r>
            <a:r>
              <a:rPr lang="en-US" dirty="0" smtClean="0">
                <a:latin typeface="+mn-lt"/>
              </a:rPr>
              <a:t>DX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   W=0</a:t>
            </a:r>
            <a:r>
              <a:rPr lang="zh-CN" altLang="en-US" dirty="0" smtClean="0">
                <a:latin typeface="+mn-lt"/>
              </a:rPr>
              <a:t>，寻址</a:t>
            </a:r>
            <a:r>
              <a:rPr lang="en-US" dirty="0" smtClean="0">
                <a:latin typeface="+mn-lt"/>
              </a:rPr>
              <a:t>DL</a:t>
            </a:r>
            <a:endParaRPr lang="zh-CN" altLang="en-US" dirty="0" smtClean="0">
              <a:latin typeface="+mn-lt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60750" y="2931656"/>
            <a:ext cx="4801182" cy="36596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3800" y="495300"/>
            <a:ext cx="6534150" cy="1066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539750"/>
            <a:ext cx="8489950" cy="1555750"/>
          </a:xfrm>
        </p:spPr>
        <p:txBody>
          <a:bodyPr/>
          <a:lstStyle/>
          <a:p>
            <a:pPr algn="just"/>
            <a:r>
              <a:rPr lang="zh-CN" altLang="en-US" sz="2400" dirty="0" smtClean="0">
                <a:latin typeface="+mn-lt"/>
              </a:rPr>
              <a:t>这类指令有两个操作数，一个必为寄存器，其编号由</a:t>
            </a:r>
            <a:r>
              <a:rPr lang="en-US" sz="2400" dirty="0" smtClean="0">
                <a:latin typeface="+mn-lt"/>
              </a:rPr>
              <a:t>REG</a:t>
            </a:r>
            <a:r>
              <a:rPr lang="zh-CN" altLang="en-US" sz="2400" dirty="0" smtClean="0">
                <a:latin typeface="+mn-lt"/>
              </a:rPr>
              <a:t>字段决定。另一个是寄存器或存储单元，由第</a:t>
            </a:r>
            <a:r>
              <a:rPr lang="en-US" altLang="zh-CN" sz="2400" dirty="0" smtClean="0">
                <a:latin typeface="+mn-lt"/>
              </a:rPr>
              <a:t>2</a:t>
            </a:r>
            <a:r>
              <a:rPr lang="zh-CN" altLang="en-US" sz="2400" dirty="0" smtClean="0">
                <a:latin typeface="+mn-lt"/>
              </a:rPr>
              <a:t>字节中的</a:t>
            </a:r>
            <a:r>
              <a:rPr lang="en-US" sz="2400" dirty="0" smtClean="0">
                <a:latin typeface="+mn-lt"/>
              </a:rPr>
              <a:t>MOD</a:t>
            </a:r>
            <a:r>
              <a:rPr lang="zh-CN" altLang="en-US" sz="2400" dirty="0" smtClean="0">
                <a:latin typeface="+mn-lt"/>
              </a:rPr>
              <a:t>和</a:t>
            </a:r>
            <a:r>
              <a:rPr lang="en-US" sz="2400" dirty="0" smtClean="0">
                <a:latin typeface="+mn-lt"/>
              </a:rPr>
              <a:t>R/M</a:t>
            </a:r>
            <a:r>
              <a:rPr lang="zh-CN" altLang="en-US" sz="2400" dirty="0" smtClean="0">
                <a:latin typeface="+mn-lt"/>
              </a:rPr>
              <a:t>字段指定，编码格式如表</a:t>
            </a:r>
            <a:r>
              <a:rPr lang="en-US" sz="2400" dirty="0" smtClean="0">
                <a:latin typeface="+mn-lt"/>
              </a:rPr>
              <a:t>3.2</a:t>
            </a:r>
            <a:r>
              <a:rPr lang="zh-CN" altLang="en-US" sz="2400" dirty="0" smtClean="0">
                <a:latin typeface="+mn-lt"/>
              </a:rPr>
              <a:t>。其中，</a:t>
            </a:r>
            <a:r>
              <a:rPr lang="en-US" sz="2400" dirty="0" smtClean="0">
                <a:latin typeface="+mn-lt"/>
              </a:rPr>
              <a:t>D8</a:t>
            </a:r>
            <a:r>
              <a:rPr lang="zh-CN" altLang="en-US" sz="2400" dirty="0" smtClean="0">
                <a:latin typeface="+mn-lt"/>
              </a:rPr>
              <a:t>和</a:t>
            </a:r>
            <a:r>
              <a:rPr lang="en-US" altLang="zh-CN" sz="2400" dirty="0" smtClean="0">
                <a:latin typeface="+mn-lt"/>
              </a:rPr>
              <a:t>D16</a:t>
            </a:r>
            <a:r>
              <a:rPr lang="zh-CN" altLang="en-US" sz="2400" dirty="0" smtClean="0">
                <a:latin typeface="+mn-lt"/>
              </a:rPr>
              <a:t>各表示</a:t>
            </a:r>
            <a:r>
              <a:rPr lang="en-US" sz="2400" dirty="0" smtClean="0">
                <a:latin typeface="+mn-lt"/>
              </a:rPr>
              <a:t>8</a:t>
            </a:r>
            <a:r>
              <a:rPr lang="zh-CN" altLang="en-US" sz="2400" dirty="0" smtClean="0">
                <a:latin typeface="+mn-lt"/>
              </a:rPr>
              <a:t>位</a:t>
            </a:r>
            <a:r>
              <a:rPr lang="en-US" altLang="zh-CN" sz="2400" dirty="0" smtClean="0">
                <a:latin typeface="+mn-lt"/>
              </a:rPr>
              <a:t>/16</a:t>
            </a:r>
            <a:r>
              <a:rPr lang="zh-CN" altLang="en-US" sz="2400" dirty="0" smtClean="0">
                <a:latin typeface="+mn-lt"/>
              </a:rPr>
              <a:t>位位移量。</a:t>
            </a:r>
            <a:endParaRPr lang="zh-CN" altLang="en-US" sz="2400" dirty="0" smtClean="0">
              <a:latin typeface="+mn-lt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8150" y="2139950"/>
            <a:ext cx="8483600" cy="44495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2240</Words>
  <Application>WPS 演示</Application>
  <PresentationFormat>全屏显示(4:3)</PresentationFormat>
  <Paragraphs>109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华文琥珀</vt:lpstr>
      <vt:lpstr>方正姚体</vt:lpstr>
      <vt:lpstr>华文中宋</vt:lpstr>
      <vt:lpstr>Times New Roman</vt:lpstr>
      <vt:lpstr>Wingdings 3</vt:lpstr>
      <vt:lpstr>微软雅黑</vt:lpstr>
      <vt:lpstr>Arial Unicode MS</vt:lpstr>
      <vt:lpstr>楷体_GB2312</vt:lpstr>
      <vt:lpstr>微机模板</vt:lpstr>
      <vt:lpstr>PowerPoint 演示文稿</vt:lpstr>
      <vt:lpstr>§3.2  指令的机器码表示方法*</vt:lpstr>
      <vt:lpstr>3.2.1  机器语言指令的编码目的和特点</vt:lpstr>
      <vt:lpstr>2．机器语言指令的编码特点</vt:lpstr>
      <vt:lpstr>2．机器语言指令的编码特点</vt:lpstr>
      <vt:lpstr>§3.2  指令的机器码表示方法</vt:lpstr>
      <vt:lpstr>3.2.2  机器语言指令代码的编制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求指令MOV ［BX+2100H］，0FA50H 的机器码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赵文彬</cp:lastModifiedBy>
  <cp:revision>368</cp:revision>
  <dcterms:created xsi:type="dcterms:W3CDTF">2003-06-02T09:23:00Z</dcterms:created>
  <dcterms:modified xsi:type="dcterms:W3CDTF">2021-09-17T00:26:23Z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A28D36F1B10847A8B9575D4221CF9F76</vt:lpwstr>
  </property>
</Properties>
</file>