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574" r:id="rId3"/>
    <p:sldId id="621" r:id="rId4"/>
    <p:sldId id="598" r:id="rId5"/>
    <p:sldId id="622" r:id="rId6"/>
    <p:sldId id="623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31" r:id="rId15"/>
    <p:sldId id="632" r:id="rId16"/>
    <p:sldId id="634" r:id="rId17"/>
    <p:sldId id="635" r:id="rId18"/>
    <p:sldId id="636" r:id="rId19"/>
    <p:sldId id="637" r:id="rId20"/>
    <p:sldId id="638" r:id="rId21"/>
    <p:sldId id="642" r:id="rId22"/>
    <p:sldId id="643" r:id="rId23"/>
    <p:sldId id="639" r:id="rId24"/>
    <p:sldId id="641" r:id="rId25"/>
    <p:sldId id="649" r:id="rId26"/>
    <p:sldId id="648" r:id="rId27"/>
    <p:sldId id="647" r:id="rId28"/>
    <p:sldId id="646" r:id="rId29"/>
    <p:sldId id="702" r:id="rId30"/>
    <p:sldId id="645" r:id="rId31"/>
    <p:sldId id="644" r:id="rId32"/>
    <p:sldId id="655" r:id="rId33"/>
    <p:sldId id="701" r:id="rId34"/>
    <p:sldId id="654" r:id="rId35"/>
    <p:sldId id="653" r:id="rId36"/>
    <p:sldId id="652" r:id="rId37"/>
    <p:sldId id="651" r:id="rId38"/>
    <p:sldId id="650" r:id="rId39"/>
    <p:sldId id="640" r:id="rId40"/>
    <p:sldId id="656" r:id="rId41"/>
    <p:sldId id="657" r:id="rId42"/>
    <p:sldId id="658" r:id="rId43"/>
    <p:sldId id="659" r:id="rId44"/>
    <p:sldId id="665" r:id="rId45"/>
    <p:sldId id="660" r:id="rId46"/>
    <p:sldId id="661" r:id="rId47"/>
    <p:sldId id="666" r:id="rId48"/>
    <p:sldId id="662" r:id="rId49"/>
    <p:sldId id="672" r:id="rId50"/>
    <p:sldId id="671" r:id="rId51"/>
    <p:sldId id="673" r:id="rId52"/>
    <p:sldId id="670" r:id="rId53"/>
    <p:sldId id="669" r:id="rId54"/>
    <p:sldId id="674" r:id="rId55"/>
    <p:sldId id="668" r:id="rId56"/>
    <p:sldId id="667" r:id="rId57"/>
    <p:sldId id="675" r:id="rId58"/>
    <p:sldId id="678" r:id="rId59"/>
    <p:sldId id="679" r:id="rId60"/>
    <p:sldId id="663" r:id="rId61"/>
    <p:sldId id="677" r:id="rId62"/>
    <p:sldId id="676" r:id="rId63"/>
    <p:sldId id="689" r:id="rId64"/>
    <p:sldId id="687" r:id="rId65"/>
    <p:sldId id="688" r:id="rId66"/>
    <p:sldId id="686" r:id="rId67"/>
    <p:sldId id="685" r:id="rId68"/>
    <p:sldId id="680" r:id="rId69"/>
    <p:sldId id="684" r:id="rId70"/>
    <p:sldId id="683" r:id="rId71"/>
    <p:sldId id="682" r:id="rId72"/>
    <p:sldId id="681" r:id="rId73"/>
    <p:sldId id="690" r:id="rId74"/>
    <p:sldId id="694" r:id="rId75"/>
    <p:sldId id="699" r:id="rId76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FFCC"/>
    <a:srgbClr val="66FF99"/>
    <a:srgbClr val="00FF00"/>
    <a:srgbClr val="FFFF99"/>
    <a:srgbClr val="B4B9BE"/>
    <a:srgbClr val="FF9933"/>
    <a:srgbClr val="00CC00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 varScale="1">
        <p:scale>
          <a:sx n="59" d="100"/>
          <a:sy n="59" d="100"/>
        </p:scale>
        <p:origin x="-564" y="-72"/>
      </p:cViewPr>
      <p:guideLst>
        <p:guide orient="horz" pos="217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904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6.xml"/><Relationship Id="rId79" Type="http://schemas.openxmlformats.org/officeDocument/2006/relationships/presProps" Target="presProps.xml"/><Relationship Id="rId78" Type="http://schemas.openxmlformats.org/officeDocument/2006/relationships/handoutMaster" Target="handoutMasters/handoutMaster1.xml"/><Relationship Id="rId77" Type="http://schemas.openxmlformats.org/officeDocument/2006/relationships/notesMaster" Target="notesMasters/notesMaster1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3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8086 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指令系统</a:t>
            </a:r>
            <a:endParaRPr lang="zh-CN" altLang="en-US" sz="1800" b="1" dirty="0"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3.3  </a:t>
            </a:r>
            <a:r>
              <a:rPr lang="zh-CN" altLang="en-US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指令系统</a:t>
            </a:r>
            <a:r>
              <a:rPr lang="en-US" altLang="zh-CN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-1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04800" y="1117600"/>
            <a:ext cx="8534400" cy="48895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3</a:t>
            </a:r>
            <a:r>
              <a:rPr lang="zh-CN" altLang="en-US" sz="4000" b="1" dirty="0" smtClean="0">
                <a:solidFill>
                  <a:srgbClr val="FFC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endParaRPr lang="en-US" altLang="zh-CN" sz="4000" b="1" dirty="0" smtClean="0">
              <a:solidFill>
                <a:srgbClr val="FFC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algn="ctr"/>
            <a:r>
              <a:rPr lang="en-US" altLang="zh-CN" sz="4800" b="1" kern="500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8086</a:t>
            </a:r>
            <a:r>
              <a:rPr lang="zh-CN" altLang="en-US" sz="4800" b="1" kern="500" dirty="0" smtClean="0">
                <a:solidFill>
                  <a:srgbClr val="00FF00"/>
                </a:solidFill>
                <a:latin typeface="+mn-lt"/>
                <a:ea typeface="华文中宋" panose="02010600040101010101" pitchFamily="2" charset="-122"/>
              </a:rPr>
              <a:t>的寻址方式和指令系统</a:t>
            </a:r>
            <a:endParaRPr lang="zh-CN" altLang="en-US" sz="3600" b="1" dirty="0">
              <a:solidFill>
                <a:srgbClr val="00FF00"/>
              </a:solidFill>
              <a:latin typeface="+mn-lt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FF66FF"/>
                </a:solidFill>
              </a:rPr>
              <a:t>1</a:t>
            </a:r>
            <a:r>
              <a:rPr lang="zh-CN" altLang="en-US" dirty="0" smtClean="0">
                <a:solidFill>
                  <a:srgbClr val="FF66FF"/>
                </a:solidFill>
              </a:rPr>
              <a:t>）</a:t>
            </a:r>
            <a:r>
              <a:rPr lang="en-US" altLang="zh-CN" dirty="0" smtClean="0">
                <a:solidFill>
                  <a:srgbClr val="FF66FF"/>
                </a:solidFill>
              </a:rPr>
              <a:t>MOV</a:t>
            </a:r>
            <a:r>
              <a:rPr lang="zh-CN" altLang="en-US" dirty="0" smtClean="0">
                <a:solidFill>
                  <a:srgbClr val="FF66FF"/>
                </a:solidFill>
              </a:rPr>
              <a:t>指令</a:t>
            </a:r>
            <a:endParaRPr lang="zh-CN" altLang="en-US" dirty="0">
              <a:solidFill>
                <a:srgbClr val="FF66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4229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3.26    </a:t>
            </a:r>
            <a:r>
              <a:rPr lang="en-US" dirty="0" smtClean="0">
                <a:latin typeface="+mn-lt"/>
                <a:ea typeface="+mn-ea"/>
              </a:rPr>
              <a:t>MOV   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OFFSET ARRAY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将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ARRAY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的偏移地址送到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DX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，其中，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OFFSET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为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属性操作符，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表示应把其后的符号地址的值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而不是内容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)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作为操作数。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若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ARRAY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的值如图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3.13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，则指令执行后，符号地址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ARRAY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的偏移量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0005H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被送到了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DX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中。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3.27</a:t>
            </a:r>
            <a:endParaRPr 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     设</a:t>
            </a:r>
            <a:r>
              <a:rPr lang="en-US" dirty="0" smtClean="0">
                <a:latin typeface="+mn-lt"/>
                <a:ea typeface="+mn-ea"/>
              </a:rPr>
              <a:t>AREA1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AREA2</a:t>
            </a:r>
            <a:r>
              <a:rPr lang="zh-CN" altLang="en-US" dirty="0" smtClean="0">
                <a:latin typeface="+mn-lt"/>
                <a:ea typeface="+mn-ea"/>
              </a:rPr>
              <a:t>的值如图</a:t>
            </a:r>
            <a:r>
              <a:rPr lang="en-US" dirty="0" smtClean="0">
                <a:latin typeface="+mn-lt"/>
                <a:ea typeface="+mn-ea"/>
              </a:rPr>
              <a:t>3.13</a:t>
            </a:r>
            <a:r>
              <a:rPr lang="zh-CN" altLang="en-US" dirty="0" smtClean="0">
                <a:latin typeface="+mn-lt"/>
                <a:ea typeface="+mn-ea"/>
              </a:rPr>
              <a:t>，说明以下指令功能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zh-CN" altLang="en-US" dirty="0" smtClean="0">
                <a:latin typeface="+mn-lt"/>
                <a:ea typeface="+mn-ea"/>
              </a:rPr>
              <a:t>　  </a:t>
            </a:r>
            <a:r>
              <a:rPr lang="en-US" altLang="zh-CN" dirty="0" smtClean="0">
                <a:latin typeface="+mn-lt"/>
                <a:ea typeface="+mn-ea"/>
              </a:rPr>
              <a:t>	</a:t>
            </a:r>
            <a:r>
              <a:rPr lang="en-US" dirty="0" smtClean="0">
                <a:latin typeface="+mn-lt"/>
                <a:ea typeface="+mn-ea"/>
              </a:rPr>
              <a:t>MOV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AREA1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AL←AREA1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中的内容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14H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	MOV  AREA2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0002H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单元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←14H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61950"/>
            <a:ext cx="8229600" cy="674688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FF66FF"/>
                </a:solidFill>
              </a:rPr>
              <a:t>1</a:t>
            </a:r>
            <a:r>
              <a:rPr lang="zh-CN" altLang="en-US" dirty="0" smtClean="0">
                <a:solidFill>
                  <a:srgbClr val="FF66FF"/>
                </a:solidFill>
              </a:rPr>
              <a:t>）</a:t>
            </a:r>
            <a:r>
              <a:rPr lang="en-US" altLang="zh-CN" dirty="0" smtClean="0">
                <a:solidFill>
                  <a:srgbClr val="FF66FF"/>
                </a:solidFill>
              </a:rPr>
              <a:t>MOV</a:t>
            </a:r>
            <a:r>
              <a:rPr lang="zh-CN" altLang="en-US" dirty="0" smtClean="0">
                <a:solidFill>
                  <a:srgbClr val="FF66FF"/>
                </a:solidFill>
              </a:rPr>
              <a:t>指令</a:t>
            </a:r>
            <a:endParaRPr lang="zh-CN" altLang="en-US" dirty="0">
              <a:solidFill>
                <a:srgbClr val="FF66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17600"/>
            <a:ext cx="8267700" cy="20891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 </a:t>
            </a: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3.28  </a:t>
            </a:r>
            <a:endParaRPr 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     MOV   AX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TABLE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BP</a:t>
            </a:r>
            <a:r>
              <a:rPr lang="zh-CN" altLang="en-US" dirty="0" smtClean="0">
                <a:latin typeface="+mn-lt"/>
                <a:ea typeface="+mn-ea"/>
              </a:rPr>
              <a:t>］［</a:t>
            </a:r>
            <a:r>
              <a:rPr lang="en-US" dirty="0" smtClean="0">
                <a:latin typeface="+mn-lt"/>
                <a:ea typeface="+mn-ea"/>
              </a:rPr>
              <a:t>DI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    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；将地址为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16×SS+BP+DI+TABLE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的字单元中的内容送进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AX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。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53975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通用数据传送指令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250950"/>
            <a:ext cx="7786687" cy="517525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2) </a:t>
            </a:r>
            <a:r>
              <a:rPr lang="zh-CN" altLang="en-US" sz="3200" dirty="0" smtClean="0">
                <a:solidFill>
                  <a:srgbClr val="FF66FF"/>
                </a:solidFill>
                <a:latin typeface="+mn-lt"/>
              </a:rPr>
              <a:t>进栈指令</a:t>
            </a: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PUSH</a:t>
            </a: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 (Push  Word  onto  Stack)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/>
              <a:t>　</a:t>
            </a: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PUSH   </a:t>
            </a:r>
            <a:r>
              <a:rPr lang="zh-CN" altLang="en-US" sz="2800" dirty="0" smtClean="0">
                <a:latin typeface="+mn-lt"/>
              </a:rPr>
              <a:t>源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　指令功能： 将源操作数推入堆栈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源操作数可以是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位通用寄存器、段寄存器或存储器中的数据字，但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不能是立即数</a:t>
            </a:r>
            <a:r>
              <a:rPr lang="zh-CN" altLang="en-US" sz="2800" dirty="0" smtClean="0">
                <a:latin typeface="+mn-lt"/>
              </a:rPr>
              <a:t>。　　　</a:t>
            </a:r>
            <a:endParaRPr lang="en-US" altLang="zh-CN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执行</a:t>
            </a:r>
            <a:r>
              <a:rPr lang="en-US" sz="2800" dirty="0" smtClean="0">
                <a:latin typeface="+mn-lt"/>
              </a:rPr>
              <a:t>PUSH</a:t>
            </a:r>
            <a:r>
              <a:rPr lang="zh-CN" altLang="en-US" sz="2800" dirty="0" smtClean="0">
                <a:latin typeface="+mn-lt"/>
              </a:rPr>
              <a:t>操作后，使</a:t>
            </a:r>
            <a:r>
              <a:rPr lang="en-US" sz="2800" dirty="0" smtClean="0">
                <a:latin typeface="+mn-lt"/>
              </a:rPr>
              <a:t>SP←SP-2</a:t>
            </a:r>
            <a:r>
              <a:rPr lang="zh-CN" altLang="en-US" sz="2800" dirty="0" smtClean="0">
                <a:latin typeface="+mn-lt"/>
              </a:rPr>
              <a:t>，再把源操作数压入</a:t>
            </a:r>
            <a:r>
              <a:rPr lang="en-US" sz="2800" dirty="0" smtClean="0">
                <a:latin typeface="+mn-lt"/>
              </a:rPr>
              <a:t>SP</a:t>
            </a:r>
            <a:r>
              <a:rPr lang="zh-CN" altLang="en-US" sz="2800" dirty="0" smtClean="0">
                <a:latin typeface="+mn-lt"/>
              </a:rPr>
              <a:t>指示的位置上。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62865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通用数据传送指令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339850"/>
            <a:ext cx="7831137" cy="517525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3) </a:t>
            </a:r>
            <a:r>
              <a:rPr lang="zh-CN" altLang="en-US" sz="3200" dirty="0" smtClean="0">
                <a:solidFill>
                  <a:srgbClr val="FF66FF"/>
                </a:solidFill>
                <a:latin typeface="+mn-lt"/>
              </a:rPr>
              <a:t>出栈指令</a:t>
            </a: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POP </a:t>
            </a:r>
            <a:r>
              <a:rPr lang="en-US" sz="2800" dirty="0" smtClean="0">
                <a:latin typeface="+mn-lt"/>
              </a:rPr>
              <a:t>(Pop  Word  off  Stack)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/>
              <a:t>　</a:t>
            </a: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POP    </a:t>
            </a:r>
            <a:r>
              <a:rPr lang="zh-CN" altLang="en-US" sz="2800" dirty="0" smtClean="0">
                <a:latin typeface="+mn-lt"/>
              </a:rPr>
              <a:t>目的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　指令功能：把当前</a:t>
            </a:r>
            <a:r>
              <a:rPr lang="en-US" sz="2800" dirty="0" smtClean="0">
                <a:latin typeface="+mn-lt"/>
              </a:rPr>
              <a:t>SP</a:t>
            </a:r>
            <a:r>
              <a:rPr lang="zh-CN" altLang="en-US" sz="2800" dirty="0" smtClean="0">
                <a:latin typeface="+mn-lt"/>
              </a:rPr>
              <a:t>所指向的一个字送到目的操作数中</a:t>
            </a:r>
            <a:r>
              <a:rPr lang="en-US" sz="2800" dirty="0" smtClean="0">
                <a:latin typeface="+mn-lt"/>
              </a:rPr>
              <a:t>            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目的操作数可以是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位通用寄存器、段寄存器或存储单元，但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不能是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CS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每执行一次出栈操作，</a:t>
            </a:r>
            <a:r>
              <a:rPr lang="en-US" sz="2800" dirty="0" smtClean="0">
                <a:latin typeface="+mn-lt"/>
              </a:rPr>
              <a:t>SP←SP+2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sz="2800" dirty="0" smtClean="0">
                <a:latin typeface="+mn-lt"/>
              </a:rPr>
              <a:t>SP</a:t>
            </a:r>
            <a:r>
              <a:rPr lang="zh-CN" altLang="en-US" sz="2800" dirty="0" smtClean="0">
                <a:latin typeface="+mn-lt"/>
              </a:rPr>
              <a:t>向高地址方向移动，指向新的栈顶。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65900" y="673100"/>
            <a:ext cx="2578100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b="1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3.29 </a:t>
            </a:r>
            <a:endParaRPr lang="en-US" sz="2800" b="1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600" b="1" dirty="0" smtClean="0">
                <a:latin typeface="+mn-lt"/>
                <a:ea typeface="+mn-ea"/>
              </a:rPr>
              <a:t>设</a:t>
            </a:r>
            <a:r>
              <a:rPr lang="en-US" sz="2600" b="1" dirty="0" smtClean="0">
                <a:latin typeface="+mn-lt"/>
                <a:ea typeface="+mn-ea"/>
              </a:rPr>
              <a:t>SS=2000H</a:t>
            </a:r>
            <a:endParaRPr lang="en-US" sz="2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sz="2600" b="1" dirty="0" smtClean="0">
                <a:latin typeface="+mn-lt"/>
                <a:ea typeface="+mn-ea"/>
              </a:rPr>
              <a:t>    SP=40H</a:t>
            </a:r>
            <a:endParaRPr lang="en-US" sz="2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sz="2600" b="1" dirty="0" smtClean="0">
                <a:latin typeface="+mn-lt"/>
                <a:ea typeface="+mn-ea"/>
              </a:rPr>
              <a:t>    AX=25FEH</a:t>
            </a:r>
            <a:endParaRPr lang="en-US" sz="2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sz="2600" b="1" dirty="0" smtClean="0">
                <a:latin typeface="+mn-lt"/>
                <a:ea typeface="+mn-ea"/>
              </a:rPr>
              <a:t>    B</a:t>
            </a:r>
            <a:r>
              <a:rPr lang="en-US" sz="2600" dirty="0" smtClean="0">
                <a:latin typeface="+mn-lt"/>
                <a:ea typeface="+mn-ea"/>
              </a:rPr>
              <a:t>X=3120H</a:t>
            </a:r>
            <a:endParaRPr lang="en-US" altLang="zh-CN" sz="2600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依次执行指令：</a:t>
            </a:r>
            <a:endParaRPr lang="zh-CN" altLang="en-US" sz="2600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    PUSH  BX</a:t>
            </a:r>
            <a:endParaRPr lang="zh-CN" altLang="en-US" sz="2600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    PUSH  AX</a:t>
            </a:r>
            <a:endParaRPr lang="zh-CN" altLang="en-US" sz="2600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sz="2600" b="1" dirty="0" smtClean="0">
                <a:solidFill>
                  <a:srgbClr val="FFFF00"/>
                </a:solidFill>
                <a:latin typeface="+mn-lt"/>
                <a:ea typeface="+mn-ea"/>
              </a:rPr>
              <a:t>    POP     BX</a:t>
            </a:r>
            <a:endParaRPr lang="zh-CN" altLang="en-US" sz="2600" b="1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600" b="1" dirty="0" smtClean="0">
                <a:latin typeface="+mn-lt"/>
                <a:ea typeface="+mn-ea"/>
              </a:rPr>
              <a:t>堆栈中的数据和</a:t>
            </a:r>
            <a:r>
              <a:rPr lang="en-US" sz="2600" b="1" dirty="0" smtClean="0">
                <a:latin typeface="+mn-lt"/>
                <a:ea typeface="+mn-ea"/>
              </a:rPr>
              <a:t>SP</a:t>
            </a:r>
            <a:r>
              <a:rPr lang="zh-CN" altLang="en-US" sz="2600" b="1" dirty="0" smtClean="0">
                <a:latin typeface="+mn-lt"/>
                <a:ea typeface="+mn-ea"/>
              </a:rPr>
              <a:t>的变化情况如图</a:t>
            </a:r>
            <a:r>
              <a:rPr lang="en-US" sz="2600" b="1" dirty="0" smtClean="0">
                <a:latin typeface="+mn-lt"/>
                <a:ea typeface="+mn-ea"/>
              </a:rPr>
              <a:t>3.14</a:t>
            </a:r>
            <a:r>
              <a:rPr lang="zh-CN" altLang="en-US" sz="2600" b="1" dirty="0" smtClean="0">
                <a:latin typeface="+mn-lt"/>
                <a:ea typeface="+mn-ea"/>
              </a:rPr>
              <a:t>所示。</a:t>
            </a:r>
            <a:r>
              <a:rPr lang="en-US" altLang="zh-CN" sz="2600" b="1" dirty="0" smtClean="0">
                <a:latin typeface="+mn-lt"/>
                <a:ea typeface="+mn-ea"/>
              </a:rPr>
              <a:t>  </a:t>
            </a:r>
            <a:endParaRPr lang="zh-CN" altLang="en-US" sz="2600" b="1" dirty="0">
              <a:latin typeface="+mn-lt"/>
              <a:ea typeface="+mn-ea"/>
            </a:endParaRPr>
          </a:p>
        </p:txBody>
      </p:sp>
      <p:pic>
        <p:nvPicPr>
          <p:cNvPr id="6" name="图片 5" descr="LF3-1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361950"/>
            <a:ext cx="6254196" cy="6254196"/>
          </a:xfrm>
          <a:prstGeom prst="rect">
            <a:avLst/>
          </a:prstGeom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通用数据传送指令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1655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4) </a:t>
            </a:r>
            <a:r>
              <a:rPr lang="zh-CN" altLang="en-US" sz="3200" dirty="0" smtClean="0">
                <a:solidFill>
                  <a:srgbClr val="FF66FF"/>
                </a:solidFill>
                <a:latin typeface="+mn-lt"/>
              </a:rPr>
              <a:t>交换指令</a:t>
            </a: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XCHG</a:t>
            </a:r>
            <a:r>
              <a:rPr lang="en-US" sz="3200" dirty="0" smtClean="0">
                <a:solidFill>
                  <a:schemeClr val="tx1"/>
                </a:solidFill>
                <a:latin typeface="+mn-lt"/>
              </a:rPr>
              <a:t> (Exchange)</a:t>
            </a:r>
            <a:endParaRPr lang="zh-CN" altLang="en-US" sz="320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latin typeface="+mn-lt"/>
              </a:rPr>
              <a:t>　　指令格式：</a:t>
            </a:r>
            <a:r>
              <a:rPr lang="en-US" dirty="0" smtClean="0">
                <a:latin typeface="+mn-lt"/>
              </a:rPr>
              <a:t> XCHG	</a:t>
            </a:r>
            <a:r>
              <a:rPr lang="zh-CN" altLang="en-US" dirty="0" smtClean="0">
                <a:latin typeface="+mn-lt"/>
              </a:rPr>
              <a:t>目的，源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latin typeface="+mn-lt"/>
              </a:rPr>
              <a:t>　　指令功能： 源操作数和目的操作数相交换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交换可以在寄存器之间、寄存器与存储器之间进行，但段寄存器不能作为操作数，也不能直接交换两个存储单元中的内容。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3.30   </a:t>
            </a:r>
            <a:r>
              <a:rPr lang="zh-CN" altLang="en-US" dirty="0" smtClean="0">
                <a:latin typeface="+mn-lt"/>
                <a:ea typeface="+mn-ea"/>
              </a:rPr>
              <a:t>设</a:t>
            </a:r>
            <a:r>
              <a:rPr lang="en-US" dirty="0" smtClean="0">
                <a:latin typeface="+mn-lt"/>
                <a:ea typeface="+mn-ea"/>
              </a:rPr>
              <a:t>AX=</a:t>
            </a:r>
            <a:r>
              <a:rPr lang="en-US" dirty="0" smtClean="0">
                <a:solidFill>
                  <a:srgbClr val="66FF99"/>
                </a:solidFill>
                <a:latin typeface="+mn-lt"/>
                <a:ea typeface="+mn-ea"/>
              </a:rPr>
              <a:t>2000H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DS=3000H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BX=1800H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(31A00H)=</a:t>
            </a:r>
            <a:r>
              <a:rPr lang="en-US" dirty="0" smtClean="0">
                <a:solidFill>
                  <a:srgbClr val="66FF99"/>
                </a:solidFill>
                <a:latin typeface="+mn-lt"/>
                <a:ea typeface="+mn-ea"/>
              </a:rPr>
              <a:t>1995H</a:t>
            </a:r>
            <a:r>
              <a:rPr lang="zh-CN" altLang="en-US" dirty="0" smtClean="0">
                <a:latin typeface="+mn-lt"/>
                <a:ea typeface="+mn-ea"/>
              </a:rPr>
              <a:t>，执行指令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    XCHG	AX</a:t>
            </a:r>
            <a:r>
              <a:rPr lang="zh-CN" altLang="en-US" dirty="0" smtClean="0">
                <a:latin typeface="+mn-lt"/>
                <a:ea typeface="+mn-ea"/>
              </a:rPr>
              <a:t>，［</a:t>
            </a:r>
            <a:r>
              <a:rPr lang="en-US" dirty="0" smtClean="0">
                <a:latin typeface="+mn-lt"/>
                <a:ea typeface="+mn-ea"/>
              </a:rPr>
              <a:t>BX+200H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源操作数物理地址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=3000×10H+1800H +200H=31A00H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其中数据＝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1995H</a:t>
            </a: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指令执行后，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AX=1995H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(31A00H)=2000H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953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通用数据传送指令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162050"/>
            <a:ext cx="8053387" cy="517525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5) </a:t>
            </a:r>
            <a:r>
              <a:rPr lang="zh-CN" altLang="en-US" sz="3200" dirty="0" smtClean="0">
                <a:solidFill>
                  <a:srgbClr val="FF66FF"/>
                </a:solidFill>
                <a:latin typeface="+mn-lt"/>
              </a:rPr>
              <a:t>表转换指令</a:t>
            </a: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XLAT</a:t>
            </a:r>
            <a:r>
              <a:rPr lang="en-US" dirty="0" smtClean="0">
                <a:latin typeface="+mn-lt"/>
              </a:rPr>
              <a:t> (Table Lookup-Translation)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</a:t>
            </a:r>
            <a:endParaRPr lang="en-US" dirty="0" smtClean="0"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+mn-lt"/>
              </a:rPr>
              <a:t>         XLAT 	</a:t>
            </a:r>
            <a:r>
              <a:rPr lang="zh-CN" altLang="en-US" dirty="0" smtClean="0">
                <a:latin typeface="+mn-lt"/>
              </a:rPr>
              <a:t>转换表</a:t>
            </a:r>
            <a:r>
              <a:rPr lang="en-US" altLang="zh-CN" dirty="0" smtClean="0">
                <a:latin typeface="+mn-lt"/>
              </a:rPr>
              <a:t>     </a:t>
            </a:r>
            <a:r>
              <a:rPr lang="zh-CN" altLang="en-US" dirty="0" smtClean="0">
                <a:latin typeface="+mn-lt"/>
              </a:rPr>
              <a:t>；“转换表”为表格首地址</a:t>
            </a:r>
            <a:endParaRPr lang="en-US" altLang="zh-CN" dirty="0" smtClean="0"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dirty="0" smtClean="0">
                <a:latin typeface="+mn-lt"/>
              </a:rPr>
              <a:t> </a:t>
            </a:r>
            <a:r>
              <a:rPr lang="zh-CN" altLang="en-US" dirty="0" smtClean="0">
                <a:latin typeface="+mn-lt"/>
              </a:rPr>
              <a:t>或 </a:t>
            </a:r>
            <a:r>
              <a:rPr lang="en-US" dirty="0" smtClean="0">
                <a:latin typeface="+mn-lt"/>
              </a:rPr>
              <a:t>   XLAT</a:t>
            </a:r>
            <a:r>
              <a:rPr lang="en-US" altLang="zh-CN" dirty="0" smtClean="0">
                <a:latin typeface="+mn-lt"/>
              </a:rPr>
              <a:t>	    	     </a:t>
            </a:r>
            <a:r>
              <a:rPr lang="en-US" dirty="0" smtClean="0">
                <a:latin typeface="+mn-lt"/>
              </a:rPr>
              <a:t> </a:t>
            </a:r>
            <a:r>
              <a:rPr lang="zh-CN" altLang="en-US" dirty="0" smtClean="0">
                <a:latin typeface="+mn-lt"/>
              </a:rPr>
              <a:t>；“转换表”可省略不写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latin typeface="+mn-lt"/>
              </a:rPr>
              <a:t>指令功能： 将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个字节从一种代码转换成另一种代码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使用</a:t>
            </a:r>
            <a:r>
              <a:rPr lang="en-US" dirty="0" smtClean="0">
                <a:latin typeface="+mn-lt"/>
              </a:rPr>
              <a:t>XLAT</a:t>
            </a:r>
            <a:r>
              <a:rPr lang="zh-CN" altLang="en-US" dirty="0" smtClean="0">
                <a:latin typeface="+mn-lt"/>
              </a:rPr>
              <a:t>指令前，应建立一个表格，最多</a:t>
            </a:r>
            <a:r>
              <a:rPr lang="en-US" dirty="0" smtClean="0">
                <a:latin typeface="+mn-lt"/>
              </a:rPr>
              <a:t>256</a:t>
            </a:r>
            <a:r>
              <a:rPr lang="zh-CN" altLang="en-US" dirty="0" smtClean="0">
                <a:latin typeface="+mn-lt"/>
              </a:rPr>
              <a:t>个字节，且置：</a:t>
            </a:r>
            <a:r>
              <a:rPr lang="en-US" dirty="0" smtClean="0">
                <a:latin typeface="+mn-lt"/>
              </a:rPr>
              <a:t>BX←</a:t>
            </a:r>
            <a:r>
              <a:rPr lang="zh-CN" altLang="en-US" dirty="0" smtClean="0">
                <a:latin typeface="+mn-lt"/>
              </a:rPr>
              <a:t>转换表始址，</a:t>
            </a:r>
            <a:r>
              <a:rPr lang="en-US" dirty="0" smtClean="0">
                <a:latin typeface="+mn-lt"/>
              </a:rPr>
              <a:t>AL← </a:t>
            </a:r>
            <a:r>
              <a:rPr lang="zh-CN" altLang="en-US" dirty="0" smtClean="0">
                <a:latin typeface="+mn-lt"/>
              </a:rPr>
              <a:t>表头地址到要找的某项间的位移量；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指令执行时，根据位移量从表中查到转换后的代码值，送入</a:t>
            </a:r>
            <a:r>
              <a:rPr lang="en-US" dirty="0" smtClean="0">
                <a:latin typeface="+mn-lt"/>
              </a:rPr>
              <a:t>AL</a:t>
            </a:r>
            <a:r>
              <a:rPr lang="zh-CN" altLang="en-US" dirty="0" smtClean="0">
                <a:latin typeface="+mn-lt"/>
              </a:rPr>
              <a:t>中。</a:t>
            </a:r>
            <a:endParaRPr lang="zh-CN" altLang="en-US" dirty="0" smtClean="0">
              <a:latin typeface="+mn-lt"/>
            </a:endParaRPr>
          </a:p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通用数据传送指令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62050"/>
            <a:ext cx="7786687" cy="11112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3.31  </a:t>
            </a:r>
            <a:r>
              <a:rPr lang="zh-CN" altLang="en-US" sz="2800" dirty="0" smtClean="0">
                <a:latin typeface="+mn-lt"/>
                <a:ea typeface="+mn-ea"/>
              </a:rPr>
              <a:t>表</a:t>
            </a:r>
            <a:r>
              <a:rPr lang="en-US" sz="2800" dirty="0" smtClean="0">
                <a:latin typeface="+mn-lt"/>
                <a:ea typeface="+mn-ea"/>
              </a:rPr>
              <a:t>3.4</a:t>
            </a:r>
            <a:r>
              <a:rPr lang="zh-CN" altLang="en-US" sz="2800" dirty="0" smtClean="0">
                <a:latin typeface="+mn-lt"/>
                <a:ea typeface="+mn-ea"/>
              </a:rPr>
              <a:t>是十进制数字</a:t>
            </a:r>
            <a:r>
              <a:rPr lang="en-US" sz="2800" dirty="0" smtClean="0">
                <a:latin typeface="+mn-lt"/>
                <a:ea typeface="+mn-ea"/>
              </a:rPr>
              <a:t>0~9</a:t>
            </a:r>
            <a:r>
              <a:rPr lang="zh-CN" altLang="en-US" sz="2800" dirty="0" smtClean="0">
                <a:latin typeface="+mn-lt"/>
                <a:ea typeface="+mn-ea"/>
              </a:rPr>
              <a:t>的</a:t>
            </a:r>
            <a:r>
              <a:rPr lang="en-US" sz="2800" dirty="0" smtClean="0">
                <a:latin typeface="+mn-lt"/>
                <a:ea typeface="+mn-ea"/>
              </a:rPr>
              <a:t>LED</a:t>
            </a:r>
            <a:r>
              <a:rPr lang="zh-CN" altLang="en-US" sz="2800" dirty="0" smtClean="0">
                <a:latin typeface="+mn-lt"/>
                <a:ea typeface="+mn-ea"/>
              </a:rPr>
              <a:t>七段码对照表，试用</a:t>
            </a:r>
            <a:r>
              <a:rPr lang="en-US" sz="2800" dirty="0" smtClean="0">
                <a:latin typeface="+mn-lt"/>
                <a:ea typeface="+mn-ea"/>
              </a:rPr>
              <a:t>XLAT</a:t>
            </a:r>
            <a:r>
              <a:rPr lang="zh-CN" altLang="en-US" sz="2800" dirty="0" smtClean="0">
                <a:latin typeface="+mn-lt"/>
                <a:ea typeface="+mn-ea"/>
              </a:rPr>
              <a:t>指令求数字</a:t>
            </a:r>
            <a:r>
              <a:rPr lang="en-US" sz="2800" dirty="0" smtClean="0">
                <a:latin typeface="+mn-lt"/>
                <a:ea typeface="+mn-ea"/>
              </a:rPr>
              <a:t>5</a:t>
            </a:r>
            <a:r>
              <a:rPr lang="zh-CN" altLang="en-US" sz="2800" dirty="0" smtClean="0">
                <a:latin typeface="+mn-lt"/>
                <a:ea typeface="+mn-ea"/>
              </a:rPr>
              <a:t>的七段码值。</a:t>
            </a:r>
            <a:endParaRPr lang="zh-CN" altLang="en-US" sz="2800" dirty="0" smtClean="0">
              <a:latin typeface="+mn-lt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5950" y="2406650"/>
            <a:ext cx="8057933" cy="3125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 descr="V~JCV0(OCJ(~W88`E80IY9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216785"/>
            <a:ext cx="8126095" cy="4382135"/>
          </a:xfrm>
          <a:prstGeom prst="rect">
            <a:avLst/>
          </a:prstGeom>
        </p:spPr>
      </p:pic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先用</a:t>
            </a:r>
            <a:r>
              <a:rPr lang="en-US" dirty="0" smtClean="0">
                <a:latin typeface="+mn-lt"/>
              </a:rPr>
              <a:t>DB</a:t>
            </a:r>
            <a:r>
              <a:rPr lang="zh-CN" altLang="en-US" dirty="0" smtClean="0">
                <a:latin typeface="+mn-lt"/>
              </a:rPr>
              <a:t>伪指令建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个表格，存放</a:t>
            </a:r>
            <a:r>
              <a:rPr lang="en-US" dirty="0" smtClean="0">
                <a:latin typeface="+mn-lt"/>
              </a:rPr>
              <a:t>0~9</a:t>
            </a:r>
            <a:r>
              <a:rPr lang="zh-CN" altLang="en-US" dirty="0" smtClean="0">
                <a:latin typeface="+mn-lt"/>
              </a:rPr>
              <a:t>的七段码值。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表格起始地址为</a:t>
            </a:r>
            <a:r>
              <a:rPr lang="en-US" dirty="0" smtClean="0">
                <a:latin typeface="+mn-lt"/>
              </a:rPr>
              <a:t>TABLE</a:t>
            </a:r>
            <a:r>
              <a:rPr lang="zh-CN" altLang="en-US" dirty="0" smtClean="0">
                <a:latin typeface="+mn-lt"/>
              </a:rPr>
              <a:t>，数字</a:t>
            </a:r>
            <a:r>
              <a:rPr lang="en-US" dirty="0" smtClean="0">
                <a:latin typeface="+mn-lt"/>
              </a:rPr>
              <a:t>0~9</a:t>
            </a:r>
            <a:r>
              <a:rPr lang="zh-CN" altLang="en-US" dirty="0" smtClean="0">
                <a:latin typeface="+mn-lt"/>
              </a:rPr>
              <a:t>的七段码存放在相对于</a:t>
            </a:r>
            <a:r>
              <a:rPr lang="en-US" dirty="0" smtClean="0">
                <a:latin typeface="+mn-lt"/>
              </a:rPr>
              <a:t>TABLE</a:t>
            </a:r>
            <a:r>
              <a:rPr lang="zh-CN" altLang="en-US" dirty="0" smtClean="0">
                <a:latin typeface="+mn-lt"/>
              </a:rPr>
              <a:t>的位移量为</a:t>
            </a:r>
            <a:r>
              <a:rPr lang="en-US" dirty="0" smtClean="0">
                <a:latin typeface="+mn-lt"/>
              </a:rPr>
              <a:t>0~9</a:t>
            </a:r>
            <a:r>
              <a:rPr lang="zh-CN" altLang="en-US" dirty="0" smtClean="0">
                <a:latin typeface="+mn-lt"/>
              </a:rPr>
              <a:t>的单元中。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程序如下：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TABEL  DB	40H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79H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24H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30H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19H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；七段码表格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	     DB	12H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02H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78H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18H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	        …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MOV	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5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AL←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数字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5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的位移量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MOV	  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OFFSET  TABLE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BX←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表格首地址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XLAT  TABLE	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；查表得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AL=12H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36195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输入输出指令 </a:t>
            </a:r>
            <a:r>
              <a:rPr lang="en-US" dirty="0" smtClean="0"/>
              <a:t>(Input and Output)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028700"/>
            <a:ext cx="8372475" cy="517525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1) IN </a:t>
            </a:r>
            <a:r>
              <a:rPr lang="zh-CN" altLang="en-US" sz="3200" dirty="0" smtClean="0">
                <a:solidFill>
                  <a:srgbClr val="FF66FF"/>
                </a:solidFill>
                <a:latin typeface="+mn-lt"/>
              </a:rPr>
              <a:t>输入指令</a:t>
            </a:r>
            <a:r>
              <a:rPr lang="en-US" sz="2800" dirty="0" smtClean="0">
                <a:latin typeface="+mn-lt"/>
              </a:rPr>
              <a:t> (Input)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　　指令格式：</a:t>
            </a:r>
            <a:r>
              <a:rPr lang="en-US" dirty="0" smtClean="0">
                <a:latin typeface="+mn-lt"/>
              </a:rPr>
              <a:t>	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  <a:sym typeface="Wingdings" panose="05000000000000000000"/>
              </a:rPr>
              <a:t>  </a:t>
            </a:r>
            <a:r>
              <a:rPr lang="en-US" dirty="0" smtClean="0">
                <a:latin typeface="+mn-lt"/>
              </a:rPr>
              <a:t>IN  AL</a:t>
            </a:r>
            <a:r>
              <a:rPr lang="zh-CN" altLang="en-US" dirty="0" smtClean="0">
                <a:latin typeface="+mn-lt"/>
              </a:rPr>
              <a:t>，端口地址</a:t>
            </a:r>
            <a:r>
              <a:rPr lang="en-US" dirty="0" smtClean="0">
                <a:latin typeface="+mn-lt"/>
              </a:rPr>
              <a:t>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AL←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位端口读入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字节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或  </a:t>
            </a:r>
            <a:r>
              <a:rPr lang="en-US" dirty="0" smtClean="0">
                <a:latin typeface="+mn-lt"/>
              </a:rPr>
              <a:t>IN  AX</a:t>
            </a:r>
            <a:r>
              <a:rPr lang="zh-CN" altLang="en-US" dirty="0" smtClean="0">
                <a:latin typeface="+mn-lt"/>
              </a:rPr>
              <a:t>，端口地址</a:t>
            </a:r>
            <a:r>
              <a:rPr lang="en-US" dirty="0" smtClean="0">
                <a:latin typeface="+mn-lt"/>
              </a:rPr>
              <a:t>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AX←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16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位端口读入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个字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  <a:sym typeface="Wingdings" panose="05000000000000000000"/>
              </a:rPr>
              <a:t>  </a:t>
            </a:r>
            <a:r>
              <a:rPr lang="en-US" dirty="0" smtClean="0">
                <a:latin typeface="+mn-lt"/>
              </a:rPr>
              <a:t>IN  AL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DX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；端口地址存放在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DX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中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或  </a:t>
            </a:r>
            <a:r>
              <a:rPr lang="en-US" dirty="0" smtClean="0">
                <a:latin typeface="+mn-lt"/>
              </a:rPr>
              <a:t>IN  AX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DX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格式</a:t>
            </a:r>
            <a:r>
              <a:rPr lang="en-US" dirty="0" smtClean="0">
                <a:sym typeface="Wingdings" panose="05000000000000000000"/>
              </a:rPr>
              <a:t> </a:t>
            </a:r>
            <a:r>
              <a:rPr lang="zh-CN" altLang="en-US" dirty="0" smtClean="0">
                <a:latin typeface="+mn-lt"/>
              </a:rPr>
              <a:t>，端口地址</a:t>
            </a:r>
            <a:r>
              <a:rPr lang="en-US" dirty="0" smtClean="0">
                <a:latin typeface="+mn-lt"/>
              </a:rPr>
              <a:t>(00~FFH)</a:t>
            </a:r>
            <a:r>
              <a:rPr lang="zh-CN" altLang="en-US" dirty="0" smtClean="0">
                <a:latin typeface="+mn-lt"/>
              </a:rPr>
              <a:t>直接包含在</a:t>
            </a:r>
            <a:r>
              <a:rPr lang="en-US" dirty="0" smtClean="0">
                <a:latin typeface="+mn-lt"/>
              </a:rPr>
              <a:t>IN</a:t>
            </a:r>
            <a:r>
              <a:rPr lang="zh-CN" altLang="en-US" dirty="0" smtClean="0">
                <a:latin typeface="+mn-lt"/>
              </a:rPr>
              <a:t>指令里，共允许寻址</a:t>
            </a:r>
            <a:r>
              <a:rPr lang="en-US" dirty="0" smtClean="0">
                <a:latin typeface="+mn-lt"/>
              </a:rPr>
              <a:t>256</a:t>
            </a:r>
            <a:r>
              <a:rPr lang="zh-CN" altLang="en-US" dirty="0" smtClean="0">
                <a:latin typeface="+mn-lt"/>
              </a:rPr>
              <a:t>个端口。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当端口地址大于</a:t>
            </a:r>
            <a:r>
              <a:rPr lang="en-US" dirty="0" smtClean="0">
                <a:latin typeface="+mn-lt"/>
              </a:rPr>
              <a:t>FFH</a:t>
            </a:r>
            <a:r>
              <a:rPr lang="zh-CN" altLang="en-US" dirty="0" smtClean="0">
                <a:latin typeface="+mn-lt"/>
              </a:rPr>
              <a:t>时，必须用格式</a:t>
            </a:r>
            <a:r>
              <a:rPr lang="en-US" dirty="0" smtClean="0">
                <a:sym typeface="Wingdings" panose="05000000000000000000"/>
              </a:rPr>
              <a:t> </a:t>
            </a:r>
            <a:r>
              <a:rPr lang="zh-CN" altLang="en-US" dirty="0" smtClean="0">
                <a:latin typeface="+mn-lt"/>
              </a:rPr>
              <a:t>寻址，即先将端口号送入</a:t>
            </a:r>
            <a:r>
              <a:rPr lang="en-US" dirty="0" smtClean="0">
                <a:latin typeface="+mn-lt"/>
              </a:rPr>
              <a:t>DX</a:t>
            </a:r>
            <a:r>
              <a:rPr lang="zh-CN" altLang="en-US" dirty="0" smtClean="0">
                <a:latin typeface="+mn-lt"/>
              </a:rPr>
              <a:t>，再执行输入操作，</a:t>
            </a:r>
            <a:r>
              <a:rPr lang="en-US" dirty="0" smtClean="0">
                <a:latin typeface="+mn-lt"/>
              </a:rPr>
              <a:t>DX</a:t>
            </a:r>
            <a:r>
              <a:rPr lang="zh-CN" altLang="en-US" dirty="0" smtClean="0">
                <a:latin typeface="+mn-lt"/>
              </a:rPr>
              <a:t>允许范围</a:t>
            </a:r>
            <a:r>
              <a:rPr lang="en-US" dirty="0" smtClean="0">
                <a:latin typeface="+mn-lt"/>
              </a:rPr>
              <a:t>0000~ FFFFH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628650"/>
            <a:ext cx="8229600" cy="17716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 smtClean="0">
                <a:solidFill>
                  <a:srgbClr val="FFFF00"/>
                </a:solidFill>
              </a:rPr>
              <a:t>.3  </a:t>
            </a:r>
            <a:r>
              <a:rPr lang="en-US" altLang="zh-CN" sz="4800" dirty="0" smtClean="0">
                <a:solidFill>
                  <a:srgbClr val="FFFF00"/>
                </a:solidFill>
              </a:rPr>
              <a:t>8086</a:t>
            </a:r>
            <a:r>
              <a:rPr lang="zh-CN" altLang="en-US" sz="4800" dirty="0" smtClean="0">
                <a:solidFill>
                  <a:srgbClr val="FFFF00"/>
                </a:solidFill>
              </a:rPr>
              <a:t>的指令系统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2762250"/>
            <a:ext cx="8186737" cy="3416300"/>
          </a:xfrm>
        </p:spPr>
        <p:txBody>
          <a:bodyPr/>
          <a:lstStyle/>
          <a:p>
            <a:pPr algn="just"/>
            <a:r>
              <a:rPr lang="en-US" sz="2800" dirty="0" smtClean="0">
                <a:latin typeface="+mn-lt"/>
              </a:rPr>
              <a:t>8086</a:t>
            </a:r>
            <a:r>
              <a:rPr lang="zh-CN" altLang="en-US" sz="2800" dirty="0" smtClean="0">
                <a:latin typeface="+mn-lt"/>
              </a:rPr>
              <a:t>的指令共有六大类：数据传送指令、算术运算指令、逻辑运算和移位指令、字符串处理指令、控制转移指令、处理器控制指令。</a:t>
            </a:r>
            <a:endParaRPr lang="zh-CN" altLang="en-US" sz="2800" dirty="0" smtClean="0">
              <a:latin typeface="+mn-lt"/>
            </a:endParaRPr>
          </a:p>
          <a:p>
            <a:pPr algn="just">
              <a:spcBef>
                <a:spcPts val="3600"/>
              </a:spcBef>
              <a:buFont typeface="Wingdings 3" panose="05040102010807070707" pitchFamily="18" charset="2"/>
              <a:buChar char="u"/>
            </a:pPr>
            <a:r>
              <a:rPr lang="zh-CN" altLang="en-US" sz="2800" dirty="0" smtClean="0">
                <a:solidFill>
                  <a:srgbClr val="FF66FF"/>
                </a:solidFill>
              </a:rPr>
              <a:t>本章除详细介绍各类指令外，还将介绍部分伪指令，并给出许多短小的程序设计例子</a:t>
            </a:r>
            <a:r>
              <a:rPr lang="en-US" altLang="zh-CN" sz="2800" dirty="0" smtClean="0">
                <a:solidFill>
                  <a:srgbClr val="FF66FF"/>
                </a:solidFill>
              </a:rPr>
              <a:t>,</a:t>
            </a:r>
            <a:r>
              <a:rPr lang="zh-CN" altLang="en-US" sz="2800" dirty="0" smtClean="0">
                <a:solidFill>
                  <a:srgbClr val="FF66FF"/>
                </a:solidFill>
              </a:rPr>
              <a:t>以便更好理解指令功能。</a:t>
            </a:r>
            <a:endParaRPr lang="zh-CN" altLang="en-US" sz="2800" dirty="0" smtClean="0">
              <a:solidFill>
                <a:srgbClr val="FF66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085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输入输出指令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3.32  </a:t>
            </a:r>
            <a:endParaRPr 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用</a:t>
            </a:r>
            <a:r>
              <a:rPr lang="en-US" sz="2800" dirty="0" smtClean="0">
                <a:latin typeface="+mn-lt"/>
                <a:ea typeface="+mn-ea"/>
              </a:rPr>
              <a:t>IN</a:t>
            </a:r>
            <a:r>
              <a:rPr lang="zh-CN" altLang="en-US" sz="2800" dirty="0" smtClean="0">
                <a:latin typeface="+mn-lt"/>
                <a:ea typeface="+mn-ea"/>
              </a:rPr>
              <a:t>指令从输入端口读取数据的例子。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sz="2800" dirty="0" smtClean="0">
                <a:latin typeface="+mn-lt"/>
              </a:rPr>
              <a:t>IN	   AL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sz="2800" dirty="0" smtClean="0">
                <a:latin typeface="+mn-lt"/>
              </a:rPr>
              <a:t>0F1H	   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AL←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从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F1H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端口读入</a:t>
            </a:r>
            <a:r>
              <a:rPr lang="en-US" altLang="zh-CN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字节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；</a:t>
            </a:r>
            <a:endParaRPr lang="en-US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IN	   AX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sz="2800" dirty="0" smtClean="0">
                <a:latin typeface="+mn-lt"/>
              </a:rPr>
              <a:t>80H	   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AL←80H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端口内容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</a:rPr>
              <a:t>				   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AH←81H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端口内容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；</a:t>
            </a:r>
            <a:endParaRPr lang="en-US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MOV  DX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sz="2800" dirty="0" smtClean="0">
                <a:latin typeface="+mn-lt"/>
              </a:rPr>
              <a:t>310H	   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；端口地址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310H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先送入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DX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IN	   AL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sz="2800" dirty="0" smtClean="0">
                <a:latin typeface="+mn-lt"/>
              </a:rPr>
              <a:t>DX	   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AL←310H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端口内容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5842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输入输出指令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339850"/>
            <a:ext cx="7831137" cy="51752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3.33  </a:t>
            </a:r>
            <a:endParaRPr 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  <a:ea typeface="+mn-ea"/>
              </a:rPr>
              <a:t>      IN</a:t>
            </a:r>
            <a:r>
              <a:rPr lang="zh-CN" altLang="en-US" sz="2800" dirty="0" smtClean="0">
                <a:latin typeface="+mn-lt"/>
                <a:ea typeface="+mn-ea"/>
              </a:rPr>
              <a:t>指令中也可用符号表示地址。例如，要求从一个模</a:t>
            </a:r>
            <a:r>
              <a:rPr lang="en-US" sz="2800" dirty="0" smtClean="0">
                <a:latin typeface="+mn-lt"/>
                <a:ea typeface="+mn-ea"/>
              </a:rPr>
              <a:t>/</a:t>
            </a:r>
            <a:r>
              <a:rPr lang="zh-CN" altLang="en-US" sz="2800" dirty="0" smtClean="0">
                <a:latin typeface="+mn-lt"/>
                <a:ea typeface="+mn-ea"/>
              </a:rPr>
              <a:t>数</a:t>
            </a:r>
            <a:r>
              <a:rPr lang="en-US" sz="2800" dirty="0" smtClean="0">
                <a:latin typeface="+mn-lt"/>
                <a:ea typeface="+mn-ea"/>
              </a:rPr>
              <a:t>(A/D) </a:t>
            </a:r>
            <a:r>
              <a:rPr lang="zh-CN" altLang="en-US" sz="2800" dirty="0" smtClean="0">
                <a:latin typeface="+mn-lt"/>
                <a:ea typeface="+mn-ea"/>
              </a:rPr>
              <a:t>转换器读入</a:t>
            </a:r>
            <a:r>
              <a:rPr lang="en-US" altLang="zh-CN" sz="2800" dirty="0" smtClean="0">
                <a:latin typeface="+mn-lt"/>
                <a:ea typeface="+mn-ea"/>
              </a:rPr>
              <a:t>1</a:t>
            </a:r>
            <a:r>
              <a:rPr lang="zh-CN" altLang="en-US" sz="2800" dirty="0" smtClean="0">
                <a:latin typeface="+mn-lt"/>
                <a:ea typeface="+mn-ea"/>
              </a:rPr>
              <a:t>字节数字量到</a:t>
            </a:r>
            <a:r>
              <a:rPr lang="en-US" sz="2800" dirty="0" smtClean="0">
                <a:latin typeface="+mn-lt"/>
                <a:ea typeface="+mn-ea"/>
              </a:rPr>
              <a:t>AL</a:t>
            </a:r>
            <a:r>
              <a:rPr lang="zh-CN" altLang="en-US" sz="2800" dirty="0" smtClean="0">
                <a:latin typeface="+mn-lt"/>
                <a:ea typeface="+mn-ea"/>
              </a:rPr>
              <a:t>中。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sz="2800" dirty="0" smtClean="0">
                <a:latin typeface="+mn-lt"/>
              </a:rPr>
              <a:t>ATOD    EQU	 54H	</a:t>
            </a:r>
            <a:endParaRPr lang="en-US" sz="2800" dirty="0" smtClean="0">
              <a:latin typeface="+mn-lt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</a:rPr>
              <a:t>				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A/D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转换器端口地址为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54H</a:t>
            </a:r>
            <a:endParaRPr lang="zh-CN" altLang="en-US" sz="2800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　　</a:t>
            </a:r>
            <a:r>
              <a:rPr lang="en-US" sz="2800" dirty="0" smtClean="0">
                <a:latin typeface="+mn-lt"/>
              </a:rPr>
              <a:t>	     IN	  AL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sz="2800" dirty="0" smtClean="0">
                <a:latin typeface="+mn-lt"/>
              </a:rPr>
              <a:t>ATOD		</a:t>
            </a:r>
            <a:endParaRPr lang="en-US" sz="2800" dirty="0" smtClean="0">
              <a:latin typeface="+mn-lt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</a:rPr>
              <a:t>				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；将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54H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端口的内容读入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AL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中</a:t>
            </a:r>
            <a:endParaRPr lang="zh-CN" altLang="en-US" sz="2800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4953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输入输出指令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OUT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输出指令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(Output)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endParaRPr lang="zh-CN" altLang="en-US" sz="2800" dirty="0" smtClean="0">
              <a:latin typeface="+mn-lt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2800" dirty="0" smtClean="0">
                <a:latin typeface="+mn-lt"/>
                <a:sym typeface="Wingdings" panose="05000000000000000000"/>
              </a:rPr>
              <a:t>    </a:t>
            </a:r>
            <a:r>
              <a:rPr lang="en-US" sz="2800" dirty="0" smtClean="0">
                <a:latin typeface="+mn-lt"/>
              </a:rPr>
              <a:t>OUT   </a:t>
            </a:r>
            <a:r>
              <a:rPr lang="zh-CN" altLang="en-US" sz="2800" dirty="0" smtClean="0">
                <a:latin typeface="+mn-lt"/>
              </a:rPr>
              <a:t>端口地址，</a:t>
            </a:r>
            <a:r>
              <a:rPr lang="en-US" sz="2800" dirty="0" smtClean="0">
                <a:latin typeface="+mn-lt"/>
              </a:rPr>
              <a:t>AL	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8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位端口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←AL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内容</a:t>
            </a:r>
            <a:endParaRPr lang="zh-CN" altLang="en-US" sz="2800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2800" dirty="0" smtClean="0">
                <a:latin typeface="+mn-lt"/>
              </a:rPr>
              <a:t>   或 </a:t>
            </a:r>
            <a:r>
              <a:rPr lang="en-US" sz="2800" dirty="0" smtClean="0">
                <a:latin typeface="+mn-lt"/>
              </a:rPr>
              <a:t>OUT   </a:t>
            </a:r>
            <a:r>
              <a:rPr lang="zh-CN" altLang="en-US" sz="2800" dirty="0" smtClean="0">
                <a:latin typeface="+mn-lt"/>
              </a:rPr>
              <a:t>端口地址，</a:t>
            </a:r>
            <a:r>
              <a:rPr lang="en-US" sz="2800" dirty="0" smtClean="0">
                <a:latin typeface="+mn-lt"/>
              </a:rPr>
              <a:t>AX	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位端口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←AX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内容</a:t>
            </a:r>
            <a:endParaRPr lang="zh-CN" altLang="en-US" sz="2800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2800" dirty="0" smtClean="0">
                <a:latin typeface="+mn-lt"/>
                <a:sym typeface="Wingdings" panose="05000000000000000000"/>
              </a:rPr>
              <a:t>；</a:t>
            </a:r>
            <a:endParaRPr lang="en-US" altLang="zh-CN" sz="2800" dirty="0" smtClean="0">
              <a:latin typeface="+mn-lt"/>
              <a:sym typeface="Wingdings" panose="05000000000000000000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2800" dirty="0" smtClean="0">
                <a:latin typeface="+mn-lt"/>
                <a:sym typeface="Wingdings" panose="05000000000000000000"/>
              </a:rPr>
              <a:t>    </a:t>
            </a:r>
            <a:r>
              <a:rPr lang="en-US" sz="2800" dirty="0" smtClean="0">
                <a:latin typeface="+mn-lt"/>
              </a:rPr>
              <a:t>OUT   DX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sz="2800" dirty="0" smtClean="0">
                <a:latin typeface="+mn-lt"/>
              </a:rPr>
              <a:t>AL		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DX=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端口地址</a:t>
            </a:r>
            <a:endParaRPr lang="zh-CN" altLang="en-US" sz="2800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sz="2800" dirty="0" smtClean="0">
                <a:latin typeface="+mn-lt"/>
              </a:rPr>
              <a:t>   或</a:t>
            </a:r>
            <a:r>
              <a:rPr lang="en-US" sz="2800" dirty="0" smtClean="0">
                <a:latin typeface="+mn-lt"/>
              </a:rPr>
              <a:t> OUT   DX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sz="2800" dirty="0" smtClean="0">
                <a:latin typeface="+mn-lt"/>
              </a:rPr>
              <a:t>AX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53975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输入输出指令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3.34   </a:t>
            </a:r>
            <a:r>
              <a:rPr lang="zh-CN" altLang="en-US" sz="2800" dirty="0" smtClean="0">
                <a:latin typeface="+mn-lt"/>
                <a:ea typeface="+mn-ea"/>
              </a:rPr>
              <a:t>用</a:t>
            </a:r>
            <a:r>
              <a:rPr lang="en-US" sz="2800" dirty="0" smtClean="0">
                <a:latin typeface="+mn-lt"/>
                <a:ea typeface="+mn-ea"/>
              </a:rPr>
              <a:t>OUT</a:t>
            </a:r>
            <a:r>
              <a:rPr lang="zh-CN" altLang="en-US" sz="2800" dirty="0" smtClean="0">
                <a:latin typeface="+mn-lt"/>
                <a:ea typeface="+mn-ea"/>
              </a:rPr>
              <a:t>指令对输出端口进行操作的例子。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OUT	  85H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sz="2800" dirty="0" smtClean="0">
                <a:latin typeface="+mn-lt"/>
              </a:rPr>
              <a:t>AL		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85H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端口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←AL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内容</a:t>
            </a:r>
            <a:endParaRPr lang="zh-CN" altLang="en-US" sz="2800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；</a:t>
            </a:r>
            <a:endParaRPr lang="en-US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MOV	  DX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sz="2800" dirty="0" smtClean="0">
                <a:latin typeface="+mn-lt"/>
              </a:rPr>
              <a:t>0FF4H	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altLang="zh-CN" sz="2800" dirty="0" smtClean="0">
                <a:solidFill>
                  <a:schemeClr val="tx2"/>
                </a:solidFill>
                <a:latin typeface="+mn-lt"/>
                <a:ea typeface="+mn-ea"/>
              </a:rPr>
              <a:t>DX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指向端口</a:t>
            </a:r>
            <a:r>
              <a:rPr lang="en-US" altLang="zh-CN" sz="2800" dirty="0" smtClean="0">
                <a:solidFill>
                  <a:schemeClr val="tx2"/>
                </a:solidFill>
                <a:latin typeface="+mn-lt"/>
                <a:ea typeface="+mn-ea"/>
              </a:rPr>
              <a:t>0FF4H</a:t>
            </a:r>
            <a:endParaRPr lang="zh-CN" altLang="en-US" sz="2800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OUT	  DX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sz="2800" dirty="0" smtClean="0">
                <a:latin typeface="+mn-lt"/>
              </a:rPr>
              <a:t>AL		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FF4H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端口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←AL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内容</a:t>
            </a:r>
            <a:endParaRPr lang="zh-CN" altLang="en-US" sz="2800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；</a:t>
            </a:r>
            <a:endParaRPr lang="en-US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MOV	  DX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sz="2800" dirty="0" smtClean="0">
                <a:latin typeface="+mn-lt"/>
              </a:rPr>
              <a:t>300H	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DX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指向</a:t>
            </a:r>
            <a:r>
              <a:rPr lang="en-US" altLang="zh-CN" sz="2800" dirty="0" smtClean="0">
                <a:solidFill>
                  <a:schemeClr val="tx2"/>
                </a:solidFill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位端口</a:t>
            </a:r>
            <a:endParaRPr lang="zh-CN" altLang="en-US" sz="2800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OUT	  DX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sz="2800" dirty="0" smtClean="0">
                <a:latin typeface="+mn-lt"/>
              </a:rPr>
              <a:t>AX		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300H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端口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←AL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内容</a:t>
            </a:r>
            <a:endParaRPr lang="zh-CN" altLang="en-US" sz="2800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					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301H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端口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←AH</a:t>
            </a:r>
            <a:r>
              <a:rPr lang="zh-CN" altLang="en-US" sz="2800" dirty="0" smtClean="0">
                <a:solidFill>
                  <a:schemeClr val="tx2"/>
                </a:solidFill>
                <a:latin typeface="+mn-lt"/>
                <a:ea typeface="+mn-ea"/>
              </a:rPr>
              <a:t>内容</a:t>
            </a:r>
            <a:endParaRPr lang="zh-CN" altLang="en-US" sz="2800" dirty="0" smtClean="0">
              <a:solidFill>
                <a:schemeClr val="tx2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68300"/>
            <a:ext cx="8229600" cy="927100"/>
          </a:xfrm>
        </p:spPr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地址目标传送指令</a:t>
            </a:r>
            <a:br>
              <a:rPr lang="en-US" altLang="zh-CN" dirty="0" smtClean="0"/>
            </a:b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sz="2800" dirty="0" smtClean="0">
                <a:solidFill>
                  <a:schemeClr val="tx1"/>
                </a:solidFill>
              </a:rPr>
              <a:t>Address Object Transfers)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562100"/>
            <a:ext cx="8372475" cy="4927600"/>
          </a:xfrm>
        </p:spPr>
        <p:txBody>
          <a:bodyPr/>
          <a:lstStyle/>
          <a:p>
            <a:pPr algn="just">
              <a:spcBef>
                <a:spcPts val="1800"/>
              </a:spcBef>
            </a:pPr>
            <a:r>
              <a:rPr lang="zh-CN" altLang="en-US" sz="2800" dirty="0" smtClean="0"/>
              <a:t>这是一类专用于传送地址码的指令，可以用来传送操作数的段地址和偏移地址。</a:t>
            </a:r>
            <a:endParaRPr lang="zh-CN" altLang="en-US" sz="2800" dirty="0" smtClean="0"/>
          </a:p>
          <a:p>
            <a:pPr>
              <a:spcBef>
                <a:spcPts val="2400"/>
              </a:spcBef>
              <a:buNone/>
            </a:pP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1) LEA </a:t>
            </a:r>
            <a:r>
              <a:rPr lang="zh-CN" altLang="en-US" sz="3200" dirty="0" smtClean="0">
                <a:solidFill>
                  <a:srgbClr val="FF66FF"/>
                </a:solidFill>
                <a:latin typeface="+mn-lt"/>
              </a:rPr>
              <a:t>取有效地址指令</a:t>
            </a: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(Load Effective Address)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LEA	 </a:t>
            </a:r>
            <a:r>
              <a:rPr lang="zh-CN" altLang="en-US" sz="2800" dirty="0" smtClean="0">
                <a:latin typeface="+mn-lt"/>
              </a:rPr>
              <a:t>目的，源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 取源操作数地址的偏移量，送到目的操作数</a:t>
            </a:r>
            <a:endParaRPr lang="zh-CN" altLang="en-US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源操作数必须是存储单元，目的操作数是一个除段寄存器之外的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位寄存器。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28650"/>
            <a:ext cx="8372475" cy="58610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3.35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 </a:t>
            </a:r>
            <a:r>
              <a:rPr lang="zh-CN" altLang="en-US" dirty="0" smtClean="0">
                <a:latin typeface="+mn-lt"/>
                <a:ea typeface="+mn-ea"/>
              </a:rPr>
              <a:t>设：</a:t>
            </a:r>
            <a:r>
              <a:rPr lang="en-US" dirty="0" smtClean="0">
                <a:latin typeface="+mn-lt"/>
                <a:ea typeface="+mn-ea"/>
              </a:rPr>
              <a:t>SI=1000H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DS=5000H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(51000H)=1234H</a:t>
            </a:r>
            <a:r>
              <a:rPr lang="zh-CN" altLang="en-US" dirty="0" smtClean="0">
                <a:latin typeface="+mn-lt"/>
                <a:ea typeface="+mn-ea"/>
              </a:rPr>
              <a:t>，指令执行结果如下：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LEA	BX</a:t>
            </a:r>
            <a:r>
              <a:rPr lang="zh-CN" altLang="en-US" dirty="0" smtClean="0">
                <a:latin typeface="+mn-lt"/>
                <a:ea typeface="+mn-ea"/>
              </a:rPr>
              <a:t>，［</a:t>
            </a:r>
            <a:r>
              <a:rPr lang="en-US" dirty="0" smtClean="0">
                <a:latin typeface="+mn-lt"/>
                <a:ea typeface="+mn-ea"/>
              </a:rPr>
              <a:t>SI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r>
              <a:rPr lang="en-US" dirty="0" smtClean="0">
                <a:latin typeface="+mn-lt"/>
                <a:ea typeface="+mn-ea"/>
              </a:rPr>
              <a:t>		  </a:t>
            </a:r>
            <a:endParaRPr 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  <a:ea typeface="+mn-ea"/>
              </a:rPr>
              <a:t>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altLang="zh-CN" dirty="0" smtClean="0">
                <a:solidFill>
                  <a:srgbClr val="FFFF99"/>
                </a:solidFill>
                <a:latin typeface="+mn-lt"/>
                <a:ea typeface="+mn-ea"/>
              </a:rPr>
              <a:t>[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SI</a:t>
            </a:r>
            <a:r>
              <a:rPr lang="en-US" altLang="zh-CN" dirty="0" smtClean="0">
                <a:solidFill>
                  <a:srgbClr val="FFFF99"/>
                </a:solidFill>
                <a:latin typeface="+mn-lt"/>
                <a:ea typeface="+mn-ea"/>
              </a:rPr>
              <a:t>]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的偏移地址为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1000H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BX←1000H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	MOV	BX</a:t>
            </a:r>
            <a:r>
              <a:rPr lang="zh-CN" altLang="en-US" dirty="0" smtClean="0">
                <a:latin typeface="+mn-lt"/>
                <a:ea typeface="+mn-ea"/>
              </a:rPr>
              <a:t>，［</a:t>
            </a:r>
            <a:r>
              <a:rPr lang="en-US" dirty="0" smtClean="0">
                <a:latin typeface="+mn-lt"/>
                <a:ea typeface="+mn-ea"/>
              </a:rPr>
              <a:t>SI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r>
              <a:rPr lang="en-US" dirty="0" smtClean="0">
                <a:latin typeface="+mn-lt"/>
                <a:ea typeface="+mn-ea"/>
              </a:rPr>
              <a:t>	      </a:t>
            </a:r>
            <a:endParaRPr 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  <a:ea typeface="+mn-ea"/>
              </a:rPr>
              <a:t>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；偏移地址为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1000 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单元的内容为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1234H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FF99"/>
                </a:solidFill>
                <a:latin typeface="+mn-lt"/>
                <a:ea typeface="+mn-ea"/>
              </a:rPr>
              <a:t>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；指令执行后，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BX←1234H 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3.36  </a:t>
            </a:r>
            <a:r>
              <a:rPr lang="zh-CN" altLang="en-US" dirty="0" smtClean="0">
                <a:latin typeface="+mn-lt"/>
                <a:ea typeface="+mn-ea"/>
              </a:rPr>
              <a:t>下面两条指令是等价的，它们都取</a:t>
            </a:r>
            <a:r>
              <a:rPr lang="en-US" dirty="0" smtClean="0">
                <a:latin typeface="+mn-lt"/>
                <a:ea typeface="+mn-ea"/>
              </a:rPr>
              <a:t>TABLE</a:t>
            </a:r>
            <a:r>
              <a:rPr lang="zh-CN" altLang="en-US" dirty="0" smtClean="0">
                <a:latin typeface="+mn-lt"/>
                <a:ea typeface="+mn-ea"/>
              </a:rPr>
              <a:t>的偏移地址，送到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中。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LEA	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TABLE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MOV	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OFFSET  TABLE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3.37  </a:t>
            </a:r>
            <a:r>
              <a:rPr lang="zh-CN" altLang="en-US" sz="2800" dirty="0" smtClean="0">
                <a:latin typeface="+mn-lt"/>
                <a:ea typeface="+mn-ea"/>
              </a:rPr>
              <a:t>某数组含</a:t>
            </a:r>
            <a:r>
              <a:rPr lang="en-US" sz="2800" dirty="0" smtClean="0">
                <a:latin typeface="+mn-lt"/>
                <a:ea typeface="+mn-ea"/>
              </a:rPr>
              <a:t>20</a:t>
            </a:r>
            <a:r>
              <a:rPr lang="zh-CN" altLang="en-US" sz="2800" dirty="0" smtClean="0">
                <a:latin typeface="+mn-lt"/>
                <a:ea typeface="+mn-ea"/>
              </a:rPr>
              <a:t>个元素，每个元素占一个字节，序号为</a:t>
            </a:r>
            <a:r>
              <a:rPr lang="en-US" sz="2800" dirty="0" smtClean="0">
                <a:latin typeface="+mn-lt"/>
                <a:ea typeface="+mn-ea"/>
              </a:rPr>
              <a:t>0~19</a:t>
            </a:r>
            <a:r>
              <a:rPr lang="zh-CN" altLang="en-US" sz="2800" dirty="0" smtClean="0">
                <a:latin typeface="+mn-lt"/>
                <a:ea typeface="+mn-ea"/>
              </a:rPr>
              <a:t>。设</a:t>
            </a:r>
            <a:r>
              <a:rPr lang="en-US" sz="2800" dirty="0" smtClean="0">
                <a:latin typeface="+mn-lt"/>
                <a:ea typeface="+mn-ea"/>
              </a:rPr>
              <a:t>DI</a:t>
            </a:r>
            <a:r>
              <a:rPr lang="zh-CN" altLang="en-US" sz="2800" dirty="0" smtClean="0">
                <a:latin typeface="+mn-lt"/>
                <a:ea typeface="+mn-ea"/>
              </a:rPr>
              <a:t>指向数组开头处，如要把序号为</a:t>
            </a:r>
            <a:r>
              <a:rPr lang="en-US" sz="2800" dirty="0" smtClean="0">
                <a:latin typeface="+mn-lt"/>
                <a:ea typeface="+mn-ea"/>
              </a:rPr>
              <a:t>6</a:t>
            </a:r>
            <a:r>
              <a:rPr lang="zh-CN" altLang="en-US" sz="2800" dirty="0" smtClean="0">
                <a:latin typeface="+mn-lt"/>
                <a:ea typeface="+mn-ea"/>
              </a:rPr>
              <a:t>的元素的偏移地址送到</a:t>
            </a:r>
            <a:r>
              <a:rPr lang="en-US" sz="2800" dirty="0" smtClean="0"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latin typeface="+mn-lt"/>
                <a:ea typeface="+mn-ea"/>
              </a:rPr>
              <a:t>中，不能直接用</a:t>
            </a:r>
            <a:r>
              <a:rPr lang="en-US" sz="2800" dirty="0" smtClean="0">
                <a:latin typeface="+mn-lt"/>
                <a:ea typeface="+mn-ea"/>
              </a:rPr>
              <a:t>MOV</a:t>
            </a:r>
            <a:r>
              <a:rPr lang="zh-CN" altLang="en-US" sz="2800" dirty="0" smtClean="0">
                <a:latin typeface="+mn-lt"/>
                <a:ea typeface="+mn-ea"/>
              </a:rPr>
              <a:t>指令来实现，必须使用下面指令：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     LEA	BX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6</a:t>
            </a:r>
            <a:r>
              <a:rPr lang="zh-CN" altLang="en-US" sz="2800" dirty="0" smtClean="0">
                <a:latin typeface="+mn-lt"/>
                <a:ea typeface="+mn-ea"/>
              </a:rPr>
              <a:t>［</a:t>
            </a:r>
            <a:r>
              <a:rPr lang="en-US" sz="2800" dirty="0" smtClean="0">
                <a:latin typeface="+mn-lt"/>
                <a:ea typeface="+mn-ea"/>
              </a:rPr>
              <a:t>DI</a:t>
            </a:r>
            <a:r>
              <a:rPr lang="zh-CN" altLang="en-US" sz="2800" dirty="0" smtClean="0">
                <a:latin typeface="+mn-lt"/>
                <a:ea typeface="+mn-ea"/>
              </a:rPr>
              <a:t>］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450850"/>
            <a:ext cx="8372475" cy="640715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2) LDS </a:t>
            </a:r>
            <a:r>
              <a:rPr lang="zh-CN" altLang="en-US" sz="3200" dirty="0" smtClean="0">
                <a:solidFill>
                  <a:srgbClr val="FF66FF"/>
                </a:solidFill>
                <a:latin typeface="+mn-lt"/>
              </a:rPr>
              <a:t>将双字指针送到寄存器和</a:t>
            </a: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DS</a:t>
            </a:r>
            <a:r>
              <a:rPr lang="zh-CN" altLang="en-US" sz="3200" dirty="0" smtClean="0">
                <a:solidFill>
                  <a:srgbClr val="FF66FF"/>
                </a:solidFill>
                <a:latin typeface="+mn-lt"/>
              </a:rPr>
              <a:t>指令</a:t>
            </a: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 </a:t>
            </a:r>
            <a:endParaRPr lang="en-US" sz="3200" dirty="0" smtClean="0">
              <a:solidFill>
                <a:srgbClr val="FF66FF"/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FFFF99"/>
                </a:solidFill>
                <a:latin typeface="+mn-lt"/>
              </a:rPr>
              <a:t>       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(Load Pointer using DS)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LDS	</a:t>
            </a:r>
            <a:r>
              <a:rPr lang="zh-CN" altLang="en-US" dirty="0" smtClean="0">
                <a:latin typeface="+mn-lt"/>
              </a:rPr>
              <a:t>目的，源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指令功能： 从源操作数指定的存储单元中，取出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</a:t>
            </a: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字节地址指针，送进目的寄存器</a:t>
            </a:r>
            <a:r>
              <a:rPr lang="en-US" dirty="0" smtClean="0">
                <a:latin typeface="+mn-lt"/>
              </a:rPr>
              <a:t>DS</a:t>
            </a:r>
            <a:r>
              <a:rPr lang="zh-CN" altLang="en-US" dirty="0" smtClean="0">
                <a:latin typeface="+mn-lt"/>
              </a:rPr>
              <a:t>和指令中指定的目的寄存器中。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源操作数必须是存储单元，目的操作数必须是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位寄存器，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常用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SI</a:t>
            </a: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</a:rPr>
              <a:t>寄存器</a:t>
            </a:r>
            <a:r>
              <a:rPr lang="zh-CN" altLang="en-US" dirty="0" smtClean="0">
                <a:latin typeface="+mn-lt"/>
              </a:rPr>
              <a:t>，但</a:t>
            </a:r>
            <a:r>
              <a:rPr lang="zh-CN" altLang="en-US" dirty="0" smtClean="0">
                <a:solidFill>
                  <a:srgbClr val="FF66FF"/>
                </a:solidFill>
                <a:latin typeface="+mn-lt"/>
              </a:rPr>
              <a:t>不能用段寄存器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3.38    </a:t>
            </a:r>
            <a:r>
              <a:rPr lang="zh-CN" altLang="en-US" dirty="0" smtClean="0">
                <a:latin typeface="+mn-lt"/>
                <a:ea typeface="+mn-ea"/>
              </a:rPr>
              <a:t>设：</a:t>
            </a:r>
            <a:r>
              <a:rPr lang="en-US" dirty="0" smtClean="0">
                <a:latin typeface="+mn-lt"/>
                <a:ea typeface="+mn-ea"/>
              </a:rPr>
              <a:t>DS=1200H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(12450H)=F346H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(12452H)=0A90H</a:t>
            </a:r>
            <a:r>
              <a:rPr lang="zh-CN" altLang="en-US" dirty="0" smtClean="0">
                <a:latin typeface="+mn-lt"/>
                <a:ea typeface="+mn-ea"/>
              </a:rPr>
              <a:t>。执行指令：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latin typeface="+mn-lt"/>
                <a:ea typeface="+mn-ea"/>
              </a:rPr>
              <a:t>          LDS    SI</a:t>
            </a:r>
            <a:r>
              <a:rPr lang="zh-CN" altLang="en-US" sz="2800" dirty="0" smtClean="0">
                <a:latin typeface="+mn-lt"/>
                <a:ea typeface="+mn-ea"/>
              </a:rPr>
              <a:t>，［</a:t>
            </a:r>
            <a:r>
              <a:rPr lang="en-US" sz="2800" dirty="0" smtClean="0">
                <a:latin typeface="+mn-lt"/>
                <a:ea typeface="+mn-ea"/>
              </a:rPr>
              <a:t>450H</a:t>
            </a:r>
            <a:r>
              <a:rPr lang="zh-CN" altLang="en-US" sz="2800" dirty="0" smtClean="0">
                <a:latin typeface="+mn-lt"/>
                <a:ea typeface="+mn-ea"/>
              </a:rPr>
              <a:t>］</a:t>
            </a:r>
            <a:r>
              <a:rPr lang="en-US" dirty="0" smtClean="0">
                <a:latin typeface="+mn-lt"/>
                <a:ea typeface="+mn-ea"/>
              </a:rPr>
              <a:t>		</a:t>
            </a:r>
            <a:endParaRPr lang="en-US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rgbClr val="FFC000"/>
                </a:solidFill>
                <a:latin typeface="+mn-lt"/>
              </a:rPr>
              <a:t> 结果</a:t>
            </a:r>
            <a:r>
              <a:rPr lang="en-US" altLang="zh-CN" dirty="0" smtClean="0">
                <a:solidFill>
                  <a:srgbClr val="FFC000"/>
                </a:solidFill>
                <a:latin typeface="+mn-lt"/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存储单元前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字节内容为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F346H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SI←F346H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                           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字节内容为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0A90H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</a:rPr>
              <a:t>DS←0A90H</a:t>
            </a:r>
            <a:endParaRPr lang="zh-CN" altLang="en-US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 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LES </a:t>
            </a:r>
            <a:r>
              <a:rPr lang="zh-CN" altLang="en-US" sz="32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将双字指针送到寄存器和</a:t>
            </a:r>
            <a:r>
              <a:rPr lang="en-US" sz="32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zh-CN" altLang="en-US" sz="32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en-US" sz="32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2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(Load Pointer using ES)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指令格式：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LES	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目的，源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指令功能：与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指令的操作基本相同，但段寄存器为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，目的操作数常用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" panose="02010609060101010101" pitchFamily="49" charset="-122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" panose="02010609060101010101" pitchFamily="49" charset="-122"/>
              </a:rPr>
              <a:t>3.39  </a:t>
            </a:r>
            <a:r>
              <a:rPr lang="zh-CN" altLang="en-US" dirty="0" smtClean="0">
                <a:latin typeface="+mn-lt"/>
                <a:ea typeface="楷体" panose="02010609060101010101" pitchFamily="49" charset="-122"/>
              </a:rPr>
              <a:t>设</a:t>
            </a:r>
            <a:r>
              <a:rPr lang="en-US" dirty="0" smtClean="0">
                <a:latin typeface="+mn-lt"/>
                <a:ea typeface="楷体" panose="02010609060101010101" pitchFamily="49" charset="-122"/>
              </a:rPr>
              <a:t>DS=0100H</a:t>
            </a:r>
            <a:r>
              <a:rPr lang="zh-CN" altLang="en-US" dirty="0" smtClean="0">
                <a:latin typeface="+mn-lt"/>
                <a:ea typeface="楷体" panose="02010609060101010101" pitchFamily="49" charset="-122"/>
              </a:rPr>
              <a:t>，</a:t>
            </a:r>
            <a:r>
              <a:rPr lang="en-US" dirty="0" smtClean="0">
                <a:latin typeface="+mn-lt"/>
                <a:ea typeface="楷体" panose="02010609060101010101" pitchFamily="49" charset="-122"/>
              </a:rPr>
              <a:t>BX=0020H</a:t>
            </a:r>
            <a:r>
              <a:rPr lang="zh-CN" altLang="en-US" dirty="0" smtClean="0">
                <a:latin typeface="+mn-lt"/>
                <a:ea typeface="楷体" panose="02010609060101010101" pitchFamily="49" charset="-122"/>
              </a:rPr>
              <a:t>，</a:t>
            </a:r>
            <a:r>
              <a:rPr lang="en-US" dirty="0" smtClean="0">
                <a:latin typeface="+mn-lt"/>
                <a:ea typeface="楷体" panose="02010609060101010101" pitchFamily="49" charset="-122"/>
              </a:rPr>
              <a:t>(01020H)=0300H</a:t>
            </a:r>
            <a:r>
              <a:rPr lang="zh-CN" altLang="en-US" dirty="0" smtClean="0">
                <a:latin typeface="+mn-lt"/>
                <a:ea typeface="楷体" panose="02010609060101010101" pitchFamily="49" charset="-122"/>
              </a:rPr>
              <a:t>，</a:t>
            </a:r>
            <a:r>
              <a:rPr lang="en-US" dirty="0" smtClean="0">
                <a:latin typeface="+mn-lt"/>
                <a:ea typeface="楷体" panose="02010609060101010101" pitchFamily="49" charset="-122"/>
              </a:rPr>
              <a:t>(01022H)=0500H</a:t>
            </a:r>
            <a:endParaRPr lang="en-US" dirty="0" smtClean="0">
              <a:latin typeface="+mn-lt"/>
              <a:ea typeface="楷体" panose="02010609060101010101" pitchFamily="49" charset="-122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楷体" panose="02010609060101010101" pitchFamily="49" charset="-122"/>
              </a:rPr>
              <a:t>  	   LES	 DI</a:t>
            </a:r>
            <a:r>
              <a:rPr lang="zh-CN" altLang="en-US" dirty="0" smtClean="0">
                <a:latin typeface="+mn-lt"/>
                <a:ea typeface="楷体" panose="02010609060101010101" pitchFamily="49" charset="-122"/>
              </a:rPr>
              <a:t>，［</a:t>
            </a:r>
            <a:r>
              <a:rPr lang="en-US" dirty="0" smtClean="0">
                <a:latin typeface="+mn-lt"/>
                <a:ea typeface="楷体" panose="02010609060101010101" pitchFamily="49" charset="-122"/>
              </a:rPr>
              <a:t>BX</a:t>
            </a:r>
            <a:r>
              <a:rPr lang="zh-CN" altLang="en-US" dirty="0" smtClean="0">
                <a:latin typeface="+mn-lt"/>
                <a:ea typeface="楷体" panose="02010609060101010101" pitchFamily="49" charset="-122"/>
              </a:rPr>
              <a:t>］</a:t>
            </a:r>
            <a:r>
              <a:rPr lang="en-US" dirty="0" smtClean="0">
                <a:latin typeface="+mn-lt"/>
                <a:ea typeface="楷体" panose="02010609060101010101" pitchFamily="49" charset="-122"/>
              </a:rPr>
              <a:t>		</a:t>
            </a:r>
            <a:endParaRPr lang="en-US" dirty="0" smtClean="0">
              <a:latin typeface="+mn-lt"/>
              <a:ea typeface="楷体" panose="02010609060101010101" pitchFamily="49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；存储单元前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字节内容为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0300H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I←0300H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，</a:t>
            </a:r>
            <a:endParaRPr lang="en-US" dirty="0" smtClean="0">
              <a:solidFill>
                <a:schemeClr val="tx1"/>
              </a:solidFill>
              <a:latin typeface="+mn-lt"/>
              <a:ea typeface="楷体" panose="02010609060101010101" pitchFamily="49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；后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字节内容为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0500H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，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</a:rPr>
              <a:t>ES←0500H</a:t>
            </a:r>
            <a:endParaRPr lang="en-US" dirty="0" smtClean="0">
              <a:solidFill>
                <a:schemeClr val="tx1"/>
              </a:solidFill>
              <a:latin typeface="+mn-lt"/>
              <a:ea typeface="楷体" panose="02010609060101010101" pitchFamily="49" charset="-122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4064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标志传送指令</a:t>
            </a:r>
            <a:r>
              <a:rPr lang="en-US" dirty="0" smtClean="0"/>
              <a:t>(Flag Transfers)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17600"/>
            <a:ext cx="8372475" cy="3359150"/>
          </a:xfrm>
        </p:spPr>
        <p:txBody>
          <a:bodyPr/>
          <a:lstStyle/>
          <a:p>
            <a:pPr>
              <a:buAutoNum type="arabicParenR"/>
            </a:pP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LAHF </a:t>
            </a:r>
            <a:r>
              <a:rPr lang="zh-CN" altLang="en-US" sz="3200" dirty="0" smtClean="0">
                <a:solidFill>
                  <a:srgbClr val="FF66FF"/>
                </a:solidFill>
                <a:latin typeface="+mn-lt"/>
              </a:rPr>
              <a:t>标志送到</a:t>
            </a: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AH</a:t>
            </a:r>
            <a:r>
              <a:rPr lang="zh-CN" altLang="en-US" sz="3200" dirty="0" smtClean="0">
                <a:solidFill>
                  <a:srgbClr val="FF66FF"/>
                </a:solidFill>
                <a:latin typeface="+mn-lt"/>
              </a:rPr>
              <a:t>指令</a:t>
            </a: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 </a:t>
            </a:r>
            <a:endParaRPr lang="en-US" sz="3200" dirty="0" smtClean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</a:rPr>
              <a:t>（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Load AH from Flags)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LAHF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指令功能： 把标志寄存器的</a:t>
            </a:r>
            <a:r>
              <a:rPr lang="en-US" dirty="0" smtClean="0">
                <a:latin typeface="+mn-lt"/>
              </a:rPr>
              <a:t>SF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ZF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AF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PF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传送到</a:t>
            </a:r>
            <a:r>
              <a:rPr lang="en-US" dirty="0" smtClean="0">
                <a:latin typeface="+mn-lt"/>
              </a:rPr>
              <a:t>AH</a:t>
            </a:r>
            <a:r>
              <a:rPr lang="zh-CN" altLang="en-US" dirty="0" smtClean="0">
                <a:latin typeface="+mn-lt"/>
              </a:rPr>
              <a:t>寄存器的相应位。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       操作示意图如图</a:t>
            </a:r>
            <a:r>
              <a:rPr lang="en-US" dirty="0" smtClean="0">
                <a:latin typeface="+mn-lt"/>
              </a:rPr>
              <a:t>3.15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5" name="图片 4" descr="LF3-1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4406900"/>
            <a:ext cx="8460549" cy="1907890"/>
          </a:xfrm>
          <a:prstGeom prst="rect">
            <a:avLst/>
          </a:prstGeom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865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 smtClean="0">
                <a:solidFill>
                  <a:srgbClr val="FFFF00"/>
                </a:solidFill>
              </a:rPr>
              <a:t>.3  </a:t>
            </a:r>
            <a:r>
              <a:rPr lang="en-US" altLang="zh-CN" sz="4800" dirty="0" smtClean="0">
                <a:solidFill>
                  <a:srgbClr val="FFFF00"/>
                </a:solidFill>
              </a:rPr>
              <a:t>8086</a:t>
            </a:r>
            <a:r>
              <a:rPr lang="zh-CN" altLang="en-US" sz="4800" dirty="0" smtClean="0">
                <a:solidFill>
                  <a:srgbClr val="FFFF00"/>
                </a:solidFill>
              </a:rPr>
              <a:t>的指令系统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3850" y="2095500"/>
            <a:ext cx="635635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数据传送指令</a:t>
            </a:r>
            <a:endParaRPr lang="zh-CN" altLang="en-US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latin typeface="+mn-lt"/>
                <a:ea typeface="+mn-ea"/>
              </a:rPr>
              <a:t>算术运算指令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3.3.3  </a:t>
            </a:r>
            <a:r>
              <a:rPr lang="zh-CN" altLang="en-US" sz="3600" b="1" dirty="0" smtClean="0">
                <a:latin typeface="+mn-lt"/>
                <a:ea typeface="+mn-ea"/>
              </a:rPr>
              <a:t>逻辑运算和移位指令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3.3.4  </a:t>
            </a:r>
            <a:r>
              <a:rPr lang="zh-CN" altLang="en-US" sz="3600" b="1" dirty="0" smtClean="0">
                <a:latin typeface="+mn-lt"/>
                <a:ea typeface="+mn-ea"/>
              </a:rPr>
              <a:t>字符串处理指令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3.3.5  </a:t>
            </a:r>
            <a:r>
              <a:rPr lang="zh-CN" altLang="en-US" sz="3600" b="1" dirty="0" smtClean="0">
                <a:latin typeface="+mn-lt"/>
                <a:ea typeface="+mn-ea"/>
              </a:rPr>
              <a:t>控制转移指令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3.3.6  </a:t>
            </a:r>
            <a:r>
              <a:rPr lang="zh-CN" altLang="en-US" sz="3600" b="1" dirty="0" smtClean="0">
                <a:latin typeface="+mn-lt"/>
                <a:ea typeface="+mn-ea"/>
              </a:rPr>
              <a:t>处理器控制指令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55499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2) SAHF AH</a:t>
            </a:r>
            <a:r>
              <a:rPr lang="zh-CN" altLang="en-US" sz="3200" dirty="0" smtClean="0">
                <a:solidFill>
                  <a:srgbClr val="FF66FF"/>
                </a:solidFill>
                <a:latin typeface="+mn-lt"/>
              </a:rPr>
              <a:t>送标志寄存器</a:t>
            </a: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 </a:t>
            </a:r>
            <a:endParaRPr lang="en-US" sz="3200" dirty="0" smtClean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     (Store AH into Flags)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SAHF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指令功能： 把</a:t>
            </a:r>
            <a:r>
              <a:rPr lang="en-US" dirty="0" smtClean="0">
                <a:latin typeface="+mn-lt"/>
              </a:rPr>
              <a:t>AH</a:t>
            </a:r>
            <a:r>
              <a:rPr lang="zh-CN" altLang="en-US" dirty="0" smtClean="0">
                <a:latin typeface="+mn-lt"/>
              </a:rPr>
              <a:t>内容存入标志寄存器。指令功能与</a:t>
            </a:r>
            <a:r>
              <a:rPr lang="en-US" dirty="0" smtClean="0">
                <a:latin typeface="+mn-lt"/>
              </a:rPr>
              <a:t>LAHF </a:t>
            </a:r>
            <a:r>
              <a:rPr lang="zh-CN" altLang="en-US" dirty="0" smtClean="0">
                <a:latin typeface="+mn-lt"/>
              </a:rPr>
              <a:t>的操作相反。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3) PUSHF </a:t>
            </a:r>
            <a:r>
              <a:rPr lang="zh-CN" altLang="en-US" sz="3200" dirty="0" smtClean="0">
                <a:solidFill>
                  <a:srgbClr val="FF66FF"/>
                </a:solidFill>
                <a:latin typeface="+mn-lt"/>
              </a:rPr>
              <a:t>标志入栈指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令</a:t>
            </a:r>
            <a:endParaRPr lang="en-US" altLang="zh-CN" sz="2800" dirty="0" smtClean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     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(Push Flags onto Stack)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PUSHF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指令功能： 把整个标志寄存器的内容推入堆栈，并使</a:t>
            </a:r>
            <a:r>
              <a:rPr lang="en-US" dirty="0" smtClean="0">
                <a:latin typeface="+mn-lt"/>
              </a:rPr>
              <a:t>SP←SP-2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4) POPF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标志出栈指令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endParaRPr lang="en-US" sz="2800" dirty="0" smtClean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     (Pop Flags off Stack)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POPF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 把</a:t>
            </a:r>
            <a:r>
              <a:rPr lang="en-US" sz="2800" dirty="0" smtClean="0">
                <a:latin typeface="+mn-lt"/>
              </a:rPr>
              <a:t>SP</a:t>
            </a:r>
            <a:r>
              <a:rPr lang="zh-CN" altLang="en-US" sz="2800" dirty="0" smtClean="0">
                <a:latin typeface="+mn-lt"/>
              </a:rPr>
              <a:t>所指的一个字，传送给标志寄存器</a:t>
            </a:r>
            <a:r>
              <a:rPr lang="en-US" sz="2800" dirty="0" smtClean="0">
                <a:latin typeface="+mn-lt"/>
              </a:rPr>
              <a:t>FLAGS</a:t>
            </a:r>
            <a:r>
              <a:rPr lang="zh-CN" altLang="en-US" sz="2800" dirty="0" smtClean="0">
                <a:latin typeface="+mn-lt"/>
              </a:rPr>
              <a:t>，并使</a:t>
            </a:r>
            <a:r>
              <a:rPr lang="en-US" sz="2800" dirty="0" smtClean="0">
                <a:latin typeface="+mn-lt"/>
              </a:rPr>
              <a:t>SP←SP+2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28650"/>
            <a:ext cx="8534400" cy="1466850"/>
          </a:xfrm>
        </p:spPr>
        <p:txBody>
          <a:bodyPr/>
          <a:lstStyle/>
          <a:p>
            <a:r>
              <a:rPr lang="en-US" sz="4800" dirty="0" smtClean="0">
                <a:solidFill>
                  <a:srgbClr val="FFFF00"/>
                </a:solidFill>
                <a:cs typeface="Times New Roman" panose="02020603050405020304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cs typeface="Times New Roman" panose="02020603050405020304"/>
              </a:rPr>
              <a:t>3</a:t>
            </a:r>
            <a:r>
              <a:rPr lang="en-US" sz="4800" dirty="0" smtClean="0">
                <a:solidFill>
                  <a:srgbClr val="FFFF00"/>
                </a:solidFill>
              </a:rPr>
              <a:t>.3  </a:t>
            </a:r>
            <a:r>
              <a:rPr lang="en-US" altLang="zh-CN" sz="4800" dirty="0" smtClean="0">
                <a:solidFill>
                  <a:srgbClr val="FFFF00"/>
                </a:solidFill>
              </a:rPr>
              <a:t>8086</a:t>
            </a:r>
            <a:r>
              <a:rPr lang="zh-CN" altLang="en-US" sz="4800" dirty="0" smtClean="0">
                <a:solidFill>
                  <a:srgbClr val="FFFF00"/>
                </a:solidFill>
              </a:rPr>
              <a:t>的指令系统</a:t>
            </a:r>
            <a:endParaRPr lang="zh-CN" altLang="en-US" sz="4800" dirty="0">
              <a:solidFill>
                <a:srgbClr val="FFFF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3850" y="2095500"/>
            <a:ext cx="6356350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latin typeface="+mn-lt"/>
                <a:ea typeface="+mn-ea"/>
              </a:rPr>
              <a:t>3</a:t>
            </a:r>
            <a:r>
              <a:rPr lang="en-US" sz="3600" b="1" dirty="0" smtClean="0">
                <a:latin typeface="+mn-lt"/>
                <a:ea typeface="+mn-ea"/>
              </a:rPr>
              <a:t>.1  </a:t>
            </a:r>
            <a:r>
              <a:rPr lang="zh-CN" altLang="en-US" sz="3600" b="1" dirty="0" smtClean="0">
                <a:latin typeface="+mn-lt"/>
                <a:ea typeface="+mn-ea"/>
              </a:rPr>
              <a:t>数据传送指令</a:t>
            </a:r>
            <a:endParaRPr lang="zh-CN" altLang="en-US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latin typeface="+mn-lt"/>
                <a:ea typeface="+mn-ea"/>
              </a:rPr>
              <a:t>3</a:t>
            </a:r>
            <a:r>
              <a:rPr 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.2  </a:t>
            </a:r>
            <a:r>
              <a:rPr lang="zh-CN" altLang="en-US" sz="3600" b="1" dirty="0" smtClean="0">
                <a:solidFill>
                  <a:srgbClr val="00FF00"/>
                </a:solidFill>
                <a:latin typeface="+mn-lt"/>
                <a:ea typeface="+mn-ea"/>
              </a:rPr>
              <a:t>算术运算指令</a:t>
            </a:r>
            <a:endParaRPr lang="en-US" altLang="zh-CN" sz="36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3.3.3  </a:t>
            </a:r>
            <a:r>
              <a:rPr lang="zh-CN" altLang="en-US" sz="3600" b="1" dirty="0" smtClean="0">
                <a:latin typeface="+mn-lt"/>
                <a:ea typeface="+mn-ea"/>
              </a:rPr>
              <a:t>逻辑运算和移位指令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3.3.4  </a:t>
            </a:r>
            <a:r>
              <a:rPr lang="zh-CN" altLang="en-US" sz="3600" b="1" dirty="0" smtClean="0">
                <a:latin typeface="+mn-lt"/>
                <a:ea typeface="+mn-ea"/>
              </a:rPr>
              <a:t>字符串处理指令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3.3.5  </a:t>
            </a:r>
            <a:r>
              <a:rPr lang="zh-CN" altLang="en-US" sz="3600" b="1" dirty="0" smtClean="0">
                <a:latin typeface="+mn-lt"/>
                <a:ea typeface="+mn-ea"/>
              </a:rPr>
              <a:t>控制转移指令</a:t>
            </a:r>
            <a:endParaRPr lang="en-US" altLang="zh-CN" sz="3600" b="1" dirty="0" smtClean="0"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zh-CN" sz="3600" b="1" dirty="0" smtClean="0">
                <a:latin typeface="+mn-lt"/>
                <a:ea typeface="+mn-ea"/>
              </a:rPr>
              <a:t>3.3.6  </a:t>
            </a:r>
            <a:r>
              <a:rPr lang="zh-CN" altLang="en-US" sz="3600" b="1" dirty="0" smtClean="0">
                <a:latin typeface="+mn-lt"/>
                <a:ea typeface="+mn-ea"/>
              </a:rPr>
              <a:t>处理器控制指令</a:t>
            </a:r>
            <a:endParaRPr lang="en-US" altLang="zh-CN" sz="3600" b="1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ea typeface="+mn-ea"/>
              </a:rPr>
              <a:t>3.3.2  </a:t>
            </a:r>
            <a:r>
              <a:rPr lang="zh-CN" altLang="en-US" sz="3600" dirty="0" smtClean="0">
                <a:solidFill>
                  <a:srgbClr val="00FF00"/>
                </a:solidFill>
                <a:ea typeface="+mn-ea"/>
              </a:rPr>
              <a:t>算术运算指令</a:t>
            </a:r>
            <a:endParaRPr lang="zh-CN" altLang="en-US" sz="3600" dirty="0">
              <a:solidFill>
                <a:srgbClr val="00FF00"/>
              </a:solidFill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+mn-lt"/>
              </a:rPr>
              <a:t>算术运算指令可处理</a:t>
            </a: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种类型的数：</a:t>
            </a:r>
            <a:endParaRPr lang="en-US" altLang="zh-CN" dirty="0" smtClean="0">
              <a:latin typeface="+mn-lt"/>
            </a:endParaRPr>
          </a:p>
          <a:p>
            <a:pPr algn="just">
              <a:buNone/>
            </a:pPr>
            <a:r>
              <a:rPr lang="en-US" altLang="zh-CN" dirty="0" smtClean="0">
                <a:latin typeface="+mn-lt"/>
                <a:ea typeface="+mn-ea"/>
              </a:rPr>
              <a:t>		</a:t>
            </a:r>
            <a:r>
              <a:rPr lang="zh-CN" altLang="en-US" dirty="0" smtClean="0">
                <a:latin typeface="+mn-lt"/>
              </a:rPr>
              <a:t>无符号二进制整数</a:t>
            </a:r>
            <a:endParaRPr lang="en-US" altLang="zh-CN" dirty="0" smtClean="0">
              <a:latin typeface="+mn-lt"/>
            </a:endParaRPr>
          </a:p>
          <a:p>
            <a:pPr algn="just">
              <a:buNone/>
            </a:pPr>
            <a:r>
              <a:rPr lang="en-US" altLang="zh-CN" dirty="0" smtClean="0">
                <a:latin typeface="+mn-lt"/>
              </a:rPr>
              <a:t>		</a:t>
            </a:r>
            <a:r>
              <a:rPr lang="zh-CN" altLang="en-US" dirty="0" smtClean="0">
                <a:latin typeface="+mn-lt"/>
              </a:rPr>
              <a:t>带符号二进制整数</a:t>
            </a:r>
            <a:endParaRPr lang="en-US" altLang="zh-CN" dirty="0" smtClean="0">
              <a:latin typeface="+mn-lt"/>
            </a:endParaRPr>
          </a:p>
          <a:p>
            <a:pPr algn="just">
              <a:buNone/>
            </a:pPr>
            <a:r>
              <a:rPr lang="en-US" altLang="zh-CN" dirty="0" smtClean="0">
                <a:latin typeface="+mn-lt"/>
              </a:rPr>
              <a:t>		</a:t>
            </a:r>
            <a:r>
              <a:rPr lang="zh-CN" altLang="en-US" dirty="0" smtClean="0">
                <a:latin typeface="+mn-lt"/>
              </a:rPr>
              <a:t>无符号压缩十进制整数</a:t>
            </a:r>
            <a:r>
              <a:rPr lang="en-US" dirty="0" smtClean="0">
                <a:latin typeface="+mn-lt"/>
              </a:rPr>
              <a:t>(Packed Decimal)</a:t>
            </a:r>
            <a:endParaRPr lang="en-US" dirty="0" smtClean="0">
              <a:latin typeface="+mn-lt"/>
            </a:endParaRPr>
          </a:p>
          <a:p>
            <a:pPr algn="just">
              <a:buNone/>
            </a:pPr>
            <a:r>
              <a:rPr lang="en-US" altLang="zh-CN" dirty="0" smtClean="0">
                <a:latin typeface="+mn-lt"/>
              </a:rPr>
              <a:t>		</a:t>
            </a:r>
            <a:r>
              <a:rPr lang="zh-CN" altLang="en-US" dirty="0" smtClean="0">
                <a:latin typeface="+mn-lt"/>
              </a:rPr>
              <a:t>无符号非压缩十进制整数</a:t>
            </a:r>
            <a:r>
              <a:rPr lang="en-US" dirty="0" smtClean="0">
                <a:latin typeface="+mn-lt"/>
              </a:rPr>
              <a:t>(Unpacked Decimal)</a:t>
            </a:r>
            <a:endParaRPr lang="zh-CN" altLang="en-US" dirty="0" smtClean="0"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二进制数可以是</a:t>
            </a:r>
            <a:r>
              <a:rPr lang="en-US" dirty="0" smtClean="0">
                <a:latin typeface="+mn-lt"/>
              </a:rPr>
              <a:t>8</a:t>
            </a:r>
            <a:r>
              <a:rPr lang="zh-CN" altLang="en-US" dirty="0" smtClean="0">
                <a:latin typeface="+mn-lt"/>
              </a:rPr>
              <a:t>位或</a:t>
            </a:r>
            <a:r>
              <a:rPr lang="en-US" dirty="0" smtClean="0">
                <a:latin typeface="+mn-lt"/>
              </a:rPr>
              <a:t>16</a:t>
            </a:r>
            <a:r>
              <a:rPr lang="zh-CN" altLang="en-US" dirty="0" smtClean="0">
                <a:latin typeface="+mn-lt"/>
              </a:rPr>
              <a:t>位，如果是带符号数，则用补码表示。 </a:t>
            </a:r>
            <a:endParaRPr lang="zh-CN" altLang="en-US" dirty="0" smtClean="0">
              <a:latin typeface="+mn-lt"/>
            </a:endParaRPr>
          </a:p>
          <a:p>
            <a:pPr algn="just"/>
            <a:r>
              <a:rPr lang="zh-CN" altLang="en-US" dirty="0" smtClean="0">
                <a:latin typeface="+mn-lt"/>
              </a:rPr>
              <a:t>压缩十进制数 </a:t>
            </a:r>
            <a:r>
              <a:rPr lang="zh-CN" altLang="en-US" dirty="0" smtClean="0">
                <a:latin typeface="+mn-lt"/>
                <a:ea typeface="+mn-ea"/>
              </a:rPr>
              <a:t>在一个字节中存放两个</a:t>
            </a:r>
            <a:r>
              <a:rPr lang="en-US" dirty="0" smtClean="0">
                <a:latin typeface="+mn-lt"/>
                <a:ea typeface="+mn-ea"/>
              </a:rPr>
              <a:t>BCD</a:t>
            </a:r>
            <a:r>
              <a:rPr lang="zh-CN" altLang="en-US" dirty="0" smtClean="0">
                <a:latin typeface="+mn-lt"/>
                <a:ea typeface="+mn-ea"/>
              </a:rPr>
              <a:t>码十进制数。</a:t>
            </a:r>
            <a:endParaRPr lang="zh-CN" altLang="en-US" dirty="0" smtClean="0">
              <a:latin typeface="+mn-lt"/>
              <a:ea typeface="+mn-ea"/>
            </a:endParaRPr>
          </a:p>
          <a:p>
            <a:pPr algn="just"/>
            <a:r>
              <a:rPr lang="zh-CN" altLang="en-US" dirty="0" smtClean="0">
                <a:latin typeface="+mn-lt"/>
              </a:rPr>
              <a:t>非压缩十进制数 </a:t>
            </a:r>
            <a:r>
              <a:rPr lang="zh-CN" altLang="en-US" dirty="0" smtClean="0">
                <a:latin typeface="+mn-lt"/>
                <a:ea typeface="+mn-ea"/>
              </a:rPr>
              <a:t>低半字节存放一个十进制数，高半字节为全零。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算术运算指令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603250"/>
          </a:xfrm>
        </p:spPr>
        <p:txBody>
          <a:bodyPr/>
          <a:lstStyle/>
          <a:p>
            <a:r>
              <a:rPr lang="zh-CN" altLang="en-US" dirty="0" smtClean="0">
                <a:latin typeface="+mn-lt"/>
              </a:rPr>
              <a:t>上述</a:t>
            </a:r>
            <a:r>
              <a:rPr lang="en-US" dirty="0" smtClean="0">
                <a:latin typeface="+mn-lt"/>
              </a:rPr>
              <a:t>4</a:t>
            </a:r>
            <a:r>
              <a:rPr lang="zh-CN" altLang="en-US" dirty="0" smtClean="0">
                <a:latin typeface="+mn-lt"/>
              </a:rPr>
              <a:t>种类型数的表示方法见表</a:t>
            </a:r>
            <a:r>
              <a:rPr lang="en-US" dirty="0" smtClean="0">
                <a:latin typeface="+mn-lt"/>
              </a:rPr>
              <a:t>3.5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2139950"/>
            <a:ext cx="8616950" cy="23483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算术运算指令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028700"/>
            <a:ext cx="8372475" cy="1003300"/>
          </a:xfrm>
        </p:spPr>
        <p:txBody>
          <a:bodyPr/>
          <a:lstStyle/>
          <a:p>
            <a:r>
              <a:rPr lang="zh-CN" altLang="en-US" dirty="0" smtClean="0">
                <a:latin typeface="+mn-lt"/>
              </a:rPr>
              <a:t>系统提供加、减、乘、除四种基本运算指令，还有各种调整指令，见表</a:t>
            </a:r>
            <a:r>
              <a:rPr lang="en-US" dirty="0" smtClean="0">
                <a:latin typeface="+mn-lt"/>
              </a:rPr>
              <a:t>3.6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5900" y="2051050"/>
            <a:ext cx="4363064" cy="4508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9800" y="2895600"/>
            <a:ext cx="4181907" cy="2873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95300"/>
            <a:ext cx="8453437" cy="5994400"/>
          </a:xfrm>
        </p:spPr>
        <p:txBody>
          <a:bodyPr/>
          <a:lstStyle/>
          <a:p>
            <a:pPr>
              <a:buNone/>
            </a:pP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1. </a:t>
            </a:r>
            <a:r>
              <a:rPr lang="zh-CN" altLang="en-US" sz="3200" dirty="0" smtClean="0">
                <a:solidFill>
                  <a:srgbClr val="FFFF99"/>
                </a:solidFill>
                <a:latin typeface="+mn-lt"/>
              </a:rPr>
              <a:t>加法指令</a:t>
            </a:r>
            <a:r>
              <a:rPr lang="en-US" sz="3200" dirty="0" smtClean="0">
                <a:solidFill>
                  <a:srgbClr val="FFFF99"/>
                </a:solidFill>
                <a:latin typeface="+mn-lt"/>
              </a:rPr>
              <a:t> (Addition)</a:t>
            </a:r>
            <a:endParaRPr lang="zh-CN" altLang="en-US" sz="3200" dirty="0" smtClean="0">
              <a:solidFill>
                <a:srgbClr val="FFFF99"/>
              </a:solidFill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ADD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加法指令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+mn-lt"/>
              </a:rPr>
              <a:t>  </a:t>
            </a: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ADD	</a:t>
            </a:r>
            <a:r>
              <a:rPr lang="zh-CN" altLang="en-US" dirty="0" smtClean="0">
                <a:latin typeface="+mn-lt"/>
              </a:rPr>
              <a:t>目的，源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en-US" dirty="0" smtClean="0">
                <a:latin typeface="+mn-lt"/>
              </a:rPr>
              <a:t>  </a:t>
            </a:r>
            <a:r>
              <a:rPr lang="zh-CN" altLang="en-US" dirty="0" smtClean="0">
                <a:latin typeface="+mn-lt"/>
              </a:rPr>
              <a:t>指令功能：目的</a:t>
            </a:r>
            <a:r>
              <a:rPr lang="en-US" dirty="0" smtClean="0">
                <a:latin typeface="+mn-lt"/>
              </a:rPr>
              <a:t>←</a:t>
            </a:r>
            <a:r>
              <a:rPr lang="zh-CN" altLang="en-US" dirty="0" smtClean="0">
                <a:latin typeface="+mn-lt"/>
              </a:rPr>
              <a:t>源</a:t>
            </a:r>
            <a:r>
              <a:rPr lang="en-US" dirty="0" smtClean="0">
                <a:latin typeface="+mn-lt"/>
              </a:rPr>
              <a:t>+</a:t>
            </a:r>
            <a:r>
              <a:rPr lang="zh-CN" altLang="en-US" dirty="0" smtClean="0">
                <a:latin typeface="+mn-lt"/>
              </a:rPr>
              <a:t>目的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ADC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带进位的加法指令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(Addition with Carry)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latin typeface="+mn-lt"/>
              </a:rPr>
              <a:t>  指令格式：</a:t>
            </a:r>
            <a:r>
              <a:rPr lang="en-US" dirty="0" smtClean="0">
                <a:latin typeface="+mn-lt"/>
              </a:rPr>
              <a:t> ADC	</a:t>
            </a:r>
            <a:r>
              <a:rPr lang="zh-CN" altLang="en-US" dirty="0" smtClean="0">
                <a:latin typeface="+mn-lt"/>
              </a:rPr>
              <a:t>目的，源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dirty="0" smtClean="0">
                <a:latin typeface="+mn-lt"/>
              </a:rPr>
              <a:t>  指令功能： 目的</a:t>
            </a:r>
            <a:r>
              <a:rPr lang="en-US" dirty="0" smtClean="0">
                <a:latin typeface="+mn-lt"/>
              </a:rPr>
              <a:t>←</a:t>
            </a:r>
            <a:r>
              <a:rPr lang="zh-CN" altLang="en-US" dirty="0" smtClean="0">
                <a:latin typeface="+mn-lt"/>
              </a:rPr>
              <a:t>源</a:t>
            </a:r>
            <a:r>
              <a:rPr lang="en-US" dirty="0" smtClean="0">
                <a:latin typeface="+mn-lt"/>
              </a:rPr>
              <a:t>+</a:t>
            </a:r>
            <a:r>
              <a:rPr lang="zh-CN" altLang="en-US" dirty="0" smtClean="0">
                <a:latin typeface="+mn-lt"/>
              </a:rPr>
              <a:t>目的</a:t>
            </a:r>
            <a:r>
              <a:rPr lang="en-US" dirty="0" smtClean="0">
                <a:latin typeface="+mn-lt"/>
              </a:rPr>
              <a:t>+CF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它们的源操作数可以是寄存器、存储器或立即数。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目的操作数只能用寄存器和存储单元，存储单元可以有表</a:t>
            </a:r>
            <a:r>
              <a:rPr lang="en-US" dirty="0" smtClean="0">
                <a:latin typeface="+mn-lt"/>
              </a:rPr>
              <a:t>3.2</a:t>
            </a:r>
            <a:r>
              <a:rPr lang="zh-CN" altLang="en-US" dirty="0" smtClean="0">
                <a:latin typeface="+mn-lt"/>
              </a:rPr>
              <a:t>中所示的</a:t>
            </a:r>
            <a:r>
              <a:rPr lang="en-US" dirty="0" smtClean="0">
                <a:latin typeface="+mn-lt"/>
              </a:rPr>
              <a:t>24</a:t>
            </a:r>
            <a:r>
              <a:rPr lang="zh-CN" altLang="en-US" dirty="0" smtClean="0">
                <a:latin typeface="+mn-lt"/>
              </a:rPr>
              <a:t>种表示方法。</a:t>
            </a:r>
            <a:r>
              <a:rPr lang="en-US" dirty="0" smtClean="0">
                <a:latin typeface="+mn-lt"/>
              </a:rPr>
              <a:t>   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源和目的操作数不能同时为存储器，而且它们的类型必须一致，即都是字节或字。</a:t>
            </a:r>
            <a:endParaRPr lang="zh-CN" altLang="en-US" dirty="0" smtClean="0">
              <a:latin typeface="+mn-lt"/>
            </a:endParaRPr>
          </a:p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628650"/>
            <a:ext cx="8372475" cy="58229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3.40  </a:t>
            </a:r>
            <a:r>
              <a:rPr lang="zh-CN" altLang="en-US" sz="2800" dirty="0" smtClean="0">
                <a:latin typeface="+mn-lt"/>
                <a:ea typeface="+mn-ea"/>
              </a:rPr>
              <a:t>列举上述两加法指令的实例，说明其用法。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ADD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18H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AL←AL+18H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ADC	BL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CL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BL←BL+CL+CF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ADC	AX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DX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AX←AX+DX+CF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ADD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COST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r>
              <a:rPr lang="en-US" dirty="0" smtClean="0">
                <a:latin typeface="+mn-lt"/>
                <a:ea typeface="+mn-ea"/>
              </a:rPr>
              <a:t>		</a:t>
            </a:r>
            <a:endParaRPr 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  <a:ea typeface="+mn-ea"/>
              </a:rPr>
              <a:t>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；将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内容和物理地址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=DS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(COST+BX)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  <a:ea typeface="+mn-ea"/>
              </a:rPr>
              <a:t>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；的存储字节相加，结果送到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中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ADD	COST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］，</a:t>
            </a:r>
            <a:r>
              <a:rPr lang="en-US" dirty="0" smtClean="0">
                <a:latin typeface="+mn-lt"/>
                <a:ea typeface="+mn-ea"/>
              </a:rPr>
              <a:t>BL		</a:t>
            </a:r>
            <a:endParaRPr 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  <a:ea typeface="+mn-ea"/>
              </a:rPr>
              <a:t>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；将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BL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与物理地址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=DS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(COST+BX)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的存储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FF99"/>
                </a:solidFill>
                <a:latin typeface="+mn-lt"/>
                <a:ea typeface="+mn-ea"/>
              </a:rPr>
              <a:t>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；字节相加，结果留在该存储单元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它们影响标志位：</a:t>
            </a:r>
            <a:r>
              <a:rPr lang="en-US" dirty="0" smtClean="0">
                <a:latin typeface="+mn-lt"/>
              </a:rPr>
              <a:t> CF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OF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PF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ZF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AF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939800"/>
            <a:ext cx="8067675" cy="351155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3.41  </a:t>
            </a:r>
            <a:r>
              <a:rPr lang="zh-CN" altLang="en-US" sz="2800" dirty="0" smtClean="0">
                <a:latin typeface="+mn-lt"/>
                <a:ea typeface="+mn-ea"/>
              </a:rPr>
              <a:t>试用加法指令对两个</a:t>
            </a:r>
            <a:r>
              <a:rPr lang="en-US" sz="2800" dirty="0" smtClean="0">
                <a:latin typeface="+mn-lt"/>
                <a:ea typeface="+mn-ea"/>
              </a:rPr>
              <a:t>8</a:t>
            </a:r>
            <a:r>
              <a:rPr lang="zh-CN" altLang="en-US" sz="2800" dirty="0" smtClean="0">
                <a:latin typeface="+mn-lt"/>
                <a:ea typeface="+mn-ea"/>
              </a:rPr>
              <a:t>位</a:t>
            </a:r>
            <a:r>
              <a:rPr lang="en-US" sz="2800" dirty="0" smtClean="0">
                <a:latin typeface="+mn-lt"/>
                <a:ea typeface="+mn-ea"/>
              </a:rPr>
              <a:t>16</a:t>
            </a:r>
            <a:r>
              <a:rPr lang="zh-CN" altLang="en-US" sz="2800" dirty="0" smtClean="0">
                <a:latin typeface="+mn-lt"/>
                <a:ea typeface="+mn-ea"/>
              </a:rPr>
              <a:t>进制数</a:t>
            </a:r>
            <a:r>
              <a:rPr lang="en-US" sz="2800" dirty="0" smtClean="0">
                <a:latin typeface="+mn-lt"/>
                <a:ea typeface="+mn-ea"/>
              </a:rPr>
              <a:t>5EH</a:t>
            </a:r>
            <a:r>
              <a:rPr lang="zh-CN" altLang="en-US" sz="2800" dirty="0" smtClean="0">
                <a:latin typeface="+mn-lt"/>
                <a:ea typeface="+mn-ea"/>
              </a:rPr>
              <a:t>和</a:t>
            </a:r>
            <a:r>
              <a:rPr lang="en-US" sz="2800" dirty="0" smtClean="0">
                <a:latin typeface="+mn-lt"/>
                <a:ea typeface="+mn-ea"/>
              </a:rPr>
              <a:t>3CH</a:t>
            </a:r>
            <a:r>
              <a:rPr lang="zh-CN" altLang="en-US" sz="2800" dirty="0" smtClean="0">
                <a:latin typeface="+mn-lt"/>
                <a:ea typeface="+mn-ea"/>
              </a:rPr>
              <a:t>求和，分析指令执行后对标志位的影响。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/>
              <a:t>   </a:t>
            </a:r>
            <a:r>
              <a:rPr lang="zh-CN" altLang="en-US" dirty="0" smtClean="0"/>
              <a:t>程序如下：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MOV	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5EH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AL=5EH (94)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MOV	   BL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3CH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BL=3CH (60)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ADD	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BL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；结果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AL=9AH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/>
              <a:t>   相加过程的算式表示：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82750" y="4984750"/>
            <a:ext cx="378638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539750"/>
            <a:ext cx="8229600" cy="674688"/>
          </a:xfrm>
        </p:spPr>
        <p:txBody>
          <a:bodyPr/>
          <a:lstStyle/>
          <a:p>
            <a:pPr algn="l"/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3.41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206500"/>
            <a:ext cx="8267699" cy="50228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运算后的标志位：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+mn-lt"/>
                <a:ea typeface="+mn-ea"/>
              </a:rPr>
              <a:t>  ZF=0</a:t>
            </a:r>
            <a:r>
              <a:rPr lang="zh-CN" altLang="en-US" sz="2800" dirty="0" smtClean="0">
                <a:latin typeface="+mn-lt"/>
                <a:ea typeface="+mn-ea"/>
              </a:rPr>
              <a:t>，运算结果非</a:t>
            </a:r>
            <a:r>
              <a:rPr lang="en-US" sz="2800" dirty="0" smtClean="0">
                <a:latin typeface="+mn-lt"/>
                <a:ea typeface="+mn-ea"/>
              </a:rPr>
              <a:t>0</a:t>
            </a:r>
            <a:r>
              <a:rPr lang="zh-CN" altLang="en-US" sz="2800" dirty="0" smtClean="0">
                <a:latin typeface="+mn-lt"/>
                <a:ea typeface="+mn-ea"/>
              </a:rPr>
              <a:t>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+mn-lt"/>
                <a:ea typeface="+mn-ea"/>
              </a:rPr>
              <a:t>  AF=1</a:t>
            </a:r>
            <a:r>
              <a:rPr lang="zh-CN" altLang="en-US" sz="2800" dirty="0" smtClean="0">
                <a:latin typeface="+mn-lt"/>
                <a:ea typeface="+mn-ea"/>
              </a:rPr>
              <a:t>，低</a:t>
            </a:r>
            <a:r>
              <a:rPr lang="en-US" sz="2800" dirty="0" smtClean="0">
                <a:latin typeface="+mn-lt"/>
                <a:ea typeface="+mn-ea"/>
              </a:rPr>
              <a:t>4</a:t>
            </a:r>
            <a:r>
              <a:rPr lang="zh-CN" altLang="en-US" sz="2800" dirty="0" smtClean="0">
                <a:latin typeface="+mn-lt"/>
                <a:ea typeface="+mn-ea"/>
              </a:rPr>
              <a:t>位向高</a:t>
            </a:r>
            <a:r>
              <a:rPr lang="en-US" sz="2800" dirty="0" smtClean="0">
                <a:latin typeface="+mn-lt"/>
                <a:ea typeface="+mn-ea"/>
              </a:rPr>
              <a:t>4</a:t>
            </a:r>
            <a:r>
              <a:rPr lang="zh-CN" altLang="en-US" sz="2800" dirty="0" smtClean="0">
                <a:latin typeface="+mn-lt"/>
                <a:ea typeface="+mn-ea"/>
              </a:rPr>
              <a:t>位有进位；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+mn-lt"/>
                <a:ea typeface="+mn-ea"/>
              </a:rPr>
              <a:t>  CF=0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D7</a:t>
            </a:r>
            <a:r>
              <a:rPr lang="zh-CN" altLang="en-US" sz="2800" dirty="0" smtClean="0">
                <a:latin typeface="+mn-lt"/>
                <a:ea typeface="+mn-ea"/>
              </a:rPr>
              <a:t>位没有向前产生进位；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+mn-lt"/>
                <a:ea typeface="+mn-ea"/>
              </a:rPr>
              <a:t>  SF=1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D7=1</a:t>
            </a:r>
            <a:r>
              <a:rPr lang="zh-CN" altLang="en-US" sz="2800" dirty="0" smtClean="0">
                <a:latin typeface="+mn-lt"/>
                <a:ea typeface="+mn-ea"/>
              </a:rPr>
              <a:t>； 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+mn-lt"/>
                <a:ea typeface="+mn-ea"/>
              </a:rPr>
              <a:t>  PF=1</a:t>
            </a:r>
            <a:r>
              <a:rPr lang="zh-CN" altLang="en-US" sz="2800" dirty="0" smtClean="0">
                <a:latin typeface="+mn-lt"/>
                <a:ea typeface="+mn-ea"/>
              </a:rPr>
              <a:t>，结果中有偶数个</a:t>
            </a:r>
            <a:r>
              <a:rPr lang="en-US" sz="2800" dirty="0" smtClean="0">
                <a:latin typeface="+mn-lt"/>
                <a:ea typeface="+mn-ea"/>
              </a:rPr>
              <a:t>1</a:t>
            </a:r>
            <a:r>
              <a:rPr lang="zh-CN" altLang="en-US" sz="2800" dirty="0" smtClean="0">
                <a:latin typeface="+mn-lt"/>
                <a:ea typeface="+mn-ea"/>
              </a:rPr>
              <a:t>；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+mn-lt"/>
                <a:ea typeface="+mn-ea"/>
              </a:rPr>
              <a:t>  OF=1</a:t>
            </a:r>
            <a:r>
              <a:rPr lang="zh-CN" altLang="en-US" sz="2800" dirty="0" smtClean="0">
                <a:latin typeface="+mn-lt"/>
                <a:ea typeface="+mn-ea"/>
              </a:rPr>
              <a:t>，由两个数以及它们结果的符号决定，当两个加数符号相同，而结果的符号与之相反时，</a:t>
            </a:r>
            <a:r>
              <a:rPr lang="en-US" sz="2800" dirty="0" smtClean="0">
                <a:latin typeface="+mn-lt"/>
                <a:ea typeface="+mn-ea"/>
              </a:rPr>
              <a:t>OF=1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Font typeface="Wingdings 3" panose="05040102010807070707" pitchFamily="18" charset="2"/>
              <a:buChar char="u"/>
            </a:pPr>
            <a:r>
              <a:rPr lang="zh-CN" altLang="en-US" sz="2800" dirty="0" smtClean="0"/>
              <a:t>如何对这些标志进行解释，取决于编写的程序，或者说是人为决定的。详见教材。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00FF00"/>
                </a:solidFill>
                <a:latin typeface="+mn-ea"/>
                <a:ea typeface="+mn-ea"/>
              </a:rPr>
              <a:t>3</a:t>
            </a:r>
            <a:r>
              <a:rPr lang="en-US" sz="3600" dirty="0" smtClean="0">
                <a:solidFill>
                  <a:srgbClr val="00FF00"/>
                </a:solidFill>
                <a:latin typeface="+mn-ea"/>
                <a:ea typeface="+mn-ea"/>
              </a:rPr>
              <a:t>.</a:t>
            </a:r>
            <a:r>
              <a:rPr lang="en-US" altLang="zh-CN" sz="3600" dirty="0" smtClean="0">
                <a:solidFill>
                  <a:srgbClr val="00FF00"/>
                </a:solidFill>
                <a:latin typeface="+mn-ea"/>
                <a:ea typeface="+mn-ea"/>
              </a:rPr>
              <a:t>3</a:t>
            </a:r>
            <a:r>
              <a:rPr lang="en-US" sz="3600" dirty="0" smtClean="0">
                <a:solidFill>
                  <a:srgbClr val="00FF00"/>
                </a:solidFill>
                <a:latin typeface="+mn-ea"/>
                <a:ea typeface="+mn-ea"/>
              </a:rPr>
              <a:t>.1 </a:t>
            </a:r>
            <a:r>
              <a:rPr lang="zh-CN" altLang="en-US" sz="3600" dirty="0" smtClean="0">
                <a:solidFill>
                  <a:srgbClr val="00FF00"/>
                </a:solidFill>
                <a:latin typeface="+mn-ea"/>
                <a:ea typeface="+mn-ea"/>
              </a:rPr>
              <a:t>数据传送指令</a:t>
            </a:r>
            <a:endParaRPr lang="zh-CN" altLang="en-US" sz="3600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700" y="1314450"/>
            <a:ext cx="2533650" cy="3092450"/>
          </a:xfrm>
        </p:spPr>
        <p:txBody>
          <a:bodyPr/>
          <a:lstStyle/>
          <a:p>
            <a:pPr>
              <a:buFont typeface="Wingdings 3" panose="05040102010807070707" pitchFamily="18" charset="2"/>
              <a:buChar char="á"/>
            </a:pPr>
            <a:r>
              <a:rPr lang="zh-CN" altLang="en-US" dirty="0" smtClean="0">
                <a:latin typeface="+mn-lt"/>
              </a:rPr>
              <a:t>数据传送指令见表</a:t>
            </a:r>
            <a:r>
              <a:rPr lang="en-US" dirty="0" smtClean="0">
                <a:latin typeface="+mn-lt"/>
              </a:rPr>
              <a:t>3.3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r>
              <a:rPr lang="zh-CN" altLang="en-US" dirty="0" smtClean="0">
                <a:latin typeface="+mn-lt"/>
              </a:rPr>
              <a:t>除</a:t>
            </a:r>
            <a:r>
              <a:rPr lang="en-US" dirty="0" smtClean="0">
                <a:latin typeface="+mn-lt"/>
              </a:rPr>
              <a:t>SAHF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POPF </a:t>
            </a:r>
            <a:r>
              <a:rPr lang="zh-CN" altLang="en-US" dirty="0" smtClean="0">
                <a:latin typeface="+mn-lt"/>
              </a:rPr>
              <a:t>指令外，对标志位均没有影响。</a:t>
            </a:r>
            <a:endParaRPr lang="zh-CN" altLang="en-US" dirty="0" smtClean="0">
              <a:latin typeface="+mn-lt"/>
            </a:endParaRPr>
          </a:p>
          <a:p>
            <a:endParaRPr lang="zh-CN" altLang="en-US" dirty="0"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4850" y="984250"/>
            <a:ext cx="4813827" cy="565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5085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加法指令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250950"/>
            <a:ext cx="7831137" cy="39116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  <a:ea typeface="楷体_GB2312" pitchFamily="49" charset="-122"/>
              </a:rPr>
              <a:t>3) INC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  <a:ea typeface="楷体_GB2312" pitchFamily="49" charset="-122"/>
              </a:rPr>
              <a:t>增量指令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  <a:ea typeface="楷体_GB2312" pitchFamily="49" charset="-122"/>
              </a:rPr>
              <a:t> 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楷体_GB2312" pitchFamily="49" charset="-122"/>
              </a:rPr>
              <a:t>(Increment)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INC	</a:t>
            </a:r>
            <a:r>
              <a:rPr lang="zh-CN" altLang="en-US" sz="2800" dirty="0" smtClean="0">
                <a:latin typeface="+mn-lt"/>
              </a:rPr>
              <a:t>目的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 目的 </a:t>
            </a:r>
            <a:r>
              <a:rPr lang="en-US" sz="2800" dirty="0" smtClean="0">
                <a:latin typeface="+mn-lt"/>
              </a:rPr>
              <a:t>← </a:t>
            </a:r>
            <a:r>
              <a:rPr lang="zh-CN" altLang="en-US" sz="2800" dirty="0" smtClean="0">
                <a:latin typeface="+mn-lt"/>
              </a:rPr>
              <a:t>目的</a:t>
            </a:r>
            <a:r>
              <a:rPr lang="en-US" sz="2800" dirty="0" smtClean="0">
                <a:latin typeface="+mn-lt"/>
              </a:rPr>
              <a:t> + 1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目的操作数可以是通用寄存器或内存。指令执行后影响</a:t>
            </a:r>
            <a:r>
              <a:rPr lang="en-US" sz="2800" dirty="0" smtClean="0">
                <a:latin typeface="+mn-lt"/>
              </a:rPr>
              <a:t>AF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OF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PF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SF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ZF</a:t>
            </a:r>
            <a:r>
              <a:rPr lang="zh-CN" altLang="en-US" sz="2800" dirty="0" smtClean="0">
                <a:latin typeface="+mn-lt"/>
              </a:rPr>
              <a:t>，但进位标志</a:t>
            </a:r>
            <a:r>
              <a:rPr lang="en-US" sz="2800" dirty="0" smtClean="0">
                <a:latin typeface="+mn-lt"/>
              </a:rPr>
              <a:t>CF </a:t>
            </a:r>
            <a:r>
              <a:rPr lang="zh-CN" altLang="en-US" sz="2800" dirty="0" smtClean="0">
                <a:latin typeface="+mn-lt"/>
              </a:rPr>
              <a:t>不受影响。</a:t>
            </a:r>
            <a:endParaRPr lang="zh-CN" altLang="en-US" sz="2800" dirty="0" smtClean="0">
              <a:latin typeface="+mn-lt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加法指令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162050"/>
            <a:ext cx="8186738" cy="524510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_GB2312" pitchFamily="49" charset="-122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_GB2312" pitchFamily="49" charset="-122"/>
              </a:rPr>
              <a:t>3.42   </a:t>
            </a:r>
            <a:r>
              <a:rPr lang="en-US" sz="2800" dirty="0" smtClean="0">
                <a:latin typeface="+mn-lt"/>
                <a:ea typeface="楷体_GB2312" pitchFamily="49" charset="-122"/>
              </a:rPr>
              <a:t>INC</a:t>
            </a:r>
            <a:r>
              <a:rPr lang="zh-CN" altLang="en-US" sz="2800" dirty="0" smtClean="0">
                <a:latin typeface="+mn-lt"/>
                <a:ea typeface="楷体_GB2312" pitchFamily="49" charset="-122"/>
              </a:rPr>
              <a:t>指令的例子。</a:t>
            </a:r>
            <a:endParaRPr lang="zh-CN" altLang="en-US" sz="2800" dirty="0" smtClean="0">
              <a:latin typeface="+mn-lt"/>
              <a:ea typeface="楷体_GB2312" pitchFamily="49" charset="-122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INC    BL	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	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BL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寄存器中内容增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INC    CX	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	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CX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寄存器中内容增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0" dirty="0" smtClean="0">
                <a:latin typeface="+mn-lt"/>
              </a:rPr>
              <a:t>指令中只有一个操作数，如果是内存单元，则要用</a:t>
            </a:r>
            <a:r>
              <a:rPr lang="en-US" sz="2800" b="0" dirty="0" smtClean="0">
                <a:latin typeface="+mn-lt"/>
              </a:rPr>
              <a:t>PTR</a:t>
            </a:r>
            <a:r>
              <a:rPr lang="zh-CN" altLang="en-US" sz="2800" b="0" dirty="0" smtClean="0">
                <a:latin typeface="+mn-lt"/>
              </a:rPr>
              <a:t>操作符说明是字还是字节。</a:t>
            </a:r>
            <a:endParaRPr lang="zh-CN" altLang="en-US" sz="2800" b="0" dirty="0" smtClean="0">
              <a:latin typeface="+mn-lt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_GB2312" pitchFamily="49" charset="-122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楷体_GB2312" pitchFamily="49" charset="-122"/>
              </a:rPr>
              <a:t>3.43</a:t>
            </a:r>
            <a:endParaRPr lang="zh-CN" alt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楷体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latin typeface="+mn-lt"/>
                <a:ea typeface="+mn-ea"/>
              </a:rPr>
              <a:t>   INC    BYTE   PTR</a:t>
            </a:r>
            <a:r>
              <a:rPr lang="zh-CN" altLang="en-US" sz="2800" dirty="0" smtClean="0">
                <a:latin typeface="+mn-lt"/>
                <a:ea typeface="+mn-ea"/>
              </a:rPr>
              <a:t>［</a:t>
            </a:r>
            <a:r>
              <a:rPr lang="en-US" sz="2800" dirty="0" smtClean="0"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latin typeface="+mn-lt"/>
                <a:ea typeface="+mn-ea"/>
              </a:rPr>
              <a:t>］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+mn-ea"/>
              </a:rPr>
              <a:t>   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+mn-ea"/>
              </a:rPr>
              <a:t>				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；内存字节单元内容增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   </a:t>
            </a:r>
            <a:r>
              <a:rPr lang="en-US" sz="2800" dirty="0" smtClean="0">
                <a:latin typeface="+mn-lt"/>
                <a:ea typeface="+mn-ea"/>
              </a:rPr>
              <a:t>INC    WORD  PTR</a:t>
            </a:r>
            <a:r>
              <a:rPr lang="zh-CN" altLang="en-US" sz="2800" dirty="0" smtClean="0">
                <a:latin typeface="+mn-lt"/>
                <a:ea typeface="+mn-ea"/>
              </a:rPr>
              <a:t>［</a:t>
            </a:r>
            <a:r>
              <a:rPr lang="en-US" sz="2800" dirty="0" smtClean="0"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latin typeface="+mn-lt"/>
                <a:ea typeface="+mn-ea"/>
              </a:rPr>
              <a:t>］</a:t>
            </a: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+mn-ea"/>
              </a:rPr>
              <a:t>  </a:t>
            </a:r>
            <a:endParaRPr lang="en-US" altLang="zh-CN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>
                <a:solidFill>
                  <a:schemeClr val="tx1"/>
                </a:solidFill>
                <a:latin typeface="+mn-lt"/>
                <a:ea typeface="+mn-ea"/>
              </a:rPr>
              <a:t>				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；内存字单元内容增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</a:rPr>
              <a:t>1</a:t>
            </a:r>
            <a:endParaRPr lang="zh-CN" altLang="en-US" sz="2800" dirty="0" smtClean="0">
              <a:solidFill>
                <a:schemeClr val="tx1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 </a:t>
            </a:r>
            <a:endParaRPr lang="zh-CN" altLang="en-US" sz="2800" dirty="0" smtClean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加法指令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4) AAA 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加法的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ASCII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调整指令 </a:t>
            </a:r>
            <a:endParaRPr lang="en-US" altLang="zh-CN" sz="2800" dirty="0" smtClean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     (ASCII Adjust for Addition)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AAA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 用</a:t>
            </a:r>
            <a:r>
              <a:rPr lang="en-US" sz="2800" dirty="0" smtClean="0">
                <a:latin typeface="+mn-lt"/>
              </a:rPr>
              <a:t>ADD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latin typeface="+mn-lt"/>
              </a:rPr>
              <a:t>ADC</a:t>
            </a:r>
            <a:r>
              <a:rPr lang="zh-CN" altLang="en-US" sz="2800" dirty="0" smtClean="0">
                <a:latin typeface="+mn-lt"/>
              </a:rPr>
              <a:t>指令对两个非压缩</a:t>
            </a:r>
            <a:r>
              <a:rPr lang="en-US" sz="2800" dirty="0" smtClean="0">
                <a:latin typeface="+mn-lt"/>
              </a:rPr>
              <a:t>BCD</a:t>
            </a:r>
            <a:r>
              <a:rPr lang="zh-CN" altLang="en-US" sz="2800" dirty="0" smtClean="0">
                <a:latin typeface="+mn-lt"/>
              </a:rPr>
              <a:t>数数或以</a:t>
            </a:r>
            <a:r>
              <a:rPr lang="en-US" sz="2800" dirty="0" smtClean="0">
                <a:latin typeface="+mn-lt"/>
              </a:rPr>
              <a:t>ASCII</a:t>
            </a:r>
            <a:r>
              <a:rPr lang="zh-CN" altLang="en-US" sz="2800" dirty="0" smtClean="0">
                <a:latin typeface="+mn-lt"/>
              </a:rPr>
              <a:t>码表示的十进制做加法后，结果在</a:t>
            </a:r>
            <a:r>
              <a:rPr lang="en-US" sz="2800" dirty="0" smtClean="0">
                <a:latin typeface="+mn-lt"/>
              </a:rPr>
              <a:t>AL</a:t>
            </a:r>
            <a:r>
              <a:rPr lang="zh-CN" altLang="en-US" sz="2800" dirty="0" smtClean="0">
                <a:latin typeface="+mn-lt"/>
              </a:rPr>
              <a:t>中，用此指令将</a:t>
            </a:r>
            <a:r>
              <a:rPr lang="en-US" sz="2800" dirty="0" smtClean="0">
                <a:latin typeface="+mn-lt"/>
              </a:rPr>
              <a:t>AL</a:t>
            </a:r>
            <a:r>
              <a:rPr lang="zh-CN" altLang="en-US" sz="2800" dirty="0" smtClean="0">
                <a:latin typeface="+mn-lt"/>
              </a:rPr>
              <a:t>中的结果进行调整。</a:t>
            </a:r>
            <a:endParaRPr lang="en-US" altLang="zh-CN" sz="2800" dirty="0" smtClean="0">
              <a:latin typeface="+mn-lt"/>
            </a:endParaRPr>
          </a:p>
          <a:p>
            <a:pPr algn="just">
              <a:buNone/>
            </a:pPr>
            <a:r>
              <a:rPr lang="en-US" altLang="zh-CN" sz="2800" dirty="0" smtClean="0">
                <a:latin typeface="+mn-lt"/>
              </a:rPr>
              <a:t>      </a:t>
            </a:r>
            <a:r>
              <a:rPr lang="zh-CN" altLang="en-US" sz="2800" dirty="0" smtClean="0">
                <a:latin typeface="+mn-lt"/>
              </a:rPr>
              <a:t>另外，若</a:t>
            </a:r>
            <a:r>
              <a:rPr lang="en-US" sz="2800" dirty="0" smtClean="0">
                <a:latin typeface="+mn-lt"/>
              </a:rPr>
              <a:t>AF=1</a:t>
            </a:r>
            <a:r>
              <a:rPr lang="zh-CN" altLang="en-US" sz="2800" dirty="0" smtClean="0">
                <a:latin typeface="+mn-lt"/>
              </a:rPr>
              <a:t>，表示有进位，则进到</a:t>
            </a:r>
            <a:r>
              <a:rPr lang="en-US" sz="2800" dirty="0" smtClean="0">
                <a:latin typeface="+mn-lt"/>
              </a:rPr>
              <a:t>AH</a:t>
            </a:r>
            <a:r>
              <a:rPr lang="zh-CN" altLang="en-US" sz="2800" dirty="0" smtClean="0">
                <a:latin typeface="+mn-lt"/>
              </a:rPr>
              <a:t>中。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450850"/>
            <a:ext cx="8372475" cy="1803400"/>
          </a:xfrm>
        </p:spPr>
        <p:txBody>
          <a:bodyPr/>
          <a:lstStyle/>
          <a:p>
            <a:pPr algn="just"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3.44  </a:t>
            </a:r>
            <a:r>
              <a:rPr lang="zh-CN" altLang="en-US" dirty="0" smtClean="0">
                <a:latin typeface="+mn-lt"/>
                <a:ea typeface="+mn-ea"/>
              </a:rPr>
              <a:t>非压缩十进制数的</a:t>
            </a:r>
            <a:r>
              <a:rPr lang="en-US" dirty="0" smtClean="0">
                <a:latin typeface="+mn-lt"/>
                <a:ea typeface="+mn-ea"/>
              </a:rPr>
              <a:t>9</a:t>
            </a:r>
            <a:r>
              <a:rPr lang="zh-CN" altLang="en-US" dirty="0" smtClean="0">
                <a:latin typeface="+mn-lt"/>
                <a:ea typeface="+mn-ea"/>
              </a:rPr>
              <a:t>可表示成</a:t>
            </a:r>
            <a:r>
              <a:rPr lang="en-US" dirty="0" smtClean="0">
                <a:latin typeface="+mn-lt"/>
                <a:ea typeface="+mn-ea"/>
              </a:rPr>
              <a:t>0000</a:t>
            </a:r>
            <a:r>
              <a:rPr lang="zh-CN" altLang="en-US" dirty="0" smtClean="0">
                <a:latin typeface="+mn-lt"/>
                <a:ea typeface="+mn-ea"/>
              </a:rPr>
              <a:t> </a:t>
            </a:r>
            <a:r>
              <a:rPr lang="en-US" dirty="0" smtClean="0">
                <a:latin typeface="+mn-lt"/>
                <a:ea typeface="+mn-ea"/>
              </a:rPr>
              <a:t>1001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5</a:t>
            </a:r>
            <a:r>
              <a:rPr lang="zh-CN" altLang="en-US" dirty="0" smtClean="0">
                <a:latin typeface="+mn-lt"/>
                <a:ea typeface="+mn-ea"/>
              </a:rPr>
              <a:t>则为</a:t>
            </a:r>
            <a:r>
              <a:rPr lang="en-US" dirty="0" smtClean="0">
                <a:latin typeface="+mn-lt"/>
                <a:ea typeface="+mn-ea"/>
              </a:rPr>
              <a:t>0000</a:t>
            </a:r>
            <a:r>
              <a:rPr lang="zh-CN" altLang="en-US" dirty="0" smtClean="0">
                <a:latin typeface="+mn-lt"/>
                <a:ea typeface="+mn-ea"/>
              </a:rPr>
              <a:t> </a:t>
            </a:r>
            <a:r>
              <a:rPr lang="en-US" dirty="0" smtClean="0">
                <a:latin typeface="+mn-lt"/>
                <a:ea typeface="+mn-ea"/>
              </a:rPr>
              <a:t>0101</a:t>
            </a:r>
            <a:r>
              <a:rPr lang="zh-CN" altLang="en-US" dirty="0" smtClean="0">
                <a:latin typeface="+mn-lt"/>
                <a:ea typeface="+mn-ea"/>
              </a:rPr>
              <a:t>，高</a:t>
            </a:r>
            <a:r>
              <a:rPr lang="en-US" dirty="0" smtClean="0">
                <a:latin typeface="+mn-lt"/>
                <a:ea typeface="+mn-ea"/>
              </a:rPr>
              <a:t>4</a:t>
            </a:r>
            <a:r>
              <a:rPr lang="zh-CN" altLang="en-US" dirty="0" smtClean="0">
                <a:latin typeface="+mn-lt"/>
                <a:ea typeface="+mn-ea"/>
              </a:rPr>
              <a:t>位均为</a:t>
            </a:r>
            <a:r>
              <a:rPr lang="en-US" dirty="0" smtClean="0">
                <a:latin typeface="+mn-lt"/>
                <a:ea typeface="+mn-ea"/>
              </a:rPr>
              <a:t>0</a:t>
            </a:r>
            <a:r>
              <a:rPr lang="zh-CN" altLang="en-US" dirty="0" smtClean="0">
                <a:latin typeface="+mn-lt"/>
                <a:ea typeface="+mn-ea"/>
              </a:rPr>
              <a:t>。设</a:t>
            </a:r>
            <a:r>
              <a:rPr lang="en-US" dirty="0" smtClean="0">
                <a:latin typeface="+mn-lt"/>
                <a:ea typeface="+mn-ea"/>
              </a:rPr>
              <a:t>AH=0</a:t>
            </a:r>
            <a:r>
              <a:rPr lang="zh-CN" altLang="en-US" dirty="0" smtClean="0">
                <a:latin typeface="+mn-lt"/>
                <a:ea typeface="+mn-ea"/>
              </a:rPr>
              <a:t>，若</a:t>
            </a:r>
            <a:r>
              <a:rPr lang="en-US" dirty="0" smtClean="0">
                <a:latin typeface="+mn-lt"/>
                <a:ea typeface="+mn-ea"/>
              </a:rPr>
              <a:t>AL= BCD 9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BL= BCD 5</a:t>
            </a:r>
            <a:r>
              <a:rPr lang="zh-CN" altLang="en-US" dirty="0" smtClean="0">
                <a:latin typeface="+mn-lt"/>
                <a:ea typeface="+mn-ea"/>
              </a:rPr>
              <a:t>，求两数之和。</a:t>
            </a:r>
            <a:endParaRPr lang="en-US" altLang="zh-CN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dirty="0" smtClean="0"/>
              <a:t>运算过程：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93800" y="2317750"/>
            <a:ext cx="6868583" cy="42148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97790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3.45    </a:t>
            </a:r>
            <a:r>
              <a:rPr lang="zh-CN" altLang="en-US" sz="2800" dirty="0" smtClean="0">
                <a:latin typeface="+mn-lt"/>
                <a:ea typeface="+mn-ea"/>
              </a:rPr>
              <a:t>求</a:t>
            </a:r>
            <a:r>
              <a:rPr lang="en-US" sz="2800" dirty="0" smtClean="0">
                <a:latin typeface="+mn-lt"/>
                <a:ea typeface="+mn-ea"/>
              </a:rPr>
              <a:t>ASCII</a:t>
            </a:r>
            <a:r>
              <a:rPr lang="zh-CN" altLang="en-US" sz="2800" dirty="0" smtClean="0">
                <a:latin typeface="+mn-lt"/>
                <a:ea typeface="+mn-ea"/>
              </a:rPr>
              <a:t>码表示的数</a:t>
            </a:r>
            <a:r>
              <a:rPr lang="en-US" sz="2800" dirty="0" smtClean="0">
                <a:latin typeface="+mn-lt"/>
                <a:ea typeface="+mn-ea"/>
              </a:rPr>
              <a:t>9(39H)</a:t>
            </a:r>
            <a:r>
              <a:rPr lang="zh-CN" altLang="en-US" sz="2800" dirty="0" smtClean="0">
                <a:latin typeface="+mn-lt"/>
                <a:ea typeface="+mn-ea"/>
              </a:rPr>
              <a:t>与</a:t>
            </a:r>
            <a:r>
              <a:rPr lang="en-US" sz="2800" dirty="0" smtClean="0">
                <a:latin typeface="+mn-lt"/>
                <a:ea typeface="+mn-ea"/>
              </a:rPr>
              <a:t>5(35H)</a:t>
            </a:r>
            <a:r>
              <a:rPr lang="zh-CN" altLang="en-US" sz="2800" dirty="0" smtClean="0">
                <a:latin typeface="+mn-lt"/>
                <a:ea typeface="+mn-ea"/>
              </a:rPr>
              <a:t>之和。设</a:t>
            </a:r>
            <a:r>
              <a:rPr lang="en-US" sz="2800" dirty="0" smtClean="0">
                <a:latin typeface="+mn-lt"/>
                <a:ea typeface="+mn-ea"/>
              </a:rPr>
              <a:t>AH=0</a:t>
            </a:r>
            <a:r>
              <a:rPr lang="zh-CN" altLang="en-US" sz="2800" dirty="0" smtClean="0">
                <a:latin typeface="+mn-lt"/>
                <a:ea typeface="+mn-ea"/>
              </a:rPr>
              <a:t>，则运算过程：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5950" y="1517650"/>
            <a:ext cx="6073857" cy="4578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794500" y="1739900"/>
            <a:ext cx="234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如想把</a:t>
            </a:r>
            <a:r>
              <a:rPr 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AX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中的结果表示成</a:t>
            </a:r>
            <a:r>
              <a:rPr 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ASCII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码，只要在</a:t>
            </a:r>
            <a:r>
              <a:rPr 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AAA 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指令后加一条指令：</a:t>
            </a:r>
            <a:endParaRPr lang="en-US" altLang="zh-CN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OR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AX,3030H</a:t>
            </a:r>
            <a:endParaRPr lang="en-US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就可使</a:t>
            </a:r>
            <a:r>
              <a:rPr 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AX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中的结果变成了</a:t>
            </a:r>
            <a:r>
              <a:rPr 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ASCI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码</a:t>
            </a:r>
            <a:r>
              <a:rPr 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3134H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b="1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加法指令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5) DAA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加法的十进制调整指令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endParaRPr lang="en-US" sz="2800" dirty="0" smtClean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      (Decimal Adjust for Addition)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DAA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 对两个压缩</a:t>
            </a:r>
            <a:r>
              <a:rPr lang="en-US" sz="2800" dirty="0" smtClean="0">
                <a:latin typeface="+mn-lt"/>
              </a:rPr>
              <a:t>BCD</a:t>
            </a:r>
            <a:r>
              <a:rPr lang="zh-CN" altLang="en-US" sz="2800" dirty="0" smtClean="0">
                <a:latin typeface="+mn-lt"/>
              </a:rPr>
              <a:t>数相加后的结果（已在</a:t>
            </a:r>
            <a:r>
              <a:rPr lang="en-US" sz="2800" dirty="0" smtClean="0">
                <a:latin typeface="+mn-lt"/>
              </a:rPr>
              <a:t>AL</a:t>
            </a:r>
            <a:r>
              <a:rPr lang="zh-CN" altLang="en-US" sz="2800" dirty="0" smtClean="0">
                <a:latin typeface="+mn-lt"/>
              </a:rPr>
              <a:t>中）进行调整。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注意：</a:t>
            </a:r>
            <a:r>
              <a:rPr lang="zh-CN" altLang="en-US" sz="2800" dirty="0" smtClean="0">
                <a:latin typeface="+mn-lt"/>
              </a:rPr>
              <a:t>要对</a:t>
            </a:r>
            <a:r>
              <a:rPr lang="en-US" sz="2800" dirty="0" smtClean="0">
                <a:latin typeface="+mn-lt"/>
              </a:rPr>
              <a:t>AL</a:t>
            </a:r>
            <a:r>
              <a:rPr lang="zh-CN" altLang="en-US" sz="2800" dirty="0" smtClean="0">
                <a:latin typeface="+mn-lt"/>
              </a:rPr>
              <a:t>中高半字节和低半字节分别进行调整</a:t>
            </a:r>
            <a:endParaRPr lang="zh-CN" altLang="en-US" sz="2800" dirty="0" smtClean="0">
              <a:latin typeface="+mn-lt"/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加法指令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372475" cy="10477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3.46   </a:t>
            </a:r>
            <a:r>
              <a:rPr lang="zh-CN" altLang="en-US" sz="2800" dirty="0" smtClean="0">
                <a:latin typeface="+mn-lt"/>
                <a:ea typeface="+mn-ea"/>
              </a:rPr>
              <a:t>若</a:t>
            </a:r>
            <a:r>
              <a:rPr lang="en-US" sz="2800" dirty="0" smtClean="0">
                <a:latin typeface="+mn-lt"/>
                <a:ea typeface="+mn-ea"/>
              </a:rPr>
              <a:t>AL=BCD 38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BL=BCD 15</a:t>
            </a:r>
            <a:r>
              <a:rPr lang="zh-CN" altLang="en-US" sz="2800" dirty="0" smtClean="0">
                <a:latin typeface="+mn-lt"/>
                <a:ea typeface="+mn-ea"/>
              </a:rPr>
              <a:t>，求两数之和</a:t>
            </a:r>
            <a:r>
              <a:rPr lang="en-US" altLang="zh-CN" sz="2800" dirty="0" smtClean="0">
                <a:latin typeface="+mn-lt"/>
                <a:ea typeface="+mn-ea"/>
              </a:rPr>
              <a:t>.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/>
              <a:t>运算过程：</a:t>
            </a:r>
            <a:endParaRPr lang="zh-CN" altLang="en-US" sz="2800" dirty="0" smtClean="0"/>
          </a:p>
          <a:p>
            <a:endParaRPr lang="zh-CN" alt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2600" y="2584450"/>
            <a:ext cx="8382529" cy="2755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加法指令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073150"/>
            <a:ext cx="8372475" cy="14922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3.47  </a:t>
            </a:r>
            <a:r>
              <a:rPr lang="zh-CN" altLang="en-US" sz="2800" dirty="0" smtClean="0">
                <a:latin typeface="+mn-lt"/>
                <a:ea typeface="+mn-ea"/>
              </a:rPr>
              <a:t>若</a:t>
            </a:r>
            <a:r>
              <a:rPr lang="en-US" sz="2800" dirty="0" smtClean="0">
                <a:latin typeface="+mn-lt"/>
                <a:ea typeface="+mn-ea"/>
              </a:rPr>
              <a:t>AL=BCD 88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BL=BCD 49</a:t>
            </a:r>
            <a:r>
              <a:rPr lang="zh-CN" altLang="en-US" sz="2800" dirty="0" smtClean="0">
                <a:latin typeface="+mn-lt"/>
                <a:ea typeface="+mn-ea"/>
              </a:rPr>
              <a:t>，求两数之和。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66FF"/>
                </a:solidFill>
              </a:rPr>
              <a:t>注意：</a:t>
            </a:r>
            <a:r>
              <a:rPr lang="zh-CN" altLang="en-US" dirty="0" smtClean="0">
                <a:latin typeface="+mn-lt"/>
              </a:rPr>
              <a:t>要对</a:t>
            </a:r>
            <a:r>
              <a:rPr lang="en-US" dirty="0" smtClean="0">
                <a:latin typeface="+mn-lt"/>
              </a:rPr>
              <a:t>AL</a:t>
            </a:r>
            <a:r>
              <a:rPr lang="zh-CN" altLang="en-US" dirty="0" smtClean="0">
                <a:latin typeface="+mn-lt"/>
              </a:rPr>
              <a:t>中高半字节和低半字节分别进行调整。</a:t>
            </a:r>
            <a:endParaRPr lang="en-US" altLang="zh-CN" dirty="0" smtClean="0">
              <a:latin typeface="+mn-lt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</a:rPr>
              <a:t>  </a:t>
            </a:r>
            <a:r>
              <a:rPr lang="zh-CN" altLang="en-US" dirty="0" smtClean="0">
                <a:latin typeface="+mn-lt"/>
              </a:rPr>
              <a:t>运算过程：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49300" y="2717800"/>
            <a:ext cx="7985499" cy="3756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减法指令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(Subtraction)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1" y="1162050"/>
            <a:ext cx="7823200" cy="5175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SUB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减法指令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(Subtraction)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SUB	</a:t>
            </a:r>
            <a:r>
              <a:rPr lang="zh-CN" altLang="en-US" sz="2800" dirty="0" smtClean="0">
                <a:latin typeface="+mn-lt"/>
              </a:rPr>
              <a:t>目的，</a:t>
            </a:r>
            <a:r>
              <a:rPr lang="en-US" altLang="zh-CN" sz="2800" dirty="0" smtClean="0">
                <a:latin typeface="+mn-lt"/>
              </a:rPr>
              <a:t> </a:t>
            </a:r>
            <a:r>
              <a:rPr lang="zh-CN" altLang="en-US" sz="2800" dirty="0" smtClean="0">
                <a:latin typeface="+mn-lt"/>
              </a:rPr>
              <a:t>源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指令功能：目的</a:t>
            </a:r>
            <a:r>
              <a:rPr lang="en-US" sz="2800" dirty="0" smtClean="0">
                <a:latin typeface="+mn-lt"/>
              </a:rPr>
              <a:t> ← </a:t>
            </a:r>
            <a:r>
              <a:rPr lang="zh-CN" altLang="en-US" sz="2800" dirty="0" smtClean="0">
                <a:latin typeface="+mn-lt"/>
              </a:rPr>
              <a:t>目的 </a:t>
            </a:r>
            <a:r>
              <a:rPr lang="zh-CN" altLang="en-US" sz="2800" dirty="0" smtClean="0">
                <a:latin typeface="+mn-lt"/>
                <a:sym typeface="Symbol" panose="05050102010706020507"/>
              </a:rPr>
              <a:t></a:t>
            </a:r>
            <a:r>
              <a:rPr lang="en-US" sz="2800" dirty="0" smtClean="0">
                <a:latin typeface="+mn-lt"/>
              </a:rPr>
              <a:t> </a:t>
            </a:r>
            <a:r>
              <a:rPr lang="zh-CN" altLang="en-US" sz="2800" dirty="0" smtClean="0">
                <a:latin typeface="+mn-lt"/>
              </a:rPr>
              <a:t>源</a:t>
            </a:r>
            <a:endParaRPr lang="zh-CN" altLang="en-US" sz="2800" dirty="0" smtClean="0">
              <a:latin typeface="+mn-lt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3.48</a:t>
            </a:r>
            <a:endParaRPr lang="zh-CN" alt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SUB    AX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BX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AX←AX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BX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SUB    DX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1850H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DX←DX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1850H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SUB    BL</a:t>
            </a:r>
            <a:r>
              <a:rPr lang="zh-CN" altLang="en-US" sz="2800" dirty="0" smtClean="0">
                <a:latin typeface="+mn-lt"/>
                <a:ea typeface="+mn-ea"/>
              </a:rPr>
              <a:t>，［</a:t>
            </a:r>
            <a:r>
              <a:rPr lang="en-US" sz="2800" dirty="0" smtClean="0"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latin typeface="+mn-lt"/>
                <a:ea typeface="+mn-ea"/>
              </a:rPr>
              <a:t>］</a:t>
            </a:r>
            <a:r>
              <a:rPr lang="en-US" sz="2800" dirty="0" smtClean="0">
                <a:latin typeface="+mn-lt"/>
                <a:ea typeface="+mn-ea"/>
              </a:rPr>
              <a:t>	</a:t>
            </a:r>
            <a:endParaRPr 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BL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中内容减去物理地址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=DS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：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BX</a:t>
            </a:r>
            <a:endParaRPr 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FFFF99"/>
                </a:solidFill>
                <a:latin typeface="+mn-lt"/>
                <a:ea typeface="+mn-ea"/>
              </a:rPr>
              <a:t>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；处的字节，结果存入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BL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减法指令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206500"/>
            <a:ext cx="8150225" cy="5175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SBB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带借位的减法指令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(Subtract with Borrow)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SBB	</a:t>
            </a:r>
            <a:r>
              <a:rPr lang="zh-CN" altLang="en-US" sz="2800" dirty="0" smtClean="0">
                <a:latin typeface="+mn-lt"/>
              </a:rPr>
              <a:t>目的，源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 目的</a:t>
            </a:r>
            <a:r>
              <a:rPr lang="en-US" sz="2800" dirty="0" smtClean="0">
                <a:latin typeface="+mn-lt"/>
              </a:rPr>
              <a:t> ← </a:t>
            </a:r>
            <a:r>
              <a:rPr lang="zh-CN" altLang="en-US" sz="2800" dirty="0" smtClean="0">
                <a:latin typeface="+mn-lt"/>
              </a:rPr>
              <a:t>目的 </a:t>
            </a:r>
            <a:r>
              <a:rPr lang="zh-CN" altLang="en-US" sz="2800" dirty="0" smtClean="0">
                <a:latin typeface="+mn-lt"/>
                <a:sym typeface="Symbol" panose="05050102010706020507"/>
              </a:rPr>
              <a:t></a:t>
            </a:r>
            <a:r>
              <a:rPr lang="en-US" sz="2800" dirty="0" smtClean="0">
                <a:latin typeface="+mn-lt"/>
              </a:rPr>
              <a:t> </a:t>
            </a:r>
            <a:r>
              <a:rPr lang="zh-CN" altLang="en-US" sz="2800" dirty="0" smtClean="0">
                <a:latin typeface="+mn-lt"/>
              </a:rPr>
              <a:t>源 </a:t>
            </a:r>
            <a:r>
              <a:rPr lang="zh-CN" altLang="en-US" sz="2800" dirty="0" smtClean="0">
                <a:latin typeface="+mn-lt"/>
                <a:sym typeface="Symbol" panose="05050102010706020507"/>
              </a:rPr>
              <a:t></a:t>
            </a:r>
            <a:r>
              <a:rPr lang="en-US" sz="2800" dirty="0" smtClean="0">
                <a:latin typeface="+mn-lt"/>
              </a:rPr>
              <a:t> CF</a:t>
            </a:r>
            <a:endParaRPr lang="zh-CN" altLang="en-US" sz="2800" dirty="0" smtClean="0">
              <a:latin typeface="+mn-lt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3.49</a:t>
            </a:r>
            <a:endParaRPr lang="zh-CN" alt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</a:t>
            </a:r>
            <a:r>
              <a:rPr lang="en-US" sz="2800" dirty="0" smtClean="0">
                <a:latin typeface="+mn-lt"/>
                <a:ea typeface="+mn-ea"/>
              </a:rPr>
              <a:t>SBB      AL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CL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AL←AL 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 CL 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 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CF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 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Font typeface="Wingdings 3" panose="05040102010807070707" pitchFamily="18" charset="2"/>
              <a:buChar char="u"/>
            </a:pPr>
            <a:r>
              <a:rPr lang="en-US" sz="2800" dirty="0" smtClean="0">
                <a:latin typeface="+mn-lt"/>
              </a:rPr>
              <a:t>SBB</a:t>
            </a:r>
            <a:r>
              <a:rPr lang="zh-CN" altLang="en-US" sz="2800" dirty="0" smtClean="0">
                <a:latin typeface="+mn-lt"/>
              </a:rPr>
              <a:t>主要用于多字节减法中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endParaRPr lang="zh-CN" altLang="en-US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95300"/>
            <a:ext cx="8229600" cy="844550"/>
          </a:xfrm>
        </p:spPr>
        <p:txBody>
          <a:bodyPr/>
          <a:lstStyle/>
          <a:p>
            <a:pPr algn="l"/>
            <a:r>
              <a:rPr lang="en-US" dirty="0" smtClean="0"/>
              <a:t>1. </a:t>
            </a:r>
            <a:r>
              <a:rPr lang="zh-CN" altLang="en-US" dirty="0" smtClean="0"/>
              <a:t>通用数据传送指令</a:t>
            </a:r>
            <a:br>
              <a:rPr lang="en-US" altLang="zh-CN" dirty="0" smtClean="0"/>
            </a:br>
            <a:r>
              <a:rPr lang="en-US" sz="2800" dirty="0" smtClean="0"/>
              <a:t> (General Purpose Data Transfer)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384300"/>
            <a:ext cx="6934200" cy="1511300"/>
          </a:xfrm>
        </p:spPr>
        <p:txBody>
          <a:bodyPr/>
          <a:lstStyle/>
          <a:p>
            <a:pPr algn="just">
              <a:buNone/>
            </a:pP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1) MOV </a:t>
            </a:r>
            <a:r>
              <a:rPr lang="zh-CN" altLang="en-US" sz="3200" dirty="0" smtClean="0">
                <a:solidFill>
                  <a:srgbClr val="FF66FF"/>
                </a:solidFill>
                <a:latin typeface="+mn-lt"/>
              </a:rPr>
              <a:t>传送指令</a:t>
            </a:r>
            <a:r>
              <a:rPr lang="en-US" sz="3200" dirty="0" smtClean="0">
                <a:solidFill>
                  <a:srgbClr val="FF66FF"/>
                </a:solidFill>
                <a:latin typeface="+mn-lt"/>
              </a:rPr>
              <a:t>(Move)</a:t>
            </a:r>
            <a:endParaRPr lang="zh-CN" altLang="en-US" sz="3200" dirty="0" smtClean="0">
              <a:solidFill>
                <a:srgbClr val="FF66FF"/>
              </a:solidFill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MOV  </a:t>
            </a:r>
            <a:r>
              <a:rPr lang="zh-CN" altLang="en-US" dirty="0" smtClean="0">
                <a:latin typeface="+mn-lt"/>
              </a:rPr>
              <a:t>目的，源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指令功能：目的操作数</a:t>
            </a:r>
            <a:r>
              <a:rPr lang="en-US" dirty="0" smtClean="0">
                <a:latin typeface="+mn-lt"/>
              </a:rPr>
              <a:t>←</a:t>
            </a:r>
            <a:r>
              <a:rPr lang="zh-CN" altLang="en-US" dirty="0" smtClean="0">
                <a:latin typeface="+mn-lt"/>
              </a:rPr>
              <a:t>源操作数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7750" y="3073400"/>
            <a:ext cx="2578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MOV 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指令允许数据传送的途径如图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3.12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。但</a:t>
            </a:r>
            <a:r>
              <a:rPr 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CS</a:t>
            </a: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不能做目的操作数。</a:t>
            </a:r>
            <a:endParaRPr lang="en-US" altLang="zh-CN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指令中至少要有一项明确说明传送的是字节还是字。</a:t>
            </a:r>
            <a:endParaRPr lang="zh-CN" altLang="en-US" b="1" dirty="0"/>
          </a:p>
        </p:txBody>
      </p:sp>
      <p:pic>
        <p:nvPicPr>
          <p:cNvPr id="6" name="图片 5" descr="LF3-1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" y="3073400"/>
            <a:ext cx="5735862" cy="3529292"/>
          </a:xfrm>
          <a:prstGeom prst="rect">
            <a:avLst/>
          </a:prstGeom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减法指令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314450"/>
            <a:ext cx="8275638" cy="5175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3) DEC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减量指令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(Decrement)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DEC	</a:t>
            </a:r>
            <a:r>
              <a:rPr lang="zh-CN" altLang="en-US" sz="2800" dirty="0" smtClean="0">
                <a:latin typeface="+mn-lt"/>
              </a:rPr>
              <a:t>目的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指令功能：目的</a:t>
            </a:r>
            <a:r>
              <a:rPr lang="en-US" sz="2800" dirty="0" smtClean="0">
                <a:latin typeface="+mn-lt"/>
              </a:rPr>
              <a:t> ← </a:t>
            </a:r>
            <a:r>
              <a:rPr lang="zh-CN" altLang="en-US" sz="2800" dirty="0" smtClean="0">
                <a:latin typeface="+mn-lt"/>
              </a:rPr>
              <a:t>目的 </a:t>
            </a:r>
            <a:r>
              <a:rPr lang="zh-CN" altLang="en-US" sz="2800" dirty="0" smtClean="0">
                <a:latin typeface="+mn-lt"/>
                <a:sym typeface="Symbol" panose="05050102010706020507"/>
              </a:rPr>
              <a:t> </a:t>
            </a:r>
            <a:r>
              <a:rPr lang="en-US" sz="2800" dirty="0" smtClean="0">
                <a:latin typeface="+mn-lt"/>
              </a:rPr>
              <a:t>1</a:t>
            </a:r>
            <a:endParaRPr lang="zh-CN" altLang="en-US" sz="2800" dirty="0" smtClean="0">
              <a:latin typeface="+mn-lt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3.50</a:t>
            </a:r>
            <a:endParaRPr lang="zh-CN" alt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DEC   BX	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BX←BX 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 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DEC   WORD  PTR</a:t>
            </a:r>
            <a:r>
              <a:rPr lang="zh-CN" altLang="en-US" sz="2800" dirty="0" smtClean="0">
                <a:latin typeface="+mn-lt"/>
                <a:ea typeface="+mn-ea"/>
              </a:rPr>
              <a:t>［</a:t>
            </a:r>
            <a:r>
              <a:rPr lang="en-US" sz="2800" dirty="0" smtClean="0">
                <a:latin typeface="+mn-lt"/>
                <a:ea typeface="+mn-ea"/>
              </a:rPr>
              <a:t>BP</a:t>
            </a:r>
            <a:r>
              <a:rPr lang="zh-CN" altLang="en-US" sz="2800" dirty="0" smtClean="0">
                <a:latin typeface="+mn-lt"/>
                <a:ea typeface="+mn-ea"/>
              </a:rPr>
              <a:t>］</a:t>
            </a:r>
            <a:r>
              <a:rPr lang="en-US" sz="2800" dirty="0" smtClean="0">
                <a:latin typeface="+mn-lt"/>
                <a:ea typeface="+mn-ea"/>
              </a:rPr>
              <a:t>	</a:t>
            </a:r>
            <a:endParaRPr 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			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；堆栈段中位于［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BP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］</a:t>
            </a:r>
            <a:endParaRPr lang="en-US" altLang="zh-CN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			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；偏置处的字减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1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 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减法指令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14450"/>
            <a:ext cx="8231188" cy="5175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4) NEG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取负指令</a:t>
            </a:r>
            <a:r>
              <a:rPr lang="en-US" sz="2800" dirty="0" smtClean="0">
                <a:latin typeface="+mn-lt"/>
              </a:rPr>
              <a:t> 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(Negate)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NEG</a:t>
            </a:r>
            <a:r>
              <a:rPr lang="zh-CN" altLang="en-US" sz="2800" dirty="0" smtClean="0">
                <a:latin typeface="+mn-lt"/>
              </a:rPr>
              <a:t>   目的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指令功能：目的</a:t>
            </a:r>
            <a:r>
              <a:rPr lang="en-US" sz="2800" dirty="0" smtClean="0">
                <a:latin typeface="+mn-lt"/>
              </a:rPr>
              <a:t> ← 0 </a:t>
            </a:r>
            <a:r>
              <a:rPr lang="en-US" sz="2800" dirty="0" smtClean="0">
                <a:latin typeface="+mn-lt"/>
                <a:sym typeface="Symbol" panose="05050102010706020507"/>
              </a:rPr>
              <a:t> </a:t>
            </a:r>
            <a:r>
              <a:rPr lang="zh-CN" altLang="en-US" sz="2800" dirty="0" smtClean="0">
                <a:latin typeface="+mn-lt"/>
              </a:rPr>
              <a:t>目的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endParaRPr lang="en-US" altLang="zh-CN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3.51</a:t>
            </a:r>
            <a:endParaRPr lang="zh-CN" alt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NEG    AX	</a:t>
            </a:r>
            <a:r>
              <a:rPr lang="en-US" dirty="0" smtClean="0">
                <a:latin typeface="+mn-lt"/>
                <a:ea typeface="+mn-ea"/>
              </a:rPr>
              <a:t>				</a:t>
            </a:r>
            <a:endParaRPr 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  <a:ea typeface="+mn-ea"/>
              </a:rPr>
              <a:t>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；将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AX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中的数取负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(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改变数的符号位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</a:t>
            </a:r>
            <a:r>
              <a:rPr lang="en-US" sz="2800" dirty="0" smtClean="0">
                <a:latin typeface="+mn-lt"/>
                <a:ea typeface="+mn-ea"/>
              </a:rPr>
              <a:t>NEG    BYTE  PTR</a:t>
            </a:r>
            <a:r>
              <a:rPr lang="zh-CN" altLang="en-US" sz="2800" dirty="0" smtClean="0">
                <a:latin typeface="+mn-lt"/>
                <a:ea typeface="+mn-ea"/>
              </a:rPr>
              <a:t>［</a:t>
            </a:r>
            <a:r>
              <a:rPr lang="en-US" sz="2800" dirty="0" smtClean="0">
                <a:latin typeface="+mn-lt"/>
                <a:ea typeface="+mn-ea"/>
              </a:rPr>
              <a:t>BX</a:t>
            </a:r>
            <a:r>
              <a:rPr lang="zh-CN" altLang="en-US" sz="2800" dirty="0" smtClean="0">
                <a:latin typeface="+mn-lt"/>
                <a:ea typeface="+mn-ea"/>
              </a:rPr>
              <a:t>］</a:t>
            </a:r>
            <a:r>
              <a:rPr lang="en-US" sz="2800" dirty="0" smtClean="0">
                <a:latin typeface="+mn-lt"/>
                <a:ea typeface="+mn-ea"/>
              </a:rPr>
              <a:t>	</a:t>
            </a:r>
            <a:r>
              <a:rPr lang="en-US" dirty="0" smtClean="0">
                <a:latin typeface="+mn-lt"/>
                <a:ea typeface="+mn-ea"/>
              </a:rPr>
              <a:t>	</a:t>
            </a:r>
            <a:endParaRPr 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  <a:ea typeface="+mn-ea"/>
              </a:rPr>
              <a:t>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；对数据段中位于［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BX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］偏置处的字节取负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>
              <a:solidFill>
                <a:srgbClr val="FFFF99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减法指令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117600"/>
            <a:ext cx="8142288" cy="54229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5) CMP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比较指令  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(Compare)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CMP	  </a:t>
            </a:r>
            <a:r>
              <a:rPr lang="zh-CN" altLang="en-US" sz="2800" dirty="0" smtClean="0">
                <a:latin typeface="+mn-lt"/>
              </a:rPr>
              <a:t>目的，源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指令功能：目的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 smtClean="0">
                <a:latin typeface="+mn-lt"/>
                <a:sym typeface="Symbol" panose="05050102010706020507"/>
              </a:rPr>
              <a:t></a:t>
            </a:r>
            <a:r>
              <a:rPr lang="en-US" sz="2800" dirty="0" smtClean="0">
                <a:latin typeface="+mn-lt"/>
              </a:rPr>
              <a:t> </a:t>
            </a:r>
            <a:r>
              <a:rPr lang="zh-CN" altLang="en-US" sz="2800" dirty="0" smtClean="0">
                <a:latin typeface="+mn-lt"/>
              </a:rPr>
              <a:t>源</a:t>
            </a:r>
            <a:r>
              <a:rPr lang="en-US" sz="2800" dirty="0" smtClean="0">
                <a:latin typeface="+mn-lt"/>
              </a:rPr>
              <a:t>  </a:t>
            </a:r>
            <a:endParaRPr lang="en-US" sz="2800" dirty="0" smtClean="0">
              <a:latin typeface="+mn-lt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</a:rPr>
              <a:t>    </a:t>
            </a:r>
            <a:r>
              <a:rPr lang="zh-CN" altLang="en-US" sz="2800" dirty="0" smtClean="0">
                <a:latin typeface="+mn-lt"/>
              </a:rPr>
              <a:t>结果不回送到目的，仅反映在标志位上。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3.52</a:t>
            </a:r>
            <a:endParaRPr lang="zh-CN" alt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CMP    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80H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AL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与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80H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作比较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CMP    BX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DATA1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BX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与数据段中偏移量</a:t>
            </a:r>
            <a:br>
              <a:rPr lang="en-US" altLang="zh-CN" dirty="0" smtClean="0">
                <a:solidFill>
                  <a:srgbClr val="FFFF99"/>
                </a:solidFill>
                <a:latin typeface="+mn-lt"/>
                <a:ea typeface="+mn-ea"/>
              </a:rPr>
            </a:br>
            <a:r>
              <a:rPr lang="en-US" altLang="zh-CN" dirty="0" smtClean="0">
                <a:latin typeface="+mn-lt"/>
                <a:ea typeface="+mn-ea"/>
              </a:rPr>
              <a:t>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；为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DATA1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处的字比较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Font typeface="Wingdings 3" panose="05040102010807070707" pitchFamily="18" charset="2"/>
              <a:buChar char="u"/>
            </a:pPr>
            <a:r>
              <a:rPr lang="zh-CN" altLang="en-US" sz="2800" dirty="0" smtClean="0"/>
              <a:t>比较指令主要用在希望比较两个数的大小，而又不破坏原操作数的场合。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4064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减法指令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073150"/>
            <a:ext cx="7778750" cy="3778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6) AAS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减法的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ASCII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调整指令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endParaRPr lang="en-US" sz="2800" dirty="0" smtClean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       (ASCII Adjust for Subtraction)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AAS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指令功能：在用</a:t>
            </a:r>
            <a:r>
              <a:rPr lang="en-US" sz="2800" dirty="0" smtClean="0">
                <a:latin typeface="+mn-lt"/>
              </a:rPr>
              <a:t>SUB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latin typeface="+mn-lt"/>
              </a:rPr>
              <a:t>SBB</a:t>
            </a:r>
            <a:r>
              <a:rPr lang="zh-CN" altLang="en-US" sz="2800" dirty="0" smtClean="0">
                <a:latin typeface="+mn-lt"/>
              </a:rPr>
              <a:t>指令，对两个非压缩</a:t>
            </a:r>
            <a:r>
              <a:rPr lang="en-US" sz="2800" dirty="0" smtClean="0">
                <a:latin typeface="+mn-lt"/>
              </a:rPr>
              <a:t>BCD</a:t>
            </a:r>
            <a:r>
              <a:rPr lang="zh-CN" altLang="en-US" sz="2800" dirty="0" smtClean="0">
                <a:latin typeface="+mn-lt"/>
              </a:rPr>
              <a:t>数，或以</a:t>
            </a:r>
            <a:r>
              <a:rPr lang="en-US" sz="2800" dirty="0" smtClean="0">
                <a:latin typeface="+mn-lt"/>
              </a:rPr>
              <a:t>ASCII</a:t>
            </a:r>
            <a:r>
              <a:rPr lang="zh-CN" altLang="en-US" sz="2800" dirty="0" smtClean="0">
                <a:latin typeface="+mn-lt"/>
              </a:rPr>
              <a:t>码表示的十进制数相减后，对</a:t>
            </a:r>
            <a:r>
              <a:rPr lang="en-US" sz="2800" dirty="0" smtClean="0">
                <a:latin typeface="+mn-lt"/>
              </a:rPr>
              <a:t>AL</a:t>
            </a:r>
            <a:r>
              <a:rPr lang="zh-CN" altLang="en-US" sz="2800" dirty="0" smtClean="0">
                <a:latin typeface="+mn-lt"/>
              </a:rPr>
              <a:t>中所得结果进行调整，如有借位，则</a:t>
            </a:r>
            <a:r>
              <a:rPr lang="en-US" sz="2800" dirty="0" smtClean="0">
                <a:latin typeface="+mn-lt"/>
              </a:rPr>
              <a:t>CF</a:t>
            </a:r>
            <a:r>
              <a:rPr lang="zh-CN" altLang="en-US" sz="2800" dirty="0" smtClean="0">
                <a:latin typeface="+mn-lt"/>
              </a:rPr>
              <a:t>置</a:t>
            </a:r>
            <a:r>
              <a:rPr lang="en-US" sz="2800" dirty="0" smtClean="0">
                <a:latin typeface="+mn-lt"/>
              </a:rPr>
              <a:t>1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06400"/>
            <a:ext cx="8372475" cy="13335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3.54  </a:t>
            </a:r>
            <a:r>
              <a:rPr lang="zh-CN" altLang="en-US" sz="2800" dirty="0" smtClean="0">
                <a:latin typeface="+mn-lt"/>
                <a:ea typeface="+mn-ea"/>
              </a:rPr>
              <a:t>设</a:t>
            </a:r>
            <a:r>
              <a:rPr lang="en-US" sz="2800" dirty="0" smtClean="0">
                <a:latin typeface="+mn-lt"/>
                <a:ea typeface="+mn-ea"/>
              </a:rPr>
              <a:t>AL=BCD 3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CL=BCD 8</a:t>
            </a:r>
            <a:r>
              <a:rPr lang="zh-CN" altLang="en-US" sz="2800" dirty="0" smtClean="0">
                <a:latin typeface="+mn-lt"/>
                <a:ea typeface="+mn-ea"/>
              </a:rPr>
              <a:t>，求两数之差。很显然，结果为</a:t>
            </a:r>
            <a:r>
              <a:rPr lang="en-US" sz="2800" dirty="0" smtClean="0">
                <a:latin typeface="+mn-lt"/>
                <a:ea typeface="+mn-ea"/>
              </a:rPr>
              <a:t>BCD 5</a:t>
            </a:r>
            <a:r>
              <a:rPr lang="zh-CN" altLang="en-US" sz="2800" dirty="0" smtClean="0">
                <a:latin typeface="+mn-lt"/>
                <a:ea typeface="+mn-ea"/>
              </a:rPr>
              <a:t>，但要向高位借位。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      </a:t>
            </a:r>
            <a:r>
              <a:rPr lang="zh-CN" altLang="en-US" sz="2800" dirty="0" smtClean="0"/>
              <a:t>运算过程：</a:t>
            </a:r>
            <a:endParaRPr lang="zh-CN" altLang="en-US" sz="2800" dirty="0" smtClean="0"/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56434" y="1873250"/>
            <a:ext cx="6952769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减法指令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314450"/>
            <a:ext cx="8186738" cy="51752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7) DAS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减法的十进制调整指令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endParaRPr lang="en-US" sz="2800" dirty="0" smtClean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      (Decimal Adjust for Subtraction)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DAS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 在用</a:t>
            </a:r>
            <a:r>
              <a:rPr lang="en-US" sz="2800" dirty="0" smtClean="0">
                <a:latin typeface="+mn-lt"/>
              </a:rPr>
              <a:t>SUB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latin typeface="+mn-lt"/>
              </a:rPr>
              <a:t>SBB</a:t>
            </a:r>
            <a:r>
              <a:rPr lang="zh-CN" altLang="en-US" sz="2800" dirty="0" smtClean="0">
                <a:latin typeface="+mn-lt"/>
              </a:rPr>
              <a:t>指令，对两个压缩</a:t>
            </a:r>
            <a:r>
              <a:rPr lang="en-US" sz="2800" dirty="0" smtClean="0">
                <a:latin typeface="+mn-lt"/>
              </a:rPr>
              <a:t>BCD</a:t>
            </a:r>
            <a:r>
              <a:rPr lang="zh-CN" altLang="en-US" sz="2800" dirty="0" smtClean="0">
                <a:latin typeface="+mn-lt"/>
              </a:rPr>
              <a:t>数相减（结果已存在</a:t>
            </a:r>
            <a:r>
              <a:rPr lang="en-US" sz="2800" dirty="0" smtClean="0">
                <a:latin typeface="+mn-lt"/>
              </a:rPr>
              <a:t>AL</a:t>
            </a:r>
            <a:r>
              <a:rPr lang="zh-CN" altLang="en-US" sz="2800" dirty="0" smtClean="0">
                <a:latin typeface="+mn-lt"/>
              </a:rPr>
              <a:t>中）后，进行调整。</a:t>
            </a:r>
            <a:endParaRPr lang="en-US" altLang="zh-CN" sz="2800" dirty="0" smtClean="0">
              <a:latin typeface="+mn-lt"/>
            </a:endParaRPr>
          </a:p>
          <a:p>
            <a:pPr algn="just">
              <a:buFont typeface="Wingdings 3" panose="05040102010807070707" pitchFamily="18" charset="2"/>
              <a:buChar char="u"/>
            </a:pPr>
            <a:r>
              <a:rPr lang="zh-CN" altLang="en-US" sz="2800" dirty="0" smtClean="0">
                <a:latin typeface="+mn-lt"/>
              </a:rPr>
              <a:t>同样，它也要对</a:t>
            </a:r>
            <a:r>
              <a:rPr lang="en-US" sz="2800" dirty="0" smtClean="0">
                <a:latin typeface="+mn-lt"/>
              </a:rPr>
              <a:t>AL</a:t>
            </a:r>
            <a:r>
              <a:rPr lang="zh-CN" altLang="en-US" sz="2800" dirty="0" smtClean="0">
                <a:latin typeface="+mn-lt"/>
              </a:rPr>
              <a:t>中高半字节和低半字节分别进行调整。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2. </a:t>
            </a:r>
            <a:r>
              <a:rPr lang="zh-CN" altLang="en-US" dirty="0" smtClean="0"/>
              <a:t>减法指令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17600"/>
            <a:ext cx="8372475" cy="100330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3.55  </a:t>
            </a:r>
            <a:r>
              <a:rPr lang="zh-CN" altLang="en-US" sz="2800" dirty="0" smtClean="0">
                <a:latin typeface="+mn-lt"/>
                <a:ea typeface="+mn-ea"/>
              </a:rPr>
              <a:t>设</a:t>
            </a:r>
            <a:r>
              <a:rPr lang="en-US" sz="2800" dirty="0" smtClean="0">
                <a:latin typeface="+mn-lt"/>
                <a:ea typeface="+mn-ea"/>
              </a:rPr>
              <a:t>AL=BCD 56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CL=BCD 98</a:t>
            </a:r>
            <a:r>
              <a:rPr lang="zh-CN" altLang="en-US" sz="2800" dirty="0" smtClean="0">
                <a:latin typeface="+mn-lt"/>
                <a:ea typeface="+mn-ea"/>
              </a:rPr>
              <a:t>，求两数之差。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/>
              <a:t>运算过程：</a:t>
            </a:r>
            <a:endParaRPr lang="zh-CN" altLang="en-US" sz="2800" dirty="0" smtClean="0"/>
          </a:p>
          <a:p>
            <a:endParaRPr lang="zh-CN" altLang="en-US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93750" y="2228850"/>
            <a:ext cx="7645400" cy="4292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乘法指令</a:t>
            </a:r>
            <a:r>
              <a:rPr lang="en-US" dirty="0" smtClean="0"/>
              <a:t> (Multiply)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117600"/>
            <a:ext cx="8097838" cy="50673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MUL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无符号数乘法指令</a:t>
            </a:r>
            <a:r>
              <a:rPr lang="en-US" sz="2800" dirty="0" smtClean="0">
                <a:latin typeface="+mn-lt"/>
              </a:rPr>
              <a:t>  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(Multiply)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MUL  </a:t>
            </a:r>
            <a:r>
              <a:rPr lang="zh-CN" altLang="en-US" dirty="0" smtClean="0">
                <a:latin typeface="+mn-lt"/>
              </a:rPr>
              <a:t>源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指令功能： 把源操作数和累加器中的数，都当成无符号数，然后将两数相乘。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其中有一个操作数一定是累加器。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如果源操作数是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个字节，则 </a:t>
            </a:r>
            <a:r>
              <a:rPr lang="en-US" dirty="0" smtClean="0">
                <a:latin typeface="+mn-lt"/>
              </a:rPr>
              <a:t>AX ← AL * </a:t>
            </a:r>
            <a:r>
              <a:rPr lang="zh-CN" altLang="en-US" dirty="0" smtClean="0">
                <a:latin typeface="+mn-lt"/>
              </a:rPr>
              <a:t>源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若源操作数是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个字，</a:t>
            </a:r>
            <a:r>
              <a:rPr lang="en-US" dirty="0" smtClean="0">
                <a:latin typeface="+mn-lt"/>
              </a:rPr>
              <a:t>  </a:t>
            </a:r>
            <a:r>
              <a:rPr lang="zh-CN" altLang="en-US" dirty="0" smtClean="0">
                <a:latin typeface="+mn-lt"/>
              </a:rPr>
              <a:t>则 </a:t>
            </a:r>
            <a:r>
              <a:rPr lang="en-US" dirty="0" smtClean="0">
                <a:latin typeface="+mn-lt"/>
              </a:rPr>
              <a:t>(DX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AX) ← AX * </a:t>
            </a:r>
            <a:r>
              <a:rPr lang="zh-CN" altLang="en-US" dirty="0" smtClean="0">
                <a:latin typeface="+mn-lt"/>
              </a:rPr>
              <a:t>源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源操作数可以是寄存器或存储单元，不能是立即数</a:t>
            </a:r>
            <a:endParaRPr lang="en-US" altLang="zh-CN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当源操作数是存储单元时，应在操作数前加</a:t>
            </a:r>
            <a:r>
              <a:rPr lang="en-US" dirty="0" smtClean="0">
                <a:latin typeface="+mn-lt"/>
              </a:rPr>
              <a:t>BYTE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dirty="0" smtClean="0">
                <a:latin typeface="+mn-lt"/>
              </a:rPr>
              <a:t>WORD</a:t>
            </a:r>
            <a:r>
              <a:rPr lang="zh-CN" altLang="en-US" dirty="0" smtClean="0">
                <a:latin typeface="+mn-lt"/>
              </a:rPr>
              <a:t>，说明是字节还是字。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乘法指令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117600"/>
            <a:ext cx="8194675" cy="533400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3.56</a:t>
            </a:r>
            <a:endParaRPr lang="zh-CN" alt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spcBef>
                <a:spcPts val="120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MUL    DL			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dirty="0" smtClean="0">
                <a:latin typeface="+mn-lt"/>
                <a:ea typeface="+mn-ea"/>
              </a:rPr>
              <a:t>AX←AL*DL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MUL    CX			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dirty="0" smtClean="0">
                <a:latin typeface="+mn-lt"/>
                <a:ea typeface="+mn-ea"/>
              </a:rPr>
              <a:t>(DX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AX)←AX*CX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MUL    BYTE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SI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r>
              <a:rPr lang="en-US" dirty="0" smtClean="0">
                <a:latin typeface="+mn-lt"/>
                <a:ea typeface="+mn-ea"/>
              </a:rPr>
              <a:t>	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dirty="0" smtClean="0">
                <a:latin typeface="+mn-lt"/>
                <a:ea typeface="+mn-ea"/>
              </a:rPr>
              <a:t>AX←AL*(</a:t>
            </a:r>
            <a:r>
              <a:rPr lang="zh-CN" altLang="en-US" dirty="0" smtClean="0">
                <a:latin typeface="+mn-lt"/>
                <a:ea typeface="+mn-ea"/>
              </a:rPr>
              <a:t>内存中某字节</a:t>
            </a:r>
            <a:r>
              <a:rPr lang="en-US" dirty="0" smtClean="0">
                <a:latin typeface="+mn-lt"/>
                <a:ea typeface="+mn-ea"/>
              </a:rPr>
              <a:t>)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					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dirty="0" smtClean="0">
                <a:latin typeface="+mn-lt"/>
                <a:ea typeface="+mn-ea"/>
              </a:rPr>
              <a:t>BYTE</a:t>
            </a:r>
            <a:r>
              <a:rPr lang="zh-CN" altLang="en-US" dirty="0" smtClean="0">
                <a:latin typeface="+mn-lt"/>
                <a:ea typeface="+mn-ea"/>
              </a:rPr>
              <a:t>说明字节乘法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  <a:ea typeface="+mn-ea"/>
              </a:rPr>
              <a:t>   MUL    WORD</a:t>
            </a:r>
            <a:r>
              <a:rPr lang="zh-CN" altLang="en-US" dirty="0" smtClean="0">
                <a:latin typeface="+mn-lt"/>
                <a:ea typeface="+mn-ea"/>
              </a:rPr>
              <a:t>［</a:t>
            </a:r>
            <a:r>
              <a:rPr lang="en-US" dirty="0" smtClean="0">
                <a:latin typeface="+mn-lt"/>
                <a:ea typeface="+mn-ea"/>
              </a:rPr>
              <a:t>BX</a:t>
            </a:r>
            <a:r>
              <a:rPr lang="zh-CN" altLang="en-US" dirty="0" smtClean="0">
                <a:latin typeface="+mn-lt"/>
                <a:ea typeface="+mn-ea"/>
              </a:rPr>
              <a:t>］</a:t>
            </a:r>
            <a:r>
              <a:rPr lang="en-US" dirty="0" smtClean="0">
                <a:latin typeface="+mn-lt"/>
                <a:ea typeface="+mn-ea"/>
              </a:rPr>
              <a:t>	</a:t>
            </a:r>
            <a:r>
              <a:rPr lang="zh-CN" altLang="en-US" dirty="0" smtClean="0">
                <a:latin typeface="+mn-lt"/>
                <a:ea typeface="+mn-ea"/>
              </a:rPr>
              <a:t>；</a:t>
            </a:r>
            <a:r>
              <a:rPr lang="en-US" dirty="0" smtClean="0">
                <a:latin typeface="+mn-lt"/>
                <a:ea typeface="+mn-ea"/>
              </a:rPr>
              <a:t>(DX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AX)←AX*(</a:t>
            </a:r>
            <a:r>
              <a:rPr lang="zh-CN" altLang="en-US" dirty="0" smtClean="0">
                <a:latin typeface="+mn-lt"/>
                <a:ea typeface="+mn-ea"/>
              </a:rPr>
              <a:t>内存中</a:t>
            </a:r>
            <a:endParaRPr lang="en-US" altLang="zh-CN" dirty="0" smtClean="0">
              <a:latin typeface="+mn-lt"/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latin typeface="+mn-lt"/>
                <a:ea typeface="+mn-ea"/>
              </a:rPr>
              <a:t>					</a:t>
            </a:r>
            <a:r>
              <a:rPr lang="zh-CN" altLang="en-US" dirty="0" smtClean="0">
                <a:latin typeface="+mn-lt"/>
                <a:ea typeface="+mn-ea"/>
              </a:rPr>
              <a:t>；某字</a:t>
            </a:r>
            <a:r>
              <a:rPr lang="en-US" dirty="0" smtClean="0">
                <a:latin typeface="+mn-lt"/>
                <a:ea typeface="+mn-ea"/>
              </a:rPr>
              <a:t>)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WORD</a:t>
            </a:r>
            <a:r>
              <a:rPr lang="zh-CN" altLang="en-US" dirty="0" smtClean="0">
                <a:latin typeface="+mn-lt"/>
                <a:ea typeface="+mn-ea"/>
              </a:rPr>
              <a:t>说明字乘法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 MUL</a:t>
            </a:r>
            <a:r>
              <a:rPr lang="zh-CN" altLang="en-US" dirty="0" smtClean="0">
                <a:latin typeface="+mn-lt"/>
              </a:rPr>
              <a:t>指令执行后影响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OF</a:t>
            </a:r>
            <a:r>
              <a:rPr lang="zh-CN" altLang="en-US" dirty="0" smtClean="0">
                <a:latin typeface="+mn-lt"/>
              </a:rPr>
              <a:t>标志。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如果结果的高半部分不为零，则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OF</a:t>
            </a:r>
            <a:r>
              <a:rPr lang="zh-CN" altLang="en-US" dirty="0" smtClean="0">
                <a:latin typeface="+mn-lt"/>
              </a:rPr>
              <a:t>均置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。否则，</a:t>
            </a:r>
            <a:r>
              <a:rPr lang="en-US" dirty="0" smtClean="0">
                <a:latin typeface="+mn-lt"/>
              </a:rPr>
              <a:t>CF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OF</a:t>
            </a:r>
            <a:r>
              <a:rPr lang="zh-CN" altLang="en-US" dirty="0" smtClean="0">
                <a:latin typeface="+mn-lt"/>
              </a:rPr>
              <a:t>均清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。</a:t>
            </a:r>
            <a:endParaRPr lang="en-US" altLang="zh-CN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通过测试这两个标志，可检测并去除结果中的无效前导零。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乘法指令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314450"/>
            <a:ext cx="8053388" cy="43370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3.57 </a:t>
            </a:r>
            <a:endParaRPr 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      </a:t>
            </a:r>
            <a:r>
              <a:rPr lang="zh-CN" altLang="en-US" sz="2800" dirty="0" smtClean="0">
                <a:latin typeface="+mn-lt"/>
                <a:ea typeface="+mn-ea"/>
              </a:rPr>
              <a:t>设</a:t>
            </a:r>
            <a:r>
              <a:rPr lang="en-US" sz="2800" dirty="0" smtClean="0">
                <a:latin typeface="+mn-lt"/>
                <a:ea typeface="+mn-ea"/>
              </a:rPr>
              <a:t>AL=55H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BL=14H</a:t>
            </a:r>
            <a:r>
              <a:rPr lang="zh-CN" altLang="en-US" sz="2800" dirty="0" smtClean="0">
                <a:latin typeface="+mn-lt"/>
                <a:ea typeface="+mn-ea"/>
              </a:rPr>
              <a:t>，计算它们的积。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      </a:t>
            </a:r>
            <a:r>
              <a:rPr lang="zh-CN" altLang="en-US" sz="2800" dirty="0" smtClean="0">
                <a:latin typeface="+mn-lt"/>
                <a:ea typeface="+mn-ea"/>
              </a:rPr>
              <a:t>只要执行下面这条指令：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       MUL	   BL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      结果：</a:t>
            </a:r>
            <a:r>
              <a:rPr lang="en-US" sz="2800" dirty="0" smtClean="0">
                <a:latin typeface="+mn-lt"/>
                <a:ea typeface="+mn-ea"/>
              </a:rPr>
              <a:t>AX=06A4H</a:t>
            </a:r>
            <a:endParaRPr lang="en-US" altLang="zh-CN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      </a:t>
            </a:r>
            <a:r>
              <a:rPr lang="zh-CN" altLang="en-US" sz="2800" dirty="0" smtClean="0">
                <a:latin typeface="+mn-lt"/>
                <a:ea typeface="+mn-ea"/>
              </a:rPr>
              <a:t>由于</a:t>
            </a:r>
            <a:r>
              <a:rPr lang="en-US" sz="2800" dirty="0" smtClean="0">
                <a:latin typeface="+mn-lt"/>
                <a:ea typeface="+mn-ea"/>
              </a:rPr>
              <a:t>AH=06H≠0</a:t>
            </a:r>
            <a:r>
              <a:rPr lang="zh-CN" altLang="en-US" sz="2800" dirty="0" smtClean="0">
                <a:latin typeface="+mn-lt"/>
                <a:ea typeface="+mn-ea"/>
              </a:rPr>
              <a:t>，高位部分有效，所以置</a:t>
            </a:r>
            <a:r>
              <a:rPr lang="en-US" sz="2800" dirty="0" smtClean="0">
                <a:latin typeface="+mn-lt"/>
                <a:ea typeface="+mn-ea"/>
              </a:rPr>
              <a:t>CF=1</a:t>
            </a:r>
            <a:r>
              <a:rPr lang="zh-CN" altLang="en-US" sz="2800" dirty="0" smtClean="0">
                <a:latin typeface="+mn-lt"/>
                <a:ea typeface="+mn-ea"/>
              </a:rPr>
              <a:t>和</a:t>
            </a:r>
            <a:r>
              <a:rPr lang="en-US" sz="2800" dirty="0" smtClean="0">
                <a:latin typeface="+mn-lt"/>
                <a:ea typeface="+mn-ea"/>
              </a:rPr>
              <a:t>OF=1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FF66FF"/>
                </a:solidFill>
              </a:rPr>
              <a:t>1) </a:t>
            </a:r>
            <a:r>
              <a:rPr lang="en-US" altLang="zh-CN" dirty="0" smtClean="0">
                <a:solidFill>
                  <a:srgbClr val="FF66FF"/>
                </a:solidFill>
              </a:rPr>
              <a:t>MOV</a:t>
            </a:r>
            <a:r>
              <a:rPr lang="zh-CN" altLang="en-US" dirty="0" smtClean="0">
                <a:solidFill>
                  <a:srgbClr val="FF66FF"/>
                </a:solidFill>
              </a:rPr>
              <a:t>指令</a:t>
            </a:r>
            <a:endParaRPr lang="zh-CN" altLang="en-US" dirty="0">
              <a:solidFill>
                <a:srgbClr val="FF66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3.24  </a:t>
            </a:r>
            <a:endParaRPr lang="en-US" sz="2800" dirty="0" smtClean="0">
              <a:solidFill>
                <a:schemeClr val="bg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 MOV    AL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‘B’       </a:t>
            </a:r>
            <a:endParaRPr 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			</a:t>
            </a:r>
            <a:r>
              <a:rPr lang="zh-CN" altLang="en-US" sz="2800" dirty="0" smtClean="0">
                <a:latin typeface="+mn-lt"/>
                <a:ea typeface="+mn-ea"/>
              </a:rPr>
              <a:t>；</a:t>
            </a:r>
            <a:r>
              <a:rPr lang="en-US" sz="2800" dirty="0" smtClean="0">
                <a:latin typeface="+mn-lt"/>
                <a:ea typeface="+mn-ea"/>
              </a:rPr>
              <a:t>AL←</a:t>
            </a:r>
            <a:r>
              <a:rPr lang="zh-CN" altLang="en-US" sz="2800" dirty="0" smtClean="0">
                <a:latin typeface="+mn-lt"/>
                <a:ea typeface="+mn-ea"/>
              </a:rPr>
              <a:t>将字符</a:t>
            </a:r>
            <a:r>
              <a:rPr lang="en-US" sz="2800" dirty="0" smtClean="0">
                <a:latin typeface="+mn-lt"/>
                <a:ea typeface="+mn-ea"/>
              </a:rPr>
              <a:t>B</a:t>
            </a:r>
            <a:r>
              <a:rPr lang="zh-CN" altLang="en-US" sz="2800" dirty="0" smtClean="0">
                <a:latin typeface="+mn-lt"/>
                <a:ea typeface="+mn-ea"/>
              </a:rPr>
              <a:t>的</a:t>
            </a:r>
            <a:r>
              <a:rPr lang="en-US" sz="2800" dirty="0" smtClean="0">
                <a:latin typeface="+mn-lt"/>
                <a:ea typeface="+mn-ea"/>
              </a:rPr>
              <a:t>ASCII</a:t>
            </a:r>
            <a:r>
              <a:rPr lang="zh-CN" altLang="en-US" sz="2800" dirty="0" smtClean="0">
                <a:latin typeface="+mn-lt"/>
                <a:ea typeface="+mn-ea"/>
              </a:rPr>
              <a:t>码</a:t>
            </a:r>
            <a:r>
              <a:rPr lang="en-US" sz="2800" dirty="0" smtClean="0">
                <a:latin typeface="+mn-lt"/>
                <a:ea typeface="+mn-ea"/>
              </a:rPr>
              <a:t>(42H)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3.25 </a:t>
            </a:r>
            <a:r>
              <a:rPr lang="en-US" sz="2800" dirty="0" smtClean="0">
                <a:latin typeface="+mn-lt"/>
                <a:ea typeface="+mn-ea"/>
              </a:rPr>
              <a:t>	</a:t>
            </a:r>
            <a:endParaRPr 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 MOV    AX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DATA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 MOV    DS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AX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由于</a:t>
            </a:r>
            <a:r>
              <a:rPr lang="en-US" sz="2800" dirty="0" smtClean="0">
                <a:latin typeface="+mn-lt"/>
              </a:rPr>
              <a:t>DATA</a:t>
            </a:r>
            <a:r>
              <a:rPr lang="zh-CN" altLang="en-US" sz="2800" dirty="0" smtClean="0">
                <a:latin typeface="+mn-lt"/>
              </a:rPr>
              <a:t>表示数据段的段址，是一个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位立即数，不能被直接送进</a:t>
            </a:r>
            <a:r>
              <a:rPr lang="en-US" sz="2800" dirty="0" smtClean="0">
                <a:latin typeface="+mn-lt"/>
              </a:rPr>
              <a:t>DS</a:t>
            </a:r>
            <a:r>
              <a:rPr lang="zh-CN" altLang="en-US" sz="2800" dirty="0" smtClean="0">
                <a:latin typeface="+mn-lt"/>
              </a:rPr>
              <a:t>，需要先送进另一个数据寄存器</a:t>
            </a:r>
            <a:r>
              <a:rPr lang="en-US" sz="2800" dirty="0" smtClean="0">
                <a:latin typeface="+mn-lt"/>
              </a:rPr>
              <a:t>(</a:t>
            </a:r>
            <a:r>
              <a:rPr lang="zh-CN" altLang="en-US" sz="2800" dirty="0" smtClean="0">
                <a:latin typeface="+mn-lt"/>
              </a:rPr>
              <a:t>如</a:t>
            </a:r>
            <a:r>
              <a:rPr lang="en-US" sz="2800" dirty="0" smtClean="0">
                <a:latin typeface="+mn-lt"/>
              </a:rPr>
              <a:t>AX)</a:t>
            </a:r>
            <a:r>
              <a:rPr lang="zh-CN" altLang="en-US" sz="2800" dirty="0" smtClean="0">
                <a:latin typeface="+mn-lt"/>
              </a:rPr>
              <a:t>，再传到</a:t>
            </a:r>
            <a:r>
              <a:rPr lang="en-US" sz="2800" dirty="0" smtClean="0">
                <a:latin typeface="+mn-lt"/>
              </a:rPr>
              <a:t>DS</a:t>
            </a:r>
            <a:r>
              <a:rPr lang="zh-CN" altLang="en-US" sz="2800" dirty="0" smtClean="0">
                <a:latin typeface="+mn-lt"/>
              </a:rPr>
              <a:t>中。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 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50850"/>
            <a:ext cx="8372475" cy="60388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IMUL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整数乘法指令</a:t>
            </a:r>
            <a:r>
              <a:rPr lang="en-US" sz="2800" dirty="0" smtClean="0">
                <a:latin typeface="+mn-lt"/>
              </a:rPr>
              <a:t>  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(Integer Multiply)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IMUL	 </a:t>
            </a:r>
            <a:r>
              <a:rPr lang="zh-CN" altLang="en-US" dirty="0" smtClean="0">
                <a:latin typeface="+mn-lt"/>
              </a:rPr>
              <a:t>源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指令功能：把源操作数和累加器中的数，都作为带符号数，进行相乘。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存放结果的方式与</a:t>
            </a:r>
            <a:r>
              <a:rPr lang="en-US" dirty="0" smtClean="0">
                <a:latin typeface="+mn-lt"/>
              </a:rPr>
              <a:t>MUL</a:t>
            </a:r>
            <a:r>
              <a:rPr lang="zh-CN" altLang="en-US" dirty="0" smtClean="0">
                <a:latin typeface="+mn-lt"/>
              </a:rPr>
              <a:t>相同，最后给乘积赋予正确的符号。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指令执行后，如果乘积的高半部分不是全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或全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，则置</a:t>
            </a:r>
            <a:r>
              <a:rPr lang="en-US" dirty="0" smtClean="0">
                <a:latin typeface="+mn-lt"/>
              </a:rPr>
              <a:t>CF=1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OF=1</a:t>
            </a:r>
            <a:r>
              <a:rPr lang="zh-CN" altLang="en-US" dirty="0" smtClean="0">
                <a:latin typeface="+mn-lt"/>
              </a:rPr>
              <a:t>。 若结果高半部分为全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或全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，则使</a:t>
            </a:r>
            <a:r>
              <a:rPr lang="en-US" dirty="0" smtClean="0">
                <a:latin typeface="+mn-lt"/>
              </a:rPr>
              <a:t>CF=0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OF=0</a:t>
            </a:r>
            <a:r>
              <a:rPr lang="zh-CN" altLang="en-US" dirty="0" smtClean="0">
                <a:latin typeface="+mn-lt"/>
              </a:rPr>
              <a:t>。这样来决定是否需要保存积的高半部分。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3.59  </a:t>
            </a:r>
            <a:r>
              <a:rPr lang="zh-CN" altLang="en-US" dirty="0" smtClean="0">
                <a:latin typeface="+mn-lt"/>
                <a:ea typeface="+mn-ea"/>
              </a:rPr>
              <a:t>设</a:t>
            </a:r>
            <a:r>
              <a:rPr lang="en-US" dirty="0" smtClean="0">
                <a:latin typeface="+mn-lt"/>
                <a:ea typeface="+mn-ea"/>
              </a:rPr>
              <a:t>AL=-28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BL=59</a:t>
            </a:r>
            <a:r>
              <a:rPr lang="zh-CN" altLang="en-US" dirty="0" smtClean="0">
                <a:latin typeface="+mn-lt"/>
                <a:ea typeface="+mn-ea"/>
              </a:rPr>
              <a:t>，试计算它们的乘积。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    IMUL     BL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AX=F98CH= - 1652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CF=1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r>
              <a:rPr lang="en-US" dirty="0" smtClean="0">
                <a:solidFill>
                  <a:srgbClr val="FFFF99"/>
                </a:solidFill>
                <a:latin typeface="+mn-lt"/>
                <a:ea typeface="+mn-ea"/>
              </a:rPr>
              <a:t>OF=1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406400"/>
            <a:ext cx="8372475" cy="60833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3) AAM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乘法的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ASCII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调整指令</a:t>
            </a:r>
            <a:endParaRPr lang="en-US" altLang="zh-CN" sz="2800" dirty="0" smtClean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        (ASCII Adjust for Multiply)</a:t>
            </a:r>
            <a:endParaRPr lang="zh-CN" altLang="en-US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AAM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zh-CN" altLang="en-US" dirty="0" smtClean="0">
                <a:latin typeface="+mn-lt"/>
              </a:rPr>
              <a:t>指令功能：对存于</a:t>
            </a:r>
            <a:r>
              <a:rPr lang="en-US" dirty="0" smtClean="0">
                <a:latin typeface="+mn-lt"/>
              </a:rPr>
              <a:t>AL</a:t>
            </a:r>
            <a:r>
              <a:rPr lang="zh-CN" altLang="en-US" dirty="0" smtClean="0">
                <a:latin typeface="+mn-lt"/>
              </a:rPr>
              <a:t>的两个非压缩</a:t>
            </a:r>
            <a:r>
              <a:rPr lang="en-US" dirty="0" smtClean="0">
                <a:latin typeface="+mn-lt"/>
              </a:rPr>
              <a:t>BCD</a:t>
            </a:r>
            <a:r>
              <a:rPr lang="zh-CN" altLang="en-US" dirty="0" smtClean="0">
                <a:latin typeface="+mn-lt"/>
              </a:rPr>
              <a:t>数相乘的积进行调整，结果在</a:t>
            </a:r>
            <a:r>
              <a:rPr lang="en-US" dirty="0" smtClean="0">
                <a:latin typeface="+mn-lt"/>
              </a:rPr>
              <a:t>AX</a:t>
            </a:r>
            <a:r>
              <a:rPr lang="zh-CN" altLang="en-US" dirty="0" smtClean="0">
                <a:latin typeface="+mn-lt"/>
              </a:rPr>
              <a:t>中，高位放</a:t>
            </a:r>
            <a:r>
              <a:rPr lang="en-US" dirty="0" smtClean="0">
                <a:latin typeface="+mn-lt"/>
              </a:rPr>
              <a:t>AH</a:t>
            </a:r>
            <a:r>
              <a:rPr lang="zh-CN" altLang="en-US" dirty="0" smtClean="0">
                <a:latin typeface="+mn-lt"/>
              </a:rPr>
              <a:t>，低位在</a:t>
            </a:r>
            <a:r>
              <a:rPr lang="en-US" dirty="0" smtClean="0">
                <a:latin typeface="+mn-lt"/>
              </a:rPr>
              <a:t>AL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两个</a:t>
            </a:r>
            <a:r>
              <a:rPr lang="en-US" dirty="0" smtClean="0">
                <a:latin typeface="+mn-lt"/>
              </a:rPr>
              <a:t>ASCII</a:t>
            </a:r>
            <a:r>
              <a:rPr lang="zh-CN" altLang="en-US" dirty="0" smtClean="0">
                <a:latin typeface="+mn-lt"/>
              </a:rPr>
              <a:t>码数相乘前，应先屏蔽掉每个数字的高半字节。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调整过程： 把</a:t>
            </a:r>
            <a:r>
              <a:rPr lang="en-US" dirty="0" smtClean="0">
                <a:latin typeface="+mn-lt"/>
              </a:rPr>
              <a:t>AL</a:t>
            </a:r>
            <a:r>
              <a:rPr lang="zh-CN" altLang="en-US" dirty="0" smtClean="0">
                <a:latin typeface="+mn-lt"/>
              </a:rPr>
              <a:t>内容除以</a:t>
            </a:r>
            <a:r>
              <a:rPr lang="en-US" dirty="0" smtClean="0">
                <a:latin typeface="+mn-lt"/>
              </a:rPr>
              <a:t>10</a:t>
            </a:r>
            <a:r>
              <a:rPr lang="zh-CN" altLang="en-US" dirty="0" smtClean="0">
                <a:latin typeface="+mn-lt"/>
              </a:rPr>
              <a:t>，商放在</a:t>
            </a:r>
            <a:r>
              <a:rPr lang="en-US" dirty="0" smtClean="0">
                <a:latin typeface="+mn-lt"/>
              </a:rPr>
              <a:t>AH</a:t>
            </a:r>
            <a:r>
              <a:rPr lang="zh-CN" altLang="en-US" dirty="0" smtClean="0">
                <a:latin typeface="+mn-lt"/>
              </a:rPr>
              <a:t>中，余数在</a:t>
            </a:r>
            <a:r>
              <a:rPr lang="en-US" dirty="0" smtClean="0">
                <a:latin typeface="+mn-lt"/>
              </a:rPr>
              <a:t>AL</a:t>
            </a:r>
            <a:r>
              <a:rPr lang="zh-CN" altLang="en-US" dirty="0" smtClean="0">
                <a:latin typeface="+mn-lt"/>
              </a:rPr>
              <a:t>中。即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AH ← AL/10</a:t>
            </a:r>
            <a:r>
              <a:rPr lang="zh-CN" altLang="en-US" dirty="0" smtClean="0">
                <a:latin typeface="+mn-lt"/>
              </a:rPr>
              <a:t>所得的商</a:t>
            </a:r>
            <a:endParaRPr lang="zh-CN" altLang="en-US" dirty="0" smtClean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AL ← AL/10</a:t>
            </a:r>
            <a:r>
              <a:rPr lang="zh-CN" altLang="en-US" dirty="0" smtClean="0">
                <a:latin typeface="+mn-lt"/>
              </a:rPr>
              <a:t>所得的余数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en-US" altLang="zh-CN" dirty="0" smtClean="0">
                <a:latin typeface="+mn-lt"/>
              </a:rPr>
              <a:t>	</a:t>
            </a:r>
            <a:r>
              <a:rPr lang="zh-CN" altLang="en-US" dirty="0" smtClean="0">
                <a:latin typeface="+mn-lt"/>
              </a:rPr>
              <a:t>指令执行后，将影响</a:t>
            </a:r>
            <a:r>
              <a:rPr lang="en-US" dirty="0" smtClean="0">
                <a:latin typeface="+mn-lt"/>
              </a:rPr>
              <a:t>ZF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SF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PF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乘法指令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206500"/>
            <a:ext cx="8372475" cy="528320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3.60   </a:t>
            </a:r>
            <a:r>
              <a:rPr lang="zh-CN" altLang="en-US" sz="2800" dirty="0" smtClean="0">
                <a:latin typeface="+mn-lt"/>
                <a:ea typeface="+mn-ea"/>
              </a:rPr>
              <a:t>求两个非压缩十进制数</a:t>
            </a:r>
            <a:r>
              <a:rPr lang="en-US" sz="2800" dirty="0" smtClean="0">
                <a:latin typeface="+mn-lt"/>
                <a:ea typeface="+mn-ea"/>
              </a:rPr>
              <a:t>09</a:t>
            </a:r>
            <a:r>
              <a:rPr lang="zh-CN" altLang="en-US" sz="2800" dirty="0" smtClean="0">
                <a:latin typeface="+mn-lt"/>
                <a:ea typeface="+mn-ea"/>
              </a:rPr>
              <a:t>和</a:t>
            </a:r>
            <a:r>
              <a:rPr lang="en-US" sz="2800" dirty="0" smtClean="0">
                <a:latin typeface="+mn-lt"/>
                <a:ea typeface="+mn-ea"/>
              </a:rPr>
              <a:t>06</a:t>
            </a:r>
            <a:r>
              <a:rPr lang="zh-CN" altLang="en-US" sz="2800" dirty="0" smtClean="0">
                <a:latin typeface="+mn-lt"/>
                <a:ea typeface="+mn-ea"/>
              </a:rPr>
              <a:t>之乘积。</a:t>
            </a:r>
            <a:endParaRPr lang="en-US" altLang="zh-CN" sz="2800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    </a:t>
            </a:r>
            <a:r>
              <a:rPr lang="zh-CN" altLang="en-US" sz="2800" dirty="0" smtClean="0">
                <a:latin typeface="+mn-lt"/>
                <a:ea typeface="+mn-ea"/>
              </a:rPr>
              <a:t>可用如下指令实现：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 smtClean="0">
                <a:latin typeface="+mn-lt"/>
                <a:ea typeface="+mn-ea"/>
              </a:rPr>
              <a:t>	</a:t>
            </a:r>
            <a:r>
              <a:rPr lang="en-US" sz="2800" dirty="0" smtClean="0">
                <a:latin typeface="+mn-lt"/>
                <a:ea typeface="+mn-ea"/>
              </a:rPr>
              <a:t>MOV	AL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09H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；置初值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  <a:ea typeface="+mn-ea"/>
              </a:rPr>
              <a:t>	MOV	BL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06H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  <a:ea typeface="+mn-ea"/>
              </a:rPr>
              <a:t>	MUL	BL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AL←09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与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06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之乘积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36H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  <a:ea typeface="+mn-ea"/>
              </a:rPr>
              <a:t>	AAM	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；调整得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AH=05H(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十位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，</a:t>
            </a:r>
            <a:endParaRPr lang="en-US" altLang="zh-CN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  <a:ea typeface="+mn-ea"/>
              </a:rPr>
              <a:t>			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AL=04H(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个位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      最后</a:t>
            </a:r>
            <a:r>
              <a:rPr lang="en-US" altLang="zh-CN" sz="2800" dirty="0" smtClean="0">
                <a:latin typeface="+mn-lt"/>
                <a:ea typeface="+mn-ea"/>
              </a:rPr>
              <a:t>, </a:t>
            </a:r>
            <a:r>
              <a:rPr lang="zh-CN" altLang="en-US" sz="2800" dirty="0" smtClean="0">
                <a:latin typeface="+mn-lt"/>
                <a:ea typeface="+mn-ea"/>
              </a:rPr>
              <a:t>可在</a:t>
            </a:r>
            <a:r>
              <a:rPr lang="en-US" sz="2800" dirty="0" smtClean="0">
                <a:latin typeface="+mn-lt"/>
                <a:ea typeface="+mn-ea"/>
              </a:rPr>
              <a:t>AX</a:t>
            </a:r>
            <a:r>
              <a:rPr lang="zh-CN" altLang="en-US" sz="2800" dirty="0" smtClean="0">
                <a:latin typeface="+mn-lt"/>
                <a:ea typeface="+mn-ea"/>
              </a:rPr>
              <a:t>中得到正确结果</a:t>
            </a:r>
            <a:r>
              <a:rPr lang="en-US" sz="2800" dirty="0" smtClean="0">
                <a:latin typeface="+mn-lt"/>
                <a:ea typeface="+mn-ea"/>
              </a:rPr>
              <a:t>AX=0504H</a:t>
            </a:r>
            <a:r>
              <a:rPr lang="zh-CN" altLang="en-US" sz="2800" dirty="0" smtClean="0">
                <a:latin typeface="+mn-lt"/>
                <a:ea typeface="+mn-ea"/>
              </a:rPr>
              <a:t>，即</a:t>
            </a:r>
            <a:r>
              <a:rPr lang="en-US" sz="2800" dirty="0" smtClean="0">
                <a:latin typeface="+mn-lt"/>
                <a:ea typeface="+mn-ea"/>
              </a:rPr>
              <a:t>BCD</a:t>
            </a:r>
            <a:r>
              <a:rPr lang="zh-CN" altLang="en-US" sz="2800" dirty="0" smtClean="0">
                <a:latin typeface="+mn-lt"/>
                <a:ea typeface="+mn-ea"/>
              </a:rPr>
              <a:t>数</a:t>
            </a:r>
            <a:r>
              <a:rPr lang="en-US" sz="2800" dirty="0" smtClean="0">
                <a:latin typeface="+mn-lt"/>
                <a:ea typeface="+mn-ea"/>
              </a:rPr>
              <a:t>54</a:t>
            </a:r>
            <a:r>
              <a:rPr lang="zh-CN" altLang="en-US" sz="2800" dirty="0" smtClean="0">
                <a:latin typeface="+mn-lt"/>
                <a:ea typeface="+mn-ea"/>
              </a:rPr>
              <a:t>。</a:t>
            </a:r>
            <a:endParaRPr lang="zh-CN" altLang="en-US" sz="28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5085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3. </a:t>
            </a:r>
            <a:r>
              <a:rPr lang="zh-CN" altLang="en-US" dirty="0" smtClean="0"/>
              <a:t>乘法指令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17600"/>
            <a:ext cx="8186738" cy="546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如果</a:t>
            </a:r>
            <a:r>
              <a:rPr lang="en-US" dirty="0" smtClean="0">
                <a:latin typeface="+mn-lt"/>
                <a:ea typeface="+mn-ea"/>
              </a:rPr>
              <a:t>AL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BL</a:t>
            </a:r>
            <a:r>
              <a:rPr lang="zh-CN" altLang="en-US" dirty="0" smtClean="0">
                <a:latin typeface="+mn-lt"/>
                <a:ea typeface="+mn-ea"/>
              </a:rPr>
              <a:t>中分别存放</a:t>
            </a:r>
            <a:r>
              <a:rPr lang="en-US" dirty="0" smtClean="0">
                <a:latin typeface="+mn-lt"/>
                <a:ea typeface="+mn-ea"/>
              </a:rPr>
              <a:t>9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6</a:t>
            </a:r>
            <a:r>
              <a:rPr lang="zh-CN" altLang="en-US" dirty="0" smtClean="0">
                <a:latin typeface="+mn-lt"/>
                <a:ea typeface="+mn-ea"/>
              </a:rPr>
              <a:t>的</a:t>
            </a:r>
            <a:r>
              <a:rPr lang="en-US" dirty="0" smtClean="0">
                <a:latin typeface="+mn-lt"/>
                <a:ea typeface="+mn-ea"/>
              </a:rPr>
              <a:t>ASCII</a:t>
            </a:r>
            <a:r>
              <a:rPr lang="zh-CN" altLang="en-US" dirty="0" smtClean="0">
                <a:latin typeface="+mn-lt"/>
                <a:ea typeface="+mn-ea"/>
              </a:rPr>
              <a:t>码，则求两数之积时要用以下指令实现：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AND	AL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0FH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；屏蔽高半字节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AND	BL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0FH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MUL	BL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；相乘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	AAM				</a:t>
            </a:r>
            <a:r>
              <a:rPr lang="zh-CN" altLang="en-US" dirty="0" smtClean="0">
                <a:solidFill>
                  <a:srgbClr val="FFFF99"/>
                </a:solidFill>
                <a:latin typeface="+mn-lt"/>
                <a:ea typeface="+mn-ea"/>
              </a:rPr>
              <a:t>；调整</a:t>
            </a:r>
            <a:endParaRPr lang="zh-CN" altLang="en-US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如要将结果转换成</a:t>
            </a:r>
            <a:r>
              <a:rPr lang="en-US" dirty="0" smtClean="0">
                <a:latin typeface="+mn-lt"/>
              </a:rPr>
              <a:t>ASCII</a:t>
            </a:r>
            <a:r>
              <a:rPr lang="zh-CN" altLang="en-US" dirty="0" smtClean="0">
                <a:latin typeface="+mn-lt"/>
              </a:rPr>
              <a:t>码，可再用指令</a:t>
            </a:r>
            <a:r>
              <a:rPr lang="en-US" dirty="0" smtClean="0">
                <a:latin typeface="+mn-lt"/>
              </a:rPr>
              <a:t>OR  AX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3030H</a:t>
            </a:r>
            <a:r>
              <a:rPr lang="zh-CN" altLang="en-US" dirty="0" smtClean="0">
                <a:latin typeface="+mn-lt"/>
              </a:rPr>
              <a:t>来实现，使</a:t>
            </a:r>
            <a:r>
              <a:rPr lang="en-US" dirty="0" smtClean="0">
                <a:latin typeface="+mn-lt"/>
              </a:rPr>
              <a:t>AX=3534H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>
              <a:buFont typeface="Wingdings 3" panose="05040102010807070707" pitchFamily="18" charset="2"/>
              <a:buChar char="u"/>
            </a:pPr>
            <a:r>
              <a:rPr lang="en-US" dirty="0" smtClean="0">
                <a:latin typeface="+mn-lt"/>
              </a:rPr>
              <a:t>8086/8088</a:t>
            </a:r>
            <a:r>
              <a:rPr lang="zh-CN" altLang="en-US" dirty="0" smtClean="0">
                <a:latin typeface="+mn-lt"/>
              </a:rPr>
              <a:t>指令系统中，不允许采用压缩十进制数做乘法，乘法调整指令仅此一条。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除法指令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tx1"/>
                </a:solidFill>
              </a:rPr>
              <a:t>(Division)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DIV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无符号数除法指令 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(Division</a:t>
            </a:r>
            <a:r>
              <a:rPr lang="zh-CN" altLang="en-US" sz="2800" dirty="0" smtClean="0">
                <a:solidFill>
                  <a:schemeClr val="tx1"/>
                </a:solidFill>
                <a:latin typeface="+mn-lt"/>
              </a:rPr>
              <a:t>，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unsigned)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DIV	</a:t>
            </a:r>
            <a:r>
              <a:rPr lang="zh-CN" altLang="en-US" sz="2800" dirty="0" smtClean="0">
                <a:latin typeface="+mn-lt"/>
              </a:rPr>
              <a:t>源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 对两个无符号二进制数进行除法操作。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如果源操作数为字节，被除数必须放在</a:t>
            </a:r>
            <a:r>
              <a:rPr lang="en-US" sz="2800" dirty="0" smtClean="0">
                <a:latin typeface="+mn-lt"/>
              </a:rPr>
              <a:t>AX</a:t>
            </a:r>
            <a:r>
              <a:rPr lang="zh-CN" altLang="en-US" sz="2800" dirty="0" smtClean="0">
                <a:latin typeface="+mn-lt"/>
              </a:rPr>
              <a:t>中，并且有：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	AL ← AX/</a:t>
            </a:r>
            <a:r>
              <a:rPr lang="zh-CN" altLang="en-US" sz="2800" dirty="0" smtClean="0">
                <a:latin typeface="+mn-lt"/>
              </a:rPr>
              <a:t>源</a:t>
            </a:r>
            <a:r>
              <a:rPr lang="en-US" sz="2800" dirty="0" smtClean="0">
                <a:latin typeface="+mn-lt"/>
              </a:rPr>
              <a:t>(</a:t>
            </a:r>
            <a:r>
              <a:rPr lang="zh-CN" altLang="en-US" sz="2800" dirty="0" smtClean="0">
                <a:latin typeface="+mn-lt"/>
              </a:rPr>
              <a:t>字节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的商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	AH ← AX/</a:t>
            </a:r>
            <a:r>
              <a:rPr lang="zh-CN" altLang="en-US" sz="2800" dirty="0" smtClean="0">
                <a:latin typeface="+mn-lt"/>
              </a:rPr>
              <a:t>源</a:t>
            </a:r>
            <a:r>
              <a:rPr lang="en-US" sz="2800" dirty="0" smtClean="0">
                <a:latin typeface="+mn-lt"/>
              </a:rPr>
              <a:t>(</a:t>
            </a:r>
            <a:r>
              <a:rPr lang="zh-CN" altLang="en-US" sz="2800" dirty="0" smtClean="0">
                <a:latin typeface="+mn-lt"/>
              </a:rPr>
              <a:t>字节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的余数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 3" panose="05040102010807070707" pitchFamily="18" charset="2"/>
              <a:buChar char="u"/>
            </a:pPr>
            <a:r>
              <a:rPr lang="zh-CN" altLang="en-US" sz="2800" dirty="0" smtClean="0">
                <a:latin typeface="+mn-lt"/>
              </a:rPr>
              <a:t>要是被除数只有</a:t>
            </a:r>
            <a:r>
              <a:rPr lang="en-US" sz="2800" dirty="0" smtClean="0">
                <a:latin typeface="+mn-lt"/>
              </a:rPr>
              <a:t>8</a:t>
            </a:r>
            <a:r>
              <a:rPr lang="zh-CN" altLang="en-US" sz="2800" dirty="0" smtClean="0">
                <a:latin typeface="+mn-lt"/>
              </a:rPr>
              <a:t>位，必须把它放在</a:t>
            </a:r>
            <a:r>
              <a:rPr lang="en-US" sz="2800" dirty="0" smtClean="0">
                <a:latin typeface="+mn-lt"/>
              </a:rPr>
              <a:t>AL</a:t>
            </a:r>
            <a:r>
              <a:rPr lang="zh-CN" altLang="en-US" sz="2800" dirty="0" smtClean="0">
                <a:latin typeface="+mn-lt"/>
              </a:rPr>
              <a:t>中，并将</a:t>
            </a:r>
            <a:r>
              <a:rPr lang="en-US" sz="2800" dirty="0" smtClean="0">
                <a:latin typeface="+mn-lt"/>
              </a:rPr>
              <a:t>AH</a:t>
            </a:r>
            <a:r>
              <a:rPr lang="zh-CN" altLang="en-US" sz="2800" dirty="0" smtClean="0">
                <a:latin typeface="+mn-lt"/>
              </a:rPr>
              <a:t>清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，然后相除。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除法指令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231187" cy="46228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1) DIV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无符号数除法指令</a:t>
            </a:r>
            <a:endParaRPr lang="en-US" altLang="zh-CN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若源操作数为字，被除数必须放在</a:t>
            </a:r>
            <a:r>
              <a:rPr lang="en-US" sz="2800" dirty="0" smtClean="0">
                <a:latin typeface="+mn-lt"/>
              </a:rPr>
              <a:t>DX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AX</a:t>
            </a:r>
            <a:r>
              <a:rPr lang="zh-CN" altLang="en-US" sz="2800" dirty="0" smtClean="0">
                <a:latin typeface="+mn-lt"/>
              </a:rPr>
              <a:t>中，并且有：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	AX ← (DX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sz="2800" dirty="0" smtClean="0">
                <a:latin typeface="+mn-lt"/>
              </a:rPr>
              <a:t>AX)/</a:t>
            </a:r>
            <a:r>
              <a:rPr lang="zh-CN" altLang="en-US" sz="2800" dirty="0" smtClean="0">
                <a:latin typeface="+mn-lt"/>
              </a:rPr>
              <a:t>源</a:t>
            </a:r>
            <a:r>
              <a:rPr lang="en-US" sz="2800" dirty="0" smtClean="0">
                <a:latin typeface="+mn-lt"/>
              </a:rPr>
              <a:t>(</a:t>
            </a:r>
            <a:r>
              <a:rPr lang="zh-CN" altLang="en-US" sz="2800" dirty="0" smtClean="0">
                <a:latin typeface="+mn-lt"/>
              </a:rPr>
              <a:t>字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的商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sz="2800" dirty="0" smtClean="0">
                <a:latin typeface="+mn-lt"/>
              </a:rPr>
              <a:t>	DX ← (DX</a:t>
            </a:r>
            <a:r>
              <a:rPr lang="zh-CN" altLang="en-US" sz="2800" dirty="0" smtClean="0">
                <a:latin typeface="+mn-lt"/>
              </a:rPr>
              <a:t>，</a:t>
            </a:r>
            <a:r>
              <a:rPr lang="en-US" sz="2800" dirty="0" smtClean="0">
                <a:latin typeface="+mn-lt"/>
              </a:rPr>
              <a:t>AX)/</a:t>
            </a:r>
            <a:r>
              <a:rPr lang="zh-CN" altLang="en-US" sz="2800" dirty="0" smtClean="0">
                <a:latin typeface="+mn-lt"/>
              </a:rPr>
              <a:t>源</a:t>
            </a:r>
            <a:r>
              <a:rPr lang="en-US" sz="2800" dirty="0" smtClean="0">
                <a:latin typeface="+mn-lt"/>
              </a:rPr>
              <a:t>(</a:t>
            </a:r>
            <a:r>
              <a:rPr lang="zh-CN" altLang="en-US" sz="2800" dirty="0" smtClean="0">
                <a:latin typeface="+mn-lt"/>
              </a:rPr>
              <a:t>字</a:t>
            </a:r>
            <a:r>
              <a:rPr lang="en-US" sz="2800" dirty="0" smtClean="0">
                <a:latin typeface="+mn-lt"/>
              </a:rPr>
              <a:t>)</a:t>
            </a:r>
            <a:r>
              <a:rPr lang="zh-CN" altLang="en-US" sz="2800" dirty="0" smtClean="0">
                <a:latin typeface="+mn-lt"/>
              </a:rPr>
              <a:t>的余数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 3" panose="05040102010807070707" pitchFamily="18" charset="2"/>
              <a:buChar char="u"/>
            </a:pPr>
            <a:r>
              <a:rPr lang="zh-CN" altLang="en-US" sz="2800" dirty="0" smtClean="0">
                <a:latin typeface="+mn-lt"/>
              </a:rPr>
              <a:t>要是被除数只有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位，除数也是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位，则必须将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位被除数送入</a:t>
            </a:r>
            <a:r>
              <a:rPr lang="en-US" sz="2800" dirty="0" smtClean="0">
                <a:latin typeface="+mn-lt"/>
              </a:rPr>
              <a:t>AX</a:t>
            </a:r>
            <a:r>
              <a:rPr lang="zh-CN" altLang="en-US" sz="2800" dirty="0" smtClean="0">
                <a:latin typeface="+mn-lt"/>
              </a:rPr>
              <a:t>，再将</a:t>
            </a:r>
            <a:r>
              <a:rPr lang="en-US" sz="2800" dirty="0" smtClean="0">
                <a:latin typeface="+mn-lt"/>
              </a:rPr>
              <a:t>DX</a:t>
            </a:r>
            <a:r>
              <a:rPr lang="zh-CN" altLang="en-US" sz="2800" dirty="0" smtClean="0">
                <a:latin typeface="+mn-lt"/>
              </a:rPr>
              <a:t>清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，然后相除。</a:t>
            </a:r>
            <a:endParaRPr lang="zh-CN" altLang="en-US" sz="2800" dirty="0" smtClean="0">
              <a:latin typeface="+mn-lt"/>
            </a:endParaRPr>
          </a:p>
          <a:p>
            <a:pPr>
              <a:buFont typeface="Wingdings 3" panose="05040102010807070707" pitchFamily="18" charset="2"/>
              <a:buChar char="u"/>
            </a:pPr>
            <a:r>
              <a:rPr lang="zh-CN" altLang="en-US" sz="2800" dirty="0" smtClean="0">
                <a:latin typeface="+mn-lt"/>
              </a:rPr>
              <a:t>与被除数和除数一样，商和余数都是无符号数。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53975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除法指令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2) IDIV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整数除法指令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(Integer Division)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IDIV	 </a:t>
            </a:r>
            <a:r>
              <a:rPr lang="zh-CN" altLang="en-US" sz="2800" dirty="0" smtClean="0">
                <a:latin typeface="+mn-lt"/>
              </a:rPr>
              <a:t>源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zh-CN" altLang="en-US" sz="2800" dirty="0" smtClean="0">
                <a:latin typeface="+mn-lt"/>
              </a:rPr>
              <a:t>指令功能：功能与</a:t>
            </a:r>
            <a:r>
              <a:rPr lang="en-US" sz="2800" dirty="0" smtClean="0">
                <a:latin typeface="+mn-lt"/>
              </a:rPr>
              <a:t>DIV</a:t>
            </a:r>
            <a:r>
              <a:rPr lang="zh-CN" altLang="en-US" sz="2800" dirty="0" smtClean="0">
                <a:latin typeface="+mn-lt"/>
              </a:rPr>
              <a:t>相同，但操作数都必须是带符号数，商和余数也都是带符号数，而且规定余数的符号和被除数的符号相同。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en-US" dirty="0" smtClean="0">
                <a:latin typeface="+mn-lt"/>
              </a:rPr>
              <a:t> </a:t>
            </a:r>
            <a:endParaRPr lang="zh-CN" altLang="en-US" dirty="0" smtClean="0">
              <a:latin typeface="+mn-lt"/>
            </a:endParaRPr>
          </a:p>
          <a:p>
            <a:pPr algn="just">
              <a:buFont typeface="Wingdings 3" panose="05040102010807070707" pitchFamily="18" charset="2"/>
              <a:buChar char="u"/>
            </a:pPr>
            <a:r>
              <a:rPr lang="zh-CN" altLang="en-US" sz="2800" dirty="0" smtClean="0">
                <a:latin typeface="+mn-lt"/>
              </a:rPr>
              <a:t>进行除法操作时，如果商超过了目标寄存器</a:t>
            </a:r>
            <a:r>
              <a:rPr lang="en-US" sz="2800" dirty="0" smtClean="0">
                <a:latin typeface="+mn-lt"/>
              </a:rPr>
              <a:t>AL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latin typeface="+mn-lt"/>
              </a:rPr>
              <a:t>AX</a:t>
            </a:r>
            <a:r>
              <a:rPr lang="zh-CN" altLang="en-US" sz="2800" dirty="0" smtClean="0">
                <a:latin typeface="+mn-lt"/>
              </a:rPr>
              <a:t>所能存放数的范围，计算机会自动产生除法错中断，相当于执行了除数为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的运算，所得的商和余数都不确定。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53975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除法指令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3.61  </a:t>
            </a:r>
            <a:r>
              <a:rPr lang="zh-CN" altLang="en-US" sz="2800" dirty="0" smtClean="0">
                <a:latin typeface="+mn-lt"/>
                <a:ea typeface="+mn-ea"/>
              </a:rPr>
              <a:t>两个无符号数</a:t>
            </a:r>
            <a:r>
              <a:rPr lang="en-US" sz="2800" dirty="0" smtClean="0">
                <a:latin typeface="+mn-lt"/>
                <a:ea typeface="+mn-ea"/>
              </a:rPr>
              <a:t>7A86H</a:t>
            </a:r>
            <a:r>
              <a:rPr lang="zh-CN" altLang="en-US" sz="2800" dirty="0" smtClean="0">
                <a:latin typeface="+mn-lt"/>
                <a:ea typeface="+mn-ea"/>
              </a:rPr>
              <a:t>和</a:t>
            </a:r>
            <a:r>
              <a:rPr lang="en-US" sz="2800" dirty="0" smtClean="0">
                <a:latin typeface="+mn-lt"/>
                <a:ea typeface="+mn-ea"/>
              </a:rPr>
              <a:t>04H</a:t>
            </a:r>
            <a:r>
              <a:rPr lang="zh-CN" altLang="en-US" sz="2800" dirty="0" smtClean="0">
                <a:latin typeface="+mn-lt"/>
                <a:ea typeface="+mn-ea"/>
              </a:rPr>
              <a:t>相除的商，应为</a:t>
            </a:r>
            <a:r>
              <a:rPr lang="en-US" sz="2800" dirty="0" smtClean="0">
                <a:latin typeface="+mn-lt"/>
                <a:ea typeface="+mn-ea"/>
              </a:rPr>
              <a:t>1EA1H</a:t>
            </a:r>
            <a:r>
              <a:rPr lang="zh-CN" altLang="en-US" sz="2800" dirty="0" smtClean="0">
                <a:latin typeface="+mn-lt"/>
                <a:ea typeface="+mn-ea"/>
              </a:rPr>
              <a:t>。若用</a:t>
            </a:r>
            <a:r>
              <a:rPr lang="en-US" sz="2800" dirty="0" smtClean="0">
                <a:latin typeface="+mn-lt"/>
                <a:ea typeface="+mn-ea"/>
              </a:rPr>
              <a:t>DIV</a:t>
            </a:r>
            <a:r>
              <a:rPr lang="zh-CN" altLang="en-US" sz="2800" dirty="0" smtClean="0">
                <a:latin typeface="+mn-lt"/>
                <a:ea typeface="+mn-ea"/>
              </a:rPr>
              <a:t>指令进行计算，即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	MOV	AX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7A86H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	MOV	BL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04H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	DIV	BL</a:t>
            </a:r>
            <a:endParaRPr lang="zh-CN" altLang="en-US" sz="2800" dirty="0" smtClean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这时，由于</a:t>
            </a:r>
            <a:r>
              <a:rPr lang="en-US" sz="2800" dirty="0" smtClean="0">
                <a:latin typeface="+mn-lt"/>
              </a:rPr>
              <a:t>BL</a:t>
            </a:r>
            <a:r>
              <a:rPr lang="zh-CN" altLang="en-US" sz="2800" dirty="0" smtClean="0">
                <a:latin typeface="+mn-lt"/>
              </a:rPr>
              <a:t>中的除数</a:t>
            </a:r>
            <a:r>
              <a:rPr lang="en-US" sz="2800" dirty="0" smtClean="0">
                <a:latin typeface="+mn-lt"/>
              </a:rPr>
              <a:t>04H</a:t>
            </a:r>
            <a:r>
              <a:rPr lang="zh-CN" altLang="en-US" sz="2800" dirty="0" smtClean="0">
                <a:latin typeface="+mn-lt"/>
              </a:rPr>
              <a:t>为字节，而被除数为字，商</a:t>
            </a:r>
            <a:r>
              <a:rPr lang="en-US" sz="2800" dirty="0" smtClean="0">
                <a:latin typeface="+mn-lt"/>
              </a:rPr>
              <a:t>1EA1H</a:t>
            </a:r>
            <a:r>
              <a:rPr lang="zh-CN" altLang="en-US" sz="2800" dirty="0" smtClean="0">
                <a:latin typeface="+mn-lt"/>
              </a:rPr>
              <a:t>大于</a:t>
            </a:r>
            <a:r>
              <a:rPr lang="en-US" sz="2800" dirty="0" smtClean="0">
                <a:latin typeface="+mn-lt"/>
              </a:rPr>
              <a:t>AL</a:t>
            </a:r>
            <a:r>
              <a:rPr lang="zh-CN" altLang="en-US" sz="2800" dirty="0" smtClean="0">
                <a:latin typeface="+mn-lt"/>
              </a:rPr>
              <a:t>中能存放的最大无符号数</a:t>
            </a:r>
            <a:r>
              <a:rPr lang="en-US" sz="2800" dirty="0" smtClean="0">
                <a:latin typeface="+mn-lt"/>
              </a:rPr>
              <a:t>FFH</a:t>
            </a:r>
            <a:r>
              <a:rPr lang="zh-CN" altLang="en-US" sz="2800" dirty="0" smtClean="0">
                <a:latin typeface="+mn-lt"/>
              </a:rPr>
              <a:t>，结果将产生除法错误中断。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除法指令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339850"/>
            <a:ext cx="7875587" cy="5105400"/>
          </a:xfrm>
        </p:spPr>
        <p:txBody>
          <a:bodyPr/>
          <a:lstStyle/>
          <a:p>
            <a:pPr algn="just"/>
            <a:r>
              <a:rPr lang="zh-CN" altLang="en-US" sz="2800" dirty="0" smtClean="0">
                <a:latin typeface="+mn-lt"/>
              </a:rPr>
              <a:t>对于带符号数除法指令，字节操作时要求被除数为</a:t>
            </a:r>
            <a:r>
              <a:rPr lang="en-US" sz="2800" dirty="0" smtClean="0">
                <a:latin typeface="+mn-lt"/>
              </a:rPr>
              <a:t>16</a:t>
            </a:r>
            <a:r>
              <a:rPr lang="zh-CN" altLang="en-US" sz="2800" dirty="0" smtClean="0">
                <a:latin typeface="+mn-lt"/>
              </a:rPr>
              <a:t>位，字操作时要求被除数为</a:t>
            </a:r>
            <a:r>
              <a:rPr lang="en-US" sz="2800" dirty="0" smtClean="0">
                <a:latin typeface="+mn-lt"/>
              </a:rPr>
              <a:t>32</a:t>
            </a:r>
            <a:r>
              <a:rPr lang="zh-CN" altLang="en-US" sz="2800" dirty="0" smtClean="0">
                <a:latin typeface="+mn-lt"/>
              </a:rPr>
              <a:t>位。</a:t>
            </a:r>
            <a:endParaRPr lang="en-US" altLang="zh-CN" sz="2800" dirty="0" smtClean="0">
              <a:latin typeface="+mn-lt"/>
            </a:endParaRPr>
          </a:p>
          <a:p>
            <a:pPr algn="just"/>
            <a:r>
              <a:rPr lang="zh-CN" altLang="en-US" sz="2800" dirty="0" smtClean="0">
                <a:latin typeface="+mn-lt"/>
              </a:rPr>
              <a:t>如果被除数不满足这个条件，不能简单地将高位置</a:t>
            </a:r>
            <a:r>
              <a:rPr lang="en-US" sz="2800" dirty="0" smtClean="0">
                <a:latin typeface="+mn-lt"/>
              </a:rPr>
              <a:t>0</a:t>
            </a:r>
            <a:r>
              <a:rPr lang="zh-CN" altLang="en-US" sz="2800" dirty="0" smtClean="0">
                <a:latin typeface="+mn-lt"/>
              </a:rPr>
              <a:t>，而应该先用下面的符号扩展指令</a:t>
            </a:r>
            <a:r>
              <a:rPr lang="en-US" sz="2800" dirty="0" smtClean="0">
                <a:latin typeface="+mn-lt"/>
              </a:rPr>
              <a:t> (Sign Extension)</a:t>
            </a:r>
            <a:r>
              <a:rPr lang="zh-CN" altLang="en-US" sz="2800" dirty="0" smtClean="0">
                <a:latin typeface="+mn-lt"/>
              </a:rPr>
              <a:t>将被除数转换成除法指令所要求的格式，再执行除法指令。</a:t>
            </a:r>
            <a:endParaRPr lang="zh-CN" altLang="en-US" sz="2800" dirty="0" smtClean="0">
              <a:latin typeface="+mn-lt"/>
            </a:endParaRPr>
          </a:p>
          <a:p>
            <a:pPr algn="just"/>
            <a:endParaRPr lang="zh-CN" altLang="en-US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27305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除法指令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850900"/>
            <a:ext cx="8372475" cy="28448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3)CBW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把字节转换为字指令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r>
              <a:rPr lang="en-US" dirty="0" smtClean="0">
                <a:solidFill>
                  <a:srgbClr val="FFFF99"/>
                </a:solidFill>
                <a:latin typeface="+mn-lt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(Convert Byte to Word)</a:t>
            </a:r>
            <a:endParaRPr lang="zh-CN" altLang="en-US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指令格式：</a:t>
            </a:r>
            <a:r>
              <a:rPr lang="en-US" dirty="0" smtClean="0">
                <a:latin typeface="+mn-lt"/>
              </a:rPr>
              <a:t> CBW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r>
              <a:rPr lang="zh-CN" altLang="en-US" dirty="0" smtClean="0">
                <a:latin typeface="+mn-lt"/>
              </a:rPr>
              <a:t>指令功能： 把</a:t>
            </a:r>
            <a:r>
              <a:rPr lang="en-US" dirty="0" smtClean="0">
                <a:latin typeface="+mn-lt"/>
              </a:rPr>
              <a:t>AL</a:t>
            </a:r>
            <a:r>
              <a:rPr lang="zh-CN" altLang="en-US" dirty="0" smtClean="0">
                <a:latin typeface="+mn-lt"/>
              </a:rPr>
              <a:t>中字节的符号位扩充到</a:t>
            </a:r>
            <a:r>
              <a:rPr lang="en-US" dirty="0" smtClean="0">
                <a:latin typeface="+mn-lt"/>
              </a:rPr>
              <a:t>AH</a:t>
            </a:r>
            <a:r>
              <a:rPr lang="zh-CN" altLang="en-US" dirty="0" smtClean="0">
                <a:latin typeface="+mn-lt"/>
              </a:rPr>
              <a:t>的所有位，这时</a:t>
            </a:r>
            <a:r>
              <a:rPr lang="en-US" dirty="0" smtClean="0">
                <a:latin typeface="+mn-lt"/>
              </a:rPr>
              <a:t>AH</a:t>
            </a:r>
            <a:r>
              <a:rPr lang="zh-CN" altLang="en-US" dirty="0" smtClean="0">
                <a:latin typeface="+mn-lt"/>
              </a:rPr>
              <a:t>被称为是</a:t>
            </a:r>
            <a:r>
              <a:rPr lang="en-US" dirty="0" smtClean="0">
                <a:latin typeface="+mn-lt"/>
              </a:rPr>
              <a:t>AL </a:t>
            </a:r>
            <a:r>
              <a:rPr lang="zh-CN" altLang="en-US" dirty="0" smtClean="0">
                <a:latin typeface="+mn-lt"/>
              </a:rPr>
              <a:t>的符号扩充。</a:t>
            </a:r>
            <a:endParaRPr lang="zh-CN" altLang="en-US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如果</a:t>
            </a:r>
            <a:r>
              <a:rPr lang="en-US" dirty="0" smtClean="0">
                <a:latin typeface="+mn-lt"/>
              </a:rPr>
              <a:t>AL</a:t>
            </a:r>
            <a:r>
              <a:rPr lang="zh-CN" altLang="en-US" dirty="0" smtClean="0">
                <a:latin typeface="+mn-lt"/>
              </a:rPr>
              <a:t>中的</a:t>
            </a:r>
            <a:r>
              <a:rPr lang="en-US" dirty="0" smtClean="0">
                <a:latin typeface="+mn-lt"/>
              </a:rPr>
              <a:t>D7=0</a:t>
            </a:r>
            <a:r>
              <a:rPr lang="zh-CN" altLang="en-US" dirty="0" smtClean="0">
                <a:latin typeface="+mn-lt"/>
              </a:rPr>
              <a:t>，就将这个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扩展到</a:t>
            </a:r>
            <a:r>
              <a:rPr lang="en-US" dirty="0" smtClean="0">
                <a:latin typeface="+mn-lt"/>
              </a:rPr>
              <a:t>AH</a:t>
            </a:r>
            <a:r>
              <a:rPr lang="zh-CN" altLang="en-US" dirty="0" smtClean="0">
                <a:latin typeface="+mn-lt"/>
              </a:rPr>
              <a:t>中去，使</a:t>
            </a:r>
            <a:r>
              <a:rPr lang="en-US" dirty="0" smtClean="0">
                <a:latin typeface="+mn-lt"/>
              </a:rPr>
              <a:t>AH=00H</a:t>
            </a:r>
            <a:r>
              <a:rPr lang="zh-CN" altLang="en-US" dirty="0" smtClean="0">
                <a:latin typeface="+mn-lt"/>
              </a:rPr>
              <a:t>，即</a:t>
            </a:r>
            <a:endParaRPr lang="en-US" altLang="zh-CN" dirty="0" smtClean="0">
              <a:latin typeface="+mn-lt"/>
            </a:endParaRP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04900" y="3695700"/>
            <a:ext cx="6058808" cy="65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5251450"/>
            <a:ext cx="6082665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349250" y="4362450"/>
            <a:ext cx="78676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 若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AL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中的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D7=1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，则将这个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扩展到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AH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中去，使</a:t>
            </a:r>
            <a:r>
              <a:rPr 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AH=FFH</a:t>
            </a: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，即</a:t>
            </a:r>
            <a:endParaRPr lang="en-US" altLang="zh-CN" sz="2600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250" y="5962650"/>
            <a:ext cx="7467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CBW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指令执行后，不影响标志位。</a:t>
            </a:r>
            <a:endParaRPr lang="zh-CN" altLang="en-US" sz="2800" b="1" dirty="0" smtClean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66FF"/>
                </a:solidFill>
              </a:rPr>
              <a:t>数据段</a:t>
            </a:r>
            <a:endParaRPr lang="zh-CN" altLang="en-US" dirty="0">
              <a:solidFill>
                <a:srgbClr val="FF66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073150"/>
            <a:ext cx="7867650" cy="5416550"/>
          </a:xfrm>
        </p:spPr>
        <p:txBody>
          <a:bodyPr/>
          <a:lstStyle/>
          <a:p>
            <a:r>
              <a:rPr lang="zh-CN" altLang="en-US" dirty="0" smtClean="0"/>
              <a:t>下面将举例介绍数据段的基地址、段中各变量的偏移地址、变量定义等概念。</a:t>
            </a:r>
            <a:endParaRPr lang="en-US" altLang="zh-CN" dirty="0" smtClean="0"/>
          </a:p>
          <a:p>
            <a:r>
              <a:rPr lang="zh-CN" altLang="en-US" dirty="0" smtClean="0"/>
              <a:t>在汇编语言程序中，数据通常存放在</a:t>
            </a:r>
            <a:r>
              <a:rPr lang="zh-CN" altLang="en-US" dirty="0" smtClean="0">
                <a:solidFill>
                  <a:srgbClr val="00FF00"/>
                </a:solidFill>
              </a:rPr>
              <a:t>数据段</a:t>
            </a:r>
            <a:r>
              <a:rPr lang="zh-CN" altLang="en-US" dirty="0" smtClean="0"/>
              <a:t>中。</a:t>
            </a:r>
            <a:endParaRPr lang="en-US" altLang="zh-CN" dirty="0" smtClean="0"/>
          </a:p>
          <a:p>
            <a:pPr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例如，</a:t>
            </a:r>
            <a:r>
              <a:rPr lang="zh-CN" altLang="en-US" dirty="0" smtClean="0"/>
              <a:t>下面是某个程序的</a:t>
            </a:r>
            <a:r>
              <a:rPr lang="zh-CN" altLang="en-US" dirty="0" smtClean="0">
                <a:solidFill>
                  <a:srgbClr val="00FF00"/>
                </a:solidFill>
              </a:rPr>
              <a:t>数据段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DATA</a:t>
            </a:r>
            <a:r>
              <a:rPr lang="en-US" dirty="0" smtClean="0">
                <a:latin typeface="+mn-lt"/>
                <a:ea typeface="+mn-ea"/>
              </a:rPr>
              <a:t>	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SEGMENT</a:t>
            </a:r>
            <a:r>
              <a:rPr lang="en-US" dirty="0" smtClean="0">
                <a:latin typeface="+mn-lt"/>
                <a:ea typeface="+mn-ea"/>
              </a:rPr>
              <a:t>		</a:t>
            </a:r>
            <a:r>
              <a:rPr lang="zh-CN" altLang="en-US" dirty="0" smtClean="0">
                <a:latin typeface="+mn-lt"/>
                <a:ea typeface="+mn-ea"/>
              </a:rPr>
              <a:t>       ；数据段开始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AREA1	DB	14H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3BH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AREA2	DB	3 DUP(0)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ARRAY	DW	3100H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01A6H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</a:rPr>
              <a:t>STRING	DB	‘GOOD’</a:t>
            </a:r>
            <a:endParaRPr lang="zh-CN" altLang="en-US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DATA</a:t>
            </a:r>
            <a:r>
              <a:rPr lang="en-US" dirty="0" smtClean="0">
                <a:latin typeface="+mn-lt"/>
                <a:ea typeface="+mn-ea"/>
              </a:rPr>
              <a:t>	</a:t>
            </a:r>
            <a:r>
              <a:rPr lang="en-US" dirty="0" smtClean="0">
                <a:solidFill>
                  <a:srgbClr val="FF66FF"/>
                </a:solidFill>
                <a:latin typeface="+mn-lt"/>
                <a:ea typeface="+mn-ea"/>
              </a:rPr>
              <a:t>ENDS	</a:t>
            </a:r>
            <a:r>
              <a:rPr lang="en-US" dirty="0" smtClean="0">
                <a:latin typeface="+mn-lt"/>
                <a:ea typeface="+mn-ea"/>
              </a:rPr>
              <a:t>		</a:t>
            </a:r>
            <a:r>
              <a:rPr lang="zh-CN" altLang="en-US" dirty="0" smtClean="0">
                <a:latin typeface="+mn-lt"/>
                <a:ea typeface="+mn-ea"/>
              </a:rPr>
              <a:t>        ；数据段结束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06500"/>
            <a:ext cx="8372475" cy="32004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4) CWD 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把字转换成双字指令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 </a:t>
            </a:r>
            <a:endParaRPr lang="en-US" sz="2800" dirty="0" smtClean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      (Convert Word to Double Word)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 CWD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 把</a:t>
            </a:r>
            <a:r>
              <a:rPr lang="en-US" sz="2800" dirty="0" smtClean="0">
                <a:latin typeface="+mn-lt"/>
              </a:rPr>
              <a:t>AX</a:t>
            </a:r>
            <a:r>
              <a:rPr lang="zh-CN" altLang="en-US" sz="2800" dirty="0" smtClean="0">
                <a:latin typeface="+mn-lt"/>
              </a:rPr>
              <a:t>中字的符号位扩充到</a:t>
            </a:r>
            <a:r>
              <a:rPr lang="en-US" sz="2800" dirty="0" smtClean="0">
                <a:latin typeface="+mn-lt"/>
              </a:rPr>
              <a:t>DX</a:t>
            </a:r>
            <a:r>
              <a:rPr lang="zh-CN" altLang="en-US" sz="2800" dirty="0" smtClean="0">
                <a:latin typeface="+mn-lt"/>
              </a:rPr>
              <a:t>寄存器的所有位中去。</a:t>
            </a:r>
            <a:endParaRPr lang="zh-CN" altLang="en-US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若</a:t>
            </a:r>
            <a:r>
              <a:rPr lang="en-US" sz="2800" dirty="0" smtClean="0">
                <a:latin typeface="+mn-lt"/>
              </a:rPr>
              <a:t>AX</a:t>
            </a:r>
            <a:r>
              <a:rPr lang="zh-CN" altLang="en-US" sz="2800" dirty="0" smtClean="0">
                <a:latin typeface="+mn-lt"/>
              </a:rPr>
              <a:t>中的</a:t>
            </a:r>
            <a:r>
              <a:rPr lang="en-US" sz="2800" dirty="0" smtClean="0">
                <a:latin typeface="+mn-lt"/>
              </a:rPr>
              <a:t>D15=0</a:t>
            </a:r>
            <a:r>
              <a:rPr lang="zh-CN" altLang="en-US" sz="2800" dirty="0" smtClean="0">
                <a:latin typeface="+mn-lt"/>
              </a:rPr>
              <a:t>，则</a:t>
            </a:r>
            <a:r>
              <a:rPr lang="en-US" sz="2800" dirty="0" smtClean="0">
                <a:latin typeface="+mn-lt"/>
              </a:rPr>
              <a:t>DX←0000H</a:t>
            </a:r>
            <a:r>
              <a:rPr lang="zh-CN" altLang="en-US" sz="2800" dirty="0" smtClean="0">
                <a:latin typeface="+mn-lt"/>
              </a:rPr>
              <a:t>，即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5950" y="4406900"/>
            <a:ext cx="7556500" cy="755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5829300"/>
            <a:ext cx="7645401" cy="755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349250" y="5207000"/>
            <a:ext cx="70675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  若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AX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中的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D15=1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，则</a:t>
            </a:r>
            <a:r>
              <a:rPr lang="en-US" sz="2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DX←FFFFH</a:t>
            </a:r>
            <a:r>
              <a:rPr lang="zh-CN" altLang="en-US" sz="2800" b="1" dirty="0" smtClean="0">
                <a:solidFill>
                  <a:srgbClr val="FFFF00"/>
                </a:solidFill>
                <a:latin typeface="+mn-lt"/>
                <a:ea typeface="黑体" panose="02010609060101010101" pitchFamily="2" charset="-122"/>
              </a:rPr>
              <a:t>，即</a:t>
            </a:r>
            <a:endParaRPr lang="zh-CN" altLang="en-US" sz="2800" b="1" dirty="0">
              <a:solidFill>
                <a:srgbClr val="FFFF00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49250" y="36195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除法指令</a:t>
            </a:r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50850"/>
            <a:ext cx="8229600" cy="674688"/>
          </a:xfrm>
        </p:spPr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除法指令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314450"/>
            <a:ext cx="8186738" cy="517525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sz="28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3.62  </a:t>
            </a:r>
            <a:r>
              <a:rPr lang="zh-CN" altLang="en-US" sz="2800" dirty="0" smtClean="0">
                <a:latin typeface="+mn-lt"/>
                <a:ea typeface="+mn-ea"/>
              </a:rPr>
              <a:t>编程求</a:t>
            </a:r>
            <a:r>
              <a:rPr lang="en-US" sz="2800" dirty="0" smtClean="0">
                <a:latin typeface="+mn-lt"/>
                <a:ea typeface="+mn-ea"/>
              </a:rPr>
              <a:t>-38/3</a:t>
            </a:r>
            <a:r>
              <a:rPr lang="zh-CN" altLang="en-US" sz="2800" dirty="0" smtClean="0">
                <a:latin typeface="+mn-lt"/>
                <a:ea typeface="+mn-ea"/>
              </a:rPr>
              <a:t>的商和余数。</a:t>
            </a:r>
            <a:endParaRPr lang="zh-CN" altLang="en-US" sz="2800" dirty="0" smtClean="0"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 MOV    AL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11011010B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；被除数</a:t>
            </a:r>
            <a:r>
              <a:rPr lang="en-US" altLang="zh-CN" sz="2800" dirty="0" smtClean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 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38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 MOV    CH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r>
              <a:rPr lang="en-US" sz="2800" dirty="0" smtClean="0">
                <a:latin typeface="+mn-lt"/>
                <a:ea typeface="+mn-ea"/>
              </a:rPr>
              <a:t>00000011B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；除数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+3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 CBW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；将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AL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符号扩展到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AH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中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		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；使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AX=1111 1111  1101 1010B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    IDIV    CH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AX/CH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		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AL=1111 0100B = 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12 (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商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endParaRPr lang="en-US" altLang="zh-CN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sz="2800" dirty="0" smtClean="0">
                <a:latin typeface="+mn-lt"/>
                <a:ea typeface="+mn-ea"/>
              </a:rPr>
              <a:t>				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；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AH=1111 1110B = 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2(</a:t>
            </a:r>
            <a:r>
              <a:rPr lang="zh-CN" alt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余数</a:t>
            </a:r>
            <a:r>
              <a:rPr lang="en-US" sz="2800" dirty="0" smtClean="0">
                <a:solidFill>
                  <a:srgbClr val="FFFF99"/>
                </a:solidFill>
                <a:latin typeface="+mn-lt"/>
                <a:ea typeface="+mn-ea"/>
              </a:rPr>
              <a:t>)</a:t>
            </a:r>
            <a:endParaRPr lang="zh-CN" altLang="en-US" sz="2800" dirty="0" smtClean="0">
              <a:solidFill>
                <a:srgbClr val="FFFF99"/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除法指令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162050"/>
            <a:ext cx="8142288" cy="532765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5) AAD 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除法的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ASCII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调整指令</a:t>
            </a:r>
            <a:endParaRPr lang="en-US" altLang="zh-CN" sz="2800" dirty="0" smtClean="0">
              <a:solidFill>
                <a:srgbClr val="FF66FF"/>
              </a:solidFill>
              <a:latin typeface="+mn-lt"/>
            </a:endParaRPr>
          </a:p>
          <a:p>
            <a:pPr>
              <a:buNone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      (ASCII Adjust for Division)</a:t>
            </a:r>
            <a:endParaRPr lang="zh-CN" altLang="en-US" sz="28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指令格式：</a:t>
            </a:r>
            <a:r>
              <a:rPr lang="en-US" sz="2800" dirty="0" smtClean="0">
                <a:latin typeface="+mn-lt"/>
              </a:rPr>
              <a:t>AAD</a:t>
            </a:r>
            <a:endParaRPr lang="zh-CN" altLang="en-US" sz="2800" dirty="0" smtClean="0">
              <a:latin typeface="+mn-lt"/>
            </a:endParaRPr>
          </a:p>
          <a:p>
            <a:pPr>
              <a:buNone/>
            </a:pPr>
            <a:r>
              <a:rPr lang="zh-CN" altLang="en-US" sz="2800" dirty="0" smtClean="0">
                <a:latin typeface="+mn-lt"/>
              </a:rPr>
              <a:t>指令功能：在做除法前把</a:t>
            </a:r>
            <a:r>
              <a:rPr lang="en-US" sz="2800" dirty="0" smtClean="0">
                <a:latin typeface="+mn-lt"/>
              </a:rPr>
              <a:t>BCD</a:t>
            </a:r>
            <a:r>
              <a:rPr lang="zh-CN" altLang="en-US" sz="2800" dirty="0" smtClean="0">
                <a:latin typeface="+mn-lt"/>
              </a:rPr>
              <a:t>码转换成二进制数。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前面介绍的调整指令，都是在用加法、减法和乘法指令后，紧跟着用一条</a:t>
            </a:r>
            <a:r>
              <a:rPr lang="en-US" sz="2800" dirty="0" smtClean="0">
                <a:latin typeface="+mn-lt"/>
              </a:rPr>
              <a:t>AAA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AAS</a:t>
            </a:r>
            <a:r>
              <a:rPr lang="zh-CN" altLang="en-US" sz="2800" dirty="0" smtClean="0">
                <a:latin typeface="+mn-lt"/>
              </a:rPr>
              <a:t>或</a:t>
            </a:r>
            <a:r>
              <a:rPr lang="en-US" sz="2800" dirty="0" smtClean="0">
                <a:latin typeface="+mn-lt"/>
              </a:rPr>
              <a:t>AAM</a:t>
            </a:r>
            <a:r>
              <a:rPr lang="zh-CN" altLang="en-US" sz="2800" dirty="0" smtClean="0">
                <a:latin typeface="+mn-lt"/>
              </a:rPr>
              <a:t>指令，对运算结果进行调整。</a:t>
            </a:r>
            <a:endParaRPr lang="zh-CN" altLang="en-US" sz="2800" dirty="0" smtClean="0">
              <a:latin typeface="+mn-lt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而除法的</a:t>
            </a:r>
            <a:r>
              <a:rPr lang="en-US" sz="2800" dirty="0" smtClean="0">
                <a:latin typeface="+mn-lt"/>
              </a:rPr>
              <a:t>ASCII</a:t>
            </a:r>
            <a:r>
              <a:rPr lang="zh-CN" altLang="en-US" sz="2800" dirty="0" smtClean="0">
                <a:latin typeface="+mn-lt"/>
              </a:rPr>
              <a:t>调整指令不同，它是在除法之前进行的。</a:t>
            </a:r>
            <a:endParaRPr lang="zh-CN" altLang="en-US" sz="2800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除法指令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5) AAD   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除法的</a:t>
            </a:r>
            <a:r>
              <a:rPr lang="en-US" sz="2800" dirty="0" smtClean="0">
                <a:solidFill>
                  <a:srgbClr val="FF66FF"/>
                </a:solidFill>
                <a:latin typeface="+mn-lt"/>
              </a:rPr>
              <a:t>ASCII</a:t>
            </a:r>
            <a:r>
              <a:rPr lang="zh-CN" altLang="en-US" sz="2800" dirty="0" smtClean="0">
                <a:solidFill>
                  <a:srgbClr val="FF66FF"/>
                </a:solidFill>
                <a:latin typeface="+mn-lt"/>
              </a:rPr>
              <a:t>调整指令</a:t>
            </a:r>
            <a:endParaRPr lang="en-US" altLang="zh-CN" sz="2800" dirty="0" smtClean="0">
              <a:solidFill>
                <a:srgbClr val="FF66FF"/>
              </a:solidFill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在把</a:t>
            </a:r>
            <a:r>
              <a:rPr lang="en-US" sz="2800" dirty="0" smtClean="0">
                <a:latin typeface="+mn-lt"/>
              </a:rPr>
              <a:t>AX</a:t>
            </a:r>
            <a:r>
              <a:rPr lang="zh-CN" altLang="en-US" sz="2800" dirty="0" smtClean="0">
                <a:latin typeface="+mn-lt"/>
              </a:rPr>
              <a:t>中的两位非压缩</a:t>
            </a:r>
            <a:r>
              <a:rPr lang="en-US" sz="2800" dirty="0" smtClean="0">
                <a:latin typeface="+mn-lt"/>
              </a:rPr>
              <a:t>BCD</a:t>
            </a:r>
            <a:r>
              <a:rPr lang="zh-CN" altLang="en-US" sz="2800" dirty="0" smtClean="0">
                <a:latin typeface="+mn-lt"/>
              </a:rPr>
              <a:t>数除以一个非压缩</a:t>
            </a:r>
            <a:r>
              <a:rPr lang="en-US" sz="2800" dirty="0" smtClean="0">
                <a:latin typeface="+mn-lt"/>
              </a:rPr>
              <a:t>BCD</a:t>
            </a:r>
            <a:r>
              <a:rPr lang="zh-CN" altLang="en-US" sz="2800" dirty="0" smtClean="0">
                <a:latin typeface="+mn-lt"/>
              </a:rPr>
              <a:t>数之前，先用</a:t>
            </a:r>
            <a:r>
              <a:rPr lang="en-US" sz="2800" dirty="0" smtClean="0">
                <a:latin typeface="+mn-lt"/>
              </a:rPr>
              <a:t>AAD</a:t>
            </a:r>
            <a:r>
              <a:rPr lang="zh-CN" altLang="en-US" sz="2800" dirty="0" smtClean="0">
                <a:latin typeface="+mn-lt"/>
              </a:rPr>
              <a:t>指令，把</a:t>
            </a:r>
            <a:r>
              <a:rPr lang="en-US" sz="2800" dirty="0" smtClean="0">
                <a:latin typeface="+mn-lt"/>
              </a:rPr>
              <a:t>AX</a:t>
            </a:r>
            <a:r>
              <a:rPr lang="zh-CN" altLang="en-US" sz="2800" dirty="0" smtClean="0">
                <a:latin typeface="+mn-lt"/>
              </a:rPr>
              <a:t>中的被除数调整成二进制数，并存入</a:t>
            </a:r>
            <a:r>
              <a:rPr lang="en-US" sz="2800" dirty="0" smtClean="0">
                <a:latin typeface="+mn-lt"/>
              </a:rPr>
              <a:t>AL</a:t>
            </a:r>
            <a:r>
              <a:rPr lang="zh-CN" altLang="en-US" sz="2800" dirty="0" smtClean="0">
                <a:latin typeface="+mn-lt"/>
              </a:rPr>
              <a:t>，然后才能用</a:t>
            </a:r>
            <a:r>
              <a:rPr lang="en-US" sz="2800" dirty="0" smtClean="0">
                <a:latin typeface="+mn-lt"/>
              </a:rPr>
              <a:t>DIV</a:t>
            </a:r>
            <a:r>
              <a:rPr lang="zh-CN" altLang="en-US" sz="2800" dirty="0" smtClean="0">
                <a:latin typeface="+mn-lt"/>
              </a:rPr>
              <a:t>指令进行运算。调整的过程为：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</a:rPr>
              <a:t>	AL←AH×10+AL</a:t>
            </a:r>
            <a:endParaRPr lang="zh-CN" altLang="en-US" sz="2800" dirty="0" smtClean="0">
              <a:latin typeface="+mn-lt"/>
            </a:endParaRPr>
          </a:p>
          <a:p>
            <a:pPr algn="just">
              <a:buNone/>
            </a:pPr>
            <a:r>
              <a:rPr lang="en-US" sz="2800" dirty="0" smtClean="0">
                <a:latin typeface="+mn-lt"/>
              </a:rPr>
              <a:t>	AH←00</a:t>
            </a:r>
            <a:endParaRPr lang="zh-CN" altLang="en-US" sz="28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lt"/>
              </a:rPr>
              <a:t>本指令根据</a:t>
            </a:r>
            <a:r>
              <a:rPr lang="en-US" sz="2800" dirty="0" smtClean="0">
                <a:latin typeface="+mn-lt"/>
              </a:rPr>
              <a:t>AL</a:t>
            </a:r>
            <a:r>
              <a:rPr lang="zh-CN" altLang="en-US" sz="2800" dirty="0" smtClean="0">
                <a:latin typeface="+mn-lt"/>
              </a:rPr>
              <a:t>寄存器的结果影响</a:t>
            </a:r>
            <a:r>
              <a:rPr lang="en-US" sz="2800" dirty="0" smtClean="0">
                <a:latin typeface="+mn-lt"/>
              </a:rPr>
              <a:t>SF</a:t>
            </a:r>
            <a:r>
              <a:rPr lang="zh-CN" altLang="en-US" sz="2800" dirty="0" smtClean="0">
                <a:latin typeface="+mn-lt"/>
              </a:rPr>
              <a:t>、</a:t>
            </a:r>
            <a:r>
              <a:rPr lang="en-US" sz="2800" dirty="0" smtClean="0">
                <a:latin typeface="+mn-lt"/>
              </a:rPr>
              <a:t>ZF</a:t>
            </a:r>
            <a:r>
              <a:rPr lang="zh-CN" altLang="en-US" sz="2800" dirty="0" smtClean="0">
                <a:latin typeface="+mn-lt"/>
              </a:rPr>
              <a:t>和</a:t>
            </a:r>
            <a:r>
              <a:rPr lang="en-US" sz="2800" dirty="0" smtClean="0">
                <a:latin typeface="+mn-lt"/>
              </a:rPr>
              <a:t>PF</a:t>
            </a:r>
            <a:r>
              <a:rPr lang="zh-CN" altLang="en-US" sz="2800" dirty="0" smtClean="0">
                <a:latin typeface="+mn-lt"/>
              </a:rPr>
              <a:t>。</a:t>
            </a: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</a:t>
            </a:r>
            <a:r>
              <a:rPr lang="zh-CN" altLang="en-US" dirty="0" smtClean="0"/>
              <a:t>除法指令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algn="just">
              <a:buNone/>
            </a:pPr>
            <a:r>
              <a:rPr lang="zh-CN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例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3.63  </a:t>
            </a:r>
            <a:r>
              <a:rPr lang="zh-CN" altLang="en-US" dirty="0" smtClean="0">
                <a:latin typeface="+mn-lt"/>
                <a:ea typeface="+mn-ea"/>
              </a:rPr>
              <a:t>设</a:t>
            </a:r>
            <a:r>
              <a:rPr lang="en-US" dirty="0" smtClean="0">
                <a:latin typeface="+mn-lt"/>
                <a:ea typeface="+mn-ea"/>
              </a:rPr>
              <a:t>AX</a:t>
            </a:r>
            <a:r>
              <a:rPr lang="zh-CN" altLang="en-US" dirty="0" smtClean="0">
                <a:latin typeface="+mn-lt"/>
                <a:ea typeface="+mn-ea"/>
              </a:rPr>
              <a:t>中存有两个非压缩</a:t>
            </a:r>
            <a:r>
              <a:rPr lang="en-US" dirty="0" smtClean="0">
                <a:latin typeface="+mn-lt"/>
                <a:ea typeface="+mn-ea"/>
              </a:rPr>
              <a:t>BCD</a:t>
            </a:r>
            <a:r>
              <a:rPr lang="zh-CN" altLang="en-US" dirty="0" smtClean="0">
                <a:latin typeface="+mn-lt"/>
                <a:ea typeface="+mn-ea"/>
              </a:rPr>
              <a:t>数</a:t>
            </a:r>
            <a:r>
              <a:rPr lang="en-US" dirty="0" smtClean="0">
                <a:latin typeface="+mn-lt"/>
                <a:ea typeface="+mn-ea"/>
              </a:rPr>
              <a:t>0307H</a:t>
            </a:r>
            <a:r>
              <a:rPr lang="zh-CN" altLang="en-US" dirty="0" smtClean="0">
                <a:latin typeface="+mn-lt"/>
                <a:ea typeface="+mn-ea"/>
              </a:rPr>
              <a:t>，即十进制数</a:t>
            </a:r>
            <a:r>
              <a:rPr lang="en-US" dirty="0" smtClean="0">
                <a:latin typeface="+mn-lt"/>
                <a:ea typeface="+mn-ea"/>
              </a:rPr>
              <a:t>37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BL</a:t>
            </a:r>
            <a:r>
              <a:rPr lang="zh-CN" altLang="en-US" dirty="0" smtClean="0">
                <a:latin typeface="+mn-lt"/>
                <a:ea typeface="+mn-ea"/>
              </a:rPr>
              <a:t>中存有一个非压缩</a:t>
            </a:r>
            <a:r>
              <a:rPr lang="en-US" dirty="0" smtClean="0">
                <a:latin typeface="+mn-lt"/>
                <a:ea typeface="+mn-ea"/>
              </a:rPr>
              <a:t>BCD</a:t>
            </a:r>
            <a:r>
              <a:rPr lang="zh-CN" altLang="en-US" dirty="0" smtClean="0">
                <a:latin typeface="+mn-lt"/>
                <a:ea typeface="+mn-ea"/>
              </a:rPr>
              <a:t>数</a:t>
            </a:r>
            <a:r>
              <a:rPr lang="en-US" dirty="0" smtClean="0">
                <a:latin typeface="+mn-lt"/>
                <a:ea typeface="+mn-ea"/>
              </a:rPr>
              <a:t>05H</a:t>
            </a:r>
            <a:r>
              <a:rPr lang="zh-CN" altLang="en-US" dirty="0" smtClean="0">
                <a:latin typeface="+mn-lt"/>
                <a:ea typeface="+mn-ea"/>
              </a:rPr>
              <a:t>，若要完成</a:t>
            </a:r>
            <a:r>
              <a:rPr lang="en-US" dirty="0" smtClean="0">
                <a:latin typeface="+mn-lt"/>
                <a:ea typeface="+mn-ea"/>
              </a:rPr>
              <a:t>AX/BL</a:t>
            </a:r>
            <a:r>
              <a:rPr lang="zh-CN" altLang="en-US" dirty="0" smtClean="0">
                <a:latin typeface="+mn-lt"/>
                <a:ea typeface="+mn-ea"/>
              </a:rPr>
              <a:t>的运算，可用以下指令：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 smtClean="0">
                <a:latin typeface="+mn-lt"/>
                <a:ea typeface="+mn-ea"/>
              </a:rPr>
              <a:t>	AAD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buNone/>
            </a:pPr>
            <a:r>
              <a:rPr lang="en-US" dirty="0" smtClean="0">
                <a:latin typeface="+mn-lt"/>
                <a:ea typeface="+mn-ea"/>
              </a:rPr>
              <a:t>	DIV    BL</a:t>
            </a:r>
            <a:endParaRPr lang="zh-CN" altLang="en-US" dirty="0" smtClean="0"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</a:rPr>
              <a:t>第</a:t>
            </a:r>
            <a:r>
              <a:rPr lang="en-US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条指令先将</a:t>
            </a:r>
            <a:r>
              <a:rPr lang="en-US" dirty="0" smtClean="0">
                <a:latin typeface="+mn-lt"/>
              </a:rPr>
              <a:t>AX</a:t>
            </a:r>
            <a:r>
              <a:rPr lang="zh-CN" altLang="en-US" dirty="0" smtClean="0">
                <a:latin typeface="+mn-lt"/>
              </a:rPr>
              <a:t>中的两个</a:t>
            </a:r>
            <a:r>
              <a:rPr lang="en-US" dirty="0" smtClean="0">
                <a:latin typeface="+mn-lt"/>
              </a:rPr>
              <a:t>BCD</a:t>
            </a:r>
            <a:r>
              <a:rPr lang="zh-CN" altLang="en-US" dirty="0" smtClean="0">
                <a:latin typeface="+mn-lt"/>
              </a:rPr>
              <a:t>数转换成二进制数，</a:t>
            </a:r>
            <a:r>
              <a:rPr lang="en-US" dirty="0" smtClean="0">
                <a:latin typeface="+mn-lt"/>
              </a:rPr>
              <a:t>03×10+7=37=25H</a:t>
            </a:r>
            <a:r>
              <a:rPr lang="zh-CN" altLang="en-US" dirty="0" smtClean="0">
                <a:latin typeface="+mn-lt"/>
              </a:rPr>
              <a:t>，并将</a:t>
            </a:r>
            <a:r>
              <a:rPr lang="en-US" dirty="0" smtClean="0">
                <a:latin typeface="+mn-lt"/>
              </a:rPr>
              <a:t>25H→AL</a:t>
            </a:r>
            <a:r>
              <a:rPr lang="zh-CN" altLang="en-US" dirty="0" smtClean="0">
                <a:latin typeface="+mn-lt"/>
              </a:rPr>
              <a:t>，显然经调整后的被除数</a:t>
            </a:r>
            <a:r>
              <a:rPr lang="en-US" dirty="0" smtClean="0">
                <a:latin typeface="+mn-lt"/>
              </a:rPr>
              <a:t>25H</a:t>
            </a:r>
            <a:r>
              <a:rPr lang="zh-CN" altLang="en-US" dirty="0" smtClean="0">
                <a:latin typeface="+mn-lt"/>
              </a:rPr>
              <a:t>才真正代表</a:t>
            </a:r>
            <a:r>
              <a:rPr lang="en-US" dirty="0" smtClean="0">
                <a:latin typeface="+mn-lt"/>
              </a:rPr>
              <a:t>37</a:t>
            </a:r>
            <a:r>
              <a:rPr lang="zh-CN" altLang="en-US" dirty="0" smtClean="0">
                <a:latin typeface="+mn-lt"/>
              </a:rPr>
              <a:t>，再用</a:t>
            </a:r>
            <a:r>
              <a:rPr lang="en-US" dirty="0" smtClean="0">
                <a:latin typeface="+mn-lt"/>
              </a:rPr>
              <a:t>DIV</a:t>
            </a:r>
            <a:r>
              <a:rPr lang="zh-CN" altLang="en-US" dirty="0" smtClean="0">
                <a:latin typeface="+mn-lt"/>
              </a:rPr>
              <a:t>指令做除法，可得正确的结果：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en-US" dirty="0" smtClean="0">
                <a:latin typeface="+mn-lt"/>
              </a:rPr>
              <a:t>	AL=7 (</a:t>
            </a:r>
            <a:r>
              <a:rPr lang="zh-CN" altLang="en-US" dirty="0" smtClean="0">
                <a:latin typeface="+mn-lt"/>
              </a:rPr>
              <a:t>商</a:t>
            </a:r>
            <a:r>
              <a:rPr lang="en-US" dirty="0" smtClean="0">
                <a:latin typeface="+mn-lt"/>
              </a:rPr>
              <a:t>)</a:t>
            </a:r>
            <a:endParaRPr lang="zh-CN" altLang="en-US" dirty="0" smtClean="0">
              <a:latin typeface="+mn-lt"/>
            </a:endParaRPr>
          </a:p>
          <a:p>
            <a:pPr algn="just">
              <a:buNone/>
            </a:pPr>
            <a:r>
              <a:rPr lang="en-US" dirty="0" smtClean="0">
                <a:latin typeface="+mn-lt"/>
              </a:rPr>
              <a:t>	AH=2 (</a:t>
            </a:r>
            <a:r>
              <a:rPr lang="zh-CN" altLang="en-US" dirty="0" smtClean="0">
                <a:latin typeface="+mn-lt"/>
              </a:rPr>
              <a:t>余数</a:t>
            </a:r>
            <a:r>
              <a:rPr lang="en-US" dirty="0" smtClean="0">
                <a:latin typeface="+mn-lt"/>
              </a:rPr>
              <a:t>)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495300"/>
            <a:ext cx="8229600" cy="674688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66FF"/>
                </a:solidFill>
              </a:rPr>
              <a:t>数据段</a:t>
            </a:r>
            <a:endParaRPr lang="zh-CN" altLang="en-US" dirty="0">
              <a:solidFill>
                <a:srgbClr val="FF66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7100" y="1295400"/>
            <a:ext cx="7334250" cy="5175250"/>
          </a:xfrm>
        </p:spPr>
        <p:txBody>
          <a:bodyPr/>
          <a:lstStyle/>
          <a:p>
            <a:pPr algn="just">
              <a:spcBef>
                <a:spcPts val="2400"/>
              </a:spcBef>
            </a:pPr>
            <a:r>
              <a:rPr lang="zh-CN" altLang="en-US" dirty="0" smtClean="0">
                <a:latin typeface="+mn-lt"/>
              </a:rPr>
              <a:t>数据段以段说明符</a:t>
            </a:r>
            <a:r>
              <a:rPr lang="en-US" dirty="0" smtClean="0">
                <a:solidFill>
                  <a:srgbClr val="FF66FF"/>
                </a:solidFill>
                <a:latin typeface="+mn-lt"/>
              </a:rPr>
              <a:t>SEGMENT</a:t>
            </a:r>
            <a:r>
              <a:rPr lang="zh-CN" altLang="en-US" dirty="0" smtClean="0">
                <a:latin typeface="+mn-lt"/>
              </a:rPr>
              <a:t>开始，</a:t>
            </a:r>
            <a:r>
              <a:rPr lang="en-US" dirty="0" smtClean="0">
                <a:solidFill>
                  <a:srgbClr val="FF66FF"/>
                </a:solidFill>
                <a:latin typeface="+mn-lt"/>
              </a:rPr>
              <a:t>ENDS</a:t>
            </a:r>
            <a:r>
              <a:rPr lang="zh-CN" altLang="en-US" dirty="0" smtClean="0">
                <a:latin typeface="+mn-lt"/>
              </a:rPr>
              <a:t>结束，</a:t>
            </a:r>
            <a:r>
              <a:rPr lang="en-US" dirty="0" smtClean="0">
                <a:solidFill>
                  <a:srgbClr val="FF66FF"/>
                </a:solidFill>
                <a:latin typeface="+mn-lt"/>
              </a:rPr>
              <a:t>DATA</a:t>
            </a:r>
            <a:r>
              <a:rPr lang="zh-CN" altLang="en-US" dirty="0" smtClean="0">
                <a:latin typeface="+mn-lt"/>
              </a:rPr>
              <a:t>是数据段的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段名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2400"/>
              </a:spcBef>
            </a:pPr>
            <a:r>
              <a:rPr lang="en-US" dirty="0" smtClean="0">
                <a:solidFill>
                  <a:srgbClr val="FF66FF"/>
                </a:solidFill>
                <a:latin typeface="+mn-lt"/>
              </a:rPr>
              <a:t>DB</a:t>
            </a:r>
            <a:r>
              <a:rPr lang="zh-CN" altLang="en-US" dirty="0" smtClean="0">
                <a:latin typeface="+mn-lt"/>
              </a:rPr>
              <a:t>伪操作符用来定义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字节变量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2400"/>
              </a:spcBef>
            </a:pPr>
            <a:r>
              <a:rPr lang="en-US" dirty="0" smtClean="0">
                <a:solidFill>
                  <a:srgbClr val="FF66FF"/>
                </a:solidFill>
                <a:latin typeface="+mn-lt"/>
              </a:rPr>
              <a:t>DW</a:t>
            </a:r>
            <a:r>
              <a:rPr lang="zh-CN" altLang="en-US" dirty="0" smtClean="0">
                <a:latin typeface="+mn-lt"/>
              </a:rPr>
              <a:t>定义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字变量</a:t>
            </a:r>
            <a:r>
              <a:rPr lang="zh-CN" altLang="en-US" dirty="0" smtClean="0">
                <a:latin typeface="+mn-lt"/>
              </a:rPr>
              <a:t>，低字节在前，高字节在后。</a:t>
            </a:r>
            <a:endParaRPr lang="zh-CN" altLang="en-US" dirty="0" smtClean="0">
              <a:latin typeface="+mn-lt"/>
            </a:endParaRPr>
          </a:p>
          <a:p>
            <a:pPr algn="just">
              <a:spcBef>
                <a:spcPts val="2400"/>
              </a:spcBef>
            </a:pPr>
            <a:r>
              <a:rPr lang="en-US" dirty="0" smtClean="0">
                <a:solidFill>
                  <a:srgbClr val="FF66FF"/>
                </a:solidFill>
                <a:latin typeface="+mn-lt"/>
              </a:rPr>
              <a:t>DUP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</a:rPr>
              <a:t>复制操作符</a:t>
            </a:r>
            <a:r>
              <a:rPr lang="zh-CN" altLang="en-US" dirty="0" smtClean="0">
                <a:latin typeface="+mn-lt"/>
              </a:rPr>
              <a:t>，前面的 </a:t>
            </a:r>
            <a:r>
              <a:rPr lang="en-US" dirty="0" smtClean="0">
                <a:latin typeface="+mn-lt"/>
              </a:rPr>
              <a:t>“3”</a:t>
            </a:r>
            <a:r>
              <a:rPr lang="zh-CN" altLang="en-US" dirty="0" smtClean="0">
                <a:latin typeface="+mn-lt"/>
              </a:rPr>
              <a:t>说明在存储器中保留</a:t>
            </a:r>
            <a:r>
              <a:rPr lang="en-US" dirty="0" smtClean="0">
                <a:latin typeface="+mn-lt"/>
              </a:rPr>
              <a:t>3</a:t>
            </a:r>
            <a:r>
              <a:rPr lang="zh-CN" altLang="en-US" dirty="0" smtClean="0">
                <a:latin typeface="+mn-lt"/>
              </a:rPr>
              <a:t>个字节单元，初值均为</a:t>
            </a:r>
            <a:r>
              <a:rPr lang="en-US" dirty="0" smtClean="0">
                <a:latin typeface="+mn-lt"/>
              </a:rPr>
              <a:t>0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rgbClr val="FF66FF"/>
                </a:solidFill>
              </a:rPr>
              <a:t>数据段</a:t>
            </a:r>
            <a:endParaRPr lang="zh-CN" altLang="en-US" dirty="0">
              <a:solidFill>
                <a:srgbClr val="FF66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028700"/>
            <a:ext cx="4541837" cy="5378450"/>
          </a:xfrm>
        </p:spPr>
        <p:txBody>
          <a:bodyPr/>
          <a:lstStyle/>
          <a:p>
            <a:pPr algn="just"/>
            <a:r>
              <a:rPr lang="zh-CN" altLang="en-US" sz="2400" dirty="0" smtClean="0">
                <a:latin typeface="+mn-lt"/>
              </a:rPr>
              <a:t>汇编后，</a:t>
            </a:r>
            <a:r>
              <a:rPr lang="en-US" sz="2400" dirty="0" smtClean="0">
                <a:latin typeface="+mn-lt"/>
              </a:rPr>
              <a:t>DATA</a:t>
            </a:r>
            <a:r>
              <a:rPr lang="zh-CN" altLang="en-US" sz="2400" dirty="0" smtClean="0">
                <a:latin typeface="+mn-lt"/>
              </a:rPr>
              <a:t>被赋予具体的段地址，各变量将自偏移地址</a:t>
            </a:r>
            <a:r>
              <a:rPr lang="en-US" sz="2400" dirty="0" smtClean="0">
                <a:latin typeface="+mn-lt"/>
              </a:rPr>
              <a:t>0000H</a:t>
            </a:r>
            <a:r>
              <a:rPr lang="zh-CN" altLang="en-US" sz="2400" dirty="0" smtClean="0">
                <a:latin typeface="+mn-lt"/>
              </a:rPr>
              <a:t>开始依次存放，各符号地址也被赋予确定的值，等于它们在数据段中的偏移量。</a:t>
            </a:r>
            <a:endParaRPr lang="en-US" altLang="zh-CN" sz="2400" dirty="0" smtClean="0">
              <a:latin typeface="+mn-lt"/>
            </a:endParaRPr>
          </a:p>
          <a:p>
            <a:pPr algn="just"/>
            <a:r>
              <a:rPr lang="zh-CN" altLang="en-US" sz="2400" dirty="0" smtClean="0">
                <a:latin typeface="+mn-lt"/>
              </a:rPr>
              <a:t>数据占用存储空间的情况如图</a:t>
            </a:r>
            <a:r>
              <a:rPr lang="en-US" sz="2400" dirty="0" smtClean="0">
                <a:latin typeface="+mn-lt"/>
              </a:rPr>
              <a:t>3.13</a:t>
            </a:r>
            <a:r>
              <a:rPr lang="zh-CN" altLang="en-US" sz="2400" dirty="0" smtClean="0">
                <a:latin typeface="+mn-lt"/>
              </a:rPr>
              <a:t>。</a:t>
            </a:r>
            <a:r>
              <a:rPr lang="zh-CN" altLang="en-US" sz="2400" dirty="0" smtClean="0">
                <a:latin typeface="+mn-lt"/>
                <a:sym typeface="Wingdings" panose="05000000000000000000"/>
              </a:rPr>
              <a:t></a:t>
            </a:r>
            <a:endParaRPr lang="zh-CN" altLang="en-US" sz="2400" dirty="0" smtClean="0">
              <a:latin typeface="+mn-lt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AREA1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的偏移地址为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0000H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AREA2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的偏移地址为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0002H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ARRAY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的偏移地址为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0005H</a:t>
            </a:r>
            <a:endParaRPr 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字符串‘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GOOD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’从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0009H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开始存放</a:t>
            </a:r>
            <a:endParaRPr lang="zh-CN" altLang="en-US" sz="2400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83200" y="1250950"/>
            <a:ext cx="34766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11695</Words>
  <Application>WPS 演示</Application>
  <PresentationFormat>全屏显示(4:3)</PresentationFormat>
  <Paragraphs>716</Paragraphs>
  <Slides>74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92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华文琥珀</vt:lpstr>
      <vt:lpstr>方正姚体</vt:lpstr>
      <vt:lpstr>华文中宋</vt:lpstr>
      <vt:lpstr>Times New Roman</vt:lpstr>
      <vt:lpstr>Wingdings 3</vt:lpstr>
      <vt:lpstr>Wingdings</vt:lpstr>
      <vt:lpstr>微软雅黑</vt:lpstr>
      <vt:lpstr>Arial Unicode MS</vt:lpstr>
      <vt:lpstr>楷体</vt:lpstr>
      <vt:lpstr>Symbol</vt:lpstr>
      <vt:lpstr>微机模板</vt:lpstr>
      <vt:lpstr>PowerPoint 演示文稿</vt:lpstr>
      <vt:lpstr>§3.3  8086的指令系统</vt:lpstr>
      <vt:lpstr>§3.3  8086的指令系统</vt:lpstr>
      <vt:lpstr>3.3.1 数据传送指令</vt:lpstr>
      <vt:lpstr>1. 通用数据传送指令  (General Purpose Data Transfer) </vt:lpstr>
      <vt:lpstr>1) MOV指令</vt:lpstr>
      <vt:lpstr>数据段</vt:lpstr>
      <vt:lpstr>数据段</vt:lpstr>
      <vt:lpstr>数据段</vt:lpstr>
      <vt:lpstr>1）MOV指令</vt:lpstr>
      <vt:lpstr>1）MOV指令</vt:lpstr>
      <vt:lpstr>1. 通用数据传送指令</vt:lpstr>
      <vt:lpstr>1. 通用数据传送指令</vt:lpstr>
      <vt:lpstr>PowerPoint 演示文稿</vt:lpstr>
      <vt:lpstr>1. 通用数据传送指令</vt:lpstr>
      <vt:lpstr>1. 通用数据传送指令</vt:lpstr>
      <vt:lpstr>1. 通用数据传送指令</vt:lpstr>
      <vt:lpstr>PowerPoint 演示文稿</vt:lpstr>
      <vt:lpstr>2. 输入输出指令 (Input and Output)</vt:lpstr>
      <vt:lpstr>2. 输入输出指令</vt:lpstr>
      <vt:lpstr>2. 输入输出指令</vt:lpstr>
      <vt:lpstr>2. 输入输出指令</vt:lpstr>
      <vt:lpstr>2. 输入输出指令</vt:lpstr>
      <vt:lpstr>3. 地址目标传送指令         (Address Object Transfers)</vt:lpstr>
      <vt:lpstr>PowerPoint 演示文稿</vt:lpstr>
      <vt:lpstr>PowerPoint 演示文稿</vt:lpstr>
      <vt:lpstr>PowerPoint 演示文稿</vt:lpstr>
      <vt:lpstr>PowerPoint 演示文稿</vt:lpstr>
      <vt:lpstr>4. 标志传送指令(Flag Transfers)</vt:lpstr>
      <vt:lpstr>PowerPoint 演示文稿</vt:lpstr>
      <vt:lpstr>PowerPoint 演示文稿</vt:lpstr>
      <vt:lpstr>§3.3  8086的指令系统</vt:lpstr>
      <vt:lpstr>3.3.2  算术运算指令</vt:lpstr>
      <vt:lpstr>算术运算指令</vt:lpstr>
      <vt:lpstr>算术运算指令</vt:lpstr>
      <vt:lpstr>PowerPoint 演示文稿</vt:lpstr>
      <vt:lpstr>PowerPoint 演示文稿</vt:lpstr>
      <vt:lpstr>PowerPoint 演示文稿</vt:lpstr>
      <vt:lpstr>例3.41</vt:lpstr>
      <vt:lpstr>1. 加法指令</vt:lpstr>
      <vt:lpstr>1. 加法指令</vt:lpstr>
      <vt:lpstr>1. 加法指令</vt:lpstr>
      <vt:lpstr>PowerPoint 演示文稿</vt:lpstr>
      <vt:lpstr>PowerPoint 演示文稿</vt:lpstr>
      <vt:lpstr>1. 加法指令</vt:lpstr>
      <vt:lpstr>1. 加法指令</vt:lpstr>
      <vt:lpstr>1. 加法指令</vt:lpstr>
      <vt:lpstr>2. 减法指令  (Subtraction)</vt:lpstr>
      <vt:lpstr>2. 减法指令</vt:lpstr>
      <vt:lpstr>2. 减法指令</vt:lpstr>
      <vt:lpstr>2. 减法指令</vt:lpstr>
      <vt:lpstr>2. 减法指令</vt:lpstr>
      <vt:lpstr>2. 减法指令</vt:lpstr>
      <vt:lpstr>PowerPoint 演示文稿</vt:lpstr>
      <vt:lpstr>2. 减法指令</vt:lpstr>
      <vt:lpstr>2. 减法指令</vt:lpstr>
      <vt:lpstr>3. 乘法指令 (Multiply)</vt:lpstr>
      <vt:lpstr>3. 乘法指令</vt:lpstr>
      <vt:lpstr>3. 乘法指令</vt:lpstr>
      <vt:lpstr>PowerPoint 演示文稿</vt:lpstr>
      <vt:lpstr>PowerPoint 演示文稿</vt:lpstr>
      <vt:lpstr>3. 乘法指令</vt:lpstr>
      <vt:lpstr>3. 乘法指令</vt:lpstr>
      <vt:lpstr>4. 除法指令   (Division)</vt:lpstr>
      <vt:lpstr>4. 除法指令</vt:lpstr>
      <vt:lpstr>4. 除法指令</vt:lpstr>
      <vt:lpstr>4. 除法指令</vt:lpstr>
      <vt:lpstr>4. 除法指令</vt:lpstr>
      <vt:lpstr>4. 除法指令</vt:lpstr>
      <vt:lpstr>4. 除法指令</vt:lpstr>
      <vt:lpstr>4. 除法指令</vt:lpstr>
      <vt:lpstr>4. 除法指令</vt:lpstr>
      <vt:lpstr>4. 除法指令</vt:lpstr>
      <vt:lpstr>4. 除法指令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赵文彬</cp:lastModifiedBy>
  <cp:revision>423</cp:revision>
  <dcterms:created xsi:type="dcterms:W3CDTF">2003-06-02T09:23:00Z</dcterms:created>
  <dcterms:modified xsi:type="dcterms:W3CDTF">2020-09-28T00:01:44Z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