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14" r:id="rId3"/>
    <p:sldId id="515" r:id="rId4"/>
    <p:sldId id="495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F00"/>
    <a:srgbClr val="B6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5" autoAdjust="0"/>
    <p:restoredTop sz="90929"/>
  </p:normalViewPr>
  <p:slideViewPr>
    <p:cSldViewPr>
      <p:cViewPr>
        <p:scale>
          <a:sx n="70" d="100"/>
          <a:sy n="70" d="100"/>
        </p:scale>
        <p:origin x="-49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843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D0751D4-DD37-48C0-BBF6-9B42B382AFF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62355-2CE6-4E82-B187-D3719385A0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59DF8-F2DB-4396-A5D1-92B828CC543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633DC-599D-4A40-825F-3F4B752736C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72E8E-4CB5-477F-A5F1-820CABD034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D0F929-498B-47A1-ADBA-09A1971D2D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EA4C7-1BC2-4DB1-8D5E-F794DFC73A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F2FEA-55DA-4511-ACD4-F13035072B5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9A3F8C-5A27-4BF9-8049-BEB512DBCA7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722B2-FF68-4EF0-BE8E-464452F60AE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3C97B-6AC6-479F-8539-608956DC387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7411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2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 b="0"/>
            </a:lvl1pPr>
          </a:lstStyle>
          <a:p>
            <a:endParaRPr lang="en-US" altLang="zh-CN"/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 b="0"/>
            </a:lvl1pPr>
          </a:lstStyle>
          <a:p>
            <a:fld id="{BF648F4F-1E29-41BB-9378-27956039E7DF}" type="slidenum">
              <a:rPr lang="zh-CN" altLang="en-US"/>
            </a:fld>
            <a:endParaRPr lang="en-US" altLang="zh-CN"/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755650" y="1628775"/>
            <a:ext cx="7772400" cy="1143000"/>
          </a:xfrm>
        </p:spPr>
        <p:txBody>
          <a:bodyPr vert="horz" wrap="square" lIns="92075" tIns="46038" rIns="92075" bIns="46038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汇编语言与接口技术</a:t>
            </a:r>
            <a:endParaRPr kumimoji="1" lang="zh-CN" altLang="en-US" sz="5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  <p:sp>
        <p:nvSpPr>
          <p:cNvPr id="4098" name="副标题 2"/>
          <p:cNvSpPr>
            <a:spLocks noGrp="1"/>
          </p:cNvSpPr>
          <p:nvPr>
            <p:ph type="subTitle" sz="quarter" idx="1"/>
          </p:nvPr>
        </p:nvSpPr>
        <p:spPr>
          <a:xfrm>
            <a:off x="2711450" y="3860800"/>
            <a:ext cx="6400800" cy="1752600"/>
          </a:xfrm>
        </p:spPr>
        <p:txBody>
          <a:bodyPr wrap="square" lIns="92075" tIns="46038" rIns="92075" bIns="46038" anchor="ctr"/>
          <a:p>
            <a:pPr eaLnBrk="1" hangingPunct="1">
              <a:buSzPct val="80000"/>
              <a:buFont typeface="Wingdings" panose="05000000000000000000" pitchFamily="2" charset="2"/>
            </a:pPr>
            <a:r>
              <a:rPr kumimoji="1" lang="zh-CN" altLang="en-US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b="1" dirty="0">
                <a:latin typeface="+mn-lt"/>
                <a:ea typeface="+mn-ea"/>
                <a:cs typeface="+mn-cs"/>
              </a:rPr>
              <a:t>主讲人：赵文彬</a:t>
            </a:r>
            <a:endParaRPr kumimoji="1" lang="zh-CN" altLang="en-US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967575" y="1937926"/>
            <a:ext cx="4846638" cy="604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放置元器件至图形编辑窗口</a:t>
            </a:r>
            <a:endParaRPr lang="zh-CN" altLang="en-US" b="1" dirty="0"/>
          </a:p>
        </p:txBody>
      </p:sp>
      <p:pic>
        <p:nvPicPr>
          <p:cNvPr id="1525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t="17250" r="10217" b="18898"/>
          <a:stretch>
            <a:fillRect/>
          </a:stretch>
        </p:blipFill>
        <p:spPr bwMode="auto">
          <a:xfrm>
            <a:off x="381000" y="2852936"/>
            <a:ext cx="82296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089074" y="1816051"/>
            <a:ext cx="4491038" cy="604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放置总线至图形编辑窗口</a:t>
            </a:r>
            <a:endParaRPr lang="zh-CN" altLang="en-US" b="1" dirty="0"/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t="18594" r="12582" b="24286"/>
          <a:stretch>
            <a:fillRect/>
          </a:stretch>
        </p:blipFill>
        <p:spPr bwMode="auto">
          <a:xfrm>
            <a:off x="611560" y="2852936"/>
            <a:ext cx="8229600" cy="367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467544" y="1816051"/>
            <a:ext cx="3779838" cy="604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添加电源和接地引脚</a:t>
            </a:r>
            <a:endParaRPr lang="zh-CN" altLang="en-US" b="1" dirty="0"/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896" y="1954641"/>
            <a:ext cx="5562600" cy="47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683568" y="1829101"/>
            <a:ext cx="8064896" cy="4872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177744" bIns="0" anchor="ctr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元器件之间的连线</a:t>
            </a:r>
            <a:r>
              <a:rPr lang="en-US" altLang="zh-CN" b="1" dirty="0"/>
              <a:t>Wiring Up Components on the Schematic</a:t>
            </a:r>
            <a:endParaRPr lang="en-US" altLang="zh-CN" b="1" dirty="0"/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t="12006" r="8011" b="21432"/>
          <a:stretch>
            <a:fillRect/>
          </a:stretch>
        </p:blipFill>
        <p:spPr bwMode="auto">
          <a:xfrm>
            <a:off x="307413" y="2996952"/>
            <a:ext cx="8686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87624" y="1739469"/>
            <a:ext cx="3779837" cy="604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r>
              <a:rPr lang="en-US" altLang="zh-CN" b="1" dirty="0"/>
              <a:t>6. </a:t>
            </a:r>
            <a:r>
              <a:rPr lang="zh-CN" altLang="en-US" b="1" dirty="0"/>
              <a:t>给导线或总线加标签</a:t>
            </a:r>
            <a:endParaRPr lang="zh-CN" altLang="en-US" b="1" dirty="0"/>
          </a:p>
        </p:txBody>
      </p:sp>
      <p:pic>
        <p:nvPicPr>
          <p:cNvPr id="14848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t="12006" r="8011" b="21432"/>
          <a:stretch>
            <a:fillRect/>
          </a:stretch>
        </p:blipFill>
        <p:spPr bwMode="auto">
          <a:xfrm>
            <a:off x="381000" y="2707283"/>
            <a:ext cx="8458200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566827" y="1988840"/>
            <a:ext cx="27130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r>
              <a:rPr lang="en-US" altLang="zh-CN" b="1" dirty="0"/>
              <a:t>7. </a:t>
            </a:r>
            <a:r>
              <a:rPr lang="zh-CN" altLang="en-US" b="1" dirty="0"/>
              <a:t>添加电压探针</a:t>
            </a:r>
            <a:endParaRPr lang="zh-CN" altLang="en-US" b="1" dirty="0"/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2" t="19162" r="12914" b="23613"/>
          <a:stretch>
            <a:fillRect/>
          </a:stretch>
        </p:blipFill>
        <p:spPr bwMode="auto">
          <a:xfrm>
            <a:off x="539552" y="3068960"/>
            <a:ext cx="83058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994866" y="1888059"/>
            <a:ext cx="2713038" cy="604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r>
              <a:rPr lang="en-US" altLang="zh-CN" b="1" dirty="0"/>
              <a:t>8. </a:t>
            </a:r>
            <a:r>
              <a:rPr lang="zh-CN" altLang="en-US" b="1" dirty="0"/>
              <a:t>添加文字标注</a:t>
            </a:r>
            <a:endParaRPr lang="zh-CN" altLang="en-US" b="1" dirty="0"/>
          </a:p>
        </p:txBody>
      </p:sp>
      <p:pic>
        <p:nvPicPr>
          <p:cNvPr id="14643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2293" r="1720" b="4129"/>
          <a:stretch>
            <a:fillRect/>
          </a:stretch>
        </p:blipFill>
        <p:spPr bwMode="auto">
          <a:xfrm>
            <a:off x="2987824" y="3068960"/>
            <a:ext cx="58674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115616" y="1672035"/>
            <a:ext cx="2713038" cy="604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r>
              <a:rPr lang="en-US" altLang="zh-CN" b="1" dirty="0"/>
              <a:t>9. </a:t>
            </a:r>
            <a:r>
              <a:rPr lang="zh-CN" altLang="en-US" b="1" dirty="0"/>
              <a:t>添加虚拟仪器</a:t>
            </a:r>
            <a:endParaRPr lang="zh-CN" altLang="en-US" b="1" dirty="0"/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5" t="719" r="11111" b="14874"/>
          <a:stretch>
            <a:fillRect/>
          </a:stretch>
        </p:blipFill>
        <p:spPr bwMode="auto">
          <a:xfrm>
            <a:off x="693167" y="2348880"/>
            <a:ext cx="8305800" cy="434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283363" y="1717675"/>
            <a:ext cx="6215062" cy="6048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r>
              <a:rPr lang="en-US" altLang="zh-CN" b="1" dirty="0"/>
              <a:t>10. </a:t>
            </a:r>
            <a:r>
              <a:rPr lang="zh-CN" altLang="en-US" b="1" dirty="0"/>
              <a:t>选择</a:t>
            </a:r>
            <a:r>
              <a:rPr lang="en-US" altLang="zh-CN" b="1" dirty="0"/>
              <a:t>AT89C52</a:t>
            </a:r>
            <a:r>
              <a:rPr lang="zh-CN" altLang="en-US" b="1" dirty="0"/>
              <a:t>属性并加载程序文件</a:t>
            </a:r>
            <a:endParaRPr lang="zh-CN" alt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71015" y="0"/>
            <a:ext cx="14542030" cy="7524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99148"/>
            <a:ext cx="6120680" cy="4434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51520" y="2102619"/>
            <a:ext cx="876300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/>
              <a:t>从“文件”下拉菜单选择“保存”项，出现如图对话框，提示输入文件名，图中设文件名为</a:t>
            </a:r>
            <a:r>
              <a:rPr lang="en-US" altLang="zh-CN" sz="2400" dirty="0"/>
              <a:t>80C51VSM.DSN</a:t>
            </a:r>
            <a:r>
              <a:rPr lang="zh-CN" altLang="en-US" sz="2400" dirty="0"/>
              <a:t>，点“保存”按钮。 </a:t>
            </a:r>
            <a:endParaRPr lang="zh-CN" altLang="en-US" sz="2400" dirty="0"/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024" y="2924944"/>
            <a:ext cx="5470376" cy="379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课程简介</a:t>
            </a:r>
            <a:endParaRPr kumimoji="1" lang="zh-CN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eaLnBrk="1" hangingPunct="1">
              <a:spcAft>
                <a:spcPts val="600"/>
              </a:spcAf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本学期上课时间（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64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学时）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理论（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学习）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实验（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32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学时）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考核方式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笔试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70%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实验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20%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平时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10%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693167" y="1976435"/>
            <a:ext cx="7038975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单击仿真运行开始按钮，进入调试运行窗口 </a:t>
            </a:r>
            <a:endParaRPr lang="zh-CN" altLang="en-US" dirty="0"/>
          </a:p>
        </p:txBody>
      </p:sp>
      <p:pic>
        <p:nvPicPr>
          <p:cNvPr id="14234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3" t="20253" r="6757" b="12881"/>
          <a:stretch>
            <a:fillRect/>
          </a:stretch>
        </p:blipFill>
        <p:spPr bwMode="auto">
          <a:xfrm>
            <a:off x="899592" y="2924944"/>
            <a:ext cx="8001000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986388" y="2276872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虚拟终端窗口 </a:t>
            </a:r>
            <a:endParaRPr lang="zh-CN" altLang="en-US" dirty="0"/>
          </a:p>
        </p:txBody>
      </p:sp>
      <p:pic>
        <p:nvPicPr>
          <p:cNvPr id="14131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4" t="9602" r="9076" b="24869"/>
          <a:stretch>
            <a:fillRect/>
          </a:stretch>
        </p:blipFill>
        <p:spPr bwMode="auto">
          <a:xfrm>
            <a:off x="4278667" y="3429000"/>
            <a:ext cx="4331568" cy="315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b="1" dirty="0" smtClean="0"/>
              <a:t>单片机</a:t>
            </a:r>
            <a:r>
              <a:rPr lang="zh-CN" altLang="en-US" b="1" dirty="0"/>
              <a:t>系统仿真软件</a:t>
            </a:r>
            <a:endParaRPr lang="zh-CN" altLang="en-US" b="1" dirty="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14724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一</a:t>
            </a:r>
            <a:r>
              <a:rPr lang="zh-CN" altLang="en-US" sz="3200" dirty="0" smtClean="0">
                <a:latin typeface="宋体" panose="02010600030101010101" pitchFamily="2" charset="-122"/>
              </a:rPr>
              <a:t>、</a:t>
            </a:r>
            <a:r>
              <a:rPr lang="zh-CN" altLang="en-US" sz="3200" dirty="0"/>
              <a:t>单片机系统仿真</a:t>
            </a:r>
            <a:r>
              <a:rPr lang="zh-CN" altLang="en-US" sz="3200" dirty="0" smtClean="0"/>
              <a:t>软件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英国</a:t>
            </a:r>
            <a:r>
              <a:rPr lang="en-US" altLang="zh-CN" dirty="0" err="1" smtClean="0"/>
              <a:t>Labcenter</a:t>
            </a:r>
            <a:r>
              <a:rPr lang="en-US" altLang="zh-CN" dirty="0" smtClean="0"/>
              <a:t> Electronics</a:t>
            </a:r>
            <a:r>
              <a:rPr lang="zh-CN" altLang="en-US" dirty="0" smtClean="0"/>
              <a:t>公司推出的的</a:t>
            </a:r>
            <a:r>
              <a:rPr lang="en-US" altLang="zh-CN" dirty="0" smtClean="0"/>
              <a:t>Proteus</a:t>
            </a:r>
            <a:r>
              <a:rPr lang="zh-CN" altLang="en-US" dirty="0" smtClean="0"/>
              <a:t>套件，可以对基于微控制器的设计连同所有的周围电子器件一起仿真。用户甚至可以实时采用诸如</a:t>
            </a:r>
            <a:r>
              <a:rPr lang="en-US" altLang="zh-CN" dirty="0" smtClean="0"/>
              <a:t>LED/LCD</a:t>
            </a:r>
            <a:r>
              <a:rPr lang="zh-CN" altLang="en-US" dirty="0" smtClean="0"/>
              <a:t>、键盘、</a:t>
            </a:r>
            <a:r>
              <a:rPr lang="en-US" altLang="zh-CN" dirty="0" smtClean="0"/>
              <a:t>RS232 </a:t>
            </a:r>
            <a:r>
              <a:rPr lang="zh-CN" altLang="en-US" dirty="0" smtClean="0"/>
              <a:t>终端等动态外设模型来对设计进行交互仿真。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目前在单片机的教学过程中，已越来越受到重视，并被提倡应用于单片机数字实验室的构建之中。</a:t>
            </a:r>
            <a:r>
              <a:rPr lang="en-US" altLang="zh-CN" dirty="0" smtClean="0"/>
              <a:t>Proteus</a:t>
            </a:r>
            <a:r>
              <a:rPr lang="zh-CN" altLang="en-US" dirty="0" smtClean="0"/>
              <a:t>支持的微处理芯片（</a:t>
            </a:r>
            <a:r>
              <a:rPr lang="en-US" altLang="zh-CN" dirty="0" smtClean="0"/>
              <a:t>Microprocessors </a:t>
            </a:r>
            <a:r>
              <a:rPr lang="en-US" altLang="zh-CN" dirty="0" err="1" smtClean="0"/>
              <a:t>Ics</a:t>
            </a:r>
            <a:r>
              <a:rPr lang="zh-CN" altLang="en-US" dirty="0" smtClean="0"/>
              <a:t>）包括</a:t>
            </a:r>
            <a:r>
              <a:rPr lang="en-US" altLang="zh-CN" dirty="0" smtClean="0"/>
              <a:t>8051</a:t>
            </a:r>
            <a:r>
              <a:rPr lang="zh-CN" altLang="en-US" dirty="0" smtClean="0"/>
              <a:t>系列、</a:t>
            </a:r>
            <a:r>
              <a:rPr lang="en-US" altLang="zh-CN" dirty="0" smtClean="0"/>
              <a:t>AVR</a:t>
            </a:r>
            <a:r>
              <a:rPr lang="zh-CN" altLang="en-US" dirty="0" smtClean="0"/>
              <a:t>系列、</a:t>
            </a:r>
            <a:r>
              <a:rPr lang="en-US" altLang="zh-CN" dirty="0" smtClean="0"/>
              <a:t>PIC</a:t>
            </a:r>
            <a:r>
              <a:rPr lang="zh-CN" altLang="en-US" dirty="0" smtClean="0"/>
              <a:t>系列、</a:t>
            </a:r>
            <a:r>
              <a:rPr lang="en-US" altLang="zh-CN" dirty="0" smtClean="0"/>
              <a:t>HC11</a:t>
            </a:r>
            <a:r>
              <a:rPr lang="zh-CN" altLang="en-US" dirty="0" smtClean="0"/>
              <a:t>系列、</a:t>
            </a:r>
            <a:r>
              <a:rPr lang="en-US" altLang="zh-CN" dirty="0" smtClean="0"/>
              <a:t>ARM7/LPC2000</a:t>
            </a:r>
            <a:r>
              <a:rPr lang="zh-CN" altLang="en-US" dirty="0" smtClean="0"/>
              <a:t>系列以及</a:t>
            </a:r>
            <a:r>
              <a:rPr lang="en-US" altLang="zh-CN" dirty="0" smtClean="0"/>
              <a:t>Z80</a:t>
            </a:r>
            <a:r>
              <a:rPr lang="zh-CN" altLang="en-US" dirty="0" smtClean="0"/>
              <a:t>等。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80" name="Picture 4" descr="3t2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34" y="1219200"/>
            <a:ext cx="2166938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81" name="Picture 5" descr="3t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2728913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161969" y="6247091"/>
            <a:ext cx="6648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1800" dirty="0" smtClean="0"/>
              <a:t>传统</a:t>
            </a:r>
            <a:r>
              <a:rPr lang="zh-CN" altLang="en-US" sz="1800" dirty="0"/>
              <a:t>的开发设计流程          </a:t>
            </a:r>
            <a:r>
              <a:rPr lang="zh-CN" altLang="en-US" sz="1800" dirty="0" smtClean="0"/>
              <a:t>   </a:t>
            </a:r>
            <a:r>
              <a:rPr lang="en-US" altLang="zh-CN" sz="1800" dirty="0" smtClean="0"/>
              <a:t>                  </a:t>
            </a:r>
            <a:r>
              <a:rPr lang="zh-CN" altLang="en-US" sz="1800" dirty="0" smtClean="0"/>
              <a:t>基于</a:t>
            </a:r>
            <a:r>
              <a:rPr lang="en-US" altLang="zh-CN" sz="1800" dirty="0"/>
              <a:t>Proteus ISIS</a:t>
            </a:r>
            <a:r>
              <a:rPr lang="zh-CN" altLang="en-US" sz="1800" dirty="0"/>
              <a:t>设计流程</a:t>
            </a:r>
            <a:endParaRPr lang="zh-CN" altLang="en-US" sz="1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7" name="Picture 5" descr="3t3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28074"/>
            <a:ext cx="7632848" cy="542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300307" y="1484784"/>
            <a:ext cx="8610600" cy="405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7744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1. </a:t>
            </a:r>
            <a:r>
              <a:rPr lang="zh-CN" altLang="en-US" sz="2800" dirty="0"/>
              <a:t>原理图编辑窗口（</a:t>
            </a:r>
            <a:r>
              <a:rPr lang="en-US" altLang="zh-CN" sz="2800" dirty="0"/>
              <a:t>The Editing Window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顾名思义</a:t>
            </a:r>
            <a:r>
              <a:rPr lang="zh-CN" altLang="en-US" sz="2800" dirty="0"/>
              <a:t>，它是用来绘制原理图的。蓝色方框内为可编辑区，元件要放到它里面。与其它</a:t>
            </a:r>
            <a:r>
              <a:rPr lang="en-US" altLang="zh-CN" sz="2800" dirty="0"/>
              <a:t>Windows</a:t>
            </a:r>
            <a:r>
              <a:rPr lang="zh-CN" altLang="en-US" sz="2800" dirty="0"/>
              <a:t>应用软件不同，这个窗口是没有滚动条的，可以用左上角的预览窗口来改变原理图的可视范围，用鼠标滚轮缩放视图。</a:t>
            </a:r>
            <a:endParaRPr lang="zh-CN" alt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252010" y="1484784"/>
            <a:ext cx="8839200" cy="405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77744" bIns="0" anchor="ctr">
            <a:spAutoFit/>
          </a:bodyPr>
          <a:lstStyle/>
          <a:p>
            <a:pPr indent="276225"/>
            <a:r>
              <a:rPr lang="en-US" altLang="zh-CN" sz="2800" dirty="0"/>
              <a:t>2. </a:t>
            </a:r>
            <a:r>
              <a:rPr lang="zh-CN" altLang="en-US" sz="2800" dirty="0"/>
              <a:t>预览窗口（</a:t>
            </a:r>
            <a:r>
              <a:rPr lang="en-US" altLang="zh-CN" sz="2800" dirty="0"/>
              <a:t>The Overview Window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indent="276225"/>
            <a:r>
              <a:rPr lang="en-US" altLang="zh-CN" sz="2800" dirty="0"/>
              <a:t>	</a:t>
            </a:r>
            <a:r>
              <a:rPr lang="zh-CN" altLang="en-US" sz="2800" dirty="0" smtClean="0"/>
              <a:t>显示</a:t>
            </a:r>
            <a:r>
              <a:rPr lang="zh-CN" altLang="en-US" sz="2800" dirty="0"/>
              <a:t>两个内容。一个是：在元件列表中选择一个元件时，它会显示该元件的预览图；另一个是：当鼠标焦点落在原理图编辑窗口时（即放置元件到原理图编辑窗口后或在原理图编辑窗口中点击鼠标后），它会显示整张原理图的缩略图，并会显示一个绿色的方框，绿色方框里面的内容就是当前原理图窗口中显示的内容，因此你可用鼠标在它上面点击来改变绿色方框的位置，从而改变原理图的可视范围。</a:t>
            </a:r>
            <a:endParaRPr lang="zh-CN" altLang="en-US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755576" y="1556792"/>
            <a:ext cx="7030066" cy="2682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3. </a:t>
            </a:r>
            <a:r>
              <a:rPr lang="zh-CN" altLang="en-US" sz="2800" dirty="0"/>
              <a:t>模型选择元件栏（</a:t>
            </a:r>
            <a:r>
              <a:rPr lang="en-US" altLang="zh-CN" sz="2800" dirty="0"/>
              <a:t>Mode Selector Toolbar)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4. </a:t>
            </a:r>
            <a:r>
              <a:rPr lang="zh-CN" altLang="en-US" sz="2800" dirty="0"/>
              <a:t>元件列表区（</a:t>
            </a:r>
            <a:r>
              <a:rPr lang="en-US" altLang="zh-CN" sz="2800" dirty="0"/>
              <a:t>The Object Selector)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5. </a:t>
            </a:r>
            <a:r>
              <a:rPr lang="zh-CN" altLang="en-US" sz="2800" dirty="0"/>
              <a:t>方向工具栏（</a:t>
            </a:r>
            <a:r>
              <a:rPr lang="en-US" altLang="zh-CN" sz="2800" dirty="0"/>
              <a:t>Orientation Toolbar) 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6. </a:t>
            </a:r>
            <a:r>
              <a:rPr lang="zh-CN" altLang="en-US" sz="2800" dirty="0"/>
              <a:t>仿真工具栏</a:t>
            </a:r>
            <a:endParaRPr lang="zh-CN" altLang="en-US" sz="28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693167" y="1164794"/>
            <a:ext cx="2709396" cy="7898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90440" bIns="165048" anchor="ctr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绘制电路原理图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381000" y="1722438"/>
            <a:ext cx="62690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77744" bIns="0" anchor="ctr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将所需元器件加入到对象选择器窗口</a:t>
            </a:r>
            <a:endParaRPr lang="zh-CN" altLang="en-US" b="1" dirty="0"/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08022"/>
            <a:ext cx="6858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7338" y="476672"/>
            <a:ext cx="6107113" cy="85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90440" bIns="165048" anchor="ctr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</a:rPr>
              <a:t>二、</a:t>
            </a:r>
            <a:r>
              <a:rPr lang="en-US" altLang="zh-CN" sz="3200" dirty="0"/>
              <a:t> Proteus</a:t>
            </a:r>
            <a:r>
              <a:rPr lang="zh-CN" altLang="en-US" sz="3200" dirty="0" smtClean="0"/>
              <a:t>软件的开发环境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nimBg="1"/>
      <p:bldP spid="153603" grpId="0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1484</Words>
  <Application>WPS 演示</Application>
  <PresentationFormat>全屏显示(4:3)</PresentationFormat>
  <Paragraphs>122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Soaring</vt:lpstr>
      <vt:lpstr>汇编语言与接口技术</vt:lpstr>
      <vt:lpstr>课程简介</vt:lpstr>
      <vt:lpstr>单片机系统仿真软件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zhaowb</dc:creator>
  <cp:lastModifiedBy>man</cp:lastModifiedBy>
  <cp:revision>648</cp:revision>
  <dcterms:created xsi:type="dcterms:W3CDTF">2113-01-01T00:00:00Z</dcterms:created>
  <dcterms:modified xsi:type="dcterms:W3CDTF">2018-09-16T09:37:14Z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