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688" r:id="rId3"/>
    <p:sldId id="723" r:id="rId4"/>
    <p:sldId id="689" r:id="rId5"/>
    <p:sldId id="609" r:id="rId6"/>
    <p:sldId id="610" r:id="rId7"/>
    <p:sldId id="690" r:id="rId8"/>
    <p:sldId id="737" r:id="rId9"/>
    <p:sldId id="692" r:id="rId10"/>
    <p:sldId id="693" r:id="rId11"/>
    <p:sldId id="694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703" r:id="rId20"/>
    <p:sldId id="704" r:id="rId21"/>
    <p:sldId id="738" r:id="rId22"/>
    <p:sldId id="705" r:id="rId23"/>
    <p:sldId id="739" r:id="rId24"/>
    <p:sldId id="740" r:id="rId25"/>
    <p:sldId id="742" r:id="rId26"/>
    <p:sldId id="728" r:id="rId27"/>
    <p:sldId id="727" r:id="rId28"/>
    <p:sldId id="743" r:id="rId29"/>
    <p:sldId id="726" r:id="rId30"/>
    <p:sldId id="691" r:id="rId31"/>
    <p:sldId id="744" r:id="rId32"/>
    <p:sldId id="729" r:id="rId33"/>
    <p:sldId id="730" r:id="rId34"/>
    <p:sldId id="745" r:id="rId35"/>
    <p:sldId id="731" r:id="rId36"/>
    <p:sldId id="732" r:id="rId37"/>
    <p:sldId id="733" r:id="rId38"/>
    <p:sldId id="734" r:id="rId39"/>
    <p:sldId id="735" r:id="rId40"/>
    <p:sldId id="736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FF3300"/>
    <a:srgbClr val="FF0000"/>
    <a:srgbClr val="CCFFFF"/>
    <a:srgbClr val="2FAF01"/>
    <a:srgbClr val="CCECFF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581" autoAdjust="0"/>
  </p:normalViewPr>
  <p:slideViewPr>
    <p:cSldViewPr>
      <p:cViewPr>
        <p:scale>
          <a:sx n="65" d="100"/>
          <a:sy n="65" d="100"/>
        </p:scale>
        <p:origin x="-5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5.2 SRAM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467600" y="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章 存储器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rgbClr val="FFFF00"/>
        </a:buClr>
        <a:buSzPct val="95000"/>
        <a:buFont typeface="Wingdings" panose="05000000000000000000" pitchFamily="2" charset="2"/>
        <a:buChar char="l"/>
        <a:defRPr kumimoji="0"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0410" indent="-285750" algn="l" rtl="0" eaLnBrk="1" latinLnBrk="0" hangingPunct="1">
        <a:spcBef>
          <a:spcPct val="20000"/>
        </a:spcBef>
        <a:buClr>
          <a:srgbClr val="0070C0"/>
        </a:buClr>
        <a:buSzPct val="90000"/>
        <a:buFont typeface="Wingdings" panose="05000000000000000000" pitchFamily="2" charset="2"/>
        <a:buChar char="Ø"/>
        <a:defRPr kumimoji="0" sz="26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oleObject" Target="../embeddings/oleObject18.bin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20.bin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23.bin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27.bin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wmf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2.bin"/><Relationship Id="rId3" Type="http://schemas.openxmlformats.org/officeDocument/2006/relationships/image" Target="../media/image27.wmf"/><Relationship Id="rId2" Type="http://schemas.openxmlformats.org/officeDocument/2006/relationships/oleObject" Target="../embeddings/oleObject31.bin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pn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457200" y="43434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endParaRPr kumimoji="0" lang="zh-CN" altLang="en-US" sz="44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81000" y="914400"/>
            <a:ext cx="8534400" cy="46482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章  存储器</a:t>
            </a:r>
            <a:endParaRPr lang="en-US" altLang="zh-CN" sz="54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en-US" sz="3600" b="1" cap="all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  <a:p>
            <a:pPr algn="ctr"/>
            <a:endParaRPr lang="en-US" altLang="en-US" sz="3600" b="1" cap="all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  <a:p>
            <a:pPr algn="ctr"/>
            <a:r>
              <a:rPr lang="en-US" altLang="en-US" sz="44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§</a:t>
            </a:r>
            <a:r>
              <a:rPr kumimoji="1" lang="en-US" altLang="zh-CN" sz="44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5.2   </a:t>
            </a:r>
            <a:r>
              <a:rPr kumimoji="1" lang="zh-CN" altLang="en-US" sz="44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随机存储器</a:t>
            </a:r>
            <a:r>
              <a:rPr kumimoji="1" lang="en-US" altLang="zh-CN" sz="44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的刷新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电容</a:t>
            </a:r>
            <a:r>
              <a:rPr lang="en-US" dirty="0" smtClean="0"/>
              <a:t>C</a:t>
            </a:r>
            <a:r>
              <a:rPr lang="zh-CN" altLang="en-US" dirty="0" smtClean="0"/>
              <a:t>上保存的电荷会逐渐泄漏，使信息丢失。为此，要在</a:t>
            </a:r>
            <a:r>
              <a:rPr lang="en-US" dirty="0" smtClean="0"/>
              <a:t>DRAM</a:t>
            </a:r>
            <a:r>
              <a:rPr lang="zh-CN" altLang="en-US" dirty="0" smtClean="0"/>
              <a:t>使用过程中及时向保存</a:t>
            </a:r>
            <a:r>
              <a:rPr lang="en-US" dirty="0" smtClean="0"/>
              <a:t>1</a:t>
            </a:r>
            <a:r>
              <a:rPr lang="zh-CN" altLang="en-US" dirty="0" smtClean="0"/>
              <a:t>的那些存储单元补充电荷，也就是对</a:t>
            </a:r>
            <a:r>
              <a:rPr lang="en-US" dirty="0" smtClean="0"/>
              <a:t>C</a:t>
            </a:r>
            <a:r>
              <a:rPr lang="zh-CN" altLang="en-US" dirty="0" smtClean="0"/>
              <a:t>进行预充电，这一过程称为</a:t>
            </a:r>
            <a:r>
              <a:rPr lang="en-US" dirty="0" smtClean="0">
                <a:solidFill>
                  <a:srgbClr val="00FF00"/>
                </a:solidFill>
              </a:rPr>
              <a:t>DRAM</a:t>
            </a:r>
            <a:r>
              <a:rPr lang="zh-CN" altLang="en-US" dirty="0" smtClean="0">
                <a:solidFill>
                  <a:srgbClr val="00FF00"/>
                </a:solidFill>
              </a:rPr>
              <a:t>的刷新</a:t>
            </a:r>
            <a:r>
              <a:rPr lang="zh-CN" altLang="en-US" dirty="0" smtClean="0"/>
              <a:t>（</a:t>
            </a:r>
            <a:r>
              <a:rPr lang="en-US" dirty="0" smtClean="0"/>
              <a:t>refresh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温度升高会加快电容的放电，因此两次刷新的间隔不能太短，规定为</a:t>
            </a:r>
            <a:r>
              <a:rPr lang="en-US" dirty="0" smtClean="0"/>
              <a:t>1~100ms</a:t>
            </a:r>
            <a:r>
              <a:rPr lang="zh-CN" altLang="en-US" dirty="0" smtClean="0"/>
              <a:t>。在</a:t>
            </a:r>
            <a:r>
              <a:rPr lang="en-US" dirty="0" smtClean="0"/>
              <a:t>70</a:t>
            </a:r>
            <a:r>
              <a:rPr lang="en-US" dirty="0" smtClean="0">
                <a:sym typeface="Symbol" panose="05050102010706020507"/>
              </a:rPr>
              <a:t></a:t>
            </a:r>
            <a:r>
              <a:rPr lang="en-US" dirty="0" smtClean="0"/>
              <a:t>C</a:t>
            </a:r>
            <a:r>
              <a:rPr lang="zh-CN" altLang="en-US" dirty="0" smtClean="0"/>
              <a:t>时的典型刷新间隔为</a:t>
            </a:r>
            <a:r>
              <a:rPr lang="en-US" dirty="0" smtClean="0"/>
              <a:t>2ms</a:t>
            </a:r>
            <a:r>
              <a:rPr lang="zh-CN" altLang="en-US" dirty="0" smtClean="0"/>
              <a:t>，绝大多数刷新电路按此标准设计。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2164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7600"/>
            <a:ext cx="7772400" cy="233124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 smtClean="0">
                <a:solidFill>
                  <a:srgbClr val="FFFF00"/>
                </a:solidFill>
              </a:rPr>
              <a:t>2164A</a:t>
            </a:r>
            <a:r>
              <a:rPr lang="zh-CN" altLang="en-US" dirty="0" smtClean="0">
                <a:solidFill>
                  <a:srgbClr val="FFFF00"/>
                </a:solidFill>
              </a:rPr>
              <a:t>采用单管存储电路设计，容量</a:t>
            </a:r>
            <a:r>
              <a:rPr lang="en-US" dirty="0" smtClean="0">
                <a:solidFill>
                  <a:srgbClr val="FFFF00"/>
                </a:solidFill>
              </a:rPr>
              <a:t>64K</a:t>
            </a:r>
            <a:r>
              <a:rPr lang="en-US" dirty="0" smtClean="0">
                <a:solidFill>
                  <a:srgbClr val="FFFF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，只有输入和输出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根数据线。因此，用它设计内存时至少要用</a:t>
            </a:r>
            <a:r>
              <a:rPr lang="en-US" dirty="0" smtClean="0">
                <a:solidFill>
                  <a:srgbClr val="FFFF00"/>
                </a:solidFill>
              </a:rPr>
              <a:t>8</a:t>
            </a:r>
            <a:r>
              <a:rPr lang="zh-CN" altLang="en-US" dirty="0" smtClean="0">
                <a:solidFill>
                  <a:srgbClr val="FFFF00"/>
                </a:solidFill>
              </a:rPr>
              <a:t>片。如果数据总线为</a:t>
            </a:r>
            <a:r>
              <a:rPr lang="en-US" dirty="0" smtClean="0">
                <a:solidFill>
                  <a:srgbClr val="FFFF00"/>
                </a:solidFill>
              </a:rPr>
              <a:t>16</a:t>
            </a:r>
            <a:r>
              <a:rPr lang="zh-CN" altLang="en-US" dirty="0" smtClean="0">
                <a:solidFill>
                  <a:srgbClr val="FFFF00"/>
                </a:solidFill>
              </a:rPr>
              <a:t>位或</a:t>
            </a:r>
            <a:r>
              <a:rPr lang="en-US" dirty="0" smtClean="0">
                <a:solidFill>
                  <a:srgbClr val="FFFF00"/>
                </a:solidFill>
              </a:rPr>
              <a:t>32</a:t>
            </a:r>
            <a:r>
              <a:rPr lang="zh-CN" altLang="en-US" dirty="0" smtClean="0">
                <a:solidFill>
                  <a:srgbClr val="FFFF00"/>
                </a:solidFill>
              </a:rPr>
              <a:t>位，则要用更多的芯片，或者选其它位宽的芯片，如</a:t>
            </a:r>
            <a:r>
              <a:rPr lang="en-US" dirty="0" smtClean="0">
                <a:solidFill>
                  <a:srgbClr val="FFFF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dirty="0" smtClean="0">
                <a:solidFill>
                  <a:srgbClr val="FFFF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00"/>
                </a:solidFill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dirty="0" smtClean="0">
                <a:solidFill>
                  <a:srgbClr val="FFFF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00"/>
                </a:solidFill>
              </a:rPr>
              <a:t>16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7924800" cy="19812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常见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芯片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64K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21256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256K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44100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416400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416160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4038600" cy="7833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2164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05600" y="381000"/>
            <a:ext cx="2209800" cy="589836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64K</a:t>
            </a:r>
            <a:r>
              <a:rPr lang="en-US" altLang="zh-CN" dirty="0" smtClean="0"/>
              <a:t>×</a:t>
            </a:r>
            <a:r>
              <a:rPr lang="en-US" dirty="0" smtClean="0"/>
              <a:t>1</a:t>
            </a:r>
            <a:r>
              <a:rPr lang="zh-CN" altLang="en-US" dirty="0" smtClean="0"/>
              <a:t>存储主体，设计成</a:t>
            </a:r>
            <a:r>
              <a:rPr lang="en-US" dirty="0" smtClean="0"/>
              <a:t>4</a:t>
            </a:r>
            <a:r>
              <a:rPr lang="zh-CN" altLang="en-US" dirty="0" smtClean="0"/>
              <a:t>个</a:t>
            </a:r>
            <a:r>
              <a:rPr lang="en-US" dirty="0" smtClean="0"/>
              <a:t>128</a:t>
            </a:r>
            <a:r>
              <a:rPr lang="en-US" altLang="zh-CN" dirty="0" smtClean="0"/>
              <a:t>×</a:t>
            </a:r>
            <a:r>
              <a:rPr lang="en-US" dirty="0" smtClean="0"/>
              <a:t>128</a:t>
            </a:r>
            <a:r>
              <a:rPr lang="zh-CN" altLang="en-US" dirty="0" smtClean="0"/>
              <a:t>矩阵。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4</a:t>
            </a:r>
            <a:r>
              <a:rPr lang="zh-CN" altLang="en-US" dirty="0" smtClean="0"/>
              <a:t>个</a:t>
            </a:r>
            <a:r>
              <a:rPr lang="en-US" dirty="0" smtClean="0"/>
              <a:t>128</a:t>
            </a:r>
            <a:r>
              <a:rPr lang="zh-CN" altLang="en-US" dirty="0" smtClean="0"/>
              <a:t>路刷新放大器，接收由行地址选通的</a:t>
            </a:r>
            <a:r>
              <a:rPr lang="en-US" dirty="0" smtClean="0"/>
              <a:t>4</a:t>
            </a:r>
            <a:r>
              <a:rPr lang="en-US" altLang="zh-CN" dirty="0" smtClean="0"/>
              <a:t>× </a:t>
            </a:r>
            <a:r>
              <a:rPr lang="en-US" dirty="0" smtClean="0"/>
              <a:t>128</a:t>
            </a:r>
            <a:r>
              <a:rPr lang="zh-CN" altLang="en-US" dirty="0" smtClean="0"/>
              <a:t>个存储单元信息，经放大后再写回原存储单元，实现刷新。</a:t>
            </a:r>
            <a:endParaRPr lang="zh-CN" altLang="en-US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524000"/>
            <a:ext cx="670779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2164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467600" cy="4953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</a:t>
            </a:r>
            <a:r>
              <a:rPr lang="en-US" dirty="0" smtClean="0"/>
              <a:t>64K</a:t>
            </a:r>
            <a:r>
              <a:rPr lang="zh-CN" altLang="en-US" dirty="0" smtClean="0"/>
              <a:t>（</a:t>
            </a:r>
            <a:r>
              <a:rPr lang="en-US" dirty="0" smtClean="0"/>
              <a:t>65536</a:t>
            </a:r>
            <a:r>
              <a:rPr lang="zh-CN" altLang="en-US" dirty="0" smtClean="0"/>
              <a:t>）单元寻址需</a:t>
            </a:r>
            <a:r>
              <a:rPr lang="en-US" dirty="0" smtClean="0"/>
              <a:t>64K=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个地址信息。为减少引脚，只设了</a:t>
            </a:r>
            <a:r>
              <a:rPr lang="en-US" dirty="0" smtClean="0"/>
              <a:t>8</a:t>
            </a:r>
            <a:r>
              <a:rPr lang="zh-CN" altLang="en-US" dirty="0" smtClean="0"/>
              <a:t>根地址输入脚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zh-CN" altLang="en-US" dirty="0" smtClean="0"/>
              <a:t>～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16</a:t>
            </a:r>
            <a:r>
              <a:rPr lang="zh-CN" altLang="en-US" dirty="0" smtClean="0"/>
              <a:t>位地址分为行地址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en-US" dirty="0" smtClean="0"/>
              <a:t>~A</a:t>
            </a:r>
            <a:r>
              <a:rPr lang="en-US" baseline="-25000" dirty="0" smtClean="0"/>
              <a:t>0</a:t>
            </a:r>
            <a:r>
              <a:rPr lang="zh-CN" altLang="en-US" dirty="0" smtClean="0"/>
              <a:t>和列地址</a:t>
            </a:r>
            <a:r>
              <a:rPr lang="en-US" dirty="0" smtClean="0"/>
              <a:t>A</a:t>
            </a:r>
            <a:r>
              <a:rPr lang="en-US" baseline="-25000" dirty="0" smtClean="0"/>
              <a:t>15</a:t>
            </a:r>
            <a:r>
              <a:rPr lang="en-US" dirty="0" smtClean="0"/>
              <a:t>~A</a:t>
            </a:r>
            <a:r>
              <a:rPr lang="en-US" baseline="-25000" dirty="0" smtClean="0"/>
              <a:t>8</a:t>
            </a:r>
            <a:r>
              <a:rPr lang="zh-CN" altLang="en-US" dirty="0" smtClean="0"/>
              <a:t>，以分时复用方式，分两次送入芯片，行地址在先，列地址随后，各由一个</a:t>
            </a:r>
            <a:r>
              <a:rPr lang="en-US" dirty="0" smtClean="0"/>
              <a:t>8</a:t>
            </a:r>
            <a:r>
              <a:rPr lang="zh-CN" altLang="en-US" dirty="0" smtClean="0"/>
              <a:t>位地址锁存器保存。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地址译码只用</a:t>
            </a:r>
            <a:r>
              <a:rPr lang="en-US" dirty="0" smtClean="0"/>
              <a:t>14</a:t>
            </a:r>
            <a:r>
              <a:rPr lang="zh-CN" altLang="en-US" dirty="0" smtClean="0"/>
              <a:t>位地址，行</a:t>
            </a:r>
            <a:r>
              <a:rPr lang="en-US" dirty="0" smtClean="0"/>
              <a:t>/</a:t>
            </a:r>
            <a:r>
              <a:rPr lang="zh-CN" altLang="en-US" dirty="0" smtClean="0"/>
              <a:t>列译码器对低</a:t>
            </a:r>
            <a:r>
              <a:rPr lang="en-US" dirty="0" smtClean="0"/>
              <a:t>7</a:t>
            </a:r>
            <a:r>
              <a:rPr lang="zh-CN" altLang="en-US" dirty="0" smtClean="0"/>
              <a:t>位的行</a:t>
            </a:r>
            <a:r>
              <a:rPr lang="en-US" dirty="0" smtClean="0"/>
              <a:t>/</a:t>
            </a:r>
            <a:r>
              <a:rPr lang="zh-CN" altLang="en-US" dirty="0" smtClean="0"/>
              <a:t>列地址译码，从</a:t>
            </a:r>
            <a:r>
              <a:rPr lang="en-US" dirty="0" smtClean="0"/>
              <a:t>128</a:t>
            </a:r>
            <a:r>
              <a:rPr lang="en-US" altLang="zh-CN" dirty="0" smtClean="0"/>
              <a:t>×</a:t>
            </a:r>
            <a:r>
              <a:rPr lang="en-US" dirty="0" smtClean="0"/>
              <a:t>128</a:t>
            </a:r>
            <a:r>
              <a:rPr lang="zh-CN" altLang="en-US" dirty="0" smtClean="0"/>
              <a:t>个单元中选择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个进行读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行地址到达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选通信号    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变低；列地址到达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选通信号      变低。通过行</a:t>
            </a:r>
            <a:r>
              <a:rPr lang="en-US" dirty="0" smtClean="0"/>
              <a:t>/</a:t>
            </a:r>
            <a:r>
              <a:rPr lang="zh-CN" altLang="en-US" dirty="0" smtClean="0"/>
              <a:t>列时钟缓冲器协调后，有序控制行</a:t>
            </a:r>
            <a:r>
              <a:rPr lang="en-US" dirty="0" smtClean="0"/>
              <a:t>/</a:t>
            </a:r>
            <a:r>
              <a:rPr lang="zh-CN" altLang="en-US" dirty="0" smtClean="0"/>
              <a:t>列地址的选通以及数据读</a:t>
            </a:r>
            <a:r>
              <a:rPr lang="en-US" dirty="0" smtClean="0"/>
              <a:t>/</a:t>
            </a:r>
            <a:r>
              <a:rPr lang="zh-CN" altLang="en-US" dirty="0" smtClean="0"/>
              <a:t>写或刷新。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48200" y="4419600"/>
          <a:ext cx="75303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8534400" imgH="5181600" progId="Equation.DSMT4">
                  <p:embed/>
                </p:oleObj>
              </mc:Choice>
              <mc:Fallback>
                <p:oleObj name="Equation" r:id="rId1" imgW="85344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4419600"/>
                        <a:ext cx="75303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743200" y="4800600"/>
          <a:ext cx="762001" cy="462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534400" imgH="5181600" progId="Equation.DSMT4">
                  <p:embed/>
                </p:oleObj>
              </mc:Choice>
              <mc:Fallback>
                <p:oleObj name="Equation" r:id="rId3" imgW="8534400" imgH="51816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800600"/>
                        <a:ext cx="762001" cy="4626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2164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要写入的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位数据，从</a:t>
            </a:r>
            <a:r>
              <a:rPr lang="en-US" dirty="0" smtClean="0"/>
              <a:t>D</a:t>
            </a:r>
            <a:r>
              <a:rPr lang="en-US" baseline="-25000" dirty="0" smtClean="0"/>
              <a:t>IN</a:t>
            </a:r>
            <a:r>
              <a:rPr lang="zh-CN" altLang="en-US" dirty="0" smtClean="0"/>
              <a:t>脚输入后，由数据输入缓冲器暂存；准备从</a:t>
            </a:r>
            <a:r>
              <a:rPr lang="en-US" dirty="0" smtClean="0"/>
              <a:t>D</a:t>
            </a:r>
            <a:r>
              <a:rPr lang="en-US" baseline="-25000" dirty="0" smtClean="0"/>
              <a:t>OUT</a:t>
            </a:r>
            <a:r>
              <a:rPr lang="zh-CN" altLang="en-US" dirty="0" smtClean="0"/>
              <a:t>脚读出的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位数据，也先由输出缓冲器暂存。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写允许      和        、     信号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通过写允许时钟缓冲器控制后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决定打开哪个数据缓冲器</a:t>
            </a:r>
            <a:r>
              <a:rPr lang="en-US" altLang="zh-CN" dirty="0" smtClean="0"/>
              <a:t>; </a:t>
            </a:r>
            <a:r>
              <a:rPr lang="zh-CN" altLang="en-US" dirty="0" smtClean="0"/>
              <a:t>两次送来的</a:t>
            </a:r>
            <a:r>
              <a:rPr lang="en-US" dirty="0" smtClean="0"/>
              <a:t>8</a:t>
            </a:r>
            <a:r>
              <a:rPr lang="zh-CN" altLang="en-US" dirty="0" smtClean="0"/>
              <a:t>位地址信息的最高位</a:t>
            </a:r>
            <a:r>
              <a:rPr lang="en-US" altLang="zh-CN" dirty="0" smtClean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zh-CN" altLang="en-US" dirty="0" smtClean="0"/>
              <a:t>和</a:t>
            </a:r>
            <a:r>
              <a:rPr lang="en-US" dirty="0" smtClean="0"/>
              <a:t>A</a:t>
            </a:r>
            <a:r>
              <a:rPr lang="en-US" baseline="-25000" dirty="0" smtClean="0"/>
              <a:t>15</a:t>
            </a:r>
            <a:r>
              <a:rPr lang="en-US" dirty="0" smtClean="0"/>
              <a:t>)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形成</a:t>
            </a:r>
            <a:r>
              <a:rPr lang="en-US" dirty="0" smtClean="0"/>
              <a:t>RA</a:t>
            </a:r>
            <a:r>
              <a:rPr lang="en-US" baseline="-25000" dirty="0" smtClean="0"/>
              <a:t>7</a:t>
            </a:r>
            <a:r>
              <a:rPr lang="zh-CN" altLang="en-US" dirty="0" smtClean="0"/>
              <a:t>和</a:t>
            </a:r>
            <a:r>
              <a:rPr lang="en-US" dirty="0" smtClean="0"/>
              <a:t>CA</a:t>
            </a:r>
            <a:r>
              <a:rPr lang="en-US" baseline="-25000" dirty="0" smtClean="0"/>
              <a:t>7</a:t>
            </a:r>
            <a:r>
              <a:rPr lang="zh-CN" altLang="en-US" dirty="0" smtClean="0"/>
              <a:t>去控制</a:t>
            </a:r>
            <a:r>
              <a:rPr lang="en-US" dirty="0" smtClean="0"/>
              <a:t>4</a:t>
            </a:r>
            <a:r>
              <a:rPr lang="zh-CN" altLang="en-US" dirty="0" smtClean="0"/>
              <a:t>中选</a:t>
            </a:r>
            <a:r>
              <a:rPr lang="en-US" dirty="0" smtClean="0"/>
              <a:t>1</a:t>
            </a:r>
            <a:r>
              <a:rPr lang="zh-CN" altLang="en-US" dirty="0" smtClean="0"/>
              <a:t>的</a:t>
            </a:r>
            <a:r>
              <a:rPr lang="en-US" dirty="0" smtClean="0"/>
              <a:t>I/O</a:t>
            </a:r>
            <a:r>
              <a:rPr lang="zh-CN" altLang="en-US" dirty="0" smtClean="0"/>
              <a:t>门电路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</a:t>
            </a:r>
            <a:r>
              <a:rPr lang="en-US" dirty="0" smtClean="0"/>
              <a:t>4</a:t>
            </a:r>
            <a:r>
              <a:rPr lang="zh-CN" altLang="en-US" dirty="0" smtClean="0"/>
              <a:t>个矩阵中选择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个进行读</a:t>
            </a:r>
            <a:r>
              <a:rPr lang="en-US" dirty="0" smtClean="0"/>
              <a:t>/</a:t>
            </a:r>
            <a:r>
              <a:rPr lang="zh-CN" altLang="en-US" dirty="0" smtClean="0"/>
              <a:t>写。</a:t>
            </a:r>
            <a:endParaRPr lang="zh-CN" altLang="en-US" dirty="0" smtClean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581400" y="3048000"/>
          <a:ext cx="752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8534400" imgH="5181600" progId="Equation.DSMT4">
                  <p:embed/>
                </p:oleObj>
              </mc:Choice>
              <mc:Fallback>
                <p:oleObj name="Equation" r:id="rId1" imgW="8534400" imgH="5181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3048000"/>
                        <a:ext cx="75247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4419600" y="3048000"/>
          <a:ext cx="762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8534400" imgH="5181600" progId="Equation.DSMT4">
                  <p:embed/>
                </p:oleObj>
              </mc:Choice>
              <mc:Fallback>
                <p:oleObj name="Equation" r:id="rId3" imgW="8534400" imgH="51816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3048000"/>
                        <a:ext cx="762000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514600" y="3048000"/>
          <a:ext cx="6524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315200" imgH="5181600" progId="Equation.DSMT4">
                  <p:embed/>
                </p:oleObj>
              </mc:Choice>
              <mc:Fallback>
                <p:oleObj name="Equation" r:id="rId5" imgW="7315200" imgH="51816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048000"/>
                        <a:ext cx="652463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的引脚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4800600"/>
            <a:ext cx="7772400" cy="16764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/>
              <a:t>无片选输入，</a:t>
            </a:r>
            <a:r>
              <a:rPr lang="en-US" altLang="zh-CN" sz="2400" dirty="0" smtClean="0"/>
              <a:t>        </a:t>
            </a:r>
            <a:r>
              <a:rPr lang="en-US" sz="2400" dirty="0" smtClean="0"/>
              <a:t>起片选作用, 在          到达时</a:t>
            </a:r>
            <a:endParaRPr lang="en-US" altLang="zh-CN" sz="24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/>
              <a:t>     应保持低电平，选中</a:t>
            </a:r>
            <a:r>
              <a:rPr lang="zh-CN" altLang="en-US" sz="2400" dirty="0" smtClean="0"/>
              <a:t>该</a:t>
            </a:r>
            <a:r>
              <a:rPr lang="en-US" sz="2400" dirty="0" smtClean="0"/>
              <a:t>DRAM芯片。</a:t>
            </a:r>
            <a:endParaRPr lang="en-US" sz="2400" dirty="0" smtClean="0"/>
          </a:p>
          <a:p>
            <a:pPr algn="just"/>
            <a:r>
              <a:rPr lang="zh-CN" altLang="en-US" sz="2400" dirty="0" smtClean="0"/>
              <a:t>无</a:t>
            </a:r>
            <a:r>
              <a:rPr lang="en-US" sz="2400" dirty="0" smtClean="0"/>
              <a:t>输出允许信号，其作用由         兼任，当             时</a:t>
            </a:r>
            <a:endParaRPr lang="en-US" sz="24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/>
              <a:t>     D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呈高阻态，            时，数据从D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输出。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4294967295"/>
          </p:nvPr>
        </p:nvSpPr>
        <p:spPr>
          <a:xfrm>
            <a:off x="4038600" y="1295400"/>
            <a:ext cx="4419600" cy="3200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FF00"/>
                </a:solidFill>
              </a:rPr>
              <a:t>16</a:t>
            </a:r>
            <a:r>
              <a:rPr lang="zh-CN" altLang="en-US" dirty="0" smtClean="0">
                <a:solidFill>
                  <a:srgbClr val="FFFF00"/>
                </a:solidFill>
              </a:rPr>
              <a:t>引脚的</a:t>
            </a:r>
            <a:r>
              <a:rPr lang="en-US" altLang="zh-CN" dirty="0" smtClean="0">
                <a:solidFill>
                  <a:srgbClr val="FFFF00"/>
                </a:solidFill>
              </a:rPr>
              <a:t>DIP</a:t>
            </a:r>
            <a:r>
              <a:rPr lang="zh-CN" altLang="en-US" dirty="0" smtClean="0">
                <a:solidFill>
                  <a:srgbClr val="FFFF00"/>
                </a:solidFill>
              </a:rPr>
              <a:t>封装：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数据输入</a:t>
            </a:r>
            <a:r>
              <a:rPr lang="en-US" dirty="0" smtClean="0"/>
              <a:t>D</a:t>
            </a:r>
            <a:r>
              <a:rPr lang="en-US" baseline="-25000" dirty="0" smtClean="0"/>
              <a:t>IN</a:t>
            </a:r>
            <a:r>
              <a:rPr lang="zh-CN" altLang="en-US" dirty="0" smtClean="0"/>
              <a:t>和输出</a:t>
            </a:r>
            <a:r>
              <a:rPr lang="en-US" dirty="0" smtClean="0"/>
              <a:t>D</a:t>
            </a:r>
            <a:r>
              <a:rPr lang="en-US" baseline="-25000" dirty="0" smtClean="0"/>
              <a:t>OUT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8</a:t>
            </a:r>
            <a:r>
              <a:rPr lang="zh-CN" altLang="en-US" dirty="0" smtClean="0"/>
              <a:t>根地址输入脚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en-US" dirty="0" smtClean="0"/>
              <a:t>~A</a:t>
            </a:r>
            <a:r>
              <a:rPr lang="en-US" baseline="-25000" dirty="0" smtClean="0"/>
              <a:t>0</a:t>
            </a:r>
            <a:r>
              <a:rPr lang="zh-CN" altLang="en-US" dirty="0" smtClean="0"/>
              <a:t>，分时接收</a:t>
            </a:r>
            <a:r>
              <a:rPr lang="en-US" dirty="0" smtClean="0"/>
              <a:t>8</a:t>
            </a:r>
            <a:r>
              <a:rPr lang="zh-CN" altLang="en-US" dirty="0" smtClean="0"/>
              <a:t>位行、列地址；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行和列地址选通信号         和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输入端</a:t>
            </a:r>
            <a:r>
              <a:rPr lang="en-US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读写命令       </a:t>
            </a:r>
            <a:r>
              <a:rPr lang="en-US" altLang="zh-CN" dirty="0" smtClean="0"/>
              <a:t>  , 0-</a:t>
            </a:r>
            <a:r>
              <a:rPr lang="zh-CN" altLang="en-US" dirty="0" smtClean="0"/>
              <a:t>写，</a:t>
            </a:r>
            <a:r>
              <a:rPr lang="en-US" altLang="zh-CN" dirty="0" smtClean="0"/>
              <a:t>1-</a:t>
            </a:r>
            <a:r>
              <a:rPr lang="zh-CN" altLang="en-US" dirty="0" smtClean="0"/>
              <a:t>读。</a:t>
            </a:r>
            <a:endParaRPr lang="zh-CN" altLang="en-US" dirty="0" smtClean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1295400"/>
            <a:ext cx="2954176" cy="334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971800" y="4800600"/>
          <a:ext cx="62845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8534400" imgH="5181600" progId="Equation.DSMT4">
                  <p:embed/>
                </p:oleObj>
              </mc:Choice>
              <mc:Fallback>
                <p:oleObj name="Equation" r:id="rId2" imgW="85344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4800600"/>
                        <a:ext cx="628453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495800" y="34290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8534400" imgH="5181600" progId="Equation.DSMT4">
                  <p:embed/>
                </p:oleObj>
              </mc:Choice>
              <mc:Fallback>
                <p:oleObj name="Equation" r:id="rId4" imgW="8534400" imgH="51816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34290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7391400" y="30480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8534400" imgH="5181600" progId="Equation.DSMT4">
                  <p:embed/>
                </p:oleObj>
              </mc:Choice>
              <mc:Fallback>
                <p:oleObj name="Equation" r:id="rId6" imgW="8534400" imgH="51816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1400" y="30480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7391400" y="48006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8534400" imgH="5181600" progId="Equation.DSMT4">
                  <p:embed/>
                </p:oleObj>
              </mc:Choice>
              <mc:Fallback>
                <p:oleObj name="Equation" r:id="rId7" imgW="8534400" imgH="5181600" progId="Equation.DSMT4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1400" y="48006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5715000" y="48006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8" imgW="8534400" imgH="5181600" progId="Equation.DSMT4">
                  <p:embed/>
                </p:oleObj>
              </mc:Choice>
              <mc:Fallback>
                <p:oleObj name="Equation" r:id="rId8" imgW="8534400" imgH="5181600" progId="Equation.DSMT4">
                  <p:embed/>
                  <p:pic>
                    <p:nvPicPr>
                      <p:cNvPr id="0" name="图片 512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48006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4953000" y="56388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9" imgW="8534400" imgH="5181600" progId="Equation.DSMT4">
                  <p:embed/>
                </p:oleObj>
              </mc:Choice>
              <mc:Fallback>
                <p:oleObj name="Equation" r:id="rId9" imgW="8534400" imgH="5181600" progId="Equation.DSMT4">
                  <p:embed/>
                  <p:pic>
                    <p:nvPicPr>
                      <p:cNvPr id="0" name="图片 51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0" y="56388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6781800" y="5638800"/>
          <a:ext cx="96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0" imgW="13106400" imgH="5181600" progId="Equation.DSMT4">
                  <p:embed/>
                </p:oleObj>
              </mc:Choice>
              <mc:Fallback>
                <p:oleObj name="Equation" r:id="rId10" imgW="13106400" imgH="5181600" progId="Equation.DSMT4">
                  <p:embed/>
                  <p:pic>
                    <p:nvPicPr>
                      <p:cNvPr id="0" name="图片 512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81800" y="5638800"/>
                        <a:ext cx="9652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276600" y="6019800"/>
          <a:ext cx="1011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2" imgW="13716000" imgH="5181600" progId="Equation.DSMT4">
                  <p:embed/>
                </p:oleObj>
              </mc:Choice>
              <mc:Fallback>
                <p:oleObj name="Equation" r:id="rId12" imgW="13716000" imgH="5181600" progId="Equation.DSMT4">
                  <p:embed/>
                  <p:pic>
                    <p:nvPicPr>
                      <p:cNvPr id="0" name="图片 5127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76600" y="6019800"/>
                        <a:ext cx="1011238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5791200" y="3810000"/>
          <a:ext cx="64579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4" imgW="7315200" imgH="5181600" progId="Equation.DSMT4">
                  <p:embed/>
                </p:oleObj>
              </mc:Choice>
              <mc:Fallback>
                <p:oleObj name="Equation" r:id="rId14" imgW="7315200" imgH="5181600" progId="Equation.DSMT4">
                  <p:embed/>
                  <p:pic>
                    <p:nvPicPr>
                      <p:cNvPr id="0" name="图片 5128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91200" y="3810000"/>
                        <a:ext cx="645796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28600" y="4495800"/>
            <a:ext cx="8915400" cy="1981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行地址先稳定在</a:t>
            </a:r>
            <a:r>
              <a:rPr lang="en-US" dirty="0" smtClean="0">
                <a:ea typeface="楷体_GB2312" pitchFamily="49" charset="-122"/>
              </a:rPr>
              <a:t>8</a:t>
            </a:r>
            <a:r>
              <a:rPr lang="zh-CN" altLang="en-US" dirty="0" smtClean="0">
                <a:ea typeface="楷体_GB2312" pitchFamily="49" charset="-122"/>
              </a:rPr>
              <a:t>根地址线上。</a:t>
            </a:r>
            <a:r>
              <a:rPr lang="en-US" dirty="0" smtClean="0">
                <a:ea typeface="楷体_GB2312" pitchFamily="49" charset="-122"/>
              </a:rPr>
              <a:t>           </a:t>
            </a:r>
            <a:r>
              <a:rPr lang="zh-CN" altLang="en-US" dirty="0" smtClean="0">
                <a:ea typeface="楷体_GB2312" pitchFamily="49" charset="-122"/>
              </a:rPr>
              <a:t>时芯片选中，读周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    </a:t>
            </a:r>
            <a:r>
              <a:rPr lang="zh-CN" altLang="en-US" dirty="0" smtClean="0">
                <a:ea typeface="楷体_GB2312" pitchFamily="49" charset="-122"/>
              </a:rPr>
              <a:t>期开始。</a:t>
            </a:r>
            <a:r>
              <a:rPr lang="en-US" dirty="0" smtClean="0">
                <a:ea typeface="楷体_GB2312" pitchFamily="49" charset="-122"/>
              </a:rPr>
              <a:t> </a:t>
            </a:r>
            <a:r>
              <a:rPr lang="zh-CN" altLang="en-US" dirty="0" smtClean="0">
                <a:ea typeface="楷体_GB2312" pitchFamily="49" charset="-122"/>
              </a:rPr>
              <a:t>随后列地址出现。</a:t>
            </a:r>
            <a:r>
              <a:rPr lang="en-US" altLang="zh-CN" dirty="0" smtClean="0">
                <a:ea typeface="楷体_GB2312" pitchFamily="49" charset="-122"/>
              </a:rPr>
              <a:t>        </a:t>
            </a:r>
            <a:r>
              <a:rPr lang="zh-CN" altLang="en-US" dirty="0" smtClean="0">
                <a:ea typeface="楷体_GB2312" pitchFamily="49" charset="-122"/>
              </a:rPr>
              <a:t>和</a:t>
            </a:r>
            <a:r>
              <a:rPr lang="en-US" altLang="zh-CN" dirty="0" smtClean="0">
                <a:ea typeface="楷体_GB2312" pitchFamily="49" charset="-122"/>
              </a:rPr>
              <a:t>         </a:t>
            </a:r>
            <a:r>
              <a:rPr lang="zh-CN" altLang="en-US" dirty="0" smtClean="0">
                <a:ea typeface="楷体_GB2312" pitchFamily="49" charset="-122"/>
              </a:rPr>
              <a:t>同时为</a:t>
            </a:r>
            <a:r>
              <a:rPr lang="en-US" altLang="zh-CN" dirty="0" smtClean="0">
                <a:ea typeface="楷体_GB2312" pitchFamily="49" charset="-122"/>
              </a:rPr>
              <a:t>0</a:t>
            </a:r>
            <a:r>
              <a:rPr lang="zh-CN" altLang="en-US" dirty="0" smtClean="0">
                <a:ea typeface="楷体_GB2312" pitchFamily="49" charset="-122"/>
              </a:rPr>
              <a:t>一定时间后，选中单元里的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位数据才被取出，经</a:t>
            </a:r>
            <a:r>
              <a:rPr lang="en-US" dirty="0" smtClean="0">
                <a:ea typeface="楷体_GB2312" pitchFamily="49" charset="-122"/>
              </a:rPr>
              <a:t>D</a:t>
            </a:r>
            <a:r>
              <a:rPr lang="en-US" baseline="-25000" dirty="0" smtClean="0">
                <a:ea typeface="楷体_GB2312" pitchFamily="49" charset="-122"/>
              </a:rPr>
              <a:t>OUT</a:t>
            </a:r>
            <a:r>
              <a:rPr lang="zh-CN" altLang="en-US" dirty="0" smtClean="0">
                <a:ea typeface="楷体_GB2312" pitchFamily="49" charset="-122"/>
              </a:rPr>
              <a:t>送</a:t>
            </a:r>
            <a:r>
              <a:rPr lang="en-US" dirty="0" smtClean="0">
                <a:ea typeface="楷体_GB2312" pitchFamily="49" charset="-122"/>
              </a:rPr>
              <a:t>CPU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读操作，      应在       </a:t>
            </a:r>
            <a:r>
              <a:rPr lang="en-US" dirty="0" smtClean="0">
                <a:ea typeface="楷体_GB2312" pitchFamily="49" charset="-122"/>
              </a:rPr>
              <a:t>   </a:t>
            </a:r>
            <a:r>
              <a:rPr lang="zh-CN" altLang="en-US" dirty="0" smtClean="0">
                <a:ea typeface="楷体_GB2312" pitchFamily="49" charset="-122"/>
              </a:rPr>
              <a:t>有效前变高，确保正确读出数据。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95600" y="1219200"/>
            <a:ext cx="5791200" cy="308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3"/>
          <p:cNvSpPr txBox="1"/>
          <p:nvPr/>
        </p:nvSpPr>
        <p:spPr>
          <a:xfrm>
            <a:off x="381000" y="1295400"/>
            <a:ext cx="2514600" cy="2895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读操作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对行、列地址信号译码选中相应单元后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位信息，经</a:t>
            </a:r>
            <a:r>
              <a:rPr 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脚送系统数据总线。</a:t>
            </a:r>
            <a:endParaRPr lang="en-US" altLang="zh-CN" sz="28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905000" y="5791200"/>
          <a:ext cx="646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2" imgW="7315200" imgH="5181600" progId="Equation.DSMT4">
                  <p:embed/>
                </p:oleObj>
              </mc:Choice>
              <mc:Fallback>
                <p:oleObj name="Equation" r:id="rId2" imgW="7315200" imgH="5181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5791200"/>
                        <a:ext cx="64611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800600" y="49530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8534400" imgH="5181600" progId="Equation.DSMT4">
                  <p:embed/>
                </p:oleObj>
              </mc:Choice>
              <mc:Fallback>
                <p:oleObj name="Equation" r:id="rId4" imgW="8534400" imgH="51816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49530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105400" y="4572000"/>
          <a:ext cx="1033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4020800" imgH="5181600" progId="Equation.DSMT4">
                  <p:embed/>
                </p:oleObj>
              </mc:Choice>
              <mc:Fallback>
                <p:oleObj name="Equation" r:id="rId6" imgW="14020800" imgH="51816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5400" y="4572000"/>
                        <a:ext cx="1033463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867400" y="49530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8534400" imgH="5181600" progId="Equation.DSMT4">
                  <p:embed/>
                </p:oleObj>
              </mc:Choice>
              <mc:Fallback>
                <p:oleObj name="Equation" r:id="rId8" imgW="8534400" imgH="51816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67400" y="49530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3276600" y="5791200"/>
          <a:ext cx="7543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8534400" imgH="5181600" progId="Equation.DSMT4">
                  <p:embed/>
                </p:oleObj>
              </mc:Choice>
              <mc:Fallback>
                <p:oleObj name="Equation" r:id="rId10" imgW="8534400" imgH="5181600" progId="Equation.DSMT4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5791200"/>
                        <a:ext cx="75438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2819400" cy="3505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写操作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600" dirty="0" smtClean="0">
                <a:ea typeface="楷体_GB2312" pitchFamily="49" charset="-122"/>
              </a:rPr>
              <a:t>从地址总线接收行</a:t>
            </a:r>
            <a:r>
              <a:rPr lang="en-US" altLang="zh-CN" sz="2600" dirty="0" smtClean="0">
                <a:ea typeface="楷体_GB2312" pitchFamily="49" charset="-122"/>
              </a:rPr>
              <a:t>/</a:t>
            </a:r>
            <a:r>
              <a:rPr lang="zh-CN" altLang="en-US" sz="2600" dirty="0" smtClean="0">
                <a:ea typeface="楷体_GB2312" pitchFamily="49" charset="-122"/>
              </a:rPr>
              <a:t>列地址信号后</a:t>
            </a:r>
            <a:r>
              <a:rPr lang="en-US" altLang="zh-CN" sz="2600" dirty="0" smtClean="0">
                <a:ea typeface="楷体_GB2312" pitchFamily="49" charset="-122"/>
              </a:rPr>
              <a:t>,</a:t>
            </a:r>
            <a:r>
              <a:rPr lang="zh-CN" altLang="en-US" sz="2600" dirty="0" smtClean="0">
                <a:ea typeface="楷体_GB2312" pitchFamily="49" charset="-122"/>
              </a:rPr>
              <a:t>选中相应单元</a:t>
            </a:r>
            <a:r>
              <a:rPr lang="en-US" altLang="zh-CN" sz="2600" dirty="0" smtClean="0">
                <a:ea typeface="楷体_GB2312" pitchFamily="49" charset="-122"/>
              </a:rPr>
              <a:t>,</a:t>
            </a:r>
            <a:r>
              <a:rPr lang="zh-CN" altLang="en-US" sz="2600" dirty="0" smtClean="0">
                <a:ea typeface="楷体_GB2312" pitchFamily="49" charset="-122"/>
              </a:rPr>
              <a:t>把</a:t>
            </a:r>
            <a:r>
              <a:rPr lang="en-US" sz="2600" dirty="0" smtClean="0">
                <a:ea typeface="楷体_GB2312" pitchFamily="49" charset="-122"/>
              </a:rPr>
              <a:t>CPU</a:t>
            </a:r>
            <a:r>
              <a:rPr lang="zh-CN" altLang="en-US" sz="2600" dirty="0" smtClean="0">
                <a:ea typeface="楷体_GB2312" pitchFamily="49" charset="-122"/>
              </a:rPr>
              <a:t>送到</a:t>
            </a:r>
            <a:r>
              <a:rPr lang="en-US" sz="2600" dirty="0" smtClean="0">
                <a:ea typeface="楷体_GB2312" pitchFamily="49" charset="-122"/>
              </a:rPr>
              <a:t>D</a:t>
            </a:r>
            <a:r>
              <a:rPr lang="en-US" sz="2600" baseline="-25000" dirty="0" smtClean="0">
                <a:ea typeface="楷体_GB2312" pitchFamily="49" charset="-122"/>
              </a:rPr>
              <a:t>IN</a:t>
            </a:r>
            <a:r>
              <a:rPr lang="zh-CN" altLang="en-US" sz="2600" dirty="0" smtClean="0">
                <a:ea typeface="楷体_GB2312" pitchFamily="49" charset="-122"/>
              </a:rPr>
              <a:t>上的</a:t>
            </a:r>
            <a:r>
              <a:rPr lang="en-US" altLang="zh-CN" sz="2600" dirty="0" smtClean="0">
                <a:ea typeface="楷体_GB2312" pitchFamily="49" charset="-122"/>
              </a:rPr>
              <a:t>1</a:t>
            </a:r>
            <a:r>
              <a:rPr lang="zh-CN" altLang="en-US" sz="2600" dirty="0" smtClean="0">
                <a:ea typeface="楷体_GB2312" pitchFamily="49" charset="-122"/>
              </a:rPr>
              <a:t>位信息存入该单元。</a:t>
            </a:r>
            <a:endParaRPr lang="zh-CN" altLang="en-US" dirty="0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228600" y="4724400"/>
            <a:ext cx="8610600" cy="1905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同样， </a:t>
            </a:r>
            <a:r>
              <a:rPr lang="en-US" altLang="zh-C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       除选通行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列地址外，还兼片选和输出允许的作用。</a:t>
            </a:r>
            <a:endParaRPr lang="en-US" altLang="zh-CN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altLang="zh-C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应在列地址到达前变低，并保持一定时间，正确锁存地址并确保数据被可靠写入。</a:t>
            </a:r>
            <a:endParaRPr lang="en-US" altLang="zh-CN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写过程中输出三态缓冲器保持高阻态。</a:t>
            </a:r>
            <a:endParaRPr lang="zh-CN" alt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0" y="1219200"/>
            <a:ext cx="57851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667000" y="47244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2" imgW="8534400" imgH="5181600" progId="Equation.DSMT4">
                  <p:embed/>
                </p:oleObj>
              </mc:Choice>
              <mc:Fallback>
                <p:oleObj name="Equation" r:id="rId2" imgW="8534400" imgH="51816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0" y="47244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00200" y="47244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8534400" imgH="5181600" progId="Equation.DSMT4">
                  <p:embed/>
                </p:oleObj>
              </mc:Choice>
              <mc:Fallback>
                <p:oleObj name="Equation" r:id="rId4" imgW="8534400" imgH="51816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47244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85800" y="5334000"/>
          <a:ext cx="646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7315200" imgH="5181600" progId="Equation.DSMT4">
                  <p:embed/>
                </p:oleObj>
              </mc:Choice>
              <mc:Fallback>
                <p:oleObj name="Equation" r:id="rId6" imgW="7315200" imgH="51816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5334000"/>
                        <a:ext cx="64611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600" y="3962400"/>
            <a:ext cx="8305800" cy="2514600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</a:rPr>
              <a:t>刷新操作：</a:t>
            </a:r>
            <a:r>
              <a:rPr lang="zh-CN" altLang="en-US" sz="2400" dirty="0" smtClean="0">
                <a:ea typeface="楷体_GB2312" pitchFamily="49" charset="-122"/>
              </a:rPr>
              <a:t>刷新时只接收</a:t>
            </a:r>
            <a:r>
              <a:rPr lang="en-US" sz="2400" dirty="0" smtClean="0">
                <a:ea typeface="楷体_GB2312" pitchFamily="49" charset="-122"/>
              </a:rPr>
              <a:t>A</a:t>
            </a:r>
            <a:r>
              <a:rPr lang="en-US" sz="2400" baseline="-25000" dirty="0" smtClean="0">
                <a:ea typeface="楷体_GB2312" pitchFamily="49" charset="-122"/>
              </a:rPr>
              <a:t>7</a:t>
            </a:r>
            <a:r>
              <a:rPr lang="en-US" sz="2400" dirty="0" smtClean="0">
                <a:ea typeface="楷体_GB2312" pitchFamily="49" charset="-122"/>
              </a:rPr>
              <a:t>~A</a:t>
            </a:r>
            <a:r>
              <a:rPr lang="en-US" sz="2400" baseline="-25000" dirty="0" smtClean="0">
                <a:ea typeface="楷体_GB2312" pitchFamily="49" charset="-122"/>
              </a:rPr>
              <a:t>0 </a:t>
            </a:r>
            <a:r>
              <a:rPr lang="zh-CN" altLang="en-US" sz="2400" dirty="0" smtClean="0">
                <a:ea typeface="楷体_GB2312" pitchFamily="49" charset="-122"/>
              </a:rPr>
              <a:t>发来的行地址，         不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     </a:t>
            </a:r>
            <a:r>
              <a:rPr lang="zh-CN" altLang="en-US" sz="2400" dirty="0" smtClean="0">
                <a:ea typeface="楷体_GB2312" pitchFamily="49" charset="-122"/>
              </a:rPr>
              <a:t>起作用</a:t>
            </a:r>
            <a:r>
              <a:rPr lang="en-US" altLang="zh-CN" sz="2400" dirty="0" smtClean="0">
                <a:ea typeface="楷体_GB2312" pitchFamily="49" charset="-122"/>
              </a:rPr>
              <a:t>,  </a:t>
            </a:r>
            <a:r>
              <a:rPr lang="zh-CN" altLang="en-US" sz="2400" dirty="0" smtClean="0">
                <a:ea typeface="楷体_GB2312" pitchFamily="49" charset="-122"/>
              </a:rPr>
              <a:t>由         ～</a:t>
            </a:r>
            <a:r>
              <a:rPr lang="en-US" altLang="zh-CN" sz="2400" dirty="0" smtClean="0">
                <a:ea typeface="楷体_GB2312" pitchFamily="49" charset="-122"/>
              </a:rPr>
              <a:t>          </a:t>
            </a:r>
            <a:r>
              <a:rPr lang="zh-CN" altLang="en-US" sz="2400" dirty="0" smtClean="0">
                <a:ea typeface="楷体_GB2312" pitchFamily="49" charset="-122"/>
              </a:rPr>
              <a:t>在</a:t>
            </a:r>
            <a:r>
              <a:rPr lang="en-US" sz="2400" dirty="0" smtClean="0">
                <a:ea typeface="楷体_GB2312" pitchFamily="49" charset="-122"/>
              </a:rPr>
              <a:t>4</a:t>
            </a:r>
            <a:r>
              <a:rPr lang="zh-CN" altLang="en-US" sz="2400" dirty="0" smtClean="0">
                <a:ea typeface="楷体_GB2312" pitchFamily="49" charset="-122"/>
              </a:rPr>
              <a:t>个存储矩阵中各选中</a:t>
            </a:r>
            <a:r>
              <a:rPr lang="en-US" altLang="zh-CN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行</a:t>
            </a:r>
            <a:r>
              <a:rPr lang="en-US" altLang="zh-CN" sz="2400" dirty="0" smtClean="0">
                <a:ea typeface="楷体_GB2312" pitchFamily="49" charset="-122"/>
              </a:rPr>
              <a:t>,   </a:t>
            </a:r>
            <a:r>
              <a:rPr lang="zh-CN" altLang="en-US" sz="2400" dirty="0" smtClean="0">
                <a:ea typeface="楷体_GB2312" pitchFamily="49" charset="-122"/>
              </a:rPr>
              <a:t>共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ea typeface="楷体_GB2312" pitchFamily="49" charset="-122"/>
              </a:rPr>
              <a:t>     4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128</a:t>
            </a:r>
            <a:r>
              <a:rPr lang="zh-CN" altLang="en-US" sz="2400" dirty="0" smtClean="0">
                <a:ea typeface="楷体_GB2312" pitchFamily="49" charset="-122"/>
              </a:rPr>
              <a:t>个单元，将其中信息输到读出放大器，放大后再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     </a:t>
            </a:r>
            <a:r>
              <a:rPr lang="zh-CN" altLang="en-US" sz="2400" dirty="0" smtClean="0">
                <a:ea typeface="楷体_GB2312" pitchFamily="49" charset="-122"/>
              </a:rPr>
              <a:t>写回原单元。结束刷新后</a:t>
            </a:r>
            <a:r>
              <a:rPr lang="en-US" altLang="zh-CN" sz="2400" dirty="0" smtClean="0">
                <a:ea typeface="楷体_GB2312" pitchFamily="49" charset="-122"/>
              </a:rPr>
              <a:t>,  </a:t>
            </a:r>
            <a:r>
              <a:rPr lang="zh-CN" altLang="en-US" sz="2400" dirty="0" smtClean="0">
                <a:ea typeface="楷体_GB2312" pitchFamily="49" charset="-122"/>
              </a:rPr>
              <a:t>行地址</a:t>
            </a:r>
            <a:r>
              <a:rPr lang="en-US" altLang="zh-CN" sz="2400" dirty="0" smtClean="0">
                <a:ea typeface="楷体_GB2312" pitchFamily="49" charset="-122"/>
              </a:rPr>
              <a:t>+</a:t>
            </a:r>
            <a:r>
              <a:rPr lang="en-US" sz="2400" dirty="0" smtClean="0">
                <a:ea typeface="楷体_GB2312" pitchFamily="49" charset="-122"/>
              </a:rPr>
              <a:t>1,  </a:t>
            </a:r>
            <a:r>
              <a:rPr lang="zh-CN" altLang="en-US" sz="2400" dirty="0" smtClean="0">
                <a:ea typeface="楷体_GB2312" pitchFamily="49" charset="-122"/>
              </a:rPr>
              <a:t>继续下周期刷新。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楷体_GB2312" pitchFamily="49" charset="-122"/>
              </a:rPr>
              <a:t>因只用到</a:t>
            </a:r>
            <a:r>
              <a:rPr lang="en-US" altLang="zh-CN" sz="2400" dirty="0" smtClean="0">
                <a:ea typeface="楷体_GB2312" pitchFamily="49" charset="-122"/>
              </a:rPr>
              <a:t>RAS</a:t>
            </a:r>
            <a:r>
              <a:rPr lang="zh-CN" altLang="en-US" sz="2400" dirty="0" smtClean="0">
                <a:ea typeface="楷体_GB2312" pitchFamily="49" charset="-122"/>
              </a:rPr>
              <a:t>信号，故称 </a:t>
            </a:r>
            <a:r>
              <a:rPr lang="zh-CN" altLang="en-US" sz="2400" dirty="0" smtClean="0">
                <a:solidFill>
                  <a:srgbClr val="FFFF00"/>
                </a:solidFill>
              </a:rPr>
              <a:t>唯</a:t>
            </a:r>
            <a:r>
              <a:rPr lang="en-US" sz="2400" dirty="0" smtClean="0">
                <a:solidFill>
                  <a:srgbClr val="FFFF00"/>
                </a:solidFill>
              </a:rPr>
              <a:t>RAS</a:t>
            </a:r>
            <a:r>
              <a:rPr lang="zh-CN" altLang="en-US" sz="2400" dirty="0" smtClean="0">
                <a:solidFill>
                  <a:srgbClr val="FFFF00"/>
                </a:solidFill>
              </a:rPr>
              <a:t>有效刷新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楷体_GB2312" pitchFamily="49" charset="-122"/>
              </a:rPr>
              <a:t>一次刷新</a:t>
            </a:r>
            <a:r>
              <a:rPr lang="en-US" altLang="zh-CN" sz="2400" dirty="0" smtClean="0">
                <a:ea typeface="楷体_GB2312" pitchFamily="49" charset="-122"/>
              </a:rPr>
              <a:t>512</a:t>
            </a:r>
            <a:r>
              <a:rPr lang="zh-CN" altLang="en-US" sz="2400" dirty="0" smtClean="0">
                <a:ea typeface="楷体_GB2312" pitchFamily="49" charset="-122"/>
              </a:rPr>
              <a:t>个单元，</a:t>
            </a:r>
            <a:r>
              <a:rPr lang="en-US" altLang="zh-CN" sz="2400" dirty="0" smtClean="0">
                <a:ea typeface="楷体_GB2312" pitchFamily="49" charset="-122"/>
              </a:rPr>
              <a:t>64KB</a:t>
            </a:r>
            <a:r>
              <a:rPr lang="zh-CN" altLang="en-US" sz="2400" dirty="0" smtClean="0">
                <a:ea typeface="楷体_GB2312" pitchFamily="49" charset="-122"/>
              </a:rPr>
              <a:t>只要</a:t>
            </a:r>
            <a:r>
              <a:rPr lang="en-US" altLang="zh-CN" sz="2400" dirty="0" smtClean="0">
                <a:ea typeface="楷体_GB2312" pitchFamily="49" charset="-122"/>
              </a:rPr>
              <a:t>128</a:t>
            </a:r>
            <a:r>
              <a:rPr lang="zh-CN" altLang="en-US" sz="2400" dirty="0" smtClean="0">
                <a:ea typeface="楷体_GB2312" pitchFamily="49" charset="-122"/>
              </a:rPr>
              <a:t>个刷新周期。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066800"/>
            <a:ext cx="6705600" cy="275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7391400" y="3962400"/>
          <a:ext cx="7413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2" imgW="10058400" imgH="6096000" progId="Equation.DSMT4">
                  <p:embed/>
                </p:oleObj>
              </mc:Choice>
              <mc:Fallback>
                <p:oleObj name="Equation" r:id="rId2" imgW="10058400" imgH="60960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1400" y="3962400"/>
                        <a:ext cx="741363" cy="449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667000" y="4343400"/>
          <a:ext cx="741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0058400" imgH="6096000" progId="Equation.DSMT4">
                  <p:embed/>
                </p:oleObj>
              </mc:Choice>
              <mc:Fallback>
                <p:oleObj name="Equation" r:id="rId4" imgW="10058400" imgH="60960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4343400"/>
                        <a:ext cx="741363" cy="44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581400" y="4343400"/>
          <a:ext cx="741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0058400" imgH="6096000" progId="Equation.DSMT4">
                  <p:embed/>
                </p:oleObj>
              </mc:Choice>
              <mc:Fallback>
                <p:oleObj name="Equation" r:id="rId6" imgW="10058400" imgH="60960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4343400"/>
                        <a:ext cx="741363" cy="44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的刷新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altLang="zh-CN" dirty="0" smtClean="0">
                <a:solidFill>
                  <a:srgbClr val="FFFF00"/>
                </a:solidFill>
              </a:rPr>
              <a:t>DRAM</a:t>
            </a:r>
            <a:r>
              <a:rPr lang="zh-CN" altLang="en-US" dirty="0" smtClean="0">
                <a:solidFill>
                  <a:srgbClr val="FFFF00"/>
                </a:solidFill>
              </a:rPr>
              <a:t>需要定时刷新，即充电以补充电容上的电荷。</a:t>
            </a:r>
            <a:r>
              <a:rPr lang="zh-CN" altLang="en-US" dirty="0" smtClean="0">
                <a:solidFill>
                  <a:srgbClr val="00FF00"/>
                </a:solidFill>
              </a:rPr>
              <a:t>刷新间隔一般为</a:t>
            </a:r>
            <a:r>
              <a:rPr lang="en-US" dirty="0" smtClean="0">
                <a:solidFill>
                  <a:srgbClr val="00FF00"/>
                </a:solidFill>
              </a:rPr>
              <a:t>2ms</a:t>
            </a:r>
            <a:r>
              <a:rPr lang="zh-CN" altLang="en-US" dirty="0" smtClean="0">
                <a:solidFill>
                  <a:srgbClr val="FFFF00"/>
                </a:solidFill>
              </a:rPr>
              <a:t>，逐行进行，刷新一遍。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一次刷新所用的时间，取决于芯片容量和刷新方式。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刷新期间，</a:t>
            </a:r>
            <a:r>
              <a:rPr lang="en-US" dirty="0" smtClean="0">
                <a:solidFill>
                  <a:srgbClr val="FFFF00"/>
                </a:solidFill>
              </a:rPr>
              <a:t>DRAM</a:t>
            </a:r>
            <a:r>
              <a:rPr lang="zh-CN" altLang="en-US" dirty="0" smtClean="0">
                <a:solidFill>
                  <a:srgbClr val="FFFF00"/>
                </a:solidFill>
              </a:rPr>
              <a:t>不能被读写。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65532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40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40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5.2   </a:t>
            </a:r>
            <a:r>
              <a:rPr kumimoji="1" lang="zh-CN" altLang="en-US" sz="40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随机存储器</a:t>
            </a:r>
            <a:r>
              <a:rPr kumimoji="1" lang="en-US" altLang="zh-CN" sz="40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br>
              <a:rPr lang="zh-CN" alt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静态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5.2.2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5.2.3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</a:t>
            </a:r>
            <a:br>
              <a:rPr lang="en-US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常用的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刷新方式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）集中刷新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正常读</a:t>
            </a:r>
            <a:r>
              <a:rPr lang="en-US" dirty="0" smtClean="0"/>
              <a:t>/</a:t>
            </a:r>
            <a:r>
              <a:rPr lang="zh-CN" altLang="en-US" dirty="0" smtClean="0"/>
              <a:t>写与刷新分开，集中时间完成刷新操作。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刷新要占用地址和控制总线，形成了不能进行正常读</a:t>
            </a:r>
            <a:r>
              <a:rPr lang="en-US" dirty="0" smtClean="0"/>
              <a:t>/</a:t>
            </a:r>
            <a:r>
              <a:rPr lang="zh-CN" altLang="en-US" dirty="0" smtClean="0"/>
              <a:t>写的</a:t>
            </a:r>
            <a:r>
              <a:rPr lang="zh-CN" altLang="en-US" dirty="0" smtClean="0">
                <a:solidFill>
                  <a:srgbClr val="00FF00"/>
                </a:solidFill>
              </a:rPr>
              <a:t>死时间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</a:t>
            </a:r>
            <a:r>
              <a:rPr lang="en-US" dirty="0" smtClean="0"/>
              <a:t>2164A</a:t>
            </a:r>
            <a:r>
              <a:rPr lang="zh-CN" altLang="en-US" dirty="0" smtClean="0"/>
              <a:t>包含</a:t>
            </a:r>
            <a:r>
              <a:rPr lang="en-US" dirty="0" smtClean="0"/>
              <a:t>4</a:t>
            </a:r>
            <a:r>
              <a:rPr lang="zh-CN" altLang="en-US" dirty="0" smtClean="0"/>
              <a:t>个</a:t>
            </a:r>
            <a:r>
              <a:rPr lang="en-US" dirty="0" smtClean="0"/>
              <a:t>128</a:t>
            </a:r>
            <a:r>
              <a:rPr lang="en-US" dirty="0" smtClean="0">
                <a:sym typeface="Symbol" panose="05050102010706020507"/>
              </a:rPr>
              <a:t></a:t>
            </a:r>
            <a:r>
              <a:rPr lang="en-US" dirty="0" smtClean="0"/>
              <a:t>128</a:t>
            </a:r>
            <a:r>
              <a:rPr lang="zh-CN" altLang="en-US" dirty="0" smtClean="0"/>
              <a:t>存储矩阵，一次要完成</a:t>
            </a:r>
            <a:r>
              <a:rPr lang="en-US" dirty="0" smtClean="0"/>
              <a:t>128</a:t>
            </a:r>
            <a:r>
              <a:rPr lang="zh-CN" altLang="en-US" dirty="0" smtClean="0"/>
              <a:t>行刷新。刷新</a:t>
            </a:r>
            <a:r>
              <a:rPr lang="en-US" dirty="0" smtClean="0"/>
              <a:t>1</a:t>
            </a:r>
            <a:r>
              <a:rPr lang="zh-CN" altLang="en-US" dirty="0" smtClean="0"/>
              <a:t>行需</a:t>
            </a:r>
            <a:r>
              <a:rPr lang="en-US" dirty="0" smtClean="0"/>
              <a:t>0.5μs</a:t>
            </a:r>
            <a:r>
              <a:rPr lang="zh-CN" altLang="en-US" dirty="0" smtClean="0"/>
              <a:t>（约等于存取时间），</a:t>
            </a:r>
            <a:r>
              <a:rPr lang="en-US" dirty="0" smtClean="0"/>
              <a:t>128</a:t>
            </a:r>
            <a:r>
              <a:rPr lang="zh-CN" altLang="en-US" dirty="0" smtClean="0"/>
              <a:t>次刷新共需</a:t>
            </a:r>
            <a:r>
              <a:rPr lang="en-US" dirty="0" smtClean="0"/>
              <a:t>128</a:t>
            </a:r>
            <a:r>
              <a:rPr lang="en-US" dirty="0" smtClean="0">
                <a:sym typeface="Symbol" panose="05050102010706020507"/>
              </a:rPr>
              <a:t></a:t>
            </a:r>
            <a:r>
              <a:rPr lang="en-US" dirty="0" smtClean="0"/>
              <a:t>0.5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s=64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</a:t>
            </a:r>
            <a:r>
              <a:rPr lang="zh-CN" altLang="en-US" dirty="0" smtClean="0"/>
              <a:t>。因此就要每隔</a:t>
            </a:r>
            <a:r>
              <a:rPr lang="en-US" dirty="0" smtClean="0"/>
              <a:t>2ms</a:t>
            </a:r>
            <a:r>
              <a:rPr lang="zh-CN" altLang="en-US" dirty="0" smtClean="0"/>
              <a:t>，停止存取操作，用</a:t>
            </a:r>
            <a:r>
              <a:rPr lang="en-US" dirty="0" smtClean="0"/>
              <a:t>64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</a:t>
            </a:r>
            <a:r>
              <a:rPr lang="zh-CN" altLang="en-US" dirty="0" smtClean="0"/>
              <a:t>进行一次刷新操作。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刷新方式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）分散刷新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在每个存取操作后绑定一个刷新操作，存取周期延长到了</a:t>
            </a:r>
            <a:r>
              <a:rPr lang="en-US" dirty="0" smtClean="0"/>
              <a:t>0.5μs + 0.5μs=1μs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刷新是不间断地对</a:t>
            </a:r>
            <a:r>
              <a:rPr lang="en-US" dirty="0" smtClean="0"/>
              <a:t>128</a:t>
            </a:r>
            <a:r>
              <a:rPr lang="zh-CN" altLang="en-US" dirty="0" smtClean="0"/>
              <a:t>行依次进行的，因此刷新一遍需要</a:t>
            </a:r>
            <a:r>
              <a:rPr lang="en-US" dirty="0" smtClean="0"/>
              <a:t>128μs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对于同一行来说，它的刷新周期就是</a:t>
            </a:r>
            <a:r>
              <a:rPr lang="en-US" dirty="0" smtClean="0"/>
              <a:t>128μs</a:t>
            </a:r>
            <a:r>
              <a:rPr lang="zh-CN" altLang="en-US" dirty="0" smtClean="0"/>
              <a:t>，远小于</a:t>
            </a:r>
            <a:r>
              <a:rPr lang="en-US" dirty="0" smtClean="0"/>
              <a:t>2ms</a:t>
            </a:r>
            <a:r>
              <a:rPr lang="zh-CN" altLang="en-US" dirty="0" smtClean="0"/>
              <a:t>间隔，能及时补充电容上的电荷。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分散刷新消除了死时间，但是拉长了存取周期，会降低系统速度。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刷新方式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）异步刷新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将上面两种方式结合，即按</a:t>
            </a:r>
            <a:r>
              <a:rPr lang="en-US" dirty="0" smtClean="0"/>
              <a:t>15.6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</a:t>
            </a:r>
            <a:r>
              <a:rPr lang="zh-CN" altLang="en-US" dirty="0" smtClean="0"/>
              <a:t>（</a:t>
            </a:r>
            <a:r>
              <a:rPr lang="en-US" dirty="0" smtClean="0"/>
              <a:t>2ms/128</a:t>
            </a:r>
            <a:r>
              <a:rPr lang="zh-CN" altLang="en-US" dirty="0" smtClean="0"/>
              <a:t>）的间隔，依次对各行进行一次存取与刷新绑定的操作。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集中刷新在</a:t>
            </a:r>
            <a:r>
              <a:rPr lang="en-US" dirty="0" smtClean="0"/>
              <a:t>2ms</a:t>
            </a:r>
            <a:r>
              <a:rPr lang="zh-CN" altLang="en-US" dirty="0" smtClean="0"/>
              <a:t>里有</a:t>
            </a:r>
            <a:r>
              <a:rPr lang="en-US" dirty="0" smtClean="0"/>
              <a:t>64μs</a:t>
            </a:r>
            <a:r>
              <a:rPr lang="zh-CN" altLang="en-US" dirty="0" smtClean="0"/>
              <a:t>死时间，所有行都不能被存取。而对于异步刷新，特定行在</a:t>
            </a:r>
            <a:r>
              <a:rPr lang="en-US" dirty="0" smtClean="0"/>
              <a:t>2ms</a:t>
            </a:r>
            <a:r>
              <a:rPr lang="zh-CN" altLang="en-US" dirty="0" smtClean="0"/>
              <a:t>里只轮到一次刷新，死时间只有</a:t>
            </a:r>
            <a:r>
              <a:rPr lang="en-US" dirty="0" smtClean="0"/>
              <a:t>0.5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</a:t>
            </a:r>
            <a:r>
              <a:rPr lang="zh-CN" altLang="en-US" dirty="0" smtClean="0"/>
              <a:t>，小了许多。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 smtClean="0"/>
              <a:t>刷新过程由专门的</a:t>
            </a:r>
            <a:r>
              <a:rPr lang="en-US" dirty="0" smtClean="0"/>
              <a:t>DRAM</a:t>
            </a:r>
            <a:r>
              <a:rPr lang="zh-CN" altLang="en-US" dirty="0" smtClean="0"/>
              <a:t>控制器控制。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它接受</a:t>
            </a:r>
            <a:r>
              <a:rPr lang="en-US" dirty="0" smtClean="0"/>
              <a:t>CPU</a:t>
            </a:r>
            <a:r>
              <a:rPr lang="zh-CN" altLang="en-US" dirty="0" smtClean="0"/>
              <a:t>的控制，将内存地址转换成行、列地址，并有序生成       、      、     信号和逐行刷新地址，定时刷新过程，并在</a:t>
            </a:r>
            <a:r>
              <a:rPr lang="en-US" dirty="0" smtClean="0"/>
              <a:t>CPU</a:t>
            </a:r>
            <a:r>
              <a:rPr lang="zh-CN" altLang="en-US" dirty="0" smtClean="0"/>
              <a:t>读写请求与刷新请求同时到达情况下执行优先权裁决。</a:t>
            </a:r>
            <a:endParaRPr lang="en-US" altLang="zh-CN" dirty="0" smtClean="0"/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Intel 8203 DRAM</a:t>
            </a:r>
            <a:r>
              <a:rPr lang="zh-CN" altLang="en-US" dirty="0" smtClean="0">
                <a:solidFill>
                  <a:srgbClr val="FFFF00"/>
                </a:solidFill>
              </a:rPr>
              <a:t>控制器</a:t>
            </a:r>
            <a:r>
              <a:rPr lang="zh-CN" altLang="en-US" dirty="0" smtClean="0"/>
              <a:t>，能与</a:t>
            </a:r>
            <a:r>
              <a:rPr lang="en-US" dirty="0" smtClean="0">
                <a:solidFill>
                  <a:srgbClr val="FFC000"/>
                </a:solidFill>
              </a:rPr>
              <a:t>2117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16K× 1</a:t>
            </a:r>
            <a:r>
              <a:rPr lang="zh-CN" altLang="en-US" dirty="0" smtClean="0">
                <a:solidFill>
                  <a:srgbClr val="FFC000"/>
                </a:solidFill>
              </a:rPr>
              <a:t>）、</a:t>
            </a:r>
            <a:r>
              <a:rPr lang="en-US" dirty="0" smtClean="0">
                <a:solidFill>
                  <a:srgbClr val="FFC000"/>
                </a:solidFill>
              </a:rPr>
              <a:t>2118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16K×1</a:t>
            </a:r>
            <a:r>
              <a:rPr lang="zh-CN" altLang="en-US" dirty="0" smtClean="0">
                <a:solidFill>
                  <a:srgbClr val="FFC000"/>
                </a:solidFill>
              </a:rPr>
              <a:t>）和</a:t>
            </a:r>
            <a:r>
              <a:rPr lang="en-US" dirty="0" smtClean="0">
                <a:solidFill>
                  <a:srgbClr val="FFC000"/>
                </a:solidFill>
              </a:rPr>
              <a:t>2164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</a:t>
            </a:r>
            <a:r>
              <a:rPr lang="en-US" dirty="0" smtClean="0">
                <a:solidFill>
                  <a:srgbClr val="FFC000"/>
                </a:solidFill>
              </a:rPr>
              <a:t>RAM</a:t>
            </a:r>
            <a:r>
              <a:rPr lang="zh-CN" altLang="en-US" dirty="0" smtClean="0"/>
              <a:t>配套。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内存条设计已考虑进了</a:t>
            </a:r>
            <a:r>
              <a:rPr lang="en-US" dirty="0" smtClean="0"/>
              <a:t>DRAM</a:t>
            </a:r>
            <a:r>
              <a:rPr lang="zh-CN" altLang="en-US" dirty="0" smtClean="0"/>
              <a:t>刷新。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需要时可用</a:t>
            </a:r>
            <a:r>
              <a:rPr lang="en-US" dirty="0" smtClean="0"/>
              <a:t>FPGA</a:t>
            </a:r>
            <a:r>
              <a:rPr lang="zh-CN" altLang="en-US" dirty="0" smtClean="0"/>
              <a:t>（现场可编程门阵列）或</a:t>
            </a:r>
            <a:r>
              <a:rPr lang="en-US" dirty="0" smtClean="0"/>
              <a:t>CPLD</a:t>
            </a:r>
            <a:r>
              <a:rPr lang="zh-CN" altLang="en-US" dirty="0" smtClean="0"/>
              <a:t>（复杂可编程逻辑器件）电路，自己设计</a:t>
            </a:r>
            <a:r>
              <a:rPr lang="en-US" dirty="0" smtClean="0"/>
              <a:t>DRAM</a:t>
            </a:r>
            <a:r>
              <a:rPr lang="zh-CN" altLang="en-US" dirty="0" smtClean="0"/>
              <a:t>控制器。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67200" y="2133600"/>
          <a:ext cx="762000" cy="462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534400" imgH="5181600" progId="Equation.DSMT4">
                  <p:embed/>
                </p:oleObj>
              </mc:Choice>
              <mc:Fallback>
                <p:oleObj name="Equation" r:id="rId1" imgW="8534400" imgH="51816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2133600"/>
                        <a:ext cx="762000" cy="4626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6096000" y="2133600"/>
          <a:ext cx="6524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7315200" imgH="5181600" progId="Equation.DSMT4">
                  <p:embed/>
                </p:oleObj>
              </mc:Choice>
              <mc:Fallback>
                <p:oleObj name="Equation" r:id="rId3" imgW="7315200" imgH="51816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652463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181600" y="2133600"/>
          <a:ext cx="762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8534400" imgH="5181600" progId="Equation.DSMT4">
                  <p:embed/>
                </p:oleObj>
              </mc:Choice>
              <mc:Fallback>
                <p:oleObj name="Equation" r:id="rId5" imgW="8534400" imgH="51816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600" y="2133600"/>
                        <a:ext cx="762000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905000"/>
            <a:ext cx="6553200" cy="3733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静态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5.2.2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5.2.3  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</a:t>
            </a:r>
            <a:br>
              <a:rPr lang="en-US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5.2.3  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pPr algn="just"/>
            <a:r>
              <a:rPr lang="zh-CN" altLang="en-US" dirty="0" smtClean="0"/>
              <a:t>内存条（</a:t>
            </a:r>
            <a:r>
              <a:rPr lang="en-US" dirty="0" smtClean="0"/>
              <a:t>Memory Bank</a:t>
            </a:r>
            <a:r>
              <a:rPr lang="zh-CN" altLang="en-US" dirty="0" smtClean="0"/>
              <a:t>）由若干个大容量</a:t>
            </a:r>
            <a:r>
              <a:rPr lang="en-US" dirty="0" smtClean="0"/>
              <a:t>DRAM</a:t>
            </a:r>
            <a:r>
              <a:rPr lang="zh-CN" altLang="en-US" dirty="0" smtClean="0"/>
              <a:t>芯片（内存颗粒）设计而成，组装在一个条形印制电路板上，使用时插进主板的内存条插座。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内存条是</a:t>
            </a:r>
            <a:r>
              <a:rPr lang="en-US" dirty="0" smtClean="0"/>
              <a:t>PC</a:t>
            </a:r>
            <a:r>
              <a:rPr lang="zh-CN" altLang="en-US" dirty="0" smtClean="0"/>
              <a:t>机的主要部件，其规格和质量对机器性能影响很大。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为了正确使用它们，除存储器的一般技术指标外，还应对内存条技术指标和发展情况等有一定的了解。</a:t>
            </a:r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内存条的封装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单列直插内存条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None/>
            </a:pPr>
            <a:r>
              <a:rPr lang="en-US" altLang="zh-CN" dirty="0" smtClean="0"/>
              <a:t>  	</a:t>
            </a:r>
            <a:r>
              <a:rPr lang="en-US" dirty="0" smtClean="0"/>
              <a:t>Single In-line Memory Module</a:t>
            </a:r>
            <a:r>
              <a:rPr lang="zh-CN" altLang="en-US" dirty="0" smtClean="0"/>
              <a:t>，</a:t>
            </a:r>
            <a:r>
              <a:rPr lang="en-US" dirty="0" smtClean="0"/>
              <a:t>SIMM</a:t>
            </a:r>
            <a:endParaRPr lang="en-US" altLang="zh-CN" dirty="0" smtClean="0"/>
          </a:p>
          <a:p>
            <a:pPr algn="just">
              <a:buNone/>
            </a:pPr>
            <a:r>
              <a:rPr lang="en-US" dirty="0" smtClean="0"/>
              <a:t>	SIMM</a:t>
            </a:r>
            <a:r>
              <a:rPr lang="zh-CN" altLang="en-US" dirty="0" smtClean="0"/>
              <a:t>内存条有</a:t>
            </a:r>
            <a:r>
              <a:rPr lang="en-US" dirty="0" smtClean="0"/>
              <a:t>30/72</a:t>
            </a:r>
            <a:r>
              <a:rPr lang="zh-CN" altLang="en-US" dirty="0" smtClean="0"/>
              <a:t>线两种，与</a:t>
            </a:r>
            <a:r>
              <a:rPr lang="en-US" dirty="0" smtClean="0"/>
              <a:t>32</a:t>
            </a:r>
            <a:r>
              <a:rPr lang="zh-CN" altLang="en-US" dirty="0" smtClean="0"/>
              <a:t>位</a:t>
            </a:r>
            <a:r>
              <a:rPr lang="en-US" dirty="0" smtClean="0"/>
              <a:t>CPU</a:t>
            </a:r>
            <a:r>
              <a:rPr lang="zh-CN" altLang="en-US" dirty="0" smtClean="0"/>
              <a:t>配用，其两侧插脚（</a:t>
            </a:r>
            <a:r>
              <a:rPr lang="zh-CN" altLang="en-US" dirty="0" smtClean="0">
                <a:solidFill>
                  <a:srgbClr val="FFFF00"/>
                </a:solidFill>
              </a:rPr>
              <a:t>金手指</a:t>
            </a:r>
            <a:r>
              <a:rPr lang="zh-CN" altLang="en-US" dirty="0" smtClean="0"/>
              <a:t>）提供相同信号，必须成对使用。容量有</a:t>
            </a:r>
            <a:r>
              <a:rPr lang="en-US" dirty="0" smtClean="0"/>
              <a:t>4/8/16/32MB</a:t>
            </a:r>
            <a:r>
              <a:rPr lang="zh-CN" altLang="en-US" dirty="0" smtClean="0"/>
              <a:t>等，目前已鲜见踪影。</a:t>
            </a:r>
            <a:endParaRPr lang="en-US" altLang="zh-CN" dirty="0" smtClean="0"/>
          </a:p>
        </p:txBody>
      </p:sp>
      <p:pic>
        <p:nvPicPr>
          <p:cNvPr id="4" name="图片 3" descr="DEO 72线内存条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4495800"/>
            <a:ext cx="5575300" cy="1574800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90600"/>
            <a:ext cx="7772400" cy="24074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双列直插内存条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None/>
            </a:pPr>
            <a:r>
              <a:rPr lang="en-US" altLang="zh-CN" dirty="0" smtClean="0"/>
              <a:t>   	</a:t>
            </a:r>
            <a:r>
              <a:rPr lang="en-US" dirty="0" smtClean="0"/>
              <a:t>Double In-line Memory Module</a:t>
            </a:r>
            <a:r>
              <a:rPr lang="zh-CN" altLang="en-US" dirty="0" smtClean="0"/>
              <a:t>，</a:t>
            </a:r>
            <a:r>
              <a:rPr lang="en-US" dirty="0" smtClean="0"/>
              <a:t>DIMM</a:t>
            </a:r>
            <a:endParaRPr lang="en-US" altLang="zh-CN" dirty="0" smtClean="0"/>
          </a:p>
          <a:p>
            <a:pPr algn="just">
              <a:buNone/>
            </a:pPr>
            <a:r>
              <a:rPr lang="en-US" dirty="0" smtClean="0"/>
              <a:t>	DIMM</a:t>
            </a:r>
            <a:r>
              <a:rPr lang="zh-CN" altLang="en-US" dirty="0" smtClean="0"/>
              <a:t>内存条用于</a:t>
            </a:r>
            <a:r>
              <a:rPr lang="en-US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dirty="0" smtClean="0"/>
              <a:t>168</a:t>
            </a:r>
            <a:r>
              <a:rPr lang="zh-CN" altLang="en-US" dirty="0" smtClean="0"/>
              <a:t>线的</a:t>
            </a:r>
            <a:r>
              <a:rPr lang="en-US" dirty="0" smtClean="0"/>
              <a:t>SDRAM, 184</a:t>
            </a:r>
            <a:r>
              <a:rPr lang="zh-CN" altLang="en-US" dirty="0" smtClean="0"/>
              <a:t>线的</a:t>
            </a:r>
            <a:r>
              <a:rPr lang="en-US" dirty="0" smtClean="0"/>
              <a:t>DRR</a:t>
            </a:r>
            <a:r>
              <a:rPr lang="zh-CN" altLang="en-US" dirty="0" smtClean="0"/>
              <a:t>，</a:t>
            </a:r>
            <a:r>
              <a:rPr lang="en-US" dirty="0" smtClean="0"/>
              <a:t>240</a:t>
            </a:r>
            <a:r>
              <a:rPr lang="zh-CN" altLang="en-US" dirty="0" smtClean="0"/>
              <a:t>线的</a:t>
            </a:r>
            <a:r>
              <a:rPr lang="en-US" dirty="0" smtClean="0"/>
              <a:t>DDR2</a:t>
            </a:r>
            <a:r>
              <a:rPr lang="zh-CN" altLang="en-US" dirty="0" smtClean="0"/>
              <a:t>和</a:t>
            </a:r>
            <a:r>
              <a:rPr lang="en-US" dirty="0" smtClean="0"/>
              <a:t>DDR3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SDRAM 168线内存条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3810000"/>
            <a:ext cx="6934200" cy="2068824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9200"/>
            <a:ext cx="7620000" cy="513636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3300" dirty="0" smtClean="0">
                <a:solidFill>
                  <a:srgbClr val="FFFF00"/>
                </a:solidFill>
              </a:rPr>
              <a:t>1</a:t>
            </a:r>
            <a:r>
              <a:rPr lang="zh-CN" altLang="en-US" sz="3300" dirty="0" smtClean="0">
                <a:solidFill>
                  <a:srgbClr val="FFFF00"/>
                </a:solidFill>
              </a:rPr>
              <a:t>）</a:t>
            </a:r>
            <a:r>
              <a:rPr lang="en-US" sz="3300" dirty="0" smtClean="0">
                <a:solidFill>
                  <a:srgbClr val="FFFF00"/>
                </a:solidFill>
              </a:rPr>
              <a:t>FPM</a:t>
            </a:r>
            <a:r>
              <a:rPr lang="zh-CN" altLang="en-US" sz="3300" dirty="0" smtClean="0">
                <a:solidFill>
                  <a:srgbClr val="FFFF00"/>
                </a:solidFill>
              </a:rPr>
              <a:t>内存条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dirty="0" smtClean="0">
                <a:solidFill>
                  <a:srgbClr val="FFFF00"/>
                </a:solidFill>
              </a:rPr>
              <a:t>Fast Page Mode RAM</a:t>
            </a:r>
            <a:r>
              <a:rPr lang="zh-CN" altLang="en-US" dirty="0" smtClean="0">
                <a:solidFill>
                  <a:srgbClr val="FFFF00"/>
                </a:solidFill>
              </a:rPr>
              <a:t>，快速页面模式</a:t>
            </a:r>
            <a:r>
              <a:rPr lang="en-US" dirty="0" smtClean="0">
                <a:solidFill>
                  <a:srgbClr val="FFFF00"/>
                </a:solidFill>
              </a:rPr>
              <a:t>RAM</a:t>
            </a:r>
            <a:r>
              <a:rPr lang="zh-CN" altLang="en-US" dirty="0" smtClean="0">
                <a:solidFill>
                  <a:srgbClr val="FFFF00"/>
                </a:solidFill>
              </a:rPr>
              <a:t>）。</a:t>
            </a:r>
            <a:r>
              <a:rPr lang="en-US" dirty="0" smtClean="0">
                <a:ea typeface="楷体_GB2312" pitchFamily="49" charset="-122"/>
              </a:rPr>
              <a:t>486</a:t>
            </a:r>
            <a:r>
              <a:rPr lang="zh-CN" altLang="en-US" dirty="0" smtClean="0">
                <a:ea typeface="楷体_GB2312" pitchFamily="49" charset="-122"/>
              </a:rPr>
              <a:t>时代普遍使用的内存，每</a:t>
            </a:r>
            <a:r>
              <a:rPr lang="en-US" dirty="0" smtClean="0">
                <a:ea typeface="楷体_GB2312" pitchFamily="49" charset="-122"/>
              </a:rPr>
              <a:t>3</a:t>
            </a:r>
            <a:r>
              <a:rPr lang="zh-CN" altLang="en-US" dirty="0" smtClean="0">
                <a:ea typeface="楷体_GB2312" pitchFamily="49" charset="-122"/>
              </a:rPr>
              <a:t>个时钟脉冲才传送一次数据，</a:t>
            </a:r>
            <a:r>
              <a:rPr lang="en-US" dirty="0" smtClean="0">
                <a:ea typeface="楷体_GB2312" pitchFamily="49" charset="-122"/>
              </a:rPr>
              <a:t>72</a:t>
            </a:r>
            <a:r>
              <a:rPr lang="zh-CN" altLang="en-US" dirty="0" smtClean="0">
                <a:ea typeface="楷体_GB2312" pitchFamily="49" charset="-122"/>
              </a:rPr>
              <a:t>线，</a:t>
            </a:r>
            <a:r>
              <a:rPr lang="en-US" dirty="0" smtClean="0">
                <a:ea typeface="楷体_GB2312" pitchFamily="49" charset="-122"/>
              </a:rPr>
              <a:t>32</a:t>
            </a:r>
            <a:r>
              <a:rPr lang="zh-CN" altLang="en-US" dirty="0" smtClean="0">
                <a:ea typeface="楷体_GB2312" pitchFamily="49" charset="-122"/>
              </a:rPr>
              <a:t>位数据宽度，速度</a:t>
            </a:r>
            <a:r>
              <a:rPr lang="en-US" dirty="0" smtClean="0">
                <a:ea typeface="楷体_GB2312" pitchFamily="49" charset="-122"/>
              </a:rPr>
              <a:t>&gt;60ns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zh-CN" altLang="en-US" dirty="0" smtClean="0">
              <a:ea typeface="楷体_GB2312" pitchFamily="49" charset="-122"/>
            </a:endParaRPr>
          </a:p>
          <a:p>
            <a:pPr algn="just">
              <a:buNone/>
            </a:pPr>
            <a:r>
              <a:rPr lang="en-US" sz="3300" dirty="0" smtClean="0">
                <a:solidFill>
                  <a:srgbClr val="FFFF00"/>
                </a:solidFill>
              </a:rPr>
              <a:t>2</a:t>
            </a:r>
            <a:r>
              <a:rPr lang="zh-CN" altLang="en-US" sz="3300" dirty="0" smtClean="0">
                <a:solidFill>
                  <a:srgbClr val="FFFF00"/>
                </a:solidFill>
              </a:rPr>
              <a:t>）</a:t>
            </a:r>
            <a:r>
              <a:rPr lang="en-US" sz="3300" dirty="0" smtClean="0">
                <a:solidFill>
                  <a:srgbClr val="FFFF00"/>
                </a:solidFill>
              </a:rPr>
              <a:t>EDO</a:t>
            </a:r>
            <a:r>
              <a:rPr lang="zh-CN" altLang="en-US" sz="3300" dirty="0" smtClean="0">
                <a:solidFill>
                  <a:srgbClr val="FFFF00"/>
                </a:solidFill>
              </a:rPr>
              <a:t>内存条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dirty="0" smtClean="0">
                <a:solidFill>
                  <a:srgbClr val="FFFF00"/>
                </a:solidFill>
              </a:rPr>
              <a:t>Extended Data Out RAM</a:t>
            </a:r>
            <a:r>
              <a:rPr lang="zh-CN" altLang="en-US" dirty="0" smtClean="0">
                <a:solidFill>
                  <a:srgbClr val="FFFF00"/>
                </a:solidFill>
              </a:rPr>
              <a:t>，扩展数据输出</a:t>
            </a:r>
            <a:r>
              <a:rPr lang="en-US" dirty="0" smtClean="0">
                <a:solidFill>
                  <a:srgbClr val="FFFF00"/>
                </a:solidFill>
              </a:rPr>
              <a:t>RAM</a:t>
            </a:r>
            <a:r>
              <a:rPr lang="zh-CN" altLang="en-US" dirty="0" smtClean="0">
                <a:solidFill>
                  <a:srgbClr val="FFFF00"/>
                </a:solidFill>
              </a:rPr>
              <a:t>）。</a:t>
            </a:r>
            <a:r>
              <a:rPr lang="zh-CN" altLang="en-US" dirty="0" smtClean="0">
                <a:ea typeface="楷体_GB2312" pitchFamily="49" charset="-122"/>
              </a:rPr>
              <a:t>每两个时钟脉冲传输一次数据，有</a:t>
            </a:r>
            <a:r>
              <a:rPr lang="en-US" dirty="0" smtClean="0">
                <a:ea typeface="楷体_GB2312" pitchFamily="49" charset="-122"/>
              </a:rPr>
              <a:t>72/168</a:t>
            </a:r>
            <a:r>
              <a:rPr lang="zh-CN" altLang="en-US" dirty="0" smtClean="0">
                <a:ea typeface="楷体_GB2312" pitchFamily="49" charset="-122"/>
              </a:rPr>
              <a:t>线两种，速度</a:t>
            </a:r>
            <a:r>
              <a:rPr lang="en-US" dirty="0" smtClean="0">
                <a:ea typeface="楷体_GB2312" pitchFamily="49" charset="-122"/>
              </a:rPr>
              <a:t>60ns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r>
              <a:rPr lang="en-US" dirty="0" smtClean="0">
                <a:ea typeface="楷体_GB2312" pitchFamily="49" charset="-122"/>
              </a:rPr>
              <a:t>1995</a:t>
            </a:r>
            <a:r>
              <a:rPr lang="zh-CN" altLang="en-US" dirty="0" smtClean="0">
                <a:ea typeface="楷体_GB2312" pitchFamily="49" charset="-122"/>
              </a:rPr>
              <a:t>年前在</a:t>
            </a:r>
            <a:r>
              <a:rPr lang="en-US" dirty="0" smtClean="0">
                <a:ea typeface="楷体_GB2312" pitchFamily="49" charset="-122"/>
              </a:rPr>
              <a:t>Pentium</a:t>
            </a:r>
            <a:r>
              <a:rPr lang="zh-CN" altLang="en-US" dirty="0" smtClean="0">
                <a:ea typeface="楷体_GB2312" pitchFamily="49" charset="-122"/>
              </a:rPr>
              <a:t>主板上使用。</a:t>
            </a:r>
            <a:endParaRPr lang="zh-CN" altLang="en-US" dirty="0" smtClean="0">
              <a:ea typeface="楷体_GB2312" pitchFamily="49" charset="-122"/>
            </a:endParaRPr>
          </a:p>
          <a:p>
            <a:pPr algn="just">
              <a:buNone/>
            </a:pPr>
            <a:r>
              <a:rPr lang="en-US" sz="3300" dirty="0" smtClean="0">
                <a:solidFill>
                  <a:srgbClr val="FFFF00"/>
                </a:solidFill>
              </a:rPr>
              <a:t>3</a:t>
            </a:r>
            <a:r>
              <a:rPr lang="zh-CN" altLang="en-US" sz="3300" dirty="0" smtClean="0">
                <a:solidFill>
                  <a:srgbClr val="FFFF00"/>
                </a:solidFill>
              </a:rPr>
              <a:t>）</a:t>
            </a:r>
            <a:r>
              <a:rPr lang="en-US" sz="3300" dirty="0" smtClean="0">
                <a:solidFill>
                  <a:srgbClr val="FFFF00"/>
                </a:solidFill>
              </a:rPr>
              <a:t>SDRAM</a:t>
            </a:r>
            <a:r>
              <a:rPr lang="zh-CN" altLang="en-US" sz="3300" dirty="0" smtClean="0">
                <a:solidFill>
                  <a:srgbClr val="FFFF00"/>
                </a:solidFill>
              </a:rPr>
              <a:t>内存条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dirty="0" smtClean="0">
                <a:solidFill>
                  <a:srgbClr val="FFFF00"/>
                </a:solidFill>
              </a:rPr>
              <a:t>Synchronous DRAM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SDR</a:t>
            </a:r>
            <a:r>
              <a:rPr lang="zh-CN" altLang="en-US" dirty="0" smtClean="0">
                <a:solidFill>
                  <a:srgbClr val="FFFF00"/>
                </a:solidFill>
              </a:rPr>
              <a:t>或同步</a:t>
            </a:r>
            <a:r>
              <a:rPr lang="en-US" dirty="0" smtClean="0">
                <a:solidFill>
                  <a:srgbClr val="FFFF00"/>
                </a:solidFill>
              </a:rPr>
              <a:t>DRAM</a:t>
            </a:r>
            <a:r>
              <a:rPr lang="zh-CN" altLang="en-US" dirty="0" smtClean="0">
                <a:solidFill>
                  <a:srgbClr val="FFFF00"/>
                </a:solidFill>
              </a:rPr>
              <a:t>）。</a:t>
            </a:r>
            <a:r>
              <a:rPr lang="zh-CN" altLang="en-US" dirty="0" smtClean="0">
                <a:ea typeface="楷体_GB2312" pitchFamily="49" charset="-122"/>
              </a:rPr>
              <a:t>数据在时钟脉冲上升沿处传送出去。在型号上标有工作频率，如</a:t>
            </a:r>
            <a:r>
              <a:rPr lang="en-US" dirty="0" smtClean="0">
                <a:ea typeface="楷体_GB2312" pitchFamily="49" charset="-122"/>
              </a:rPr>
              <a:t>PC100 SDRAM</a:t>
            </a:r>
            <a:r>
              <a:rPr lang="zh-CN" altLang="en-US" dirty="0" smtClean="0">
                <a:ea typeface="楷体_GB2312" pitchFamily="49" charset="-122"/>
              </a:rPr>
              <a:t>的运行频率为</a:t>
            </a:r>
            <a:r>
              <a:rPr lang="en-US" dirty="0" smtClean="0">
                <a:ea typeface="楷体_GB2312" pitchFamily="49" charset="-122"/>
              </a:rPr>
              <a:t>100MHz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en-US" altLang="zh-CN" dirty="0" smtClean="0">
              <a:ea typeface="楷体_GB2312" pitchFamily="49" charset="-122"/>
            </a:endParaRPr>
          </a:p>
          <a:p>
            <a:pPr algn="just">
              <a:buNone/>
            </a:pPr>
            <a:r>
              <a:rPr lang="en-US" dirty="0" smtClean="0"/>
              <a:t>    	</a:t>
            </a:r>
            <a:r>
              <a:rPr lang="en-US" dirty="0" smtClean="0">
                <a:ea typeface="楷体_GB2312" pitchFamily="49" charset="-122"/>
              </a:rPr>
              <a:t>PC133</a:t>
            </a:r>
            <a:r>
              <a:rPr lang="zh-CN" altLang="en-US" dirty="0" smtClean="0">
                <a:ea typeface="楷体_GB2312" pitchFamily="49" charset="-122"/>
              </a:rPr>
              <a:t>曾是当时的主流产品，速率达</a:t>
            </a:r>
            <a:r>
              <a:rPr lang="en-US" dirty="0" smtClean="0">
                <a:ea typeface="楷体_GB2312" pitchFamily="49" charset="-122"/>
              </a:rPr>
              <a:t>133</a:t>
            </a:r>
            <a:r>
              <a:rPr lang="zh-CN" altLang="en-US" dirty="0" smtClean="0">
                <a:ea typeface="楷体_GB2312" pitchFamily="49" charset="-122"/>
              </a:rPr>
              <a:t>百万次</a:t>
            </a:r>
            <a:r>
              <a:rPr lang="en-US" altLang="zh-CN" dirty="0" smtClean="0">
                <a:ea typeface="楷体_GB2312" pitchFamily="49" charset="-122"/>
              </a:rPr>
              <a:t>/s</a:t>
            </a:r>
            <a:r>
              <a:rPr lang="zh-CN" altLang="en-US" dirty="0" smtClean="0">
                <a:ea typeface="楷体_GB2312" pitchFamily="49" charset="-122"/>
              </a:rPr>
              <a:t>，比</a:t>
            </a:r>
            <a:r>
              <a:rPr lang="en-US" dirty="0" smtClean="0">
                <a:ea typeface="楷体_GB2312" pitchFamily="49" charset="-122"/>
              </a:rPr>
              <a:t>EDO</a:t>
            </a:r>
            <a:r>
              <a:rPr lang="zh-CN" altLang="en-US" dirty="0" smtClean="0">
                <a:ea typeface="楷体_GB2312" pitchFamily="49" charset="-122"/>
              </a:rPr>
              <a:t>高了许多。工作电压</a:t>
            </a:r>
            <a:r>
              <a:rPr lang="en-US" dirty="0" smtClean="0">
                <a:ea typeface="楷体_GB2312" pitchFamily="49" charset="-122"/>
              </a:rPr>
              <a:t>3.3V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r>
              <a:rPr lang="en-US" dirty="0" smtClean="0">
                <a:ea typeface="楷体_GB2312" pitchFamily="49" charset="-122"/>
              </a:rPr>
              <a:t>168</a:t>
            </a:r>
            <a:r>
              <a:rPr lang="zh-CN" altLang="en-US" dirty="0" smtClean="0">
                <a:ea typeface="楷体_GB2312" pitchFamily="49" charset="-122"/>
              </a:rPr>
              <a:t>线，常见容量</a:t>
            </a:r>
            <a:r>
              <a:rPr lang="en-US" dirty="0" smtClean="0">
                <a:ea typeface="楷体_GB2312" pitchFamily="49" charset="-122"/>
              </a:rPr>
              <a:t>32/64/128/256MB</a:t>
            </a:r>
            <a:r>
              <a:rPr lang="zh-CN" altLang="en-US" dirty="0" smtClean="0">
                <a:ea typeface="楷体_GB2312" pitchFamily="49" charset="-122"/>
              </a:rPr>
              <a:t>，主要用于</a:t>
            </a:r>
            <a:r>
              <a:rPr lang="en-US" dirty="0" smtClean="0">
                <a:ea typeface="楷体_GB2312" pitchFamily="49" charset="-122"/>
              </a:rPr>
              <a:t>PII</a:t>
            </a:r>
            <a:r>
              <a:rPr lang="zh-CN" altLang="en-US" dirty="0" smtClean="0">
                <a:ea typeface="楷体_GB2312" pitchFamily="49" charset="-122"/>
              </a:rPr>
              <a:t>、</a:t>
            </a:r>
            <a:r>
              <a:rPr lang="en-US" dirty="0" smtClean="0">
                <a:ea typeface="楷体_GB2312" pitchFamily="49" charset="-122"/>
              </a:rPr>
              <a:t>PIII</a:t>
            </a:r>
            <a:r>
              <a:rPr lang="zh-CN" altLang="en-US" dirty="0" smtClean="0">
                <a:ea typeface="楷体_GB2312" pitchFamily="49" charset="-122"/>
              </a:rPr>
              <a:t>等</a:t>
            </a:r>
            <a:r>
              <a:rPr lang="en-US" dirty="0" smtClean="0">
                <a:ea typeface="楷体_GB2312" pitchFamily="49" charset="-122"/>
              </a:rPr>
              <a:t>32</a:t>
            </a:r>
            <a:r>
              <a:rPr lang="zh-CN" altLang="en-US" dirty="0" smtClean="0">
                <a:ea typeface="楷体_GB2312" pitchFamily="49" charset="-122"/>
              </a:rPr>
              <a:t>位</a:t>
            </a:r>
            <a:r>
              <a:rPr lang="en-US" dirty="0" smtClean="0">
                <a:ea typeface="楷体_GB2312" pitchFamily="49" charset="-122"/>
              </a:rPr>
              <a:t>PC</a:t>
            </a:r>
            <a:r>
              <a:rPr lang="zh-CN" altLang="en-US" dirty="0" smtClean="0">
                <a:ea typeface="楷体_GB2312" pitchFamily="49" charset="-122"/>
              </a:rPr>
              <a:t>机。</a:t>
            </a:r>
            <a:endParaRPr lang="zh-CN" altLang="en-US" dirty="0" smtClean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9144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52125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4</a:t>
            </a:r>
            <a:r>
              <a:rPr lang="zh-CN" altLang="en-US" sz="3000" dirty="0" smtClean="0">
                <a:solidFill>
                  <a:srgbClr val="FFFF00"/>
                </a:solidFill>
              </a:rPr>
              <a:t>）</a:t>
            </a:r>
            <a:r>
              <a:rPr lang="en-US" sz="3000" dirty="0" smtClean="0">
                <a:solidFill>
                  <a:srgbClr val="FFFF00"/>
                </a:solidFill>
              </a:rPr>
              <a:t>DDR SDRAM</a:t>
            </a:r>
            <a:r>
              <a:rPr lang="zh-CN" altLang="en-US" sz="3000" dirty="0" smtClean="0">
                <a:solidFill>
                  <a:srgbClr val="FFFF00"/>
                </a:solidFill>
              </a:rPr>
              <a:t>内存条</a:t>
            </a:r>
            <a:endParaRPr lang="en-US" altLang="zh-CN" sz="3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dirty="0" smtClean="0">
                <a:solidFill>
                  <a:srgbClr val="FFFF00"/>
                </a:solidFill>
              </a:rPr>
              <a:t>Double Date Rate SDRAM</a:t>
            </a:r>
            <a:r>
              <a:rPr lang="zh-CN" altLang="en-US" dirty="0" smtClean="0">
                <a:solidFill>
                  <a:srgbClr val="FFFF00"/>
                </a:solidFill>
              </a:rPr>
              <a:t>，双倍速率</a:t>
            </a:r>
            <a:r>
              <a:rPr lang="en-US" dirty="0" smtClean="0">
                <a:solidFill>
                  <a:srgbClr val="FFFF00"/>
                </a:solidFill>
              </a:rPr>
              <a:t>SDRAM)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algn="just"/>
            <a:r>
              <a:rPr lang="en-US" dirty="0" smtClean="0"/>
              <a:t>DDR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是</a:t>
            </a:r>
            <a:r>
              <a:rPr lang="en-US" dirty="0" smtClean="0"/>
              <a:t>SDRAM</a:t>
            </a:r>
            <a:r>
              <a:rPr lang="zh-CN" altLang="en-US" dirty="0" smtClean="0"/>
              <a:t>的一种，采用了双时钟差分信号等技术，在时钟脉冲上、下沿都能传输数据，具有</a:t>
            </a:r>
            <a:r>
              <a:rPr lang="en-US" dirty="0" smtClean="0"/>
              <a:t>2</a:t>
            </a:r>
            <a:r>
              <a:rPr lang="zh-CN" altLang="en-US" dirty="0" smtClean="0"/>
              <a:t>位数据预取功能，每脚上的数据传输速率和内存带宽，均比</a:t>
            </a:r>
            <a:r>
              <a:rPr lang="en-US" dirty="0" smtClean="0"/>
              <a:t>SDRAM</a:t>
            </a:r>
            <a:r>
              <a:rPr lang="zh-CN" altLang="en-US" dirty="0" smtClean="0"/>
              <a:t>高出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倍。</a:t>
            </a:r>
            <a:r>
              <a:rPr lang="en-US" dirty="0" smtClean="0"/>
              <a:t>DDR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个金手指缺口，</a:t>
            </a:r>
            <a:r>
              <a:rPr lang="en-US" dirty="0" smtClean="0"/>
              <a:t>SDRAM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个。</a:t>
            </a:r>
            <a:endParaRPr lang="zh-CN" alt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DDR</a:t>
            </a:r>
            <a:r>
              <a:rPr lang="zh-CN" altLang="en-US" dirty="0" smtClean="0"/>
              <a:t>的工作频率有</a:t>
            </a:r>
            <a:r>
              <a:rPr lang="en-US" dirty="0" smtClean="0"/>
              <a:t>100/133/166/200/266MHz</a:t>
            </a:r>
            <a:r>
              <a:rPr lang="zh-CN" altLang="en-US" dirty="0" smtClean="0"/>
              <a:t>等，由于双倍速率传输数据，传输速率是工作频率的两倍，因此型号中标出的是“工作频率</a:t>
            </a:r>
            <a:r>
              <a:rPr lang="en-US" altLang="zh-CN" dirty="0" smtClean="0"/>
              <a:t>×</a:t>
            </a:r>
            <a:r>
              <a:rPr lang="en-US" dirty="0" smtClean="0"/>
              <a:t>2</a:t>
            </a:r>
            <a:r>
              <a:rPr lang="zh-CN" altLang="en-US" dirty="0" smtClean="0"/>
              <a:t>”，即标称为</a:t>
            </a:r>
            <a:r>
              <a:rPr lang="en-US" dirty="0" smtClean="0"/>
              <a:t>DDR200</a:t>
            </a:r>
            <a:r>
              <a:rPr lang="zh-CN" altLang="en-US" dirty="0" smtClean="0"/>
              <a:t>、</a:t>
            </a:r>
            <a:r>
              <a:rPr lang="en-US" dirty="0" smtClean="0"/>
              <a:t>266</a:t>
            </a:r>
            <a:r>
              <a:rPr lang="zh-CN" altLang="en-US" dirty="0" smtClean="0"/>
              <a:t>、</a:t>
            </a:r>
            <a:r>
              <a:rPr lang="en-US" dirty="0" smtClean="0"/>
              <a:t>333</a:t>
            </a:r>
            <a:r>
              <a:rPr lang="zh-CN" altLang="en-US" dirty="0" smtClean="0"/>
              <a:t>、</a:t>
            </a:r>
            <a:r>
              <a:rPr lang="en-US" dirty="0" smtClean="0"/>
              <a:t>400</a:t>
            </a:r>
            <a:r>
              <a:rPr lang="zh-CN" altLang="en-US" dirty="0" smtClean="0"/>
              <a:t>和</a:t>
            </a:r>
            <a:r>
              <a:rPr lang="en-US" dirty="0" smtClean="0"/>
              <a:t>533</a:t>
            </a:r>
            <a:r>
              <a:rPr lang="zh-CN" altLang="en-US" dirty="0" smtClean="0"/>
              <a:t>。其工作电压</a:t>
            </a:r>
            <a:r>
              <a:rPr lang="en-US" dirty="0" smtClean="0"/>
              <a:t>2.5V</a:t>
            </a:r>
            <a:r>
              <a:rPr lang="zh-CN" altLang="en-US" dirty="0" smtClean="0"/>
              <a:t>，</a:t>
            </a:r>
            <a:r>
              <a:rPr lang="en-US" dirty="0" smtClean="0"/>
              <a:t>184</a:t>
            </a:r>
            <a:r>
              <a:rPr lang="zh-CN" altLang="en-US" dirty="0" smtClean="0"/>
              <a:t>线，容量</a:t>
            </a:r>
            <a:r>
              <a:rPr lang="en-US" dirty="0" smtClean="0"/>
              <a:t>128/256/512MB</a:t>
            </a:r>
            <a:r>
              <a:rPr lang="zh-CN" altLang="en-US" dirty="0" smtClean="0"/>
              <a:t>等，主要用于</a:t>
            </a:r>
            <a:r>
              <a:rPr lang="en-US" dirty="0" smtClean="0"/>
              <a:t>P4</a:t>
            </a:r>
            <a:r>
              <a:rPr lang="zh-CN" altLang="en-US" dirty="0" smtClean="0"/>
              <a:t>级别的</a:t>
            </a:r>
            <a:r>
              <a:rPr lang="en-US" dirty="0" smtClean="0"/>
              <a:t>64</a:t>
            </a:r>
            <a:r>
              <a:rPr lang="zh-CN" altLang="en-US" dirty="0" smtClean="0"/>
              <a:t>位</a:t>
            </a:r>
            <a:r>
              <a:rPr lang="en-US" dirty="0" smtClean="0"/>
              <a:t>PC</a:t>
            </a:r>
            <a:r>
              <a:rPr lang="zh-CN" altLang="en-US" dirty="0" smtClean="0"/>
              <a:t>机。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的存储原理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410200" y="914400"/>
            <a:ext cx="3429000" cy="637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>
              <a:spcBef>
                <a:spcPts val="0"/>
              </a:spcBef>
            </a:pPr>
            <a:r>
              <a:rPr kumimoji="1" lang="zh-CN" altLang="en-US" sz="2400" dirty="0" smtClean="0">
                <a:solidFill>
                  <a:srgbClr val="FFCC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基本存储单元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包含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晶体管：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双稳态触发器  </a:t>
            </a:r>
            <a:endParaRPr lang="en-US" altLang="zh-CN" sz="2400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AB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为信息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AB=10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为信息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：负载管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：控制管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18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行选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高电平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导通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列选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高电平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导通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XY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均高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选中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可读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18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读出不改变原状态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写入的信息如与存储信息不同，双稳将翻转，记住新信息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t-5.2.TIF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8600" y="1550894"/>
            <a:ext cx="5029200" cy="4437530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2743200"/>
            <a:ext cx="3581400" cy="3810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DDR333  512MB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内存条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内容占位符 3" descr="DDR333 512MB内存条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5600" y="457200"/>
            <a:ext cx="3048000" cy="2286000"/>
          </a:xfrm>
        </p:spPr>
      </p:pic>
      <p:pic>
        <p:nvPicPr>
          <p:cNvPr id="5" name="图片 4" descr="内存条和插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05200"/>
            <a:ext cx="8229600" cy="2558332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3429000" y="6096000"/>
            <a:ext cx="3581400" cy="381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-1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</a:t>
            </a:r>
            <a:r>
              <a:rPr kumimoji="0" lang="zh-CN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存条及其安装</a:t>
            </a:r>
            <a:endParaRPr kumimoji="0" lang="zh-CN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DDR</a:t>
            </a:r>
            <a:r>
              <a:rPr lang="zh-CN" altLang="en-US" dirty="0" smtClean="0"/>
              <a:t>还常标出其理论带宽，即每秒传送的数据量</a:t>
            </a:r>
            <a:r>
              <a:rPr lang="en-US" dirty="0" smtClean="0"/>
              <a:t>MB/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。带宽计算公式</a:t>
            </a:r>
            <a:r>
              <a:rPr lang="en-US" altLang="zh-CN" dirty="0" smtClean="0"/>
              <a:t>(5.1)</a:t>
            </a:r>
            <a:endParaRPr lang="zh-CN" altLang="en-US" dirty="0" smtClean="0"/>
          </a:p>
          <a:p>
            <a:pPr algn="ctr" latinLnBrk="1">
              <a:buNone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内存带宽＝数据传输速率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数据总线宽度 </a:t>
            </a:r>
            <a:endParaRPr lang="zh-CN" altLang="en-US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FFFF"/>
                </a:solidFill>
              </a:rPr>
              <a:t>例</a:t>
            </a:r>
            <a:r>
              <a:rPr lang="en-US" b="1" dirty="0" smtClean="0">
                <a:solidFill>
                  <a:srgbClr val="00FFFF"/>
                </a:solidFill>
              </a:rPr>
              <a:t>5.1  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按照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(5.1)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式估计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DDR200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内存条的内存带宽。</a:t>
            </a:r>
            <a:endParaRPr lang="zh-CN" altLang="en-US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    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根据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DDR200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内存的型号标识方法，数字“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200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”意味着它的工作频率只有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100MHz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，但时钟脉冲上、下沿均传输数据，故传输速率是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100MHz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×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，其总线是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64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位，折合成字节为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64b/8b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，因此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DDR 200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的理论内存带宽为</a:t>
            </a:r>
            <a:endParaRPr lang="zh-CN" altLang="en-US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algn="ctr">
              <a:buNone/>
            </a:pP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100MHz×2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）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×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64b/8b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）＝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1600MB/s </a:t>
            </a:r>
            <a:endParaRPr lang="zh-CN" altLang="en-US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由此，</a:t>
            </a:r>
            <a:r>
              <a:rPr lang="en-US" dirty="0" smtClean="0"/>
              <a:t>DDR200</a:t>
            </a:r>
            <a:r>
              <a:rPr lang="zh-CN" altLang="en-US" dirty="0" smtClean="0"/>
              <a:t>也称</a:t>
            </a:r>
            <a:r>
              <a:rPr lang="en-US" dirty="0" smtClean="0"/>
              <a:t>PC1600</a:t>
            </a:r>
            <a:r>
              <a:rPr lang="zh-CN" altLang="en-US" dirty="0" smtClean="0"/>
              <a:t>。同样，</a:t>
            </a:r>
            <a:r>
              <a:rPr lang="en-US" dirty="0" smtClean="0"/>
              <a:t>DDR266</a:t>
            </a:r>
            <a:r>
              <a:rPr lang="zh-CN" altLang="en-US" dirty="0" smtClean="0"/>
              <a:t>称为</a:t>
            </a:r>
            <a:r>
              <a:rPr lang="en-US" dirty="0" smtClean="0"/>
              <a:t>PC2100</a:t>
            </a:r>
            <a:r>
              <a:rPr lang="zh-CN" altLang="en-US" dirty="0" smtClean="0"/>
              <a:t>，</a:t>
            </a:r>
            <a:r>
              <a:rPr lang="en-US" dirty="0" smtClean="0"/>
              <a:t>DDR333</a:t>
            </a:r>
            <a:r>
              <a:rPr lang="zh-CN" altLang="en-US" dirty="0" smtClean="0"/>
              <a:t>为</a:t>
            </a:r>
            <a:r>
              <a:rPr lang="en-US" dirty="0" smtClean="0"/>
              <a:t>PC2700</a:t>
            </a:r>
            <a:r>
              <a:rPr lang="zh-CN" altLang="en-US" dirty="0" smtClean="0"/>
              <a:t>等。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r>
              <a:rPr lang="en-US" dirty="0" smtClean="0"/>
              <a:t>DDR2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与</a:t>
            </a:r>
            <a:r>
              <a:rPr lang="en-US" sz="2600" dirty="0" smtClean="0"/>
              <a:t>DDR</a:t>
            </a:r>
            <a:r>
              <a:rPr lang="zh-CN" altLang="en-US" sz="2600" dirty="0" smtClean="0"/>
              <a:t>的工作原理类似，数据通过四条线路同步传输到</a:t>
            </a:r>
            <a:r>
              <a:rPr lang="en-US" sz="2600" dirty="0" smtClean="0"/>
              <a:t>I/O</a:t>
            </a:r>
            <a:r>
              <a:rPr lang="zh-CN" altLang="en-US" sz="2600" dirty="0" smtClean="0"/>
              <a:t>缓存区，</a:t>
            </a:r>
            <a:r>
              <a:rPr lang="en-US" sz="2600" dirty="0" smtClean="0"/>
              <a:t>4</a:t>
            </a:r>
            <a:r>
              <a:rPr lang="zh-CN" altLang="en-US" sz="2600" dirty="0" smtClean="0"/>
              <a:t>位预取，使工作频率为</a:t>
            </a:r>
            <a:r>
              <a:rPr lang="en-US" sz="2600" dirty="0" smtClean="0"/>
              <a:t>100MHz</a:t>
            </a:r>
            <a:r>
              <a:rPr lang="zh-CN" altLang="en-US" sz="2600" dirty="0" smtClean="0"/>
              <a:t>的内存实现了</a:t>
            </a:r>
            <a:r>
              <a:rPr lang="en-US" sz="2600" dirty="0" smtClean="0"/>
              <a:t>400MHz</a:t>
            </a:r>
            <a:r>
              <a:rPr lang="zh-CN" altLang="en-US" sz="2600" dirty="0" smtClean="0"/>
              <a:t>的数据传输频率，因此称为</a:t>
            </a:r>
            <a:r>
              <a:rPr lang="en-US" sz="2600" dirty="0" smtClean="0"/>
              <a:t>DDR2-400</a:t>
            </a:r>
            <a:r>
              <a:rPr lang="zh-CN" altLang="en-US" sz="2600" dirty="0" smtClean="0"/>
              <a:t>，其带宽为</a:t>
            </a:r>
            <a:endParaRPr lang="zh-CN" altLang="en-US" sz="2600" dirty="0" smtClean="0"/>
          </a:p>
          <a:p>
            <a:pPr algn="ctr">
              <a:buNone/>
            </a:pPr>
            <a:r>
              <a:rPr lang="zh-CN" altLang="en-US" sz="2600" dirty="0" smtClean="0">
                <a:ea typeface="仿宋_GB2312" pitchFamily="49" charset="-122"/>
              </a:rPr>
              <a:t>（</a:t>
            </a:r>
            <a:r>
              <a:rPr lang="en-US" sz="2600" dirty="0" smtClean="0">
                <a:ea typeface="仿宋_GB2312" pitchFamily="49" charset="-122"/>
              </a:rPr>
              <a:t>100MHz×4</a:t>
            </a:r>
            <a:r>
              <a:rPr lang="zh-CN" altLang="en-US" sz="2600" dirty="0" smtClean="0">
                <a:ea typeface="仿宋_GB2312" pitchFamily="49" charset="-122"/>
              </a:rPr>
              <a:t>）</a:t>
            </a:r>
            <a:r>
              <a:rPr lang="en-US" sz="2600" dirty="0" smtClean="0">
                <a:ea typeface="仿宋_GB2312" pitchFamily="49" charset="-122"/>
              </a:rPr>
              <a:t>×</a:t>
            </a:r>
            <a:r>
              <a:rPr lang="zh-CN" altLang="en-US" sz="2600" dirty="0" smtClean="0">
                <a:ea typeface="仿宋_GB2312" pitchFamily="49" charset="-122"/>
              </a:rPr>
              <a:t>（</a:t>
            </a:r>
            <a:r>
              <a:rPr lang="en-US" sz="2600" dirty="0" smtClean="0">
                <a:ea typeface="仿宋_GB2312" pitchFamily="49" charset="-122"/>
              </a:rPr>
              <a:t>64b/8b</a:t>
            </a:r>
            <a:r>
              <a:rPr lang="zh-CN" altLang="en-US" sz="2600" dirty="0" smtClean="0">
                <a:ea typeface="仿宋_GB2312" pitchFamily="49" charset="-122"/>
              </a:rPr>
              <a:t>）</a:t>
            </a:r>
            <a:r>
              <a:rPr lang="en-US" altLang="zh-CN" sz="2600" dirty="0" smtClean="0">
                <a:ea typeface="仿宋_GB2312" pitchFamily="49" charset="-122"/>
              </a:rPr>
              <a:t>=</a:t>
            </a:r>
            <a:r>
              <a:rPr lang="en-US" sz="2600" dirty="0" smtClean="0">
                <a:ea typeface="仿宋_GB2312" pitchFamily="49" charset="-122"/>
              </a:rPr>
              <a:t>3200MB/s=3.2GB/s </a:t>
            </a:r>
            <a:endParaRPr lang="zh-CN" altLang="en-US" sz="2600" dirty="0" smtClean="0">
              <a:ea typeface="仿宋_GB2312" pitchFamily="49" charset="-122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还有</a:t>
            </a:r>
            <a:r>
              <a:rPr lang="en-US" sz="2600" dirty="0" smtClean="0"/>
              <a:t>DDR2-533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667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800</a:t>
            </a:r>
            <a:r>
              <a:rPr lang="zh-CN" altLang="en-US" sz="2600" dirty="0" smtClean="0"/>
              <a:t>等几种产品。</a:t>
            </a:r>
            <a:r>
              <a:rPr lang="en-US" sz="2600" dirty="0" smtClean="0"/>
              <a:t>DDR2</a:t>
            </a:r>
            <a:r>
              <a:rPr lang="zh-CN" altLang="en-US" sz="2600" dirty="0" smtClean="0"/>
              <a:t>的工作电压为</a:t>
            </a:r>
            <a:r>
              <a:rPr lang="en-US" sz="2600" dirty="0" smtClean="0"/>
              <a:t>1.8V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240</a:t>
            </a:r>
            <a:r>
              <a:rPr lang="zh-CN" altLang="en-US" sz="2600" dirty="0" smtClean="0"/>
              <a:t>线，常见容量有</a:t>
            </a:r>
            <a:r>
              <a:rPr lang="en-US" sz="2600" dirty="0" smtClean="0"/>
              <a:t>256/512MB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1GB</a:t>
            </a:r>
            <a:r>
              <a:rPr lang="zh-CN" altLang="en-US" sz="2600" dirty="0" smtClean="0"/>
              <a:t>，也主要用在</a:t>
            </a:r>
            <a:r>
              <a:rPr lang="en-US" sz="2600" dirty="0" smtClean="0"/>
              <a:t>64</a:t>
            </a:r>
            <a:r>
              <a:rPr lang="zh-CN" altLang="en-US" sz="2600" dirty="0" smtClean="0"/>
              <a:t>位的</a:t>
            </a:r>
            <a:r>
              <a:rPr lang="en-US" sz="2600" dirty="0" smtClean="0"/>
              <a:t>P4</a:t>
            </a:r>
            <a:r>
              <a:rPr lang="zh-CN" altLang="en-US" sz="2600" dirty="0" smtClean="0"/>
              <a:t>级别</a:t>
            </a:r>
            <a:r>
              <a:rPr lang="en-US" sz="2600" dirty="0" smtClean="0"/>
              <a:t>PC</a:t>
            </a:r>
            <a:r>
              <a:rPr lang="zh-CN" altLang="en-US" sz="2600" dirty="0" smtClean="0"/>
              <a:t>上。</a:t>
            </a:r>
            <a:endParaRPr lang="zh-CN" altLang="en-US" sz="2600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DDR2 800 2GB内存条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457200"/>
            <a:ext cx="4470400" cy="3352800"/>
          </a:xfrm>
        </p:spPr>
      </p:pic>
      <p:pic>
        <p:nvPicPr>
          <p:cNvPr id="5" name="内容占位符 3" descr="金士顿DDR3-1333 2GB内存条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362200"/>
            <a:ext cx="5062797" cy="358140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4495800" y="5943600"/>
            <a:ext cx="4191000" cy="588264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DDR3-1333  2GB</a:t>
            </a:r>
            <a:r>
              <a:rPr kumimoji="0" lang="zh-CN" altLang="en-US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内存条</a:t>
            </a:r>
            <a:endParaRPr kumimoji="0" lang="zh-CN" alt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04800" y="457200"/>
            <a:ext cx="4191000" cy="664464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DDR2</a:t>
            </a:r>
            <a:r>
              <a:rPr lang="en-US" altLang="zh-CN" sz="2800" b="1" spc="-100" baseline="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800" b="1" i="0" u="none" strike="noStrike" kern="1200" cap="none" spc="-10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800</a:t>
            </a: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2GB</a:t>
            </a:r>
            <a:r>
              <a:rPr kumimoji="0" lang="zh-CN" altLang="en-US" sz="2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内存条</a:t>
            </a:r>
            <a:endParaRPr kumimoji="0" lang="zh-CN" altLang="en-US" sz="2800" b="1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r>
              <a:rPr lang="en-US" dirty="0" smtClean="0"/>
              <a:t>DDR3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进一步改进为</a:t>
            </a:r>
            <a:r>
              <a:rPr lang="en-US" dirty="0" smtClean="0"/>
              <a:t>8</a:t>
            </a:r>
            <a:r>
              <a:rPr lang="zh-CN" altLang="en-US" dirty="0" smtClean="0"/>
              <a:t>位预取，如</a:t>
            </a:r>
            <a:r>
              <a:rPr lang="en-US" dirty="0" smtClean="0"/>
              <a:t>100MHz</a:t>
            </a:r>
            <a:r>
              <a:rPr lang="zh-CN" altLang="en-US" dirty="0" smtClean="0"/>
              <a:t>的</a:t>
            </a:r>
            <a:r>
              <a:rPr lang="en-US" dirty="0" smtClean="0"/>
              <a:t>DDR3-800</a:t>
            </a:r>
            <a:r>
              <a:rPr lang="zh-CN" altLang="en-US" dirty="0" smtClean="0"/>
              <a:t>，带宽达到</a:t>
            </a:r>
            <a:endParaRPr lang="zh-CN" altLang="en-US" dirty="0" smtClean="0"/>
          </a:p>
          <a:p>
            <a:pPr marL="81280" indent="-12700" algn="ctr"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100MHz×8</a:t>
            </a:r>
            <a:r>
              <a:rPr lang="zh-CN" altLang="en-US" dirty="0" smtClean="0"/>
              <a:t>）</a:t>
            </a:r>
            <a:r>
              <a:rPr lang="en-US" dirty="0" smtClean="0"/>
              <a:t>×</a:t>
            </a:r>
            <a:r>
              <a:rPr lang="zh-CN" altLang="en-US" dirty="0" smtClean="0"/>
              <a:t>（</a:t>
            </a:r>
            <a:r>
              <a:rPr lang="en-US" dirty="0" smtClean="0"/>
              <a:t>64b/8b</a:t>
            </a:r>
            <a:r>
              <a:rPr lang="zh-CN" altLang="en-US" dirty="0" smtClean="0"/>
              <a:t>）＝ </a:t>
            </a:r>
            <a:r>
              <a:rPr lang="en-US" dirty="0" smtClean="0"/>
              <a:t>6.4GB/s</a:t>
            </a:r>
            <a:endParaRPr lang="zh-CN" alt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DDR3</a:t>
            </a:r>
            <a:r>
              <a:rPr lang="zh-CN" altLang="en-US" dirty="0" smtClean="0"/>
              <a:t>的工作电压</a:t>
            </a:r>
            <a:r>
              <a:rPr lang="en-US" dirty="0" smtClean="0"/>
              <a:t>1.5V</a:t>
            </a:r>
            <a:r>
              <a:rPr lang="zh-CN" altLang="en-US" dirty="0" smtClean="0"/>
              <a:t>，</a:t>
            </a:r>
            <a:r>
              <a:rPr lang="en-US" dirty="0" smtClean="0"/>
              <a:t>240</a:t>
            </a:r>
            <a:r>
              <a:rPr lang="zh-CN" altLang="en-US" dirty="0" smtClean="0"/>
              <a:t>线，容量</a:t>
            </a:r>
            <a:r>
              <a:rPr lang="en-US" dirty="0" smtClean="0"/>
              <a:t>512MB</a:t>
            </a:r>
            <a:r>
              <a:rPr lang="zh-CN" altLang="en-US" dirty="0" smtClean="0"/>
              <a:t>和</a:t>
            </a:r>
            <a:r>
              <a:rPr lang="en-US" dirty="0" smtClean="0"/>
              <a:t>1/2/4/8GB</a:t>
            </a:r>
            <a:r>
              <a:rPr lang="zh-CN" altLang="en-US" dirty="0" smtClean="0"/>
              <a:t>，与</a:t>
            </a:r>
            <a:r>
              <a:rPr lang="en-US" dirty="0" smtClean="0"/>
              <a:t>64</a:t>
            </a:r>
            <a:r>
              <a:rPr lang="zh-CN" altLang="en-US" dirty="0" smtClean="0"/>
              <a:t>位</a:t>
            </a:r>
            <a:r>
              <a:rPr lang="en-US" dirty="0" smtClean="0"/>
              <a:t>CPU</a:t>
            </a:r>
            <a:r>
              <a:rPr lang="zh-CN" altLang="en-US" dirty="0" smtClean="0"/>
              <a:t>芯片组配合。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表</a:t>
            </a:r>
            <a:r>
              <a:rPr lang="en-US" dirty="0" smtClean="0"/>
              <a:t>5.2</a:t>
            </a:r>
            <a:r>
              <a:rPr lang="zh-CN" altLang="en-US" dirty="0" smtClean="0"/>
              <a:t>是当前主要</a:t>
            </a:r>
            <a:r>
              <a:rPr lang="en-US" dirty="0" smtClean="0"/>
              <a:t>DDR3</a:t>
            </a:r>
            <a:r>
              <a:rPr lang="zh-CN" altLang="en-US" dirty="0" smtClean="0"/>
              <a:t>内存条的数据传输速率的比较。</a:t>
            </a: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r>
              <a:rPr lang="zh-CN" altLang="en-US" dirty="0" smtClean="0"/>
              <a:t>表</a:t>
            </a:r>
            <a:r>
              <a:rPr lang="en-US" dirty="0" smtClean="0"/>
              <a:t>5.2  DDR3</a:t>
            </a:r>
            <a:r>
              <a:rPr lang="zh-CN" altLang="en-US" dirty="0" smtClean="0"/>
              <a:t>内存的数据传输速率和带宽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133600"/>
            <a:ext cx="856267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8333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5334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rgbClr val="FFFF00"/>
                </a:solidFill>
              </a:rPr>
              <a:t>5</a:t>
            </a:r>
            <a:r>
              <a:rPr lang="zh-CN" altLang="en-US" sz="3300" dirty="0" smtClean="0">
                <a:solidFill>
                  <a:srgbClr val="FFFF00"/>
                </a:solidFill>
              </a:rPr>
              <a:t>）</a:t>
            </a:r>
            <a:r>
              <a:rPr lang="en-US" sz="3300" dirty="0" smtClean="0">
                <a:solidFill>
                  <a:srgbClr val="FFFF00"/>
                </a:solidFill>
              </a:rPr>
              <a:t>RDRAM</a:t>
            </a:r>
            <a:r>
              <a:rPr lang="zh-CN" altLang="en-US" sz="3300" dirty="0" smtClean="0">
                <a:solidFill>
                  <a:srgbClr val="FFFF00"/>
                </a:solidFill>
              </a:rPr>
              <a:t>内存条</a:t>
            </a:r>
            <a:r>
              <a:rPr lang="en-US" altLang="zh-CN" sz="3100" dirty="0" smtClean="0">
                <a:solidFill>
                  <a:srgbClr val="FFFF00"/>
                </a:solidFill>
              </a:rPr>
              <a:t> </a:t>
            </a:r>
            <a:r>
              <a:rPr lang="zh-CN" altLang="en-US" sz="3100" dirty="0" smtClean="0">
                <a:solidFill>
                  <a:srgbClr val="FFFF00"/>
                </a:solidFill>
              </a:rPr>
              <a:t>（</a:t>
            </a:r>
            <a:r>
              <a:rPr lang="en-US" sz="3100" dirty="0" smtClean="0">
                <a:solidFill>
                  <a:srgbClr val="FFFF00"/>
                </a:solidFill>
              </a:rPr>
              <a:t>Rambus DRAM</a:t>
            </a:r>
            <a:r>
              <a:rPr lang="zh-CN" altLang="en-US" sz="3100" dirty="0" smtClean="0">
                <a:solidFill>
                  <a:srgbClr val="FFFF00"/>
                </a:solidFill>
              </a:rPr>
              <a:t>，</a:t>
            </a:r>
            <a:r>
              <a:rPr lang="en-US" sz="3100" dirty="0" smtClean="0">
                <a:solidFill>
                  <a:srgbClr val="FFFF00"/>
                </a:solidFill>
              </a:rPr>
              <a:t>RDR</a:t>
            </a:r>
            <a:r>
              <a:rPr lang="zh-CN" altLang="en-US" sz="3100" dirty="0" smtClean="0">
                <a:solidFill>
                  <a:srgbClr val="FFFF00"/>
                </a:solidFill>
              </a:rPr>
              <a:t>）</a:t>
            </a:r>
            <a:endParaRPr lang="en-US" altLang="zh-CN" sz="3100" dirty="0" smtClean="0">
              <a:solidFill>
                <a:srgbClr val="FFFF00"/>
              </a:solidFill>
            </a:endParaRPr>
          </a:p>
          <a:p>
            <a:pPr algn="just"/>
            <a:r>
              <a:rPr lang="zh-CN" altLang="en-US" dirty="0" smtClean="0"/>
              <a:t>由</a:t>
            </a:r>
            <a:r>
              <a:rPr lang="en-US" dirty="0" smtClean="0"/>
              <a:t>Rambus</a:t>
            </a:r>
            <a:r>
              <a:rPr lang="zh-CN" altLang="en-US" dirty="0" smtClean="0"/>
              <a:t>和</a:t>
            </a:r>
            <a:r>
              <a:rPr lang="en-US" dirty="0" smtClean="0"/>
              <a:t>Intel</a:t>
            </a:r>
            <a:r>
              <a:rPr lang="zh-CN" altLang="en-US" dirty="0" smtClean="0"/>
              <a:t>联合研制，能在时钟脉冲上、下沿都传输信息，其通道接口仅</a:t>
            </a:r>
            <a:r>
              <a:rPr lang="en-US" dirty="0" smtClean="0"/>
              <a:t>16</a:t>
            </a:r>
            <a:r>
              <a:rPr lang="zh-CN" altLang="en-US" dirty="0" smtClean="0"/>
              <a:t>位，带宽比</a:t>
            </a:r>
            <a:r>
              <a:rPr lang="en-US" dirty="0" smtClean="0"/>
              <a:t>SDRAM</a:t>
            </a:r>
            <a:r>
              <a:rPr lang="zh-CN" altLang="en-US" dirty="0" smtClean="0"/>
              <a:t>、</a:t>
            </a:r>
            <a:r>
              <a:rPr lang="en-US" dirty="0" smtClean="0"/>
              <a:t>DDR</a:t>
            </a:r>
            <a:r>
              <a:rPr lang="zh-CN" altLang="en-US" dirty="0" smtClean="0"/>
              <a:t>更大。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如</a:t>
            </a:r>
            <a:r>
              <a:rPr lang="en-US" dirty="0" smtClean="0"/>
              <a:t>PC800 RDRAM</a:t>
            </a:r>
            <a:r>
              <a:rPr lang="zh-CN" altLang="en-US" dirty="0" smtClean="0"/>
              <a:t>，工作频率</a:t>
            </a:r>
            <a:r>
              <a:rPr lang="en-US" dirty="0" smtClean="0"/>
              <a:t>400MHz</a:t>
            </a:r>
            <a:r>
              <a:rPr lang="zh-CN" altLang="en-US" dirty="0" smtClean="0"/>
              <a:t>，内存带宽为</a:t>
            </a:r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400MHz×2</a:t>
            </a:r>
            <a:r>
              <a:rPr lang="zh-CN" altLang="en-US" dirty="0" smtClean="0"/>
              <a:t>）</a:t>
            </a:r>
            <a:r>
              <a:rPr lang="en-US" dirty="0" smtClean="0"/>
              <a:t>×</a:t>
            </a:r>
            <a:r>
              <a:rPr lang="zh-CN" altLang="en-US" dirty="0" smtClean="0"/>
              <a:t>（</a:t>
            </a:r>
            <a:r>
              <a:rPr lang="en-US" dirty="0" smtClean="0"/>
              <a:t>16b/8b</a:t>
            </a:r>
            <a:r>
              <a:rPr lang="zh-CN" altLang="en-US" dirty="0" smtClean="0"/>
              <a:t>）＝</a:t>
            </a:r>
            <a:r>
              <a:rPr lang="en-US" dirty="0" smtClean="0"/>
              <a:t>1.6GB/s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可用两根同容量和速度的</a:t>
            </a:r>
            <a:r>
              <a:rPr lang="en-US" dirty="0" smtClean="0"/>
              <a:t>RDRAM</a:t>
            </a:r>
            <a:r>
              <a:rPr lang="zh-CN" altLang="en-US" dirty="0" smtClean="0"/>
              <a:t>配对，形成双通道架构，带宽翻一倍达</a:t>
            </a:r>
            <a:r>
              <a:rPr lang="en-US" dirty="0" smtClean="0"/>
              <a:t>3.2GB/s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algn="just"/>
            <a:r>
              <a:rPr lang="zh-CN" altLang="en-US" dirty="0" smtClean="0"/>
              <a:t>其数据速率有</a:t>
            </a:r>
            <a:r>
              <a:rPr lang="en-US" dirty="0" smtClean="0"/>
              <a:t>600/800/1066MHz</a:t>
            </a:r>
            <a:r>
              <a:rPr lang="zh-CN" altLang="en-US" dirty="0" smtClean="0"/>
              <a:t>等，规格有</a:t>
            </a:r>
            <a:r>
              <a:rPr lang="en-US" dirty="0" smtClean="0"/>
              <a:t>64/128/ 256/512MB</a:t>
            </a:r>
            <a:r>
              <a:rPr lang="zh-CN" altLang="en-US" dirty="0" smtClean="0"/>
              <a:t>等，用于工作站、高档台式机。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缺点是数据传输延迟较大，不适宜于零散数据较多的普通用户，因此一度退出市场。</a:t>
            </a:r>
            <a:r>
              <a:rPr lang="en-US" dirty="0" smtClean="0"/>
              <a:t>2011</a:t>
            </a:r>
            <a:r>
              <a:rPr lang="zh-CN" altLang="en-US" dirty="0" smtClean="0"/>
              <a:t>年</a:t>
            </a:r>
            <a:r>
              <a:rPr lang="en-US" dirty="0" smtClean="0"/>
              <a:t>Rambus</a:t>
            </a:r>
            <a:r>
              <a:rPr lang="zh-CN" altLang="en-US" dirty="0" smtClean="0"/>
              <a:t>宣布了一种快速加电、低功耗时钟技术</a:t>
            </a:r>
            <a:r>
              <a:rPr lang="en-US" dirty="0" smtClean="0"/>
              <a:t>—5ns</a:t>
            </a:r>
            <a:r>
              <a:rPr lang="zh-CN" altLang="en-US" dirty="0" smtClean="0"/>
              <a:t>极速内存开关技术，使</a:t>
            </a:r>
            <a:r>
              <a:rPr lang="en-US" altLang="zh-CN" dirty="0" smtClean="0"/>
              <a:t>RDRAM</a:t>
            </a:r>
            <a:r>
              <a:rPr lang="zh-CN" altLang="en-US" dirty="0" smtClean="0"/>
              <a:t>可能成为下一代高端内存产品。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内存条的技术指标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2672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rgbClr val="FFFF00"/>
                </a:solidFill>
              </a:rPr>
              <a:t>容量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/>
              <a:t>用户最关心的指标，每种内存条都有多种容量规格，各时期流行的规格也不一样，应按机器可配置容量和实际需要容量进行配置。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FFFF00"/>
                </a:solidFill>
              </a:rPr>
              <a:t>线数  </a:t>
            </a:r>
            <a:r>
              <a:rPr lang="zh-CN" altLang="en-US" dirty="0" smtClean="0"/>
              <a:t>指内存条与主板插接时有多少个接触点，即金手指数目，大致说明主板能配用的内存条类型。通常，</a:t>
            </a:r>
            <a:r>
              <a:rPr lang="en-US" dirty="0" smtClean="0"/>
              <a:t>SDRAM</a:t>
            </a:r>
            <a:r>
              <a:rPr lang="zh-CN" altLang="en-US" dirty="0" smtClean="0"/>
              <a:t>为</a:t>
            </a:r>
            <a:r>
              <a:rPr lang="en-US" dirty="0" smtClean="0"/>
              <a:t>168</a:t>
            </a:r>
            <a:r>
              <a:rPr lang="zh-CN" altLang="en-US" dirty="0" smtClean="0"/>
              <a:t>线，</a:t>
            </a:r>
            <a:r>
              <a:rPr lang="en-US" dirty="0" smtClean="0"/>
              <a:t>DDR</a:t>
            </a:r>
            <a:r>
              <a:rPr lang="zh-CN" altLang="en-US" dirty="0" smtClean="0"/>
              <a:t>是</a:t>
            </a:r>
            <a:r>
              <a:rPr lang="en-US" dirty="0" smtClean="0"/>
              <a:t>184</a:t>
            </a:r>
            <a:r>
              <a:rPr lang="zh-CN" altLang="en-US" dirty="0" smtClean="0"/>
              <a:t>线，</a:t>
            </a:r>
            <a:r>
              <a:rPr lang="en-US" dirty="0" smtClean="0"/>
              <a:t>DDR2</a:t>
            </a:r>
            <a:r>
              <a:rPr lang="zh-CN" altLang="en-US" dirty="0" smtClean="0"/>
              <a:t>和</a:t>
            </a:r>
            <a:r>
              <a:rPr lang="en-US" dirty="0" smtClean="0"/>
              <a:t>DDR3</a:t>
            </a:r>
            <a:r>
              <a:rPr lang="zh-CN" altLang="en-US" dirty="0" smtClean="0"/>
              <a:t>多达</a:t>
            </a:r>
            <a:r>
              <a:rPr lang="en-US" dirty="0" smtClean="0"/>
              <a:t>240</a:t>
            </a:r>
            <a:r>
              <a:rPr lang="zh-CN" altLang="en-US" dirty="0" smtClean="0"/>
              <a:t>线。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FFFF00"/>
                </a:solidFill>
              </a:rPr>
              <a:t>时钟频率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/>
              <a:t>内存芯片的基本工作频率，即表</a:t>
            </a:r>
            <a:r>
              <a:rPr lang="en-US" dirty="0" smtClean="0"/>
              <a:t>5.2</a:t>
            </a:r>
            <a:r>
              <a:rPr lang="zh-CN" altLang="en-US" dirty="0" smtClean="0"/>
              <a:t>中列出的时钟频率。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内存条的技术指标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2578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</a:rPr>
              <a:t>数据速率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zh-CN" altLang="en-US" sz="2600" dirty="0" smtClean="0"/>
              <a:t>芯片每根脚上传输数据的速率，</a:t>
            </a:r>
            <a:r>
              <a:rPr lang="en-US" sz="2600" dirty="0" smtClean="0"/>
              <a:t>DDR/DDR2/DDR3/RDRAM</a:t>
            </a:r>
            <a:r>
              <a:rPr lang="zh-CN" altLang="en-US" sz="2600" dirty="0" smtClean="0"/>
              <a:t>的数据速率是时钟频率的整数倍，可从型号标识中获得此信息。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</a:rPr>
              <a:t>数据宽度 </a:t>
            </a:r>
            <a:r>
              <a:rPr lang="zh-CN" altLang="en-US" sz="2600" dirty="0" smtClean="0"/>
              <a:t>指内存同时传输数据的位数，大多为</a:t>
            </a:r>
            <a:r>
              <a:rPr lang="en-US" sz="2600" dirty="0" smtClean="0"/>
              <a:t>64</a:t>
            </a:r>
            <a:r>
              <a:rPr lang="zh-CN" altLang="en-US" sz="2600" dirty="0" smtClean="0"/>
              <a:t>位。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</a:rPr>
              <a:t>带宽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zh-CN" altLang="en-US" sz="2600" dirty="0" smtClean="0"/>
              <a:t>内存每秒能传输的数据总量，可用（</a:t>
            </a:r>
            <a:r>
              <a:rPr lang="en-US" sz="2600" dirty="0" smtClean="0"/>
              <a:t>5.1</a:t>
            </a:r>
            <a:r>
              <a:rPr lang="zh-CN" altLang="en-US" sz="2600" dirty="0" smtClean="0"/>
              <a:t>）式计算出来。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</a:rPr>
              <a:t>工作电压 </a:t>
            </a:r>
            <a:r>
              <a:rPr lang="zh-CN" altLang="en-US" sz="2600" dirty="0" smtClean="0"/>
              <a:t>早期的</a:t>
            </a:r>
            <a:r>
              <a:rPr lang="en-US" sz="2600" dirty="0" smtClean="0"/>
              <a:t>FPM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EDO</a:t>
            </a:r>
            <a:r>
              <a:rPr lang="zh-CN" altLang="en-US" sz="2600" dirty="0" smtClean="0"/>
              <a:t>内存均使用</a:t>
            </a:r>
            <a:r>
              <a:rPr lang="en-US" sz="2600" dirty="0" smtClean="0"/>
              <a:t>5V</a:t>
            </a:r>
            <a:r>
              <a:rPr lang="zh-CN" altLang="en-US" sz="2600" dirty="0" smtClean="0"/>
              <a:t>电压，</a:t>
            </a:r>
            <a:r>
              <a:rPr lang="en-US" sz="2600" dirty="0" smtClean="0"/>
              <a:t>SDRAM</a:t>
            </a:r>
            <a:r>
              <a:rPr lang="zh-CN" altLang="en-US" sz="2600" dirty="0" smtClean="0"/>
              <a:t>为</a:t>
            </a:r>
            <a:r>
              <a:rPr lang="en-US" sz="2600" dirty="0" smtClean="0"/>
              <a:t>3.3V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DDR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RDRAM</a:t>
            </a:r>
            <a:r>
              <a:rPr lang="zh-CN" altLang="en-US" sz="2600" dirty="0" smtClean="0"/>
              <a:t>是</a:t>
            </a:r>
            <a:r>
              <a:rPr lang="en-US" sz="2600" dirty="0" smtClean="0"/>
              <a:t>2.5V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DDR2</a:t>
            </a:r>
            <a:r>
              <a:rPr lang="zh-CN" altLang="en-US" sz="2600" dirty="0" smtClean="0"/>
              <a:t>降到了</a:t>
            </a:r>
            <a:r>
              <a:rPr lang="en-US" sz="2600" dirty="0" smtClean="0"/>
              <a:t>1.8V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DDR3</a:t>
            </a:r>
            <a:r>
              <a:rPr lang="zh-CN" altLang="en-US" sz="2600" dirty="0" smtClean="0"/>
              <a:t>则为</a:t>
            </a:r>
            <a:r>
              <a:rPr lang="en-US" sz="2600" dirty="0" smtClean="0"/>
              <a:t>1.5V</a:t>
            </a:r>
            <a:r>
              <a:rPr lang="zh-CN" altLang="en-US" sz="2600" dirty="0" smtClean="0"/>
              <a:t>。最近一些厂商推出了“绿色版</a:t>
            </a:r>
            <a:r>
              <a:rPr lang="en-US" sz="2600" dirty="0" smtClean="0"/>
              <a:t>DDR3</a:t>
            </a:r>
            <a:r>
              <a:rPr lang="zh-CN" altLang="en-US" sz="2600" dirty="0" smtClean="0"/>
              <a:t>”，降到了</a:t>
            </a:r>
            <a:r>
              <a:rPr lang="en-US" sz="2600" dirty="0" smtClean="0"/>
              <a:t>1.25V</a:t>
            </a:r>
            <a:r>
              <a:rPr lang="zh-CN" altLang="en-US" sz="2600" dirty="0" smtClean="0"/>
              <a:t>或</a:t>
            </a:r>
            <a:r>
              <a:rPr lang="en-US" sz="2600" dirty="0" smtClean="0"/>
              <a:t>1.2V</a:t>
            </a:r>
            <a:r>
              <a:rPr lang="zh-CN" altLang="en-US" sz="2600" dirty="0" smtClean="0"/>
              <a:t>，是新的</a:t>
            </a:r>
            <a:r>
              <a:rPr lang="en-US" sz="2600" dirty="0" smtClean="0"/>
              <a:t>DDR4</a:t>
            </a:r>
            <a:r>
              <a:rPr lang="zh-CN" altLang="en-US" sz="2600" dirty="0" smtClean="0"/>
              <a:t>内存的电压标准。</a:t>
            </a:r>
            <a:endParaRPr lang="zh-CN" altLang="en-US" sz="2600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内存条的技术指标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SPD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串行存在检测</a:t>
            </a:r>
            <a:r>
              <a:rPr lang="zh-CN" altLang="en-US" dirty="0" smtClean="0"/>
              <a:t>（</a:t>
            </a:r>
            <a:r>
              <a:rPr lang="en-US" dirty="0" smtClean="0"/>
              <a:t>Serial Presence Detect</a:t>
            </a:r>
            <a:r>
              <a:rPr lang="zh-CN" altLang="en-US" dirty="0" smtClean="0"/>
              <a:t>）。它是</a:t>
            </a:r>
            <a:r>
              <a:rPr lang="en-US" dirty="0" smtClean="0"/>
              <a:t>1</a:t>
            </a:r>
            <a:r>
              <a:rPr lang="zh-CN" altLang="en-US" dirty="0" smtClean="0"/>
              <a:t>个</a:t>
            </a:r>
            <a:r>
              <a:rPr lang="en-US" dirty="0" smtClean="0"/>
              <a:t>8</a:t>
            </a:r>
            <a:r>
              <a:rPr lang="zh-CN" altLang="en-US" dirty="0" smtClean="0"/>
              <a:t>脚</a:t>
            </a:r>
            <a:r>
              <a:rPr lang="en-US" dirty="0" smtClean="0"/>
              <a:t>256</a:t>
            </a:r>
            <a:r>
              <a:rPr lang="zh-CN" altLang="en-US" dirty="0" smtClean="0"/>
              <a:t>字节</a:t>
            </a:r>
            <a:r>
              <a:rPr lang="en-US" dirty="0" smtClean="0"/>
              <a:t>EEPROM</a:t>
            </a:r>
            <a:r>
              <a:rPr lang="zh-CN" altLang="en-US" dirty="0" smtClean="0"/>
              <a:t>，通常在内存条最右端，保存该内存条的容量、芯片厂商、内存条厂商、工作电压、工作频率、访问时间、是否具备</a:t>
            </a:r>
            <a:r>
              <a:rPr lang="en-US" dirty="0" smtClean="0"/>
              <a:t>ECC</a:t>
            </a:r>
            <a:r>
              <a:rPr lang="zh-CN" altLang="en-US" dirty="0" smtClean="0"/>
              <a:t>校验功能等信息。能支持</a:t>
            </a:r>
            <a:r>
              <a:rPr lang="en-US" dirty="0" smtClean="0"/>
              <a:t>SPD</a:t>
            </a:r>
            <a:r>
              <a:rPr lang="zh-CN" altLang="en-US" dirty="0" smtClean="0"/>
              <a:t>的主板，在机器启动时会自动读取</a:t>
            </a:r>
            <a:r>
              <a:rPr lang="en-US" dirty="0" smtClean="0"/>
              <a:t>SPD</a:t>
            </a:r>
            <a:r>
              <a:rPr lang="zh-CN" altLang="en-US" dirty="0" smtClean="0"/>
              <a:t>中数据，并以此设定内存工作参数，使工作在最佳状态。</a:t>
            </a:r>
            <a:endParaRPr lang="zh-CN" altLang="en-US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</a:rPr>
              <a:t>奇偶校验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/>
              <a:t>有此功能的内存，在每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字节外增加了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位，用作出错检测。</a:t>
            </a:r>
            <a:endParaRPr lang="zh-CN" alt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</a:rPr>
              <a:t>ECC</a:t>
            </a:r>
            <a:r>
              <a:rPr lang="zh-CN" altLang="en-US" dirty="0" smtClean="0">
                <a:solidFill>
                  <a:srgbClr val="FFFF00"/>
                </a:solidFill>
              </a:rPr>
              <a:t>功能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出错检查和修正功能</a:t>
            </a:r>
            <a:r>
              <a:rPr lang="zh-CN" altLang="en-US" dirty="0" smtClean="0"/>
              <a:t>（</a:t>
            </a:r>
            <a:r>
              <a:rPr lang="en-US" dirty="0" smtClean="0"/>
              <a:t>Error Checking and Correcting</a:t>
            </a:r>
            <a:r>
              <a:rPr lang="zh-CN" altLang="en-US" dirty="0" smtClean="0"/>
              <a:t>）。具备此功能后能在传输数据同时，在每个数据上加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个检查位，若发生传输错误，可加以修正并继续传输。</a:t>
            </a:r>
            <a:r>
              <a:rPr lang="en-US" dirty="0" smtClean="0"/>
              <a:t>ECC</a:t>
            </a:r>
            <a:r>
              <a:rPr lang="zh-CN" altLang="en-US" dirty="0" smtClean="0"/>
              <a:t>可以纠正那些奇偶校验检测不出来的错误。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915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       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SRAM</a:t>
            </a:r>
            <a:r>
              <a:rPr kumimoji="1"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的特点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速度快，只要电源存在内容就不会丢失</a:t>
            </a:r>
            <a:endParaRPr kumimoji="1"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每个单元含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管，电路复杂，</a:t>
            </a:r>
            <a:r>
              <a:rPr kumimoji="1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集成度低，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功耗较大，价格偏高</a:t>
            </a:r>
            <a:endParaRPr kumimoji="1"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主要用来构造高速缓存（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常用的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芯片：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dirty="0" smtClean="0"/>
              <a:t>   	</a:t>
            </a:r>
            <a:r>
              <a:rPr lang="en-US" dirty="0" smtClean="0">
                <a:solidFill>
                  <a:srgbClr val="FFC000"/>
                </a:solidFill>
              </a:rPr>
              <a:t>2114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1K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zh-CN" altLang="en-US" dirty="0" smtClean="0">
                <a:solidFill>
                  <a:srgbClr val="FFC000"/>
                </a:solidFill>
              </a:rPr>
              <a:t>）   </a:t>
            </a:r>
            <a:r>
              <a:rPr lang="en-US" altLang="zh-CN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6116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2K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   	6232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4K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r>
              <a:rPr lang="en-US" altLang="zh-CN" dirty="0" smtClean="0">
                <a:solidFill>
                  <a:srgbClr val="FFC000"/>
                </a:solidFill>
              </a:rPr>
              <a:t>		</a:t>
            </a:r>
            <a:r>
              <a:rPr lang="en-US" dirty="0" smtClean="0">
                <a:solidFill>
                  <a:srgbClr val="FFC000"/>
                </a:solidFill>
              </a:rPr>
              <a:t>6264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8K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 	62256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32K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r>
              <a:rPr lang="en-US" altLang="zh-CN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64C512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64K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endParaRPr kumimoji="1" lang="zh-CN" altLang="en-US" dirty="0" smtClean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SRAM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6116</a:t>
            </a:r>
            <a:b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容量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2K</a:t>
            </a:r>
            <a:r>
              <a:rPr lang="en-US" altLang="zh-CN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8bit</a:t>
            </a:r>
            <a: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2048</a:t>
            </a:r>
            <a: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字节，存取时间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85</a:t>
            </a:r>
            <a: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150ns</a:t>
            </a:r>
            <a:b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endParaRPr lang="zh-CN" altLang="en-US" sz="2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</a:blip>
          <a:srcRect/>
          <a:stretch>
            <a:fillRect/>
          </a:stretch>
        </p:blipFill>
        <p:spPr bwMode="auto">
          <a:xfrm>
            <a:off x="1066800" y="1295400"/>
            <a:ext cx="6096000" cy="482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248400" y="1295400"/>
            <a:ext cx="2514600" cy="132343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存储单元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2048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8=16384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个位存储单元，按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矩阵排列。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2971800"/>
            <a:ext cx="1600200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1" lang="en-US" altLang="zh-CN" sz="2000" u="sng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u="sng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个三态数据缓冲器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kumimoji="1" lang="en-US" altLang="zh-CN" sz="2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各含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个三态门，控制数据输入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左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右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295400"/>
            <a:ext cx="1219200" cy="2246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地址译码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根行地址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根列地址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选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单元之一进行读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5791201"/>
            <a:ext cx="5334000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控制逻辑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选中；读出时                          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门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，开右侧三态门；写入时              ，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 ，门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，开左侧三态门。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876800" y="5791200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11277600" imgH="5181600" progId="Equation.DSMT4">
                  <p:embed/>
                </p:oleObj>
              </mc:Choice>
              <mc:Fallback>
                <p:oleObj name="Equation" r:id="rId2" imgW="112776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6800" y="5791200"/>
                        <a:ext cx="8001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162800" y="5791200"/>
          <a:ext cx="846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1887200" imgH="5181600" progId="Equation.DSMT4">
                  <p:embed/>
                </p:oleObj>
              </mc:Choice>
              <mc:Fallback>
                <p:oleObj name="Equation" r:id="rId4" imgW="11887200" imgH="51816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2800" y="5791200"/>
                        <a:ext cx="846137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001000" y="5791200"/>
          <a:ext cx="86670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2192000" imgH="5181600" progId="Equation.DSMT4">
                  <p:embed/>
                </p:oleObj>
              </mc:Choice>
              <mc:Fallback>
                <p:oleObj name="Equation" r:id="rId6" imgW="12192000" imgH="51816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01000" y="5791200"/>
                        <a:ext cx="866707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543800" y="6096000"/>
          <a:ext cx="9112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2801600" imgH="5181600" progId="Equation.DSMT4">
                  <p:embed/>
                </p:oleObj>
              </mc:Choice>
              <mc:Fallback>
                <p:oleObj name="Equation" r:id="rId8" imgW="12801600" imgH="51816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3800" y="6096000"/>
                        <a:ext cx="911225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810000" y="6400800"/>
          <a:ext cx="80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1277600" imgH="5181600" progId="Equation.DSMT4">
                  <p:embed/>
                </p:oleObj>
              </mc:Choice>
              <mc:Fallback>
                <p:oleObj name="Equation" r:id="rId10" imgW="11277600" imgH="51816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0" y="6400800"/>
                        <a:ext cx="803275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81000" y="2743200"/>
            <a:ext cx="4191000" cy="2754600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6116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的主要引脚信号：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地址线：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数据线：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输出允许信号：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写允许信号：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选片信号：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62600" y="6096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脚，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DIP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封装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05400" y="2743200"/>
            <a:ext cx="34040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1000"/>
            <a:ext cx="543287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743200" y="4114799"/>
          <a:ext cx="609600" cy="49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6400800" imgH="5181600" progId="Equation.DSMT4">
                  <p:embed/>
                </p:oleObj>
              </mc:Choice>
              <mc:Fallback>
                <p:oleObj name="Equation" r:id="rId3" imgW="64008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114799"/>
                        <a:ext cx="609600" cy="4934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286001" y="5029200"/>
          <a:ext cx="533400" cy="478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5791200" imgH="5181600" progId="Equation.DSMT4">
                  <p:embed/>
                </p:oleObj>
              </mc:Choice>
              <mc:Fallback>
                <p:oleObj name="Equation" r:id="rId5" imgW="5791200" imgH="5181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1" y="5029200"/>
                        <a:ext cx="533400" cy="4782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514600" y="4572000"/>
          <a:ext cx="627529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7315200" imgH="5181600" progId="Equation.DSMT4">
                  <p:embed/>
                </p:oleObj>
              </mc:Choice>
              <mc:Fallback>
                <p:oleObj name="Equation" r:id="rId7" imgW="7315200" imgH="51816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4572000"/>
                        <a:ext cx="627529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905000"/>
            <a:ext cx="6553200" cy="3733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静态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5.2.2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5.2.3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</a:t>
            </a:r>
            <a:br>
              <a:rPr lang="en-US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的存储原理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343400" y="1295400"/>
            <a:ext cx="4343400" cy="48006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存储单元由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dirty="0" smtClean="0"/>
              <a:t>MOS</a:t>
            </a:r>
            <a:r>
              <a:rPr lang="zh-CN" altLang="en-US" dirty="0" smtClean="0"/>
              <a:t>管和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个小电容</a:t>
            </a:r>
            <a:r>
              <a:rPr lang="en-US" dirty="0" smtClean="0"/>
              <a:t>C</a:t>
            </a:r>
            <a:r>
              <a:rPr lang="zh-CN" altLang="en-US" dirty="0" smtClean="0"/>
              <a:t>构成。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充满电荷便保存了信息</a:t>
            </a:r>
            <a:r>
              <a:rPr lang="en-US" dirty="0" smtClean="0"/>
              <a:t>1</a:t>
            </a:r>
            <a:r>
              <a:rPr lang="zh-CN" altLang="en-US" dirty="0" smtClean="0"/>
              <a:t>，无电荷为</a:t>
            </a:r>
            <a:r>
              <a:rPr lang="en-US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数据输入输出端连数据总线的某一位</a:t>
            </a:r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zh-CN" altLang="en-US" dirty="0" smtClean="0"/>
              <a:t>（位线）。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行选信号</a:t>
            </a:r>
            <a:r>
              <a:rPr lang="en-US" dirty="0" smtClean="0"/>
              <a:t>X</a:t>
            </a:r>
            <a:r>
              <a:rPr lang="zh-CN" altLang="en-US" dirty="0" smtClean="0"/>
              <a:t>是对低位地址信号（如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~A</a:t>
            </a:r>
            <a:r>
              <a:rPr lang="en-US" baseline="-25000" dirty="0" smtClean="0"/>
              <a:t>7</a:t>
            </a:r>
            <a:r>
              <a:rPr lang="zh-CN" altLang="en-US" dirty="0" smtClean="0"/>
              <a:t>）译码产生的，列选信号</a:t>
            </a:r>
            <a:r>
              <a:rPr lang="en-US" dirty="0" smtClean="0"/>
              <a:t>Y</a:t>
            </a:r>
            <a:r>
              <a:rPr lang="zh-CN" altLang="en-US" dirty="0" smtClean="0"/>
              <a:t>是对高位地址信号（如</a:t>
            </a:r>
            <a:r>
              <a:rPr lang="en-US" dirty="0" smtClean="0"/>
              <a:t>A</a:t>
            </a:r>
            <a:r>
              <a:rPr lang="en-US" baseline="-25000" dirty="0" smtClean="0"/>
              <a:t>15</a:t>
            </a:r>
            <a:r>
              <a:rPr lang="en-US" dirty="0" smtClean="0"/>
              <a:t>~A</a:t>
            </a:r>
            <a:r>
              <a:rPr lang="en-US" baseline="-25000" dirty="0" smtClean="0"/>
              <a:t>8</a:t>
            </a:r>
            <a:r>
              <a:rPr lang="zh-CN" altLang="en-US" dirty="0" smtClean="0"/>
              <a:t>）译码形成。只有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都高时，该单元才被选中。</a:t>
            </a:r>
            <a:endParaRPr lang="zh-CN" altLang="en-US" dirty="0" smtClean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676400"/>
            <a:ext cx="373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的存储原理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0" y="1371600"/>
            <a:ext cx="4572000" cy="498396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写操作时，</a:t>
            </a:r>
            <a:r>
              <a:rPr lang="en-US" dirty="0" smtClean="0"/>
              <a:t>X=1</a:t>
            </a:r>
            <a:r>
              <a:rPr lang="zh-CN" altLang="en-US" dirty="0" smtClean="0"/>
              <a:t>，</a:t>
            </a:r>
            <a:r>
              <a:rPr lang="en-US" dirty="0" smtClean="0"/>
              <a:t>Y=1</a:t>
            </a:r>
            <a:r>
              <a:rPr lang="zh-CN" altLang="en-US" dirty="0" smtClean="0"/>
              <a:t>，</a:t>
            </a:r>
            <a:r>
              <a:rPr lang="en-US" dirty="0" smtClean="0"/>
              <a:t>Q</a:t>
            </a:r>
            <a:r>
              <a:rPr lang="zh-CN" altLang="en-US" dirty="0" smtClean="0"/>
              <a:t>和</a:t>
            </a:r>
            <a:r>
              <a:rPr lang="en-US" dirty="0" smtClean="0"/>
              <a:t>T</a:t>
            </a:r>
            <a:r>
              <a:rPr lang="zh-CN" altLang="en-US" dirty="0" smtClean="0"/>
              <a:t>管均导通，要写入值（</a:t>
            </a:r>
            <a:r>
              <a:rPr lang="en-US" dirty="0" smtClean="0"/>
              <a:t>0</a:t>
            </a:r>
            <a:r>
              <a:rPr lang="zh-CN" altLang="en-US" dirty="0" smtClean="0"/>
              <a:t>或</a:t>
            </a:r>
            <a:r>
              <a:rPr lang="en-US" dirty="0" smtClean="0"/>
              <a:t>1</a:t>
            </a:r>
            <a:r>
              <a:rPr lang="zh-CN" altLang="en-US" dirty="0" smtClean="0"/>
              <a:t>）从</a:t>
            </a:r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zh-CN" altLang="en-US" dirty="0" smtClean="0"/>
              <a:t>加到</a:t>
            </a:r>
            <a:r>
              <a:rPr lang="en-US" dirty="0" smtClean="0"/>
              <a:t>C</a:t>
            </a:r>
            <a:r>
              <a:rPr lang="zh-CN" altLang="en-US" dirty="0" smtClean="0"/>
              <a:t>上。根据要写入的值，</a:t>
            </a:r>
            <a:r>
              <a:rPr lang="en-US" dirty="0" smtClean="0"/>
              <a:t>C</a:t>
            </a:r>
            <a:r>
              <a:rPr lang="zh-CN" altLang="en-US" dirty="0" smtClean="0"/>
              <a:t>很快完成充电（</a:t>
            </a:r>
            <a:r>
              <a:rPr lang="en-US" dirty="0" smtClean="0"/>
              <a:t>1</a:t>
            </a:r>
            <a:r>
              <a:rPr lang="zh-CN" altLang="en-US" dirty="0" smtClean="0"/>
              <a:t>）或放电（</a:t>
            </a:r>
            <a:r>
              <a:rPr lang="en-US" dirty="0" smtClean="0"/>
              <a:t>0</a:t>
            </a:r>
            <a:r>
              <a:rPr lang="zh-CN" altLang="en-US" dirty="0" smtClean="0"/>
              <a:t>）过程。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读操作时，</a:t>
            </a:r>
            <a:r>
              <a:rPr lang="en-US" dirty="0" smtClean="0"/>
              <a:t>Q</a:t>
            </a:r>
            <a:r>
              <a:rPr lang="zh-CN" altLang="en-US" dirty="0" smtClean="0"/>
              <a:t>和</a:t>
            </a:r>
            <a:r>
              <a:rPr lang="en-US" dirty="0" smtClean="0"/>
              <a:t>T</a:t>
            </a:r>
            <a:r>
              <a:rPr lang="zh-CN" altLang="en-US" dirty="0" smtClean="0"/>
              <a:t>同样导通，存储在</a:t>
            </a:r>
            <a:r>
              <a:rPr lang="en-US" dirty="0" smtClean="0"/>
              <a:t>C</a:t>
            </a:r>
            <a:r>
              <a:rPr lang="zh-CN" altLang="en-US" dirty="0" smtClean="0"/>
              <a:t>上电荷通过</a:t>
            </a:r>
            <a:r>
              <a:rPr lang="en-US" dirty="0" smtClean="0"/>
              <a:t>Q</a:t>
            </a:r>
            <a:r>
              <a:rPr lang="zh-CN" altLang="en-US" dirty="0" smtClean="0"/>
              <a:t>、刷新放大器和</a:t>
            </a:r>
            <a:r>
              <a:rPr lang="en-US" dirty="0" smtClean="0"/>
              <a:t>T</a:t>
            </a:r>
            <a:r>
              <a:rPr lang="zh-CN" altLang="en-US" dirty="0" smtClean="0"/>
              <a:t>输出到</a:t>
            </a:r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放大器的灵敏度和增益都很高，能将</a:t>
            </a:r>
            <a:r>
              <a:rPr lang="en-US" dirty="0" smtClean="0"/>
              <a:t>C</a:t>
            </a:r>
            <a:r>
              <a:rPr lang="zh-CN" altLang="en-US" dirty="0" smtClean="0"/>
              <a:t>上电荷量转换成</a:t>
            </a:r>
            <a:r>
              <a:rPr lang="en-US" dirty="0" smtClean="0"/>
              <a:t>0</a:t>
            </a:r>
            <a:r>
              <a:rPr lang="zh-CN" altLang="en-US" dirty="0" smtClean="0"/>
              <a:t>或</a:t>
            </a:r>
            <a:r>
              <a:rPr lang="en-US" dirty="0" smtClean="0"/>
              <a:t>1</a:t>
            </a:r>
            <a:r>
              <a:rPr lang="zh-CN" altLang="en-US" dirty="0" smtClean="0"/>
              <a:t>的逻辑电平，确保读出信息的正确性。</a:t>
            </a:r>
            <a:endParaRPr lang="zh-CN" alt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2209800"/>
            <a:ext cx="373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6645</Words>
  <Application>WPS 演示</Application>
  <PresentationFormat>全屏显示(4:3)</PresentationFormat>
  <Paragraphs>300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39</vt:i4>
      </vt:variant>
    </vt:vector>
  </HeadingPairs>
  <TitlesOfParts>
    <vt:vector size="94" baseType="lpstr">
      <vt:lpstr>Arial</vt:lpstr>
      <vt:lpstr>宋体</vt:lpstr>
      <vt:lpstr>Wingdings</vt:lpstr>
      <vt:lpstr>Times New Roman</vt:lpstr>
      <vt:lpstr>楷体_GB2312</vt:lpstr>
      <vt:lpstr>华文隶书</vt:lpstr>
      <vt:lpstr>黑体</vt:lpstr>
      <vt:lpstr>Wingdings 2</vt:lpstr>
      <vt:lpstr>Wingdings 3</vt:lpstr>
      <vt:lpstr>Symbol</vt:lpstr>
      <vt:lpstr>新宋体</vt:lpstr>
      <vt:lpstr>Consolas</vt:lpstr>
      <vt:lpstr>微软雅黑</vt:lpstr>
      <vt:lpstr>Arial Unicode MS</vt:lpstr>
      <vt:lpstr>华文楷体</vt:lpstr>
      <vt:lpstr>Corbel</vt:lpstr>
      <vt:lpstr>仿宋_GB2312</vt:lpstr>
      <vt:lpstr>仿宋</vt:lpstr>
      <vt:lpstr>穿越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§5.2   随机存储器RAM     5.2.1  静态RAM（SRAM）    5.2.2  动态RAM（DRAM）    5.2.3  内存条 </vt:lpstr>
      <vt:lpstr>1. SRAM的存储原理</vt:lpstr>
      <vt:lpstr>SRAM的特点</vt:lpstr>
      <vt:lpstr>2. SRAM芯片6116 容量2K×8bit，即2048字节，存取时间85～150ns </vt:lpstr>
      <vt:lpstr>PowerPoint 演示文稿</vt:lpstr>
      <vt:lpstr>5.2.1  静态RAM（SRAM） 5.2.2  动态RAM（DRAM） 5.2.3  内存条 </vt:lpstr>
      <vt:lpstr>1.  DRAM的存储原理</vt:lpstr>
      <vt:lpstr>1.  DRAM的存储原理</vt:lpstr>
      <vt:lpstr>动态RAM的刷新</vt:lpstr>
      <vt:lpstr>2.  2164A  DRAM</vt:lpstr>
      <vt:lpstr>1）2164的内部结构</vt:lpstr>
      <vt:lpstr>1）2164的内部结构</vt:lpstr>
      <vt:lpstr>1）2164的内部结构</vt:lpstr>
      <vt:lpstr>2）2164A的引脚</vt:lpstr>
      <vt:lpstr>3）2164A的工作方式</vt:lpstr>
      <vt:lpstr>3）2164A的工作方式</vt:lpstr>
      <vt:lpstr>3）2164A的工作方式</vt:lpstr>
      <vt:lpstr>3. DRAM的刷新</vt:lpstr>
      <vt:lpstr>常用的DRAM刷新方式</vt:lpstr>
      <vt:lpstr>DRAM刷新方式</vt:lpstr>
      <vt:lpstr>DRAM刷新方式</vt:lpstr>
      <vt:lpstr>DRAM控制器</vt:lpstr>
      <vt:lpstr>5.2.1  静态RAM（SRAM） 5.2.2  动态RAM（DRAM） 5.2.3  内存条 </vt:lpstr>
      <vt:lpstr>5.2.3  内存条</vt:lpstr>
      <vt:lpstr>1.内存条的封装</vt:lpstr>
      <vt:lpstr>PowerPoint 演示文稿</vt:lpstr>
      <vt:lpstr>2. 内存条的类型</vt:lpstr>
      <vt:lpstr>2. 内存条的类型</vt:lpstr>
      <vt:lpstr>DDR333  512MB内存条</vt:lpstr>
      <vt:lpstr>2. 内存条的类型</vt:lpstr>
      <vt:lpstr>2. 内存条的类型</vt:lpstr>
      <vt:lpstr>PowerPoint 演示文稿</vt:lpstr>
      <vt:lpstr>2. 内存条的类型</vt:lpstr>
      <vt:lpstr>2. 内存条的类型</vt:lpstr>
      <vt:lpstr>2. 内存条的类型</vt:lpstr>
      <vt:lpstr>3. 内存条的技术指标</vt:lpstr>
      <vt:lpstr>3. 内存条的技术指标</vt:lpstr>
      <vt:lpstr>3. 内存条的技术指标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RAM</dc:title>
  <dc:creator>冯周</dc:creator>
  <cp:lastModifiedBy>zhaowb1394026140</cp:lastModifiedBy>
  <cp:revision>108</cp:revision>
  <cp:lastPrinted>2113-01-01T00:00:00Z</cp:lastPrinted>
  <dcterms:created xsi:type="dcterms:W3CDTF">2113-01-01T00:00:00Z</dcterms:created>
  <dcterms:modified xsi:type="dcterms:W3CDTF">2018-11-05T08:41:31Z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2052-11.1.0.7932</vt:lpwstr>
  </property>
</Properties>
</file>