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tiff" ContentType="image/tif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688" r:id="rId3"/>
    <p:sldId id="696" r:id="rId4"/>
    <p:sldId id="695" r:id="rId5"/>
    <p:sldId id="628" r:id="rId6"/>
    <p:sldId id="629" r:id="rId7"/>
    <p:sldId id="697" r:id="rId8"/>
    <p:sldId id="698" r:id="rId9"/>
    <p:sldId id="699" r:id="rId10"/>
    <p:sldId id="630" r:id="rId11"/>
    <p:sldId id="689" r:id="rId12"/>
    <p:sldId id="631" r:id="rId13"/>
    <p:sldId id="690" r:id="rId14"/>
    <p:sldId id="701" r:id="rId15"/>
    <p:sldId id="710" r:id="rId16"/>
    <p:sldId id="634" r:id="rId17"/>
    <p:sldId id="635" r:id="rId18"/>
    <p:sldId id="691" r:id="rId19"/>
    <p:sldId id="700" r:id="rId20"/>
    <p:sldId id="693" r:id="rId21"/>
    <p:sldId id="692" r:id="rId22"/>
    <p:sldId id="694" r:id="rId23"/>
    <p:sldId id="702" r:id="rId24"/>
    <p:sldId id="703" r:id="rId25"/>
    <p:sldId id="704" r:id="rId26"/>
    <p:sldId id="705" r:id="rId27"/>
    <p:sldId id="706" r:id="rId28"/>
    <p:sldId id="707" r:id="rId29"/>
    <p:sldId id="708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FF00"/>
    <a:srgbClr val="CCECFF"/>
    <a:srgbClr val="FF0000"/>
    <a:srgbClr val="C0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581" autoAdjust="0"/>
  </p:normalViewPr>
  <p:slideViewPr>
    <p:cSldViewPr>
      <p:cViewPr>
        <p:scale>
          <a:sx n="76" d="100"/>
          <a:sy n="76" d="100"/>
        </p:scale>
        <p:origin x="-240" y="5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0" y="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 ROM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73152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r>
              <a:rPr lang="en-US" altLang="zh-CN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存储器</a:t>
            </a:r>
            <a:endParaRPr lang="zh-CN" altLang="en-US" b="1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rgbClr val="FFC000"/>
        </a:buClr>
        <a:buSzPct val="95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latin typeface="Times New Roman" panose="02020603050405020304" pitchFamily="18" charset="0"/>
          <a:ea typeface="黑体" panose="02010609060101010101" pitchFamily="2" charset="-122"/>
          <a:cs typeface="Times New Roman" panose="02020603050405020304" pitchFamily="18" charset="0"/>
        </a:defRPr>
      </a:lvl1pPr>
      <a:lvl2pPr marL="740410" indent="-285750" algn="l" rtl="0" eaLnBrk="1" latinLnBrk="0" hangingPunct="1">
        <a:spcBef>
          <a:spcPct val="20000"/>
        </a:spcBef>
        <a:buClr>
          <a:srgbClr val="00B0F0"/>
        </a:buClr>
        <a:buSzPct val="90000"/>
        <a:buFont typeface="Wingdings" panose="05000000000000000000" pitchFamily="2" charset="2"/>
        <a:buChar char="Ø"/>
        <a:defRPr kumimoji="0" sz="2600" b="1" kern="1200">
          <a:solidFill>
            <a:srgbClr val="FFFF00"/>
          </a:solidFill>
          <a:latin typeface="Times New Roman" panose="02020603050405020304" pitchFamily="18" charset="0"/>
          <a:ea typeface="楷体_GB2312" pitchFamily="49" charset="-122"/>
          <a:cs typeface="Times New Roman" panose="02020603050405020304" pitchFamily="18" charset="0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0.bin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8.wmf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wmf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8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2743200"/>
            <a:ext cx="5649913" cy="136207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altLang="zh-CN" sz="6000" dirty="0" smtClean="0">
                <a:solidFill>
                  <a:schemeClr val="tx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</a:br>
            <a:br>
              <a:rPr lang="en-US" altLang="zh-CN" sz="6000" dirty="0" smtClean="0">
                <a:solidFill>
                  <a:srgbClr val="0070C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6000" dirty="0" smtClean="0">
                <a:solidFill>
                  <a:srgbClr val="0070C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endParaRPr lang="zh-CN" altLang="en-US" sz="6000" dirty="0">
              <a:solidFill>
                <a:srgbClr val="0070C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24000" y="4572000"/>
            <a:ext cx="6781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4000" dirty="0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381000" y="762000"/>
            <a:ext cx="8534400" cy="5257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zh-CN" sz="3600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第</a:t>
            </a:r>
            <a: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章  存储器</a:t>
            </a:r>
            <a:endParaRPr lang="en-US" altLang="zh-CN" sz="54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en-US" sz="3600" b="1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endParaRPr lang="en-US" altLang="en-US" sz="3600" b="1" dirty="0" smtClean="0">
              <a:solidFill>
                <a:schemeClr val="tx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/>
            <a:r>
              <a:rPr lang="en-US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5.3  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只读存储器（</a:t>
            </a:r>
            <a:r>
              <a:rPr kumimoji="1" lang="en-US" altLang="zh-CN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kumimoji="1"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27128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的工作方式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28800" y="2209800"/>
            <a:ext cx="482600" cy="457200"/>
          </a:xfrm>
          <a:prstGeom prst="rect">
            <a:avLst/>
          </a:prstGeom>
          <a:noFill/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209800"/>
            <a:ext cx="544830" cy="473765"/>
          </a:xfrm>
          <a:prstGeom prst="rect">
            <a:avLst/>
          </a:prstGeom>
          <a:noFill/>
        </p:spPr>
      </p:pic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209800"/>
            <a:ext cx="902970" cy="488092"/>
          </a:xfrm>
          <a:prstGeom prst="rect">
            <a:avLst/>
          </a:prstGeom>
          <a:noFill/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4262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27128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7</a:t>
            </a:r>
            <a:r>
              <a:rPr lang="zh-CN" altLang="en-US" dirty="0" smtClean="0"/>
              <a:t>种工作方式，由表</a:t>
            </a:r>
            <a:r>
              <a:rPr lang="en-US" altLang="zh-CN" dirty="0" smtClean="0"/>
              <a:t>5.4</a:t>
            </a:r>
            <a:r>
              <a:rPr lang="zh-CN" altLang="en-US" dirty="0" smtClean="0"/>
              <a:t>概括</a:t>
            </a:r>
            <a:endParaRPr lang="zh-CN" altLang="en-US" dirty="0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905000"/>
            <a:ext cx="86975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533400"/>
            <a:ext cx="7772400" cy="26670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600" dirty="0" smtClean="0"/>
              <a:t>读出：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PP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=+5V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             ，过程与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SRAM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类似，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当地址信息到达后，只要     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和            ，选中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单元的内容就会出现在数据线上。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/>
            <a:r>
              <a:rPr lang="zh-CN" altLang="en-US" sz="2600" dirty="0" smtClean="0"/>
              <a:t>编程：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需用编程器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,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由编程软件实现。先置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V</a:t>
            </a:r>
            <a:r>
              <a:rPr lang="en-US" altLang="zh-CN" sz="2600" baseline="-25000" dirty="0" smtClean="0">
                <a:solidFill>
                  <a:srgbClr val="CCFFFF"/>
                </a:solidFill>
                <a:ea typeface="楷体_GB2312" pitchFamily="49" charset="-122"/>
              </a:rPr>
              <a:t>PP</a:t>
            </a:r>
            <a:endParaRPr lang="en-US" altLang="zh-CN" sz="2600" baseline="-250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= +12V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         ，        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,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然后加上地址信息和写入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要编程的字节，接着置              完成</a:t>
            </a:r>
            <a:r>
              <a:rPr lang="en-US" altLang="zh-CN" sz="26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字节写入。</a:t>
            </a:r>
            <a:endParaRPr lang="en-US" altLang="zh-CN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5000" y="3170551"/>
            <a:ext cx="5562600" cy="36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72200" y="914400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2" imgW="10363200" imgH="5181600" progId="Equation.DSMT4">
                  <p:embed/>
                </p:oleObj>
              </mc:Choice>
              <mc:Fallback>
                <p:oleObj name="Equation" r:id="rId2" imgW="103632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72200" y="914400"/>
                        <a:ext cx="8890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876800" y="914400"/>
          <a:ext cx="86217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0058400" imgH="5181600" progId="Equation.DSMT4">
                  <p:embed/>
                </p:oleObj>
              </mc:Choice>
              <mc:Fallback>
                <p:oleObj name="Equation" r:id="rId4" imgW="10058400" imgH="51816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6800" y="914400"/>
                        <a:ext cx="86217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352800" y="2209800"/>
          <a:ext cx="86217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0058400" imgH="5181600" progId="Equation.DSMT4">
                  <p:embed/>
                </p:oleObj>
              </mc:Choice>
              <mc:Fallback>
                <p:oleObj name="Equation" r:id="rId6" imgW="10058400" imgH="51816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2800" y="2209800"/>
                        <a:ext cx="862177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2438400" y="2209800"/>
          <a:ext cx="838200" cy="43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0058400" imgH="5181600" progId="Equation.DSMT4">
                  <p:embed/>
                </p:oleObj>
              </mc:Choice>
              <mc:Fallback>
                <p:oleObj name="Equation" r:id="rId7" imgW="10058400" imgH="51816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38400" y="2209800"/>
                        <a:ext cx="838200" cy="4321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810000" y="533400"/>
          <a:ext cx="11744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3716000" imgH="5181600" progId="Equation.DSMT4">
                  <p:embed/>
                </p:oleObj>
              </mc:Choice>
              <mc:Fallback>
                <p:oleObj name="Equation" r:id="rId9" imgW="13716000" imgH="5181600" progId="Equation.DSMT4">
                  <p:embed/>
                  <p:pic>
                    <p:nvPicPr>
                      <p:cNvPr id="0" name="图片 307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10000" y="533400"/>
                        <a:ext cx="117447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4495800" y="2590800"/>
          <a:ext cx="117447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13716000" imgH="5181600" progId="Equation.DSMT4">
                  <p:embed/>
                </p:oleObj>
              </mc:Choice>
              <mc:Fallback>
                <p:oleObj name="Equation" r:id="rId11" imgW="13716000" imgH="5181600" progId="Equation.DSMT4">
                  <p:embed/>
                  <p:pic>
                    <p:nvPicPr>
                      <p:cNvPr id="0" name="图片 307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95800" y="2590800"/>
                        <a:ext cx="1174476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33400" y="609600"/>
            <a:ext cx="7772400" cy="5791200"/>
          </a:xfrm>
        </p:spPr>
        <p:txBody>
          <a:bodyPr>
            <a:noAutofit/>
          </a:bodyPr>
          <a:lstStyle/>
          <a:p>
            <a:pPr algn="just"/>
            <a:r>
              <a:rPr lang="zh-CN" altLang="en-US" sz="2600" dirty="0" smtClean="0"/>
              <a:t>校验：可用两种方法实现校验来核对写入内容。</a:t>
            </a:r>
            <a:endParaRPr lang="en-US" altLang="zh-CN" sz="2600" dirty="0" smtClean="0"/>
          </a:p>
          <a:p>
            <a:pPr algn="just">
              <a:buNone/>
            </a:pPr>
            <a:r>
              <a:rPr lang="zh-CN" altLang="en-US" sz="2600" dirty="0" smtClean="0"/>
              <a:t>方法一：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与编程方式结合，每写入一个字节，马上读出，检查是否正确。见前面的编程时序图。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zh-CN" altLang="en-US" sz="2600" dirty="0" smtClean="0"/>
              <a:t>方法二：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27128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有单独的校验方式，因此也可在所有内容都编程完之后再进行校验。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2" charset="-122"/>
              </a:rPr>
              <a:t>编程：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在内存中开辟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16KB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27128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映像区，与所有单元对应，存放要编程的程序和数据的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16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进制代码，并在不用位置放入代码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FFH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（即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1111 </a:t>
            </a:r>
            <a:r>
              <a:rPr lang="en-US" sz="2400" dirty="0" err="1" smtClean="0">
                <a:solidFill>
                  <a:srgbClr val="CCECFF"/>
                </a:solidFill>
                <a:ea typeface="楷体_GB2312" pitchFamily="49" charset="-122"/>
              </a:rPr>
              <a:t>1111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），编程时只要将整个映像区复制进芯片。</a:t>
            </a:r>
            <a:endParaRPr lang="en-US" altLang="zh-CN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黑体" panose="02010609060101010101" pitchFamily="2" charset="-122"/>
              </a:rPr>
              <a:t>校验：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依次读出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EPROM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各字节，与映像区里待编程内容比较，实现校验</a:t>
            </a:r>
            <a:r>
              <a:rPr lang="zh-CN" altLang="en-US" sz="2400" dirty="0" smtClean="0">
                <a:solidFill>
                  <a:srgbClr val="CCECFF"/>
                </a:solidFill>
              </a:rPr>
              <a:t>。</a:t>
            </a:r>
            <a:endParaRPr lang="en-US" altLang="zh-CN" sz="2400" dirty="0" smtClean="0">
              <a:solidFill>
                <a:srgbClr val="CCECFF"/>
              </a:solidFill>
            </a:endParaRPr>
          </a:p>
          <a:p>
            <a:pPr algn="just">
              <a:spcBef>
                <a:spcPts val="1200"/>
              </a:spcBef>
              <a:buFont typeface="Wingdings 3" panose="05040102010807070707" pitchFamily="18" charset="2"/>
              <a:buChar char="u"/>
            </a:pPr>
            <a:r>
              <a:rPr lang="zh-CN" altLang="en-US" sz="2600" dirty="0" smtClean="0"/>
              <a:t>编程好的</a:t>
            </a:r>
            <a:r>
              <a:rPr lang="en-US" sz="2600" dirty="0" smtClean="0"/>
              <a:t>EPROM</a:t>
            </a:r>
            <a:r>
              <a:rPr lang="zh-CN" altLang="en-US" sz="2600" dirty="0" smtClean="0"/>
              <a:t>芯片，要用不透光的贴纸或胶布封住石英窗口，以免受到来自阳光和电灯等光源的紫外线照射，致使内容受到破坏。</a:t>
            </a:r>
            <a:endParaRPr lang="zh-CN" altLang="en-US" sz="2600" dirty="0" smtClean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8382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27128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的其它工作状态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51054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 smtClean="0"/>
              <a:t>禁止输出。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当       和         为高电平时，即使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      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    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它也禁止输出。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禁止编程。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V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PP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+12V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时，只要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    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0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，它仍处在禁止编程状态。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静止等待。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正常使用时，若没被选中，就处于等待方式（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Standby Mode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），电流从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100mA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降为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40mA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，输出处于高阻态，以降低功耗。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/>
              <a:t>读标识符。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在读方式下，若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24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脚（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9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）接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+12V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，便进入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Intel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标识符模式，可从中读出制造商和芯片类型码。先将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13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（除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9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）置为全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，让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=0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，读出制造商代码，再置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=1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，读出类型代码。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  <a:buNone/>
            </a:pP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   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例如，读出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89H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08H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Intel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M2764A EPROM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；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 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若是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89H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89H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，则是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Intel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M27128A EPROM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芯片。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239000" y="12954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6096000" imgH="5181600" progId="Equation.DSMT4">
                  <p:embed/>
                </p:oleObj>
              </mc:Choice>
              <mc:Fallback>
                <p:oleObj name="Equation" r:id="rId1" imgW="60960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9000" y="1295400"/>
                        <a:ext cx="508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638800" y="20574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6400800" imgH="5181600" progId="Equation.DSMT4">
                  <p:embed/>
                </p:oleObj>
              </mc:Choice>
              <mc:Fallback>
                <p:oleObj name="Equation" r:id="rId3" imgW="6400800" imgH="5181600" progId="Equation.DSMT4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2057400"/>
                        <a:ext cx="533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4038600" y="1295400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9753600" imgH="5181600" progId="Equation.DSMT4">
                  <p:embed/>
                </p:oleObj>
              </mc:Choice>
              <mc:Fallback>
                <p:oleObj name="Equation" r:id="rId5" imgW="9753600" imgH="5181600" progId="Equation.DSMT4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8600" y="1295400"/>
                        <a:ext cx="8128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200400" y="12954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6400800" imgH="5181600" progId="Equation.DSMT4">
                  <p:embed/>
                </p:oleObj>
              </mc:Choice>
              <mc:Fallback>
                <p:oleObj name="Equation" r:id="rId7" imgW="6400800" imgH="5181600" progId="Equation.DSMT4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00400" y="1295400"/>
                        <a:ext cx="533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2057400"/>
            <a:ext cx="6781800" cy="3657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5.3.1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可编程可擦除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ROM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                            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（</a:t>
            </a: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EPROM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）</a:t>
            </a:r>
            <a:endParaRPr lang="en-US" altLang="zh-CN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5.3.2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电可擦除可编程</a:t>
            </a: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ROM</a:t>
            </a:r>
            <a:endParaRPr 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EEPROM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）</a:t>
            </a:r>
            <a:endParaRPr 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5.3.2 </a:t>
            </a:r>
            <a:r>
              <a:rPr lang="zh-CN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电可擦除可编程只读存储器</a:t>
            </a:r>
            <a:b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EEPROM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PROM</a:t>
            </a:r>
            <a:endParaRPr lang="en-US" altLang="zh-CN" sz="3200" b="1" dirty="0" smtClean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76400"/>
            <a:ext cx="7924800" cy="4724400"/>
          </a:xfrm>
        </p:spPr>
        <p:txBody>
          <a:bodyPr>
            <a:normAutofit lnSpcReduction="10000"/>
          </a:bodyPr>
          <a:lstStyle/>
          <a:p>
            <a:pPr algn="just" eaLnBrk="1" hangingPunct="1">
              <a:buNone/>
            </a:pPr>
            <a:r>
              <a:rPr lang="en-US" altLang="zh-CN" sz="32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EEPROM</a:t>
            </a:r>
            <a:r>
              <a:rPr lang="zh-CN" altLang="en-US" sz="3200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的原理与特点</a:t>
            </a:r>
            <a:endParaRPr lang="en-US" altLang="zh-CN" sz="3200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spcBef>
                <a:spcPts val="18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EPROM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的缺点：</a:t>
            </a:r>
            <a:r>
              <a:rPr lang="zh-CN" altLang="en-US" sz="2800" dirty="0" smtClean="0">
                <a:solidFill>
                  <a:srgbClr val="CCFFFF"/>
                </a:solidFill>
                <a:ea typeface="楷体_GB2312" pitchFamily="49" charset="-122"/>
              </a:rPr>
              <a:t>虽可多次编程，但不容易修改局部内容，那怕只想改变</a:t>
            </a:r>
            <a:r>
              <a:rPr lang="en-US" altLang="zh-CN" sz="2800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rgbClr val="CCFFFF"/>
                </a:solidFill>
                <a:ea typeface="楷体_GB2312" pitchFamily="49" charset="-122"/>
              </a:rPr>
              <a:t>个字节，也要拔下芯片，用紫外线擦除后重新编程，使用不方便。</a:t>
            </a:r>
            <a:endParaRPr lang="en-US" altLang="zh-CN" sz="28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spcBef>
                <a:spcPts val="3000"/>
              </a:spcBef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EEPROM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是一种能多次写入局部内容的只读存储器，工作原理类似于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EPROM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，但采用不同方法使浮动栅带电和去电。其漏极上面加了个隧道二极管，在高电压作用下，电荷通过它流向浮动栅，即编程；若电场极性反转，电荷将从浮动栅流向漏极，即擦除。 </a:t>
            </a:r>
            <a:endParaRPr lang="zh-CN" altLang="en-US" sz="28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 eaLnBrk="1" hangingPunct="1"/>
            <a:endParaRPr lang="zh-CN" altLang="en-US" sz="2800" dirty="0" smtClean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6309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EEPROM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的特点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410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/>
              <a:t>1</a:t>
            </a:r>
            <a:r>
              <a:rPr lang="zh-CN" altLang="en-US" sz="2600" dirty="0" smtClean="0"/>
              <a:t>）</a:t>
            </a:r>
            <a:r>
              <a:rPr lang="en-US" sz="2600" dirty="0" smtClean="0"/>
              <a:t>+5V</a:t>
            </a:r>
            <a:r>
              <a:rPr lang="zh-CN" altLang="en-US" sz="2600" dirty="0" smtClean="0"/>
              <a:t>单电源供电。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早期产品编程时也要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+21V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，改进后的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2817A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等，能将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+5V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升到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+21V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600" dirty="0" smtClean="0"/>
              <a:t>2</a:t>
            </a:r>
            <a:r>
              <a:rPr lang="zh-CN" altLang="en-US" sz="2600" dirty="0" smtClean="0"/>
              <a:t>）按字节擦除和改写，只需</a:t>
            </a:r>
            <a:r>
              <a:rPr lang="en-US" altLang="zh-CN" sz="2600" dirty="0" smtClean="0"/>
              <a:t>10ms</a:t>
            </a:r>
            <a:r>
              <a:rPr lang="zh-CN" altLang="en-US" sz="2600" dirty="0" smtClean="0"/>
              <a:t>。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可改写任一部分内容，擦写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10000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次，甚至百万次，数据保存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10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年。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600" dirty="0" smtClean="0"/>
              <a:t>3</a:t>
            </a:r>
            <a:r>
              <a:rPr lang="zh-CN" altLang="en-US" sz="2600" dirty="0" smtClean="0"/>
              <a:t>）在线编程。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不需专门编程器，不必取下芯片，可在电路板上在线编程（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On-line Programming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）。</a:t>
            </a:r>
            <a:endParaRPr lang="zh-CN" altLang="en-US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600" dirty="0" smtClean="0"/>
              <a:t>4</a:t>
            </a:r>
            <a:r>
              <a:rPr lang="zh-CN" altLang="en-US" sz="2600" dirty="0" smtClean="0"/>
              <a:t>）兼有</a:t>
            </a:r>
            <a:r>
              <a:rPr lang="en-US" sz="2600" dirty="0" smtClean="0"/>
              <a:t>ROM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RAM</a:t>
            </a:r>
            <a:r>
              <a:rPr lang="zh-CN" altLang="en-US" sz="2600" dirty="0" smtClean="0"/>
              <a:t>的特点。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断电不丢失信息，又可随机改写，但不能代替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，使用中主要是读出。单元擦除比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EPROM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快，写入比</a:t>
            </a:r>
            <a:r>
              <a:rPr lang="en-US" sz="2600" dirty="0" smtClean="0">
                <a:solidFill>
                  <a:srgbClr val="CCFFFF"/>
                </a:solidFill>
                <a:ea typeface="楷体_GB2312" pitchFamily="49" charset="-122"/>
              </a:rPr>
              <a:t>RAM</a:t>
            </a:r>
            <a:r>
              <a:rPr lang="zh-CN" altLang="en-US" sz="2600" dirty="0" smtClean="0">
                <a:solidFill>
                  <a:srgbClr val="CCFFFF"/>
                </a:solidFill>
                <a:ea typeface="楷体_GB2312" pitchFamily="49" charset="-122"/>
              </a:rPr>
              <a:t>慢得多。</a:t>
            </a:r>
            <a:endParaRPr lang="en-US" altLang="zh-CN" sz="26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altLang="zh-CN" sz="2600" dirty="0" smtClean="0"/>
              <a:t>5</a:t>
            </a:r>
            <a:r>
              <a:rPr lang="zh-CN" altLang="en-US" sz="2600" dirty="0" smtClean="0"/>
              <a:t>）常见的</a:t>
            </a:r>
            <a:r>
              <a:rPr lang="en-US" sz="2600" dirty="0" smtClean="0"/>
              <a:t>EEPROM</a:t>
            </a:r>
            <a:r>
              <a:rPr lang="zh-CN" altLang="en-US" sz="2600" dirty="0" smtClean="0"/>
              <a:t>：</a:t>
            </a:r>
            <a:r>
              <a:rPr lang="en-US" sz="2600" dirty="0" smtClean="0"/>
              <a:t>      </a:t>
            </a:r>
            <a:r>
              <a:rPr lang="en-US" sz="2600" dirty="0" smtClean="0">
                <a:solidFill>
                  <a:srgbClr val="CCFFFF"/>
                </a:solidFill>
              </a:rPr>
              <a:t>2817A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2K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</a:t>
            </a:r>
            <a:endParaRPr lang="en-US" altLang="zh-CN" sz="26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CCFFFF"/>
                </a:solidFill>
              </a:rPr>
              <a:t>      28C64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8K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 </a:t>
            </a:r>
            <a:r>
              <a:rPr lang="en-US" altLang="zh-CN" sz="2600" dirty="0" smtClean="0">
                <a:solidFill>
                  <a:srgbClr val="CCFFFF"/>
                </a:solidFill>
              </a:rPr>
              <a:t>          </a:t>
            </a:r>
            <a:r>
              <a:rPr lang="en-US" sz="2600" dirty="0" smtClean="0">
                <a:solidFill>
                  <a:srgbClr val="CCFFFF"/>
                </a:solidFill>
              </a:rPr>
              <a:t>28C256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32K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 </a:t>
            </a:r>
            <a:r>
              <a:rPr lang="en-US" sz="2600" dirty="0" smtClean="0">
                <a:solidFill>
                  <a:srgbClr val="CCFFFF"/>
                </a:solidFill>
              </a:rPr>
              <a:t>  </a:t>
            </a:r>
            <a:endParaRPr lang="en-US" sz="2600" dirty="0" smtClean="0">
              <a:solidFill>
                <a:srgbClr val="CCFFFF"/>
              </a:solidFill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CCFFFF"/>
                </a:solidFill>
              </a:rPr>
              <a:t>      28C010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128K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     </a:t>
            </a:r>
            <a:r>
              <a:rPr lang="en-US" sz="2600" dirty="0" smtClean="0">
                <a:solidFill>
                  <a:srgbClr val="CCFFFF"/>
                </a:solidFill>
              </a:rPr>
              <a:t>28C040</a:t>
            </a:r>
            <a:r>
              <a:rPr lang="zh-CN" altLang="en-US" sz="2600" dirty="0" smtClean="0">
                <a:solidFill>
                  <a:srgbClr val="CCFFFF"/>
                </a:solidFill>
              </a:rPr>
              <a:t>（</a:t>
            </a:r>
            <a:r>
              <a:rPr lang="en-US" sz="2600" dirty="0" smtClean="0">
                <a:solidFill>
                  <a:srgbClr val="CCFFFF"/>
                </a:solidFill>
              </a:rPr>
              <a:t>512K</a:t>
            </a:r>
            <a:r>
              <a:rPr lang="en-US" sz="2600" dirty="0" smtClean="0">
                <a:solidFill>
                  <a:srgbClr val="CCFFFF"/>
                </a:solidFill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CCFFFF"/>
                </a:solidFill>
              </a:rPr>
              <a:t>8</a:t>
            </a:r>
            <a:r>
              <a:rPr lang="zh-CN" altLang="en-US" sz="2600" dirty="0" smtClean="0">
                <a:solidFill>
                  <a:srgbClr val="CCFFFF"/>
                </a:solidFill>
              </a:rPr>
              <a:t>）</a:t>
            </a:r>
            <a:endParaRPr lang="en-US" altLang="zh-CN" sz="2600" dirty="0" smtClean="0">
              <a:solidFill>
                <a:srgbClr val="CCFFFF"/>
              </a:solidFill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2817A EEPROM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67200" y="1295400"/>
            <a:ext cx="4572000" cy="5060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 smtClean="0"/>
              <a:t>1</a:t>
            </a:r>
            <a:r>
              <a:rPr lang="zh-CN" altLang="en-US" sz="3200" dirty="0" smtClean="0"/>
              <a:t>）</a:t>
            </a:r>
            <a:r>
              <a:rPr lang="en-US" sz="3200" dirty="0" smtClean="0"/>
              <a:t>2817A</a:t>
            </a:r>
            <a:r>
              <a:rPr lang="zh-CN" altLang="en-US" sz="3200" dirty="0" smtClean="0"/>
              <a:t>的特点</a:t>
            </a:r>
            <a:endParaRPr lang="en-US" altLang="zh-CN" sz="3200" dirty="0" smtClean="0"/>
          </a:p>
          <a:p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容量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2KB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，存取时间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150ns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，写入时间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10ms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，擦除时间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10ms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en-US" altLang="zh-CN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28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脚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DIP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封装，有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11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根地址线和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8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根双向数据线，接受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        </a:t>
            </a:r>
            <a:endParaRPr lang="en-US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CCECFF"/>
                </a:solidFill>
                <a:ea typeface="楷体_GB2312" pitchFamily="49" charset="-122"/>
              </a:rPr>
              <a:t>           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、</a:t>
            </a:r>
            <a:r>
              <a:rPr lang="en-US" altLang="zh-CN" sz="2600" dirty="0" smtClean="0">
                <a:solidFill>
                  <a:srgbClr val="CCECFF"/>
                </a:solidFill>
                <a:ea typeface="楷体_GB2312" pitchFamily="49" charset="-122"/>
              </a:rPr>
              <a:t>    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和       等读</a:t>
            </a:r>
            <a:r>
              <a:rPr lang="en-US" sz="2600" dirty="0" smtClean="0">
                <a:solidFill>
                  <a:srgbClr val="CCECFF"/>
                </a:solidFill>
                <a:ea typeface="楷体_GB2312" pitchFamily="49" charset="-122"/>
              </a:rPr>
              <a:t>/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写控制。</a:t>
            </a:r>
            <a:endParaRPr lang="en-US" altLang="zh-CN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单电源</a:t>
            </a:r>
            <a:r>
              <a:rPr lang="en-US" altLang="zh-CN" sz="2600" dirty="0" smtClean="0">
                <a:solidFill>
                  <a:srgbClr val="CCECFF"/>
                </a:solidFill>
                <a:ea typeface="楷体_GB2312" pitchFamily="49" charset="-122"/>
              </a:rPr>
              <a:t>+5V</a:t>
            </a:r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供电。</a:t>
            </a:r>
            <a:endParaRPr lang="en-US" altLang="zh-CN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r>
              <a:rPr lang="zh-CN" altLang="en-US" sz="2600" dirty="0" smtClean="0">
                <a:solidFill>
                  <a:srgbClr val="CCECFF"/>
                </a:solidFill>
                <a:ea typeface="楷体_GB2312" pitchFamily="49" charset="-122"/>
              </a:rPr>
              <a:t>有上电和掉电保护电路，防止电源波动引起误写，实现数据保护。</a:t>
            </a:r>
            <a:endParaRPr lang="en-US" altLang="zh-CN" sz="26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800" dirty="0"/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1676400"/>
            <a:ext cx="372452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486400" y="3962400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2" imgW="6400800" imgH="5181600" progId="Equation.DSMT4">
                  <p:embed/>
                </p:oleObj>
              </mc:Choice>
              <mc:Fallback>
                <p:oleObj name="Equation" r:id="rId2" imgW="64008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6400" y="3962400"/>
                        <a:ext cx="533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00600" y="39624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6096000" imgH="5181600" progId="Equation.DSMT4">
                  <p:embed/>
                </p:oleObj>
              </mc:Choice>
              <mc:Fallback>
                <p:oleObj name="Equation" r:id="rId4" imgW="6096000" imgH="5181600" progId="Equation.DSMT4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0600" y="3962400"/>
                        <a:ext cx="508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324600" y="39624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7315200" imgH="5181600" progId="Equation.DSMT4">
                  <p:embed/>
                </p:oleObj>
              </mc:Choice>
              <mc:Fallback>
                <p:oleObj name="Equation" r:id="rId6" imgW="7315200" imgH="5181600" progId="Equation.DSMT4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24600" y="3962400"/>
                        <a:ext cx="609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2817A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的特点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6800" y="1219200"/>
            <a:ext cx="7391400" cy="51363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编程与擦除</a:t>
            </a:r>
            <a:endParaRPr lang="zh-CN" altLang="en-US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编程前能自动擦除要写入单元，还可自定时写周期，最大不超过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10ms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。但需要自擦除自定时电路，由    和     状态决定它的启停。</a:t>
            </a:r>
            <a:endParaRPr lang="en-US" altLang="zh-CN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空闲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/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忙碌（                  或     ）输出信号指示编程进程。写入字节时为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，内部忙碌；写入结束后置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，可开始下个字节的写入。</a:t>
            </a:r>
            <a:endParaRPr lang="en-US" altLang="zh-CN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 可用    形成的上升沿向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发中断请求，开始下个字节的写入操作。</a:t>
            </a:r>
            <a:endParaRPr lang="zh-CN" altLang="en-US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038600" y="25908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6096000" imgH="5181600" progId="Equation.DSMT4">
                  <p:embed/>
                </p:oleObj>
              </mc:Choice>
              <mc:Fallback>
                <p:oleObj name="Equation" r:id="rId1" imgW="60960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8600" y="2590800"/>
                        <a:ext cx="508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4876800" y="2590800"/>
          <a:ext cx="60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7315200" imgH="5181600" progId="Equation.DSMT4">
                  <p:embed/>
                </p:oleObj>
              </mc:Choice>
              <mc:Fallback>
                <p:oleObj name="Equation" r:id="rId3" imgW="7315200" imgH="51816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76800" y="2590800"/>
                        <a:ext cx="6096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5334000" y="312420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312420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429000" y="312420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0116800" imgH="5181600" progId="Equation.DSMT4">
                  <p:embed/>
                </p:oleObj>
              </mc:Choice>
              <mc:Fallback>
                <p:oleObj name="Equation" r:id="rId7" imgW="20116800" imgH="51816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3124200"/>
                        <a:ext cx="16764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2362200" y="449580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7620000" imgH="5181600" progId="Equation.DSMT4">
                  <p:embed/>
                </p:oleObj>
              </mc:Choice>
              <mc:Fallback>
                <p:oleObj name="Equation" r:id="rId9" imgW="7620000" imgH="5181600" progId="Equation.DSMT4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4495800"/>
                        <a:ext cx="635000" cy="431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2817A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的工作方式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0" y="1371600"/>
            <a:ext cx="7772400" cy="578640"/>
          </a:xfrm>
        </p:spPr>
        <p:txBody>
          <a:bodyPr/>
          <a:lstStyle/>
          <a:p>
            <a:r>
              <a:rPr lang="en-US" dirty="0" smtClean="0"/>
              <a:t>2817A</a:t>
            </a:r>
            <a:r>
              <a:rPr lang="zh-CN" altLang="en-US" dirty="0" smtClean="0"/>
              <a:t>有四种工作方式，见表</a:t>
            </a:r>
            <a:r>
              <a:rPr lang="en-US" dirty="0" smtClean="0"/>
              <a:t>5.5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2057400"/>
            <a:ext cx="821946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8056098" cy="3753728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  <a:buClr>
                <a:schemeClr val="tx2">
                  <a:lumMod val="50000"/>
                </a:schemeClr>
              </a:buClr>
              <a:buFont typeface="Wingdings 3" panose="05040102010807070707" pitchFamily="18" charset="2"/>
              <a:buChar char="u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C000"/>
                </a:solidFill>
              </a:rPr>
              <a:t>ROM</a:t>
            </a:r>
            <a:r>
              <a:rPr lang="zh-CN" altLang="en-US" sz="2800" dirty="0" smtClean="0">
                <a:solidFill>
                  <a:srgbClr val="FFC000"/>
                </a:solidFill>
              </a:rPr>
              <a:t>是只读存储器，只能读取而不能写入。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450850" indent="-396875">
              <a:spcBef>
                <a:spcPts val="2400"/>
              </a:spcBef>
              <a:buClr>
                <a:schemeClr val="tx2">
                  <a:lumMod val="50000"/>
                </a:schemeClr>
              </a:buClr>
              <a:buFont typeface="Wingdings 3" panose="05040102010807070707" pitchFamily="18" charset="2"/>
              <a:buChar char="u"/>
            </a:pPr>
            <a:r>
              <a:rPr lang="en-US" altLang="zh-CN" sz="2800" dirty="0" smtClean="0">
                <a:solidFill>
                  <a:srgbClr val="FFC000"/>
                </a:solidFill>
              </a:rPr>
              <a:t>ROM</a:t>
            </a:r>
            <a:r>
              <a:rPr lang="zh-CN" altLang="en-US" sz="2800" dirty="0" smtClean="0">
                <a:solidFill>
                  <a:srgbClr val="FFC000"/>
                </a:solidFill>
              </a:rPr>
              <a:t>包括掩模</a:t>
            </a:r>
            <a:r>
              <a:rPr lang="en-US" sz="2800" dirty="0" smtClean="0">
                <a:solidFill>
                  <a:srgbClr val="FFC000"/>
                </a:solidFill>
              </a:rPr>
              <a:t>ROM</a:t>
            </a:r>
            <a:r>
              <a:rPr lang="zh-CN" altLang="en-US" sz="2800" dirty="0" smtClean="0">
                <a:solidFill>
                  <a:srgbClr val="FFC000"/>
                </a:solidFill>
              </a:rPr>
              <a:t>、</a:t>
            </a:r>
            <a:r>
              <a:rPr lang="en-US" sz="2800" dirty="0" smtClean="0">
                <a:solidFill>
                  <a:srgbClr val="FFC000"/>
                </a:solidFill>
              </a:rPr>
              <a:t>PROM</a:t>
            </a:r>
            <a:r>
              <a:rPr lang="zh-CN" altLang="en-US" sz="2800" dirty="0" smtClean="0">
                <a:solidFill>
                  <a:srgbClr val="FFC000"/>
                </a:solidFill>
              </a:rPr>
              <a:t>、</a:t>
            </a:r>
            <a:r>
              <a:rPr lang="en-US" sz="2800" dirty="0" smtClean="0">
                <a:solidFill>
                  <a:srgbClr val="FFC000"/>
                </a:solidFill>
              </a:rPr>
              <a:t>EPROM</a:t>
            </a:r>
            <a:r>
              <a:rPr lang="zh-CN" altLang="en-US" sz="2800" dirty="0" smtClean="0">
                <a:solidFill>
                  <a:srgbClr val="FFC000"/>
                </a:solidFill>
              </a:rPr>
              <a:t>、</a:t>
            </a:r>
            <a:r>
              <a:rPr lang="en-US" sz="2800" dirty="0" smtClean="0">
                <a:solidFill>
                  <a:srgbClr val="FFC000"/>
                </a:solidFill>
              </a:rPr>
              <a:t>EEPROM</a:t>
            </a:r>
            <a:r>
              <a:rPr lang="zh-CN" altLang="en-US" sz="2800" dirty="0" smtClean="0">
                <a:solidFill>
                  <a:srgbClr val="FFC000"/>
                </a:solidFill>
              </a:rPr>
              <a:t>等多种类型。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>
              <a:spcBef>
                <a:spcPts val="2400"/>
              </a:spcBef>
              <a:buClr>
                <a:schemeClr val="tx2">
                  <a:lumMod val="50000"/>
                </a:schemeClr>
              </a:buClr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solidFill>
                  <a:srgbClr val="FFC000"/>
                </a:solidFill>
              </a:rPr>
              <a:t> 掩模</a:t>
            </a:r>
            <a:r>
              <a:rPr lang="en-US" sz="2800" dirty="0" smtClean="0">
                <a:solidFill>
                  <a:srgbClr val="FFC000"/>
                </a:solidFill>
              </a:rPr>
              <a:t>ROM</a:t>
            </a:r>
            <a:r>
              <a:rPr lang="zh-CN" altLang="en-US" sz="2800" dirty="0" smtClean="0">
                <a:solidFill>
                  <a:srgbClr val="FFC000"/>
                </a:solidFill>
              </a:rPr>
              <a:t>和</a:t>
            </a:r>
            <a:r>
              <a:rPr lang="en-US" sz="2800" dirty="0" smtClean="0">
                <a:solidFill>
                  <a:srgbClr val="FFC000"/>
                </a:solidFill>
              </a:rPr>
              <a:t>PROM</a:t>
            </a:r>
            <a:r>
              <a:rPr lang="zh-CN" altLang="en-US" sz="2800" dirty="0" smtClean="0">
                <a:solidFill>
                  <a:srgbClr val="FFC000"/>
                </a:solidFill>
              </a:rPr>
              <a:t>已淘汰，不作介绍了。</a:t>
            </a:r>
            <a:endParaRPr lang="en-US" altLang="zh-CN" sz="2800" dirty="0" smtClean="0">
              <a:solidFill>
                <a:srgbClr val="FFC000"/>
              </a:solidFill>
            </a:endParaRPr>
          </a:p>
          <a:p>
            <a:pPr marL="450850" indent="-396875">
              <a:spcBef>
                <a:spcPts val="2400"/>
              </a:spcBef>
              <a:buClr>
                <a:schemeClr val="tx2">
                  <a:lumMod val="50000"/>
                </a:schemeClr>
              </a:buClr>
              <a:buFont typeface="Wingdings 3" panose="05040102010807070707" pitchFamily="18" charset="2"/>
              <a:buChar char="u"/>
            </a:pPr>
            <a:r>
              <a:rPr lang="zh-CN" altLang="en-US" sz="2800" dirty="0" smtClean="0">
                <a:solidFill>
                  <a:srgbClr val="FFC000"/>
                </a:solidFill>
              </a:rPr>
              <a:t>主要介绍</a:t>
            </a:r>
            <a:r>
              <a:rPr lang="en-US" sz="2800" dirty="0" smtClean="0">
                <a:solidFill>
                  <a:srgbClr val="FFC000"/>
                </a:solidFill>
              </a:rPr>
              <a:t>EPROM</a:t>
            </a:r>
            <a:r>
              <a:rPr lang="zh-CN" altLang="en-US" sz="2800" dirty="0" smtClean="0">
                <a:solidFill>
                  <a:srgbClr val="FFC000"/>
                </a:solidFill>
              </a:rPr>
              <a:t>和</a:t>
            </a:r>
            <a:r>
              <a:rPr lang="en-US" sz="2800" dirty="0" smtClean="0">
                <a:solidFill>
                  <a:srgbClr val="FFC000"/>
                </a:solidFill>
              </a:rPr>
              <a:t>EEPROM</a:t>
            </a:r>
            <a:r>
              <a:rPr lang="zh-CN" altLang="en-US" sz="2800" dirty="0" smtClean="0">
                <a:solidFill>
                  <a:srgbClr val="FFC000"/>
                </a:solidFill>
              </a:rPr>
              <a:t>的工作原理和使用方法。</a:t>
            </a:r>
            <a:endParaRPr lang="zh-CN" altLang="en-US" sz="2800" dirty="0" smtClean="0">
              <a:solidFill>
                <a:srgbClr val="FFC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2817A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的用途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143000"/>
            <a:ext cx="7772400" cy="51816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2817A</a:t>
            </a:r>
            <a:r>
              <a:rPr lang="zh-CN" altLang="en-US" dirty="0" smtClean="0"/>
              <a:t>容量不大，价格较低，主要用途：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存放仪器断电后不应丢失的数据。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例如三角函数转换表、热电偶温度特性曲线和其它传感器特性等。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/>
            <a:r>
              <a:rPr lang="zh-CN" altLang="en-US" dirty="0" smtClean="0"/>
              <a:t>存放仪器当前状态参数。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例如各开关的设置、报警参数上下限、当前显示格式等。关机时被记忆在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EEPROM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中，下次开机时仪器监控程序会将它们读出来，设置好仪器，不必每次开机都要设置仪器，还起掉电保护作用。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/>
            <a:r>
              <a:rPr lang="en-US" dirty="0" smtClean="0"/>
              <a:t>EEPROM</a:t>
            </a:r>
            <a:r>
              <a:rPr lang="zh-CN" altLang="en-US" dirty="0" smtClean="0"/>
              <a:t>擦写速度较慢，不能做大容量内存。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应用中可将待写入数据存于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RAM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，让程序在空闲时再写入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EEPROM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串行接口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EEPROM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（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供选用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cs typeface="Times New Roman" panose="02020603050405020304" pitchFamily="18" charset="0"/>
              </a:rPr>
              <a:t>）</a:t>
            </a:r>
            <a:br>
              <a:rPr lang="zh-CN" altLang="en-US" sz="3200" dirty="0" smtClean="0">
                <a:latin typeface="+mj-ea"/>
              </a:rPr>
            </a:br>
            <a:endParaRPr lang="zh-CN" altLang="en-US" sz="3200" dirty="0"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136360"/>
          </a:xfrm>
        </p:spPr>
        <p:txBody>
          <a:bodyPr>
            <a:noAutofit/>
          </a:bodyPr>
          <a:lstStyle/>
          <a:p>
            <a:pPr algn="just"/>
            <a:r>
              <a:rPr lang="zh-CN" altLang="en-US" sz="2400" dirty="0" smtClean="0"/>
              <a:t>串行</a:t>
            </a:r>
            <a:r>
              <a:rPr lang="en-US" sz="2400" dirty="0" smtClean="0"/>
              <a:t>EEPROM</a:t>
            </a:r>
            <a:r>
              <a:rPr lang="zh-CN" altLang="en-US" sz="2400" dirty="0" smtClean="0"/>
              <a:t>容量较小，大多是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脚封装，体积小，功耗低，价格便宜，接口电路很简单，比并行</a:t>
            </a:r>
            <a:r>
              <a:rPr lang="en-US" sz="2400" dirty="0" smtClean="0"/>
              <a:t>EEPROM</a:t>
            </a:r>
            <a:r>
              <a:rPr lang="zh-CN" altLang="en-US" sz="2400" dirty="0" smtClean="0"/>
              <a:t>更受欢迎。常用的串行</a:t>
            </a:r>
            <a:r>
              <a:rPr lang="en-US" sz="2400" dirty="0" smtClean="0"/>
              <a:t>EEPROM</a:t>
            </a:r>
            <a:r>
              <a:rPr lang="zh-CN" altLang="en-US" sz="2400" dirty="0" smtClean="0"/>
              <a:t>主要有</a:t>
            </a:r>
            <a:r>
              <a:rPr lang="en-US" sz="2400" dirty="0" smtClean="0"/>
              <a:t>24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84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93</a:t>
            </a:r>
            <a:r>
              <a:rPr lang="zh-CN" altLang="en-US" sz="2400" dirty="0" smtClean="0"/>
              <a:t>等系列。</a:t>
            </a:r>
            <a:endParaRPr lang="en-US" altLang="zh-CN" sz="2400" dirty="0" smtClean="0"/>
          </a:p>
          <a:p>
            <a:pPr algn="just"/>
            <a:r>
              <a:rPr lang="en-US" sz="2400" dirty="0" smtClean="0"/>
              <a:t>24</a:t>
            </a:r>
            <a:r>
              <a:rPr lang="zh-CN" altLang="en-US" sz="2400" dirty="0" smtClean="0"/>
              <a:t>系列：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脚</a:t>
            </a:r>
            <a:r>
              <a:rPr lang="en-US" sz="2400" dirty="0" smtClean="0"/>
              <a:t>DIP</a:t>
            </a:r>
            <a:r>
              <a:rPr lang="zh-CN" altLang="en-US" sz="2400" dirty="0" smtClean="0"/>
              <a:t>封装，采用两线</a:t>
            </a:r>
            <a:r>
              <a:rPr lang="en-US" sz="2400" dirty="0" smtClean="0"/>
              <a:t>I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C</a:t>
            </a:r>
            <a:r>
              <a:rPr lang="zh-CN" altLang="en-US" sz="2400" dirty="0" smtClean="0"/>
              <a:t>串行总线（</a:t>
            </a:r>
            <a:r>
              <a:rPr lang="en-US" sz="2400" dirty="0" smtClean="0"/>
              <a:t>Inter-Intergra</a:t>
            </a:r>
            <a:r>
              <a:rPr lang="en-US" altLang="zh-CN" sz="2400" dirty="0" smtClean="0"/>
              <a:t>t</a:t>
            </a:r>
            <a:r>
              <a:rPr lang="en-US" sz="2400" dirty="0" smtClean="0"/>
              <a:t>e Circuit Bus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不需其它控制信息。如</a:t>
            </a:r>
            <a:r>
              <a:rPr lang="en-US" sz="2400" dirty="0" smtClean="0"/>
              <a:t>Microchip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24LCxx</a:t>
            </a:r>
            <a:r>
              <a:rPr lang="en-US" sz="2400" dirty="0" smtClean="0"/>
              <a:t>, Xicor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X24xx</a:t>
            </a:r>
            <a:r>
              <a:rPr lang="en-US" sz="2400" dirty="0" smtClean="0"/>
              <a:t>, Atmel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AT24Cxx</a:t>
            </a:r>
            <a:r>
              <a:rPr lang="zh-CN" altLang="en-US" sz="2400" dirty="0" smtClean="0"/>
              <a:t>等芯片。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其余类型：</a:t>
            </a:r>
            <a:r>
              <a:rPr lang="en-US" sz="2400" dirty="0" smtClean="0"/>
              <a:t>84</a:t>
            </a:r>
            <a:r>
              <a:rPr lang="zh-CN" altLang="en-US" sz="2400" dirty="0" smtClean="0"/>
              <a:t>系列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如</a:t>
            </a:r>
            <a:r>
              <a:rPr lang="en-US" sz="2400" dirty="0" smtClean="0"/>
              <a:t>Xicor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X84xx</a:t>
            </a:r>
            <a:r>
              <a:rPr lang="zh-CN" altLang="en-US" sz="2400" dirty="0" smtClean="0"/>
              <a:t>；</a:t>
            </a:r>
            <a:r>
              <a:rPr lang="en-US" sz="2400" dirty="0" smtClean="0"/>
              <a:t>93</a:t>
            </a:r>
            <a:r>
              <a:rPr lang="zh-CN" altLang="en-US" sz="2400" dirty="0" smtClean="0"/>
              <a:t>系列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如</a:t>
            </a:r>
            <a:r>
              <a:rPr lang="en-US" sz="2400" dirty="0" smtClean="0"/>
              <a:t>Atmel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AT93C66, </a:t>
            </a:r>
            <a:r>
              <a:rPr lang="en-US" sz="2400" dirty="0" smtClean="0"/>
              <a:t>NS</a:t>
            </a:r>
            <a:r>
              <a:rPr lang="zh-CN" altLang="en-US" sz="2400" dirty="0" smtClean="0"/>
              <a:t>的</a:t>
            </a:r>
            <a:r>
              <a:rPr lang="en-US" sz="2400" dirty="0" smtClean="0">
                <a:solidFill>
                  <a:srgbClr val="00B0F0"/>
                </a:solidFill>
              </a:rPr>
              <a:t>NM93C46</a:t>
            </a:r>
            <a:r>
              <a:rPr lang="zh-CN" altLang="en-US" sz="2400" dirty="0" smtClean="0"/>
              <a:t>等。</a:t>
            </a:r>
            <a:endParaRPr lang="en-US" altLang="zh-CN" sz="2400" dirty="0" smtClean="0"/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24LC</a:t>
            </a:r>
            <a:r>
              <a:rPr lang="zh-CN" altLang="en-US" sz="2400" dirty="0" smtClean="0"/>
              <a:t>系列</a:t>
            </a:r>
            <a:r>
              <a:rPr lang="en-US" sz="2400" dirty="0" smtClean="0"/>
              <a:t>EEPROM</a:t>
            </a:r>
            <a:r>
              <a:rPr lang="zh-CN" altLang="en-US" sz="2400" dirty="0" smtClean="0"/>
              <a:t>芯片  采用</a:t>
            </a:r>
            <a:r>
              <a:rPr lang="en-US" sz="2400" dirty="0" smtClean="0"/>
              <a:t>CMOS</a:t>
            </a:r>
            <a:r>
              <a:rPr lang="zh-CN" altLang="en-US" sz="2400" dirty="0" smtClean="0"/>
              <a:t>技术，有效电流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3mA</a:t>
            </a:r>
            <a:r>
              <a:rPr lang="zh-CN" altLang="en-US" sz="2400" dirty="0" smtClean="0"/>
              <a:t>，待机电流</a:t>
            </a:r>
            <a:r>
              <a:rPr lang="en-US" sz="2400" dirty="0" smtClean="0"/>
              <a:t>100nA</a:t>
            </a:r>
            <a:r>
              <a:rPr lang="zh-CN" altLang="en-US" sz="2400" dirty="0" smtClean="0"/>
              <a:t>或</a:t>
            </a:r>
            <a:r>
              <a:rPr lang="en-US" sz="2400" dirty="0" smtClean="0"/>
              <a:t>1</a:t>
            </a:r>
            <a:r>
              <a:rPr lang="en-US" sz="2400" dirty="0" smtClean="0">
                <a:sym typeface="Symbol" panose="05050102010706020507"/>
              </a:rPr>
              <a:t>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，有硬件写保护功能，可擦写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百万次，数据保存</a:t>
            </a:r>
            <a:r>
              <a:rPr lang="en-US" sz="2400" dirty="0" smtClean="0"/>
              <a:t>200</a:t>
            </a:r>
            <a:r>
              <a:rPr lang="zh-CN" altLang="en-US" sz="2400" dirty="0" smtClean="0"/>
              <a:t>年，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脚封装。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4200" y="457200"/>
            <a:ext cx="5562600" cy="58983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>
                <a:ea typeface="楷体_GB2312" pitchFamily="49" charset="-122"/>
              </a:rPr>
              <a:t>1</a:t>
            </a:r>
            <a:r>
              <a:rPr lang="zh-CN" altLang="en-US" dirty="0" smtClean="0">
                <a:ea typeface="楷体_GB2312" pitchFamily="49" charset="-122"/>
              </a:rPr>
              <a:t>）</a:t>
            </a:r>
            <a:r>
              <a:rPr lang="en-US" altLang="zh-CN" dirty="0" smtClean="0">
                <a:ea typeface="楷体_GB2312" pitchFamily="49" charset="-122"/>
              </a:rPr>
              <a:t>24LC</a:t>
            </a:r>
            <a:r>
              <a:rPr lang="zh-CN" altLang="en-US" dirty="0" smtClean="0">
                <a:ea typeface="楷体_GB2312" pitchFamily="49" charset="-122"/>
              </a:rPr>
              <a:t>系列</a:t>
            </a:r>
            <a:r>
              <a:rPr lang="en-US" altLang="zh-CN" dirty="0" smtClean="0">
                <a:ea typeface="楷体_GB2312" pitchFamily="49" charset="-122"/>
              </a:rPr>
              <a:t>EEPROM</a:t>
            </a:r>
            <a:r>
              <a:rPr lang="zh-CN" altLang="en-US" dirty="0" smtClean="0">
                <a:ea typeface="楷体_GB2312" pitchFamily="49" charset="-122"/>
              </a:rPr>
              <a:t>的引脚</a:t>
            </a:r>
            <a:endParaRPr lang="zh-CN" altLang="en-US" dirty="0" smtClean="0"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A2</a:t>
            </a:r>
            <a:r>
              <a:rPr lang="zh-CN" altLang="en-US" sz="2400" dirty="0" smtClean="0"/>
              <a:t>～</a:t>
            </a:r>
            <a:r>
              <a:rPr lang="en-US" sz="2400" dirty="0" smtClean="0"/>
              <a:t>A0</a:t>
            </a:r>
            <a:r>
              <a:rPr lang="zh-CN" altLang="en-US" sz="2400" dirty="0" smtClean="0"/>
              <a:t>：功能地址线。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可连到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V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CC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或地实现硬件编程，区分并接的同类芯片。例如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均接地，地址为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000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；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接地，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EC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Vcc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，地址为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001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WP</a:t>
            </a:r>
            <a:r>
              <a:rPr lang="zh-CN" altLang="en-US" sz="2400" dirty="0" smtClean="0"/>
              <a:t>：写保护输入。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接地允许读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/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写，接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Vcc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不能写入，芯片成串行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ROM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SCL</a:t>
            </a:r>
            <a:r>
              <a:rPr lang="zh-CN" altLang="en-US" sz="2400" dirty="0" smtClean="0"/>
              <a:t>：串行时钟输入。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最大频率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400KHz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，用于同步传输数据。时钟上升沿写入，下降沿读出。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SCL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用软件产生。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SDA</a:t>
            </a:r>
            <a:r>
              <a:rPr lang="zh-CN" altLang="en-US" sz="2400" dirty="0" smtClean="0"/>
              <a:t>：串行数据线。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双向传输，串行读出数据或写入控制字、地址和数据。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V</a:t>
            </a:r>
            <a:r>
              <a:rPr lang="en-US" sz="2400" baseline="-25000" dirty="0" smtClean="0"/>
              <a:t>CC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电源，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+2.5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～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+5V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>
              <a:spcBef>
                <a:spcPts val="0"/>
              </a:spcBef>
              <a:buFont typeface="Times New Roman" panose="02020603050405020304" pitchFamily="18" charset="0"/>
              <a:buChar char="―"/>
            </a:pPr>
            <a:r>
              <a:rPr lang="en-US" sz="2400" dirty="0" smtClean="0"/>
              <a:t>GND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CCECFF"/>
                </a:solidFill>
                <a:latin typeface="楷体_GB2312" pitchFamily="49" charset="-122"/>
                <a:ea typeface="楷体_GB2312" pitchFamily="49" charset="-122"/>
              </a:rPr>
              <a:t>地。</a:t>
            </a:r>
            <a:endParaRPr lang="zh-CN" altLang="en-US" sz="2400" dirty="0" smtClean="0">
              <a:solidFill>
                <a:srgbClr val="CCECFF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990600"/>
            <a:ext cx="276307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1686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24LC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系列</a:t>
            </a:r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EEPROM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的控制字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95400"/>
            <a:ext cx="7848600" cy="1035840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读</a:t>
            </a:r>
            <a:r>
              <a:rPr lang="en-US" sz="2600" dirty="0" smtClean="0"/>
              <a:t>/</a:t>
            </a:r>
            <a:r>
              <a:rPr lang="zh-CN" altLang="en-US" sz="2600" dirty="0" smtClean="0"/>
              <a:t>写操作前，先要从</a:t>
            </a:r>
            <a:r>
              <a:rPr lang="en-US" sz="2600" dirty="0" smtClean="0"/>
              <a:t>SDA</a:t>
            </a:r>
            <a:r>
              <a:rPr lang="zh-CN" altLang="en-US" sz="2600" dirty="0" smtClean="0"/>
              <a:t>送入一字节控制字，随后送地址和数据。即</a:t>
            </a:r>
            <a:endParaRPr lang="zh-CN" altLang="en-US" sz="2600" dirty="0" smtClean="0"/>
          </a:p>
        </p:txBody>
      </p:sp>
      <p:sp>
        <p:nvSpPr>
          <p:cNvPr id="4" name="内容占位符 2"/>
          <p:cNvSpPr txBox="1"/>
          <p:nvPr/>
        </p:nvSpPr>
        <p:spPr>
          <a:xfrm>
            <a:off x="609600" y="3505200"/>
            <a:ext cx="8077200" cy="3048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控制码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1010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，是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sz="2800" b="1" baseline="30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总线分配给串行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EEPRO M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的器件地址。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写控制位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R/W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写。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器件地址选择位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。早期的小容量芯片可通过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脚的硬件编程来扩展容量，这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位将填入芯片地址。新的产品从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LC32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开始才能用硬件编址扩展容量。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2362200"/>
            <a:ext cx="6248400" cy="1118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24LC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系列</a:t>
            </a:r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EEPROM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的地址设置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447800"/>
            <a:ext cx="7772400" cy="490776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zh-CN" altLang="en-US" sz="2600" dirty="0" smtClean="0"/>
              <a:t>小容量芯片的控制字只用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个字节地址，而</a:t>
            </a:r>
            <a:r>
              <a:rPr lang="en-US" sz="2600" dirty="0" smtClean="0"/>
              <a:t>04/08/16</a:t>
            </a:r>
            <a:r>
              <a:rPr lang="zh-CN" altLang="en-US" sz="2600" dirty="0" smtClean="0"/>
              <a:t>型芯片</a:t>
            </a:r>
            <a:r>
              <a:rPr lang="en-US" sz="2600" dirty="0" smtClean="0"/>
              <a:t>8</a:t>
            </a:r>
            <a:r>
              <a:rPr lang="zh-CN" altLang="en-US" sz="2600" dirty="0" smtClean="0"/>
              <a:t>位地址已不够用，便按</a:t>
            </a:r>
            <a:r>
              <a:rPr lang="en-US" sz="2600" dirty="0" smtClean="0"/>
              <a:t>256</a:t>
            </a:r>
            <a:r>
              <a:rPr lang="zh-CN" altLang="en-US" sz="2600" dirty="0" smtClean="0"/>
              <a:t>字节为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块分块寻址，在地址选择位中填入块号</a:t>
            </a:r>
            <a:r>
              <a:rPr lang="en-US" sz="2600" dirty="0" smtClean="0"/>
              <a:t>B</a:t>
            </a:r>
            <a:r>
              <a:rPr lang="en-US" sz="2600" baseline="-25000" dirty="0" smtClean="0"/>
              <a:t>i</a:t>
            </a:r>
            <a:r>
              <a:rPr lang="zh-CN" altLang="en-US" sz="2600" dirty="0" smtClean="0"/>
              <a:t>，等于是地址位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10</a:t>
            </a:r>
            <a:r>
              <a:rPr lang="zh-CN" altLang="en-US" sz="2600" dirty="0" smtClean="0"/>
              <a:t>～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8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algn="just">
              <a:spcBef>
                <a:spcPts val="1800"/>
              </a:spcBef>
            </a:pPr>
            <a:r>
              <a:rPr lang="zh-CN" altLang="en-US" sz="2600" dirty="0" smtClean="0"/>
              <a:t>从</a:t>
            </a:r>
            <a:r>
              <a:rPr lang="en-US" sz="2600" dirty="0" smtClean="0"/>
              <a:t>LC32</a:t>
            </a:r>
            <a:r>
              <a:rPr lang="zh-CN" altLang="en-US" sz="2600" dirty="0" smtClean="0"/>
              <a:t>开始，分块寻址已不能满足寻址需求，只好将地址增加到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字节，不足</a:t>
            </a:r>
            <a:r>
              <a:rPr lang="en-US" sz="2600" dirty="0" smtClean="0"/>
              <a:t>16</a:t>
            </a:r>
            <a:r>
              <a:rPr lang="zh-CN" altLang="en-US" sz="2600" dirty="0" smtClean="0"/>
              <a:t>位时，高位置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。因此，从</a:t>
            </a:r>
            <a:r>
              <a:rPr lang="en-US" sz="2600" dirty="0" smtClean="0"/>
              <a:t>LC32</a:t>
            </a:r>
            <a:r>
              <a:rPr lang="zh-CN" altLang="en-US" sz="2600" dirty="0" smtClean="0"/>
              <a:t>开始，都可编程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A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脚来扩展容量。</a:t>
            </a:r>
            <a:endParaRPr lang="en-US" altLang="zh-CN" sz="2600" dirty="0" smtClean="0"/>
          </a:p>
          <a:p>
            <a:pPr algn="just">
              <a:spcBef>
                <a:spcPts val="1800"/>
              </a:spcBef>
            </a:pPr>
            <a:r>
              <a:rPr lang="zh-CN" altLang="en-US" sz="2600" dirty="0" smtClean="0"/>
              <a:t>从</a:t>
            </a:r>
            <a:r>
              <a:rPr lang="en-US" sz="2600" dirty="0" smtClean="0"/>
              <a:t>LC1025</a:t>
            </a:r>
            <a:r>
              <a:rPr lang="zh-CN" altLang="en-US" sz="2600" dirty="0" smtClean="0"/>
              <a:t>开始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字节地址也不够了，又引入分段寻址，再用地址选择位，将</a:t>
            </a:r>
            <a:r>
              <a:rPr lang="en-US" sz="2600" dirty="0" smtClean="0"/>
              <a:t>64KB</a:t>
            </a:r>
            <a:r>
              <a:rPr lang="zh-CN" altLang="en-US" sz="2600" dirty="0" smtClean="0"/>
              <a:t>设为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段，并用</a:t>
            </a:r>
            <a:r>
              <a:rPr lang="en-US" sz="2600" dirty="0" smtClean="0"/>
              <a:t>Si</a:t>
            </a:r>
            <a:r>
              <a:rPr lang="zh-CN" altLang="en-US" sz="2600" dirty="0" smtClean="0"/>
              <a:t>来指示段号。</a:t>
            </a:r>
            <a:endParaRPr lang="en-US" altLang="zh-CN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554736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表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5.6 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24LCxxx  EEPROM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器件参数表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Wingdings 3" panose="05040102010807070707"/>
              </a:rPr>
              <a:t></a:t>
            </a:r>
            <a:b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0814" y="1066800"/>
            <a:ext cx="82245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）写入方式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066800"/>
            <a:ext cx="7772400" cy="5562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zh-CN" altLang="en-US" sz="2400" dirty="0" smtClean="0"/>
              <a:t>内部有定时电路，写入前能自动擦除。只有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根信号线，读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写前应先写入控制字，并选用不同的读</a:t>
            </a:r>
            <a:r>
              <a:rPr lang="en-US" sz="2400" dirty="0" smtClean="0"/>
              <a:t>/</a:t>
            </a:r>
            <a:r>
              <a:rPr lang="zh-CN" altLang="en-US" sz="2400" dirty="0" smtClean="0"/>
              <a:t>写方式。有两种写入方式：</a:t>
            </a:r>
            <a:endParaRPr lang="zh-CN" altLang="en-US" sz="2400" dirty="0" smtClean="0"/>
          </a:p>
          <a:p>
            <a:pPr lvl="0" algn="just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）字节写入。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一次写入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字节。设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S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起始信号，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A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芯片发回的确认信号，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P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  <a:sym typeface="Symbol" panose="05050102010706020507"/>
              </a:rPr>
              <a:t>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停止位，从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SDA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线送入的指令结构：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ea typeface="仿宋_GB2312" pitchFamily="49" charset="-122"/>
              </a:rPr>
              <a:t>S-</a:t>
            </a:r>
            <a:r>
              <a:rPr lang="zh-CN" altLang="en-US" sz="2400" dirty="0" smtClean="0">
                <a:ea typeface="仿宋_GB2312" pitchFamily="49" charset="-122"/>
              </a:rPr>
              <a:t>写控制字</a:t>
            </a:r>
            <a:r>
              <a:rPr lang="en-US" sz="2400" dirty="0" smtClean="0">
                <a:ea typeface="仿宋_GB2312" pitchFamily="49" charset="-122"/>
              </a:rPr>
              <a:t>1010xxx0-A-</a:t>
            </a:r>
            <a:r>
              <a:rPr lang="zh-CN" altLang="en-US" sz="2400" dirty="0" smtClean="0">
                <a:ea typeface="仿宋_GB2312" pitchFamily="49" charset="-122"/>
              </a:rPr>
              <a:t>高</a:t>
            </a:r>
            <a:r>
              <a:rPr lang="en-US" sz="2400" dirty="0" smtClean="0">
                <a:ea typeface="仿宋_GB2312" pitchFamily="49" charset="-122"/>
              </a:rPr>
              <a:t>8</a:t>
            </a:r>
            <a:r>
              <a:rPr lang="zh-CN" altLang="en-US" sz="2400" dirty="0" smtClean="0">
                <a:ea typeface="仿宋_GB2312" pitchFamily="49" charset="-122"/>
              </a:rPr>
              <a:t>位地址</a:t>
            </a:r>
            <a:r>
              <a:rPr lang="en-US" sz="2400" dirty="0" smtClean="0">
                <a:ea typeface="仿宋_GB2312" pitchFamily="49" charset="-122"/>
              </a:rPr>
              <a:t>-A-</a:t>
            </a:r>
            <a:r>
              <a:rPr lang="zh-CN" altLang="en-US" sz="2400" dirty="0" smtClean="0">
                <a:ea typeface="仿宋_GB2312" pitchFamily="49" charset="-122"/>
              </a:rPr>
              <a:t>低</a:t>
            </a:r>
            <a:r>
              <a:rPr lang="en-US" sz="2400" dirty="0" smtClean="0">
                <a:ea typeface="仿宋_GB2312" pitchFamily="49" charset="-122"/>
              </a:rPr>
              <a:t>8</a:t>
            </a:r>
            <a:r>
              <a:rPr lang="zh-CN" altLang="en-US" sz="2400" dirty="0" smtClean="0">
                <a:ea typeface="仿宋_GB2312" pitchFamily="49" charset="-122"/>
              </a:rPr>
              <a:t>位地址</a:t>
            </a:r>
            <a:r>
              <a:rPr lang="en-US" sz="2400" dirty="0" smtClean="0">
                <a:ea typeface="仿宋_GB2312" pitchFamily="49" charset="-122"/>
              </a:rPr>
              <a:t>-A-</a:t>
            </a:r>
            <a:endParaRPr lang="en-US" sz="2400" dirty="0" smtClean="0">
              <a:ea typeface="仿宋_GB2312" pitchFamily="49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zh-CN" altLang="en-US" sz="2400" dirty="0" smtClean="0">
                <a:ea typeface="仿宋_GB2312" pitchFamily="49" charset="-122"/>
              </a:rPr>
              <a:t>数据字节</a:t>
            </a:r>
            <a:r>
              <a:rPr lang="en-US" sz="2400" dirty="0" smtClean="0">
                <a:ea typeface="仿宋_GB2312" pitchFamily="49" charset="-122"/>
              </a:rPr>
              <a:t>-A-P</a:t>
            </a:r>
            <a:endParaRPr lang="zh-CN" altLang="en-US" sz="2400" dirty="0" smtClean="0">
              <a:ea typeface="仿宋_GB2312" pitchFamily="49" charset="-122"/>
            </a:endParaRPr>
          </a:p>
          <a:p>
            <a:pPr lvl="0" algn="just">
              <a:spcBef>
                <a:spcPts val="0"/>
              </a:spcBef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）页面写入。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内设</a:t>
            </a:r>
            <a:r>
              <a:rPr lang="en-US" altLang="zh-CN" sz="2400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个页面写入缓冲区。写入首字节后，继续发送（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n-1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）个字节，暂存于缓冲区。收到停止位即启动内部写，把区内数据写入。各芯片的页写缓存</a:t>
            </a:r>
            <a:r>
              <a:rPr lang="en-US" sz="2400" dirty="0" smtClean="0">
                <a:solidFill>
                  <a:srgbClr val="CCECFF"/>
                </a:solidFill>
                <a:ea typeface="楷体_GB2312" pitchFamily="49" charset="-122"/>
              </a:rPr>
              <a:t>n</a:t>
            </a:r>
            <a:r>
              <a:rPr lang="zh-CN" altLang="en-US" sz="2400" dirty="0" smtClean="0">
                <a:solidFill>
                  <a:srgbClr val="CCECFF"/>
                </a:solidFill>
                <a:ea typeface="楷体_GB2312" pitchFamily="49" charset="-122"/>
              </a:rPr>
              <a:t>不同。页面写入的指令结构：</a:t>
            </a:r>
            <a:endParaRPr lang="zh-CN" altLang="en-US" sz="2400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ea typeface="仿宋_GB2312" pitchFamily="49" charset="-122"/>
              </a:rPr>
              <a:t>S-</a:t>
            </a:r>
            <a:r>
              <a:rPr lang="zh-CN" altLang="en-US" sz="2400" dirty="0" smtClean="0">
                <a:ea typeface="仿宋_GB2312" pitchFamily="49" charset="-122"/>
              </a:rPr>
              <a:t>写控制字</a:t>
            </a:r>
            <a:r>
              <a:rPr lang="en-US" sz="2400" dirty="0" smtClean="0">
                <a:ea typeface="仿宋_GB2312" pitchFamily="49" charset="-122"/>
              </a:rPr>
              <a:t>1010xxx0-A-</a:t>
            </a:r>
            <a:r>
              <a:rPr lang="zh-CN" altLang="en-US" sz="2400" dirty="0" smtClean="0">
                <a:ea typeface="仿宋_GB2312" pitchFamily="49" charset="-122"/>
              </a:rPr>
              <a:t>高</a:t>
            </a:r>
            <a:r>
              <a:rPr lang="en-US" sz="2400" dirty="0" smtClean="0">
                <a:ea typeface="仿宋_GB2312" pitchFamily="49" charset="-122"/>
              </a:rPr>
              <a:t>8</a:t>
            </a:r>
            <a:r>
              <a:rPr lang="zh-CN" altLang="en-US" sz="2400" dirty="0" smtClean="0">
                <a:ea typeface="仿宋_GB2312" pitchFamily="49" charset="-122"/>
              </a:rPr>
              <a:t>位地址</a:t>
            </a:r>
            <a:r>
              <a:rPr lang="en-US" sz="2400" dirty="0" smtClean="0">
                <a:ea typeface="仿宋_GB2312" pitchFamily="49" charset="-122"/>
              </a:rPr>
              <a:t>-A-</a:t>
            </a:r>
            <a:r>
              <a:rPr lang="zh-CN" altLang="en-US" sz="2400" dirty="0" smtClean="0">
                <a:ea typeface="仿宋_GB2312" pitchFamily="49" charset="-122"/>
              </a:rPr>
              <a:t>低</a:t>
            </a:r>
            <a:r>
              <a:rPr lang="en-US" sz="2400" dirty="0" smtClean="0">
                <a:ea typeface="仿宋_GB2312" pitchFamily="49" charset="-122"/>
              </a:rPr>
              <a:t>8</a:t>
            </a:r>
            <a:r>
              <a:rPr lang="zh-CN" altLang="en-US" sz="2400" dirty="0" smtClean="0">
                <a:ea typeface="仿宋_GB2312" pitchFamily="49" charset="-122"/>
              </a:rPr>
              <a:t>位地址</a:t>
            </a:r>
            <a:r>
              <a:rPr lang="en-US" sz="2400" dirty="0" smtClean="0">
                <a:ea typeface="仿宋_GB2312" pitchFamily="49" charset="-122"/>
              </a:rPr>
              <a:t>-A-</a:t>
            </a:r>
            <a:endParaRPr lang="en-US" sz="2400" dirty="0" smtClean="0">
              <a:ea typeface="仿宋_GB2312" pitchFamily="49" charset="-122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sz="2400" dirty="0" smtClean="0">
                <a:ea typeface="仿宋_GB2312" pitchFamily="49" charset="-122"/>
              </a:rPr>
              <a:t>n</a:t>
            </a:r>
            <a:r>
              <a:rPr lang="zh-CN" altLang="en-US" sz="2400" dirty="0" smtClean="0">
                <a:ea typeface="仿宋_GB2312" pitchFamily="49" charset="-122"/>
              </a:rPr>
              <a:t>个字节数据</a:t>
            </a:r>
            <a:r>
              <a:rPr lang="en-US" sz="2400" dirty="0" smtClean="0">
                <a:ea typeface="仿宋_GB2312" pitchFamily="49" charset="-122"/>
              </a:rPr>
              <a:t>-A-P</a:t>
            </a:r>
            <a:endParaRPr lang="zh-CN" altLang="en-US" sz="2400" dirty="0">
              <a:ea typeface="仿宋_GB2312" pitchFamily="49" charset="-122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读取方式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638800"/>
          </a:xfrm>
        </p:spPr>
        <p:txBody>
          <a:bodyPr>
            <a:normAutofit fontScale="85000" lnSpcReduction="20000"/>
          </a:bodyPr>
          <a:lstStyle/>
          <a:p>
            <a:pPr lvl="0" algn="just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）当前地址读取。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不用写入地址，从数据指针的下个地址处读出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字节。指令结构：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dirty="0" smtClean="0">
                <a:ea typeface="仿宋_GB2312" pitchFamily="49" charset="-122"/>
              </a:rPr>
              <a:t>S-</a:t>
            </a:r>
            <a:r>
              <a:rPr lang="zh-CN" altLang="en-US" dirty="0" smtClean="0">
                <a:ea typeface="仿宋_GB2312" pitchFamily="49" charset="-122"/>
              </a:rPr>
              <a:t>读控制字</a:t>
            </a:r>
            <a:r>
              <a:rPr lang="en-US" dirty="0" smtClean="0">
                <a:ea typeface="仿宋_GB2312" pitchFamily="49" charset="-122"/>
              </a:rPr>
              <a:t>1010xxx1-A-</a:t>
            </a:r>
            <a:r>
              <a:rPr lang="zh-CN" altLang="en-US" dirty="0" smtClean="0">
                <a:ea typeface="仿宋_GB2312" pitchFamily="49" charset="-122"/>
              </a:rPr>
              <a:t>数据字节</a:t>
            </a:r>
            <a:r>
              <a:rPr lang="en-US" dirty="0" smtClean="0">
                <a:ea typeface="仿宋_GB2312" pitchFamily="49" charset="-122"/>
              </a:rPr>
              <a:t>-P</a:t>
            </a:r>
            <a:endParaRPr lang="zh-CN" altLang="en-US" dirty="0" smtClean="0"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）指定地址读取。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先写入要读字节的地址，然后读取。指令结构：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dirty="0" smtClean="0">
                <a:ea typeface="仿宋_GB2312" pitchFamily="49" charset="-122"/>
              </a:rPr>
              <a:t>S-</a:t>
            </a:r>
            <a:r>
              <a:rPr lang="zh-CN" altLang="en-US" dirty="0" smtClean="0">
                <a:ea typeface="仿宋_GB2312" pitchFamily="49" charset="-122"/>
              </a:rPr>
              <a:t>写控制字</a:t>
            </a:r>
            <a:r>
              <a:rPr lang="en-US" dirty="0" smtClean="0">
                <a:ea typeface="仿宋_GB2312" pitchFamily="49" charset="-122"/>
              </a:rPr>
              <a:t>1010xxx0-A-</a:t>
            </a:r>
            <a:r>
              <a:rPr lang="zh-CN" altLang="en-US" dirty="0" smtClean="0">
                <a:ea typeface="仿宋_GB2312" pitchFamily="49" charset="-122"/>
              </a:rPr>
              <a:t>高</a:t>
            </a:r>
            <a:r>
              <a:rPr lang="en-US" dirty="0" smtClean="0">
                <a:ea typeface="仿宋_GB2312" pitchFamily="49" charset="-122"/>
              </a:rPr>
              <a:t>8</a:t>
            </a:r>
            <a:r>
              <a:rPr lang="zh-CN" altLang="en-US" dirty="0" smtClean="0">
                <a:ea typeface="仿宋_GB2312" pitchFamily="49" charset="-122"/>
              </a:rPr>
              <a:t>位地址</a:t>
            </a:r>
            <a:r>
              <a:rPr lang="en-US" dirty="0" smtClean="0">
                <a:ea typeface="仿宋_GB2312" pitchFamily="49" charset="-122"/>
              </a:rPr>
              <a:t>-A-</a:t>
            </a:r>
            <a:r>
              <a:rPr lang="zh-CN" altLang="en-US" dirty="0" smtClean="0">
                <a:ea typeface="仿宋_GB2312" pitchFamily="49" charset="-122"/>
              </a:rPr>
              <a:t>低</a:t>
            </a:r>
            <a:r>
              <a:rPr lang="en-US" dirty="0" smtClean="0">
                <a:ea typeface="仿宋_GB2312" pitchFamily="49" charset="-122"/>
              </a:rPr>
              <a:t>8</a:t>
            </a:r>
            <a:r>
              <a:rPr lang="zh-CN" altLang="en-US" dirty="0" smtClean="0">
                <a:ea typeface="仿宋_GB2312" pitchFamily="49" charset="-122"/>
              </a:rPr>
              <a:t>位地址</a:t>
            </a:r>
            <a:r>
              <a:rPr lang="en-US" dirty="0" smtClean="0">
                <a:ea typeface="仿宋_GB2312" pitchFamily="49" charset="-122"/>
              </a:rPr>
              <a:t>-A-</a:t>
            </a:r>
            <a:r>
              <a:rPr lang="zh-CN" altLang="en-US" dirty="0" smtClean="0">
                <a:ea typeface="仿宋_GB2312" pitchFamily="49" charset="-122"/>
              </a:rPr>
              <a:t>读控制字</a:t>
            </a:r>
            <a:r>
              <a:rPr lang="en-US" dirty="0" smtClean="0">
                <a:ea typeface="仿宋_GB2312" pitchFamily="49" charset="-122"/>
              </a:rPr>
              <a:t>1010xxx1-A-</a:t>
            </a:r>
            <a:r>
              <a:rPr lang="zh-CN" altLang="en-US" dirty="0" smtClean="0">
                <a:ea typeface="仿宋_GB2312" pitchFamily="49" charset="-122"/>
              </a:rPr>
              <a:t>数据字节</a:t>
            </a:r>
            <a:r>
              <a:rPr lang="en-US" dirty="0" smtClean="0">
                <a:ea typeface="仿宋_GB2312" pitchFamily="49" charset="-122"/>
              </a:rPr>
              <a:t>-P</a:t>
            </a:r>
            <a:endParaRPr lang="zh-CN" altLang="en-US" dirty="0" smtClean="0">
              <a:ea typeface="仿宋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）顺序读取。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从某个地址起顺序读取。每读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字节后要送回一个确认信号，地址指针自动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+1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，继续读下个字节，直到写入停止位。</a:t>
            </a:r>
            <a:endParaRPr lang="en-US" altLang="zh-CN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一次可读出整个芯片内容，但地址若超过最大值（如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LC32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3FFH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LC128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为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3FFFH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等），会回转到</a:t>
            </a:r>
            <a:r>
              <a:rPr lang="en-US" dirty="0" smtClean="0">
                <a:solidFill>
                  <a:srgbClr val="CCECFF"/>
                </a:solidFill>
                <a:ea typeface="楷体_GB2312" pitchFamily="49" charset="-122"/>
              </a:rPr>
              <a:t>0000H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。</a:t>
            </a:r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478536"/>
          </a:xfrm>
        </p:spPr>
        <p:txBody>
          <a:bodyPr/>
          <a:lstStyle/>
          <a:p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）操作时序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814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I</a:t>
            </a:r>
            <a:r>
              <a:rPr lang="en-US" baseline="30000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C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总线传输波特率达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100Kbps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。可将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SDA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连到单片机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MCU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的两线串行接口，按时序用软件向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脚不断输出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0/1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电平来形成时钟，同时向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SDA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脚串行地写入控制字、地址、要存的数据，或串行读出数据。</a:t>
            </a:r>
            <a:endParaRPr lang="en-US" altLang="zh-CN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也可用并行接口中的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根数据线，与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24LC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芯片通讯。</a:t>
            </a:r>
            <a:endParaRPr lang="en-US" altLang="zh-CN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由编程波形，只有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SCL=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SDA=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  <a:sym typeface="Wingdings 3" panose="05040102010807070707"/>
              </a:rPr>
              <a:t>才开始传送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，停止时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SCL=1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SDA=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  <a:sym typeface="Wingdings 3" panose="05040102010807070707"/>
              </a:rPr>
              <a:t>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；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SCL=0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期间数据允许改变，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SCL=1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期间数据才被确认；程序接收到</a:t>
            </a:r>
            <a:r>
              <a:rPr lang="en-US" altLang="zh-CN" dirty="0" smtClean="0">
                <a:solidFill>
                  <a:srgbClr val="CCFFFF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个字节后，要在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SCL=1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时将</a:t>
            </a:r>
            <a:r>
              <a:rPr lang="en-US" dirty="0" smtClean="0">
                <a:solidFill>
                  <a:srgbClr val="CCFFFF"/>
                </a:solidFill>
                <a:ea typeface="楷体_GB2312" pitchFamily="49" charset="-122"/>
              </a:rPr>
              <a:t>SDA</a:t>
            </a:r>
            <a:r>
              <a:rPr lang="zh-CN" altLang="en-US" dirty="0" smtClean="0">
                <a:solidFill>
                  <a:srgbClr val="CCFFFF"/>
                </a:solidFill>
                <a:ea typeface="楷体_GB2312" pitchFamily="49" charset="-122"/>
              </a:rPr>
              <a:t>拉低，向芯片发确认信号。</a:t>
            </a:r>
            <a:endParaRPr lang="zh-CN" altLang="en-US" dirty="0" smtClean="0">
              <a:solidFill>
                <a:srgbClr val="CCFFFF"/>
              </a:solidFill>
              <a:ea typeface="楷体_GB2312" pitchFamily="49" charset="-122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52800" y="762000"/>
            <a:ext cx="4201038" cy="2033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219200" y="1524000"/>
            <a:ext cx="6781800" cy="4191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3600" dirty="0" smtClean="0">
                <a:solidFill>
                  <a:srgbClr val="FFC000"/>
                </a:solidFill>
              </a:rPr>
              <a:t>§</a:t>
            </a:r>
            <a:r>
              <a:rPr kumimoji="1" lang="en-US" altLang="zh-CN" sz="3600" dirty="0" smtClean="0">
                <a:solidFill>
                  <a:srgbClr val="FFC000"/>
                </a:solidFill>
              </a:rPr>
              <a:t>5.3  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只读存储器（</a:t>
            </a:r>
            <a:r>
              <a:rPr kumimoji="1" lang="en-US" altLang="zh-CN" sz="3600" dirty="0" smtClean="0">
                <a:solidFill>
                  <a:srgbClr val="FFC000"/>
                </a:solidFill>
              </a:rPr>
              <a:t>ROM</a:t>
            </a:r>
            <a:r>
              <a:rPr kumimoji="1" lang="zh-CN" altLang="en-US" sz="3600" dirty="0" smtClean="0">
                <a:solidFill>
                  <a:srgbClr val="FFC000"/>
                </a:solidFill>
              </a:rPr>
              <a:t>）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   5.3.1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可编程可擦除</a:t>
            </a:r>
            <a:r>
              <a:rPr lang="en-US" sz="3600" dirty="0" smtClean="0">
                <a:solidFill>
                  <a:srgbClr val="FF0000"/>
                </a:solidFill>
                <a:ea typeface="楷体_GB2312" pitchFamily="49" charset="-122"/>
              </a:rPr>
              <a:t>ROM</a:t>
            </a:r>
            <a:endParaRPr lang="en-US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                               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（</a:t>
            </a:r>
            <a:r>
              <a:rPr lang="en-US" altLang="zh-CN" sz="3600" dirty="0" smtClean="0">
                <a:solidFill>
                  <a:srgbClr val="FF0000"/>
                </a:solidFill>
                <a:ea typeface="楷体_GB2312" pitchFamily="49" charset="-122"/>
              </a:rPr>
              <a:t>EPROM</a:t>
            </a:r>
            <a:r>
              <a:rPr lang="zh-CN" altLang="en-US" sz="3600" dirty="0" smtClean="0">
                <a:solidFill>
                  <a:srgbClr val="FF0000"/>
                </a:solidFill>
                <a:ea typeface="楷体_GB2312" pitchFamily="49" charset="-122"/>
              </a:rPr>
              <a:t>）</a:t>
            </a:r>
            <a:endParaRPr lang="en-US" altLang="zh-CN" sz="36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5.3.2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电可擦除可编程</a:t>
            </a:r>
            <a:r>
              <a:rPr 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ROM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pPr>
              <a:spcBef>
                <a:spcPts val="1200"/>
              </a:spcBef>
            </a:pP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                             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（</a:t>
            </a:r>
            <a:r>
              <a:rPr lang="en-US" altLang="zh-CN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EEPROM</a:t>
            </a:r>
            <a:r>
              <a:rPr lang="zh-CN" altLang="en-US" sz="3600" dirty="0" smtClean="0">
                <a:solidFill>
                  <a:schemeClr val="bg2">
                    <a:lumMod val="20000"/>
                    <a:lumOff val="80000"/>
                  </a:schemeClr>
                </a:solidFill>
                <a:ea typeface="楷体_GB2312" pitchFamily="49" charset="-122"/>
              </a:rPr>
              <a:t>）</a:t>
            </a:r>
            <a:endParaRPr lang="en-US" sz="3600" dirty="0" smtClean="0">
              <a:solidFill>
                <a:schemeClr val="bg2">
                  <a:lumMod val="20000"/>
                  <a:lumOff val="80000"/>
                </a:schemeClr>
              </a:solidFill>
              <a:ea typeface="楷体_GB2312" pitchFamily="49" charset="-122"/>
            </a:endParaRPr>
          </a:p>
          <a:p>
            <a:endParaRPr lang="zh-CN" altLang="en-US" sz="36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81000" y="609600"/>
            <a:ext cx="9067800" cy="914400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5.3.1  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可编程可擦除只读存储器（</a:t>
            </a:r>
            <a: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EPROM</a:t>
            </a:r>
            <a:r>
              <a:rPr kumimoji="1"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br>
              <a:rPr kumimoji="1"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95800" y="1447800"/>
            <a:ext cx="4038600" cy="4648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kumimoji="1" lang="en-US" altLang="zh-CN" sz="4100" dirty="0" smtClean="0">
                <a:solidFill>
                  <a:srgbClr val="CCFFFF"/>
                </a:solidFill>
              </a:rPr>
              <a:t>1. </a:t>
            </a:r>
            <a:r>
              <a:rPr kumimoji="1" lang="zh-CN" altLang="en-US" sz="4100" dirty="0" smtClean="0">
                <a:solidFill>
                  <a:srgbClr val="CCFFFF"/>
                </a:solidFill>
              </a:rPr>
              <a:t>基本存储单元</a:t>
            </a:r>
            <a:endParaRPr kumimoji="1" lang="en-US" altLang="zh-CN" sz="4100" dirty="0" smtClean="0">
              <a:solidFill>
                <a:srgbClr val="CCFFFF"/>
              </a:solidFill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3300" dirty="0" smtClean="0"/>
              <a:t>采用浮栅雪崩注入式半导体技术，一个浮栅</a:t>
            </a:r>
            <a:r>
              <a:rPr lang="en-US" sz="3300" dirty="0" smtClean="0"/>
              <a:t>MOS</a:t>
            </a:r>
            <a:r>
              <a:rPr lang="zh-CN" altLang="en-US" sz="3300" dirty="0" smtClean="0"/>
              <a:t>场效应管与一个</a:t>
            </a:r>
            <a:r>
              <a:rPr lang="en-US" sz="3300" dirty="0" smtClean="0"/>
              <a:t>MOS</a:t>
            </a:r>
            <a:r>
              <a:rPr lang="zh-CN" altLang="en-US" sz="3300" dirty="0" smtClean="0"/>
              <a:t>管（</a:t>
            </a:r>
            <a:r>
              <a:rPr lang="en-US" sz="3300" dirty="0" smtClean="0"/>
              <a:t>T</a:t>
            </a:r>
            <a:r>
              <a:rPr lang="zh-CN" altLang="en-US" sz="3300" dirty="0" smtClean="0"/>
              <a:t>）串接，构成基本存储单元。</a:t>
            </a:r>
            <a:endParaRPr lang="en-US" altLang="zh-CN" sz="3300" dirty="0" smtClean="0"/>
          </a:p>
          <a:p>
            <a:pPr algn="just" eaLnBrk="0" hangingPunct="0">
              <a:lnSpc>
                <a:spcPct val="120000"/>
              </a:lnSpc>
            </a:pPr>
            <a:r>
              <a:rPr lang="zh-CN" altLang="en-US" sz="3300" dirty="0" smtClean="0"/>
              <a:t>初始状态：浮栅被</a:t>
            </a:r>
            <a:r>
              <a:rPr lang="en-US" altLang="zh-CN" sz="3300" dirty="0" smtClean="0"/>
              <a:t>S</a:t>
            </a:r>
            <a:r>
              <a:rPr lang="en-US" altLang="zh-CN" sz="3300" baseline="-25000" dirty="0" smtClean="0"/>
              <a:t>i</a:t>
            </a:r>
            <a:r>
              <a:rPr lang="en-US" altLang="zh-CN" sz="3300" dirty="0" smtClean="0"/>
              <a:t>O</a:t>
            </a:r>
            <a:r>
              <a:rPr lang="en-US" altLang="zh-CN" sz="3300" baseline="-25000" dirty="0" smtClean="0"/>
              <a:t>2</a:t>
            </a:r>
            <a:r>
              <a:rPr lang="zh-CN" altLang="en-US" sz="3300" dirty="0" smtClean="0"/>
              <a:t>绝缘层包围不带电荷，管子不导通，位线</a:t>
            </a:r>
            <a:r>
              <a:rPr lang="en-US" sz="3300" dirty="0" smtClean="0"/>
              <a:t>D</a:t>
            </a:r>
            <a:r>
              <a:rPr lang="en-US" sz="3300" baseline="-25000" dirty="0" smtClean="0"/>
              <a:t>i</a:t>
            </a:r>
            <a:r>
              <a:rPr lang="zh-CN" altLang="en-US" sz="3300" dirty="0" smtClean="0"/>
              <a:t>为高电平，存储了信息“</a:t>
            </a:r>
            <a:r>
              <a:rPr lang="en-US" sz="3300" dirty="0" smtClean="0"/>
              <a:t>1</a:t>
            </a:r>
            <a:r>
              <a:rPr lang="zh-CN" altLang="en-US" sz="3300" dirty="0" smtClean="0"/>
              <a:t>”。</a:t>
            </a:r>
            <a:endParaRPr lang="zh-CN" altLang="en-US" sz="3300" dirty="0" smtClean="0"/>
          </a:p>
          <a:p>
            <a:endParaRPr lang="zh-CN" altLang="en-US" dirty="0"/>
          </a:p>
        </p:txBody>
      </p:sp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2057400"/>
            <a:ext cx="3733800" cy="374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81000" y="609600"/>
            <a:ext cx="7772400" cy="914400"/>
          </a:xfrm>
        </p:spPr>
        <p:txBody>
          <a:bodyPr/>
          <a:lstStyle/>
          <a:p>
            <a:r>
              <a:rPr kumimoji="1" lang="zh-CN" altLang="en-US" sz="32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存储原理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419600" y="1066800"/>
            <a:ext cx="41148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编程：在漏极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和源极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间，加上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25V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高电压和编程脉冲，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间被瞬时雪崩击穿，大量电子通过绝缘层注入到浮栅，使浮栅管导通，存储的信息变为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。其余未编程单元仍保持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不变。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由于浮栅被绝缘层包围，注入的电子不会泄露，保存的信息也就不会丢失。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 smtClean="0"/>
          </a:p>
          <a:p>
            <a:pPr algn="just" eaLnBrk="1" hangingPunct="1"/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1676400"/>
            <a:ext cx="3733800" cy="374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914400"/>
          </a:xfrm>
        </p:spPr>
        <p:txBody>
          <a:bodyPr/>
          <a:lstStyle/>
          <a:p>
            <a:r>
              <a:rPr kumimoji="1" lang="zh-CN" altLang="en-US" sz="32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存储原理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47800"/>
            <a:ext cx="8077200" cy="4907760"/>
          </a:xfrm>
        </p:spPr>
        <p:txBody>
          <a:bodyPr>
            <a:normAutofit fontScale="92500"/>
          </a:bodyPr>
          <a:lstStyle/>
          <a:p>
            <a:pPr algn="just"/>
            <a:r>
              <a:rPr lang="zh-CN" altLang="en-US" dirty="0" smtClean="0"/>
              <a:t>擦除：</a:t>
            </a:r>
            <a:r>
              <a:rPr lang="en-US" altLang="zh-CN" dirty="0" smtClean="0"/>
              <a:t>EPROM</a:t>
            </a:r>
            <a:r>
              <a:rPr lang="zh-CN" altLang="en-US" dirty="0" smtClean="0"/>
              <a:t>芯片上面有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个石英玻璃窗，当用一定波长的紫外线照射后，所有存储单元浮栅上的电荷会形成光电流泄放掉，使浮栅恢复初态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，因此读出的字节均为</a:t>
            </a:r>
            <a:r>
              <a:rPr lang="en-US" altLang="zh-CN" dirty="0" smtClean="0"/>
              <a:t>FFH</a:t>
            </a:r>
            <a:r>
              <a:rPr lang="zh-CN" altLang="en-US" dirty="0" smtClean="0"/>
              <a:t>。擦净的芯片可重新编程。</a:t>
            </a:r>
            <a:endParaRPr lang="zh-CN" altLang="en-US" dirty="0" smtClean="0"/>
          </a:p>
          <a:p>
            <a:pPr algn="just"/>
            <a:r>
              <a:rPr lang="en-US" dirty="0" smtClean="0"/>
              <a:t>EPROM</a:t>
            </a:r>
            <a:r>
              <a:rPr lang="zh-CN" altLang="en-US" dirty="0" smtClean="0"/>
              <a:t>的显著优点是可多次编程，但不能在线编程。擦除和重写前，必须从电路板上拔下芯片，在波长为</a:t>
            </a:r>
            <a:r>
              <a:rPr lang="en-US" dirty="0" smtClean="0"/>
              <a:t>2537Å</a:t>
            </a:r>
            <a:r>
              <a:rPr lang="zh-CN" altLang="en-US" dirty="0" smtClean="0"/>
              <a:t>的紫外线灯下照射</a:t>
            </a:r>
            <a:r>
              <a:rPr lang="en-US" dirty="0" smtClean="0"/>
              <a:t>20</a:t>
            </a:r>
            <a:r>
              <a:rPr lang="zh-CN" altLang="en-US" dirty="0" smtClean="0"/>
              <a:t>分钟，擦除后，再用</a:t>
            </a:r>
            <a:r>
              <a:rPr lang="en-US" dirty="0" smtClean="0"/>
              <a:t>EPROM</a:t>
            </a:r>
            <a:r>
              <a:rPr lang="zh-CN" altLang="en-US" dirty="0" smtClean="0"/>
              <a:t>编程器，重新写入新的程序或数据。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编程过程总是从头到尾，对</a:t>
            </a:r>
            <a:r>
              <a:rPr lang="en-US" altLang="zh-CN" dirty="0" smtClean="0"/>
              <a:t>1</a:t>
            </a:r>
            <a:r>
              <a:rPr lang="zh-CN" altLang="en-US" dirty="0" smtClean="0"/>
              <a:t>块芯片的全部单元进行重写，因此不能对芯片中的部分内容（哪怕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个字节）实现修改。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72400" cy="914400"/>
          </a:xfrm>
        </p:spPr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27128 EPROM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0" y="1219200"/>
            <a:ext cx="3810000" cy="3581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）芯片内部结构：</a:t>
            </a:r>
            <a:endParaRPr lang="zh-CN" altLang="en-US" dirty="0" smtClean="0"/>
          </a:p>
          <a:p>
            <a:pPr algn="just">
              <a:spcBef>
                <a:spcPts val="1800"/>
              </a:spcBef>
            </a:pPr>
            <a:r>
              <a:rPr lang="zh-CN" altLang="en-US" sz="2400" dirty="0" smtClean="0"/>
              <a:t>存储阵列：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由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128K×1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个浮动栅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MOS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管构成，保存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16K×8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位二进制信息；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/>
            <a:r>
              <a:rPr lang="en-US" sz="2400" dirty="0" smtClean="0"/>
              <a:t>X/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译码器：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对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位行地址（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6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）和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7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位列地址（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13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2400" dirty="0" smtClean="0">
                <a:solidFill>
                  <a:srgbClr val="CCFFFF"/>
                </a:solidFill>
                <a:ea typeface="楷体_GB2312" pitchFamily="49" charset="-122"/>
              </a:rPr>
              <a:t>A</a:t>
            </a:r>
            <a:r>
              <a:rPr lang="en-US" sz="2400" baseline="-25000" dirty="0" smtClean="0">
                <a:solidFill>
                  <a:srgbClr val="CCFFFF"/>
                </a:solidFill>
                <a:ea typeface="楷体_GB2312" pitchFamily="49" charset="-122"/>
              </a:rPr>
              <a:t>7</a:t>
            </a:r>
            <a:r>
              <a:rPr lang="zh-CN" altLang="en-US" sz="2400" dirty="0" smtClean="0">
                <a:solidFill>
                  <a:srgbClr val="CCFFFF"/>
                </a:solidFill>
                <a:ea typeface="楷体_GB2312" pitchFamily="49" charset="-122"/>
              </a:rPr>
              <a:t>）译</a:t>
            </a:r>
            <a:r>
              <a:rPr lang="zh-CN" altLang="en-US" sz="2400" smtClean="0">
                <a:solidFill>
                  <a:srgbClr val="CCFFFF"/>
                </a:solidFill>
                <a:ea typeface="楷体_GB2312" pitchFamily="49" charset="-122"/>
              </a:rPr>
              <a:t>码；</a:t>
            </a:r>
            <a:endParaRPr lang="zh-CN" altLang="en-US" sz="2400" dirty="0" smtClean="0">
              <a:solidFill>
                <a:srgbClr val="CCFFFF"/>
              </a:solidFill>
              <a:ea typeface="楷体_GB2312" pitchFamily="49" charset="-122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09600" y="1219200"/>
            <a:ext cx="4365141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内容占位符 2"/>
          <p:cNvSpPr txBox="1"/>
          <p:nvPr/>
        </p:nvSpPr>
        <p:spPr>
          <a:xfrm>
            <a:off x="381000" y="5029200"/>
            <a:ext cx="8534400" cy="1828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11480" marR="0" lvl="0" indent="-342900" algn="just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输出允许、片选和编程逻辑：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对输入的控制信号       、    和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C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95000"/>
              <a:defRPr/>
            </a:pP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进行逻辑组合，实现片选并控制数据读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写；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C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411480" marR="0" lvl="0" indent="-342900" algn="just" defTabSz="914400" rtl="0" eaLnBrk="1" fontAlgn="auto" latinLnBrk="0" hangingPunct="1">
              <a:spcBef>
                <a:spcPts val="700"/>
              </a:spcBef>
              <a:spcAft>
                <a:spcPts val="0"/>
              </a:spcAft>
              <a:buClr>
                <a:srgbClr val="FFC000"/>
              </a:buClr>
              <a:buSzPct val="95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数据输出缓冲器：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位都有三态门，读出的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字节数据经过它缓冲后，从数据总线传给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C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02500" y="5029200"/>
          <a:ext cx="560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6400800" imgH="5181600" progId="Equation.DSMT4">
                  <p:embed/>
                </p:oleObj>
              </mc:Choice>
              <mc:Fallback>
                <p:oleObj name="Equation" r:id="rId2" imgW="64008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2500" y="5029200"/>
                        <a:ext cx="560388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937500" y="5029200"/>
          <a:ext cx="533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6096000" imgH="5181600" progId="Equation.DSMT4">
                  <p:embed/>
                </p:oleObj>
              </mc:Choice>
              <mc:Fallback>
                <p:oleObj name="Equation" r:id="rId4" imgW="6096000" imgH="5181600" progId="Equation.DSMT4">
                  <p:embed/>
                  <p:pic>
                    <p:nvPicPr>
                      <p:cNvPr id="0" name="图片 1025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37500" y="5029200"/>
                        <a:ext cx="533400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838200" y="5334000"/>
          <a:ext cx="8524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9753600" imgH="5181600" progId="Equation.DSMT4">
                  <p:embed/>
                </p:oleObj>
              </mc:Choice>
              <mc:Fallback>
                <p:oleObj name="Equation" r:id="rId6" imgW="9753600" imgH="51816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334000"/>
                        <a:ext cx="852488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7772400" cy="533400"/>
          </a:xfrm>
        </p:spPr>
        <p:txBody>
          <a:bodyPr/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5.12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27128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和其它</a:t>
            </a:r>
            <a:r>
              <a:rPr lang="en-US" altLang="zh-CN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Intel  EPROM</a:t>
            </a:r>
            <a:r>
              <a:rPr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芯片的引脚图。</a:t>
            </a:r>
            <a:endParaRPr lang="zh-CN" altLang="en-US" sz="2800" b="1" dirty="0">
              <a:solidFill>
                <a:srgbClr val="FF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 descr="t-5.12-m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1371600"/>
            <a:ext cx="8781817" cy="4295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62200" y="5791200"/>
            <a:ext cx="4673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 )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内是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脚的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2716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2732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的引脚号；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）原图中脚号（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）错标为（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）了。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27128</a:t>
            </a:r>
            <a:r>
              <a:rPr lang="zh-CN" alt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的引脚信号</a:t>
            </a:r>
            <a:endParaRPr lang="zh-CN" altLang="en-US" sz="32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219200"/>
            <a:ext cx="7772400" cy="498316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 smtClean="0"/>
              <a:t>27128</a:t>
            </a:r>
            <a:r>
              <a:rPr lang="zh-CN" altLang="en-US" sz="2800" dirty="0" smtClean="0"/>
              <a:t>的容量为</a:t>
            </a:r>
            <a:r>
              <a:rPr lang="en-US" altLang="zh-CN" sz="2800" dirty="0" smtClean="0"/>
              <a:t>16K×8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28</a:t>
            </a:r>
            <a:r>
              <a:rPr lang="zh-CN" altLang="en-US" sz="2800" dirty="0" smtClean="0"/>
              <a:t>脚</a:t>
            </a:r>
            <a:r>
              <a:rPr lang="en-US" altLang="zh-CN" sz="2800" dirty="0" smtClean="0"/>
              <a:t>DIP</a:t>
            </a:r>
            <a:r>
              <a:rPr lang="zh-CN" altLang="en-US" sz="2800" dirty="0" smtClean="0"/>
              <a:t>封装</a:t>
            </a:r>
            <a:endParaRPr lang="zh-CN" altLang="en-US" sz="2800" dirty="0" smtClean="0"/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A</a:t>
            </a:r>
            <a:r>
              <a:rPr lang="en-US" altLang="zh-CN" sz="2600" baseline="-25000" dirty="0" smtClean="0"/>
              <a:t>13</a:t>
            </a:r>
            <a:r>
              <a:rPr lang="zh-CN" altLang="en-US" sz="2600" dirty="0" smtClean="0"/>
              <a:t>～</a:t>
            </a:r>
            <a:r>
              <a:rPr lang="en-US" altLang="zh-CN" sz="2600" dirty="0" smtClean="0"/>
              <a:t>A</a:t>
            </a:r>
            <a:r>
              <a:rPr lang="en-US" altLang="zh-CN" sz="2600" baseline="-25000" dirty="0" smtClean="0"/>
              <a:t>0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CCECFF"/>
                </a:solidFill>
              </a:rPr>
              <a:t>14</a:t>
            </a:r>
            <a:r>
              <a:rPr lang="zh-CN" altLang="en-US" sz="2600" dirty="0" smtClean="0">
                <a:solidFill>
                  <a:srgbClr val="CCECFF"/>
                </a:solidFill>
              </a:rPr>
              <a:t>根地址线，可寻址</a:t>
            </a:r>
            <a:r>
              <a:rPr lang="en-US" altLang="zh-CN" sz="2600" dirty="0" smtClean="0">
                <a:solidFill>
                  <a:srgbClr val="CCECFF"/>
                </a:solidFill>
              </a:rPr>
              <a:t>16K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D</a:t>
            </a:r>
            <a:r>
              <a:rPr lang="en-US" altLang="zh-CN" sz="2600" baseline="-25000" dirty="0" smtClean="0"/>
              <a:t>7</a:t>
            </a:r>
            <a:r>
              <a:rPr lang="zh-CN" altLang="en-US" sz="2600" dirty="0" smtClean="0"/>
              <a:t>～</a:t>
            </a:r>
            <a:r>
              <a:rPr lang="en-US" altLang="zh-CN" sz="2600" dirty="0" smtClean="0"/>
              <a:t>D</a:t>
            </a:r>
            <a:r>
              <a:rPr lang="en-US" altLang="zh-CN" sz="2600" baseline="-25000" dirty="0" smtClean="0"/>
              <a:t>0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CCECFF"/>
                </a:solidFill>
              </a:rPr>
              <a:t>8</a:t>
            </a:r>
            <a:r>
              <a:rPr lang="zh-CN" altLang="en-US" sz="2600" dirty="0" smtClean="0">
                <a:solidFill>
                  <a:srgbClr val="CCECFF"/>
                </a:solidFill>
              </a:rPr>
              <a:t>位数据线，编程时输入，读出时输出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zh-CN" altLang="en-US" sz="2600" dirty="0" smtClean="0"/>
              <a:t>      ：</a:t>
            </a:r>
            <a:r>
              <a:rPr lang="zh-CN" altLang="en-US" sz="2600" dirty="0" smtClean="0">
                <a:solidFill>
                  <a:srgbClr val="CCECFF"/>
                </a:solidFill>
              </a:rPr>
              <a:t>片选输入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zh-CN" altLang="en-US" sz="2600" dirty="0" smtClean="0"/>
              <a:t>      ：</a:t>
            </a:r>
            <a:r>
              <a:rPr lang="zh-CN" altLang="en-US" sz="2600" dirty="0" smtClean="0">
                <a:solidFill>
                  <a:srgbClr val="CCECFF"/>
                </a:solidFill>
              </a:rPr>
              <a:t>输出允许，通常接</a:t>
            </a:r>
            <a:r>
              <a:rPr lang="en-US" altLang="zh-CN" sz="2600" dirty="0" smtClean="0">
                <a:solidFill>
                  <a:srgbClr val="CCECFF"/>
                </a:solidFill>
              </a:rPr>
              <a:t>/RD</a:t>
            </a:r>
            <a:r>
              <a:rPr lang="zh-CN" altLang="en-US" sz="2600" dirty="0" smtClean="0">
                <a:solidFill>
                  <a:srgbClr val="CCECFF"/>
                </a:solidFill>
              </a:rPr>
              <a:t>，编程时为高电平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zh-CN" altLang="en-US" sz="2600" dirty="0" smtClean="0"/>
              <a:t>          ：</a:t>
            </a:r>
            <a:r>
              <a:rPr lang="zh-CN" altLang="en-US" sz="2600" dirty="0" smtClean="0">
                <a:solidFill>
                  <a:srgbClr val="CCECFF"/>
                </a:solidFill>
              </a:rPr>
              <a:t>编程时输入低电平的编程脉冲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V</a:t>
            </a:r>
            <a:r>
              <a:rPr lang="en-US" altLang="zh-CN" sz="2600" baseline="-25000" dirty="0" smtClean="0"/>
              <a:t>PP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olidFill>
                  <a:srgbClr val="CCECFF"/>
                </a:solidFill>
              </a:rPr>
              <a:t>编程时接</a:t>
            </a:r>
            <a:r>
              <a:rPr lang="en-US" altLang="zh-CN" sz="2600" dirty="0" smtClean="0">
                <a:solidFill>
                  <a:srgbClr val="CCECFF"/>
                </a:solidFill>
              </a:rPr>
              <a:t>+12V</a:t>
            </a:r>
            <a:r>
              <a:rPr lang="zh-CN" altLang="en-US" sz="2600" dirty="0" smtClean="0">
                <a:solidFill>
                  <a:srgbClr val="CCECFF"/>
                </a:solidFill>
              </a:rPr>
              <a:t>编程电压，读出时接</a:t>
            </a:r>
            <a:r>
              <a:rPr lang="en-US" altLang="zh-CN" sz="2600" dirty="0" smtClean="0">
                <a:solidFill>
                  <a:srgbClr val="CCECFF"/>
                </a:solidFill>
              </a:rPr>
              <a:t>+5V</a:t>
            </a:r>
            <a:r>
              <a:rPr lang="zh-CN" altLang="en-US" sz="2600" dirty="0" smtClean="0">
                <a:solidFill>
                  <a:srgbClr val="CCECFF"/>
                </a:solidFill>
              </a:rPr>
              <a:t>（早期</a:t>
            </a:r>
            <a:r>
              <a:rPr lang="en-US" altLang="zh-CN" sz="2600" dirty="0" smtClean="0">
                <a:solidFill>
                  <a:srgbClr val="CCECFF"/>
                </a:solidFill>
              </a:rPr>
              <a:t>V</a:t>
            </a:r>
            <a:r>
              <a:rPr lang="en-US" altLang="zh-CN" sz="2600" baseline="-25000" dirty="0" smtClean="0">
                <a:solidFill>
                  <a:srgbClr val="CCECFF"/>
                </a:solidFill>
              </a:rPr>
              <a:t>PP</a:t>
            </a:r>
            <a:r>
              <a:rPr lang="zh-CN" altLang="en-US" sz="2600" dirty="0" smtClean="0">
                <a:solidFill>
                  <a:srgbClr val="CCECFF"/>
                </a:solidFill>
              </a:rPr>
              <a:t>曾用</a:t>
            </a:r>
            <a:r>
              <a:rPr lang="en-US" altLang="zh-CN" sz="2600" dirty="0" smtClean="0">
                <a:solidFill>
                  <a:srgbClr val="CCECFF"/>
                </a:solidFill>
              </a:rPr>
              <a:t>+21V</a:t>
            </a:r>
            <a:r>
              <a:rPr lang="zh-CN" altLang="en-US" sz="2600" dirty="0" smtClean="0">
                <a:solidFill>
                  <a:srgbClr val="CCECFF"/>
                </a:solidFill>
              </a:rPr>
              <a:t>、</a:t>
            </a:r>
            <a:r>
              <a:rPr lang="en-US" altLang="zh-CN" sz="2600" dirty="0" smtClean="0">
                <a:solidFill>
                  <a:srgbClr val="CCECFF"/>
                </a:solidFill>
              </a:rPr>
              <a:t>+24V</a:t>
            </a:r>
            <a:r>
              <a:rPr lang="zh-CN" altLang="en-US" sz="2600" dirty="0" smtClean="0">
                <a:solidFill>
                  <a:srgbClr val="CCECFF"/>
                </a:solidFill>
              </a:rPr>
              <a:t>等）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VCC</a:t>
            </a:r>
            <a:r>
              <a:rPr lang="zh-CN" altLang="en-US" sz="2600" dirty="0" smtClean="0"/>
              <a:t>：</a:t>
            </a:r>
            <a:r>
              <a:rPr lang="en-US" altLang="zh-CN" sz="2600" dirty="0" smtClean="0">
                <a:solidFill>
                  <a:srgbClr val="CCECFF"/>
                </a:solidFill>
              </a:rPr>
              <a:t>+5V</a:t>
            </a:r>
            <a:r>
              <a:rPr lang="zh-CN" altLang="en-US" sz="2600" dirty="0" smtClean="0">
                <a:solidFill>
                  <a:srgbClr val="CCECFF"/>
                </a:solidFill>
              </a:rPr>
              <a:t>电源</a:t>
            </a:r>
            <a:endParaRPr lang="zh-CN" altLang="en-US" sz="2600" dirty="0" smtClean="0">
              <a:solidFill>
                <a:srgbClr val="CCECFF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―"/>
            </a:pPr>
            <a:r>
              <a:rPr lang="en-US" altLang="zh-CN" sz="2600" dirty="0" smtClean="0"/>
              <a:t>GND</a:t>
            </a:r>
            <a:r>
              <a:rPr lang="zh-CN" altLang="en-US" sz="2600" dirty="0" smtClean="0"/>
              <a:t>：</a:t>
            </a:r>
            <a:r>
              <a:rPr lang="zh-CN" altLang="en-US" sz="2600" dirty="0" smtClean="0">
                <a:solidFill>
                  <a:srgbClr val="CCECFF"/>
                </a:solidFill>
              </a:rPr>
              <a:t>地</a:t>
            </a:r>
            <a:endParaRPr lang="zh-CN" altLang="en-US" sz="2600" dirty="0" smtClean="0">
              <a:solidFill>
                <a:srgbClr val="CCECFF"/>
              </a:solidFill>
            </a:endParaRPr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1295400" y="2743200"/>
          <a:ext cx="533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096000" imgH="5181600" progId="Equation.DSMT4">
                  <p:embed/>
                </p:oleObj>
              </mc:Choice>
              <mc:Fallback>
                <p:oleObj name="Equation" r:id="rId1" imgW="60960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2743200"/>
                        <a:ext cx="533400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295400" y="3200400"/>
          <a:ext cx="560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6400800" imgH="5181600" progId="Equation.DSMT4">
                  <p:embed/>
                </p:oleObj>
              </mc:Choice>
              <mc:Fallback>
                <p:oleObj name="Equation" r:id="rId3" imgW="64008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200400"/>
                        <a:ext cx="560388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295400" y="3657600"/>
          <a:ext cx="854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9753600" imgH="5181600" progId="Equation.DSMT4">
                  <p:embed/>
                </p:oleObj>
              </mc:Choice>
              <mc:Fallback>
                <p:oleObj name="Equation" r:id="rId5" imgW="97536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657600"/>
                        <a:ext cx="854075" cy="454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5235</Words>
  <Application>WPS 演示</Application>
  <PresentationFormat>全屏显示(4:3)</PresentationFormat>
  <Paragraphs>214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28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华文中宋</vt:lpstr>
      <vt:lpstr>华文隶书</vt:lpstr>
      <vt:lpstr>黑体</vt:lpstr>
      <vt:lpstr>楷体_GB2312</vt:lpstr>
      <vt:lpstr>Wingdings 2</vt:lpstr>
      <vt:lpstr>Wingdings 3</vt:lpstr>
      <vt:lpstr>华文彩云</vt:lpstr>
      <vt:lpstr>Wingdings 3</vt:lpstr>
      <vt:lpstr>Symbol</vt:lpstr>
      <vt:lpstr>Corbel</vt:lpstr>
      <vt:lpstr>新宋体</vt:lpstr>
      <vt:lpstr>微软雅黑</vt:lpstr>
      <vt:lpstr>Arial Unicode MS</vt:lpstr>
      <vt:lpstr>华文楷体</vt:lpstr>
      <vt:lpstr>Consolas</vt:lpstr>
      <vt:lpstr>仿宋_GB2312</vt:lpstr>
      <vt:lpstr>仿宋</vt:lpstr>
      <vt:lpstr>穿越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   </vt:lpstr>
      <vt:lpstr>PowerPoint 演示文稿</vt:lpstr>
      <vt:lpstr>PowerPoint 演示文稿</vt:lpstr>
      <vt:lpstr>5.3.1  可编程可擦除只读存储器（EPROM） </vt:lpstr>
      <vt:lpstr>存储原理</vt:lpstr>
      <vt:lpstr>存储原理</vt:lpstr>
      <vt:lpstr>2. 27128 EPROM</vt:lpstr>
      <vt:lpstr>图5.12是27128和其它Intel  EPROM芯片的引脚图。</vt:lpstr>
      <vt:lpstr>2）27128的引脚信号</vt:lpstr>
      <vt:lpstr>3）27128的工作方式</vt:lpstr>
      <vt:lpstr>PowerPoint 演示文稿</vt:lpstr>
      <vt:lpstr>PowerPoint 演示文稿</vt:lpstr>
      <vt:lpstr>27128的其它工作状态</vt:lpstr>
      <vt:lpstr>PowerPoint 演示文稿</vt:lpstr>
      <vt:lpstr>5.3.2 电可擦除可编程只读存储器 EEPROM 或E2PROM</vt:lpstr>
      <vt:lpstr> EEPROM的特点</vt:lpstr>
      <vt:lpstr>2. 2817A EEPROM</vt:lpstr>
      <vt:lpstr>1）2817A的特点 </vt:lpstr>
      <vt:lpstr>2）2817A的工作方式</vt:lpstr>
      <vt:lpstr>2817A的用途</vt:lpstr>
      <vt:lpstr>3.串行接口EEPROM（供选用） </vt:lpstr>
      <vt:lpstr>PowerPoint 演示文稿</vt:lpstr>
      <vt:lpstr>2）24LC系列EEPROM的控制字</vt:lpstr>
      <vt:lpstr>3）24LC系列EEPROM的地址设置</vt:lpstr>
      <vt:lpstr>表5.6  24LCxxx  EEPROM器件参数表  </vt:lpstr>
      <vt:lpstr>4）写入方式</vt:lpstr>
      <vt:lpstr>读取方式</vt:lpstr>
      <vt:lpstr>5）操作时序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5.3 ROM</dc:title>
  <dc:creator>冯周</dc:creator>
  <cp:lastModifiedBy>zhaowb1394026140</cp:lastModifiedBy>
  <cp:revision>100</cp:revision>
  <cp:lastPrinted>2113-01-01T00:00:00Z</cp:lastPrinted>
  <dcterms:created xsi:type="dcterms:W3CDTF">2113-01-01T00:00:00Z</dcterms:created>
  <dcterms:modified xsi:type="dcterms:W3CDTF">2018-11-05T08:42:12Z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2052-11.1.0.7932</vt:lpwstr>
  </property>
</Properties>
</file>