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688" r:id="rId3"/>
    <p:sldId id="689" r:id="rId4"/>
    <p:sldId id="651" r:id="rId5"/>
    <p:sldId id="690" r:id="rId6"/>
    <p:sldId id="692" r:id="rId7"/>
    <p:sldId id="691" r:id="rId8"/>
    <p:sldId id="653" r:id="rId9"/>
    <p:sldId id="693" r:id="rId10"/>
    <p:sldId id="694" r:id="rId11"/>
    <p:sldId id="695" r:id="rId12"/>
    <p:sldId id="655" r:id="rId13"/>
    <p:sldId id="696" r:id="rId14"/>
    <p:sldId id="697" r:id="rId15"/>
    <p:sldId id="698" r:id="rId16"/>
    <p:sldId id="699" r:id="rId17"/>
    <p:sldId id="700" r:id="rId18"/>
    <p:sldId id="706" r:id="rId19"/>
    <p:sldId id="701" r:id="rId20"/>
    <p:sldId id="702" r:id="rId21"/>
    <p:sldId id="703" r:id="rId22"/>
    <p:sldId id="704" r:id="rId23"/>
    <p:sldId id="705" r:id="rId24"/>
    <p:sldId id="707" r:id="rId25"/>
    <p:sldId id="708" r:id="rId26"/>
    <p:sldId id="709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CFFFF"/>
    <a:srgbClr val="CCECFF"/>
    <a:srgbClr val="66FF66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1" autoAdjust="0"/>
    <p:restoredTop sz="94581" autoAdjust="0"/>
  </p:normalViewPr>
  <p:slideViewPr>
    <p:cSldViewPr>
      <p:cViewPr>
        <p:scale>
          <a:sx n="67" d="100"/>
          <a:sy n="67" d="100"/>
        </p:scale>
        <p:origin x="-5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7" Type="http://schemas.openxmlformats.org/officeDocument/2006/relationships/image" Target="../media/image45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48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48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ACCD7E2E-8DD8-4896-AB59-2B1B650F40A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EDA2882-B76F-4CC9-A215-0728939BFF10}" type="datetimeFigureOut">
              <a:rPr lang="zh-CN" altLang="en-US" smtClean="0"/>
            </a:fld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A14151E-7815-42AF-B434-4AE4C6E7DB3C}" type="slidenum">
              <a:rPr lang="zh-CN" altLang="en-US" smtClean="0"/>
            </a:fld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8890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49F8BF3-BB7E-46D2-A25A-A18645D75ACD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716E529-1EB3-4FF1-9C93-4C3CA36D941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951F3C-5A43-4208-A378-90966FB7FB9B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25B597-4521-4736-9DAF-7E1CF25F05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ADAEA9-27E6-46A3-8896-809DD6302B8A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9534E7-8133-4C2B-AA2E-D64346CF4CF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任意多边形 14"/>
          <p:cNvSpPr/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任意多边形 12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/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任意多边形 16"/>
          <p:cNvSpPr/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任意多边形 17"/>
          <p:cNvSpPr/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任意多边形 18"/>
          <p:cNvSpPr/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任意多边形 19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任意多边形 20"/>
          <p:cNvSpPr/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任意多边形 21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任意多边形 22"/>
          <p:cNvSpPr/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任意多边形 23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任意多边形 25"/>
          <p:cNvSpPr/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任意多边形 26"/>
          <p:cNvSpPr/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61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E16309-FAA9-45B8-AFF1-AAACD1F249F0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AF8F308-FB7E-4FC8-9A1F-85938137918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025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025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5A469B9-5BD1-4ED7-B760-0743767190EA}" type="datetimeFigureOut">
              <a:rPr lang="zh-CN" altLang="en-US" smtClean="0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E2B063-255E-4960-A560-8333EB68040F}" type="slidenum">
              <a:rPr lang="zh-CN" altLang="en-US" smtClean="0"/>
            </a:fld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D3973B-B155-44FE-AB97-9F2A6F426A43}" type="datetimeFigureOut">
              <a:rPr lang="zh-CN" altLang="en-US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2329A3-0F47-455E-B531-5F2CC3449B5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D62AAA-D9D6-446A-83CD-6014F9C71C37}" type="datetimeFigureOut">
              <a:rPr lang="zh-CN" altLang="en-US" smtClean="0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9E0A9AC-2CC0-4564-8B5C-CC685C10299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61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FBD52F-7A05-45A4-BDD7-7F5A7E3CB22A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C78CBDD-616A-4779-8304-716EA601FA0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305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19FC570-F112-42C0-AAB4-8AA9E74BF228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F27BBD2-F27B-4A0B-A1E8-2DC572C36AD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  <a:p>
            <a:pPr lvl="2" eaLnBrk="1" latinLnBrk="0" hangingPunct="1"/>
            <a:r>
              <a:rPr kumimoji="0" lang="zh-CN" altLang="en-US" dirty="0" smtClean="0"/>
              <a:t>第三级</a:t>
            </a:r>
            <a:endParaRPr kumimoji="0" lang="zh-CN" altLang="en-US" dirty="0" smtClean="0"/>
          </a:p>
          <a:p>
            <a:pPr lvl="3" eaLnBrk="1" latinLnBrk="0" hangingPunct="1"/>
            <a:r>
              <a:rPr kumimoji="0" lang="zh-CN" altLang="en-US" dirty="0" smtClean="0"/>
              <a:t>第四级</a:t>
            </a:r>
            <a:endParaRPr kumimoji="0" lang="zh-CN" altLang="en-US" dirty="0" smtClean="0"/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5.4  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存储器连接</a:t>
            </a:r>
            <a:endParaRPr lang="zh-CN" altLang="en-US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467600" y="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</a:t>
            </a:r>
            <a:r>
              <a:rPr lang="en-US" altLang="zh-C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章</a:t>
            </a:r>
            <a:r>
              <a:rPr lang="en-US" altLang="zh-C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存储器</a:t>
            </a:r>
            <a:endParaRPr lang="zh-CN" alt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 panose="05000000000000000000"/>
        <a:buChar char=""/>
        <a:defRPr kumimoji="0" sz="28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黑体" panose="02010609060101010101" pitchFamily="2" charset="-122"/>
          <a:cs typeface="Times New Roman" panose="02020603050405020304" pitchFamily="18" charset="0"/>
        </a:defRPr>
      </a:lvl1pPr>
      <a:lvl2pPr marL="740410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"/>
        <a:defRPr kumimoji="0" sz="26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2pPr>
      <a:lvl3pPr marL="996950" indent="-22860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45" indent="-228600" algn="l" rtl="0" eaLnBrk="1" latinLnBrk="0" hangingPunct="1">
        <a:spcBef>
          <a:spcPct val="20000"/>
        </a:spcBef>
        <a:buClr>
          <a:schemeClr val="accent3"/>
        </a:buClr>
        <a:buFont typeface="Wingdings 3" panose="05040102010807070707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23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wmf"/><Relationship Id="rId8" Type="http://schemas.openxmlformats.org/officeDocument/2006/relationships/oleObject" Target="../embeddings/oleObject20.bin"/><Relationship Id="rId7" Type="http://schemas.openxmlformats.org/officeDocument/2006/relationships/image" Target="../media/image25.wmf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8.bin"/><Relationship Id="rId3" Type="http://schemas.openxmlformats.org/officeDocument/2006/relationships/image" Target="../media/image23.wmf"/><Relationship Id="rId2" Type="http://schemas.openxmlformats.org/officeDocument/2006/relationships/oleObject" Target="../embeddings/oleObject17.bin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oleObject" Target="../embeddings/oleObject24.bin"/><Relationship Id="rId7" Type="http://schemas.openxmlformats.org/officeDocument/2006/relationships/image" Target="../media/image28.wmf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2.bin"/><Relationship Id="rId3" Type="http://schemas.openxmlformats.org/officeDocument/2006/relationships/image" Target="../media/image26.wmf"/><Relationship Id="rId2" Type="http://schemas.openxmlformats.org/officeDocument/2006/relationships/oleObject" Target="../embeddings/oleObject21.bin"/><Relationship Id="rId10" Type="http://schemas.openxmlformats.org/officeDocument/2006/relationships/vmlDrawing" Target="../drawings/vmlDrawing7.v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oleObject" Target="../embeddings/oleObject28.bin"/><Relationship Id="rId7" Type="http://schemas.openxmlformats.org/officeDocument/2006/relationships/image" Target="../media/image32.wmf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6.bin"/><Relationship Id="rId3" Type="http://schemas.openxmlformats.org/officeDocument/2006/relationships/image" Target="../media/image30.wmf"/><Relationship Id="rId2" Type="http://schemas.openxmlformats.org/officeDocument/2006/relationships/oleObject" Target="../embeddings/oleObject25.bin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2.xml"/><Relationship Id="rId14" Type="http://schemas.openxmlformats.org/officeDocument/2006/relationships/oleObject" Target="../embeddings/oleObject31.bin"/><Relationship Id="rId13" Type="http://schemas.openxmlformats.org/officeDocument/2006/relationships/image" Target="../media/image35.wmf"/><Relationship Id="rId12" Type="http://schemas.openxmlformats.org/officeDocument/2006/relationships/oleObject" Target="../embeddings/oleObject30.bin"/><Relationship Id="rId11" Type="http://schemas.openxmlformats.org/officeDocument/2006/relationships/image" Target="../media/image34.wmf"/><Relationship Id="rId10" Type="http://schemas.openxmlformats.org/officeDocument/2006/relationships/oleObject" Target="../embeddings/oleObject29.bin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wmf"/><Relationship Id="rId1" Type="http://schemas.openxmlformats.org/officeDocument/2006/relationships/oleObject" Target="../embeddings/oleObject3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34.bin"/><Relationship Id="rId22" Type="http://schemas.openxmlformats.org/officeDocument/2006/relationships/vmlDrawing" Target="../drawings/vmlDrawing10.vml"/><Relationship Id="rId21" Type="http://schemas.openxmlformats.org/officeDocument/2006/relationships/slideLayout" Target="../slideLayouts/slideLayout2.xml"/><Relationship Id="rId20" Type="http://schemas.openxmlformats.org/officeDocument/2006/relationships/oleObject" Target="../embeddings/oleObject44.bin"/><Relationship Id="rId2" Type="http://schemas.openxmlformats.org/officeDocument/2006/relationships/image" Target="../media/image39.wmf"/><Relationship Id="rId19" Type="http://schemas.openxmlformats.org/officeDocument/2006/relationships/image" Target="../media/image46.wmf"/><Relationship Id="rId18" Type="http://schemas.openxmlformats.org/officeDocument/2006/relationships/oleObject" Target="../embeddings/oleObject43.bin"/><Relationship Id="rId17" Type="http://schemas.openxmlformats.org/officeDocument/2006/relationships/image" Target="../media/image45.wmf"/><Relationship Id="rId16" Type="http://schemas.openxmlformats.org/officeDocument/2006/relationships/oleObject" Target="../embeddings/oleObject42.bin"/><Relationship Id="rId15" Type="http://schemas.openxmlformats.org/officeDocument/2006/relationships/oleObject" Target="../embeddings/oleObject41.bin"/><Relationship Id="rId14" Type="http://schemas.openxmlformats.org/officeDocument/2006/relationships/oleObject" Target="../embeddings/oleObject40.bin"/><Relationship Id="rId13" Type="http://schemas.openxmlformats.org/officeDocument/2006/relationships/oleObject" Target="../embeddings/oleObject39.bin"/><Relationship Id="rId12" Type="http://schemas.openxmlformats.org/officeDocument/2006/relationships/image" Target="../media/image44.w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33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oleObject" Target="../embeddings/oleObject49.bin"/><Relationship Id="rId7" Type="http://schemas.openxmlformats.org/officeDocument/2006/relationships/image" Target="../media/image48.wmf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Relationship Id="rId3" Type="http://schemas.openxmlformats.org/officeDocument/2006/relationships/image" Target="../media/image45.wmf"/><Relationship Id="rId2" Type="http://schemas.openxmlformats.org/officeDocument/2006/relationships/oleObject" Target="../embeddings/oleObject45.bin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2.xml"/><Relationship Id="rId12" Type="http://schemas.openxmlformats.org/officeDocument/2006/relationships/oleObject" Target="../embeddings/oleObject52.bin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49.wmf"/><Relationship Id="rId1" Type="http://schemas.openxmlformats.org/officeDocument/2006/relationships/image" Target="../media/image47.jpe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wmf"/><Relationship Id="rId8" Type="http://schemas.openxmlformats.org/officeDocument/2006/relationships/oleObject" Target="../embeddings/oleObject57.bin"/><Relationship Id="rId7" Type="http://schemas.openxmlformats.org/officeDocument/2006/relationships/oleObject" Target="../embeddings/oleObject56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0.wmf"/><Relationship Id="rId14" Type="http://schemas.openxmlformats.org/officeDocument/2006/relationships/vmlDrawing" Target="../drawings/vmlDrawing12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54.wmf"/><Relationship Id="rId11" Type="http://schemas.openxmlformats.org/officeDocument/2006/relationships/oleObject" Target="../embeddings/oleObject59.bin"/><Relationship Id="rId10" Type="http://schemas.openxmlformats.org/officeDocument/2006/relationships/oleObject" Target="../embeddings/oleObject58.bin"/><Relationship Id="rId1" Type="http://schemas.openxmlformats.org/officeDocument/2006/relationships/oleObject" Target="../embeddings/oleObject5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wmf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oleObject" Target="../embeddings/oleObject12.bin"/><Relationship Id="rId7" Type="http://schemas.openxmlformats.org/officeDocument/2006/relationships/image" Target="../media/image14.wmf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Relationship Id="rId3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0" Type="http://schemas.openxmlformats.org/officeDocument/2006/relationships/vmlDrawing" Target="../drawings/vmlDrawing3.v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.wmf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Relationship Id="rId3" Type="http://schemas.openxmlformats.org/officeDocument/2006/relationships/image" Target="../media/image16.wmf"/><Relationship Id="rId2" Type="http://schemas.openxmlformats.org/officeDocument/2006/relationships/oleObject" Target="../embeddings/oleObject13.bin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43000" y="4419600"/>
            <a:ext cx="6934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</a:pP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304800" y="762000"/>
            <a:ext cx="8534400" cy="55626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chemeClr val="accent3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pPr lvl="0" algn="ctr"/>
            <a:endParaRPr lang="en-US" altLang="zh-CN" sz="3600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lvl="0" algn="ctr"/>
            <a:endParaRPr lang="en-US" altLang="zh-CN" sz="3600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lvl="0" algn="ctr"/>
            <a:r>
              <a:rPr lang="zh-CN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   存储器</a:t>
            </a:r>
            <a:endParaRPr lang="en-US" altLang="zh-CN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0" algn="ctr"/>
            <a:endParaRPr lang="en-US" altLang="en-US" sz="36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0" algn="ctr"/>
            <a:endParaRPr lang="en-US" alt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0" algn="ctr"/>
            <a:r>
              <a:rPr lang="en-US" altLang="en-US" sz="40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</a:t>
            </a:r>
            <a:r>
              <a:rPr lang="en-US" altLang="zh-CN" sz="40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5.4  </a:t>
            </a:r>
            <a:r>
              <a:rPr lang="zh-CN" altLang="en-US" sz="40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存储器与</a:t>
            </a:r>
            <a:r>
              <a:rPr lang="en-US" altLang="zh-CN" sz="40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40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的连接</a:t>
            </a:r>
            <a:endParaRPr lang="zh-CN" altLang="en-US" sz="40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78536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）字位扩展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6800"/>
            <a:ext cx="7772400" cy="1600200"/>
          </a:xfrm>
        </p:spPr>
        <p:txBody>
          <a:bodyPr>
            <a:normAutofit lnSpcReduction="10000"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存储器芯片的容量和位数都需要进行扩展。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楷体_GB2312" pitchFamily="49" charset="-122"/>
              </a:rPr>
              <a:t>例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楷体_GB2312" pitchFamily="49" charset="-122"/>
              </a:rPr>
              <a:t> 5.4 </a:t>
            </a:r>
            <a:r>
              <a:rPr lang="zh-CN" altLang="en-US" sz="2400" dirty="0" smtClean="0">
                <a:ea typeface="楷体_GB2312" pitchFamily="49" charset="-122"/>
              </a:rPr>
              <a:t>用</a:t>
            </a:r>
            <a:r>
              <a:rPr lang="en-US" sz="2400" dirty="0" smtClean="0">
                <a:ea typeface="楷体_GB2312" pitchFamily="49" charset="-122"/>
              </a:rPr>
              <a:t>1K</a:t>
            </a:r>
            <a:r>
              <a:rPr lang="en-US" altLang="zh-CN" sz="2400" dirty="0" smtClean="0">
                <a:ea typeface="楷体_GB2312" pitchFamily="49" charset="-122"/>
              </a:rPr>
              <a:t>×</a:t>
            </a:r>
            <a:r>
              <a:rPr lang="en-US" sz="2400" dirty="0" smtClean="0">
                <a:ea typeface="楷体_GB2312" pitchFamily="49" charset="-122"/>
              </a:rPr>
              <a:t>4</a:t>
            </a:r>
            <a:r>
              <a:rPr lang="zh-CN" altLang="en-US" sz="2400" dirty="0" smtClean="0">
                <a:ea typeface="楷体_GB2312" pitchFamily="49" charset="-122"/>
              </a:rPr>
              <a:t>的</a:t>
            </a:r>
            <a:r>
              <a:rPr lang="en-US" sz="2400" dirty="0" smtClean="0">
                <a:ea typeface="楷体_GB2312" pitchFamily="49" charset="-122"/>
              </a:rPr>
              <a:t>SRAM</a:t>
            </a:r>
            <a:r>
              <a:rPr lang="zh-CN" altLang="en-US" sz="2400" dirty="0" smtClean="0">
                <a:ea typeface="楷体_GB2312" pitchFamily="49" charset="-122"/>
              </a:rPr>
              <a:t>芯片</a:t>
            </a:r>
            <a:r>
              <a:rPr lang="en-US" sz="2400" dirty="0" smtClean="0">
                <a:ea typeface="楷体_GB2312" pitchFamily="49" charset="-122"/>
              </a:rPr>
              <a:t>2114</a:t>
            </a:r>
            <a:r>
              <a:rPr lang="zh-CN" altLang="en-US" sz="2400" dirty="0" smtClean="0">
                <a:ea typeface="楷体_GB2312" pitchFamily="49" charset="-122"/>
              </a:rPr>
              <a:t>构成</a:t>
            </a:r>
            <a:r>
              <a:rPr lang="en-US" sz="2400" dirty="0" smtClean="0">
                <a:ea typeface="楷体_GB2312" pitchFamily="49" charset="-122"/>
              </a:rPr>
              <a:t>4K</a:t>
            </a:r>
            <a:r>
              <a:rPr lang="en-US" altLang="zh-CN" sz="2400" dirty="0" smtClean="0">
                <a:ea typeface="楷体_GB2312" pitchFamily="49" charset="-122"/>
              </a:rPr>
              <a:t>×</a:t>
            </a:r>
            <a:r>
              <a:rPr lang="en-US" sz="2400" dirty="0" smtClean="0">
                <a:ea typeface="楷体_GB2312" pitchFamily="49" charset="-122"/>
              </a:rPr>
              <a:t>8</a:t>
            </a:r>
            <a:r>
              <a:rPr lang="zh-CN" altLang="en-US" sz="2400" dirty="0" smtClean="0">
                <a:ea typeface="楷体_GB2312" pitchFamily="49" charset="-122"/>
              </a:rPr>
              <a:t>的存储器。</a:t>
            </a:r>
            <a:endParaRPr lang="zh-CN" altLang="en-US" sz="2400" dirty="0" smtClean="0">
              <a:ea typeface="楷体_GB2312" pitchFamily="49" charset="-122"/>
            </a:endParaRPr>
          </a:p>
          <a:p>
            <a:pPr algn="just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先作位扩展，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片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2114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并接成一组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1KB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存储器；再对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4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组作字扩展，用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2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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4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译码器对这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4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组进行片选。</a:t>
            </a:r>
            <a:endParaRPr lang="zh-CN" altLang="en-US" sz="2400" dirty="0">
              <a:solidFill>
                <a:srgbClr val="CCECFF"/>
              </a:solidFill>
              <a:ea typeface="楷体_GB2312" pitchFamily="49" charset="-122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33400" y="2667000"/>
            <a:ext cx="8099881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772400" cy="478536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形成片选信号的三种方法</a:t>
            </a:r>
            <a:br>
              <a:rPr lang="zh-CN" altLang="en-US" b="1" dirty="0" smtClean="0"/>
            </a:br>
            <a:endParaRPr lang="zh-CN" altLang="en-US" dirty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7772400" cy="5715000"/>
          </a:xfrm>
        </p:spPr>
        <p:txBody>
          <a:bodyPr>
            <a:normAutofit lnSpcReduction="10000"/>
          </a:bodyPr>
          <a:lstStyle/>
          <a:p>
            <a:pPr marL="582930" indent="-514350" eaLnBrk="1" hangingPunct="1">
              <a:lnSpc>
                <a:spcPct val="90000"/>
              </a:lnSpc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）线选法</a:t>
            </a:r>
            <a:endParaRPr lang="en-US" altLang="zh-CN" b="1" dirty="0" smtClean="0"/>
          </a:p>
          <a:p>
            <a:pPr marL="357505" indent="-288925" algn="just">
              <a:lnSpc>
                <a:spcPct val="110000"/>
              </a:lnSpc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用某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位高位地址做片选，低位地址与芯片地址线相连实现片内寻址。电路简单但空间浪费大，因部分地址线未参与译码，会</a:t>
            </a:r>
            <a:r>
              <a:rPr lang="zh-CN" altLang="en-US" sz="2400" dirty="0" smtClean="0">
                <a:solidFill>
                  <a:srgbClr val="00B0F0"/>
                </a:solidFill>
              </a:rPr>
              <a:t>地址重叠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rgbClr val="00B0F0"/>
                </a:solidFill>
              </a:rPr>
              <a:t>地址不连续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582930" indent="-514350" algn="just">
              <a:lnSpc>
                <a:spcPct val="110000"/>
              </a:lnSpc>
              <a:buNone/>
            </a:pP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例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5.5  </a:t>
            </a:r>
            <a:r>
              <a:rPr lang="zh-CN" altLang="en-US" sz="2400" dirty="0" smtClean="0">
                <a:ea typeface="楷体_GB2312" pitchFamily="49" charset="-122"/>
              </a:rPr>
              <a:t>有</a:t>
            </a:r>
            <a:r>
              <a:rPr lang="en-US" sz="2400" dirty="0" smtClean="0">
                <a:ea typeface="楷体_GB2312" pitchFamily="49" charset="-122"/>
              </a:rPr>
              <a:t>2</a:t>
            </a:r>
            <a:r>
              <a:rPr lang="zh-CN" altLang="en-US" sz="2400" dirty="0" smtClean="0">
                <a:ea typeface="楷体_GB2312" pitchFamily="49" charset="-122"/>
              </a:rPr>
              <a:t>块</a:t>
            </a:r>
            <a:r>
              <a:rPr lang="en-US" sz="2400" dirty="0" smtClean="0">
                <a:ea typeface="楷体_GB2312" pitchFamily="49" charset="-122"/>
              </a:rPr>
              <a:t>2764  EPROM</a:t>
            </a:r>
            <a:r>
              <a:rPr lang="zh-CN" altLang="en-US" sz="2400" dirty="0" smtClean="0">
                <a:ea typeface="楷体_GB2312" pitchFamily="49" charset="-122"/>
              </a:rPr>
              <a:t>芯片，用线选法对它们进行寻址。画出译码电路示意图，并列出地址范围。</a:t>
            </a:r>
            <a:endParaRPr lang="zh-CN" altLang="en-US" sz="2400" dirty="0" smtClean="0">
              <a:ea typeface="楷体_GB2312" pitchFamily="49" charset="-122"/>
            </a:endParaRPr>
          </a:p>
          <a:p>
            <a:pPr marL="582930" indent="-514350" algn="just">
              <a:lnSpc>
                <a:spcPct val="110000"/>
              </a:lnSpc>
              <a:spcBef>
                <a:spcPts val="600"/>
              </a:spcBef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2764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容量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8KB=2</a:t>
            </a:r>
            <a:r>
              <a:rPr lang="en-US" sz="2400" baseline="30000" dirty="0" smtClean="0">
                <a:solidFill>
                  <a:srgbClr val="CCECFF"/>
                </a:solidFill>
                <a:ea typeface="楷体_GB2312" pitchFamily="49" charset="-122"/>
              </a:rPr>
              <a:t>3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×2</a:t>
            </a:r>
            <a:r>
              <a:rPr lang="en-US" sz="2400" baseline="30000" dirty="0" smtClean="0">
                <a:solidFill>
                  <a:srgbClr val="CCECFF"/>
                </a:solidFill>
                <a:ea typeface="楷体_GB2312" pitchFamily="49" charset="-122"/>
              </a:rPr>
              <a:t>10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=2</a:t>
            </a:r>
            <a:r>
              <a:rPr lang="en-US" sz="2400" baseline="30000" dirty="0" smtClean="0">
                <a:solidFill>
                  <a:srgbClr val="CCECFF"/>
                </a:solidFill>
                <a:ea typeface="楷体_GB2312" pitchFamily="49" charset="-122"/>
              </a:rPr>
              <a:t>13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字节，共有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13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根地址线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12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0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。可在地址总线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19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13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中任选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根作线选译码信号，当然地址范围会不同。</a:t>
            </a:r>
            <a:endParaRPr lang="zh-CN" altLang="en-US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marL="582930" indent="-514350" algn="just">
              <a:lnSpc>
                <a:spcPct val="110000"/>
              </a:lnSpc>
              <a:spcBef>
                <a:spcPts val="600"/>
              </a:spcBef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让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13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、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14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接芯片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、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的片选   端，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12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0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接芯片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、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的地址线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12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0 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，就实现了线选法寻址。</a:t>
            </a:r>
            <a:endParaRPr lang="en-US" altLang="zh-CN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marL="582930" indent="-514350" algn="just">
              <a:lnSpc>
                <a:spcPct val="110000"/>
              </a:lnSpc>
              <a:spcBef>
                <a:spcPts val="600"/>
              </a:spcBef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这样，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13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=0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选中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2764(1)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，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14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=0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选中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2764(2)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。它们不能同时选中。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12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0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从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000H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变到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FFFH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，就能顺序访问被选中芯片中的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8K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个字节。</a:t>
            </a:r>
            <a:endParaRPr lang="zh-CN" altLang="en-US" sz="2400" b="1" dirty="0" smtClean="0">
              <a:solidFill>
                <a:srgbClr val="CCECFF"/>
              </a:solidFill>
              <a:ea typeface="楷体_GB2312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105400" y="4495800"/>
          <a:ext cx="533400" cy="45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6096000" imgH="5181600" progId="Equation.DSMT4">
                  <p:embed/>
                </p:oleObj>
              </mc:Choice>
              <mc:Fallback>
                <p:oleObj name="Equation" r:id="rId1" imgW="6096000" imgH="5181600" progId="Equation.DSMT4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05400" y="4495800"/>
                        <a:ext cx="533400" cy="4533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381000"/>
            <a:ext cx="7772400" cy="20574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3100" baseline="-25000" dirty="0" smtClean="0">
                <a:solidFill>
                  <a:srgbClr val="CCECFF"/>
                </a:solidFill>
                <a:ea typeface="楷体_GB2312" pitchFamily="49" charset="-122"/>
              </a:rPr>
              <a:t>19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3100" baseline="-25000" dirty="0" smtClean="0">
                <a:solidFill>
                  <a:srgbClr val="CCECFF"/>
                </a:solidFill>
                <a:ea typeface="楷体_GB2312" pitchFamily="49" charset="-122"/>
              </a:rPr>
              <a:t>15</a:t>
            </a:r>
            <a:r>
              <a:rPr lang="zh-CN" altLang="en-US" sz="3100" dirty="0" smtClean="0">
                <a:solidFill>
                  <a:srgbClr val="CCECFF"/>
                </a:solidFill>
                <a:ea typeface="楷体_GB2312" pitchFamily="49" charset="-122"/>
              </a:rPr>
              <a:t>未参与译码，可以是</a:t>
            </a:r>
            <a:r>
              <a:rPr lang="en-US" altLang="zh-CN" sz="3100" dirty="0" smtClean="0">
                <a:solidFill>
                  <a:srgbClr val="CCECFF"/>
                </a:solidFill>
                <a:ea typeface="楷体_GB2312" pitchFamily="49" charset="-122"/>
              </a:rPr>
              <a:t>0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</a:rPr>
              <a:t>0000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</a:rPr>
              <a:t>11111</a:t>
            </a:r>
            <a:r>
              <a:rPr lang="zh-CN" altLang="en-US" sz="3100" dirty="0" smtClean="0">
                <a:solidFill>
                  <a:srgbClr val="CCECFF"/>
                </a:solidFill>
                <a:ea typeface="楷体_GB2312" pitchFamily="49" charset="-122"/>
              </a:rPr>
              <a:t>中任意编码，图中是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3100" baseline="-25000" dirty="0" smtClean="0">
                <a:solidFill>
                  <a:srgbClr val="CCECFF"/>
                </a:solidFill>
                <a:ea typeface="楷体_GB2312" pitchFamily="49" charset="-122"/>
              </a:rPr>
              <a:t>19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3100" baseline="-25000" dirty="0" smtClean="0">
                <a:solidFill>
                  <a:srgbClr val="CCECFF"/>
                </a:solidFill>
                <a:ea typeface="楷体_GB2312" pitchFamily="49" charset="-122"/>
              </a:rPr>
              <a:t>15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</a:rPr>
              <a:t>=00000</a:t>
            </a:r>
            <a:r>
              <a:rPr lang="zh-CN" altLang="en-US" sz="3100" dirty="0" smtClean="0">
                <a:solidFill>
                  <a:srgbClr val="CCECFF"/>
                </a:solidFill>
                <a:ea typeface="楷体_GB2312" pitchFamily="49" charset="-122"/>
              </a:rPr>
              <a:t>时的地址范围。</a:t>
            </a:r>
            <a:endParaRPr lang="en-US" altLang="zh-CN" sz="31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zh-CN" altLang="en-US" sz="3100" dirty="0" smtClean="0">
                <a:solidFill>
                  <a:srgbClr val="CCECFF"/>
                </a:solidFill>
                <a:ea typeface="楷体_GB2312" pitchFamily="49" charset="-122"/>
              </a:rPr>
              <a:t>这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</a:rPr>
              <a:t>5</a:t>
            </a:r>
            <a:r>
              <a:rPr lang="zh-CN" altLang="en-US" sz="3100" dirty="0" smtClean="0">
                <a:solidFill>
                  <a:srgbClr val="CCECFF"/>
                </a:solidFill>
                <a:ea typeface="楷体_GB2312" pitchFamily="49" charset="-122"/>
              </a:rPr>
              <a:t>位有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</a:rPr>
              <a:t>2</a:t>
            </a:r>
            <a:r>
              <a:rPr lang="en-US" sz="3100" baseline="30000" dirty="0" smtClean="0">
                <a:solidFill>
                  <a:srgbClr val="CCECFF"/>
                </a:solidFill>
                <a:ea typeface="楷体_GB2312" pitchFamily="49" charset="-122"/>
              </a:rPr>
              <a:t>5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</a:rPr>
              <a:t>=32</a:t>
            </a:r>
            <a:r>
              <a:rPr lang="zh-CN" altLang="en-US" sz="3100" dirty="0" smtClean="0">
                <a:solidFill>
                  <a:srgbClr val="CCECFF"/>
                </a:solidFill>
                <a:ea typeface="楷体_GB2312" pitchFamily="49" charset="-122"/>
              </a:rPr>
              <a:t>个编码，会形成许多地址重叠区，例如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</a:rPr>
              <a:t>84000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</a:rPr>
              <a:t>85FFFH</a:t>
            </a:r>
            <a:r>
              <a:rPr lang="zh-CN" altLang="en-US" sz="3100" dirty="0" smtClean="0">
                <a:solidFill>
                  <a:srgbClr val="CCECFF"/>
                </a:solidFill>
                <a:ea typeface="楷体_GB2312" pitchFamily="49" charset="-122"/>
              </a:rPr>
              <a:t>、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</a:rPr>
              <a:t>C4000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3100" dirty="0" smtClean="0">
                <a:solidFill>
                  <a:srgbClr val="CCECFF"/>
                </a:solidFill>
                <a:ea typeface="楷体_GB2312" pitchFamily="49" charset="-122"/>
              </a:rPr>
              <a:t>C5FFFH</a:t>
            </a:r>
            <a:r>
              <a:rPr lang="zh-CN" altLang="en-US" sz="3100" dirty="0" smtClean="0">
                <a:solidFill>
                  <a:srgbClr val="CCECFF"/>
                </a:solidFill>
                <a:ea typeface="楷体_GB2312" pitchFamily="49" charset="-122"/>
              </a:rPr>
              <a:t>等地址都会选中芯片</a:t>
            </a:r>
            <a:r>
              <a:rPr lang="en-US" altLang="zh-CN" sz="3100" dirty="0" smtClean="0">
                <a:solidFill>
                  <a:srgbClr val="CCECFF"/>
                </a:solidFill>
                <a:ea typeface="楷体_GB2312" pitchFamily="49" charset="-122"/>
              </a:rPr>
              <a:t>2764(1)</a:t>
            </a:r>
            <a:r>
              <a:rPr lang="zh-CN" altLang="en-US" sz="3100" dirty="0" smtClean="0">
                <a:solidFill>
                  <a:srgbClr val="CCECFF"/>
                </a:solidFill>
                <a:ea typeface="楷体_GB2312" pitchFamily="49" charset="-122"/>
              </a:rPr>
              <a:t>。</a:t>
            </a:r>
            <a:endParaRPr lang="zh-CN" altLang="en-US" sz="31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71600" y="2438400"/>
            <a:ext cx="6727404" cy="4050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54736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）全译码法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66800"/>
            <a:ext cx="7772400" cy="5288760"/>
          </a:xfrm>
        </p:spPr>
        <p:txBody>
          <a:bodyPr>
            <a:normAutofit fontScale="92500"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全部高位地址都参与译码，使每个存储单元的地址都唯一，不存在地址重叠，但</a:t>
            </a:r>
            <a:r>
              <a:rPr lang="zh-CN" altLang="en-US" dirty="0" smtClean="0">
                <a:solidFill>
                  <a:srgbClr val="00B0F0"/>
                </a:solidFill>
              </a:rPr>
              <a:t>译码电路复杂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algn="just">
              <a:buNone/>
            </a:pPr>
            <a:r>
              <a:rPr lang="zh-CN" altLang="en-US" sz="3000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楷体_GB2312" pitchFamily="49" charset="-122"/>
              </a:rPr>
              <a:t>例</a:t>
            </a:r>
            <a:r>
              <a:rPr lang="en-US" sz="3000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楷体_GB2312" pitchFamily="49" charset="-122"/>
              </a:rPr>
              <a:t>5.6 </a:t>
            </a:r>
            <a:r>
              <a:rPr lang="zh-CN" altLang="en-US" dirty="0" smtClean="0">
                <a:ea typeface="楷体_GB2312" pitchFamily="49" charset="-122"/>
              </a:rPr>
              <a:t>一个</a:t>
            </a:r>
            <a:r>
              <a:rPr lang="en-US" dirty="0" smtClean="0">
                <a:ea typeface="楷体_GB2312" pitchFamily="49" charset="-122"/>
              </a:rPr>
              <a:t>8</a:t>
            </a:r>
            <a:r>
              <a:rPr lang="zh-CN" altLang="en-US" dirty="0" smtClean="0">
                <a:ea typeface="楷体_GB2312" pitchFamily="49" charset="-122"/>
              </a:rPr>
              <a:t>位系统中仅用到</a:t>
            </a:r>
            <a:r>
              <a:rPr lang="en-US" altLang="zh-CN" dirty="0" smtClean="0">
                <a:ea typeface="楷体_GB2312" pitchFamily="49" charset="-122"/>
              </a:rPr>
              <a:t>1</a:t>
            </a:r>
            <a:r>
              <a:rPr lang="zh-CN" altLang="en-US" dirty="0" smtClean="0">
                <a:ea typeface="楷体_GB2312" pitchFamily="49" charset="-122"/>
              </a:rPr>
              <a:t>片</a:t>
            </a:r>
            <a:r>
              <a:rPr lang="en-US" dirty="0" smtClean="0">
                <a:ea typeface="楷体_GB2312" pitchFamily="49" charset="-122"/>
              </a:rPr>
              <a:t>27128 EPROM</a:t>
            </a:r>
            <a:r>
              <a:rPr lang="zh-CN" altLang="en-US" dirty="0" smtClean="0">
                <a:ea typeface="楷体_GB2312" pitchFamily="49" charset="-122"/>
              </a:rPr>
              <a:t>，设计</a:t>
            </a:r>
            <a:r>
              <a:rPr lang="en-US" altLang="zh-CN" dirty="0" smtClean="0">
                <a:ea typeface="楷体_GB2312" pitchFamily="49" charset="-122"/>
              </a:rPr>
              <a:t>1</a:t>
            </a:r>
            <a:r>
              <a:rPr lang="zh-CN" altLang="en-US" dirty="0" smtClean="0">
                <a:ea typeface="楷体_GB2312" pitchFamily="49" charset="-122"/>
              </a:rPr>
              <a:t>个译码器为它规定地址</a:t>
            </a:r>
            <a:r>
              <a:rPr lang="en-US" dirty="0" smtClean="0">
                <a:ea typeface="楷体_GB2312" pitchFamily="49" charset="-122"/>
              </a:rPr>
              <a:t>1C000</a:t>
            </a:r>
            <a:r>
              <a:rPr lang="en-US" dirty="0" smtClean="0">
                <a:ea typeface="楷体_GB2312" pitchFamily="49" charset="-122"/>
                <a:sym typeface="Symbol" panose="05050102010706020507"/>
              </a:rPr>
              <a:t></a:t>
            </a:r>
            <a:r>
              <a:rPr lang="en-US" dirty="0" smtClean="0">
                <a:ea typeface="楷体_GB2312" pitchFamily="49" charset="-122"/>
              </a:rPr>
              <a:t>1FFFFH</a:t>
            </a:r>
            <a:r>
              <a:rPr lang="zh-CN" altLang="en-US" dirty="0" smtClean="0">
                <a:ea typeface="楷体_GB2312" pitchFamily="49" charset="-122"/>
              </a:rPr>
              <a:t>，译码器采用</a:t>
            </a:r>
            <a:r>
              <a:rPr lang="en-US" dirty="0" smtClean="0">
                <a:ea typeface="楷体_GB2312" pitchFamily="49" charset="-122"/>
              </a:rPr>
              <a:t>74LS138</a:t>
            </a:r>
            <a:r>
              <a:rPr lang="zh-CN" altLang="en-US" dirty="0" smtClean="0">
                <a:ea typeface="楷体_GB2312" pitchFamily="49" charset="-122"/>
              </a:rPr>
              <a:t>。</a:t>
            </a:r>
            <a:endParaRPr lang="zh-CN" altLang="en-US" dirty="0" smtClean="0">
              <a:ea typeface="楷体_GB2312" pitchFamily="49" charset="-122"/>
            </a:endParaRPr>
          </a:p>
          <a:p>
            <a:pPr algn="just"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27128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容量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16KB=2</a:t>
            </a:r>
            <a:r>
              <a:rPr lang="en-US" baseline="30000" dirty="0" smtClean="0">
                <a:solidFill>
                  <a:srgbClr val="CCECFF"/>
                </a:solidFill>
                <a:ea typeface="楷体_GB2312" pitchFamily="49" charset="-122"/>
              </a:rPr>
              <a:t>4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2</a:t>
            </a:r>
            <a:r>
              <a:rPr lang="en-US" baseline="30000" dirty="0" smtClean="0">
                <a:solidFill>
                  <a:srgbClr val="CCECFF"/>
                </a:solidFill>
                <a:ea typeface="楷体_GB2312" pitchFamily="49" charset="-122"/>
              </a:rPr>
              <a:t>10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=2</a:t>
            </a:r>
            <a:r>
              <a:rPr lang="en-US" baseline="30000" dirty="0" smtClean="0">
                <a:solidFill>
                  <a:srgbClr val="CCECFF"/>
                </a:solidFill>
                <a:ea typeface="楷体_GB2312" pitchFamily="49" charset="-122"/>
              </a:rPr>
              <a:t>14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字节，有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14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根地址线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13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0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，将与地址总线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13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0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相连。余下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6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根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19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 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14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全部参与译码。</a:t>
            </a:r>
            <a:endParaRPr lang="en-US" altLang="zh-CN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观察要求的地址范围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1C000H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～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1FFFFH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，与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19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 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14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对应编码是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000111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，译码方案只要保证这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6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根地址线的信号为此编码时，译码器才有低电平译码输出。</a:t>
            </a:r>
            <a:endParaRPr lang="zh-CN" altLang="en-US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4038600"/>
            <a:ext cx="8153400" cy="28194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74LS138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的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G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接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14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，它必须为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；   </a:t>
            </a:r>
            <a:r>
              <a:rPr lang="en-US" altLang="zh-CN" baseline="-25000" dirty="0" smtClean="0">
                <a:solidFill>
                  <a:srgbClr val="CCECFF"/>
                </a:solidFill>
                <a:ea typeface="楷体_GB2312" pitchFamily="49" charset="-122"/>
              </a:rPr>
              <a:t>   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接        的反相，访内存时为高，取反后为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0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；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   </a:t>
            </a:r>
            <a:r>
              <a:rPr lang="en-US" altLang="zh-CN" baseline="-25000" dirty="0" smtClean="0">
                <a:solidFill>
                  <a:srgbClr val="CCECFF"/>
                </a:solidFill>
                <a:ea typeface="楷体_GB2312" pitchFamily="49" charset="-122"/>
              </a:rPr>
              <a:t> 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接低电平输入与非门，只有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19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18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均为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0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时其输出才是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0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，三个控制端电平满足。</a:t>
            </a:r>
            <a:endParaRPr lang="en-US" altLang="zh-CN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译码输入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、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B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、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接地址线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17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16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15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, 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其不同编码可生成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8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个片选信号。按地址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17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16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15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=011, 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它对应 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   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输出低电平信号</a:t>
            </a:r>
            <a:r>
              <a:rPr lang="en-US" altLang="zh-CN" dirty="0" smtClean="0">
                <a:solidFill>
                  <a:srgbClr val="CCECFF"/>
                </a:solidFill>
                <a:ea typeface="楷体_GB2312" pitchFamily="49" charset="-122"/>
              </a:rPr>
              <a:t>, 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用作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27128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的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rgbClr val="CCECFF"/>
                </a:solidFill>
                <a:ea typeface="楷体_GB2312" pitchFamily="49" charset="-122"/>
              </a:rPr>
              <a:t>CE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输入。</a:t>
            </a:r>
            <a:endParaRPr lang="en-US" altLang="zh-CN" dirty="0" smtClean="0">
              <a:solidFill>
                <a:srgbClr val="CCECFF"/>
              </a:solidFill>
              <a:ea typeface="楷体_GB2312" pitchFamily="49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28800" y="228600"/>
            <a:ext cx="546735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410200" y="4038600"/>
          <a:ext cx="57912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2" imgW="7315200" imgH="6096000" progId="Equation.DSMT4">
                  <p:embed/>
                </p:oleObj>
              </mc:Choice>
              <mc:Fallback>
                <p:oleObj name="Equation" r:id="rId2" imgW="7315200" imgH="6096000" progId="Equation.DSMT4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0200" y="4038600"/>
                        <a:ext cx="579120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419600" y="4419600"/>
          <a:ext cx="5556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4" imgW="7010400" imgH="6096000" progId="Equation.DSMT4">
                  <p:embed/>
                </p:oleObj>
              </mc:Choice>
              <mc:Fallback>
                <p:oleObj name="Equation" r:id="rId4" imgW="7010400" imgH="6096000" progId="Equation.DSMT4">
                  <p:embed/>
                  <p:pic>
                    <p:nvPicPr>
                      <p:cNvPr id="0" name="图片 6146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19600" y="4419600"/>
                        <a:ext cx="555625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248400" y="4038600"/>
          <a:ext cx="838200" cy="4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6" imgW="10058400" imgH="5181600" progId="Equation.DSMT4">
                  <p:embed/>
                </p:oleObj>
              </mc:Choice>
              <mc:Fallback>
                <p:oleObj name="Equation" r:id="rId6" imgW="10058400" imgH="5181600" progId="Equation.DSMT4">
                  <p:embed/>
                  <p:pic>
                    <p:nvPicPr>
                      <p:cNvPr id="0" name="图片 6147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48400" y="4038600"/>
                        <a:ext cx="838200" cy="460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239000" y="571500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8" imgW="4876800" imgH="6096000" progId="Equation.DSMT4">
                  <p:embed/>
                </p:oleObj>
              </mc:Choice>
              <mc:Fallback>
                <p:oleObj name="Equation" r:id="rId8" imgW="4876800" imgH="6096000" progId="Equation.DSMT4">
                  <p:embed/>
                  <p:pic>
                    <p:nvPicPr>
                      <p:cNvPr id="0" name="图片 6148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39000" y="5715000"/>
                        <a:ext cx="457200" cy="571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4114800"/>
            <a:ext cx="8077200" cy="23622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于是，只要读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/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写指令中包含了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1C000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1FFFFH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内任一地址，   </a:t>
            </a:r>
            <a:r>
              <a:rPr lang="en-US" altLang="zh-CN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就为低，选中这片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27128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。</a:t>
            </a:r>
            <a:endParaRPr lang="en-US" altLang="zh-CN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芯片上的   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    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应连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CPU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的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       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, 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读内存时为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0, 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使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       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有效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,</a:t>
            </a:r>
            <a:endParaRPr lang="en-US" altLang="zh-CN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None/>
            </a:pP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     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打开数据总线三态门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, 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读出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字节数据。</a:t>
            </a:r>
            <a:endParaRPr lang="zh-CN" altLang="en-US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28800" y="381000"/>
            <a:ext cx="546735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600200" y="457200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2" imgW="4876800" imgH="6096000" progId="Equation.DSMT4">
                  <p:embed/>
                </p:oleObj>
              </mc:Choice>
              <mc:Fallback>
                <p:oleObj name="Equation" r:id="rId2" imgW="4876800" imgH="6096000" progId="Equation.DSMT4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00200" y="4572000"/>
                        <a:ext cx="457200" cy="571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239000" y="5105400"/>
          <a:ext cx="5490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4" imgW="6400800" imgH="5181600" progId="Equation.DSMT4">
                  <p:embed/>
                </p:oleObj>
              </mc:Choice>
              <mc:Fallback>
                <p:oleObj name="Equation" r:id="rId4" imgW="6400800" imgH="5181600" progId="Equation.DSMT4">
                  <p:embed/>
                  <p:pic>
                    <p:nvPicPr>
                      <p:cNvPr id="0" name="图片 7170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39000" y="5105400"/>
                        <a:ext cx="549088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419600" y="51054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6" imgW="6400800" imgH="4876800" progId="Equation.DSMT4">
                  <p:embed/>
                </p:oleObj>
              </mc:Choice>
              <mc:Fallback>
                <p:oleObj name="Equation" r:id="rId6" imgW="6400800" imgH="4876800" progId="Equation.DSMT4">
                  <p:embed/>
                  <p:pic>
                    <p:nvPicPr>
                      <p:cNvPr id="0" name="图片 7171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19600" y="5105400"/>
                        <a:ext cx="533400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2362200" y="5105400"/>
          <a:ext cx="5492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8" imgW="6400800" imgH="5181600" progId="Equation.DSMT4">
                  <p:embed/>
                </p:oleObj>
              </mc:Choice>
              <mc:Fallback>
                <p:oleObj name="Equation" r:id="rId8" imgW="6400800" imgH="5181600" progId="Equation.DSMT4">
                  <p:embed/>
                  <p:pic>
                    <p:nvPicPr>
                      <p:cNvPr id="0" name="图片 7172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5105400"/>
                        <a:ext cx="549275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54736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）部分译码法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136360"/>
          </a:xfrm>
        </p:spPr>
        <p:txBody>
          <a:bodyPr/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只对高位地址中的某几位译码，生成片选信号。</a:t>
            </a:r>
            <a:endParaRPr lang="en-US" altLang="zh-CN" sz="2400" dirty="0" smtClean="0"/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对被选中的芯片而言，未参与译码的高位地址可以是</a:t>
            </a:r>
            <a:r>
              <a:rPr lang="en-US" sz="2400" dirty="0" smtClean="0"/>
              <a:t>0</a:t>
            </a:r>
            <a:r>
              <a:rPr lang="zh-CN" altLang="en-US" sz="2400" dirty="0" smtClean="0"/>
              <a:t>或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，因此每个存储单元将对应多个地址。编程时一般将未用的地址位设为</a:t>
            </a:r>
            <a:r>
              <a:rPr lang="en-US" sz="2400" dirty="0" smtClean="0"/>
              <a:t>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能</a:t>
            </a:r>
            <a:r>
              <a:rPr lang="zh-CN" altLang="en-US" sz="2400" dirty="0" smtClean="0">
                <a:solidFill>
                  <a:srgbClr val="00B0F0"/>
                </a:solidFill>
              </a:rPr>
              <a:t>简化译码电路</a:t>
            </a:r>
            <a:r>
              <a:rPr lang="zh-CN" altLang="en-US" sz="2400" dirty="0" smtClean="0"/>
              <a:t>，但与线选法一样会</a:t>
            </a:r>
            <a:r>
              <a:rPr lang="zh-CN" altLang="en-US" sz="2400" dirty="0" smtClean="0">
                <a:solidFill>
                  <a:srgbClr val="00B0F0"/>
                </a:solidFill>
              </a:rPr>
              <a:t>出现重叠地址</a:t>
            </a:r>
            <a:r>
              <a:rPr lang="zh-CN" altLang="en-US" sz="2400" dirty="0" smtClean="0"/>
              <a:t>，浪费地址空间。对于小系统不会引起问题，不要轻易用于大存储容量系统中。</a:t>
            </a:r>
            <a:endParaRPr lang="zh-CN" altLang="en-US" sz="2400" dirty="0" smtClean="0"/>
          </a:p>
          <a:p>
            <a:pPr algn="just"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楷体_GB2312" pitchFamily="49" charset="-122"/>
              </a:rPr>
              <a:t>例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楷体_GB2312" pitchFamily="49" charset="-122"/>
              </a:rPr>
              <a:t>5.7 </a:t>
            </a:r>
            <a:r>
              <a:rPr lang="zh-CN" altLang="en-US" sz="2400" dirty="0" smtClean="0">
                <a:ea typeface="楷体_GB2312" pitchFamily="49" charset="-122"/>
              </a:rPr>
              <a:t>某系统中，地址总线为</a:t>
            </a:r>
            <a:r>
              <a:rPr lang="en-US" sz="2400" dirty="0" smtClean="0">
                <a:ea typeface="楷体_GB2312" pitchFamily="49" charset="-122"/>
              </a:rPr>
              <a:t>A</a:t>
            </a:r>
            <a:r>
              <a:rPr lang="en-US" sz="2400" baseline="-25000" dirty="0" smtClean="0">
                <a:ea typeface="楷体_GB2312" pitchFamily="49" charset="-122"/>
              </a:rPr>
              <a:t>19</a:t>
            </a:r>
            <a:r>
              <a:rPr lang="en-US" sz="2400" dirty="0" smtClean="0"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2400" dirty="0" smtClean="0">
                <a:ea typeface="楷体_GB2312" pitchFamily="49" charset="-122"/>
              </a:rPr>
              <a:t>A</a:t>
            </a:r>
            <a:r>
              <a:rPr lang="en-US" sz="2400" baseline="-25000" dirty="0" smtClean="0">
                <a:ea typeface="楷体_GB2312" pitchFamily="49" charset="-122"/>
              </a:rPr>
              <a:t>0</a:t>
            </a:r>
            <a:r>
              <a:rPr lang="zh-CN" altLang="en-US" sz="2400" dirty="0" smtClean="0">
                <a:ea typeface="楷体_GB2312" pitchFamily="49" charset="-122"/>
              </a:rPr>
              <a:t>。试用</a:t>
            </a:r>
            <a:r>
              <a:rPr lang="en-US" sz="2400" dirty="0" smtClean="0">
                <a:ea typeface="楷体_GB2312" pitchFamily="49" charset="-122"/>
              </a:rPr>
              <a:t>4</a:t>
            </a:r>
            <a:r>
              <a:rPr lang="zh-CN" altLang="en-US" sz="2400" dirty="0" smtClean="0">
                <a:ea typeface="楷体_GB2312" pitchFamily="49" charset="-122"/>
              </a:rPr>
              <a:t>块</a:t>
            </a:r>
            <a:r>
              <a:rPr lang="en-US" sz="2400" dirty="0" smtClean="0">
                <a:ea typeface="楷体_GB2312" pitchFamily="49" charset="-122"/>
              </a:rPr>
              <a:t>2732 EPROM</a:t>
            </a:r>
            <a:r>
              <a:rPr lang="zh-CN" altLang="en-US" sz="2400" dirty="0" smtClean="0">
                <a:ea typeface="楷体_GB2312" pitchFamily="49" charset="-122"/>
              </a:rPr>
              <a:t>芯片构成</a:t>
            </a:r>
            <a:r>
              <a:rPr lang="en-US" sz="2400" dirty="0" smtClean="0">
                <a:ea typeface="楷体_GB2312" pitchFamily="49" charset="-122"/>
              </a:rPr>
              <a:t>32K</a:t>
            </a:r>
            <a:r>
              <a:rPr lang="en-US" sz="2400" dirty="0" smtClean="0">
                <a:ea typeface="楷体_GB2312" pitchFamily="49" charset="-122"/>
                <a:sym typeface="Symbol" panose="05050102010706020507"/>
              </a:rPr>
              <a:t></a:t>
            </a:r>
            <a:r>
              <a:rPr lang="en-US" sz="2400" dirty="0" smtClean="0">
                <a:ea typeface="楷体_GB2312" pitchFamily="49" charset="-122"/>
              </a:rPr>
              <a:t>8</a:t>
            </a:r>
            <a:r>
              <a:rPr lang="zh-CN" altLang="en-US" sz="2400" dirty="0" smtClean="0">
                <a:ea typeface="楷体_GB2312" pitchFamily="49" charset="-122"/>
              </a:rPr>
              <a:t>存储器，起始地址</a:t>
            </a:r>
            <a:r>
              <a:rPr lang="en-US" sz="2400" dirty="0" smtClean="0">
                <a:ea typeface="楷体_GB2312" pitchFamily="49" charset="-122"/>
              </a:rPr>
              <a:t>10000H</a:t>
            </a:r>
            <a:r>
              <a:rPr lang="zh-CN" altLang="en-US" sz="2400" dirty="0" smtClean="0">
                <a:ea typeface="楷体_GB2312" pitchFamily="49" charset="-122"/>
              </a:rPr>
              <a:t>，要求地址连续，采用部分译码法设计译码电路。请画出硬件连线图，并说明各芯片地址范围。</a:t>
            </a:r>
            <a:endParaRPr lang="zh-CN" altLang="en-US" sz="2400" dirty="0" smtClean="0">
              <a:ea typeface="楷体_GB2312" pitchFamily="49" charset="-122"/>
            </a:endParaRPr>
          </a:p>
          <a:p>
            <a:pPr algn="just"/>
            <a:endParaRPr lang="zh-CN" altLang="en-US" dirty="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7400" y="685800"/>
            <a:ext cx="2819400" cy="53340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ea typeface="楷体_GB2312" pitchFamily="49" charset="-122"/>
              </a:rPr>
              <a:t>2732</a:t>
            </a:r>
            <a:r>
              <a:rPr lang="zh-CN" altLang="en-US" dirty="0" smtClean="0">
                <a:ea typeface="楷体_GB2312" pitchFamily="49" charset="-122"/>
              </a:rPr>
              <a:t>是</a:t>
            </a:r>
            <a:r>
              <a:rPr lang="en-US" dirty="0" smtClean="0">
                <a:ea typeface="楷体_GB2312" pitchFamily="49" charset="-122"/>
              </a:rPr>
              <a:t>4K×8</a:t>
            </a:r>
            <a:r>
              <a:rPr lang="zh-CN" altLang="en-US" dirty="0" smtClean="0">
                <a:ea typeface="楷体_GB2312" pitchFamily="49" charset="-122"/>
              </a:rPr>
              <a:t>位</a:t>
            </a:r>
            <a:r>
              <a:rPr lang="en-US" dirty="0" smtClean="0">
                <a:ea typeface="楷体_GB2312" pitchFamily="49" charset="-122"/>
              </a:rPr>
              <a:t>EPROM</a:t>
            </a:r>
            <a:r>
              <a:rPr lang="zh-CN" altLang="en-US" dirty="0" smtClean="0">
                <a:ea typeface="楷体_GB2312" pitchFamily="49" charset="-122"/>
              </a:rPr>
              <a:t>。有</a:t>
            </a:r>
            <a:r>
              <a:rPr lang="en-US" altLang="zh-CN" dirty="0" smtClean="0">
                <a:ea typeface="楷体_GB2312" pitchFamily="49" charset="-122"/>
              </a:rPr>
              <a:t>1</a:t>
            </a:r>
            <a:r>
              <a:rPr lang="en-US" dirty="0" smtClean="0">
                <a:ea typeface="楷体_GB2312" pitchFamily="49" charset="-122"/>
              </a:rPr>
              <a:t>2</a:t>
            </a:r>
            <a:r>
              <a:rPr lang="zh-CN" altLang="en-US" dirty="0" smtClean="0">
                <a:ea typeface="楷体_GB2312" pitchFamily="49" charset="-122"/>
              </a:rPr>
              <a:t>根地址线</a:t>
            </a:r>
            <a:r>
              <a:rPr lang="en-US" dirty="0" smtClean="0">
                <a:ea typeface="楷体_GB2312" pitchFamily="49" charset="-122"/>
              </a:rPr>
              <a:t>A</a:t>
            </a:r>
            <a:r>
              <a:rPr lang="en-US" baseline="-25000" dirty="0" smtClean="0">
                <a:ea typeface="楷体_GB2312" pitchFamily="49" charset="-122"/>
              </a:rPr>
              <a:t>11</a:t>
            </a:r>
            <a:r>
              <a:rPr lang="en-US" dirty="0" smtClean="0">
                <a:ea typeface="楷体_GB2312" pitchFamily="49" charset="-122"/>
                <a:sym typeface="Symbol" panose="05050102010706020507"/>
              </a:rPr>
              <a:t></a:t>
            </a:r>
            <a:r>
              <a:rPr lang="en-US" dirty="0" smtClean="0">
                <a:ea typeface="楷体_GB2312" pitchFamily="49" charset="-122"/>
              </a:rPr>
              <a:t>A</a:t>
            </a:r>
            <a:r>
              <a:rPr lang="en-US" baseline="-25000" dirty="0" smtClean="0">
                <a:ea typeface="楷体_GB2312" pitchFamily="49" charset="-122"/>
              </a:rPr>
              <a:t>0</a:t>
            </a:r>
            <a:r>
              <a:rPr lang="zh-CN" altLang="en-US" dirty="0" smtClean="0">
                <a:ea typeface="楷体_GB2312" pitchFamily="49" charset="-122"/>
              </a:rPr>
              <a:t>，将它们连到地址总线</a:t>
            </a:r>
            <a:r>
              <a:rPr lang="en-US" dirty="0" smtClean="0">
                <a:ea typeface="楷体_GB2312" pitchFamily="49" charset="-122"/>
              </a:rPr>
              <a:t>A</a:t>
            </a:r>
            <a:r>
              <a:rPr lang="en-US" baseline="-25000" dirty="0" smtClean="0">
                <a:ea typeface="楷体_GB2312" pitchFamily="49" charset="-122"/>
              </a:rPr>
              <a:t>11</a:t>
            </a:r>
            <a:r>
              <a:rPr lang="en-US" dirty="0" smtClean="0">
                <a:ea typeface="楷体_GB2312" pitchFamily="49" charset="-122"/>
                <a:sym typeface="Symbol" panose="05050102010706020507"/>
              </a:rPr>
              <a:t></a:t>
            </a:r>
            <a:r>
              <a:rPr lang="en-US" dirty="0" smtClean="0">
                <a:ea typeface="楷体_GB2312" pitchFamily="49" charset="-122"/>
              </a:rPr>
              <a:t>A</a:t>
            </a:r>
            <a:r>
              <a:rPr lang="en-US" baseline="-25000" dirty="0" smtClean="0">
                <a:ea typeface="楷体_GB2312" pitchFamily="49" charset="-122"/>
              </a:rPr>
              <a:t>0</a:t>
            </a:r>
            <a:r>
              <a:rPr lang="zh-CN" altLang="en-US" dirty="0" smtClean="0">
                <a:ea typeface="楷体_GB2312" pitchFamily="49" charset="-122"/>
              </a:rPr>
              <a:t>。</a:t>
            </a:r>
            <a:endParaRPr lang="en-US" altLang="zh-CN" dirty="0" smtClean="0"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楷体_GB2312" pitchFamily="49" charset="-122"/>
              </a:rPr>
              <a:t>因是部分译码，可选</a:t>
            </a:r>
            <a:r>
              <a:rPr lang="en-US" dirty="0" smtClean="0">
                <a:ea typeface="楷体_GB2312" pitchFamily="49" charset="-122"/>
              </a:rPr>
              <a:t>A</a:t>
            </a:r>
            <a:r>
              <a:rPr lang="en-US" baseline="-25000" dirty="0" smtClean="0">
                <a:ea typeface="楷体_GB2312" pitchFamily="49" charset="-122"/>
              </a:rPr>
              <a:t>19</a:t>
            </a:r>
            <a:r>
              <a:rPr lang="en-US" dirty="0" smtClean="0">
                <a:ea typeface="楷体_GB2312" pitchFamily="49" charset="-122"/>
                <a:sym typeface="Symbol" panose="05050102010706020507"/>
              </a:rPr>
              <a:t></a:t>
            </a:r>
            <a:r>
              <a:rPr lang="en-US" dirty="0" smtClean="0">
                <a:ea typeface="楷体_GB2312" pitchFamily="49" charset="-122"/>
              </a:rPr>
              <a:t>A</a:t>
            </a:r>
            <a:r>
              <a:rPr lang="en-US" baseline="-25000" dirty="0" smtClean="0">
                <a:ea typeface="楷体_GB2312" pitchFamily="49" charset="-122"/>
              </a:rPr>
              <a:t>12</a:t>
            </a:r>
            <a:r>
              <a:rPr lang="zh-CN" altLang="en-US" dirty="0" smtClean="0">
                <a:ea typeface="楷体_GB2312" pitchFamily="49" charset="-122"/>
              </a:rPr>
              <a:t>高位地址中的部分参与译码，如</a:t>
            </a:r>
            <a:r>
              <a:rPr lang="en-US" dirty="0" smtClean="0">
                <a:ea typeface="楷体_GB2312" pitchFamily="49" charset="-122"/>
              </a:rPr>
              <a:t>A</a:t>
            </a:r>
            <a:r>
              <a:rPr lang="en-US" baseline="-25000" dirty="0" smtClean="0">
                <a:ea typeface="楷体_GB2312" pitchFamily="49" charset="-122"/>
              </a:rPr>
              <a:t>16</a:t>
            </a:r>
            <a:r>
              <a:rPr lang="en-US" dirty="0" smtClean="0">
                <a:ea typeface="楷体_GB2312" pitchFamily="49" charset="-122"/>
                <a:sym typeface="Symbol" panose="05050102010706020507"/>
              </a:rPr>
              <a:t> </a:t>
            </a:r>
            <a:r>
              <a:rPr lang="en-US" dirty="0" smtClean="0">
                <a:ea typeface="楷体_GB2312" pitchFamily="49" charset="-122"/>
              </a:rPr>
              <a:t>A</a:t>
            </a:r>
            <a:r>
              <a:rPr lang="en-US" baseline="-25000" dirty="0" smtClean="0">
                <a:ea typeface="楷体_GB2312" pitchFamily="49" charset="-122"/>
              </a:rPr>
              <a:t>12</a:t>
            </a:r>
            <a:r>
              <a:rPr lang="zh-CN" altLang="en-US" baseline="-25000" dirty="0" smtClean="0">
                <a:ea typeface="楷体_GB2312" pitchFamily="49" charset="-122"/>
              </a:rPr>
              <a:t>。</a:t>
            </a:r>
            <a:r>
              <a:rPr lang="zh-CN" altLang="en-US" dirty="0" smtClean="0">
                <a:ea typeface="楷体_GB2312" pitchFamily="49" charset="-122"/>
              </a:rPr>
              <a:t>而</a:t>
            </a:r>
            <a:r>
              <a:rPr lang="en-US" dirty="0" smtClean="0">
                <a:ea typeface="楷体_GB2312" pitchFamily="49" charset="-122"/>
              </a:rPr>
              <a:t>A</a:t>
            </a:r>
            <a:r>
              <a:rPr lang="en-US" baseline="-25000" dirty="0" smtClean="0">
                <a:ea typeface="楷体_GB2312" pitchFamily="49" charset="-122"/>
              </a:rPr>
              <a:t>19</a:t>
            </a:r>
            <a:r>
              <a:rPr lang="en-US" dirty="0" smtClean="0">
                <a:ea typeface="楷体_GB2312" pitchFamily="49" charset="-122"/>
                <a:sym typeface="Symbol" panose="05050102010706020507"/>
              </a:rPr>
              <a:t></a:t>
            </a:r>
            <a:r>
              <a:rPr lang="en-US" dirty="0" smtClean="0">
                <a:ea typeface="楷体_GB2312" pitchFamily="49" charset="-122"/>
              </a:rPr>
              <a:t>A</a:t>
            </a:r>
            <a:r>
              <a:rPr lang="en-US" baseline="-25000" dirty="0" smtClean="0">
                <a:ea typeface="楷体_GB2312" pitchFamily="49" charset="-122"/>
              </a:rPr>
              <a:t>17</a:t>
            </a:r>
            <a:r>
              <a:rPr lang="zh-CN" altLang="en-US" dirty="0" smtClean="0">
                <a:ea typeface="楷体_GB2312" pitchFamily="49" charset="-122"/>
              </a:rPr>
              <a:t>不参与译码，这</a:t>
            </a:r>
            <a:r>
              <a:rPr lang="en-US" dirty="0" smtClean="0">
                <a:ea typeface="楷体_GB2312" pitchFamily="49" charset="-122"/>
              </a:rPr>
              <a:t>3</a:t>
            </a:r>
            <a:r>
              <a:rPr lang="zh-CN" altLang="en-US" dirty="0" smtClean="0">
                <a:ea typeface="楷体_GB2312" pitchFamily="49" charset="-122"/>
              </a:rPr>
              <a:t>位的电平不影响芯片寻址。</a:t>
            </a:r>
            <a:endParaRPr lang="en-US" altLang="zh-CN" dirty="0" smtClean="0"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楷体_GB2312" pitchFamily="49" charset="-122"/>
              </a:rPr>
              <a:t>选</a:t>
            </a:r>
            <a:r>
              <a:rPr lang="en-US" dirty="0" smtClean="0">
                <a:ea typeface="楷体_GB2312" pitchFamily="49" charset="-122"/>
              </a:rPr>
              <a:t>74LS138</a:t>
            </a:r>
            <a:r>
              <a:rPr lang="zh-CN" altLang="en-US" dirty="0" smtClean="0">
                <a:ea typeface="楷体_GB2312" pitchFamily="49" charset="-122"/>
              </a:rPr>
              <a:t>译码器。</a:t>
            </a:r>
            <a:endParaRPr lang="zh-CN" altLang="en-US" dirty="0" smtClean="0">
              <a:ea typeface="楷体_GB2312" pitchFamily="49" charset="-122"/>
            </a:endParaRPr>
          </a:p>
          <a:p>
            <a:endParaRPr lang="zh-CN" altLang="en-US" dirty="0">
              <a:ea typeface="楷体_GB2312" pitchFamily="49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2400" y="685800"/>
            <a:ext cx="58674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5715000"/>
            <a:ext cx="8458200" cy="914400"/>
          </a:xfrm>
        </p:spPr>
        <p:txBody>
          <a:bodyPr/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未参与译码的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个高位地址的电平为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）。因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不参加译码，因此存储空间会存在重叠。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9800" y="457200"/>
            <a:ext cx="2667000" cy="5334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3100" dirty="0" smtClean="0">
                <a:ea typeface="楷体_GB2312" pitchFamily="49" charset="-122"/>
              </a:rPr>
              <a:t>反相的</a:t>
            </a:r>
            <a:r>
              <a:rPr lang="en-US" sz="3100" dirty="0" smtClean="0">
                <a:ea typeface="楷体_GB2312" pitchFamily="49" charset="-122"/>
              </a:rPr>
              <a:t>M/ </a:t>
            </a:r>
            <a:r>
              <a:rPr lang="en-US" altLang="zh-CN" sz="3100" dirty="0" smtClean="0">
                <a:ea typeface="楷体_GB2312" pitchFamily="49" charset="-122"/>
              </a:rPr>
              <a:t> </a:t>
            </a:r>
            <a:endParaRPr lang="en-US" altLang="zh-CN" sz="3100" dirty="0" smtClean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100" dirty="0" smtClean="0">
                <a:ea typeface="楷体_GB2312" pitchFamily="49" charset="-122"/>
              </a:rPr>
              <a:t>     及</a:t>
            </a:r>
            <a:r>
              <a:rPr lang="en-US" sz="3100" dirty="0" smtClean="0">
                <a:ea typeface="楷体_GB2312" pitchFamily="49" charset="-122"/>
              </a:rPr>
              <a:t>A</a:t>
            </a:r>
            <a:r>
              <a:rPr lang="en-US" sz="3100" baseline="-25000" dirty="0" smtClean="0">
                <a:ea typeface="楷体_GB2312" pitchFamily="49" charset="-122"/>
              </a:rPr>
              <a:t>16</a:t>
            </a:r>
            <a:r>
              <a:rPr lang="en-US" sz="3100" dirty="0" smtClean="0">
                <a:ea typeface="楷体_GB2312" pitchFamily="49" charset="-122"/>
              </a:rPr>
              <a:t>A</a:t>
            </a:r>
            <a:r>
              <a:rPr lang="en-US" sz="3100" baseline="-25000" dirty="0" smtClean="0">
                <a:ea typeface="楷体_GB2312" pitchFamily="49" charset="-122"/>
              </a:rPr>
              <a:t>15</a:t>
            </a:r>
            <a:r>
              <a:rPr lang="zh-CN" altLang="en-US" sz="3100" dirty="0" smtClean="0">
                <a:ea typeface="楷体_GB2312" pitchFamily="49" charset="-122"/>
              </a:rPr>
              <a:t>连</a:t>
            </a:r>
            <a:r>
              <a:rPr lang="en-US" sz="3100" dirty="0" smtClean="0">
                <a:ea typeface="楷体_GB2312" pitchFamily="49" charset="-122"/>
              </a:rPr>
              <a:t>138</a:t>
            </a:r>
            <a:r>
              <a:rPr lang="zh-CN" altLang="en-US" sz="3100" dirty="0" smtClean="0">
                <a:ea typeface="楷体_GB2312" pitchFamily="49" charset="-122"/>
              </a:rPr>
              <a:t>的</a:t>
            </a:r>
            <a:r>
              <a:rPr lang="en-US" sz="3100" dirty="0" smtClean="0">
                <a:ea typeface="楷体_GB2312" pitchFamily="49" charset="-122"/>
              </a:rPr>
              <a:t>                </a:t>
            </a:r>
            <a:r>
              <a:rPr lang="zh-CN" altLang="en-US" sz="3100" dirty="0" smtClean="0">
                <a:ea typeface="楷体_GB2312" pitchFamily="49" charset="-122"/>
              </a:rPr>
              <a:t>和</a:t>
            </a:r>
            <a:r>
              <a:rPr lang="en-US" sz="3100" dirty="0" smtClean="0">
                <a:ea typeface="楷体_GB2312" pitchFamily="49" charset="-122"/>
              </a:rPr>
              <a:t>  </a:t>
            </a:r>
            <a:r>
              <a:rPr lang="en-US" altLang="zh-CN" sz="3100" dirty="0" smtClean="0">
                <a:ea typeface="楷体_GB2312" pitchFamily="49" charset="-122"/>
              </a:rPr>
              <a:t>   </a:t>
            </a:r>
            <a:r>
              <a:rPr lang="en-US" sz="3100" dirty="0" smtClean="0">
                <a:ea typeface="楷体_GB2312" pitchFamily="49" charset="-122"/>
              </a:rPr>
              <a:t>G</a:t>
            </a:r>
            <a:r>
              <a:rPr lang="en-US" sz="3100" baseline="-25000" dirty="0" smtClean="0">
                <a:ea typeface="楷体_GB2312" pitchFamily="49" charset="-122"/>
              </a:rPr>
              <a:t>1</a:t>
            </a:r>
            <a:r>
              <a:rPr lang="zh-CN" altLang="en-US" sz="3100" dirty="0" smtClean="0">
                <a:ea typeface="楷体_GB2312" pitchFamily="49" charset="-122"/>
              </a:rPr>
              <a:t>端</a:t>
            </a:r>
            <a:r>
              <a:rPr lang="en-US" altLang="zh-CN" sz="3100" dirty="0" smtClean="0">
                <a:ea typeface="楷体_GB2312" pitchFamily="49" charset="-122"/>
              </a:rPr>
              <a:t>, </a:t>
            </a:r>
            <a:r>
              <a:rPr lang="zh-CN" altLang="en-US" sz="3100" dirty="0" smtClean="0">
                <a:ea typeface="楷体_GB2312" pitchFamily="49" charset="-122"/>
              </a:rPr>
              <a:t>只有</a:t>
            </a:r>
            <a:r>
              <a:rPr lang="en-US" sz="3100" dirty="0" smtClean="0">
                <a:ea typeface="楷体_GB2312" pitchFamily="49" charset="-122"/>
              </a:rPr>
              <a:t>A</a:t>
            </a:r>
            <a:r>
              <a:rPr lang="en-US" sz="3100" baseline="-25000" dirty="0" smtClean="0">
                <a:ea typeface="楷体_GB2312" pitchFamily="49" charset="-122"/>
              </a:rPr>
              <a:t>16</a:t>
            </a:r>
            <a:r>
              <a:rPr lang="en-US" sz="3100" dirty="0" smtClean="0">
                <a:ea typeface="楷体_GB2312" pitchFamily="49" charset="-122"/>
              </a:rPr>
              <a:t> A</a:t>
            </a:r>
            <a:r>
              <a:rPr lang="en-US" sz="3100" baseline="-25000" dirty="0" smtClean="0">
                <a:ea typeface="楷体_GB2312" pitchFamily="49" charset="-122"/>
              </a:rPr>
              <a:t>15</a:t>
            </a:r>
            <a:r>
              <a:rPr lang="en-US" sz="3100" dirty="0" smtClean="0">
                <a:ea typeface="楷体_GB2312" pitchFamily="49" charset="-122"/>
              </a:rPr>
              <a:t>=10</a:t>
            </a:r>
            <a:r>
              <a:rPr lang="zh-CN" altLang="en-US" sz="3100" dirty="0" smtClean="0">
                <a:ea typeface="楷体_GB2312" pitchFamily="49" charset="-122"/>
              </a:rPr>
              <a:t>和</a:t>
            </a:r>
            <a:r>
              <a:rPr lang="en-US" sz="3100" dirty="0" smtClean="0">
                <a:ea typeface="楷体_GB2312" pitchFamily="49" charset="-122"/>
              </a:rPr>
              <a:t>M/ </a:t>
            </a:r>
            <a:r>
              <a:rPr lang="en-US" altLang="zh-CN" sz="3100" dirty="0" smtClean="0">
                <a:ea typeface="楷体_GB2312" pitchFamily="49" charset="-122"/>
              </a:rPr>
              <a:t>   </a:t>
            </a:r>
            <a:r>
              <a:rPr lang="en-US" sz="3100" dirty="0" smtClean="0">
                <a:ea typeface="楷体_GB2312" pitchFamily="49" charset="-122"/>
              </a:rPr>
              <a:t>=1</a:t>
            </a:r>
            <a:r>
              <a:rPr lang="zh-CN" altLang="en-US" sz="3100" dirty="0" smtClean="0">
                <a:ea typeface="楷体_GB2312" pitchFamily="49" charset="-122"/>
              </a:rPr>
              <a:t>时</a:t>
            </a:r>
            <a:r>
              <a:rPr lang="en-US" altLang="zh-CN" sz="3100" dirty="0" smtClean="0">
                <a:ea typeface="楷体_GB2312" pitchFamily="49" charset="-122"/>
              </a:rPr>
              <a:t>, 138</a:t>
            </a:r>
            <a:r>
              <a:rPr lang="zh-CN" altLang="en-US" sz="3100" dirty="0" smtClean="0">
                <a:ea typeface="楷体_GB2312" pitchFamily="49" charset="-122"/>
              </a:rPr>
              <a:t>才会有输出。</a:t>
            </a:r>
            <a:endParaRPr lang="en-US" altLang="zh-CN" sz="3100" dirty="0" smtClean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100" dirty="0" smtClean="0">
                <a:ea typeface="楷体_GB2312" pitchFamily="49" charset="-122"/>
              </a:rPr>
              <a:t>A</a:t>
            </a:r>
            <a:r>
              <a:rPr lang="en-US" sz="3100" baseline="-25000" dirty="0" smtClean="0">
                <a:ea typeface="楷体_GB2312" pitchFamily="49" charset="-122"/>
              </a:rPr>
              <a:t>14</a:t>
            </a:r>
            <a:r>
              <a:rPr lang="en-US" sz="3100" dirty="0" smtClean="0">
                <a:ea typeface="楷体_GB2312" pitchFamily="49" charset="-122"/>
              </a:rPr>
              <a:t>A</a:t>
            </a:r>
            <a:r>
              <a:rPr lang="en-US" sz="3100" baseline="-25000" dirty="0" smtClean="0">
                <a:ea typeface="楷体_GB2312" pitchFamily="49" charset="-122"/>
              </a:rPr>
              <a:t>13</a:t>
            </a:r>
            <a:r>
              <a:rPr lang="en-US" sz="3100" dirty="0" smtClean="0">
                <a:ea typeface="楷体_GB2312" pitchFamily="49" charset="-122"/>
              </a:rPr>
              <a:t>A</a:t>
            </a:r>
            <a:r>
              <a:rPr lang="en-US" sz="3100" baseline="-25000" dirty="0" smtClean="0">
                <a:ea typeface="楷体_GB2312" pitchFamily="49" charset="-122"/>
              </a:rPr>
              <a:t>12</a:t>
            </a:r>
            <a:r>
              <a:rPr lang="zh-CN" altLang="en-US" sz="3100" dirty="0" smtClean="0">
                <a:ea typeface="楷体_GB2312" pitchFamily="49" charset="-122"/>
              </a:rPr>
              <a:t>连</a:t>
            </a:r>
            <a:r>
              <a:rPr lang="en-US" sz="3100" dirty="0" smtClean="0">
                <a:ea typeface="楷体_GB2312" pitchFamily="49" charset="-122"/>
              </a:rPr>
              <a:t>CB A</a:t>
            </a:r>
            <a:r>
              <a:rPr lang="zh-CN" altLang="en-US" sz="3100" dirty="0" smtClean="0">
                <a:ea typeface="楷体_GB2312" pitchFamily="49" charset="-122"/>
              </a:rPr>
              <a:t>，形成</a:t>
            </a:r>
            <a:r>
              <a:rPr lang="en-US" sz="3100" dirty="0" smtClean="0">
                <a:ea typeface="楷体_GB2312" pitchFamily="49" charset="-122"/>
              </a:rPr>
              <a:t>8</a:t>
            </a:r>
            <a:r>
              <a:rPr lang="zh-CN" altLang="en-US" sz="3100" dirty="0" smtClean="0">
                <a:ea typeface="楷体_GB2312" pitchFamily="49" charset="-122"/>
              </a:rPr>
              <a:t>个输出</a:t>
            </a:r>
            <a:r>
              <a:rPr lang="en-US" sz="3100" dirty="0" smtClean="0">
                <a:ea typeface="楷体_GB2312" pitchFamily="49" charset="-122"/>
              </a:rPr>
              <a:t> </a:t>
            </a:r>
            <a:r>
              <a:rPr lang="en-US" sz="3100" dirty="0" smtClean="0">
                <a:ea typeface="楷体_GB2312" pitchFamily="49" charset="-122"/>
                <a:sym typeface="Symbol" panose="05050102010706020507"/>
              </a:rPr>
              <a:t>, </a:t>
            </a:r>
            <a:r>
              <a:rPr lang="zh-CN" altLang="en-US" sz="3100" dirty="0" smtClean="0">
                <a:ea typeface="楷体_GB2312" pitchFamily="49" charset="-122"/>
              </a:rPr>
              <a:t>选其中的</a:t>
            </a:r>
            <a:r>
              <a:rPr lang="en-US" sz="3100" dirty="0" smtClean="0">
                <a:ea typeface="楷体_GB2312" pitchFamily="49" charset="-122"/>
              </a:rPr>
              <a:t> </a:t>
            </a:r>
            <a:r>
              <a:rPr lang="en-US" altLang="zh-CN" sz="3100" dirty="0" smtClean="0">
                <a:ea typeface="楷体_GB2312" pitchFamily="49" charset="-122"/>
              </a:rPr>
              <a:t>Y</a:t>
            </a:r>
            <a:r>
              <a:rPr lang="en-US" altLang="zh-CN" sz="3100" baseline="-25000" dirty="0" smtClean="0">
                <a:ea typeface="楷体_GB2312" pitchFamily="49" charset="-122"/>
              </a:rPr>
              <a:t>0 </a:t>
            </a:r>
            <a:r>
              <a:rPr lang="en-US" sz="3100" dirty="0" smtClean="0"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3100" dirty="0" smtClean="0">
                <a:ea typeface="楷体_GB2312" pitchFamily="49" charset="-122"/>
              </a:rPr>
              <a:t> </a:t>
            </a:r>
            <a:r>
              <a:rPr lang="en-US" altLang="zh-CN" sz="3100" dirty="0" smtClean="0">
                <a:ea typeface="楷体_GB2312" pitchFamily="49" charset="-122"/>
              </a:rPr>
              <a:t>Y</a:t>
            </a:r>
            <a:r>
              <a:rPr lang="en-US" altLang="zh-CN" sz="3100" baseline="-25000" dirty="0" smtClean="0">
                <a:ea typeface="楷体_GB2312" pitchFamily="49" charset="-122"/>
              </a:rPr>
              <a:t>3</a:t>
            </a:r>
            <a:r>
              <a:rPr lang="en-US" altLang="zh-CN" sz="3100" dirty="0" smtClean="0">
                <a:ea typeface="楷体_GB2312" pitchFamily="49" charset="-122"/>
              </a:rPr>
              <a:t>, </a:t>
            </a:r>
            <a:r>
              <a:rPr lang="zh-CN" altLang="en-US" sz="3100" dirty="0" smtClean="0">
                <a:ea typeface="楷体_GB2312" pitchFamily="49" charset="-122"/>
              </a:rPr>
              <a:t>连到各</a:t>
            </a:r>
            <a:r>
              <a:rPr lang="en-US" sz="3100" dirty="0" smtClean="0">
                <a:ea typeface="楷体_GB2312" pitchFamily="49" charset="-122"/>
              </a:rPr>
              <a:t>2732</a:t>
            </a:r>
            <a:r>
              <a:rPr lang="zh-CN" altLang="en-US" sz="3100" dirty="0" smtClean="0">
                <a:ea typeface="楷体_GB2312" pitchFamily="49" charset="-122"/>
              </a:rPr>
              <a:t>的      </a:t>
            </a:r>
            <a:r>
              <a:rPr lang="en-US" altLang="zh-CN" sz="3100" dirty="0" smtClean="0">
                <a:ea typeface="楷体_GB2312" pitchFamily="49" charset="-122"/>
              </a:rPr>
              <a:t>,</a:t>
            </a:r>
            <a:r>
              <a:rPr lang="zh-CN" altLang="en-US" sz="3100" dirty="0" smtClean="0">
                <a:ea typeface="楷体_GB2312" pitchFamily="49" charset="-122"/>
              </a:rPr>
              <a:t>实现片选。</a:t>
            </a:r>
            <a:endParaRPr lang="zh-CN" altLang="en-US" sz="3100" dirty="0" smtClean="0"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楷体_GB2312" pitchFamily="49" charset="-122"/>
              </a:rPr>
              <a:t>       接        。</a:t>
            </a:r>
            <a:r>
              <a:rPr lang="en-US" altLang="zh-CN" dirty="0" smtClean="0">
                <a:ea typeface="楷体_GB2312" pitchFamily="49" charset="-122"/>
              </a:rPr>
              <a:t> </a:t>
            </a:r>
            <a:endParaRPr lang="zh-CN" alt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" y="533400"/>
            <a:ext cx="58674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934200" y="1219200"/>
          <a:ext cx="53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2" imgW="7315200" imgH="6096000" progId="Equation.DSMT4">
                  <p:embed/>
                </p:oleObj>
              </mc:Choice>
              <mc:Fallback>
                <p:oleObj name="Equation" r:id="rId2" imgW="7315200" imgH="6096000" progId="Equation.DSMT4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34200" y="1219200"/>
                        <a:ext cx="5334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7620000" y="1219200"/>
          <a:ext cx="49657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4" imgW="7010400" imgH="6096000" progId="Equation.DSMT4">
                  <p:embed/>
                </p:oleObj>
              </mc:Choice>
              <mc:Fallback>
                <p:oleObj name="Equation" r:id="rId4" imgW="7010400" imgH="6096000" progId="Equation.DSMT4">
                  <p:embed/>
                  <p:pic>
                    <p:nvPicPr>
                      <p:cNvPr id="0" name="图片 8194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0" y="1219200"/>
                        <a:ext cx="49657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153400" y="1981200"/>
          <a:ext cx="38996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6" imgW="5486400" imgH="5181600" progId="Equation.DSMT4">
                  <p:embed/>
                </p:oleObj>
              </mc:Choice>
              <mc:Fallback>
                <p:oleObj name="Equation" r:id="rId6" imgW="5486400" imgH="5181600" progId="Equation.DSMT4">
                  <p:embed/>
                  <p:pic>
                    <p:nvPicPr>
                      <p:cNvPr id="0" name="图片 8195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53400" y="1981200"/>
                        <a:ext cx="389965" cy="368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467600" y="4495800"/>
          <a:ext cx="4572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8" imgW="6096000" imgH="5181600" progId="Equation.DSMT4">
                  <p:embed/>
                </p:oleObj>
              </mc:Choice>
              <mc:Fallback>
                <p:oleObj name="Equation" r:id="rId8" imgW="6096000" imgH="5181600" progId="Equation.DSMT4">
                  <p:embed/>
                  <p:pic>
                    <p:nvPicPr>
                      <p:cNvPr id="0" name="图片 8196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67600" y="4495800"/>
                        <a:ext cx="457200" cy="3886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553200" y="5257800"/>
          <a:ext cx="47064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0" imgW="6400800" imgH="5181600" progId="Equation.DSMT4">
                  <p:embed/>
                </p:oleObj>
              </mc:Choice>
              <mc:Fallback>
                <p:oleObj name="Equation" r:id="rId10" imgW="6400800" imgH="5181600" progId="Equation.DSMT4">
                  <p:embed/>
                  <p:pic>
                    <p:nvPicPr>
                      <p:cNvPr id="0" name="图片 8197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53200" y="5257800"/>
                        <a:ext cx="470647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239000" y="5257800"/>
          <a:ext cx="5000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2" imgW="6400800" imgH="4876800" progId="Equation.DSMT4">
                  <p:embed/>
                </p:oleObj>
              </mc:Choice>
              <mc:Fallback>
                <p:oleObj name="Equation" r:id="rId12" imgW="6400800" imgH="4876800" progId="Equation.DSMT4">
                  <p:embed/>
                  <p:pic>
                    <p:nvPicPr>
                      <p:cNvPr id="0" name="图片 8198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39000" y="5257800"/>
                        <a:ext cx="500063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7848600" y="457200"/>
          <a:ext cx="402771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14" imgW="5486400" imgH="5181600" progId="Equation.DSMT4">
                  <p:embed/>
                </p:oleObj>
              </mc:Choice>
              <mc:Fallback>
                <p:oleObj name="Equation" r:id="rId14" imgW="5486400" imgH="5181600" progId="Equation.DSMT4">
                  <p:embed/>
                  <p:pic>
                    <p:nvPicPr>
                      <p:cNvPr id="0" name="图片 8199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48600" y="457200"/>
                        <a:ext cx="402771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54736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4.  8086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系统中的存储器连接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*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219200"/>
            <a:ext cx="7772400" cy="5136360"/>
          </a:xfrm>
        </p:spPr>
        <p:txBody>
          <a:bodyPr>
            <a:noAutofit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当</a:t>
            </a:r>
            <a:r>
              <a:rPr lang="en-US" dirty="0" smtClean="0"/>
              <a:t>8086</a:t>
            </a:r>
            <a:r>
              <a:rPr lang="zh-CN" altLang="en-US" dirty="0" smtClean="0"/>
              <a:t>与存储器相连，还要考虑：</a:t>
            </a:r>
            <a:endParaRPr lang="en-US" altLang="zh-CN" dirty="0" smtClean="0"/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ea typeface="楷体_GB2312" pitchFamily="49" charset="-122"/>
              </a:rPr>
              <a:t>存储器有</a:t>
            </a:r>
            <a:r>
              <a:rPr lang="zh-CN" altLang="en-US" sz="2600" dirty="0" smtClean="0">
                <a:solidFill>
                  <a:srgbClr val="00B0F0"/>
                </a:solidFill>
                <a:ea typeface="楷体_GB2312" pitchFamily="49" charset="-122"/>
              </a:rPr>
              <a:t>奇、偶地址</a:t>
            </a:r>
            <a:r>
              <a:rPr lang="zh-CN" altLang="en-US" sz="2600" dirty="0" smtClean="0">
                <a:ea typeface="楷体_GB2312" pitchFamily="49" charset="-122"/>
              </a:rPr>
              <a:t>问题；</a:t>
            </a:r>
            <a:endParaRPr lang="en-US" altLang="zh-CN" sz="2600" dirty="0" smtClean="0">
              <a:ea typeface="楷体_GB2312" pitchFamily="49" charset="-122"/>
            </a:endParaRPr>
          </a:p>
          <a:p>
            <a:pPr algn="just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ea typeface="楷体_GB2312" pitchFamily="49" charset="-122"/>
              </a:rPr>
              <a:t>系统中有</a:t>
            </a:r>
            <a:r>
              <a:rPr lang="en-US" sz="2600" dirty="0" smtClean="0">
                <a:ea typeface="楷体_GB2312" pitchFamily="49" charset="-122"/>
              </a:rPr>
              <a:t>RAM</a:t>
            </a:r>
            <a:r>
              <a:rPr lang="zh-CN" altLang="en-US" sz="2600" dirty="0" smtClean="0">
                <a:ea typeface="楷体_GB2312" pitchFamily="49" charset="-122"/>
              </a:rPr>
              <a:t>、</a:t>
            </a:r>
            <a:r>
              <a:rPr lang="en-US" sz="2600" dirty="0" smtClean="0">
                <a:ea typeface="楷体_GB2312" pitchFamily="49" charset="-122"/>
              </a:rPr>
              <a:t>ROM</a:t>
            </a:r>
            <a:r>
              <a:rPr lang="zh-CN" altLang="en-US" sz="2600" dirty="0" smtClean="0">
                <a:ea typeface="楷体_GB2312" pitchFamily="49" charset="-122"/>
              </a:rPr>
              <a:t>两种存储器，</a:t>
            </a:r>
            <a:r>
              <a:rPr lang="en-US" sz="2600" dirty="0" smtClean="0">
                <a:ea typeface="楷体_GB2312" pitchFamily="49" charset="-122"/>
              </a:rPr>
              <a:t>RAM</a:t>
            </a:r>
            <a:r>
              <a:rPr lang="zh-CN" altLang="en-US" sz="2600" dirty="0" smtClean="0">
                <a:ea typeface="楷体_GB2312" pitchFamily="49" charset="-122"/>
              </a:rPr>
              <a:t>要用读</a:t>
            </a:r>
            <a:r>
              <a:rPr lang="en-US" sz="2600" dirty="0" smtClean="0">
                <a:ea typeface="楷体_GB2312" pitchFamily="49" charset="-122"/>
              </a:rPr>
              <a:t>/</a:t>
            </a:r>
            <a:r>
              <a:rPr lang="zh-CN" altLang="en-US" sz="2600" dirty="0" smtClean="0">
                <a:ea typeface="楷体_GB2312" pitchFamily="49" charset="-122"/>
              </a:rPr>
              <a:t>写控制信号，</a:t>
            </a:r>
            <a:r>
              <a:rPr lang="en-US" sz="2600" dirty="0" smtClean="0">
                <a:ea typeface="楷体_GB2312" pitchFamily="49" charset="-122"/>
              </a:rPr>
              <a:t>ROM</a:t>
            </a:r>
            <a:r>
              <a:rPr lang="zh-CN" altLang="en-US" sz="2600" dirty="0" smtClean="0">
                <a:ea typeface="楷体_GB2312" pitchFamily="49" charset="-122"/>
              </a:rPr>
              <a:t>只能接读控制信号；</a:t>
            </a:r>
            <a:endParaRPr lang="en-US" altLang="zh-CN" sz="2600" dirty="0" smtClean="0">
              <a:ea typeface="楷体_GB2312" pitchFamily="49" charset="-122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ea typeface="楷体_GB2312" pitchFamily="49" charset="-122"/>
              </a:rPr>
              <a:t>若各存储芯片容量不同，还需</a:t>
            </a:r>
            <a:r>
              <a:rPr lang="zh-CN" altLang="en-US" sz="2600" dirty="0" smtClean="0">
                <a:solidFill>
                  <a:srgbClr val="00B0F0"/>
                </a:solidFill>
                <a:ea typeface="楷体_GB2312" pitchFamily="49" charset="-122"/>
              </a:rPr>
              <a:t>二级译码</a:t>
            </a:r>
            <a:r>
              <a:rPr lang="zh-CN" altLang="en-US" sz="2600" dirty="0" smtClean="0">
                <a:ea typeface="楷体_GB2312" pitchFamily="49" charset="-122"/>
              </a:rPr>
              <a:t>。</a:t>
            </a:r>
            <a:endParaRPr lang="zh-CN" altLang="en-US" sz="2600" dirty="0" smtClean="0">
              <a:ea typeface="楷体_GB2312" pitchFamily="49" charset="-122"/>
            </a:endParaRPr>
          </a:p>
          <a:p>
            <a:pPr algn="just">
              <a:spcBef>
                <a:spcPts val="3600"/>
              </a:spcBef>
              <a:buNone/>
            </a:pPr>
            <a:r>
              <a:rPr lang="zh-CN" altLang="en-US" dirty="0" smtClean="0">
                <a:solidFill>
                  <a:srgbClr val="00B0F0"/>
                </a:solidFill>
                <a:ea typeface="楷体_GB2312" pitchFamily="49" charset="-122"/>
              </a:rPr>
              <a:t>例</a:t>
            </a:r>
            <a:r>
              <a:rPr lang="en-US" dirty="0" smtClean="0">
                <a:solidFill>
                  <a:srgbClr val="00B0F0"/>
                </a:solidFill>
                <a:ea typeface="楷体_GB2312" pitchFamily="49" charset="-122"/>
              </a:rPr>
              <a:t>5.8  </a:t>
            </a:r>
            <a:r>
              <a:rPr lang="zh-CN" altLang="en-US" sz="2600" dirty="0" smtClean="0">
                <a:ea typeface="楷体_GB2312" pitchFamily="49" charset="-122"/>
              </a:rPr>
              <a:t>为</a:t>
            </a:r>
            <a:r>
              <a:rPr lang="en-US" sz="2600" dirty="0" smtClean="0">
                <a:ea typeface="楷体_GB2312" pitchFamily="49" charset="-122"/>
              </a:rPr>
              <a:t>8086</a:t>
            </a:r>
            <a:r>
              <a:rPr lang="zh-CN" altLang="en-US" sz="2600" dirty="0" smtClean="0">
                <a:ea typeface="楷体_GB2312" pitchFamily="49" charset="-122"/>
              </a:rPr>
              <a:t>系统设计</a:t>
            </a:r>
            <a:r>
              <a:rPr lang="en-US" sz="2600" dirty="0" smtClean="0">
                <a:ea typeface="楷体_GB2312" pitchFamily="49" charset="-122"/>
              </a:rPr>
              <a:t>8K</a:t>
            </a:r>
            <a:r>
              <a:rPr lang="zh-CN" altLang="en-US" sz="2600" dirty="0" smtClean="0">
                <a:ea typeface="楷体_GB2312" pitchFamily="49" charset="-122"/>
              </a:rPr>
              <a:t>字</a:t>
            </a:r>
            <a:r>
              <a:rPr lang="en-US" sz="2600" dirty="0" smtClean="0">
                <a:ea typeface="楷体_GB2312" pitchFamily="49" charset="-122"/>
              </a:rPr>
              <a:t>ROM</a:t>
            </a:r>
            <a:r>
              <a:rPr lang="zh-CN" altLang="en-US" sz="2600" dirty="0" smtClean="0">
                <a:ea typeface="楷体_GB2312" pitchFamily="49" charset="-122"/>
              </a:rPr>
              <a:t>和</a:t>
            </a:r>
            <a:r>
              <a:rPr lang="en-US" sz="2600" dirty="0" smtClean="0">
                <a:ea typeface="楷体_GB2312" pitchFamily="49" charset="-122"/>
              </a:rPr>
              <a:t>8K</a:t>
            </a:r>
            <a:r>
              <a:rPr lang="zh-CN" altLang="en-US" sz="2600" dirty="0" smtClean="0">
                <a:ea typeface="楷体_GB2312" pitchFamily="49" charset="-122"/>
              </a:rPr>
              <a:t>字</a:t>
            </a:r>
            <a:r>
              <a:rPr lang="en-US" sz="2600" dirty="0" smtClean="0">
                <a:ea typeface="楷体_GB2312" pitchFamily="49" charset="-122"/>
              </a:rPr>
              <a:t>RAM</a:t>
            </a:r>
            <a:r>
              <a:rPr lang="zh-CN" altLang="en-US" sz="2600" dirty="0" smtClean="0">
                <a:ea typeface="楷体_GB2312" pitchFamily="49" charset="-122"/>
              </a:rPr>
              <a:t>的存储器系统，要求用</a:t>
            </a:r>
            <a:r>
              <a:rPr lang="en-US" sz="2600" dirty="0" smtClean="0">
                <a:ea typeface="楷体_GB2312" pitchFamily="49" charset="-122"/>
              </a:rPr>
              <a:t>4K×8</a:t>
            </a:r>
            <a:r>
              <a:rPr lang="zh-CN" altLang="en-US" sz="2600" dirty="0" smtClean="0">
                <a:ea typeface="楷体_GB2312" pitchFamily="49" charset="-122"/>
              </a:rPr>
              <a:t>的</a:t>
            </a:r>
            <a:r>
              <a:rPr lang="en-US" sz="2600" dirty="0" smtClean="0">
                <a:ea typeface="楷体_GB2312" pitchFamily="49" charset="-122"/>
              </a:rPr>
              <a:t>EPROM</a:t>
            </a:r>
            <a:r>
              <a:rPr lang="zh-CN" altLang="en-US" sz="2600" dirty="0" smtClean="0">
                <a:ea typeface="楷体_GB2312" pitchFamily="49" charset="-122"/>
              </a:rPr>
              <a:t>芯片</a:t>
            </a:r>
            <a:r>
              <a:rPr lang="en-US" sz="2600" dirty="0" smtClean="0">
                <a:ea typeface="楷体_GB2312" pitchFamily="49" charset="-122"/>
              </a:rPr>
              <a:t>2732</a:t>
            </a:r>
            <a:r>
              <a:rPr lang="zh-CN" altLang="en-US" sz="2600" dirty="0" smtClean="0">
                <a:ea typeface="楷体_GB2312" pitchFamily="49" charset="-122"/>
              </a:rPr>
              <a:t>、</a:t>
            </a:r>
            <a:r>
              <a:rPr lang="en-US" sz="2600" dirty="0" smtClean="0">
                <a:ea typeface="楷体_GB2312" pitchFamily="49" charset="-122"/>
              </a:rPr>
              <a:t>8K×8</a:t>
            </a:r>
            <a:r>
              <a:rPr lang="zh-CN" altLang="en-US" sz="2600" dirty="0" smtClean="0">
                <a:ea typeface="楷体_GB2312" pitchFamily="49" charset="-122"/>
              </a:rPr>
              <a:t>的</a:t>
            </a:r>
            <a:r>
              <a:rPr lang="en-US" sz="2600" dirty="0" smtClean="0">
                <a:ea typeface="楷体_GB2312" pitchFamily="49" charset="-122"/>
              </a:rPr>
              <a:t>SRAM</a:t>
            </a:r>
            <a:r>
              <a:rPr lang="zh-CN" altLang="en-US" sz="2600" dirty="0" smtClean="0">
                <a:ea typeface="楷体_GB2312" pitchFamily="49" charset="-122"/>
              </a:rPr>
              <a:t>芯片</a:t>
            </a:r>
            <a:r>
              <a:rPr lang="en-US" sz="2600" dirty="0" smtClean="0">
                <a:ea typeface="楷体_GB2312" pitchFamily="49" charset="-122"/>
              </a:rPr>
              <a:t>6264</a:t>
            </a:r>
            <a:r>
              <a:rPr lang="zh-CN" altLang="en-US" sz="2600" dirty="0" smtClean="0">
                <a:ea typeface="楷体_GB2312" pitchFamily="49" charset="-122"/>
              </a:rPr>
              <a:t>，用</a:t>
            </a:r>
            <a:r>
              <a:rPr lang="en-US" sz="2600" dirty="0" smtClean="0">
                <a:ea typeface="楷体_GB2312" pitchFamily="49" charset="-122"/>
              </a:rPr>
              <a:t>74LS138</a:t>
            </a:r>
            <a:r>
              <a:rPr lang="zh-CN" altLang="en-US" sz="2600" dirty="0" smtClean="0">
                <a:ea typeface="楷体_GB2312" pitchFamily="49" charset="-122"/>
              </a:rPr>
              <a:t>译码，并希望地址连续，其中</a:t>
            </a:r>
            <a:r>
              <a:rPr lang="en-US" sz="2600" dirty="0" smtClean="0">
                <a:ea typeface="楷体_GB2312" pitchFamily="49" charset="-122"/>
              </a:rPr>
              <a:t>ROM</a:t>
            </a:r>
            <a:r>
              <a:rPr lang="zh-CN" altLang="en-US" sz="2600" dirty="0" smtClean="0">
                <a:ea typeface="楷体_GB2312" pitchFamily="49" charset="-122"/>
              </a:rPr>
              <a:t>的地址从</a:t>
            </a:r>
            <a:r>
              <a:rPr lang="en-US" sz="2600" dirty="0" smtClean="0">
                <a:ea typeface="楷体_GB2312" pitchFamily="49" charset="-122"/>
              </a:rPr>
              <a:t>00000H</a:t>
            </a:r>
            <a:r>
              <a:rPr lang="zh-CN" altLang="en-US" sz="2600" dirty="0" smtClean="0">
                <a:ea typeface="楷体_GB2312" pitchFamily="49" charset="-122"/>
              </a:rPr>
              <a:t>开始。</a:t>
            </a:r>
            <a:endParaRPr lang="zh-CN" altLang="en-US" sz="2600" dirty="0" smtClean="0">
              <a:ea typeface="楷体_GB2312" pitchFamily="49" charset="-122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*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供选用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2000" y="1219200"/>
            <a:ext cx="7772400" cy="914400"/>
          </a:xfrm>
        </p:spPr>
        <p:txBody>
          <a:bodyPr/>
          <a:lstStyle/>
          <a:p>
            <a:pPr lvl="0"/>
            <a:r>
              <a:rPr lang="en-US" altLang="en-US" sz="4000" b="1" dirty="0" smtClean="0">
                <a:solidFill>
                  <a:schemeClr val="accent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</a:t>
            </a:r>
            <a:r>
              <a:rPr lang="en-US" altLang="zh-CN" sz="4000" b="1" spc="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4000" b="1" dirty="0" smtClean="0">
                <a:solidFill>
                  <a:schemeClr val="accent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4000" b="1" spc="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  </a:t>
            </a:r>
            <a:r>
              <a:rPr lang="zh-CN" altLang="en-US" sz="4000" b="1" spc="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存储器与</a:t>
            </a:r>
            <a:r>
              <a:rPr lang="en-US" altLang="zh-CN" sz="4000" b="1" spc="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4000" b="1" spc="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的连接</a:t>
            </a:r>
            <a:endParaRPr lang="zh-CN" altLang="en-US" sz="4000" dirty="0">
              <a:solidFill>
                <a:schemeClr val="accent3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95400" y="2590800"/>
            <a:ext cx="7391400" cy="182880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buNone/>
            </a:pPr>
            <a:r>
              <a:rPr lang="en-US" altLang="zh-CN" sz="3600" dirty="0" smtClean="0">
                <a:solidFill>
                  <a:srgbClr val="FF0000"/>
                </a:solidFill>
                <a:ea typeface="楷体_GB2312" pitchFamily="49" charset="-122"/>
              </a:rPr>
              <a:t>5.4.1  </a:t>
            </a:r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设计接口应考虑的问题</a:t>
            </a:r>
            <a:endParaRPr lang="en-US" altLang="zh-CN" sz="36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5.4.2</a:t>
            </a:r>
            <a:r>
              <a:rPr lang="zh-CN" alt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  存储器接口设计</a:t>
            </a:r>
            <a:endParaRPr lang="en-US" altLang="zh-CN" sz="36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78536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）地址范围分析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66800"/>
            <a:ext cx="7772400" cy="54864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经分析确定每块存储器芯片地址范围。采用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8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芯片来实现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16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的字存储器，要用字扩展将</a:t>
            </a:r>
            <a:r>
              <a:rPr lang="en-US" altLang="zh-CN" dirty="0" smtClean="0">
                <a:solidFill>
                  <a:srgbClr val="CCFFFF"/>
                </a:solidFill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个芯片并联</a:t>
            </a:r>
            <a:r>
              <a:rPr lang="en-US" altLang="zh-CN" dirty="0" smtClean="0">
                <a:solidFill>
                  <a:srgbClr val="CCFFFF"/>
                </a:solidFill>
                <a:ea typeface="楷体_GB2312" pitchFamily="49" charset="-122"/>
              </a:rPr>
              <a:t>, 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并用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        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和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FFFF"/>
                </a:solidFill>
                <a:ea typeface="楷体_GB2312" pitchFamily="49" charset="-122"/>
              </a:rPr>
              <a:t>0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来区分奇、偶存储体。</a:t>
            </a:r>
            <a:endParaRPr lang="zh-CN" altLang="en-US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对于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EPROM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，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2732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容量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4K×8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，即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2</a:t>
            </a:r>
            <a:r>
              <a:rPr lang="en-US" baseline="30000" dirty="0" smtClean="0">
                <a:solidFill>
                  <a:srgbClr val="CCFFFF"/>
                </a:solidFill>
                <a:ea typeface="楷体_GB2312" pitchFamily="49" charset="-122"/>
              </a:rPr>
              <a:t>2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2</a:t>
            </a:r>
            <a:r>
              <a:rPr lang="en-US" baseline="30000" dirty="0" smtClean="0">
                <a:solidFill>
                  <a:srgbClr val="CCFFFF"/>
                </a:solidFill>
                <a:ea typeface="楷体_GB2312" pitchFamily="49" charset="-122"/>
              </a:rPr>
              <a:t>10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=2</a:t>
            </a:r>
            <a:r>
              <a:rPr lang="en-US" baseline="30000" dirty="0" smtClean="0">
                <a:solidFill>
                  <a:srgbClr val="CCFFFF"/>
                </a:solidFill>
                <a:ea typeface="楷体_GB2312" pitchFamily="49" charset="-122"/>
              </a:rPr>
              <a:t>12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字节，有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12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根地址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FFFF"/>
                </a:solidFill>
                <a:ea typeface="楷体_GB2312" pitchFamily="49" charset="-122"/>
              </a:rPr>
              <a:t>11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～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FFFF"/>
                </a:solidFill>
                <a:ea typeface="楷体_GB2312" pitchFamily="49" charset="-122"/>
              </a:rPr>
              <a:t>0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。每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片并接成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4K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字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EPROM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，共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4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片，分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组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ROM1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和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ROM2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。并接时地址线也应并联，保证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8086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能同时寻址到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16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位的</a:t>
            </a:r>
            <a:r>
              <a:rPr lang="en-US" altLang="zh-CN" dirty="0" smtClean="0">
                <a:solidFill>
                  <a:srgbClr val="CCFF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个字。总线中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FFFF"/>
                </a:solidFill>
                <a:ea typeface="楷体_GB2312" pitchFamily="49" charset="-122"/>
              </a:rPr>
              <a:t>0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要用作偶体片选，因此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片并接后的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FFFF"/>
                </a:solidFill>
                <a:ea typeface="楷体_GB2312" pitchFamily="49" charset="-122"/>
              </a:rPr>
              <a:t>11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～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FFFF"/>
                </a:solidFill>
                <a:ea typeface="楷体_GB2312" pitchFamily="49" charset="-122"/>
              </a:rPr>
              <a:t>0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只能与总线的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FFFF"/>
                </a:solidFill>
                <a:ea typeface="楷体_GB2312" pitchFamily="49" charset="-122"/>
              </a:rPr>
              <a:t>12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～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FF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相连。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ROM1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含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8K</a:t>
            </a:r>
            <a:r>
              <a:rPr lang="en-US" altLang="zh-CN" dirty="0" smtClean="0">
                <a:solidFill>
                  <a:srgbClr val="CCFFFF"/>
                </a:solidFill>
                <a:ea typeface="楷体_GB2312" pitchFamily="49" charset="-122"/>
              </a:rPr>
              <a:t>B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，地址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00000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～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01FFFH, ROM2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的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8KB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占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02000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～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03FFFH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。</a:t>
            </a:r>
            <a:endParaRPr lang="zh-CN" altLang="en-US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对于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SRAM , 6264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容量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8K×8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，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13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根地址线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FFFF"/>
                </a:solidFill>
                <a:ea typeface="楷体_GB2312" pitchFamily="49" charset="-122"/>
              </a:rPr>
              <a:t>12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～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FFFF"/>
                </a:solidFill>
                <a:ea typeface="楷体_GB2312" pitchFamily="49" charset="-122"/>
              </a:rPr>
              <a:t>0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。用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片并接，同样考虑奇、偶寻址，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片并接的地址线也只能与总线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FFFF"/>
                </a:solidFill>
                <a:ea typeface="楷体_GB2312" pitchFamily="49" charset="-122"/>
              </a:rPr>
              <a:t>13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～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FF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相连。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16K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地址范围紧接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ROM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，即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04000H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～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07FFFH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。</a:t>
            </a:r>
            <a:endParaRPr lang="zh-CN" altLang="en-US" dirty="0">
              <a:solidFill>
                <a:srgbClr val="CCFFFF"/>
              </a:solidFill>
              <a:ea typeface="楷体_GB2312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76400" y="1828800"/>
          <a:ext cx="6445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8839200" imgH="4876800" progId="Equation.DSMT4">
                  <p:embed/>
                </p:oleObj>
              </mc:Choice>
              <mc:Fallback>
                <p:oleObj name="Equation" r:id="rId1" imgW="8839200" imgH="4876800" progId="Equation.DSMT4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1828800"/>
                        <a:ext cx="644525" cy="355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62000"/>
            <a:ext cx="7772400" cy="1295400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分析地址范围可知，地址的高位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600" baseline="-25000" dirty="0" smtClean="0">
                <a:solidFill>
                  <a:srgbClr val="CCFFFF"/>
                </a:solidFill>
                <a:ea typeface="楷体_GB2312" pitchFamily="49" charset="-122"/>
              </a:rPr>
              <a:t>19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～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600" baseline="-25000" dirty="0" smtClean="0">
                <a:solidFill>
                  <a:srgbClr val="CCFFFF"/>
                </a:solidFill>
                <a:ea typeface="楷体_GB2312" pitchFamily="49" charset="-122"/>
              </a:rPr>
              <a:t>15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都是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0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，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ROM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的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600" baseline="-25000" dirty="0" smtClean="0">
                <a:solidFill>
                  <a:srgbClr val="CCFFFF"/>
                </a:solidFill>
                <a:ea typeface="楷体_GB2312" pitchFamily="49" charset="-122"/>
              </a:rPr>
              <a:t>14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=0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，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RAM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的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600" baseline="-25000" dirty="0" smtClean="0">
                <a:solidFill>
                  <a:srgbClr val="CCFFFF"/>
                </a:solidFill>
                <a:ea typeface="楷体_GB2312" pitchFamily="49" charset="-122"/>
              </a:rPr>
              <a:t>14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=1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。这样，就可以在表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5.7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中填入除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600" baseline="-25000" dirty="0" smtClean="0">
                <a:solidFill>
                  <a:srgbClr val="CCFFFF"/>
                </a:solidFill>
                <a:ea typeface="楷体_GB2312" pitchFamily="49" charset="-122"/>
              </a:rPr>
              <a:t>13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和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600" baseline="-25000" dirty="0" smtClean="0">
                <a:solidFill>
                  <a:srgbClr val="CCFFFF"/>
                </a:solidFill>
                <a:ea typeface="楷体_GB2312" pitchFamily="49" charset="-122"/>
              </a:rPr>
              <a:t>0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之外的所有地址信息。</a:t>
            </a:r>
            <a:endParaRPr lang="zh-CN" altLang="en-US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2362200"/>
            <a:ext cx="9144000" cy="35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457200"/>
            <a:ext cx="9144000" cy="595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478536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）译码方案设计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838200"/>
            <a:ext cx="7772400" cy="57912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系统中有两类容量不同的芯片，因此要二级译码。</a:t>
            </a:r>
            <a:endParaRPr lang="en-US" altLang="zh-CN" sz="24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先用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74LS138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对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FFFF"/>
                </a:solidFill>
                <a:ea typeface="楷体_GB2312" pitchFamily="49" charset="-122"/>
              </a:rPr>
              <a:t>19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FFFF"/>
                </a:solidFill>
                <a:ea typeface="楷体_GB2312" pitchFamily="49" charset="-122"/>
              </a:rPr>
              <a:t>14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进行一级译码。在控制输入端同时满足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       =1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、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FFFF"/>
                </a:solidFill>
                <a:ea typeface="楷体_GB2312" pitchFamily="49" charset="-122"/>
              </a:rPr>
              <a:t>19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=0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、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FFFF"/>
                </a:solidFill>
                <a:ea typeface="楷体_GB2312" pitchFamily="49" charset="-122"/>
              </a:rPr>
              <a:t>18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=0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和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FFFF"/>
                </a:solidFill>
                <a:ea typeface="楷体_GB2312" pitchFamily="49" charset="-122"/>
              </a:rPr>
              <a:t>17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=0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时，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</a:rPr>
              <a:t>138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选通。当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CBA=000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，即地址在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ROM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的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16K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范围内，输出</a:t>
            </a:r>
            <a:endParaRPr lang="en-US" altLang="zh-CN" sz="24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None/>
            </a:pP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</a:rPr>
              <a:t>     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= 0 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；当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CBA=001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，即访问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RAM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时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</a:rPr>
              <a:t>,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    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=0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。对照表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5.7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可知，它们各寻址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16K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地址范围，正好用来区分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ROM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和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RAM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。</a:t>
            </a:r>
            <a:endParaRPr lang="zh-CN" altLang="en-US" sz="24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SRAM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芯片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6264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有两个片选        和         ，      并接后连到    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，当地址落在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RAM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的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16K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范围内时，两个          </a:t>
            </a:r>
            <a:endParaRPr lang="en-US" altLang="zh-CN" sz="24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None/>
            </a:pP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</a:rPr>
              <a:t>     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同时有效。</a:t>
            </a:r>
            <a:endParaRPr lang="en-US" altLang="zh-CN" sz="24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奇、偶体区分要进一步看  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        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和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FFFF"/>
                </a:solidFill>
                <a:ea typeface="楷体_GB2312" pitchFamily="49" charset="-122"/>
              </a:rPr>
              <a:t>0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电平。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FFFF"/>
                </a:solidFill>
                <a:ea typeface="楷体_GB2312" pitchFamily="49" charset="-122"/>
              </a:rPr>
              <a:t>0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接偶体</a:t>
            </a:r>
            <a:endParaRPr lang="en-US" altLang="zh-CN" sz="24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None/>
            </a:pP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     的       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 , 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地址是偶数时，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FFFF"/>
                </a:solidFill>
                <a:ea typeface="楷体_GB2312" pitchFamily="49" charset="-122"/>
              </a:rPr>
              <a:t>0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=0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，         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</a:rPr>
              <a:t>   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, 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偶体的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6264</a:t>
            </a:r>
            <a:endParaRPr lang="en-US" altLang="zh-CN" sz="24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None/>
            </a:pP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     选通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</a:rPr>
              <a:t>, 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CPU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经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</a:rPr>
              <a:t>D</a:t>
            </a:r>
            <a:r>
              <a:rPr lang="en-US" altLang="zh-CN" sz="2400" baseline="-25000" dirty="0" smtClean="0">
                <a:solidFill>
                  <a:srgbClr val="CCFFFF"/>
                </a:solidFill>
                <a:ea typeface="楷体_GB2312" pitchFamily="49" charset="-122"/>
              </a:rPr>
              <a:t>7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</a:rPr>
              <a:t>D</a:t>
            </a:r>
            <a:r>
              <a:rPr lang="en-US" altLang="zh-CN" sz="2400" baseline="-25000" dirty="0" smtClean="0">
                <a:solidFill>
                  <a:srgbClr val="CCFFFF"/>
                </a:solidFill>
                <a:ea typeface="楷体_GB2312" pitchFamily="49" charset="-122"/>
              </a:rPr>
              <a:t>0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与它交换数据。若奇数地址出现，     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</a:rPr>
              <a:t> </a:t>
            </a:r>
            <a:endParaRPr lang="en-US" altLang="zh-CN" sz="24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None/>
            </a:pP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                   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</a:rPr>
              <a:t>, 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FFFF"/>
                </a:solidFill>
                <a:ea typeface="楷体_GB2312" pitchFamily="49" charset="-122"/>
              </a:rPr>
              <a:t>0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=1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, 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选中奇体的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6264, 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经</a:t>
            </a:r>
            <a:r>
              <a:rPr lang="en-US" altLang="zh-CN" sz="2600" dirty="0" smtClean="0">
                <a:solidFill>
                  <a:srgbClr val="CCFFFF"/>
                </a:solidFill>
                <a:ea typeface="楷体_GB2312" pitchFamily="49" charset="-122"/>
              </a:rPr>
              <a:t>D</a:t>
            </a:r>
            <a:r>
              <a:rPr lang="en-US" altLang="zh-CN" sz="2600" baseline="-25000" dirty="0" smtClean="0">
                <a:solidFill>
                  <a:srgbClr val="CCFFFF"/>
                </a:solidFill>
                <a:ea typeface="楷体_GB2312" pitchFamily="49" charset="-122"/>
              </a:rPr>
              <a:t>15</a:t>
            </a:r>
            <a:r>
              <a:rPr lang="en-US" altLang="zh-CN" sz="26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altLang="zh-CN" sz="2600" dirty="0" smtClean="0">
                <a:solidFill>
                  <a:srgbClr val="CCFFFF"/>
                </a:solidFill>
                <a:ea typeface="楷体_GB2312" pitchFamily="49" charset="-122"/>
              </a:rPr>
              <a:t>D</a:t>
            </a:r>
            <a:r>
              <a:rPr lang="en-US" altLang="zh-CN" sz="2600" baseline="-25000" dirty="0" smtClean="0">
                <a:solidFill>
                  <a:srgbClr val="CCFFFF"/>
                </a:solidFill>
                <a:ea typeface="楷体_GB2312" pitchFamily="49" charset="-122"/>
              </a:rPr>
              <a:t>8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交换数据。</a:t>
            </a:r>
            <a:endParaRPr lang="zh-CN" altLang="en-US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800600" y="4495800"/>
          <a:ext cx="685800" cy="378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1" imgW="8839200" imgH="4876800" progId="Equation.DSMT4">
                  <p:embed/>
                </p:oleObj>
              </mc:Choice>
              <mc:Fallback>
                <p:oleObj name="Equation" r:id="rId1" imgW="8839200" imgH="4876800" progId="Equation.DSMT4">
                  <p:embed/>
                  <p:pic>
                    <p:nvPicPr>
                      <p:cNvPr id="0" name="图片 1024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00600" y="4495800"/>
                        <a:ext cx="685800" cy="37837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105400" y="3429000"/>
          <a:ext cx="56328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3" imgW="7924800" imgH="5181600" progId="Equation.DSMT4">
                  <p:embed/>
                </p:oleObj>
              </mc:Choice>
              <mc:Fallback>
                <p:oleObj name="Equation" r:id="rId3" imgW="7924800" imgH="5181600" progId="Equation.DSMT4">
                  <p:embed/>
                  <p:pic>
                    <p:nvPicPr>
                      <p:cNvPr id="0" name="图片 1024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5400" y="3429000"/>
                        <a:ext cx="563282" cy="368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172200" y="3429000"/>
          <a:ext cx="609600" cy="398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5" imgW="7924800" imgH="5181600" progId="Equation.DSMT4">
                  <p:embed/>
                </p:oleObj>
              </mc:Choice>
              <mc:Fallback>
                <p:oleObj name="Equation" r:id="rId5" imgW="7924800" imgH="5181600" progId="Equation.DSMT4">
                  <p:embed/>
                  <p:pic>
                    <p:nvPicPr>
                      <p:cNvPr id="0" name="图片 1024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2200" y="3429000"/>
                        <a:ext cx="609600" cy="39858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590800" y="1600200"/>
          <a:ext cx="762000" cy="392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7" imgW="10058400" imgH="5181600" progId="Equation.DSMT4">
                  <p:embed/>
                </p:oleObj>
              </mc:Choice>
              <mc:Fallback>
                <p:oleObj name="Equation" r:id="rId7" imgW="10058400" imgH="5181600" progId="Equation.DSMT4">
                  <p:embed/>
                  <p:pic>
                    <p:nvPicPr>
                      <p:cNvPr id="0" name="图片 1024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0800" y="1600200"/>
                        <a:ext cx="762000" cy="3925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5461000" y="4876800"/>
          <a:ext cx="1092200" cy="38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9" imgW="13716000" imgH="4876800" progId="Equation.DSMT4">
                  <p:embed/>
                </p:oleObj>
              </mc:Choice>
              <mc:Fallback>
                <p:oleObj name="Equation" r:id="rId9" imgW="13716000" imgH="4876800" progId="Equation.DSMT4">
                  <p:embed/>
                  <p:pic>
                    <p:nvPicPr>
                      <p:cNvPr id="0" name="图片 10245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61000" y="4876800"/>
                        <a:ext cx="1092200" cy="3883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447800" y="5606374"/>
          <a:ext cx="1143000" cy="41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1" imgW="14325600" imgH="5181600" progId="Equation.DSMT4">
                  <p:embed/>
                </p:oleObj>
              </mc:Choice>
              <mc:Fallback>
                <p:oleObj name="Equation" r:id="rId11" imgW="14325600" imgH="5181600" progId="Equation.DSMT4">
                  <p:embed/>
                  <p:pic>
                    <p:nvPicPr>
                      <p:cNvPr id="0" name="图片 10246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47800" y="5606374"/>
                        <a:ext cx="1143000" cy="4134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1752600" y="4876800"/>
          <a:ext cx="6096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13" imgW="7924800" imgH="5181600" progId="Equation.DSMT4">
                  <p:embed/>
                </p:oleObj>
              </mc:Choice>
              <mc:Fallback>
                <p:oleObj name="Equation" r:id="rId13" imgW="7924800" imgH="5181600" progId="Equation.DSMT4">
                  <p:embed/>
                  <p:pic>
                    <p:nvPicPr>
                      <p:cNvPr id="0" name="图片 1024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600" y="4876800"/>
                        <a:ext cx="609600" cy="3984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7086600" y="3429000"/>
          <a:ext cx="5635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14" imgW="7924800" imgH="5181600" progId="Equation.DSMT4">
                  <p:embed/>
                </p:oleObj>
              </mc:Choice>
              <mc:Fallback>
                <p:oleObj name="Equation" r:id="rId14" imgW="7924800" imgH="5181600" progId="Equation.DSMT4">
                  <p:embed/>
                  <p:pic>
                    <p:nvPicPr>
                      <p:cNvPr id="0" name="图片 1024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86600" y="3429000"/>
                        <a:ext cx="563563" cy="368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8001000" y="3810000"/>
          <a:ext cx="5635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15" imgW="7924800" imgH="5181600" progId="Equation.DSMT4">
                  <p:embed/>
                </p:oleObj>
              </mc:Choice>
              <mc:Fallback>
                <p:oleObj name="Equation" r:id="rId15" imgW="7924800" imgH="5181600" progId="Equation.DSMT4">
                  <p:embed/>
                  <p:pic>
                    <p:nvPicPr>
                      <p:cNvPr id="0" name="图片 102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01000" y="3810000"/>
                        <a:ext cx="563563" cy="368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8001000" y="1905000"/>
          <a:ext cx="406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16" imgW="4876800" imgH="6096000" progId="Equation.DSMT4">
                  <p:embed/>
                </p:oleObj>
              </mc:Choice>
              <mc:Fallback>
                <p:oleObj name="Equation" r:id="rId16" imgW="4876800" imgH="6096000" progId="Equation.DSMT4">
                  <p:embed/>
                  <p:pic>
                    <p:nvPicPr>
                      <p:cNvPr id="0" name="图片 10250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001000" y="1905000"/>
                        <a:ext cx="40640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6324600" y="2286000"/>
          <a:ext cx="38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18" imgW="4572000" imgH="6096000" progId="Equation.DSMT4">
                  <p:embed/>
                </p:oleObj>
              </mc:Choice>
              <mc:Fallback>
                <p:oleObj name="Equation" r:id="rId18" imgW="4572000" imgH="6096000" progId="Equation.DSMT4">
                  <p:embed/>
                  <p:pic>
                    <p:nvPicPr>
                      <p:cNvPr id="0" name="图片 10251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324600" y="2286000"/>
                        <a:ext cx="38100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1981200" y="3733800"/>
          <a:ext cx="38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20" imgW="4572000" imgH="6096000" progId="Equation.DSMT4">
                  <p:embed/>
                </p:oleObj>
              </mc:Choice>
              <mc:Fallback>
                <p:oleObj name="Equation" r:id="rId20" imgW="4572000" imgH="6096000" progId="Equation.DSMT4">
                  <p:embed/>
                  <p:pic>
                    <p:nvPicPr>
                      <p:cNvPr id="0" name="图片 10252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981200" y="3733800"/>
                        <a:ext cx="38100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667000"/>
            <a:ext cx="7772400" cy="41910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EPROM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的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4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片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2732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分成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组，同个 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不能同时接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组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ROM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，还要利用其它条件来区分。</a:t>
            </a:r>
            <a:endParaRPr lang="en-US" altLang="zh-CN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首先，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2732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只有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个片选      ，因此不能像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RAM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那样来区分奇、偶存储体。可让  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  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与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0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和     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  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组合。若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0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=0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，总线上是偶地址，门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2 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选通，进一步可能是门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4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、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6 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选</a:t>
            </a:r>
            <a:endParaRPr lang="en-US" altLang="zh-CN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None/>
            </a:pP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     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通，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  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会到达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ROM1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或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ROM2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中偶体的   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输入。奇地址则       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  =0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，门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和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3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、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5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可能选通，两组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ROM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中的奇</a:t>
            </a:r>
            <a:endParaRPr lang="en-US" altLang="zh-CN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None/>
            </a:pP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     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体   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可能选通。让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13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也参加二级译码，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13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=0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时，门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3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、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4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选通，选中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ROM1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；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13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=1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则门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5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、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6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选通，选中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ROM2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。组合两种情况可知，访问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ROM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时只会有１个门选通，因此选中唯一的１片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2732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。</a:t>
            </a:r>
            <a:endParaRPr lang="zh-CN" altLang="en-US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图片 3" descr="ROM奇偶体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152400"/>
            <a:ext cx="4942407" cy="2438400"/>
          </a:xfrm>
          <a:prstGeom prst="rect">
            <a:avLst/>
          </a:prstGeom>
        </p:spPr>
      </p:pic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6096000" y="2667000"/>
          <a:ext cx="406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2" imgW="4876800" imgH="6096000" progId="Equation.DSMT4">
                  <p:embed/>
                </p:oleObj>
              </mc:Choice>
              <mc:Fallback>
                <p:oleObj name="Equation" r:id="rId2" imgW="4876800" imgH="6096000" progId="Equation.DSMT4">
                  <p:embed/>
                  <p:pic>
                    <p:nvPicPr>
                      <p:cNvPr id="0" name="图片 1126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2667000"/>
                        <a:ext cx="40640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4724400" y="3733800"/>
          <a:ext cx="406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4" imgW="4876800" imgH="6096000" progId="Equation.DSMT4">
                  <p:embed/>
                </p:oleObj>
              </mc:Choice>
              <mc:Fallback>
                <p:oleObj name="Equation" r:id="rId4" imgW="4876800" imgH="6096000" progId="Equation.DSMT4">
                  <p:embed/>
                  <p:pic>
                    <p:nvPicPr>
                      <p:cNvPr id="0" name="图片 11267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24400" y="3733800"/>
                        <a:ext cx="40640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905000" y="4495800"/>
          <a:ext cx="406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5" imgW="4876800" imgH="6096000" progId="Equation.DSMT4">
                  <p:embed/>
                </p:oleObj>
              </mc:Choice>
              <mc:Fallback>
                <p:oleObj name="Equation" r:id="rId5" imgW="4876800" imgH="6096000" progId="Equation.DSMT4">
                  <p:embed/>
                  <p:pic>
                    <p:nvPicPr>
                      <p:cNvPr id="0" name="图片 1126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5000" y="4495800"/>
                        <a:ext cx="40640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553200" y="4495800"/>
          <a:ext cx="4572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6" imgW="6096000" imgH="5181600" progId="Equation.DSMT4">
                  <p:embed/>
                </p:oleObj>
              </mc:Choice>
              <mc:Fallback>
                <p:oleObj name="Equation" r:id="rId6" imgW="6096000" imgH="5181600" progId="Equation.DSMT4">
                  <p:embed/>
                  <p:pic>
                    <p:nvPicPr>
                      <p:cNvPr id="0" name="图片 11269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53200" y="4495800"/>
                        <a:ext cx="457200" cy="3886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4648200" y="3429000"/>
          <a:ext cx="4572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8" imgW="6096000" imgH="5181600" progId="Equation.DSMT4">
                  <p:embed/>
                </p:oleObj>
              </mc:Choice>
              <mc:Fallback>
                <p:oleObj name="Equation" r:id="rId8" imgW="6096000" imgH="5181600" progId="Equation.DSMT4">
                  <p:embed/>
                  <p:pic>
                    <p:nvPicPr>
                      <p:cNvPr id="0" name="图片 1127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48200" y="3429000"/>
                        <a:ext cx="457200" cy="3889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096000" y="3810000"/>
          <a:ext cx="6445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9" imgW="8839200" imgH="4876800" progId="Equation.DSMT4">
                  <p:embed/>
                </p:oleObj>
              </mc:Choice>
              <mc:Fallback>
                <p:oleObj name="Equation" r:id="rId9" imgW="8839200" imgH="4876800" progId="Equation.DSMT4">
                  <p:embed/>
                  <p:pic>
                    <p:nvPicPr>
                      <p:cNvPr id="0" name="图片 1127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0" y="3810000"/>
                        <a:ext cx="644525" cy="355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2057400" y="4876800"/>
          <a:ext cx="6445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11" imgW="8839200" imgH="4876800" progId="Equation.DSMT4">
                  <p:embed/>
                </p:oleObj>
              </mc:Choice>
              <mc:Fallback>
                <p:oleObj name="Equation" r:id="rId11" imgW="8839200" imgH="4876800" progId="Equation.DSMT4">
                  <p:embed/>
                  <p:pic>
                    <p:nvPicPr>
                      <p:cNvPr id="0" name="图片 1127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7400" y="4876800"/>
                        <a:ext cx="644525" cy="355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1752600" y="5257800"/>
          <a:ext cx="4572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12" imgW="6096000" imgH="5181600" progId="Equation.DSMT4">
                  <p:embed/>
                </p:oleObj>
              </mc:Choice>
              <mc:Fallback>
                <p:oleObj name="Equation" r:id="rId12" imgW="6096000" imgH="5181600" progId="Equation.DSMT4">
                  <p:embed/>
                  <p:pic>
                    <p:nvPicPr>
                      <p:cNvPr id="0" name="图片 11273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52600" y="5257800"/>
                        <a:ext cx="457200" cy="3889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07136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）控制信号连接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95400"/>
            <a:ext cx="7315200" cy="4876800"/>
          </a:xfrm>
        </p:spPr>
        <p:txBody>
          <a:bodyPr>
            <a:normAutofit/>
          </a:bodyPr>
          <a:lstStyle/>
          <a:p>
            <a:pPr algn="just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控制信号中的</a:t>
            </a:r>
            <a:r>
              <a:rPr lang="en-US" altLang="zh-CN" sz="2600" dirty="0" smtClean="0">
                <a:solidFill>
                  <a:srgbClr val="CCFFFF"/>
                </a:solidFill>
                <a:ea typeface="楷体_GB2312" pitchFamily="49" charset="-122"/>
              </a:rPr>
              <a:t>      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接在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74LS138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的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G</a:t>
            </a:r>
            <a:r>
              <a:rPr lang="en-US" sz="2600" baseline="-25000" dirty="0" smtClean="0">
                <a:solidFill>
                  <a:srgbClr val="CCFFFF"/>
                </a:solidFill>
                <a:ea typeface="楷体_GB2312" pitchFamily="49" charset="-122"/>
              </a:rPr>
              <a:t>1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输入端，把守第一关，确保只有在访问存储器时译码器才被选通。</a:t>
            </a:r>
            <a:endParaRPr lang="en-US" altLang="zh-CN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EPROM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只有一个读出允许输入     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 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，直接与系统的读信号  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     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相连即可。</a:t>
            </a:r>
            <a:endParaRPr lang="en-US" altLang="zh-CN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SRAM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有读控制  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   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和写控制    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  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两个输入端，分别与系统的      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 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和       信号连接。</a:t>
            </a:r>
            <a:endParaRPr lang="zh-CN" altLang="en-US" sz="2600" dirty="0">
              <a:solidFill>
                <a:srgbClr val="CCFFFF"/>
              </a:solidFill>
              <a:ea typeface="楷体_GB2312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429000" y="1295400"/>
          <a:ext cx="801221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1" imgW="10058400" imgH="5181600" progId="Equation.DSMT4">
                  <p:embed/>
                </p:oleObj>
              </mc:Choice>
              <mc:Fallback>
                <p:oleObj name="Equation" r:id="rId1" imgW="10058400" imgH="5181600" progId="Equation.DSMT4">
                  <p:embed/>
                  <p:pic>
                    <p:nvPicPr>
                      <p:cNvPr id="0" name="图片 1228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9000" y="1295400"/>
                        <a:ext cx="801221" cy="412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943600" y="2590800"/>
          <a:ext cx="5490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6400800" imgH="5181600" progId="Equation.DSMT4">
                  <p:embed/>
                </p:oleObj>
              </mc:Choice>
              <mc:Fallback>
                <p:oleObj name="Equation" r:id="rId3" imgW="6400800" imgH="5181600" progId="Equation.DSMT4">
                  <p:embed/>
                  <p:pic>
                    <p:nvPicPr>
                      <p:cNvPr id="0" name="图片 1228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3600" y="2590800"/>
                        <a:ext cx="549088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3124200" y="2971800"/>
          <a:ext cx="5492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6400800" imgH="4876800" progId="Equation.DSMT4">
                  <p:embed/>
                </p:oleObj>
              </mc:Choice>
              <mc:Fallback>
                <p:oleObj name="Equation" r:id="rId5" imgW="6400800" imgH="4876800" progId="Equation.DSMT4">
                  <p:embed/>
                  <p:pic>
                    <p:nvPicPr>
                      <p:cNvPr id="0" name="图片 1229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4200" y="2971800"/>
                        <a:ext cx="549275" cy="4175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3733800" y="3429000"/>
          <a:ext cx="5492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6400800" imgH="5181600" progId="Equation.DSMT4">
                  <p:embed/>
                </p:oleObj>
              </mc:Choice>
              <mc:Fallback>
                <p:oleObj name="Equation" r:id="rId7" imgW="6400800" imgH="5181600" progId="Equation.DSMT4">
                  <p:embed/>
                  <p:pic>
                    <p:nvPicPr>
                      <p:cNvPr id="0" name="图片 1229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3800" y="3429000"/>
                        <a:ext cx="549275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5486400" y="3429000"/>
          <a:ext cx="6270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8" imgW="7315200" imgH="5181600" progId="Equation.DSMT4">
                  <p:embed/>
                </p:oleObj>
              </mc:Choice>
              <mc:Fallback>
                <p:oleObj name="Equation" r:id="rId8" imgW="7315200" imgH="5181600" progId="Equation.DSMT4">
                  <p:embed/>
                  <p:pic>
                    <p:nvPicPr>
                      <p:cNvPr id="0" name="图片 12292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86400" y="3429000"/>
                        <a:ext cx="627063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3429000" y="3886200"/>
          <a:ext cx="5492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0" imgW="6400800" imgH="4876800" progId="Equation.DSMT4">
                  <p:embed/>
                </p:oleObj>
              </mc:Choice>
              <mc:Fallback>
                <p:oleObj name="Equation" r:id="rId10" imgW="6400800" imgH="4876800" progId="Equation.DSMT4">
                  <p:embed/>
                  <p:pic>
                    <p:nvPicPr>
                      <p:cNvPr id="0" name="图片 1229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3886200"/>
                        <a:ext cx="549275" cy="4175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4267200" y="3886200"/>
          <a:ext cx="6270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1" imgW="7315200" imgH="5181600" progId="Equation.DSMT4">
                  <p:embed/>
                </p:oleObj>
              </mc:Choice>
              <mc:Fallback>
                <p:oleObj name="Equation" r:id="rId11" imgW="7315200" imgH="5181600" progId="Equation.DSMT4">
                  <p:embed/>
                  <p:pic>
                    <p:nvPicPr>
                      <p:cNvPr id="0" name="图片 12294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67200" y="3886200"/>
                        <a:ext cx="627063" cy="4429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5.4.1 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设计接口应考虑的问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题</a:t>
            </a:r>
            <a:endParaRPr lang="zh-CN" altLang="en-US" sz="3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7772400" cy="487680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Clr>
                <a:srgbClr val="FFFF00"/>
              </a:buClr>
              <a:buNone/>
            </a:pPr>
            <a:r>
              <a:rPr lang="zh-CN" altLang="en-US" sz="2600" dirty="0" smtClean="0"/>
              <a:t>设计微机系统时，存储器应与地址、数据、控制总线正确连接，并应考虑：</a:t>
            </a:r>
            <a:endParaRPr lang="en-US" altLang="zh-CN" sz="2600" dirty="0" smtClean="0"/>
          </a:p>
          <a:p>
            <a:pPr marL="357505" indent="-288925"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altLang="zh-CN" sz="2600" dirty="0" smtClean="0"/>
              <a:t>CPU</a:t>
            </a:r>
            <a:r>
              <a:rPr lang="zh-CN" altLang="en-US" sz="2600" dirty="0" smtClean="0"/>
              <a:t>总线的负载能力</a:t>
            </a:r>
            <a:endParaRPr lang="en-US" altLang="zh-CN" sz="2600" dirty="0" smtClean="0"/>
          </a:p>
          <a:p>
            <a:pPr marL="582930" indent="-514350" algn="just">
              <a:spcBef>
                <a:spcPts val="600"/>
              </a:spcBef>
              <a:buClr>
                <a:srgbClr val="FFFF00"/>
              </a:buClr>
              <a:buNone/>
            </a:pPr>
            <a:r>
              <a:rPr lang="en-US" sz="2400" dirty="0" smtClean="0"/>
              <a:t>	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总线直接驱动负载的能力超过后会影响信号逻辑电平。例如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8086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能驱动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5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个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74LS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系列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TTL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逻辑元件，或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10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个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74HC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系列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CMOS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逻辑元件。应在总线和负载间接缓冲器或驱动器，如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74LS244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、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74LS245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等，增大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CPU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负载能力，即减小信号电平变化时加到总线的电流值，不至影响信号逻辑电平。</a:t>
            </a:r>
            <a:endParaRPr lang="zh-CN" altLang="en-US" sz="24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marL="357505" indent="-288925" eaLnBrk="1" hangingPunct="1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 </a:t>
            </a:r>
            <a:r>
              <a:rPr lang="en-US" altLang="zh-CN" sz="2600" dirty="0" smtClean="0"/>
              <a:t>CPU</a:t>
            </a:r>
            <a:r>
              <a:rPr lang="zh-CN" altLang="en-US" sz="2600" dirty="0" smtClean="0"/>
              <a:t>时序与存储器存取速度间的配合</a:t>
            </a:r>
            <a:endParaRPr lang="en-US" altLang="zh-CN" sz="2600" dirty="0" smtClean="0"/>
          </a:p>
          <a:p>
            <a:pPr marL="582930" indent="-514350" algn="just">
              <a:spcBef>
                <a:spcPts val="600"/>
              </a:spcBef>
              <a:buClr>
                <a:srgbClr val="FFFF00"/>
              </a:buClr>
              <a:buNone/>
            </a:pPr>
            <a:r>
              <a:rPr lang="en-US" altLang="zh-CN" sz="2400" dirty="0" smtClean="0"/>
              <a:t>	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CPU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要对存储器频繁读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/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写，选芯片时要考虑其存取速度能否与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CPU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读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/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写时序匹配。</a:t>
            </a:r>
            <a:endParaRPr lang="zh-CN" altLang="en-US" sz="2400" dirty="0" smtClean="0">
              <a:solidFill>
                <a:srgbClr val="CC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83336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5.4.1 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设计接口应考虑的问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>
            <a:normAutofit lnSpcReduction="10000"/>
          </a:bodyPr>
          <a:lstStyle/>
          <a:p>
            <a:pPr marL="357505" indent="-288925">
              <a:lnSpc>
                <a:spcPct val="110000"/>
              </a:lnSpc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存储器的地址分配和片选</a:t>
            </a:r>
            <a:endParaRPr lang="en-US" altLang="zh-CN" dirty="0" smtClean="0"/>
          </a:p>
          <a:p>
            <a:pPr marL="542925" indent="0" algn="just">
              <a:lnSpc>
                <a:spcPct val="110000"/>
              </a:lnSpc>
              <a:spcBef>
                <a:spcPts val="600"/>
              </a:spcBef>
              <a:buClr>
                <a:srgbClr val="FFFF00"/>
              </a:buClr>
              <a:buNone/>
            </a:pP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设计时，首先根据所用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CPU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特点和系统需求，确定内存总量，然后布局，为存储器分配地址范围。由于每块芯片存储容量有限，一个存储器系统由多块芯片组成，要重点考虑</a:t>
            </a:r>
            <a:r>
              <a:rPr lang="zh-CN" altLang="en-US" sz="2600" dirty="0" smtClean="0">
                <a:solidFill>
                  <a:srgbClr val="00B0F0"/>
                </a:solidFill>
                <a:ea typeface="楷体_GB2312" pitchFamily="49" charset="-122"/>
              </a:rPr>
              <a:t>容量的扩充方案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和</a:t>
            </a:r>
            <a:r>
              <a:rPr lang="zh-CN" altLang="en-US" sz="2600" dirty="0" smtClean="0">
                <a:solidFill>
                  <a:srgbClr val="00B0F0"/>
                </a:solidFill>
                <a:ea typeface="楷体_GB2312" pitchFamily="49" charset="-122"/>
              </a:rPr>
              <a:t>片选信号的形成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。</a:t>
            </a:r>
            <a:endParaRPr lang="zh-CN" altLang="en-US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marL="357505" indent="-288925">
              <a:lnSpc>
                <a:spcPct val="110000"/>
              </a:lnSpc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控制信号的连接</a:t>
            </a:r>
            <a:endParaRPr lang="zh-CN" altLang="en-US" dirty="0" smtClean="0"/>
          </a:p>
          <a:p>
            <a:pPr marL="542925" indent="0" algn="just">
              <a:lnSpc>
                <a:spcPct val="110000"/>
              </a:lnSpc>
              <a:spcBef>
                <a:spcPts val="600"/>
              </a:spcBef>
              <a:buNone/>
              <a:tabLst>
                <a:tab pos="542925" algn="l"/>
              </a:tabLst>
            </a:pP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CPU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提供的存储器控制信号，如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8086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的　　　、</a:t>
            </a:r>
            <a:endParaRPr lang="en-US" altLang="zh-CN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marL="542925" indent="0" algn="just">
              <a:lnSpc>
                <a:spcPct val="110000"/>
              </a:lnSpc>
              <a:spcBef>
                <a:spcPts val="0"/>
              </a:spcBef>
              <a:buNone/>
              <a:tabLst>
                <a:tab pos="542925" algn="l"/>
              </a:tabLst>
            </a:pP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　　　　（或　　　　　　　　）等，应与存储</a:t>
            </a:r>
            <a:endParaRPr lang="en-US" altLang="zh-CN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marL="542925" indent="0" algn="just">
              <a:lnSpc>
                <a:spcPct val="110000"/>
              </a:lnSpc>
              <a:spcBef>
                <a:spcPts val="0"/>
              </a:spcBef>
              <a:buNone/>
              <a:tabLst>
                <a:tab pos="542925" algn="l"/>
              </a:tabLst>
            </a:pP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器的相关引脚正确连接，才能实现读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/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写等控制功能。</a:t>
            </a:r>
            <a:endParaRPr lang="zh-CN" altLang="en-US" sz="2600" dirty="0" smtClean="0">
              <a:solidFill>
                <a:srgbClr val="CCFFFF"/>
              </a:solidFill>
              <a:ea typeface="楷体_GB2312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239000" y="4343400"/>
          <a:ext cx="9491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10058400" imgH="5181600" progId="Equation.DSMT4">
                  <p:embed/>
                </p:oleObj>
              </mc:Choice>
              <mc:Fallback>
                <p:oleObj name="Equation" r:id="rId1" imgW="10058400" imgH="5181600" progId="Equation.DSMT4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39000" y="4343400"/>
                        <a:ext cx="949138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24000" y="4724400"/>
          <a:ext cx="53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6400800" imgH="4876800" progId="Equation.DSMT4">
                  <p:embed/>
                </p:oleObj>
              </mc:Choice>
              <mc:Fallback>
                <p:oleObj name="Equation" r:id="rId3" imgW="6400800" imgH="4876800" progId="Equation.DSMT4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4724400"/>
                        <a:ext cx="5334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657600" y="4724400"/>
          <a:ext cx="1187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13411200" imgH="4876800" progId="Equation.DSMT4">
                  <p:embed/>
                </p:oleObj>
              </mc:Choice>
              <mc:Fallback>
                <p:oleObj name="Equation" r:id="rId5" imgW="13411200" imgH="4876800" progId="Equation.DSMT4">
                  <p:embed/>
                  <p:pic>
                    <p:nvPicPr>
                      <p:cNvPr id="0" name="图片 102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7600" y="4724400"/>
                        <a:ext cx="118745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953000" y="4724400"/>
          <a:ext cx="12289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7" imgW="14325600" imgH="5181600" progId="Equation.DSMT4">
                  <p:embed/>
                </p:oleObj>
              </mc:Choice>
              <mc:Fallback>
                <p:oleObj name="Equation" r:id="rId7" imgW="14325600" imgH="5181600" progId="Equation.DSMT4">
                  <p:embed/>
                  <p:pic>
                    <p:nvPicPr>
                      <p:cNvPr id="0" name="图片 102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53000" y="4724400"/>
                        <a:ext cx="1228912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133600" y="4724400"/>
          <a:ext cx="685800" cy="46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9" imgW="7620000" imgH="5181600" progId="Equation.DSMT4">
                  <p:embed/>
                </p:oleObj>
              </mc:Choice>
              <mc:Fallback>
                <p:oleObj name="Equation" r:id="rId9" imgW="7620000" imgH="5181600" progId="Equation.DSMT4">
                  <p:embed/>
                  <p:pic>
                    <p:nvPicPr>
                      <p:cNvPr id="0" name="图片 103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3600" y="4724400"/>
                        <a:ext cx="685800" cy="46634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2000" y="1219200"/>
            <a:ext cx="7772400" cy="914400"/>
          </a:xfrm>
        </p:spPr>
        <p:txBody>
          <a:bodyPr/>
          <a:lstStyle/>
          <a:p>
            <a:pPr lvl="0"/>
            <a:r>
              <a:rPr lang="en-US" altLang="en-US" sz="40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</a:t>
            </a:r>
            <a:r>
              <a:rPr lang="en-US" altLang="zh-CN" sz="4000" b="1" spc="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40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4000" b="1" spc="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  </a:t>
            </a:r>
            <a:r>
              <a:rPr lang="zh-CN" altLang="en-US" sz="4000" b="1" spc="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存储器与</a:t>
            </a:r>
            <a:r>
              <a:rPr lang="en-US" altLang="zh-CN" sz="4000" b="1" spc="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4000" b="1" spc="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的连接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95400" y="2667000"/>
            <a:ext cx="7391400" cy="167640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buNone/>
            </a:pPr>
            <a:r>
              <a:rPr lang="en-US" altLang="zh-CN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5.4.1  </a:t>
            </a:r>
            <a:r>
              <a:rPr lang="zh-CN" alt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设计接口应考虑的问题</a:t>
            </a:r>
            <a:endParaRPr lang="en-US" altLang="zh-CN" sz="36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3600" dirty="0" smtClean="0">
                <a:solidFill>
                  <a:srgbClr val="FF0000"/>
                </a:solidFill>
                <a:ea typeface="楷体_GB2312" pitchFamily="49" charset="-122"/>
              </a:rPr>
              <a:t>5.4.2</a:t>
            </a:r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  存储器接口设计</a:t>
            </a:r>
            <a:endParaRPr lang="en-US" altLang="zh-CN" sz="3600" dirty="0" smtClean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5.4.2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存储器接口设计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52125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300" dirty="0" smtClean="0">
                <a:solidFill>
                  <a:schemeClr val="tx1"/>
                </a:solidFill>
              </a:rPr>
              <a:t>1. </a:t>
            </a:r>
            <a:r>
              <a:rPr lang="zh-CN" altLang="en-US" sz="3300" dirty="0" smtClean="0">
                <a:solidFill>
                  <a:schemeClr val="tx1"/>
                </a:solidFill>
              </a:rPr>
              <a:t>地址译码器</a:t>
            </a:r>
            <a:endParaRPr lang="en-US" altLang="zh-CN" sz="3300" dirty="0" smtClean="0">
              <a:solidFill>
                <a:schemeClr val="tx1"/>
              </a:solidFill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3100" dirty="0" smtClean="0"/>
              <a:t>存储器由多个芯片构成，</a:t>
            </a:r>
            <a:r>
              <a:rPr lang="en-US" sz="3100" dirty="0" smtClean="0"/>
              <a:t>CPU</a:t>
            </a:r>
            <a:r>
              <a:rPr lang="zh-CN" altLang="en-US" sz="3100" dirty="0" smtClean="0"/>
              <a:t>进行读</a:t>
            </a:r>
            <a:r>
              <a:rPr lang="en-US" sz="3100" dirty="0" smtClean="0"/>
              <a:t>/</a:t>
            </a:r>
            <a:r>
              <a:rPr lang="zh-CN" altLang="en-US" sz="3100" dirty="0" smtClean="0"/>
              <a:t>写操作时，首先应选中特定的芯片，称为</a:t>
            </a:r>
            <a:r>
              <a:rPr lang="zh-CN" altLang="en-US" sz="3100" dirty="0" smtClean="0">
                <a:solidFill>
                  <a:srgbClr val="00B0F0"/>
                </a:solidFill>
              </a:rPr>
              <a:t>片选</a:t>
            </a:r>
            <a:r>
              <a:rPr lang="zh-CN" altLang="en-US" sz="3100" dirty="0" smtClean="0"/>
              <a:t>，然后从该芯片中选择所要访问的存储单元。片选和访存的信息，来源于</a:t>
            </a:r>
            <a:r>
              <a:rPr lang="en-US" sz="3100" dirty="0" smtClean="0"/>
              <a:t>CPU</a:t>
            </a:r>
            <a:r>
              <a:rPr lang="zh-CN" altLang="en-US" sz="3100" dirty="0" smtClean="0"/>
              <a:t>执行存储器读</a:t>
            </a:r>
            <a:r>
              <a:rPr lang="en-US" sz="3100" dirty="0" smtClean="0"/>
              <a:t>/</a:t>
            </a:r>
            <a:r>
              <a:rPr lang="zh-CN" altLang="en-US" sz="3100" dirty="0" smtClean="0"/>
              <a:t>写指令时，送到地址总线上的地址信息，其中的高位用来生成片选信号，低位直接连到芯片的地址线上，去实现</a:t>
            </a:r>
            <a:r>
              <a:rPr lang="zh-CN" altLang="en-US" sz="3100" dirty="0" smtClean="0">
                <a:solidFill>
                  <a:srgbClr val="00B0F0"/>
                </a:solidFill>
              </a:rPr>
              <a:t>片内寻址</a:t>
            </a:r>
            <a:r>
              <a:rPr lang="zh-CN" altLang="en-US" sz="3100" dirty="0" smtClean="0"/>
              <a:t>。</a:t>
            </a:r>
            <a:endParaRPr lang="zh-CN" altLang="en-US" sz="3100" dirty="0" smtClean="0"/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3100" dirty="0" smtClean="0"/>
              <a:t>用高位地址信息实现片选的电路称为</a:t>
            </a:r>
            <a:r>
              <a:rPr lang="zh-CN" altLang="en-US" sz="3100" dirty="0" smtClean="0">
                <a:solidFill>
                  <a:srgbClr val="00B0F0"/>
                </a:solidFill>
              </a:rPr>
              <a:t>地址译码器</a:t>
            </a:r>
            <a:r>
              <a:rPr lang="zh-CN" altLang="en-US" sz="3100" dirty="0" smtClean="0"/>
              <a:t>，有</a:t>
            </a:r>
            <a:r>
              <a:rPr lang="zh-CN" altLang="en-US" sz="3100" dirty="0" smtClean="0">
                <a:solidFill>
                  <a:srgbClr val="00B0F0"/>
                </a:solidFill>
              </a:rPr>
              <a:t>门电路译码器</a:t>
            </a:r>
            <a:r>
              <a:rPr lang="zh-CN" altLang="en-US" sz="3100" dirty="0" smtClean="0"/>
              <a:t>、</a:t>
            </a:r>
            <a:r>
              <a:rPr lang="en-US" sz="3100" dirty="0" smtClean="0">
                <a:solidFill>
                  <a:srgbClr val="00B0F0"/>
                </a:solidFill>
              </a:rPr>
              <a:t>N</a:t>
            </a:r>
            <a:r>
              <a:rPr lang="zh-CN" altLang="en-US" sz="3100" dirty="0" smtClean="0">
                <a:solidFill>
                  <a:srgbClr val="00B0F0"/>
                </a:solidFill>
              </a:rPr>
              <a:t>中取一译码器</a:t>
            </a:r>
            <a:r>
              <a:rPr lang="zh-CN" altLang="en-US" sz="3100" dirty="0" smtClean="0"/>
              <a:t>和</a:t>
            </a:r>
            <a:r>
              <a:rPr lang="en-US" sz="3100" dirty="0" smtClean="0">
                <a:solidFill>
                  <a:srgbClr val="00B0F0"/>
                </a:solidFill>
              </a:rPr>
              <a:t>PLD</a:t>
            </a:r>
            <a:r>
              <a:rPr lang="zh-CN" altLang="en-US" sz="3100" dirty="0" smtClean="0"/>
              <a:t>（</a:t>
            </a:r>
            <a:r>
              <a:rPr lang="en-US" sz="3100" dirty="0" smtClean="0"/>
              <a:t>Prog-rammable Logic Device</a:t>
            </a:r>
            <a:r>
              <a:rPr lang="zh-CN" altLang="en-US" sz="3100" dirty="0" smtClean="0"/>
              <a:t>，可编程逻辑器件）</a:t>
            </a:r>
            <a:r>
              <a:rPr lang="zh-CN" altLang="en-US" sz="3100" dirty="0" smtClean="0">
                <a:solidFill>
                  <a:srgbClr val="00B0F0"/>
                </a:solidFill>
              </a:rPr>
              <a:t>译码器</a:t>
            </a:r>
            <a:r>
              <a:rPr lang="zh-CN" altLang="en-US" sz="3100" dirty="0" smtClean="0"/>
              <a:t>等几种。如果用</a:t>
            </a:r>
            <a:r>
              <a:rPr lang="en-US" sz="3100" dirty="0" smtClean="0">
                <a:solidFill>
                  <a:srgbClr val="00B0F0"/>
                </a:solidFill>
              </a:rPr>
              <a:t>FPGA</a:t>
            </a:r>
            <a:r>
              <a:rPr lang="zh-CN" altLang="en-US" sz="3100" dirty="0" smtClean="0"/>
              <a:t>设计硬件系统，还可用</a:t>
            </a:r>
            <a:r>
              <a:rPr lang="en-US" sz="3100" dirty="0" smtClean="0"/>
              <a:t>FPGA</a:t>
            </a:r>
            <a:r>
              <a:rPr lang="zh-CN" altLang="en-US" sz="3100" dirty="0" smtClean="0"/>
              <a:t>芯片的一部分来实现地址译码。</a:t>
            </a:r>
            <a:endParaRPr lang="en-US" altLang="zh-CN" sz="3100" dirty="0" smtClean="0"/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altLang="zh-CN" sz="3100" dirty="0" smtClean="0"/>
              <a:t>74LS138</a:t>
            </a:r>
            <a:r>
              <a:rPr lang="zh-CN" altLang="en-US" sz="3100" dirty="0" smtClean="0"/>
              <a:t>是常用的</a:t>
            </a:r>
            <a:r>
              <a:rPr lang="en-US" altLang="zh-CN" sz="3100" dirty="0" smtClean="0"/>
              <a:t>8</a:t>
            </a:r>
            <a:r>
              <a:rPr lang="zh-CN" altLang="en-US" sz="3100" dirty="0" smtClean="0"/>
              <a:t>中取</a:t>
            </a:r>
            <a:r>
              <a:rPr lang="en-US" altLang="zh-CN" sz="3100" dirty="0" smtClean="0"/>
              <a:t>1</a:t>
            </a:r>
            <a:r>
              <a:rPr lang="zh-CN" altLang="en-US" sz="3100" dirty="0" smtClean="0"/>
              <a:t>译码器。</a:t>
            </a:r>
            <a:endParaRPr lang="zh-CN" altLang="en-US" sz="3100" dirty="0" smtClean="0"/>
          </a:p>
          <a:p>
            <a:endParaRPr lang="zh-CN" altLang="en-US" sz="3200" dirty="0">
              <a:solidFill>
                <a:srgbClr val="CCECFF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9144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74LS138</a:t>
            </a:r>
            <a:r>
              <a:rPr lang="zh-CN" altLang="en-US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译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码器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33400" y="3810000"/>
            <a:ext cx="8153400" cy="27432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输入</a:t>
            </a:r>
            <a:r>
              <a:rPr lang="en-US" dirty="0" smtClean="0"/>
              <a:t>3</a:t>
            </a:r>
            <a:r>
              <a:rPr lang="zh-CN" altLang="en-US" dirty="0" smtClean="0"/>
              <a:t>位二进制码，便在</a:t>
            </a:r>
            <a:r>
              <a:rPr lang="en-US" dirty="0" smtClean="0"/>
              <a:t>8</a:t>
            </a:r>
            <a:r>
              <a:rPr lang="zh-CN" altLang="en-US" dirty="0" smtClean="0"/>
              <a:t>个输出中产生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个低电平片选信号，也称</a:t>
            </a:r>
            <a:r>
              <a:rPr lang="en-US" dirty="0" smtClean="0">
                <a:solidFill>
                  <a:srgbClr val="00B0F0"/>
                </a:solidFill>
              </a:rPr>
              <a:t>3-8</a:t>
            </a:r>
            <a:r>
              <a:rPr lang="zh-CN" altLang="en-US" dirty="0" smtClean="0">
                <a:solidFill>
                  <a:srgbClr val="00B0F0"/>
                </a:solidFill>
              </a:rPr>
              <a:t>译码器</a:t>
            </a:r>
            <a:r>
              <a:rPr lang="zh-CN" altLang="en-US" dirty="0" smtClean="0"/>
              <a:t>。图</a:t>
            </a:r>
            <a:r>
              <a:rPr lang="en-US" dirty="0" smtClean="0"/>
              <a:t>5.16</a:t>
            </a:r>
            <a:r>
              <a:rPr lang="zh-CN" altLang="en-US" dirty="0" smtClean="0"/>
              <a:t>是引脚和译码输出</a:t>
            </a:r>
            <a:r>
              <a:rPr lang="zh-CN" altLang="en-US" dirty="0" smtClean="0">
                <a:solidFill>
                  <a:srgbClr val="00B0F0"/>
                </a:solidFill>
              </a:rPr>
              <a:t>真值表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lnSpc>
                <a:spcPct val="120000"/>
              </a:lnSpc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当控制端</a:t>
            </a:r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=1</a:t>
            </a:r>
            <a:r>
              <a:rPr lang="zh-CN" altLang="en-US" dirty="0" smtClean="0"/>
              <a:t>、　</a:t>
            </a:r>
            <a:r>
              <a:rPr lang="en-US" altLang="zh-CN" dirty="0" smtClean="0"/>
              <a:t> </a:t>
            </a:r>
            <a:r>
              <a:rPr lang="en-US" dirty="0" smtClean="0"/>
              <a:t>=0</a:t>
            </a:r>
            <a:r>
              <a:rPr lang="zh-CN" altLang="en-US" dirty="0" smtClean="0"/>
              <a:t>和　　</a:t>
            </a:r>
            <a:r>
              <a:rPr lang="en-US" dirty="0" smtClean="0"/>
              <a:t>=0</a:t>
            </a:r>
            <a:r>
              <a:rPr lang="zh-CN" altLang="en-US" dirty="0" smtClean="0"/>
              <a:t>时，由</a:t>
            </a:r>
            <a:r>
              <a:rPr lang="en-US" dirty="0" smtClean="0"/>
              <a:t>3</a:t>
            </a:r>
            <a:r>
              <a:rPr lang="zh-CN" altLang="en-US" dirty="0" smtClean="0"/>
              <a:t>个输入端</a:t>
            </a:r>
            <a:r>
              <a:rPr lang="en-US" dirty="0" smtClean="0"/>
              <a:t>C</a:t>
            </a:r>
            <a:r>
              <a:rPr lang="zh-CN" altLang="en-US" dirty="0" smtClean="0"/>
              <a:t>、</a:t>
            </a:r>
            <a:r>
              <a:rPr lang="en-US" dirty="0" smtClean="0"/>
              <a:t>B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Clr>
                <a:srgbClr val="FFFF00"/>
              </a:buClr>
              <a:buNone/>
            </a:pPr>
            <a:r>
              <a:rPr lang="zh-CN" altLang="en-US" dirty="0" smtClean="0"/>
              <a:t>　</a:t>
            </a:r>
            <a:r>
              <a:rPr lang="en-US" dirty="0" smtClean="0"/>
              <a:t>A</a:t>
            </a:r>
            <a:r>
              <a:rPr lang="zh-CN" altLang="en-US" dirty="0" smtClean="0"/>
              <a:t>电平决定</a:t>
            </a:r>
            <a:r>
              <a:rPr lang="en-US" dirty="0" smtClean="0"/>
              <a:t>Y</a:t>
            </a:r>
            <a:r>
              <a:rPr lang="en-US" baseline="-25000" dirty="0" smtClean="0"/>
              <a:t>7</a:t>
            </a:r>
            <a:r>
              <a:rPr lang="zh-CN" altLang="en-US" baseline="-25000" dirty="0" smtClean="0"/>
              <a:t>～</a:t>
            </a:r>
            <a:r>
              <a:rPr lang="en-US" dirty="0" smtClean="0"/>
              <a:t>Y</a:t>
            </a:r>
            <a:r>
              <a:rPr lang="en-US" baseline="-25000" dirty="0" smtClean="0"/>
              <a:t>0</a:t>
            </a:r>
            <a:r>
              <a:rPr lang="zh-CN" altLang="en-US" dirty="0" smtClean="0"/>
              <a:t>中哪个输出低电平。常用高位地址和存储器操作信号（如　　　）作控制端输入。</a:t>
            </a:r>
            <a:r>
              <a:rPr lang="en-US" dirty="0" smtClean="0"/>
              <a:t>C</a:t>
            </a:r>
            <a:r>
              <a:rPr lang="zh-CN" altLang="en-US" dirty="0" smtClean="0"/>
              <a:t>、</a:t>
            </a:r>
            <a:r>
              <a:rPr lang="en-US" dirty="0" smtClean="0"/>
              <a:t>B</a:t>
            </a:r>
            <a:r>
              <a:rPr lang="zh-CN" altLang="en-US" dirty="0" smtClean="0"/>
              <a:t>、</a:t>
            </a:r>
            <a:r>
              <a:rPr lang="en-US" dirty="0" smtClean="0"/>
              <a:t>A</a:t>
            </a:r>
            <a:r>
              <a:rPr lang="zh-CN" altLang="en-US" dirty="0" smtClean="0"/>
              <a:t>与</a:t>
            </a:r>
            <a:r>
              <a:rPr lang="en-US" dirty="0" smtClean="0"/>
              <a:t>3</a:t>
            </a:r>
            <a:r>
              <a:rPr lang="zh-CN" altLang="en-US" dirty="0" smtClean="0"/>
              <a:t>根地址线连，形成</a:t>
            </a:r>
            <a:r>
              <a:rPr lang="en-US" dirty="0" smtClean="0"/>
              <a:t>3</a:t>
            </a:r>
            <a:r>
              <a:rPr lang="zh-CN" altLang="en-US" dirty="0" smtClean="0"/>
              <a:t>位二进制编码输入。</a:t>
            </a:r>
            <a:endParaRPr lang="zh-CN" altLang="en-US" dirty="0" smtClean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" y="914400"/>
            <a:ext cx="8492993" cy="2845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124200" y="4648200"/>
          <a:ext cx="609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2" imgW="7315200" imgH="6096000" progId="Equation.DSMT4">
                  <p:embed/>
                </p:oleObj>
              </mc:Choice>
              <mc:Fallback>
                <p:oleObj name="Equation" r:id="rId2" imgW="7315200" imgH="6096000" progId="Equation.DSMT4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24200" y="4648200"/>
                        <a:ext cx="60960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267200" y="4648200"/>
          <a:ext cx="533400" cy="463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4" imgW="7010400" imgH="6096000" progId="Equation.DSMT4">
                  <p:embed/>
                </p:oleObj>
              </mc:Choice>
              <mc:Fallback>
                <p:oleObj name="Equation" r:id="rId4" imgW="7010400" imgH="6096000" progId="Equation.DSMT4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67200" y="4648200"/>
                        <a:ext cx="533400" cy="46382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505200" y="5486400"/>
          <a:ext cx="86285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6" imgW="10058400" imgH="5181600" progId="Equation.DSMT4">
                  <p:embed/>
                </p:oleObj>
              </mc:Choice>
              <mc:Fallback>
                <p:oleObj name="Equation" r:id="rId6" imgW="10058400" imgH="5181600" progId="Equation.DSMT4">
                  <p:embed/>
                  <p:pic>
                    <p:nvPicPr>
                      <p:cNvPr id="0" name="图片 2051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05200" y="5486400"/>
                        <a:ext cx="862853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772400" cy="5334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存储空间的扩展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2667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1</a:t>
            </a:r>
            <a:r>
              <a:rPr lang="zh-CN" altLang="en-US" dirty="0" smtClean="0"/>
              <a:t>）位扩展</a:t>
            </a:r>
            <a:endParaRPr lang="zh-CN" altLang="en-US" dirty="0" smtClean="0"/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存储器有</a:t>
            </a:r>
            <a:r>
              <a:rPr lang="en-US" sz="2400" dirty="0" smtClean="0">
                <a:sym typeface="Symbol" panose="05050102010706020507"/>
              </a:rPr>
              <a:t>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sz="2400" dirty="0" smtClean="0">
                <a:sym typeface="Symbol" panose="05050102010706020507"/>
              </a:rPr>
              <a:t></a:t>
            </a:r>
            <a:r>
              <a:rPr lang="en-US" sz="2400" dirty="0" smtClean="0"/>
              <a:t>4</a:t>
            </a:r>
            <a:r>
              <a:rPr lang="zh-CN" altLang="en-US" sz="2400" dirty="0" smtClean="0"/>
              <a:t>、</a:t>
            </a:r>
            <a:r>
              <a:rPr lang="en-US" sz="2400" dirty="0" smtClean="0">
                <a:sym typeface="Symbol" panose="05050102010706020507"/>
              </a:rPr>
              <a:t></a:t>
            </a:r>
            <a:r>
              <a:rPr lang="en-US" sz="2400" dirty="0" smtClean="0"/>
              <a:t>8</a:t>
            </a:r>
            <a:r>
              <a:rPr lang="zh-CN" altLang="en-US" sz="2400" dirty="0" smtClean="0"/>
              <a:t>位等，应用于</a:t>
            </a:r>
            <a:r>
              <a:rPr lang="en-US" sz="2400" dirty="0" smtClean="0"/>
              <a:t>8/16/32</a:t>
            </a:r>
            <a:r>
              <a:rPr lang="zh-CN" altLang="en-US" sz="2400" dirty="0" smtClean="0"/>
              <a:t>位系统时，可用同类芯片进行位扩展，与</a:t>
            </a:r>
            <a:r>
              <a:rPr lang="en-US" sz="2400" dirty="0" smtClean="0"/>
              <a:t>CPU</a:t>
            </a:r>
            <a:r>
              <a:rPr lang="zh-CN" altLang="en-US" sz="2400" dirty="0" smtClean="0"/>
              <a:t>数据宽度匹配。</a:t>
            </a:r>
            <a:endParaRPr lang="en-US" altLang="zh-CN" sz="2400" dirty="0" smtClean="0"/>
          </a:p>
          <a:p>
            <a:pPr algn="just">
              <a:buNone/>
            </a:pPr>
            <a:r>
              <a:rPr lang="zh-CN" alt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5.2</a:t>
            </a:r>
            <a:r>
              <a:rPr lang="zh-CN" alt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 smtClean="0">
                <a:ea typeface="楷体_GB2312" pitchFamily="49" charset="-122"/>
              </a:rPr>
              <a:t>用</a:t>
            </a:r>
            <a:r>
              <a:rPr lang="en-US" altLang="zh-CN" sz="2400" dirty="0" smtClean="0">
                <a:ea typeface="楷体_GB2312" pitchFamily="49" charset="-122"/>
              </a:rPr>
              <a:t>8</a:t>
            </a:r>
            <a:r>
              <a:rPr lang="zh-CN" altLang="en-US" sz="2400" dirty="0" smtClean="0">
                <a:ea typeface="楷体_GB2312" pitchFamily="49" charset="-122"/>
              </a:rPr>
              <a:t>片</a:t>
            </a:r>
            <a:r>
              <a:rPr lang="en-US" altLang="zh-CN" sz="2400" dirty="0" smtClean="0">
                <a:ea typeface="楷体_GB2312" pitchFamily="49" charset="-122"/>
              </a:rPr>
              <a:t>64K</a:t>
            </a:r>
            <a:r>
              <a:rPr lang="en-US" altLang="zh-CN" sz="2400" dirty="0" smtClean="0">
                <a:ea typeface="楷体_GB2312" pitchFamily="49" charset="-122"/>
                <a:sym typeface="Symbol" panose="05050102010706020507"/>
              </a:rPr>
              <a:t>1</a:t>
            </a:r>
            <a:r>
              <a:rPr lang="zh-CN" altLang="en-US" sz="2400" dirty="0" smtClean="0">
                <a:ea typeface="楷体_GB2312" pitchFamily="49" charset="-122"/>
                <a:sym typeface="Symbol" panose="05050102010706020507"/>
              </a:rPr>
              <a:t>芯片扩展成</a:t>
            </a:r>
            <a:r>
              <a:rPr lang="en-US" altLang="zh-CN" sz="2400" dirty="0" smtClean="0">
                <a:ea typeface="楷体_GB2312" pitchFamily="49" charset="-122"/>
                <a:sym typeface="Symbol" panose="05050102010706020507"/>
              </a:rPr>
              <a:t>64KB</a:t>
            </a:r>
            <a:r>
              <a:rPr lang="zh-CN" altLang="en-US" sz="2400" dirty="0" smtClean="0">
                <a:ea typeface="楷体_GB2312" pitchFamily="49" charset="-122"/>
                <a:sym typeface="Symbol" panose="05050102010706020507"/>
              </a:rPr>
              <a:t>存储器。各片的</a:t>
            </a:r>
            <a:r>
              <a:rPr lang="en-US" altLang="zh-CN" sz="2400" dirty="0" smtClean="0">
                <a:ea typeface="楷体_GB2312" pitchFamily="49" charset="-122"/>
                <a:sym typeface="Symbol" panose="05050102010706020507"/>
              </a:rPr>
              <a:t>A7 A0</a:t>
            </a:r>
            <a:r>
              <a:rPr lang="zh-CN" altLang="en-US" sz="2400" dirty="0" smtClean="0">
                <a:ea typeface="楷体_GB2312" pitchFamily="49" charset="-122"/>
                <a:sym typeface="Symbol" panose="05050102010706020507"/>
              </a:rPr>
              <a:t>并接</a:t>
            </a:r>
            <a:r>
              <a:rPr lang="en-US" altLang="zh-CN" sz="2400" dirty="0" smtClean="0">
                <a:ea typeface="楷体_GB2312" pitchFamily="49" charset="-122"/>
                <a:sym typeface="Symbol" panose="05050102010706020507"/>
              </a:rPr>
              <a:t>,   </a:t>
            </a:r>
            <a:r>
              <a:rPr lang="zh-CN" altLang="en-US" sz="2400" dirty="0" smtClean="0">
                <a:ea typeface="楷体_GB2312" pitchFamily="49" charset="-122"/>
                <a:sym typeface="Symbol" panose="05050102010706020507"/>
              </a:rPr>
              <a:t>各      、</a:t>
            </a:r>
            <a:r>
              <a:rPr lang="en-US" altLang="zh-CN" sz="2400" dirty="0" smtClean="0">
                <a:ea typeface="楷体_GB2312" pitchFamily="49" charset="-122"/>
                <a:sym typeface="Symbol" panose="05050102010706020507"/>
              </a:rPr>
              <a:t>     </a:t>
            </a:r>
            <a:r>
              <a:rPr lang="zh-CN" altLang="en-US" sz="2400" dirty="0" smtClean="0">
                <a:ea typeface="楷体_GB2312" pitchFamily="49" charset="-122"/>
                <a:sym typeface="Symbol" panose="05050102010706020507"/>
              </a:rPr>
              <a:t>脚并联后用同个   </a:t>
            </a:r>
            <a:r>
              <a:rPr lang="en-US" altLang="zh-CN" sz="2400" dirty="0" smtClean="0">
                <a:ea typeface="楷体_GB2312" pitchFamily="49" charset="-122"/>
                <a:sym typeface="Symbol" panose="05050102010706020507"/>
              </a:rPr>
              <a:t>   </a:t>
            </a:r>
            <a:r>
              <a:rPr lang="zh-CN" altLang="en-US" sz="2400" dirty="0" smtClean="0">
                <a:ea typeface="楷体_GB2312" pitchFamily="49" charset="-122"/>
                <a:sym typeface="Symbol" panose="05050102010706020507"/>
              </a:rPr>
              <a:t>与      来控制</a:t>
            </a:r>
            <a:r>
              <a:rPr lang="en-US" altLang="zh-CN" sz="2400" dirty="0" smtClean="0">
                <a:ea typeface="楷体_GB2312" pitchFamily="49" charset="-122"/>
                <a:sym typeface="Symbol" panose="05050102010706020507"/>
              </a:rPr>
              <a:t>, </a:t>
            </a:r>
            <a:r>
              <a:rPr lang="zh-CN" altLang="en-US" sz="2400" dirty="0" smtClean="0">
                <a:ea typeface="楷体_GB2312" pitchFamily="49" charset="-122"/>
                <a:sym typeface="Symbol" panose="05050102010706020507"/>
              </a:rPr>
              <a:t>各</a:t>
            </a:r>
            <a:r>
              <a:rPr lang="en-US" altLang="zh-CN" sz="2400" dirty="0" smtClean="0">
                <a:ea typeface="楷体_GB2312" pitchFamily="49" charset="-122"/>
                <a:sym typeface="Symbol" panose="05050102010706020507"/>
              </a:rPr>
              <a:t>I/O</a:t>
            </a:r>
            <a:r>
              <a:rPr lang="zh-CN" altLang="en-US" sz="2400" dirty="0" smtClean="0">
                <a:ea typeface="楷体_GB2312" pitchFamily="49" charset="-122"/>
                <a:sym typeface="Symbol" panose="05050102010706020507"/>
              </a:rPr>
              <a:t>脚分别连数据总线</a:t>
            </a:r>
            <a:r>
              <a:rPr lang="en-US" altLang="zh-CN" sz="2400" dirty="0" smtClean="0">
                <a:ea typeface="楷体_GB2312" pitchFamily="49" charset="-122"/>
                <a:sym typeface="Symbol" panose="05050102010706020507"/>
              </a:rPr>
              <a:t>D</a:t>
            </a:r>
            <a:r>
              <a:rPr lang="en-US" altLang="zh-CN" sz="2400" baseline="-25000" dirty="0" smtClean="0">
                <a:ea typeface="楷体_GB2312" pitchFamily="49" charset="-122"/>
                <a:sym typeface="Symbol" panose="05050102010706020507"/>
              </a:rPr>
              <a:t>7</a:t>
            </a:r>
            <a:r>
              <a:rPr lang="en-US" altLang="zh-CN" sz="2400" dirty="0" smtClean="0">
                <a:ea typeface="楷体_GB2312" pitchFamily="49" charset="-122"/>
                <a:sym typeface="Symbol" panose="05050102010706020507"/>
              </a:rPr>
              <a:t>D</a:t>
            </a:r>
            <a:r>
              <a:rPr lang="en-US" altLang="zh-CN" sz="2400" baseline="-25000" dirty="0" smtClean="0">
                <a:ea typeface="楷体_GB2312" pitchFamily="49" charset="-122"/>
                <a:sym typeface="Symbol" panose="05050102010706020507"/>
              </a:rPr>
              <a:t>0</a:t>
            </a:r>
            <a:r>
              <a:rPr lang="zh-CN" altLang="en-US" sz="2400" dirty="0" smtClean="0">
                <a:ea typeface="楷体_GB2312" pitchFamily="49" charset="-122"/>
                <a:sym typeface="Symbol" panose="05050102010706020507"/>
              </a:rPr>
              <a:t>。</a:t>
            </a:r>
            <a:endParaRPr lang="zh-CN" altLang="en-US" sz="2400" dirty="0" smtClean="0">
              <a:ea typeface="楷体_GB2312" pitchFamily="49" charset="-122"/>
            </a:endParaRPr>
          </a:p>
        </p:txBody>
      </p:sp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47800" y="3429000"/>
            <a:ext cx="6096000" cy="3065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248400" y="259080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2" imgW="7315200" imgH="5181600" progId="Equation.DSMT4">
                  <p:embed/>
                </p:oleObj>
              </mc:Choice>
              <mc:Fallback>
                <p:oleObj name="Equation" r:id="rId2" imgW="7315200" imgH="51816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48400" y="2590800"/>
                        <a:ext cx="6096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581400" y="2590800"/>
          <a:ext cx="53788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6096000" imgH="5181600" progId="Equation.DSMT4">
                  <p:embed/>
                </p:oleObj>
              </mc:Choice>
              <mc:Fallback>
                <p:oleObj name="Equation" r:id="rId4" imgW="6096000" imgH="5181600" progId="Equation.DSMT4">
                  <p:embed/>
                  <p:pic>
                    <p:nvPicPr>
                      <p:cNvPr id="0" name="图片 3074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81400" y="2590800"/>
                        <a:ext cx="537882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162800" y="2590800"/>
          <a:ext cx="5109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6" imgW="5791200" imgH="5181600" progId="Equation.DSMT4">
                  <p:embed/>
                </p:oleObj>
              </mc:Choice>
              <mc:Fallback>
                <p:oleObj name="Equation" r:id="rId6" imgW="5791200" imgH="5181600" progId="Equation.DSMT4">
                  <p:embed/>
                  <p:pic>
                    <p:nvPicPr>
                      <p:cNvPr id="0" name="图片 3075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62800" y="2590800"/>
                        <a:ext cx="510987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2819400" y="259080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8" imgW="7315200" imgH="5181600" progId="Equation.DSMT4">
                  <p:embed/>
                </p:oleObj>
              </mc:Choice>
              <mc:Fallback>
                <p:oleObj name="Equation" r:id="rId8" imgW="7315200" imgH="5181600" progId="Equation.DSMT4">
                  <p:embed/>
                  <p:pic>
                    <p:nvPicPr>
                      <p:cNvPr id="0" name="图片 307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19400" y="2590800"/>
                        <a:ext cx="6096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478536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）字扩展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6800"/>
            <a:ext cx="7772400" cy="2057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芯片位数已符合，只要增加地址范围，即字扩展增加字数或容量。</a:t>
            </a:r>
            <a:endParaRPr lang="en-US" altLang="zh-CN" sz="24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5.3 </a:t>
            </a:r>
            <a:r>
              <a:rPr lang="zh-CN" altLang="en-US" sz="2400" dirty="0" smtClean="0">
                <a:ea typeface="楷体_GB2312" pitchFamily="49" charset="-122"/>
              </a:rPr>
              <a:t>用</a:t>
            </a:r>
            <a:r>
              <a:rPr lang="en-US" sz="2400" dirty="0" smtClean="0">
                <a:ea typeface="楷体_GB2312" pitchFamily="49" charset="-122"/>
              </a:rPr>
              <a:t>16K</a:t>
            </a:r>
            <a:r>
              <a:rPr lang="en-US" altLang="zh-CN" sz="2400" dirty="0" smtClean="0">
                <a:ea typeface="楷体_GB2312" pitchFamily="49" charset="-122"/>
              </a:rPr>
              <a:t>×</a:t>
            </a:r>
            <a:r>
              <a:rPr lang="en-US" sz="2400" dirty="0" smtClean="0">
                <a:ea typeface="楷体_GB2312" pitchFamily="49" charset="-122"/>
              </a:rPr>
              <a:t>8</a:t>
            </a:r>
            <a:r>
              <a:rPr lang="zh-CN" altLang="en-US" sz="2400" dirty="0" smtClean="0">
                <a:ea typeface="楷体_GB2312" pitchFamily="49" charset="-122"/>
              </a:rPr>
              <a:t>芯片字扩展为</a:t>
            </a:r>
            <a:r>
              <a:rPr lang="en-US" sz="2400" dirty="0" smtClean="0">
                <a:ea typeface="楷体_GB2312" pitchFamily="49" charset="-122"/>
              </a:rPr>
              <a:t>64K</a:t>
            </a:r>
            <a:r>
              <a:rPr lang="en-US" altLang="zh-CN" sz="2400" dirty="0" smtClean="0">
                <a:ea typeface="楷体_GB2312" pitchFamily="49" charset="-122"/>
              </a:rPr>
              <a:t>×</a:t>
            </a:r>
            <a:r>
              <a:rPr lang="en-US" sz="2400" dirty="0" smtClean="0">
                <a:ea typeface="楷体_GB2312" pitchFamily="49" charset="-122"/>
              </a:rPr>
              <a:t>8</a:t>
            </a:r>
            <a:r>
              <a:rPr lang="zh-CN" altLang="en-US" sz="2400" dirty="0" smtClean="0">
                <a:ea typeface="楷体_GB2312" pitchFamily="49" charset="-122"/>
              </a:rPr>
              <a:t>存储器。</a:t>
            </a:r>
            <a:endParaRPr lang="en-US" altLang="zh-CN" sz="2400" dirty="0" smtClean="0">
              <a:ea typeface="楷体_GB2312" pitchFamily="49" charset="-122"/>
            </a:endParaRPr>
          </a:p>
          <a:p>
            <a:pPr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用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</a:rPr>
              <a:t>4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个芯片，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altLang="zh-CN" sz="2400" baseline="-25000" dirty="0" smtClean="0">
                <a:solidFill>
                  <a:srgbClr val="CCFFFF"/>
                </a:solidFill>
                <a:ea typeface="楷体_GB2312" pitchFamily="49" charset="-122"/>
              </a:rPr>
              <a:t>13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A</a:t>
            </a:r>
            <a:r>
              <a:rPr lang="en-US" altLang="zh-CN" sz="2400" baseline="-250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0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、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D</a:t>
            </a:r>
            <a:r>
              <a:rPr lang="en-US" altLang="zh-CN" sz="2400" baseline="-250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7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 D</a:t>
            </a:r>
            <a:r>
              <a:rPr lang="en-US" altLang="zh-CN" sz="2400" baseline="-250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0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、  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      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线均并联，设计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1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个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24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译码器，为各芯片提供片选信号          </a:t>
            </a:r>
            <a:r>
              <a:rPr lang="en-US" altLang="zh-CN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         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。</a:t>
            </a:r>
            <a:endParaRPr lang="zh-CN" altLang="en-US" sz="24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endParaRPr lang="zh-CN" altLang="en-US" sz="2400" dirty="0" smtClean="0"/>
          </a:p>
          <a:p>
            <a:endParaRPr lang="zh-CN" alt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14400" y="3048000"/>
            <a:ext cx="7551451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334000" y="2133600"/>
          <a:ext cx="685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2" imgW="7315200" imgH="5181600" progId="Equation.DSMT4">
                  <p:embed/>
                </p:oleObj>
              </mc:Choice>
              <mc:Fallback>
                <p:oleObj name="Equation" r:id="rId2" imgW="7315200" imgH="5181600" progId="Equation.DSMT4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4000" y="2133600"/>
                        <a:ext cx="685800" cy="485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400800" y="2514600"/>
          <a:ext cx="636494" cy="432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4" imgW="7620000" imgH="5181600" progId="Equation.DSMT4">
                  <p:embed/>
                </p:oleObj>
              </mc:Choice>
              <mc:Fallback>
                <p:oleObj name="Equation" r:id="rId4" imgW="7620000" imgH="5181600" progId="Equation.DSMT4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2514600"/>
                        <a:ext cx="636494" cy="43281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315200" y="2514600"/>
          <a:ext cx="67235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6" imgW="7620000" imgH="5181600" progId="Equation.DSMT4">
                  <p:embed/>
                </p:oleObj>
              </mc:Choice>
              <mc:Fallback>
                <p:oleObj name="Equation" r:id="rId6" imgW="7620000" imgH="5181600" progId="Equation.DSMT4">
                  <p:embed/>
                  <p:pic>
                    <p:nvPicPr>
                      <p:cNvPr id="0" name="图片 4099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15200" y="2514600"/>
                        <a:ext cx="672353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4684</Words>
  <Application>WPS 演示</Application>
  <PresentationFormat>全屏显示(4:3)</PresentationFormat>
  <Paragraphs>162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59</vt:i4>
      </vt:variant>
      <vt:variant>
        <vt:lpstr>幻灯片标题</vt:lpstr>
      </vt:variant>
      <vt:variant>
        <vt:i4>25</vt:i4>
      </vt:variant>
    </vt:vector>
  </HeadingPairs>
  <TitlesOfParts>
    <vt:vector size="103" baseType="lpstr">
      <vt:lpstr>Arial</vt:lpstr>
      <vt:lpstr>宋体</vt:lpstr>
      <vt:lpstr>Wingdings</vt:lpstr>
      <vt:lpstr>Times New Roman</vt:lpstr>
      <vt:lpstr>黑体</vt:lpstr>
      <vt:lpstr>华文隶书</vt:lpstr>
      <vt:lpstr>Wingdings</vt:lpstr>
      <vt:lpstr>楷体_GB2312</vt:lpstr>
      <vt:lpstr>Wingdings 2</vt:lpstr>
      <vt:lpstr>Wingdings 3</vt:lpstr>
      <vt:lpstr>Symbol</vt:lpstr>
      <vt:lpstr>Corbel</vt:lpstr>
      <vt:lpstr>华文楷体</vt:lpstr>
      <vt:lpstr>新宋体</vt:lpstr>
      <vt:lpstr>微软雅黑</vt:lpstr>
      <vt:lpstr>Arial Unicode MS</vt:lpstr>
      <vt:lpstr>Consolas</vt:lpstr>
      <vt:lpstr>Wingdings 3</vt:lpstr>
      <vt:lpstr>穿越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§5.4  存储器与CPU的连接</vt:lpstr>
      <vt:lpstr>5.4.1  设计接口应考虑的问题</vt:lpstr>
      <vt:lpstr>5.4.1  设计接口应考虑的问题</vt:lpstr>
      <vt:lpstr>§5.4  存储器与CPU的连接</vt:lpstr>
      <vt:lpstr>5.4.2  存储器接口设计</vt:lpstr>
      <vt:lpstr>74LS138 译码器</vt:lpstr>
      <vt:lpstr>2.存储空间的扩展</vt:lpstr>
      <vt:lpstr>2）字扩展</vt:lpstr>
      <vt:lpstr>3）字位扩展</vt:lpstr>
      <vt:lpstr> 3. 形成片选信号的三种方法 </vt:lpstr>
      <vt:lpstr>PowerPoint 演示文稿</vt:lpstr>
      <vt:lpstr>2）全译码法</vt:lpstr>
      <vt:lpstr>PowerPoint 演示文稿</vt:lpstr>
      <vt:lpstr>PowerPoint 演示文稿</vt:lpstr>
      <vt:lpstr>3）部分译码法</vt:lpstr>
      <vt:lpstr>PowerPoint 演示文稿</vt:lpstr>
      <vt:lpstr>未参与译码的3个高位地址的电平为x（0或1）。因A19A17不参加译码，因此存储空间会存在重叠。</vt:lpstr>
      <vt:lpstr>4.  8086系统中的存储器连接*</vt:lpstr>
      <vt:lpstr>1）地址范围分析</vt:lpstr>
      <vt:lpstr>PowerPoint 演示文稿</vt:lpstr>
      <vt:lpstr>PowerPoint 演示文稿</vt:lpstr>
      <vt:lpstr>2）译码方案设计</vt:lpstr>
      <vt:lpstr>PowerPoint 演示文稿</vt:lpstr>
      <vt:lpstr>3）控制信号连接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5.4 存储器的连接</dc:title>
  <dc:creator>冯周</dc:creator>
  <cp:lastModifiedBy>zhaowb1394026140</cp:lastModifiedBy>
  <cp:revision>72</cp:revision>
  <cp:lastPrinted>2113-01-01T00:00:00Z</cp:lastPrinted>
  <dcterms:created xsi:type="dcterms:W3CDTF">2113-01-01T00:00:00Z</dcterms:created>
  <dcterms:modified xsi:type="dcterms:W3CDTF">2018-11-05T08:42:45Z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2052-11.1.0.7932</vt:lpwstr>
  </property>
</Properties>
</file>