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776" r:id="rId3"/>
    <p:sldId id="691" r:id="rId4"/>
    <p:sldId id="772" r:id="rId5"/>
    <p:sldId id="690" r:id="rId6"/>
    <p:sldId id="692" r:id="rId7"/>
    <p:sldId id="742" r:id="rId8"/>
    <p:sldId id="744" r:id="rId9"/>
    <p:sldId id="746" r:id="rId10"/>
    <p:sldId id="747" r:id="rId11"/>
    <p:sldId id="748" r:id="rId12"/>
    <p:sldId id="773" r:id="rId13"/>
    <p:sldId id="750" r:id="rId14"/>
    <p:sldId id="754" r:id="rId15"/>
    <p:sldId id="775" r:id="rId16"/>
    <p:sldId id="755" r:id="rId17"/>
    <p:sldId id="756" r:id="rId18"/>
    <p:sldId id="757" r:id="rId19"/>
    <p:sldId id="758" r:id="rId20"/>
    <p:sldId id="759" r:id="rId21"/>
    <p:sldId id="760" r:id="rId22"/>
    <p:sldId id="761" r:id="rId23"/>
    <p:sldId id="762" r:id="rId24"/>
    <p:sldId id="763" r:id="rId25"/>
    <p:sldId id="764" r:id="rId26"/>
    <p:sldId id="765" r:id="rId27"/>
    <p:sldId id="766" r:id="rId28"/>
    <p:sldId id="767" r:id="rId29"/>
    <p:sldId id="768" r:id="rId30"/>
    <p:sldId id="770" r:id="rId31"/>
    <p:sldId id="771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FFCC"/>
    <a:srgbClr val="CCFFFF"/>
    <a:srgbClr val="FF9900"/>
    <a:srgbClr val="CCE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21" autoAdjust="0"/>
    <p:restoredTop sz="94581" autoAdjust="0"/>
  </p:normalViewPr>
  <p:slideViewPr>
    <p:cSldViewPr>
      <p:cViewPr>
        <p:scale>
          <a:sx n="64" d="100"/>
          <a:sy n="64" d="100"/>
        </p:scale>
        <p:origin x="-60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7" Type="http://schemas.openxmlformats.org/officeDocument/2006/relationships/image" Target="../media/image30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48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448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8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ACCD7E2E-8DD8-4896-AB59-2B1B650F40A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EDA2882-B76F-4CC9-A215-0728939BFF10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A14151E-7815-42AF-B434-4AE4C6E7DB3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49F8BF3-BB7E-46D2-A25A-A18645D75ACD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716E529-1EB3-4FF1-9C93-4C3CA36D9418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A951F3C-5A43-4208-A378-90966FB7FB9B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25B597-4521-4736-9DAF-7E1CF25F05B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ADAEA9-27E6-46A3-8896-809DD6302B8A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9534E7-8133-4C2B-AA2E-D64346CF4CF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C08D50D-A56D-4E09-AAD7-44BE85976E3B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3F88B8A-39A7-4434-9CCB-161F149D714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E16309-FAA9-45B8-AFF1-AAACD1F249F0}" type="datetimeFigureOut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AF8F308-FB7E-4FC8-9A1F-85938137918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5A469B9-5BD1-4ED7-B760-0743767190EA}" type="datetimeFigureOut">
              <a:rPr lang="zh-CN" altLang="en-US" smtClean="0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E2B063-255E-4960-A560-8333EB68040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D3973B-B155-44FE-AB97-9F2A6F426A43}" type="datetimeFigureOut">
              <a:rPr lang="zh-CN" altLang="en-US" smtClean="0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2329A3-0F47-455E-B531-5F2CC3449B5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2D62AAA-D9D6-446A-83CD-6014F9C71C37}" type="datetimeFigureOut">
              <a:rPr lang="zh-CN" altLang="en-US" smtClean="0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9E0A9AC-2CC0-4564-8B5C-CC685C10299F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2FBD52F-7A05-45A4-BDD7-7F5A7E3CB22A}" type="datetimeFigureOut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C78CBDD-616A-4779-8304-716EA601FA06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19FC570-F112-42C0-AAB4-8AA9E74BF228}" type="datetimeFigureOut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F27BBD2-F27B-4A0B-A1E8-2DC572C36AD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CC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6.2 8255A</a:t>
            </a:r>
            <a:r>
              <a:rPr lang="zh-CN" altLang="en-US" b="1" dirty="0" smtClean="0">
                <a:solidFill>
                  <a:srgbClr val="CCFF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原理</a:t>
            </a:r>
            <a:endParaRPr lang="en-US" b="1" dirty="0">
              <a:solidFill>
                <a:srgbClr val="CCFF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010400" y="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b="1" dirty="0" smtClean="0">
                <a:solidFill>
                  <a:srgbClr val="FF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b="1" dirty="0" smtClean="0">
                <a:solidFill>
                  <a:srgbClr val="FF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章 </a:t>
            </a:r>
            <a:r>
              <a:rPr lang="en-US" altLang="zh-CN" b="1" dirty="0" smtClean="0">
                <a:solidFill>
                  <a:srgbClr val="FF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solidFill>
                  <a:srgbClr val="FF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 smtClean="0">
                <a:solidFill>
                  <a:srgbClr val="FF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8255A</a:t>
            </a:r>
            <a:endParaRPr lang="en-US" b="1" dirty="0">
              <a:solidFill>
                <a:srgbClr val="FF99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FF99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b="1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2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2.jpeg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3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27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24.wmf"/><Relationship Id="rId18" Type="http://schemas.openxmlformats.org/officeDocument/2006/relationships/vmlDrawing" Target="../drawings/vmlDrawing6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31.wmf"/><Relationship Id="rId15" Type="http://schemas.openxmlformats.org/officeDocument/2006/relationships/oleObject" Target="../embeddings/oleObject23.bin"/><Relationship Id="rId14" Type="http://schemas.openxmlformats.org/officeDocument/2006/relationships/image" Target="../media/image30.wmf"/><Relationship Id="rId13" Type="http://schemas.openxmlformats.org/officeDocument/2006/relationships/oleObject" Target="../embeddings/oleObject22.bin"/><Relationship Id="rId12" Type="http://schemas.openxmlformats.org/officeDocument/2006/relationships/image" Target="../media/image29.wmf"/><Relationship Id="rId11" Type="http://schemas.openxmlformats.org/officeDocument/2006/relationships/oleObject" Target="../embeddings/oleObject21.bin"/><Relationship Id="rId10" Type="http://schemas.openxmlformats.org/officeDocument/2006/relationships/image" Target="../media/image28.wmf"/><Relationship Id="rId1" Type="http://schemas.openxmlformats.org/officeDocument/2006/relationships/oleObject" Target="../embeddings/oleObject16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3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32.wmf"/><Relationship Id="rId1" Type="http://schemas.openxmlformats.org/officeDocument/2006/relationships/oleObject" Target="../embeddings/oleObject24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34.wmf"/><Relationship Id="rId14" Type="http://schemas.openxmlformats.org/officeDocument/2006/relationships/vmlDrawing" Target="../drawings/vmlDrawing8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39.jpeg"/><Relationship Id="rId11" Type="http://schemas.openxmlformats.org/officeDocument/2006/relationships/oleObject" Target="../embeddings/oleObject31.bin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26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4.jpeg"/><Relationship Id="rId7" Type="http://schemas.openxmlformats.org/officeDocument/2006/relationships/oleObject" Target="../embeddings/oleObject35.bin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41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3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5.wmf"/><Relationship Id="rId13" Type="http://schemas.openxmlformats.org/officeDocument/2006/relationships/vmlDrawing" Target="../drawings/vmlDrawing2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0.jpeg"/><Relationship Id="rId10" Type="http://schemas.openxmlformats.org/officeDocument/2006/relationships/image" Target="../media/image9.wmf"/><Relationship Id="rId1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/>
        </p:nvSpPr>
        <p:spPr>
          <a:xfrm>
            <a:off x="304800" y="838200"/>
            <a:ext cx="8534400" cy="51816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/>
            <a:endParaRPr kumimoji="0" lang="en-US" altLang="zh-CN" sz="3200" dirty="0" smtClean="0">
              <a:solidFill>
                <a:srgbClr val="66CCFF"/>
              </a:solidFill>
              <a:cs typeface="Times New Roman" panose="02020603050405020304" pitchFamily="18" charset="0"/>
            </a:endParaRPr>
          </a:p>
          <a:p>
            <a:pPr lvl="0" algn="ctr"/>
            <a:endParaRPr kumimoji="0" lang="en-US" altLang="zh-CN" sz="3200" dirty="0" smtClean="0">
              <a:solidFill>
                <a:srgbClr val="66CCFF"/>
              </a:solidFill>
              <a:cs typeface="Times New Roman" panose="02020603050405020304" pitchFamily="18" charset="0"/>
            </a:endParaRPr>
          </a:p>
          <a:p>
            <a:pPr lvl="0" algn="ctr"/>
            <a:r>
              <a:rPr kumimoji="0" lang="zh-CN" altLang="en-US" sz="4000" b="1" dirty="0" smtClean="0">
                <a:solidFill>
                  <a:srgbClr val="66CCFF"/>
                </a:solidFill>
                <a:cs typeface="Times New Roman" panose="02020603050405020304" pitchFamily="18" charset="0"/>
              </a:rPr>
              <a:t>第</a:t>
            </a:r>
            <a:r>
              <a:rPr kumimoji="0" lang="en-US" altLang="zh-CN" sz="4000" b="1" dirty="0" smtClean="0">
                <a:solidFill>
                  <a:srgbClr val="66CCFF"/>
                </a:solidFill>
                <a:cs typeface="Times New Roman" panose="02020603050405020304" pitchFamily="18" charset="0"/>
              </a:rPr>
              <a:t>6</a:t>
            </a:r>
            <a:r>
              <a:rPr kumimoji="0" lang="zh-CN" altLang="en-US" sz="4000" b="1" dirty="0" smtClean="0">
                <a:solidFill>
                  <a:srgbClr val="66CCFF"/>
                </a:solidFill>
                <a:cs typeface="Times New Roman" panose="02020603050405020304" pitchFamily="18" charset="0"/>
              </a:rPr>
              <a:t>章</a:t>
            </a:r>
            <a:r>
              <a:rPr kumimoji="0" lang="zh-CN" altLang="en-US" sz="3600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    </a:t>
            </a:r>
            <a:br>
              <a:rPr kumimoji="0" lang="en-US" altLang="zh-CN" sz="4000" dirty="0" smtClean="0">
                <a:solidFill>
                  <a:srgbClr val="FFC000"/>
                </a:solidFill>
                <a:cs typeface="Times New Roman" panose="02020603050405020304" pitchFamily="18" charset="0"/>
              </a:rPr>
            </a:br>
            <a:r>
              <a:rPr kumimoji="0" lang="en-US" altLang="zh-CN" sz="5400" b="1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I/O</a:t>
            </a:r>
            <a:r>
              <a:rPr kumimoji="0" lang="zh-CN" altLang="en-US" sz="5400" b="1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接口和并行接口</a:t>
            </a:r>
            <a:br>
              <a:rPr kumimoji="0" lang="en-US" altLang="zh-CN" sz="5400" b="1" dirty="0" smtClean="0">
                <a:solidFill>
                  <a:srgbClr val="FFC000"/>
                </a:solidFill>
                <a:cs typeface="Times New Roman" panose="02020603050405020304" pitchFamily="18" charset="0"/>
              </a:rPr>
            </a:br>
            <a:r>
              <a:rPr kumimoji="0" lang="zh-CN" altLang="en-US" sz="5400" b="1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芯片</a:t>
            </a:r>
            <a:r>
              <a:rPr kumimoji="0" lang="en-US" altLang="zh-CN" sz="5400" b="1" dirty="0" smtClean="0">
                <a:solidFill>
                  <a:srgbClr val="FFC000"/>
                </a:solidFill>
                <a:cs typeface="Times New Roman" panose="02020603050405020304" pitchFamily="18" charset="0"/>
              </a:rPr>
              <a:t>8255A</a:t>
            </a:r>
            <a:endParaRPr kumimoji="0" lang="zh-CN" altLang="en-US" sz="5400" b="1" dirty="0" smtClean="0">
              <a:solidFill>
                <a:srgbClr val="FFC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  <a:buClr>
                <a:srgbClr val="00FFCC"/>
              </a:buClr>
              <a:buFont typeface="Wingdings" panose="05000000000000000000" pitchFamily="2" charset="2"/>
              <a:buChar char="l"/>
            </a:pP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设计电路时要注意：</a:t>
            </a:r>
            <a:endParaRPr lang="en-US" altLang="zh-CN" sz="33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Clr>
                <a:srgbClr val="00FF00"/>
              </a:buClr>
              <a:buNone/>
            </a:pPr>
            <a:r>
              <a:rPr lang="zh-CN" alt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位数据总线的</a:t>
            </a:r>
            <a:r>
              <a:rPr lang="en-US" altLang="zh-CN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8086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系统中，可将地址总线的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sz="33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sz="33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连到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8255A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sz="33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sz="33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端。若它的数据线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sz="33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~D</a:t>
            </a:r>
            <a:r>
              <a:rPr lang="en-US" sz="33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接在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数据总线的低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位上，则要用偶端口地址来寻址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8255A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；而当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sz="33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~D</a:t>
            </a:r>
            <a:r>
              <a:rPr lang="en-US" sz="33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接在数据总线的高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位上时，要用奇地址口。</a:t>
            </a:r>
            <a:endParaRPr lang="en-US" altLang="zh-CN" sz="33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2400"/>
              </a:spcBef>
              <a:buClr>
                <a:srgbClr val="00FF00"/>
              </a:buClr>
              <a:buNone/>
            </a:pPr>
            <a:r>
              <a:rPr lang="zh-CN" altLang="en-US" sz="3400" b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例如：</a:t>
            </a:r>
            <a:r>
              <a:rPr lang="zh-CN" alt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若</a:t>
            </a:r>
            <a:r>
              <a:rPr 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8255A</a:t>
            </a:r>
            <a:r>
              <a:rPr lang="zh-CN" alt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的基地址为</a:t>
            </a:r>
            <a:r>
              <a:rPr 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F0H</a:t>
            </a:r>
            <a:r>
              <a:rPr lang="zh-CN" alt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，则</a:t>
            </a:r>
            <a:endParaRPr lang="en-US" altLang="zh-CN" sz="3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buClr>
                <a:srgbClr val="00FF00"/>
              </a:buClr>
              <a:buNone/>
            </a:pPr>
            <a:r>
              <a:rPr 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A</a:t>
            </a:r>
            <a:r>
              <a:rPr lang="en-US" sz="34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sz="34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=00</a:t>
            </a:r>
            <a:r>
              <a:rPr lang="zh-CN" alt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，选</a:t>
            </a:r>
            <a:r>
              <a:rPr 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口，即口地址</a:t>
            </a:r>
            <a:r>
              <a:rPr lang="en-US" altLang="zh-CN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F0H</a:t>
            </a:r>
            <a:r>
              <a:rPr lang="zh-CN" alt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endParaRPr lang="en-US" altLang="zh-CN" sz="3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buClr>
                <a:srgbClr val="00FF00"/>
              </a:buClr>
              <a:buNone/>
            </a:pPr>
            <a:r>
              <a:rPr 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A</a:t>
            </a:r>
            <a:r>
              <a:rPr lang="en-US" sz="34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sz="34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=01</a:t>
            </a:r>
            <a:r>
              <a:rPr lang="zh-CN" alt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，选</a:t>
            </a:r>
            <a:r>
              <a:rPr 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口，口地址</a:t>
            </a:r>
            <a:r>
              <a:rPr 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F2H</a:t>
            </a:r>
            <a:r>
              <a:rPr lang="zh-CN" alt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endParaRPr lang="en-US" altLang="zh-CN" sz="3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buClr>
                <a:srgbClr val="00FF00"/>
              </a:buClr>
              <a:buNone/>
            </a:pPr>
            <a:r>
              <a:rPr 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A</a:t>
            </a:r>
            <a:r>
              <a:rPr lang="en-US" sz="34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sz="34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=10</a:t>
            </a:r>
            <a:r>
              <a:rPr lang="zh-CN" alt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。选</a:t>
            </a:r>
            <a:r>
              <a:rPr 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口，口地址</a:t>
            </a:r>
            <a:r>
              <a:rPr 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F4H</a:t>
            </a:r>
            <a:r>
              <a:rPr lang="zh-CN" alt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endParaRPr lang="en-US" altLang="zh-CN" sz="3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buClr>
                <a:srgbClr val="00FF00"/>
              </a:buClr>
              <a:buNone/>
            </a:pPr>
            <a:r>
              <a:rPr 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A</a:t>
            </a:r>
            <a:r>
              <a:rPr lang="en-US" sz="34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sz="34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=11</a:t>
            </a:r>
            <a:r>
              <a:rPr lang="zh-CN" alt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，选控制字寄存器，口地址</a:t>
            </a:r>
            <a:r>
              <a:rPr 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F6H</a:t>
            </a:r>
            <a:r>
              <a:rPr lang="zh-CN" altLang="en-US" sz="3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sz="3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828800"/>
            <a:ext cx="7924800" cy="4297363"/>
          </a:xfrm>
        </p:spPr>
        <p:txBody>
          <a:bodyPr/>
          <a:lstStyle/>
          <a:p>
            <a:pPr>
              <a:spcBef>
                <a:spcPts val="2400"/>
              </a:spcBef>
              <a:buNone/>
            </a:pP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6.2.1  8255A</a:t>
            </a:r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的结构和功能</a:t>
            </a:r>
            <a:endParaRPr lang="en-US" altLang="zh-CN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  <a:buNone/>
            </a:pPr>
            <a:r>
              <a:rPr 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6.2.2  8255A</a:t>
            </a:r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的控制字</a:t>
            </a:r>
            <a:endParaRPr lang="en-US" altLang="zh-CN" sz="3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  <a:buNone/>
            </a:pP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6.2.3  8255A</a:t>
            </a:r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的工作方式和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口状态字</a:t>
            </a:r>
            <a:endParaRPr lang="zh-CN" altLang="en-US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b="1" dirty="0" smtClean="0">
              <a:solidFill>
                <a:srgbClr val="FFFF00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381000"/>
            <a:ext cx="8001000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altLang="zh-CN" sz="3200" b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3200" b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方式选择控制字</a:t>
            </a:r>
            <a:endParaRPr lang="en-US" altLang="zh-CN" sz="3200" b="1" dirty="0" smtClean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写入控制口以定义各端口工作方式，且要求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选择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口的工作方式（方式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~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2)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endParaRPr lang="en-US" altLang="zh-CN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选择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口的方式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方式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1)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2255" indent="-262255"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4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口、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高、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口、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低的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方式。</a:t>
            </a:r>
            <a:endParaRPr lang="en-US" altLang="zh-CN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262255" indent="-262255" algn="just">
              <a:buClr>
                <a:srgbClr val="00FF00"/>
              </a:buClr>
            </a:pP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1-In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（输入），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0-Out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（输出），可有</a:t>
            </a:r>
            <a:r>
              <a:rPr lang="en-US" altLang="zh-CN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种组态。</a:t>
            </a:r>
            <a:endParaRPr lang="en-US" altLang="zh-CN" sz="2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 descr="图6.11-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799" y="2819400"/>
            <a:ext cx="5758645" cy="3661467"/>
          </a:xfrm>
          <a:prstGeom prst="rect">
            <a:avLst/>
          </a:prstGeom>
        </p:spPr>
      </p:pic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457200"/>
            <a:ext cx="8229600" cy="6400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sz="3800" b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3800" b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置位</a:t>
            </a:r>
            <a:r>
              <a:rPr lang="en-US" sz="3800" b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3800" b="1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复位控制字</a:t>
            </a:r>
            <a:endParaRPr lang="en-US" altLang="zh-CN" sz="3800" b="1" dirty="0" smtClean="0"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30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可使</a:t>
            </a:r>
            <a:r>
              <a:rPr lang="en-US" altLang="zh-CN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口任一引脚的输出单独置</a:t>
            </a:r>
            <a:r>
              <a:rPr lang="en-US" altLang="zh-CN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或清</a:t>
            </a:r>
            <a:r>
              <a:rPr lang="en-US" altLang="zh-CN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，格式</a:t>
            </a:r>
            <a:r>
              <a:rPr lang="en-US" altLang="zh-CN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en-US" altLang="zh-CN" sz="3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sz="3000" dirty="0" smtClean="0"/>
          </a:p>
          <a:p>
            <a:pPr>
              <a:buNone/>
            </a:pPr>
            <a:endParaRPr lang="en-US" altLang="zh-CN" sz="3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sz="3000" dirty="0" smtClean="0"/>
          </a:p>
          <a:p>
            <a:pPr>
              <a:buNone/>
            </a:pPr>
            <a:endParaRPr lang="en-US" altLang="zh-CN" sz="3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sz="3000" dirty="0" smtClean="0"/>
          </a:p>
          <a:p>
            <a:pPr>
              <a:buNone/>
            </a:pPr>
            <a:endParaRPr lang="en-US" altLang="zh-CN" sz="3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sz="3000" dirty="0" smtClean="0"/>
          </a:p>
          <a:p>
            <a:pPr algn="just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3000" b="1" dirty="0" smtClean="0">
                <a:solidFill>
                  <a:srgbClr val="00FF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例如：</a:t>
            </a:r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</a:t>
            </a:r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8255A</a:t>
            </a:r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口地址为</a:t>
            </a:r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60H~63H</a:t>
            </a:r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</a:t>
            </a:r>
            <a:r>
              <a:rPr lang="en-US" sz="30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平时为低电平，要求从</a:t>
            </a:r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</a:t>
            </a:r>
            <a:r>
              <a:rPr lang="en-US" sz="30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输出一个正脉冲，程序段</a:t>
            </a:r>
            <a:r>
              <a:rPr lang="en-US" altLang="zh-CN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</a:t>
            </a:r>
            <a:endParaRPr lang="en-US" altLang="zh-CN" sz="3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3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MOV	   AL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00001011B</a:t>
            </a:r>
            <a:endParaRPr lang="zh-CN" altLang="en-US" sz="3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OUT	   63H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	</a:t>
            </a:r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    </a:t>
            </a:r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置</a:t>
            </a:r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</a:t>
            </a:r>
            <a:r>
              <a:rPr lang="en-US" sz="30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为高电平</a:t>
            </a:r>
            <a:endParaRPr lang="zh-CN" altLang="en-US" sz="3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MOV	   AL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00001010B</a:t>
            </a:r>
            <a:endParaRPr lang="zh-CN" altLang="en-US" sz="3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OUT	   63H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	</a:t>
            </a:r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置</a:t>
            </a:r>
            <a:r>
              <a:rPr 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</a:t>
            </a:r>
            <a:r>
              <a:rPr lang="en-US" sz="30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3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为低电平</a:t>
            </a:r>
            <a:endParaRPr lang="zh-CN" altLang="en-US" sz="3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图6.12-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5400" y="1371600"/>
            <a:ext cx="6400800" cy="2864022"/>
          </a:xfrm>
          <a:prstGeom prst="rect">
            <a:avLst/>
          </a:prstGeom>
        </p:spPr>
      </p:pic>
    </p:spTree>
  </p:cSld>
  <p:clrMapOvr>
    <a:masterClrMapping/>
  </p:clrMapOvr>
  <p:transition spd="slow">
    <p:cover dir="r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828800"/>
            <a:ext cx="7924800" cy="4297363"/>
          </a:xfrm>
        </p:spPr>
        <p:txBody>
          <a:bodyPr/>
          <a:lstStyle/>
          <a:p>
            <a:pPr>
              <a:spcBef>
                <a:spcPts val="2400"/>
              </a:spcBef>
              <a:buNone/>
            </a:pP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6.2.1  8255A</a:t>
            </a:r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的结构和功能</a:t>
            </a:r>
            <a:endParaRPr lang="en-US" altLang="zh-CN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  <a:buNone/>
            </a:pP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6.2.2  8255A</a:t>
            </a:r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的控制字</a:t>
            </a:r>
            <a:endParaRPr lang="en-US" altLang="zh-CN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  <a:buNone/>
            </a:pPr>
            <a:r>
              <a:rPr 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6.2.3  8255A</a:t>
            </a:r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的工作方式和</a:t>
            </a:r>
            <a:r>
              <a:rPr 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口状态字</a:t>
            </a:r>
            <a:endParaRPr lang="zh-CN" altLang="en-US" sz="3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b="1" dirty="0" smtClean="0">
              <a:solidFill>
                <a:srgbClr val="FFFF00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altLang="zh-CN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8255A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可工作于</a:t>
            </a:r>
            <a:r>
              <a:rPr lang="en-US" altLang="zh-CN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种方式：</a:t>
            </a:r>
            <a:endParaRPr lang="en-US" altLang="zh-CN" sz="30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0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方式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0-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基本输入输出方式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方式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1-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选通输入输出方式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方式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2-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双向总线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方式</a:t>
            </a:r>
            <a:endParaRPr 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None/>
            </a:pPr>
            <a:r>
              <a:rPr lang="en-US" sz="3500" b="1" dirty="0" smtClean="0">
                <a:solidFill>
                  <a:srgbClr val="FF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3500" b="1" dirty="0" smtClean="0">
                <a:solidFill>
                  <a:srgbClr val="FF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方式</a:t>
            </a:r>
            <a:r>
              <a:rPr lang="en-US" sz="3500" b="1" dirty="0" smtClean="0">
                <a:solidFill>
                  <a:srgbClr val="FF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en-US" sz="3500" b="1" dirty="0" smtClean="0">
              <a:solidFill>
                <a:srgbClr val="FF99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None/>
            </a:pP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基本输入输出</a:t>
            </a:r>
            <a:r>
              <a:rPr 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(Basic Input/Output)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方式，适用于不要用应答信号的简单</a:t>
            </a:r>
            <a:r>
              <a:rPr lang="en-US" altLang="zh-CN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8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00FFCC"/>
              </a:buClr>
              <a:buFont typeface="Wingdings" panose="05000000000000000000" pitchFamily="2" charset="2"/>
              <a:buChar char="l"/>
            </a:pPr>
            <a:r>
              <a:rPr lang="en-US" sz="2800" dirty="0" smtClean="0">
                <a:ea typeface="楷体_GB2312" pitchFamily="49" charset="-122"/>
              </a:rPr>
              <a:t>A</a:t>
            </a:r>
            <a:r>
              <a:rPr lang="zh-CN" altLang="en-US" sz="2800" dirty="0" smtClean="0">
                <a:ea typeface="楷体_GB2312" pitchFamily="49" charset="-122"/>
              </a:rPr>
              <a:t>口、</a:t>
            </a:r>
            <a:r>
              <a:rPr lang="en-US" sz="2800" dirty="0" smtClean="0">
                <a:ea typeface="楷体_GB2312" pitchFamily="49" charset="-122"/>
              </a:rPr>
              <a:t>B</a:t>
            </a:r>
            <a:r>
              <a:rPr lang="zh-CN" altLang="en-US" sz="2800" dirty="0" smtClean="0">
                <a:ea typeface="楷体_GB2312" pitchFamily="49" charset="-122"/>
              </a:rPr>
              <a:t>口用作</a:t>
            </a:r>
            <a:r>
              <a:rPr lang="en-US" sz="2800" dirty="0" smtClean="0">
                <a:ea typeface="楷体_GB2312" pitchFamily="49" charset="-122"/>
              </a:rPr>
              <a:t>8</a:t>
            </a:r>
            <a:r>
              <a:rPr lang="zh-CN" altLang="en-US" sz="2800" dirty="0" smtClean="0">
                <a:ea typeface="楷体_GB2312" pitchFamily="49" charset="-122"/>
              </a:rPr>
              <a:t>位端口；</a:t>
            </a:r>
            <a:r>
              <a:rPr lang="en-US" sz="2800" dirty="0" smtClean="0">
                <a:ea typeface="楷体_GB2312" pitchFamily="49" charset="-122"/>
              </a:rPr>
              <a:t>C</a:t>
            </a:r>
            <a:r>
              <a:rPr lang="zh-CN" altLang="en-US" sz="2800" dirty="0" smtClean="0">
                <a:ea typeface="楷体_GB2312" pitchFamily="49" charset="-122"/>
              </a:rPr>
              <a:t>高和</a:t>
            </a:r>
            <a:r>
              <a:rPr lang="en-US" altLang="zh-CN" sz="2800" dirty="0" smtClean="0">
                <a:ea typeface="楷体_GB2312" pitchFamily="49" charset="-122"/>
              </a:rPr>
              <a:t>C</a:t>
            </a:r>
            <a:r>
              <a:rPr lang="zh-CN" altLang="en-US" sz="2800" dirty="0" smtClean="0">
                <a:ea typeface="楷体_GB2312" pitchFamily="49" charset="-122"/>
              </a:rPr>
              <a:t>低各用作</a:t>
            </a:r>
            <a:r>
              <a:rPr lang="en-US" altLang="zh-CN" sz="2800" dirty="0" smtClean="0">
                <a:ea typeface="楷体_GB2312" pitchFamily="49" charset="-122"/>
              </a:rPr>
              <a:t>2</a:t>
            </a:r>
            <a:r>
              <a:rPr lang="zh-CN" altLang="en-US" sz="2800" dirty="0" smtClean="0">
                <a:ea typeface="楷体_GB2312" pitchFamily="49" charset="-122"/>
              </a:rPr>
              <a:t>个</a:t>
            </a:r>
            <a:r>
              <a:rPr lang="en-US" sz="2800" dirty="0" smtClean="0">
                <a:ea typeface="楷体_GB2312" pitchFamily="49" charset="-122"/>
              </a:rPr>
              <a:t>4</a:t>
            </a:r>
            <a:r>
              <a:rPr lang="zh-CN" altLang="en-US" sz="2800" dirty="0" smtClean="0">
                <a:ea typeface="楷体_GB2312" pitchFamily="49" charset="-122"/>
              </a:rPr>
              <a:t>位端口，或合在一起构成</a:t>
            </a:r>
            <a:r>
              <a:rPr lang="en-US" altLang="zh-CN" sz="2800" dirty="0" smtClean="0">
                <a:ea typeface="楷体_GB2312" pitchFamily="49" charset="-122"/>
              </a:rPr>
              <a:t>1</a:t>
            </a:r>
            <a:r>
              <a:rPr lang="zh-CN" altLang="en-US" sz="2800" dirty="0" smtClean="0">
                <a:ea typeface="楷体_GB2312" pitchFamily="49" charset="-122"/>
              </a:rPr>
              <a:t>个</a:t>
            </a:r>
            <a:r>
              <a:rPr lang="en-US" sz="2800" dirty="0" smtClean="0">
                <a:ea typeface="楷体_GB2312" pitchFamily="49" charset="-122"/>
              </a:rPr>
              <a:t>8</a:t>
            </a:r>
            <a:r>
              <a:rPr lang="zh-CN" altLang="en-US" sz="2800" dirty="0" smtClean="0">
                <a:ea typeface="楷体_GB2312" pitchFamily="49" charset="-122"/>
              </a:rPr>
              <a:t>位端口。</a:t>
            </a:r>
            <a:endParaRPr lang="en-US" altLang="zh-CN" sz="2800" dirty="0" smtClean="0">
              <a:ea typeface="楷体_GB2312" pitchFamily="49" charset="-122"/>
            </a:endParaRPr>
          </a:p>
          <a:p>
            <a:pPr algn="just">
              <a:buClr>
                <a:srgbClr val="00FFCC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ea typeface="楷体_GB2312" pitchFamily="49" charset="-122"/>
              </a:rPr>
              <a:t>输出信号可被锁存，输入不能锁存。</a:t>
            </a:r>
            <a:endParaRPr lang="zh-CN" altLang="en-US" sz="2800" dirty="0"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505200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zh-CN" altLang="en-US" sz="2800" b="0" dirty="0" smtClean="0">
                <a:solidFill>
                  <a:srgbClr val="CCFFFF"/>
                </a:solidFill>
              </a:rPr>
              <a:t>图</a:t>
            </a:r>
            <a:r>
              <a:rPr lang="en-US" altLang="zh-CN" sz="2800" b="0" dirty="0" smtClean="0">
                <a:solidFill>
                  <a:srgbClr val="CCFFFF"/>
                </a:solidFill>
              </a:rPr>
              <a:t>6.13  </a:t>
            </a:r>
            <a:r>
              <a:rPr lang="zh-CN" altLang="en-US" sz="2800" b="0" dirty="0" smtClean="0">
                <a:solidFill>
                  <a:srgbClr val="CCFFFF"/>
                </a:solidFill>
              </a:rPr>
              <a:t>各端口均工作于方式</a:t>
            </a:r>
            <a:r>
              <a:rPr lang="en-US" sz="2800" b="0" dirty="0" smtClean="0">
                <a:solidFill>
                  <a:srgbClr val="CCFFFF"/>
                </a:solidFill>
              </a:rPr>
              <a:t>0</a:t>
            </a:r>
            <a:r>
              <a:rPr lang="zh-CN" altLang="en-US" sz="2800" b="0" dirty="0" smtClean="0">
                <a:solidFill>
                  <a:srgbClr val="CCFFFF"/>
                </a:solidFill>
              </a:rPr>
              <a:t>时的控制字</a:t>
            </a:r>
            <a:endParaRPr lang="en-US" altLang="zh-CN" sz="2800" b="0" dirty="0" smtClean="0">
              <a:solidFill>
                <a:srgbClr val="CCFFFF"/>
              </a:solidFill>
            </a:endParaRPr>
          </a:p>
          <a:p>
            <a:pPr algn="ctr">
              <a:buNone/>
            </a:pPr>
            <a:endParaRPr lang="en-US" altLang="zh-CN" sz="2800" dirty="0" smtClean="0">
              <a:solidFill>
                <a:srgbClr val="CCFFFF"/>
              </a:solidFill>
              <a:ea typeface="楷体_GB2312" pitchFamily="49" charset="-122"/>
            </a:endParaRPr>
          </a:p>
          <a:p>
            <a:pPr algn="just">
              <a:buClr>
                <a:srgbClr val="00FFCC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ea typeface="楷体_GB2312" pitchFamily="49" charset="-122"/>
              </a:rPr>
              <a:t>A</a:t>
            </a:r>
            <a:r>
              <a:rPr lang="zh-CN" altLang="en-US" dirty="0" smtClean="0">
                <a:ea typeface="楷体_GB2312" pitchFamily="49" charset="-122"/>
              </a:rPr>
              <a:t>口、</a:t>
            </a:r>
            <a:r>
              <a:rPr lang="en-US" altLang="zh-CN" dirty="0" smtClean="0">
                <a:ea typeface="楷体_GB2312" pitchFamily="49" charset="-122"/>
              </a:rPr>
              <a:t>C</a:t>
            </a:r>
            <a:r>
              <a:rPr lang="zh-CN" altLang="en-US" dirty="0" smtClean="0">
                <a:ea typeface="楷体_GB2312" pitchFamily="49" charset="-122"/>
              </a:rPr>
              <a:t>高、</a:t>
            </a:r>
            <a:r>
              <a:rPr lang="en-US" altLang="zh-CN" dirty="0" smtClean="0">
                <a:ea typeface="楷体_GB2312" pitchFamily="49" charset="-122"/>
              </a:rPr>
              <a:t>B</a:t>
            </a:r>
            <a:r>
              <a:rPr lang="zh-CN" altLang="en-US" dirty="0" smtClean="0">
                <a:ea typeface="楷体_GB2312" pitchFamily="49" charset="-122"/>
              </a:rPr>
              <a:t>口、</a:t>
            </a:r>
            <a:r>
              <a:rPr lang="en-US" altLang="zh-CN" dirty="0" smtClean="0">
                <a:ea typeface="楷体_GB2312" pitchFamily="49" charset="-122"/>
              </a:rPr>
              <a:t>C</a:t>
            </a:r>
            <a:r>
              <a:rPr lang="zh-CN" altLang="en-US" dirty="0" smtClean="0">
                <a:ea typeface="楷体_GB2312" pitchFamily="49" charset="-122"/>
              </a:rPr>
              <a:t>低可构成</a:t>
            </a:r>
            <a:r>
              <a:rPr lang="en-US" dirty="0" smtClean="0">
                <a:ea typeface="楷体_GB2312" pitchFamily="49" charset="-122"/>
              </a:rPr>
              <a:t>16 </a:t>
            </a:r>
            <a:r>
              <a:rPr lang="zh-CN" altLang="en-US" dirty="0" smtClean="0">
                <a:ea typeface="楷体_GB2312" pitchFamily="49" charset="-122"/>
              </a:rPr>
              <a:t>种不同组态。</a:t>
            </a:r>
            <a:endParaRPr lang="en-US" altLang="zh-CN" dirty="0" smtClean="0">
              <a:ea typeface="楷体_GB2312" pitchFamily="49" charset="-122"/>
            </a:endParaRPr>
          </a:p>
          <a:p>
            <a:pPr algn="just">
              <a:lnSpc>
                <a:spcPct val="120000"/>
              </a:lnSpc>
              <a:buNone/>
            </a:pPr>
            <a:r>
              <a:rPr lang="zh-CN" altLang="en-US" dirty="0" smtClean="0">
                <a:solidFill>
                  <a:srgbClr val="00FFCC"/>
                </a:solidFill>
                <a:ea typeface="楷体_GB2312" pitchFamily="49" charset="-122"/>
              </a:rPr>
              <a:t>例如，</a:t>
            </a:r>
            <a:r>
              <a:rPr lang="zh-CN" altLang="en-US" sz="3000" dirty="0" smtClean="0">
                <a:solidFill>
                  <a:schemeClr val="bg1"/>
                </a:solidFill>
                <a:ea typeface="楷体_GB2312" pitchFamily="49" charset="-122"/>
              </a:rPr>
              <a:t>设</a:t>
            </a:r>
            <a:r>
              <a:rPr lang="en-US" sz="3000" dirty="0" smtClean="0">
                <a:solidFill>
                  <a:schemeClr val="bg1"/>
                </a:solidFill>
                <a:ea typeface="楷体_GB2312" pitchFamily="49" charset="-122"/>
              </a:rPr>
              <a:t>8255A</a:t>
            </a:r>
            <a:r>
              <a:rPr lang="zh-CN" altLang="en-US" sz="3000" dirty="0" smtClean="0">
                <a:solidFill>
                  <a:schemeClr val="bg1"/>
                </a:solidFill>
                <a:ea typeface="楷体_GB2312" pitchFamily="49" charset="-122"/>
              </a:rPr>
              <a:t>的控制字寄存器的口地址为</a:t>
            </a:r>
            <a:r>
              <a:rPr lang="en-US" sz="3000" dirty="0" smtClean="0">
                <a:solidFill>
                  <a:schemeClr val="bg1"/>
                </a:solidFill>
                <a:ea typeface="楷体_GB2312" pitchFamily="49" charset="-122"/>
              </a:rPr>
              <a:t>63H</a:t>
            </a:r>
            <a:r>
              <a:rPr lang="zh-CN" altLang="en-US" sz="3000" dirty="0" smtClean="0">
                <a:solidFill>
                  <a:schemeClr val="bg1"/>
                </a:solidFill>
                <a:ea typeface="楷体_GB2312" pitchFamily="49" charset="-122"/>
              </a:rPr>
              <a:t>，若要求</a:t>
            </a:r>
            <a:r>
              <a:rPr lang="en-US" sz="3000" dirty="0" smtClean="0">
                <a:solidFill>
                  <a:schemeClr val="bg1"/>
                </a:solidFill>
                <a:ea typeface="楷体_GB2312" pitchFamily="49" charset="-122"/>
              </a:rPr>
              <a:t>A</a:t>
            </a:r>
            <a:r>
              <a:rPr lang="zh-CN" altLang="en-US" sz="3000" dirty="0" smtClean="0">
                <a:solidFill>
                  <a:schemeClr val="bg1"/>
                </a:solidFill>
                <a:ea typeface="楷体_GB2312" pitchFamily="49" charset="-122"/>
              </a:rPr>
              <a:t>口和</a:t>
            </a:r>
            <a:r>
              <a:rPr lang="en-US" sz="3000" dirty="0" smtClean="0">
                <a:solidFill>
                  <a:schemeClr val="bg1"/>
                </a:solidFill>
                <a:ea typeface="楷体_GB2312" pitchFamily="49" charset="-122"/>
              </a:rPr>
              <a:t>B</a:t>
            </a:r>
            <a:r>
              <a:rPr lang="zh-CN" altLang="en-US" sz="3000" dirty="0" smtClean="0">
                <a:solidFill>
                  <a:schemeClr val="bg1"/>
                </a:solidFill>
                <a:ea typeface="楷体_GB2312" pitchFamily="49" charset="-122"/>
              </a:rPr>
              <a:t>口工作于方式</a:t>
            </a:r>
            <a:r>
              <a:rPr lang="en-US" sz="3000" dirty="0" smtClean="0">
                <a:solidFill>
                  <a:schemeClr val="bg1"/>
                </a:solidFill>
                <a:ea typeface="楷体_GB2312" pitchFamily="49" charset="-122"/>
              </a:rPr>
              <a:t>0</a:t>
            </a:r>
            <a:r>
              <a:rPr lang="zh-CN" altLang="en-US" sz="3000" dirty="0" smtClean="0">
                <a:solidFill>
                  <a:schemeClr val="bg1"/>
                </a:solidFill>
                <a:ea typeface="楷体_GB2312" pitchFamily="49" charset="-122"/>
              </a:rPr>
              <a:t>，</a:t>
            </a:r>
            <a:r>
              <a:rPr lang="en-US" sz="3000" dirty="0" smtClean="0">
                <a:solidFill>
                  <a:schemeClr val="bg1"/>
                </a:solidFill>
                <a:ea typeface="楷体_GB2312" pitchFamily="49" charset="-122"/>
              </a:rPr>
              <a:t>A</a:t>
            </a:r>
            <a:r>
              <a:rPr lang="zh-CN" altLang="en-US" sz="3000" dirty="0" smtClean="0">
                <a:solidFill>
                  <a:schemeClr val="bg1"/>
                </a:solidFill>
                <a:ea typeface="楷体_GB2312" pitchFamily="49" charset="-122"/>
              </a:rPr>
              <a:t>口、</a:t>
            </a:r>
            <a:r>
              <a:rPr lang="en-US" sz="3000" dirty="0" smtClean="0">
                <a:solidFill>
                  <a:schemeClr val="bg1"/>
                </a:solidFill>
                <a:ea typeface="楷体_GB2312" pitchFamily="49" charset="-122"/>
              </a:rPr>
              <a:t>B</a:t>
            </a:r>
            <a:r>
              <a:rPr lang="zh-CN" altLang="en-US" sz="3000" dirty="0" smtClean="0">
                <a:solidFill>
                  <a:schemeClr val="bg1"/>
                </a:solidFill>
                <a:ea typeface="楷体_GB2312" pitchFamily="49" charset="-122"/>
              </a:rPr>
              <a:t>口和</a:t>
            </a:r>
            <a:r>
              <a:rPr lang="en-US" sz="3000" dirty="0" smtClean="0">
                <a:solidFill>
                  <a:schemeClr val="bg1"/>
                </a:solidFill>
                <a:ea typeface="楷体_GB2312" pitchFamily="49" charset="-122"/>
              </a:rPr>
              <a:t>C</a:t>
            </a:r>
            <a:r>
              <a:rPr lang="zh-CN" altLang="en-US" sz="3000" dirty="0" smtClean="0">
                <a:solidFill>
                  <a:schemeClr val="bg1"/>
                </a:solidFill>
                <a:ea typeface="楷体_GB2312" pitchFamily="49" charset="-122"/>
              </a:rPr>
              <a:t>口高</a:t>
            </a:r>
            <a:r>
              <a:rPr lang="en-US" sz="3000" dirty="0" smtClean="0">
                <a:solidFill>
                  <a:schemeClr val="bg1"/>
                </a:solidFill>
                <a:ea typeface="楷体_GB2312" pitchFamily="49" charset="-122"/>
              </a:rPr>
              <a:t>4</a:t>
            </a:r>
            <a:r>
              <a:rPr lang="zh-CN" altLang="en-US" sz="3000" dirty="0" smtClean="0">
                <a:solidFill>
                  <a:schemeClr val="bg1"/>
                </a:solidFill>
                <a:ea typeface="楷体_GB2312" pitchFamily="49" charset="-122"/>
              </a:rPr>
              <a:t>位作输入，</a:t>
            </a:r>
            <a:r>
              <a:rPr lang="en-US" sz="3000" dirty="0" smtClean="0">
                <a:solidFill>
                  <a:schemeClr val="bg1"/>
                </a:solidFill>
                <a:ea typeface="楷体_GB2312" pitchFamily="49" charset="-122"/>
              </a:rPr>
              <a:t>C</a:t>
            </a:r>
            <a:r>
              <a:rPr lang="zh-CN" altLang="en-US" sz="3000" dirty="0" smtClean="0">
                <a:solidFill>
                  <a:schemeClr val="bg1"/>
                </a:solidFill>
                <a:ea typeface="楷体_GB2312" pitchFamily="49" charset="-122"/>
              </a:rPr>
              <a:t>口低</a:t>
            </a:r>
            <a:r>
              <a:rPr lang="en-US" sz="3000" dirty="0" smtClean="0">
                <a:solidFill>
                  <a:schemeClr val="bg1"/>
                </a:solidFill>
                <a:ea typeface="楷体_GB2312" pitchFamily="49" charset="-122"/>
              </a:rPr>
              <a:t>4</a:t>
            </a:r>
            <a:r>
              <a:rPr lang="zh-CN" altLang="en-US" sz="3000" dirty="0" smtClean="0">
                <a:solidFill>
                  <a:schemeClr val="bg1"/>
                </a:solidFill>
                <a:ea typeface="楷体_GB2312" pitchFamily="49" charset="-122"/>
              </a:rPr>
              <a:t>位为输出，可用下列指令来设置：</a:t>
            </a:r>
            <a:endParaRPr lang="zh-CN" altLang="en-US" sz="3000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 algn="just">
              <a:buNone/>
            </a:pPr>
            <a:r>
              <a:rPr lang="en-US" sz="3000" dirty="0" smtClean="0">
                <a:ea typeface="楷体_GB2312" pitchFamily="49" charset="-122"/>
              </a:rPr>
              <a:t>        MOV	  AL</a:t>
            </a:r>
            <a:r>
              <a:rPr lang="zh-CN" altLang="en-US" sz="3000" dirty="0" smtClean="0">
                <a:ea typeface="楷体_GB2312" pitchFamily="49" charset="-122"/>
              </a:rPr>
              <a:t>，</a:t>
            </a:r>
            <a:r>
              <a:rPr lang="en-US" sz="3000" dirty="0" smtClean="0">
                <a:ea typeface="楷体_GB2312" pitchFamily="49" charset="-122"/>
              </a:rPr>
              <a:t>10011010B</a:t>
            </a:r>
            <a:endParaRPr lang="zh-CN" altLang="en-US" sz="3000" dirty="0" smtClean="0">
              <a:ea typeface="楷体_GB2312" pitchFamily="49" charset="-122"/>
            </a:endParaRPr>
          </a:p>
          <a:p>
            <a:pPr algn="just">
              <a:buNone/>
            </a:pPr>
            <a:r>
              <a:rPr lang="en-US" sz="3000" dirty="0" smtClean="0">
                <a:ea typeface="楷体_GB2312" pitchFamily="49" charset="-122"/>
              </a:rPr>
              <a:t>        OUT	  63H</a:t>
            </a:r>
            <a:r>
              <a:rPr lang="zh-CN" altLang="en-US" sz="3000" dirty="0" smtClean="0">
                <a:ea typeface="楷体_GB2312" pitchFamily="49" charset="-122"/>
              </a:rPr>
              <a:t>，</a:t>
            </a:r>
            <a:r>
              <a:rPr lang="en-US" sz="3000" dirty="0" smtClean="0">
                <a:ea typeface="楷体_GB2312" pitchFamily="49" charset="-122"/>
              </a:rPr>
              <a:t>AL</a:t>
            </a:r>
            <a:endParaRPr lang="zh-CN" altLang="en-US" sz="3000" dirty="0" smtClean="0">
              <a:ea typeface="楷体_GB2312" pitchFamily="49" charset="-122"/>
            </a:endParaRPr>
          </a:p>
        </p:txBody>
      </p:sp>
      <p:pic>
        <p:nvPicPr>
          <p:cNvPr id="4" name="图片 3" descr="图6.13-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457200"/>
            <a:ext cx="6781800" cy="2404823"/>
          </a:xfrm>
          <a:prstGeom prst="rect">
            <a:avLst/>
          </a:prstGeom>
        </p:spPr>
      </p:pic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900" b="1" dirty="0" smtClean="0">
                <a:solidFill>
                  <a:srgbClr val="FF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3900" b="1" dirty="0" smtClean="0">
                <a:solidFill>
                  <a:srgbClr val="FF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方式</a:t>
            </a:r>
            <a:r>
              <a:rPr lang="en-US" sz="3900" b="1" dirty="0" smtClean="0">
                <a:solidFill>
                  <a:srgbClr val="FF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lang="en-US" sz="3900" b="1" dirty="0" smtClean="0">
              <a:solidFill>
                <a:srgbClr val="FF99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选通输入</a:t>
            </a:r>
            <a:r>
              <a:rPr 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</a:t>
            </a:r>
            <a:r>
              <a:rPr 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(Strobe Input/Output)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方式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Clr>
                <a:srgbClr val="00FFCC"/>
              </a:buClr>
              <a:buFont typeface="Wingdings" panose="05000000000000000000" pitchFamily="2" charset="2"/>
              <a:buChar char="l"/>
            </a:pPr>
            <a:r>
              <a:rPr lang="en-US" altLang="zh-CN" sz="3300" dirty="0" smtClean="0">
                <a:ea typeface="楷体_GB2312" pitchFamily="49" charset="-122"/>
              </a:rPr>
              <a:t>A</a:t>
            </a:r>
            <a:r>
              <a:rPr lang="zh-CN" altLang="en-US" sz="3300" dirty="0" smtClean="0">
                <a:ea typeface="楷体_GB2312" pitchFamily="49" charset="-122"/>
              </a:rPr>
              <a:t>口、</a:t>
            </a:r>
            <a:r>
              <a:rPr lang="en-US" altLang="zh-CN" sz="3300" dirty="0" smtClean="0">
                <a:ea typeface="楷体_GB2312" pitchFamily="49" charset="-122"/>
              </a:rPr>
              <a:t>B</a:t>
            </a:r>
            <a:r>
              <a:rPr lang="zh-CN" altLang="en-US" sz="3300" dirty="0" smtClean="0">
                <a:ea typeface="楷体_GB2312" pitchFamily="49" charset="-122"/>
              </a:rPr>
              <a:t>口作数据口，均可工作于输入或输出方式，并能锁存数据。要在联络信号控制下才能工作。</a:t>
            </a:r>
            <a:endParaRPr lang="en-US" altLang="zh-CN" sz="3300" dirty="0" smtClean="0">
              <a:ea typeface="楷体_GB2312" pitchFamily="49" charset="-122"/>
            </a:endParaRPr>
          </a:p>
          <a:p>
            <a:pPr algn="just">
              <a:lnSpc>
                <a:spcPct val="120000"/>
              </a:lnSpc>
              <a:buClr>
                <a:srgbClr val="00FFCC"/>
              </a:buClr>
              <a:buFont typeface="Wingdings" panose="05000000000000000000" pitchFamily="2" charset="2"/>
              <a:buChar char="l"/>
            </a:pPr>
            <a:r>
              <a:rPr lang="en-US" altLang="zh-CN" sz="3300" dirty="0" smtClean="0">
                <a:ea typeface="楷体_GB2312" pitchFamily="49" charset="-122"/>
              </a:rPr>
              <a:t>PC</a:t>
            </a:r>
            <a:r>
              <a:rPr lang="en-US" altLang="zh-CN" sz="3300" baseline="-25000" dirty="0" smtClean="0">
                <a:ea typeface="楷体_GB2312" pitchFamily="49" charset="-122"/>
              </a:rPr>
              <a:t>0</a:t>
            </a:r>
            <a:r>
              <a:rPr lang="en-US" altLang="zh-CN" sz="3300" dirty="0" smtClean="0">
                <a:ea typeface="楷体_GB2312" pitchFamily="49" charset="-122"/>
                <a:sym typeface="Symbol" panose="05050102010706020507"/>
              </a:rPr>
              <a:t></a:t>
            </a:r>
            <a:r>
              <a:rPr lang="en-US" altLang="zh-CN" sz="3300" dirty="0" smtClean="0">
                <a:ea typeface="楷体_GB2312" pitchFamily="49" charset="-122"/>
              </a:rPr>
              <a:t>PC</a:t>
            </a:r>
            <a:r>
              <a:rPr lang="en-US" altLang="zh-CN" sz="3300" baseline="-25000" dirty="0" smtClean="0">
                <a:ea typeface="楷体_GB2312" pitchFamily="49" charset="-122"/>
              </a:rPr>
              <a:t>2</a:t>
            </a:r>
            <a:r>
              <a:rPr lang="zh-CN" altLang="en-US" sz="3300" dirty="0" smtClean="0">
                <a:ea typeface="楷体_GB2312" pitchFamily="49" charset="-122"/>
              </a:rPr>
              <a:t>，</a:t>
            </a:r>
            <a:r>
              <a:rPr lang="en-US" altLang="zh-CN" sz="3300" dirty="0" smtClean="0">
                <a:ea typeface="楷体_GB2312" pitchFamily="49" charset="-122"/>
              </a:rPr>
              <a:t>PC</a:t>
            </a:r>
            <a:r>
              <a:rPr lang="en-US" altLang="zh-CN" sz="3300" baseline="-25000" dirty="0" smtClean="0">
                <a:ea typeface="楷体_GB2312" pitchFamily="49" charset="-122"/>
              </a:rPr>
              <a:t>3</a:t>
            </a:r>
            <a:r>
              <a:rPr lang="en-US" altLang="zh-CN" sz="3300" dirty="0" smtClean="0">
                <a:ea typeface="楷体_GB2312" pitchFamily="49" charset="-122"/>
                <a:sym typeface="Symbol" panose="05050102010706020507"/>
              </a:rPr>
              <a:t></a:t>
            </a:r>
            <a:r>
              <a:rPr lang="en-US" altLang="zh-CN" sz="3300" dirty="0" smtClean="0">
                <a:ea typeface="楷体_GB2312" pitchFamily="49" charset="-122"/>
              </a:rPr>
              <a:t>PC</a:t>
            </a:r>
            <a:r>
              <a:rPr lang="en-US" altLang="zh-CN" sz="3300" baseline="-25000" dirty="0" smtClean="0">
                <a:ea typeface="楷体_GB2312" pitchFamily="49" charset="-122"/>
              </a:rPr>
              <a:t>5</a:t>
            </a:r>
            <a:r>
              <a:rPr lang="zh-CN" altLang="en-US" sz="3300" dirty="0" smtClean="0">
                <a:ea typeface="楷体_GB2312" pitchFamily="49" charset="-122"/>
              </a:rPr>
              <a:t>用作联络（</a:t>
            </a:r>
            <a:r>
              <a:rPr lang="en-US" altLang="zh-CN" sz="3300" dirty="0" smtClean="0">
                <a:ea typeface="楷体_GB2312" pitchFamily="49" charset="-122"/>
              </a:rPr>
              <a:t>Handshaking</a:t>
            </a:r>
            <a:r>
              <a:rPr lang="zh-CN" altLang="en-US" sz="3300" dirty="0" smtClean="0">
                <a:ea typeface="楷体_GB2312" pitchFamily="49" charset="-122"/>
              </a:rPr>
              <a:t>）信号。</a:t>
            </a:r>
            <a:endParaRPr lang="en-US" altLang="zh-CN" sz="3300" dirty="0" smtClean="0">
              <a:ea typeface="楷体_GB2312" pitchFamily="49" charset="-122"/>
            </a:endParaRPr>
          </a:p>
          <a:p>
            <a:pPr>
              <a:buClr>
                <a:srgbClr val="00FFCC"/>
              </a:buClr>
              <a:buFont typeface="Wingdings" panose="05000000000000000000" pitchFamily="2" charset="2"/>
              <a:buChar char="l"/>
            </a:pPr>
            <a:r>
              <a:rPr lang="zh-CN" altLang="en-US" sz="3300" dirty="0" smtClean="0">
                <a:ea typeface="楷体_GB2312" pitchFamily="49" charset="-122"/>
              </a:rPr>
              <a:t>又可分</a:t>
            </a:r>
            <a:r>
              <a:rPr lang="en-US" altLang="zh-CN" sz="3300" dirty="0" smtClean="0">
                <a:ea typeface="楷体_GB2312" pitchFamily="49" charset="-122"/>
              </a:rPr>
              <a:t>3</a:t>
            </a:r>
            <a:r>
              <a:rPr lang="zh-CN" altLang="en-US" sz="3300" dirty="0" smtClean="0">
                <a:ea typeface="楷体_GB2312" pitchFamily="49" charset="-122"/>
              </a:rPr>
              <a:t>种情况：</a:t>
            </a:r>
            <a:endParaRPr lang="en-US" altLang="zh-CN" sz="3300" dirty="0" smtClean="0">
              <a:ea typeface="楷体_GB2312" pitchFamily="49" charset="-122"/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+mn-ea"/>
                <a:ea typeface="+mn-ea"/>
                <a:cs typeface="Times New Roman" panose="02020603050405020304" pitchFamily="18" charset="0"/>
              </a:rPr>
              <a:t> 	</a:t>
            </a:r>
            <a:r>
              <a:rPr lang="en-US" altLang="zh-CN" dirty="0" smtClean="0">
                <a:solidFill>
                  <a:srgbClr val="00FFCC"/>
                </a:solidFill>
                <a:ea typeface="+mn-ea"/>
              </a:rPr>
              <a:t>1</a:t>
            </a:r>
            <a:r>
              <a:rPr lang="zh-CN" altLang="en-US" dirty="0" smtClean="0">
                <a:solidFill>
                  <a:srgbClr val="00FFCC"/>
                </a:solidFill>
                <a:ea typeface="+mn-ea"/>
              </a:rPr>
              <a:t>）选通输入方式</a:t>
            </a:r>
            <a:endParaRPr lang="en-US" altLang="zh-CN" dirty="0" smtClean="0">
              <a:solidFill>
                <a:srgbClr val="00FFCC"/>
              </a:solidFill>
              <a:ea typeface="+mn-ea"/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00FFCC"/>
                </a:solidFill>
                <a:ea typeface="+mn-ea"/>
              </a:rPr>
              <a:t>    2</a:t>
            </a:r>
            <a:r>
              <a:rPr lang="zh-CN" altLang="en-US" dirty="0" smtClean="0">
                <a:solidFill>
                  <a:srgbClr val="00FFCC"/>
                </a:solidFill>
                <a:ea typeface="+mn-ea"/>
              </a:rPr>
              <a:t>）选通输出方式</a:t>
            </a:r>
            <a:endParaRPr lang="en-US" altLang="zh-CN" dirty="0" smtClean="0">
              <a:solidFill>
                <a:srgbClr val="00FFCC"/>
              </a:solidFill>
              <a:ea typeface="+mn-ea"/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00FFCC"/>
                </a:solidFill>
                <a:ea typeface="+mn-ea"/>
              </a:rPr>
              <a:t>    3</a:t>
            </a:r>
            <a:r>
              <a:rPr lang="zh-CN" altLang="en-US" dirty="0" smtClean="0">
                <a:solidFill>
                  <a:srgbClr val="00FFCC"/>
                </a:solidFill>
                <a:ea typeface="+mn-ea"/>
              </a:rPr>
              <a:t>）选通</a:t>
            </a:r>
            <a:r>
              <a:rPr lang="en-US" altLang="zh-CN" dirty="0" smtClean="0">
                <a:solidFill>
                  <a:srgbClr val="00FFCC"/>
                </a:solidFill>
                <a:ea typeface="+mn-ea"/>
              </a:rPr>
              <a:t>I/O</a:t>
            </a:r>
            <a:r>
              <a:rPr lang="zh-CN" altLang="en-US" dirty="0" smtClean="0">
                <a:solidFill>
                  <a:srgbClr val="00FFCC"/>
                </a:solidFill>
                <a:ea typeface="+mn-ea"/>
              </a:rPr>
              <a:t>方式组合</a:t>
            </a:r>
            <a:endParaRPr lang="zh-CN" altLang="en-US" dirty="0" smtClean="0">
              <a:solidFill>
                <a:srgbClr val="00FFCC"/>
              </a:solidFill>
              <a:ea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762000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00FF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200" dirty="0" smtClean="0">
                <a:solidFill>
                  <a:srgbClr val="00FF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）选通输入方式</a:t>
            </a:r>
            <a:endParaRPr lang="zh-CN" altLang="en-US" sz="3200" dirty="0">
              <a:solidFill>
                <a:srgbClr val="00FF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0" y="990600"/>
            <a:ext cx="3505200" cy="5638800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 smtClean="0">
                <a:solidFill>
                  <a:schemeClr val="bg1"/>
                </a:solidFill>
                <a:ea typeface="楷体_GB2312" pitchFamily="49" charset="-122"/>
              </a:rPr>
              <a:t>A</a:t>
            </a:r>
            <a:r>
              <a:rPr lang="zh-CN" altLang="en-US" sz="2800" b="1" dirty="0" smtClean="0">
                <a:solidFill>
                  <a:schemeClr val="bg1"/>
                </a:solidFill>
                <a:ea typeface="楷体_GB2312" pitchFamily="49" charset="-122"/>
              </a:rPr>
              <a:t>口和</a:t>
            </a:r>
            <a:r>
              <a:rPr lang="en-US" altLang="zh-CN" sz="2800" b="1" dirty="0" smtClean="0">
                <a:solidFill>
                  <a:schemeClr val="bg1"/>
                </a:solidFill>
                <a:ea typeface="楷体_GB2312" pitchFamily="49" charset="-122"/>
              </a:rPr>
              <a:t>B</a:t>
            </a:r>
            <a:r>
              <a:rPr lang="zh-CN" altLang="en-US" sz="2800" b="1" dirty="0" smtClean="0">
                <a:solidFill>
                  <a:schemeClr val="bg1"/>
                </a:solidFill>
                <a:ea typeface="楷体_GB2312" pitchFamily="49" charset="-122"/>
              </a:rPr>
              <a:t>口都工作于选通输入方式时</a:t>
            </a:r>
            <a:r>
              <a:rPr lang="en-US" altLang="zh-CN" sz="2800" b="1" dirty="0" smtClean="0">
                <a:solidFill>
                  <a:schemeClr val="bg1"/>
                </a:solidFill>
                <a:ea typeface="楷体_GB2312" pitchFamily="49" charset="-122"/>
              </a:rPr>
              <a:t>, </a:t>
            </a:r>
            <a:r>
              <a:rPr lang="en-US" altLang="zh-CN" sz="2800" dirty="0" smtClean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en-US" altLang="zh-CN" sz="2800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altLang="zh-CN" sz="2800" baseline="-25000" dirty="0" smtClean="0">
                <a:solidFill>
                  <a:schemeClr val="bg1"/>
                </a:solidFill>
                <a:ea typeface="楷体_GB2312" pitchFamily="49" charset="-122"/>
              </a:rPr>
              <a:t>0</a:t>
            </a:r>
            <a:r>
              <a:rPr lang="en-US" altLang="zh-CN" sz="2800" dirty="0" smtClean="0">
                <a:solidFill>
                  <a:schemeClr val="bg1"/>
                </a:solidFill>
                <a:ea typeface="楷体_GB2312" pitchFamily="49" charset="-122"/>
              </a:rPr>
              <a:t>-PC</a:t>
            </a:r>
            <a:r>
              <a:rPr lang="en-US" altLang="zh-CN" sz="2800" baseline="-25000" dirty="0" smtClean="0">
                <a:solidFill>
                  <a:schemeClr val="bg1"/>
                </a:solidFill>
                <a:ea typeface="楷体_GB2312" pitchFamily="49" charset="-122"/>
              </a:rPr>
              <a:t>2,</a:t>
            </a:r>
            <a:r>
              <a:rPr lang="en-US" altLang="zh-CN" sz="2800" dirty="0" smtClean="0">
                <a:solidFill>
                  <a:schemeClr val="bg1"/>
                </a:solidFill>
                <a:ea typeface="楷体_GB2312" pitchFamily="49" charset="-122"/>
              </a:rPr>
              <a:t> PC</a:t>
            </a:r>
            <a:r>
              <a:rPr lang="en-US" altLang="zh-CN" sz="2800" baseline="-25000" dirty="0" smtClean="0">
                <a:solidFill>
                  <a:schemeClr val="bg1"/>
                </a:solidFill>
                <a:ea typeface="楷体_GB2312" pitchFamily="49" charset="-122"/>
              </a:rPr>
              <a:t>3</a:t>
            </a:r>
            <a:r>
              <a:rPr lang="en-US" altLang="zh-CN" sz="2800" dirty="0" smtClean="0">
                <a:solidFill>
                  <a:schemeClr val="bg1"/>
                </a:solidFill>
                <a:ea typeface="楷体_GB2312" pitchFamily="49" charset="-122"/>
              </a:rPr>
              <a:t>-PC</a:t>
            </a:r>
            <a:r>
              <a:rPr lang="en-US" altLang="zh-CN" sz="2800" baseline="-25000" dirty="0" smtClean="0">
                <a:solidFill>
                  <a:schemeClr val="bg1"/>
                </a:solidFill>
                <a:ea typeface="楷体_GB2312" pitchFamily="49" charset="-122"/>
              </a:rPr>
              <a:t>5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用作联络信号</a:t>
            </a:r>
            <a:r>
              <a:rPr lang="en-US" altLang="zh-CN" sz="2800" dirty="0" smtClean="0">
                <a:solidFill>
                  <a:schemeClr val="bg1"/>
                </a:solidFill>
                <a:ea typeface="楷体_GB2312" pitchFamily="49" charset="-122"/>
              </a:rPr>
              <a:t>,</a:t>
            </a:r>
            <a:endParaRPr lang="en-US" altLang="zh-CN" sz="2800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 algn="just">
              <a:buClr>
                <a:srgbClr val="FFFF00"/>
              </a:buClr>
              <a:buNone/>
            </a:pPr>
            <a:r>
              <a:rPr lang="en-US" sz="2800" dirty="0" smtClean="0">
                <a:solidFill>
                  <a:schemeClr val="bg1"/>
                </a:solidFill>
                <a:ea typeface="楷体_GB2312" pitchFamily="49" charset="-122"/>
              </a:rPr>
              <a:t>	PC</a:t>
            </a:r>
            <a:r>
              <a:rPr lang="en-US" sz="2800" baseline="-25000" dirty="0" smtClean="0">
                <a:solidFill>
                  <a:schemeClr val="bg1"/>
                </a:solidFill>
                <a:ea typeface="楷体_GB2312" pitchFamily="49" charset="-122"/>
              </a:rPr>
              <a:t>6,7 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还可作输入输出用。</a:t>
            </a:r>
            <a:endParaRPr lang="en-US" altLang="zh-CN" sz="2800" b="1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 smtClean="0">
                <a:solidFill>
                  <a:schemeClr val="bg1"/>
                </a:solidFill>
                <a:ea typeface="楷体_GB2312" pitchFamily="49" charset="-122"/>
              </a:rPr>
              <a:t>A</a:t>
            </a:r>
            <a:r>
              <a:rPr lang="zh-CN" altLang="en-US" sz="2800" b="1" dirty="0" smtClean="0">
                <a:solidFill>
                  <a:schemeClr val="bg1"/>
                </a:solidFill>
                <a:ea typeface="楷体_GB2312" pitchFamily="49" charset="-122"/>
              </a:rPr>
              <a:t>口为输入</a:t>
            </a:r>
            <a:r>
              <a:rPr lang="en-US" altLang="zh-CN" sz="2800" b="1" dirty="0" smtClean="0">
                <a:solidFill>
                  <a:schemeClr val="bg1"/>
                </a:solidFill>
                <a:ea typeface="楷体_GB2312" pitchFamily="49" charset="-122"/>
              </a:rPr>
              <a:t>, PC</a:t>
            </a:r>
            <a:r>
              <a:rPr lang="en-US" altLang="zh-CN" sz="2800" b="1" baseline="-25000" dirty="0" smtClean="0">
                <a:solidFill>
                  <a:schemeClr val="bg1"/>
                </a:solidFill>
                <a:ea typeface="楷体_GB2312" pitchFamily="49" charset="-122"/>
              </a:rPr>
              <a:t>3-5</a:t>
            </a:r>
            <a:r>
              <a:rPr lang="zh-CN" altLang="en-US" sz="2800" b="1" dirty="0" smtClean="0">
                <a:solidFill>
                  <a:schemeClr val="bg1"/>
                </a:solidFill>
                <a:ea typeface="楷体_GB2312" pitchFamily="49" charset="-122"/>
              </a:rPr>
              <a:t>作联络信号。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控制字的</a:t>
            </a:r>
            <a:r>
              <a:rPr lang="en-US" sz="2800" dirty="0" smtClean="0">
                <a:solidFill>
                  <a:schemeClr val="bg1"/>
                </a:solidFill>
                <a:ea typeface="楷体_GB2312" pitchFamily="49" charset="-122"/>
              </a:rPr>
              <a:t>D</a:t>
            </a:r>
            <a:r>
              <a:rPr lang="en-US" sz="2800" baseline="-25000" dirty="0" smtClean="0">
                <a:solidFill>
                  <a:schemeClr val="bg1"/>
                </a:solidFill>
                <a:ea typeface="楷体_GB2312" pitchFamily="49" charset="-122"/>
              </a:rPr>
              <a:t>3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位为</a:t>
            </a:r>
            <a:r>
              <a:rPr lang="en-US" altLang="zh-CN" sz="2800" dirty="0" smtClean="0">
                <a:solidFill>
                  <a:schemeClr val="bg1"/>
                </a:solidFill>
                <a:ea typeface="楷体_GB2312" pitchFamily="49" charset="-122"/>
              </a:rPr>
              <a:t>C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高</a:t>
            </a:r>
            <a:r>
              <a:rPr lang="en-US" altLang="zh-CN" sz="2800" dirty="0" smtClean="0">
                <a:solidFill>
                  <a:schemeClr val="bg1"/>
                </a:solidFill>
                <a:ea typeface="楷体_GB2312" pitchFamily="49" charset="-122"/>
              </a:rPr>
              <a:t>I/O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，</a:t>
            </a:r>
            <a:r>
              <a:rPr lang="en-US" sz="2800" dirty="0" smtClean="0">
                <a:solidFill>
                  <a:schemeClr val="bg1"/>
                </a:solidFill>
                <a:ea typeface="楷体_GB2312" pitchFamily="49" charset="-122"/>
              </a:rPr>
              <a:t>D</a:t>
            </a:r>
            <a:r>
              <a:rPr lang="en-US" sz="2800" baseline="-25000" dirty="0" smtClean="0">
                <a:solidFill>
                  <a:schemeClr val="bg1"/>
                </a:solidFill>
                <a:ea typeface="楷体_GB2312" pitchFamily="49" charset="-122"/>
              </a:rPr>
              <a:t>3</a:t>
            </a:r>
            <a:r>
              <a:rPr lang="en-US" sz="2800" dirty="0" smtClean="0">
                <a:solidFill>
                  <a:schemeClr val="bg1"/>
                </a:solidFill>
                <a:ea typeface="楷体_GB2312" pitchFamily="49" charset="-122"/>
              </a:rPr>
              <a:t>=1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，</a:t>
            </a:r>
            <a:r>
              <a:rPr lang="en-US" sz="2800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sz="2800" baseline="-25000" dirty="0" smtClean="0">
                <a:solidFill>
                  <a:schemeClr val="bg1"/>
                </a:solidFill>
                <a:ea typeface="楷体_GB2312" pitchFamily="49" charset="-122"/>
              </a:rPr>
              <a:t>6,7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为输入</a:t>
            </a:r>
            <a:endParaRPr lang="en-US" altLang="zh-CN" sz="2800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 algn="just">
              <a:buClr>
                <a:srgbClr val="FFFF00"/>
              </a:buClr>
              <a:buNone/>
            </a:pPr>
            <a:r>
              <a:rPr lang="en-US" sz="2800" dirty="0" smtClean="0">
                <a:solidFill>
                  <a:schemeClr val="bg1"/>
                </a:solidFill>
                <a:ea typeface="楷体_GB2312" pitchFamily="49" charset="-122"/>
              </a:rPr>
              <a:t> 	D</a:t>
            </a:r>
            <a:r>
              <a:rPr lang="en-US" sz="2800" baseline="-25000" dirty="0" smtClean="0">
                <a:solidFill>
                  <a:schemeClr val="bg1"/>
                </a:solidFill>
                <a:ea typeface="楷体_GB2312" pitchFamily="49" charset="-122"/>
              </a:rPr>
              <a:t>3</a:t>
            </a:r>
            <a:r>
              <a:rPr lang="en-US" sz="2800" dirty="0" smtClean="0">
                <a:solidFill>
                  <a:schemeClr val="bg1"/>
                </a:solidFill>
                <a:ea typeface="楷体_GB2312" pitchFamily="49" charset="-122"/>
              </a:rPr>
              <a:t>=0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，</a:t>
            </a:r>
            <a:r>
              <a:rPr lang="en-US" sz="2800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sz="2800" baseline="-25000" dirty="0" smtClean="0">
                <a:solidFill>
                  <a:schemeClr val="bg1"/>
                </a:solidFill>
                <a:ea typeface="楷体_GB2312" pitchFamily="49" charset="-122"/>
              </a:rPr>
              <a:t>6,7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为输出</a:t>
            </a:r>
            <a:endParaRPr lang="zh-CN" altLang="en-US" sz="2800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solidFill>
                  <a:schemeClr val="bg1"/>
                </a:solidFill>
                <a:ea typeface="楷体_GB2312" pitchFamily="49" charset="-122"/>
              </a:rPr>
              <a:t>B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口为输入，</a:t>
            </a:r>
            <a:r>
              <a:rPr lang="en-US" altLang="zh-CN" sz="2800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altLang="zh-CN" sz="2800" baseline="-25000" dirty="0" smtClean="0">
                <a:solidFill>
                  <a:schemeClr val="bg1"/>
                </a:solidFill>
                <a:ea typeface="楷体_GB2312" pitchFamily="49" charset="-122"/>
              </a:rPr>
              <a:t>0-2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作联络信号</a:t>
            </a:r>
            <a:endParaRPr lang="en-US" altLang="zh-CN" sz="2800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 algn="just">
              <a:buNone/>
            </a:pPr>
            <a:endParaRPr lang="en-US" altLang="zh-CN" sz="2800" dirty="0" smtClean="0"/>
          </a:p>
          <a:p>
            <a:pPr algn="just">
              <a:buNone/>
            </a:pPr>
            <a:endParaRPr lang="en-US" altLang="zh-CN" sz="2800" dirty="0" smtClean="0"/>
          </a:p>
          <a:p>
            <a:pPr algn="just">
              <a:buNone/>
            </a:pPr>
            <a:endParaRPr lang="en-US" altLang="zh-CN" sz="2800" dirty="0" smtClean="0"/>
          </a:p>
          <a:p>
            <a:pPr algn="just">
              <a:buNone/>
            </a:pPr>
            <a:endParaRPr lang="en-US" altLang="zh-CN" sz="2800" dirty="0" smtClean="0"/>
          </a:p>
          <a:p>
            <a:pPr algn="just">
              <a:buNone/>
            </a:pPr>
            <a:endParaRPr lang="en-US" altLang="zh-CN" sz="2800" dirty="0" smtClean="0"/>
          </a:p>
          <a:p>
            <a:pPr algn="just">
              <a:buNone/>
            </a:pPr>
            <a:endParaRPr lang="zh-CN" altLang="en-US" sz="2800" dirty="0"/>
          </a:p>
        </p:txBody>
      </p:sp>
      <p:pic>
        <p:nvPicPr>
          <p:cNvPr id="5" name="图片 4" descr="图6.14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066800"/>
            <a:ext cx="5105400" cy="5188490"/>
          </a:xfrm>
          <a:prstGeom prst="rect">
            <a:avLst/>
          </a:prstGeom>
        </p:spPr>
      </p:pic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选通输入联络信号</a:t>
            </a:r>
            <a:endParaRPr lang="zh-CN" altLang="en-US" sz="32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altLang="zh-CN" sz="3300" dirty="0" smtClean="0">
                <a:solidFill>
                  <a:srgbClr val="FF0000"/>
                </a:solidFill>
              </a:rPr>
              <a:t>        </a:t>
            </a:r>
            <a:r>
              <a:rPr lang="zh-CN" altLang="en-US" sz="33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33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Strobe)</a:t>
            </a:r>
            <a:r>
              <a:rPr lang="zh-CN" altLang="en-US" sz="33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，选通信号</a:t>
            </a:r>
            <a:endParaRPr lang="en-US" altLang="zh-CN" sz="33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None/>
            </a:pPr>
            <a:r>
              <a:rPr lang="en-US" altLang="zh-CN" sz="33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330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低电</a:t>
            </a:r>
            <a:r>
              <a:rPr lang="zh-CN" altLang="en-US" sz="3300" dirty="0" smtClean="0">
                <a:solidFill>
                  <a:schemeClr val="bg1"/>
                </a:solidFill>
                <a:ea typeface="楷体_GB2312" pitchFamily="49" charset="-122"/>
              </a:rPr>
              <a:t>平时，将外部输入数据通过</a:t>
            </a:r>
            <a:r>
              <a:rPr lang="en-US" sz="3300" dirty="0" smtClean="0">
                <a:solidFill>
                  <a:schemeClr val="bg1"/>
                </a:solidFill>
                <a:ea typeface="楷体_GB2312" pitchFamily="49" charset="-122"/>
              </a:rPr>
              <a:t>PA</a:t>
            </a:r>
            <a:r>
              <a:rPr lang="en-US" sz="3300" baseline="-25000" dirty="0" smtClean="0">
                <a:solidFill>
                  <a:schemeClr val="bg1"/>
                </a:solidFill>
                <a:ea typeface="楷体_GB2312" pitchFamily="49" charset="-122"/>
              </a:rPr>
              <a:t>7</a:t>
            </a:r>
            <a:r>
              <a:rPr lang="en-US" altLang="zh-CN" sz="3300" dirty="0" smtClean="0">
                <a:solidFill>
                  <a:schemeClr val="bg1"/>
                </a:solidFill>
                <a:ea typeface="楷体_GB2312" pitchFamily="49" charset="-122"/>
                <a:sym typeface="Symbol" panose="05050102010706020507"/>
              </a:rPr>
              <a:t></a:t>
            </a:r>
            <a:r>
              <a:rPr lang="en-US" sz="3300" dirty="0" smtClean="0">
                <a:solidFill>
                  <a:schemeClr val="bg1"/>
                </a:solidFill>
                <a:ea typeface="楷体_GB2312" pitchFamily="49" charset="-122"/>
              </a:rPr>
              <a:t>PA</a:t>
            </a:r>
            <a:r>
              <a:rPr lang="en-US" sz="3300" baseline="-25000" dirty="0" smtClean="0">
                <a:solidFill>
                  <a:schemeClr val="bg1"/>
                </a:solidFill>
                <a:ea typeface="楷体_GB2312" pitchFamily="49" charset="-122"/>
              </a:rPr>
              <a:t>0</a:t>
            </a:r>
            <a:r>
              <a:rPr lang="en-US" altLang="zh-CN" sz="3300" dirty="0" smtClean="0">
                <a:solidFill>
                  <a:schemeClr val="bg1"/>
                </a:solidFill>
                <a:ea typeface="楷体_GB2312" pitchFamily="49" charset="-122"/>
              </a:rPr>
              <a:t>(A</a:t>
            </a:r>
            <a:r>
              <a:rPr lang="zh-CN" altLang="en-US" sz="3300" dirty="0" smtClean="0">
                <a:solidFill>
                  <a:schemeClr val="bg1"/>
                </a:solidFill>
                <a:ea typeface="楷体_GB2312" pitchFamily="49" charset="-122"/>
              </a:rPr>
              <a:t>口</a:t>
            </a:r>
            <a:r>
              <a:rPr lang="en-US" altLang="zh-CN" sz="3300" dirty="0" smtClean="0">
                <a:solidFill>
                  <a:schemeClr val="bg1"/>
                </a:solidFill>
                <a:ea typeface="楷体_GB2312" pitchFamily="49" charset="-122"/>
              </a:rPr>
              <a:t>)</a:t>
            </a:r>
            <a:r>
              <a:rPr lang="zh-CN" altLang="en-US" sz="3300" dirty="0" smtClean="0">
                <a:solidFill>
                  <a:schemeClr val="bg1"/>
                </a:solidFill>
                <a:ea typeface="楷体_GB2312" pitchFamily="49" charset="-122"/>
              </a:rPr>
              <a:t>或</a:t>
            </a:r>
            <a:r>
              <a:rPr lang="en-US" sz="3300" dirty="0" smtClean="0">
                <a:solidFill>
                  <a:schemeClr val="bg1"/>
                </a:solidFill>
                <a:ea typeface="楷体_GB2312" pitchFamily="49" charset="-122"/>
              </a:rPr>
              <a:t>PB</a:t>
            </a:r>
            <a:r>
              <a:rPr lang="en-US" sz="3300" baseline="-25000" dirty="0" smtClean="0">
                <a:solidFill>
                  <a:schemeClr val="bg1"/>
                </a:solidFill>
                <a:ea typeface="楷体_GB2312" pitchFamily="49" charset="-122"/>
              </a:rPr>
              <a:t>7</a:t>
            </a:r>
            <a:r>
              <a:rPr lang="en-US" altLang="zh-CN" sz="3300" dirty="0" smtClean="0">
                <a:solidFill>
                  <a:schemeClr val="bg1"/>
                </a:solidFill>
                <a:ea typeface="楷体_GB2312" pitchFamily="49" charset="-122"/>
                <a:sym typeface="Symbol" panose="05050102010706020507"/>
              </a:rPr>
              <a:t></a:t>
            </a:r>
            <a:r>
              <a:rPr lang="en-US" sz="3300" dirty="0" smtClean="0">
                <a:solidFill>
                  <a:schemeClr val="bg1"/>
                </a:solidFill>
                <a:ea typeface="楷体_GB2312" pitchFamily="49" charset="-122"/>
              </a:rPr>
              <a:t>PB</a:t>
            </a:r>
            <a:r>
              <a:rPr lang="en-US" sz="3300" baseline="-25000" dirty="0" smtClean="0">
                <a:solidFill>
                  <a:schemeClr val="bg1"/>
                </a:solidFill>
                <a:ea typeface="楷体_GB2312" pitchFamily="49" charset="-122"/>
              </a:rPr>
              <a:t>0</a:t>
            </a:r>
            <a:r>
              <a:rPr lang="en-US" altLang="zh-CN" sz="3300" dirty="0" smtClean="0">
                <a:solidFill>
                  <a:schemeClr val="bg1"/>
                </a:solidFill>
                <a:ea typeface="楷体_GB2312" pitchFamily="49" charset="-122"/>
              </a:rPr>
              <a:t>(B</a:t>
            </a:r>
            <a:r>
              <a:rPr lang="zh-CN" altLang="en-US" sz="3300" dirty="0" smtClean="0">
                <a:solidFill>
                  <a:schemeClr val="bg1"/>
                </a:solidFill>
                <a:ea typeface="楷体_GB2312" pitchFamily="49" charset="-122"/>
              </a:rPr>
              <a:t>口</a:t>
            </a:r>
            <a:r>
              <a:rPr lang="en-US" altLang="zh-CN" sz="3300" dirty="0" smtClean="0">
                <a:solidFill>
                  <a:schemeClr val="bg1"/>
                </a:solidFill>
                <a:ea typeface="楷体_GB2312" pitchFamily="49" charset="-122"/>
              </a:rPr>
              <a:t>)</a:t>
            </a:r>
            <a:r>
              <a:rPr lang="zh-CN" altLang="en-US" sz="3300" dirty="0" smtClean="0">
                <a:solidFill>
                  <a:schemeClr val="bg1"/>
                </a:solidFill>
                <a:ea typeface="楷体_GB2312" pitchFamily="49" charset="-122"/>
              </a:rPr>
              <a:t>打入所选端口的输入缓冲器中。</a:t>
            </a:r>
            <a:endParaRPr lang="en-US" altLang="zh-CN" sz="3300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3300" dirty="0" smtClean="0">
                <a:solidFill>
                  <a:schemeClr val="bg1"/>
                </a:solidFill>
                <a:ea typeface="楷体_GB2312" pitchFamily="49" charset="-122"/>
              </a:rPr>
              <a:t>               </a:t>
            </a:r>
            <a:r>
              <a:rPr lang="zh-CN" altLang="en-US" sz="3300" dirty="0" smtClean="0">
                <a:solidFill>
                  <a:schemeClr val="bg1"/>
                </a:solidFill>
                <a:ea typeface="楷体_GB2312" pitchFamily="49" charset="-122"/>
              </a:rPr>
              <a:t>：</a:t>
            </a:r>
            <a:r>
              <a:rPr lang="en-US" altLang="zh-CN" sz="3300" dirty="0" smtClean="0">
                <a:solidFill>
                  <a:schemeClr val="bg1"/>
                </a:solidFill>
                <a:ea typeface="楷体_GB2312" pitchFamily="49" charset="-122"/>
              </a:rPr>
              <a:t>A</a:t>
            </a:r>
            <a:r>
              <a:rPr lang="zh-CN" altLang="en-US" sz="3300" dirty="0" smtClean="0">
                <a:solidFill>
                  <a:schemeClr val="bg1"/>
                </a:solidFill>
                <a:ea typeface="楷体_GB2312" pitchFamily="49" charset="-122"/>
              </a:rPr>
              <a:t>口选通，从</a:t>
            </a:r>
            <a:r>
              <a:rPr lang="en-US" sz="3300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sz="3300" baseline="-25000" dirty="0" smtClean="0">
                <a:solidFill>
                  <a:schemeClr val="bg1"/>
                </a:solidFill>
                <a:ea typeface="楷体_GB2312" pitchFamily="49" charset="-122"/>
              </a:rPr>
              <a:t>4</a:t>
            </a:r>
            <a:r>
              <a:rPr lang="zh-CN" altLang="en-US" sz="3300" dirty="0" smtClean="0">
                <a:solidFill>
                  <a:schemeClr val="bg1"/>
                </a:solidFill>
                <a:ea typeface="楷体_GB2312" pitchFamily="49" charset="-122"/>
              </a:rPr>
              <a:t>引入</a:t>
            </a:r>
            <a:r>
              <a:rPr lang="en-US" altLang="zh-CN" sz="3300" dirty="0" smtClean="0">
                <a:solidFill>
                  <a:schemeClr val="bg1"/>
                </a:solidFill>
                <a:ea typeface="楷体_GB2312" pitchFamily="49" charset="-122"/>
              </a:rPr>
              <a:t>;</a:t>
            </a:r>
            <a:endParaRPr lang="en-US" altLang="zh-CN" sz="3300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zh-CN" altLang="en-US" sz="3300" dirty="0" smtClean="0">
                <a:solidFill>
                  <a:schemeClr val="bg1"/>
                </a:solidFill>
                <a:ea typeface="楷体_GB2312" pitchFamily="49" charset="-122"/>
              </a:rPr>
              <a:t>               ：</a:t>
            </a:r>
            <a:r>
              <a:rPr lang="en-US" altLang="zh-CN" sz="3300" dirty="0" smtClean="0">
                <a:solidFill>
                  <a:schemeClr val="bg1"/>
                </a:solidFill>
                <a:ea typeface="楷体_GB2312" pitchFamily="49" charset="-122"/>
              </a:rPr>
              <a:t>B</a:t>
            </a:r>
            <a:r>
              <a:rPr lang="zh-CN" altLang="en-US" sz="3300" dirty="0" smtClean="0">
                <a:solidFill>
                  <a:schemeClr val="bg1"/>
                </a:solidFill>
                <a:ea typeface="楷体_GB2312" pitchFamily="49" charset="-122"/>
              </a:rPr>
              <a:t>口选通，从</a:t>
            </a:r>
            <a:r>
              <a:rPr lang="en-US" altLang="zh-CN" sz="3300" dirty="0" smtClean="0">
                <a:solidFill>
                  <a:schemeClr val="bg1"/>
                </a:solidFill>
                <a:ea typeface="楷体_GB2312" pitchFamily="49" charset="-122"/>
              </a:rPr>
              <a:t>P</a:t>
            </a:r>
            <a:r>
              <a:rPr lang="en-US" sz="3300" dirty="0" smtClean="0">
                <a:solidFill>
                  <a:schemeClr val="bg1"/>
                </a:solidFill>
                <a:ea typeface="楷体_GB2312" pitchFamily="49" charset="-122"/>
              </a:rPr>
              <a:t>C</a:t>
            </a:r>
            <a:r>
              <a:rPr lang="en-US" sz="3300" baseline="-25000" dirty="0" smtClean="0">
                <a:solidFill>
                  <a:schemeClr val="bg1"/>
                </a:solidFill>
                <a:ea typeface="楷体_GB2312" pitchFamily="49" charset="-122"/>
              </a:rPr>
              <a:t>2</a:t>
            </a:r>
            <a:r>
              <a:rPr lang="zh-CN" altLang="en-US" sz="3300" dirty="0" smtClean="0">
                <a:solidFill>
                  <a:schemeClr val="bg1"/>
                </a:solidFill>
                <a:ea typeface="楷体_GB2312" pitchFamily="49" charset="-122"/>
              </a:rPr>
              <a:t>引入。</a:t>
            </a:r>
            <a:endParaRPr lang="en-US" altLang="zh-CN" sz="3300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33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IBF</a:t>
            </a:r>
            <a:r>
              <a:rPr lang="zh-CN" altLang="en-US" sz="33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33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Input Buffer Full</a:t>
            </a:r>
            <a:r>
              <a:rPr lang="zh-CN" altLang="en-US" sz="33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），输入缓冲器满信号</a:t>
            </a:r>
            <a:endParaRPr lang="en-US" altLang="zh-CN" sz="33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None/>
            </a:pPr>
            <a:r>
              <a:rPr lang="en-US" altLang="zh-CN" sz="3300" dirty="0" smtClean="0">
                <a:solidFill>
                  <a:schemeClr val="bg1"/>
                </a:solidFill>
              </a:rPr>
              <a:t>    </a:t>
            </a:r>
            <a:r>
              <a:rPr lang="zh-CN" altLang="en-US" sz="3300" dirty="0" smtClean="0">
                <a:solidFill>
                  <a:schemeClr val="bg1"/>
                </a:solidFill>
                <a:ea typeface="楷体_GB2312" pitchFamily="49" charset="-122"/>
              </a:rPr>
              <a:t>高电平时，表示输入设备送来的数据已送到输入缓冲器中，通知外设不要送新数据来。</a:t>
            </a:r>
            <a:endParaRPr lang="en-US" altLang="zh-CN" sz="3300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3300" dirty="0" smtClean="0">
                <a:solidFill>
                  <a:schemeClr val="bg1"/>
                </a:solidFill>
                <a:ea typeface="楷体_GB2312" pitchFamily="49" charset="-122"/>
              </a:rPr>
              <a:t>    IBF</a:t>
            </a:r>
            <a:r>
              <a:rPr lang="en-US" altLang="zh-CN" sz="3300" baseline="-25000" dirty="0" smtClean="0">
                <a:solidFill>
                  <a:schemeClr val="bg1"/>
                </a:solidFill>
                <a:ea typeface="楷体_GB2312" pitchFamily="49" charset="-122"/>
              </a:rPr>
              <a:t>A</a:t>
            </a:r>
            <a:r>
              <a:rPr lang="zh-CN" altLang="en-US" sz="3300" dirty="0" smtClean="0">
                <a:solidFill>
                  <a:schemeClr val="bg1"/>
                </a:solidFill>
                <a:ea typeface="楷体_GB2312" pitchFamily="49" charset="-122"/>
              </a:rPr>
              <a:t>：</a:t>
            </a:r>
            <a:r>
              <a:rPr lang="en-US" altLang="zh-CN" sz="3300" dirty="0" smtClean="0">
                <a:solidFill>
                  <a:schemeClr val="bg1"/>
                </a:solidFill>
                <a:ea typeface="楷体_GB2312" pitchFamily="49" charset="-122"/>
              </a:rPr>
              <a:t>A</a:t>
            </a:r>
            <a:r>
              <a:rPr lang="zh-CN" altLang="en-US" sz="3300" dirty="0" smtClean="0">
                <a:solidFill>
                  <a:schemeClr val="bg1"/>
                </a:solidFill>
                <a:ea typeface="楷体_GB2312" pitchFamily="49" charset="-122"/>
              </a:rPr>
              <a:t>口缓冲器满，从</a:t>
            </a:r>
            <a:r>
              <a:rPr lang="en-US" sz="3300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sz="3300" baseline="-25000" dirty="0" smtClean="0">
                <a:solidFill>
                  <a:schemeClr val="bg1"/>
                </a:solidFill>
                <a:ea typeface="楷体_GB2312" pitchFamily="49" charset="-122"/>
              </a:rPr>
              <a:t>5</a:t>
            </a:r>
            <a:r>
              <a:rPr lang="zh-CN" altLang="en-US" sz="3300" dirty="0" smtClean="0">
                <a:solidFill>
                  <a:schemeClr val="bg1"/>
                </a:solidFill>
                <a:ea typeface="楷体_GB2312" pitchFamily="49" charset="-122"/>
              </a:rPr>
              <a:t>输出</a:t>
            </a:r>
            <a:r>
              <a:rPr lang="en-US" altLang="zh-CN" sz="3300" dirty="0" smtClean="0">
                <a:solidFill>
                  <a:schemeClr val="bg1"/>
                </a:solidFill>
                <a:ea typeface="楷体_GB2312" pitchFamily="49" charset="-122"/>
              </a:rPr>
              <a:t>;</a:t>
            </a:r>
            <a:endParaRPr lang="en-US" altLang="zh-CN" sz="3300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3300" dirty="0" smtClean="0">
                <a:solidFill>
                  <a:schemeClr val="bg1"/>
                </a:solidFill>
                <a:ea typeface="楷体_GB2312" pitchFamily="49" charset="-122"/>
              </a:rPr>
              <a:t>    IBF</a:t>
            </a:r>
            <a:r>
              <a:rPr lang="en-US" altLang="zh-CN" sz="3300" baseline="-25000" dirty="0" smtClean="0">
                <a:solidFill>
                  <a:schemeClr val="bg1"/>
                </a:solidFill>
                <a:ea typeface="楷体_GB2312" pitchFamily="49" charset="-122"/>
              </a:rPr>
              <a:t>B</a:t>
            </a:r>
            <a:r>
              <a:rPr lang="zh-CN" altLang="en-US" sz="3300" dirty="0" smtClean="0">
                <a:solidFill>
                  <a:schemeClr val="bg1"/>
                </a:solidFill>
                <a:ea typeface="楷体_GB2312" pitchFamily="49" charset="-122"/>
              </a:rPr>
              <a:t>：</a:t>
            </a:r>
            <a:r>
              <a:rPr lang="en-US" altLang="zh-CN" sz="3300" dirty="0" smtClean="0">
                <a:solidFill>
                  <a:schemeClr val="bg1"/>
                </a:solidFill>
                <a:ea typeface="楷体_GB2312" pitchFamily="49" charset="-122"/>
              </a:rPr>
              <a:t>B</a:t>
            </a:r>
            <a:r>
              <a:rPr lang="zh-CN" altLang="en-US" sz="3300" dirty="0" smtClean="0">
                <a:solidFill>
                  <a:schemeClr val="bg1"/>
                </a:solidFill>
                <a:ea typeface="楷体_GB2312" pitchFamily="49" charset="-122"/>
              </a:rPr>
              <a:t>口缓冲器满，从</a:t>
            </a:r>
            <a:r>
              <a:rPr lang="en-US" sz="3300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sz="3300" baseline="-25000" dirty="0" smtClean="0">
                <a:solidFill>
                  <a:schemeClr val="bg1"/>
                </a:solidFill>
                <a:ea typeface="楷体_GB2312" pitchFamily="49" charset="-122"/>
              </a:rPr>
              <a:t>1</a:t>
            </a:r>
            <a:r>
              <a:rPr lang="zh-CN" altLang="en-US" sz="3300" dirty="0" smtClean="0">
                <a:solidFill>
                  <a:schemeClr val="bg1"/>
                </a:solidFill>
                <a:ea typeface="楷体_GB2312" pitchFamily="49" charset="-122"/>
              </a:rPr>
              <a:t>输出。</a:t>
            </a:r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14400" y="2819400"/>
          <a:ext cx="952500" cy="577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1" imgW="10058400" imgH="6096000" progId="Equation.DSMT4">
                  <p:embed/>
                </p:oleObj>
              </mc:Choice>
              <mc:Fallback>
                <p:oleObj name="Equation" r:id="rId1" imgW="10058400" imgH="6096000" progId="Equation.DSMT4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2819400"/>
                        <a:ext cx="952500" cy="57727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914400" y="3352800"/>
          <a:ext cx="9525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3" imgW="10058400" imgH="6096000" progId="Equation.DSMT4">
                  <p:embed/>
                </p:oleObj>
              </mc:Choice>
              <mc:Fallback>
                <p:oleObj name="Equation" r:id="rId3" imgW="10058400" imgH="6096000" progId="Equation.DSMT4">
                  <p:embed/>
                  <p:pic>
                    <p:nvPicPr>
                      <p:cNvPr id="0" name="图片 3074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3352800"/>
                        <a:ext cx="952500" cy="5778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914400" y="1219200"/>
          <a:ext cx="762000" cy="498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5" imgW="7924800" imgH="5181600" progId="Equation.DSMT4">
                  <p:embed/>
                </p:oleObj>
              </mc:Choice>
              <mc:Fallback>
                <p:oleObj name="Equation" r:id="rId5" imgW="7924800" imgH="5181600" progId="Equation.DSMT4">
                  <p:embed/>
                  <p:pic>
                    <p:nvPicPr>
                      <p:cNvPr id="0" name="图片 3075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1219200"/>
                        <a:ext cx="762000" cy="49823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8229600" cy="1143000"/>
          </a:xfrm>
        </p:spPr>
        <p:txBody>
          <a:bodyPr/>
          <a:lstStyle/>
          <a:p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/>
                <a:ea typeface="黑体" panose="02010609060101010101" pitchFamily="49" charset="-122"/>
                <a:cs typeface="Times New Roman" panose="02020603050405020304"/>
              </a:rPr>
              <a:t>§</a:t>
            </a: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/>
              </a:rPr>
              <a:t>6</a:t>
            </a:r>
            <a:r>
              <a:rPr kumimoji="1"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.2  8255A</a:t>
            </a:r>
            <a:r>
              <a:rPr kumimoji="1"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的工作原理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2209800"/>
            <a:ext cx="7696200" cy="3733800"/>
          </a:xfrm>
        </p:spPr>
        <p:txBody>
          <a:bodyPr>
            <a:normAutofit lnSpcReduction="10000"/>
          </a:bodyPr>
          <a:lstStyle/>
          <a:p>
            <a:pPr algn="just">
              <a:spcBef>
                <a:spcPts val="1200"/>
              </a:spcBef>
              <a:buClr>
                <a:srgbClr val="00FFCC"/>
              </a:buClr>
              <a:buFont typeface="Wingdings" panose="05000000000000000000" pitchFamily="2" charset="2"/>
              <a:buChar char="l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8255A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是一种通用可编程并行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接口芯片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(Programmable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Peripherial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Interface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PPI)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Clr>
                <a:srgbClr val="00FFCC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它是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Intel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系列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的配套电路，也可用于其它微处理器系统中。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Clr>
                <a:srgbClr val="00FFCC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通过编程，它可工作于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种不同的数据传输方式。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选通输入联络信号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/>
              <a:t>INTE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Interrupt Enable</a:t>
            </a:r>
            <a:r>
              <a:rPr lang="zh-CN" altLang="en-US" dirty="0" smtClean="0"/>
              <a:t>），内置的中断允许信号。</a:t>
            </a:r>
            <a:endParaRPr lang="en-US" altLang="zh-CN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  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在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A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组和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B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组控制逻辑中，设有中断请求触发器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INTE A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INTE B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。只有用软件才能使其置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或清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。</a:t>
            </a:r>
            <a:endParaRPr lang="en-US" altLang="zh-CN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    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用置位复位字使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altLang="zh-CN" baseline="-25000" dirty="0" smtClean="0">
                <a:solidFill>
                  <a:schemeClr val="bg1"/>
                </a:solidFill>
                <a:ea typeface="楷体_GB2312" pitchFamily="49" charset="-122"/>
              </a:rPr>
              <a:t>4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置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时，允许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A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口中断；使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altLang="zh-CN" baseline="-25000" dirty="0" smtClean="0">
                <a:solidFill>
                  <a:schemeClr val="bg1"/>
                </a:solidFill>
                <a:ea typeface="楷体_GB2312" pitchFamily="49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置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时，允许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B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口中断。</a:t>
            </a:r>
            <a:endParaRPr lang="en-US" altLang="zh-CN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 smtClean="0"/>
              <a:t>INTR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Interrupt Request</a:t>
            </a:r>
            <a:r>
              <a:rPr lang="zh-CN" altLang="en-US" dirty="0" smtClean="0"/>
              <a:t>），是</a:t>
            </a:r>
            <a:r>
              <a:rPr lang="en-US" altLang="zh-CN" dirty="0" smtClean="0"/>
              <a:t>8255A</a:t>
            </a:r>
            <a:r>
              <a:rPr lang="zh-CN" altLang="en-US" dirty="0" smtClean="0"/>
              <a:t>向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发的中断请求信号。</a:t>
            </a:r>
            <a:endParaRPr lang="en-US" altLang="zh-CN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bg1"/>
                </a:solidFill>
              </a:rPr>
              <a:t>    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只有当     、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IBF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、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INTR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都高时，才能将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INTR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置为有效高电平。表示选通信号已结束，缓冲器中已有数据，中断是允许的，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8255A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可向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CPU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发中断请求信号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INTR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，要求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CPU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读取外设送到缓冲器中的数据。</a:t>
            </a:r>
            <a:endParaRPr lang="en-US" altLang="zh-CN" dirty="0" smtClean="0">
              <a:solidFill>
                <a:schemeClr val="bg1"/>
              </a:solidFill>
              <a:ea typeface="楷体_GB2312" pitchFamily="49" charset="-122"/>
            </a:endParaRPr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828800" y="4114800"/>
          <a:ext cx="750887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1" imgW="7924800" imgH="5181600" progId="Equation.DSMT4">
                  <p:embed/>
                </p:oleObj>
              </mc:Choice>
              <mc:Fallback>
                <p:oleObj name="Equation" r:id="rId1" imgW="7924800" imgH="5181600" progId="Equation.DSMT4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28800" y="4114800"/>
                        <a:ext cx="750887" cy="49053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3657600"/>
            <a:ext cx="8686800" cy="3048000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CN" altLang="en-US" sz="2800" dirty="0" smtClean="0"/>
              <a:t>方式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选通输入时序</a:t>
            </a:r>
            <a:endParaRPr lang="en-US" altLang="zh-CN" sz="2800" dirty="0" smtClean="0"/>
          </a:p>
          <a:p>
            <a:pPr marL="0" indent="0" algn="just">
              <a:buNone/>
            </a:pPr>
            <a:r>
              <a:rPr lang="en-US" sz="2400" dirty="0" smtClean="0">
                <a:solidFill>
                  <a:srgbClr val="00FFCC"/>
                </a:solidFill>
              </a:rPr>
              <a:t>①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外设把</a:t>
            </a:r>
            <a:r>
              <a:rPr lang="en-US" altLang="zh-CN" sz="2400" dirty="0" smtClean="0">
                <a:solidFill>
                  <a:schemeClr val="bg1"/>
                </a:solidFill>
                <a:ea typeface="楷体_GB2312" pitchFamily="49" charset="-122"/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个数据送到</a:t>
            </a:r>
            <a:r>
              <a:rPr lang="en-US" altLang="zh-CN" sz="2400" dirty="0" smtClean="0">
                <a:solidFill>
                  <a:schemeClr val="bg1"/>
                </a:solidFill>
                <a:ea typeface="楷体_GB2312" pitchFamily="49" charset="-122"/>
              </a:rPr>
              <a:t>A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口或</a:t>
            </a:r>
            <a:r>
              <a:rPr lang="en-US" altLang="zh-CN" sz="2400" dirty="0" smtClean="0">
                <a:solidFill>
                  <a:schemeClr val="bg1"/>
                </a:solidFill>
                <a:ea typeface="楷体_GB2312" pitchFamily="49" charset="-122"/>
              </a:rPr>
              <a:t>B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口后，向</a:t>
            </a:r>
            <a:r>
              <a:rPr lang="en-US" sz="2400" dirty="0" smtClean="0">
                <a:solidFill>
                  <a:schemeClr val="bg1"/>
                </a:solidFill>
                <a:ea typeface="楷体_GB2312" pitchFamily="49" charset="-122"/>
              </a:rPr>
              <a:t>8255A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发选通信号，数据被</a:t>
            </a:r>
            <a:r>
              <a:rPr lang="en-US" altLang="zh-CN" sz="2400" dirty="0" smtClean="0">
                <a:solidFill>
                  <a:schemeClr val="bg1"/>
                </a:solidFill>
                <a:ea typeface="楷体_GB2312" pitchFamily="49" charset="-122"/>
              </a:rPr>
              <a:t>8255A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锁存。</a:t>
            </a:r>
            <a:r>
              <a:rPr lang="en-US" sz="2400" dirty="0" smtClean="0">
                <a:solidFill>
                  <a:srgbClr val="00FFCC"/>
                </a:solidFill>
                <a:ea typeface="楷体_GB2312" pitchFamily="49" charset="-122"/>
              </a:rPr>
              <a:t>②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随后</a:t>
            </a:r>
            <a:r>
              <a:rPr lang="en-US" sz="2400" dirty="0" smtClean="0">
                <a:solidFill>
                  <a:schemeClr val="bg1"/>
                </a:solidFill>
                <a:ea typeface="楷体_GB2312" pitchFamily="49" charset="-122"/>
              </a:rPr>
              <a:t>IBF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变高，指示输入缓冲器已满，外设不要送新数据来。</a:t>
            </a:r>
            <a:r>
              <a:rPr lang="en-US" sz="2400" dirty="0" smtClean="0">
                <a:solidFill>
                  <a:srgbClr val="00FFCC"/>
                </a:solidFill>
                <a:ea typeface="楷体_GB2312" pitchFamily="49" charset="-122"/>
              </a:rPr>
              <a:t>③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        回复高电平后</a:t>
            </a:r>
            <a:r>
              <a:rPr lang="en-US" altLang="zh-CN" sz="2400" dirty="0" smtClean="0">
                <a:solidFill>
                  <a:schemeClr val="bg1"/>
                </a:solidFill>
                <a:ea typeface="楷体_GB2312" pitchFamily="49" charset="-122"/>
              </a:rPr>
              <a:t>, 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若</a:t>
            </a:r>
            <a:r>
              <a:rPr lang="en-US" sz="2400" dirty="0" smtClean="0">
                <a:solidFill>
                  <a:schemeClr val="bg1"/>
                </a:solidFill>
                <a:ea typeface="楷体_GB2312" pitchFamily="49" charset="-122"/>
              </a:rPr>
              <a:t>IBF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和</a:t>
            </a:r>
            <a:r>
              <a:rPr lang="en-US" sz="2400" dirty="0" smtClean="0">
                <a:solidFill>
                  <a:schemeClr val="bg1"/>
                </a:solidFill>
                <a:ea typeface="楷体_GB2312" pitchFamily="49" charset="-122"/>
              </a:rPr>
              <a:t>INTE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也同时为高，</a:t>
            </a:r>
            <a:r>
              <a:rPr lang="en-US" sz="2400" dirty="0" smtClean="0">
                <a:solidFill>
                  <a:schemeClr val="bg1"/>
                </a:solidFill>
                <a:ea typeface="楷体_GB2312" pitchFamily="49" charset="-122"/>
              </a:rPr>
              <a:t>INTR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就会变高</a:t>
            </a:r>
            <a:r>
              <a:rPr lang="en-US" altLang="zh-CN" sz="2400" dirty="0" smtClean="0">
                <a:solidFill>
                  <a:schemeClr val="bg1"/>
                </a:solidFill>
                <a:ea typeface="楷体_GB2312" pitchFamily="49" charset="-122"/>
              </a:rPr>
              <a:t>, 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请求中断，</a:t>
            </a:r>
            <a:r>
              <a:rPr lang="en-US" sz="2400" dirty="0" smtClean="0">
                <a:solidFill>
                  <a:schemeClr val="bg1"/>
                </a:solidFill>
                <a:ea typeface="楷体_GB2312" pitchFamily="49" charset="-122"/>
              </a:rPr>
              <a:t>CPU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响应中断后执行</a:t>
            </a:r>
            <a:r>
              <a:rPr lang="en-US" sz="2400" dirty="0" smtClean="0">
                <a:solidFill>
                  <a:schemeClr val="bg1"/>
                </a:solidFill>
                <a:ea typeface="楷体_GB2312" pitchFamily="49" charset="-122"/>
              </a:rPr>
              <a:t>IN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指令读取数据</a:t>
            </a:r>
            <a:r>
              <a:rPr lang="en-US" altLang="zh-CN" sz="2400" dirty="0" smtClean="0">
                <a:solidFill>
                  <a:schemeClr val="bg1"/>
                </a:solidFill>
                <a:ea typeface="楷体_GB2312" pitchFamily="49" charset="-122"/>
              </a:rPr>
              <a:t>(     </a:t>
            </a:r>
            <a:r>
              <a:rPr lang="en-US" sz="2400" dirty="0" smtClean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变低）。</a:t>
            </a:r>
            <a:r>
              <a:rPr lang="en-US" sz="2400" dirty="0" smtClean="0">
                <a:solidFill>
                  <a:srgbClr val="00FFCC"/>
                </a:solidFill>
                <a:ea typeface="楷体_GB2312" pitchFamily="49" charset="-122"/>
              </a:rPr>
              <a:t>④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      有效后，经</a:t>
            </a:r>
            <a:r>
              <a:rPr lang="en-US" sz="2400" dirty="0" smtClean="0">
                <a:solidFill>
                  <a:schemeClr val="bg1"/>
                </a:solidFill>
                <a:ea typeface="楷体_GB2312" pitchFamily="49" charset="-122"/>
              </a:rPr>
              <a:t>t</a:t>
            </a:r>
            <a:r>
              <a:rPr lang="en-US" sz="2400" baseline="-25000" dirty="0" smtClean="0">
                <a:solidFill>
                  <a:schemeClr val="bg1"/>
                </a:solidFill>
                <a:ea typeface="楷体_GB2312" pitchFamily="49" charset="-122"/>
              </a:rPr>
              <a:t>RIT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时间</a:t>
            </a:r>
            <a:r>
              <a:rPr lang="en-US" sz="2400" dirty="0" smtClean="0">
                <a:solidFill>
                  <a:schemeClr val="bg1"/>
                </a:solidFill>
                <a:ea typeface="楷体_GB2312" pitchFamily="49" charset="-122"/>
              </a:rPr>
              <a:t>INTR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变低，清除中断。</a:t>
            </a:r>
            <a:r>
              <a:rPr lang="en-US" sz="2400" dirty="0" smtClean="0">
                <a:solidFill>
                  <a:srgbClr val="00FFCC"/>
                </a:solidFill>
                <a:ea typeface="楷体_GB2312" pitchFamily="49" charset="-122"/>
              </a:rPr>
              <a:t>⑤</a:t>
            </a:r>
            <a:r>
              <a:rPr lang="en-US" sz="2400" dirty="0" smtClean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读信号结束，数据读入累加器</a:t>
            </a:r>
            <a:r>
              <a:rPr lang="en-US" altLang="zh-CN" sz="2400" dirty="0" smtClean="0">
                <a:solidFill>
                  <a:schemeClr val="bg1"/>
                </a:solidFill>
                <a:ea typeface="楷体_GB2312" pitchFamily="49" charset="-122"/>
              </a:rPr>
              <a:t>; 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之后</a:t>
            </a:r>
            <a:r>
              <a:rPr lang="en-US" sz="2400" dirty="0" smtClean="0">
                <a:solidFill>
                  <a:schemeClr val="bg1"/>
                </a:solidFill>
                <a:ea typeface="楷体_GB2312" pitchFamily="49" charset="-122"/>
              </a:rPr>
              <a:t>IBF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变低，缓冲器已空，外设可再送新的数据来。</a:t>
            </a:r>
            <a:endParaRPr lang="zh-CN" altLang="en-US" sz="2400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 algn="just">
              <a:buNone/>
            </a:pPr>
            <a:endParaRPr lang="en-US" altLang="zh-CN" sz="2400" dirty="0" smtClean="0">
              <a:solidFill>
                <a:schemeClr val="bg1"/>
              </a:solidFill>
            </a:endParaRPr>
          </a:p>
          <a:p>
            <a:pPr algn="just">
              <a:buNone/>
            </a:pPr>
            <a:endParaRPr lang="en-US" altLang="zh-CN" sz="2400" dirty="0" smtClean="0">
              <a:solidFill>
                <a:schemeClr val="bg1"/>
              </a:solidFill>
            </a:endParaRPr>
          </a:p>
          <a:p>
            <a:pPr algn="just"/>
            <a:endParaRPr lang="en-US" altLang="zh-CN" sz="2400" dirty="0" smtClean="0">
              <a:solidFill>
                <a:schemeClr val="bg1"/>
              </a:solidFill>
            </a:endParaRPr>
          </a:p>
          <a:p>
            <a:pPr algn="just"/>
            <a:endParaRPr lang="en-US" altLang="zh-CN" sz="2400" dirty="0" smtClean="0">
              <a:solidFill>
                <a:schemeClr val="bg1"/>
              </a:solidFill>
            </a:endParaRPr>
          </a:p>
          <a:p>
            <a:endParaRPr lang="zh-CN" alt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2819400" y="4724400"/>
          <a:ext cx="6350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1" imgW="7924800" imgH="5181600" progId="Equation.DSMT4">
                  <p:embed/>
                </p:oleObj>
              </mc:Choice>
              <mc:Fallback>
                <p:oleObj name="Equation" r:id="rId1" imgW="7924800" imgH="5181600" progId="Equation.DSMT4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19400" y="4724400"/>
                        <a:ext cx="635000" cy="4143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819400" y="5410200"/>
          <a:ext cx="53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3" imgW="6400800" imgH="4876800" progId="Equation.DSMT4">
                  <p:embed/>
                </p:oleObj>
              </mc:Choice>
              <mc:Fallback>
                <p:oleObj name="Equation" r:id="rId3" imgW="6400800" imgH="4876800" progId="Equation.DSMT4">
                  <p:embed/>
                  <p:pic>
                    <p:nvPicPr>
                      <p:cNvPr id="0" name="图片 512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9400" y="5410200"/>
                        <a:ext cx="533400" cy="406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762000" y="5410200"/>
          <a:ext cx="533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5" imgW="6400800" imgH="4876800" progId="Equation.DSMT4">
                  <p:embed/>
                </p:oleObj>
              </mc:Choice>
              <mc:Fallback>
                <p:oleObj name="Equation" r:id="rId5" imgW="6400800" imgH="4876800" progId="Equation.DSMT4">
                  <p:embed/>
                  <p:pic>
                    <p:nvPicPr>
                      <p:cNvPr id="0" name="图片 512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2000" y="5410200"/>
                        <a:ext cx="533400" cy="4064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 descr="图6.15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0" y="457200"/>
            <a:ext cx="8610600" cy="3095314"/>
          </a:xfrm>
          <a:prstGeom prst="rect">
            <a:avLst/>
          </a:prstGeom>
        </p:spPr>
      </p:pic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FFCC"/>
                </a:solidFill>
              </a:rPr>
              <a:t>2) </a:t>
            </a:r>
            <a:r>
              <a:rPr lang="zh-CN" altLang="en-US" sz="3200" dirty="0" smtClean="0">
                <a:solidFill>
                  <a:srgbClr val="00FFCC"/>
                </a:solidFill>
              </a:rPr>
              <a:t>选通输出方式</a:t>
            </a:r>
            <a:endParaRPr lang="zh-CN" altLang="en-US" sz="3200" dirty="0">
              <a:solidFill>
                <a:srgbClr val="00FFCC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0" y="1371600"/>
            <a:ext cx="3581400" cy="4953000"/>
          </a:xfrm>
        </p:spPr>
        <p:txBody>
          <a:bodyPr>
            <a:normAutofit lnSpcReduction="10000"/>
          </a:bodyPr>
          <a:lstStyle/>
          <a:p>
            <a:pPr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A</a:t>
            </a:r>
            <a:r>
              <a:rPr lang="zh-CN" altLang="en-US" dirty="0" smtClean="0"/>
              <a:t>口输出   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baseline="-25000" dirty="0" smtClean="0">
                <a:solidFill>
                  <a:schemeClr val="bg1"/>
                </a:solidFill>
                <a:ea typeface="楷体_GB2312" pitchFamily="49" charset="-122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，</a:t>
            </a:r>
            <a:r>
              <a:rPr lang="en-US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baseline="-25000" dirty="0" smtClean="0">
                <a:solidFill>
                  <a:schemeClr val="bg1"/>
                </a:solidFill>
                <a:ea typeface="楷体_GB2312" pitchFamily="49" charset="-122"/>
              </a:rPr>
              <a:t>6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和</a:t>
            </a:r>
            <a:r>
              <a:rPr lang="en-US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baseline="-25000" dirty="0" smtClean="0">
                <a:solidFill>
                  <a:schemeClr val="bg1"/>
                </a:solidFill>
                <a:ea typeface="楷体_GB2312" pitchFamily="49" charset="-122"/>
              </a:rPr>
              <a:t>7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作</a:t>
            </a:r>
            <a:r>
              <a:rPr lang="en-US" dirty="0" smtClean="0">
                <a:solidFill>
                  <a:schemeClr val="bg1"/>
                </a:solidFill>
                <a:ea typeface="楷体_GB2312" pitchFamily="49" charset="-122"/>
              </a:rPr>
              <a:t>A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口的联络信号</a:t>
            </a:r>
            <a:endParaRPr lang="en-US" altLang="zh-CN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B</a:t>
            </a:r>
            <a:r>
              <a:rPr lang="zh-CN" altLang="en-US" dirty="0" smtClean="0"/>
              <a:t>口输出    </a:t>
            </a:r>
            <a:r>
              <a:rPr lang="en-US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baseline="-25000" dirty="0" smtClean="0">
                <a:solidFill>
                  <a:schemeClr val="bg1"/>
                </a:solidFill>
                <a:ea typeface="楷体_GB2312" pitchFamily="49" charset="-122"/>
              </a:rPr>
              <a:t>0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，</a:t>
            </a:r>
            <a:r>
              <a:rPr lang="en-US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baseline="-25000" dirty="0" smtClean="0">
                <a:solidFill>
                  <a:schemeClr val="bg1"/>
                </a:solidFill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和</a:t>
            </a:r>
            <a:r>
              <a:rPr lang="en-US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baseline="-25000" dirty="0" smtClean="0">
                <a:solidFill>
                  <a:schemeClr val="bg1"/>
                </a:solidFill>
                <a:ea typeface="楷体_GB2312" pitchFamily="49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作</a:t>
            </a:r>
            <a:r>
              <a:rPr lang="en-US" dirty="0" smtClean="0">
                <a:solidFill>
                  <a:schemeClr val="bg1"/>
                </a:solidFill>
                <a:ea typeface="楷体_GB2312" pitchFamily="49" charset="-122"/>
              </a:rPr>
              <a:t>B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口的联络信号</a:t>
            </a:r>
            <a:endParaRPr lang="en-US" altLang="zh-CN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dirty="0" smtClean="0"/>
              <a:t>PC</a:t>
            </a:r>
            <a:r>
              <a:rPr lang="en-US" baseline="-25000" dirty="0" smtClean="0"/>
              <a:t>4</a:t>
            </a:r>
            <a:r>
              <a:rPr lang="zh-CN" altLang="en-US" baseline="-25000" dirty="0" smtClean="0"/>
              <a:t>、</a:t>
            </a:r>
            <a:r>
              <a:rPr lang="en-US" dirty="0" smtClean="0"/>
              <a:t>PC</a:t>
            </a:r>
            <a:r>
              <a:rPr lang="en-US" baseline="-25000" dirty="0" smtClean="0"/>
              <a:t>5</a:t>
            </a:r>
            <a:r>
              <a:rPr lang="zh-CN" altLang="en-US" dirty="0" smtClean="0"/>
              <a:t>可作输入或输出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Clr>
                <a:srgbClr val="FFFF00"/>
              </a:buClr>
              <a:buNone/>
            </a:pPr>
            <a:r>
              <a:rPr lang="en-US" dirty="0" smtClean="0">
                <a:solidFill>
                  <a:schemeClr val="bg1"/>
                </a:solidFill>
              </a:rPr>
              <a:t>    </a:t>
            </a:r>
            <a:r>
              <a:rPr lang="en-US" dirty="0" smtClean="0">
                <a:solidFill>
                  <a:schemeClr val="bg1"/>
                </a:solidFill>
                <a:ea typeface="楷体_GB2312" pitchFamily="49" charset="-122"/>
              </a:rPr>
              <a:t>D</a:t>
            </a:r>
            <a:r>
              <a:rPr lang="en-US" baseline="-25000" dirty="0" smtClean="0">
                <a:solidFill>
                  <a:schemeClr val="bg1"/>
                </a:solidFill>
                <a:ea typeface="楷体_GB2312" pitchFamily="49" charset="-122"/>
              </a:rPr>
              <a:t>3</a:t>
            </a:r>
            <a:r>
              <a:rPr lang="en-US" dirty="0" smtClean="0">
                <a:solidFill>
                  <a:schemeClr val="bg1"/>
                </a:solidFill>
                <a:ea typeface="楷体_GB2312" pitchFamily="49" charset="-122"/>
              </a:rPr>
              <a:t>=1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，输入</a:t>
            </a:r>
            <a:endParaRPr lang="en-US" altLang="zh-CN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>
              <a:buClr>
                <a:srgbClr val="FFFF00"/>
              </a:buClr>
              <a:buNone/>
            </a:pPr>
            <a:r>
              <a:rPr lang="en-US" dirty="0" smtClean="0">
                <a:solidFill>
                  <a:schemeClr val="bg1"/>
                </a:solidFill>
                <a:ea typeface="楷体_GB2312" pitchFamily="49" charset="-122"/>
              </a:rPr>
              <a:t>    D</a:t>
            </a:r>
            <a:r>
              <a:rPr lang="en-US" baseline="-25000" dirty="0" smtClean="0">
                <a:solidFill>
                  <a:schemeClr val="bg1"/>
                </a:solidFill>
                <a:ea typeface="楷体_GB2312" pitchFamily="49" charset="-122"/>
              </a:rPr>
              <a:t>3</a:t>
            </a:r>
            <a:r>
              <a:rPr lang="en-US" dirty="0" smtClean="0">
                <a:solidFill>
                  <a:schemeClr val="bg1"/>
                </a:solidFill>
                <a:ea typeface="楷体_GB2312" pitchFamily="49" charset="-122"/>
              </a:rPr>
              <a:t>=0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，输出</a:t>
            </a:r>
            <a:endParaRPr lang="zh-CN" altLang="en-US" dirty="0">
              <a:solidFill>
                <a:schemeClr val="bg1"/>
              </a:solidFill>
              <a:ea typeface="楷体_GB2312" pitchFamily="49" charset="-122"/>
            </a:endParaRPr>
          </a:p>
        </p:txBody>
      </p:sp>
      <p:pic>
        <p:nvPicPr>
          <p:cNvPr id="5" name="图片 4" descr="图6.1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295400"/>
            <a:ext cx="4870428" cy="5356518"/>
          </a:xfrm>
          <a:prstGeom prst="rect">
            <a:avLst/>
          </a:prstGeom>
        </p:spPr>
      </p:pic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选通输出联络</a:t>
            </a:r>
            <a:r>
              <a:rPr lang="zh-CN" altLang="en-US" sz="36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信号</a:t>
            </a:r>
            <a:endParaRPr lang="zh-CN" altLang="en-US" sz="36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</a:t>
            </a:r>
            <a:r>
              <a:rPr lang="en-US" altLang="zh-CN" dirty="0" smtClean="0"/>
              <a:t>(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Output Buffer Full</a:t>
            </a:r>
            <a:r>
              <a:rPr lang="en-US" altLang="zh-CN" dirty="0" smtClean="0"/>
              <a:t>)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输出缓冲器满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              ，表示数据已写到输出口，并已出现在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PA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和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PB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线上，通知外设取走。</a:t>
            </a:r>
            <a:endParaRPr lang="en-US" altLang="zh-CN" dirty="0" smtClean="0">
              <a:solidFill>
                <a:schemeClr val="bg1"/>
              </a:solidFill>
              <a:ea typeface="楷体_GB2312" pitchFamily="49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altLang="zh-CN" baseline="-25000" dirty="0" smtClean="0">
                <a:solidFill>
                  <a:schemeClr val="bg1"/>
                </a:solidFill>
                <a:ea typeface="楷体_GB2312" pitchFamily="49" charset="-122"/>
              </a:rPr>
              <a:t>7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用作          ，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altLang="zh-CN" baseline="-25000" dirty="0" smtClean="0">
                <a:solidFill>
                  <a:schemeClr val="bg1"/>
                </a:solidFill>
                <a:ea typeface="楷体_GB2312" pitchFamily="49" charset="-122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用作</a:t>
            </a:r>
            <a:endParaRPr lang="en-US" altLang="zh-CN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</a:t>
            </a:r>
            <a:r>
              <a:rPr lang="en-US" altLang="zh-CN" dirty="0" smtClean="0"/>
              <a:t>(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Acknowledge) , 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外设回答信号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                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CPU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输出到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A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口或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B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口的数据已被外设接收。</a:t>
            </a:r>
            <a:endParaRPr lang="en-US" altLang="zh-CN" dirty="0" smtClean="0">
              <a:solidFill>
                <a:schemeClr val="bg1"/>
              </a:solidFill>
              <a:ea typeface="楷体_GB2312" pitchFamily="49" charset="-122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altLang="zh-CN" baseline="-25000" dirty="0" smtClean="0">
                <a:solidFill>
                  <a:schemeClr val="bg1"/>
                </a:solidFill>
                <a:ea typeface="楷体_GB2312" pitchFamily="49" charset="-122"/>
              </a:rPr>
              <a:t>6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用作           ，</a:t>
            </a:r>
            <a:r>
              <a:rPr lang="en-US" altLang="zh-CN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altLang="zh-CN" baseline="-25000" dirty="0" smtClean="0">
                <a:solidFill>
                  <a:schemeClr val="bg1"/>
                </a:solidFill>
                <a:ea typeface="楷体_GB2312" pitchFamily="49" charset="-122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ea typeface="楷体_GB2312" pitchFamily="49" charset="-122"/>
              </a:rPr>
              <a:t>用作</a:t>
            </a:r>
            <a:endParaRPr lang="en-US" altLang="zh-CN" baseline="-25000" dirty="0" smtClean="0">
              <a:solidFill>
                <a:srgbClr val="FF0000"/>
              </a:solidFill>
              <a:ea typeface="楷体_GB2312" pitchFamily="49" charset="-122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14400" y="1371600"/>
          <a:ext cx="914400" cy="555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1" imgW="8534400" imgH="5181600" progId="Equation.DSMT4">
                  <p:embed/>
                </p:oleObj>
              </mc:Choice>
              <mc:Fallback>
                <p:oleObj name="Equation" r:id="rId1" imgW="8534400" imgH="5181600" progId="Equation.DSMT4">
                  <p:embed/>
                  <p:pic>
                    <p:nvPicPr>
                      <p:cNvPr id="0" name="图片 614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1371600"/>
                        <a:ext cx="914400" cy="55517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2438400" y="3048000"/>
          <a:ext cx="1109662" cy="654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0363200" imgH="6096000" progId="Equation.DSMT4">
                  <p:embed/>
                </p:oleObj>
              </mc:Choice>
              <mc:Fallback>
                <p:oleObj name="Equation" r:id="rId3" imgW="10363200" imgH="6096000" progId="Equation.DSMT4">
                  <p:embed/>
                  <p:pic>
                    <p:nvPicPr>
                      <p:cNvPr id="0" name="图片 6145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3048000"/>
                        <a:ext cx="1109662" cy="65405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5334000" y="3048000"/>
          <a:ext cx="1077913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10058400" imgH="6096000" progId="Equation.DSMT4">
                  <p:embed/>
                </p:oleObj>
              </mc:Choice>
              <mc:Fallback>
                <p:oleObj name="Equation" r:id="rId5" imgW="10058400" imgH="6096000" progId="Equation.DSMT4">
                  <p:embed/>
                  <p:pic>
                    <p:nvPicPr>
                      <p:cNvPr id="0" name="图片 6146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34000" y="3048000"/>
                        <a:ext cx="1077913" cy="654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2362200" y="5257800"/>
          <a:ext cx="123983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11582400" imgH="6096000" progId="Equation.DSMT4">
                  <p:embed/>
                </p:oleObj>
              </mc:Choice>
              <mc:Fallback>
                <p:oleObj name="Equation" r:id="rId7" imgW="11582400" imgH="6096000" progId="Equation.DSMT4">
                  <p:embed/>
                  <p:pic>
                    <p:nvPicPr>
                      <p:cNvPr id="0" name="图片 6147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62200" y="5257800"/>
                        <a:ext cx="1239837" cy="654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5486400" y="5257800"/>
          <a:ext cx="123983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9" imgW="11582400" imgH="6096000" progId="Equation.DSMT4">
                  <p:embed/>
                </p:oleObj>
              </mc:Choice>
              <mc:Fallback>
                <p:oleObj name="Equation" r:id="rId9" imgW="11582400" imgH="6096000" progId="Equation.DSMT4">
                  <p:embed/>
                  <p:pic>
                    <p:nvPicPr>
                      <p:cNvPr id="0" name="图片 6148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86400" y="5257800"/>
                        <a:ext cx="1239837" cy="654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2" name="Object 6"/>
          <p:cNvGraphicFramePr>
            <a:graphicFrameLocks noChangeAspect="1"/>
          </p:cNvGraphicFramePr>
          <p:nvPr/>
        </p:nvGraphicFramePr>
        <p:xfrm>
          <a:off x="947738" y="4191000"/>
          <a:ext cx="153193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11" imgW="14325600" imgH="5181600" progId="Equation.DSMT4">
                  <p:embed/>
                </p:oleObj>
              </mc:Choice>
              <mc:Fallback>
                <p:oleObj name="Equation" r:id="rId11" imgW="14325600" imgH="5181600" progId="Equation.DSMT4">
                  <p:embed/>
                  <p:pic>
                    <p:nvPicPr>
                      <p:cNvPr id="0" name="图片 6149"/>
                      <p:cNvPicPr>
                        <a:picLocks noChangeAspect="1"/>
                      </p:cNvPicPr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47738" y="4191000"/>
                        <a:ext cx="1531937" cy="5556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990600" y="3657600"/>
          <a:ext cx="101123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13" imgW="9448800" imgH="5181600" progId="Equation.DSMT4">
                  <p:embed/>
                </p:oleObj>
              </mc:Choice>
              <mc:Fallback>
                <p:oleObj name="Equation" r:id="rId13" imgW="9448800" imgH="5181600" progId="Equation.DSMT4">
                  <p:embed/>
                  <p:pic>
                    <p:nvPicPr>
                      <p:cNvPr id="0" name="图片 6150"/>
                      <p:cNvPicPr>
                        <a:picLocks noChangeAspect="1"/>
                      </p:cNvPicPr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90600" y="3657600"/>
                        <a:ext cx="1011238" cy="5556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838200" y="1981200"/>
          <a:ext cx="14382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15" imgW="13411200" imgH="5181600" progId="Equation.DSMT4">
                  <p:embed/>
                </p:oleObj>
              </mc:Choice>
              <mc:Fallback>
                <p:oleObj name="Equation" r:id="rId15" imgW="13411200" imgH="5181600" progId="Equation.DSMT4">
                  <p:embed/>
                  <p:pic>
                    <p:nvPicPr>
                      <p:cNvPr id="0" name="图片 6151"/>
                      <p:cNvPicPr>
                        <a:picLocks noChangeAspect="1"/>
                      </p:cNvPicPr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38200" y="1981200"/>
                        <a:ext cx="1438275" cy="5556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选通输出联络</a:t>
            </a:r>
            <a:r>
              <a:rPr lang="zh-CN" altLang="en-US" sz="3600" dirty="0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信号</a:t>
            </a:r>
            <a:endParaRPr lang="zh-CN" altLang="en-US" sz="3600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INTE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，中断允许信号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altLang="zh-CN" sz="2800" dirty="0" smtClean="0">
                <a:solidFill>
                  <a:schemeClr val="bg1"/>
                </a:solidFill>
                <a:ea typeface="楷体_GB2312" pitchFamily="49" charset="-122"/>
              </a:rPr>
              <a:t>INTE=0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，端口允许中断，置</a:t>
            </a:r>
            <a:r>
              <a:rPr lang="en-US" altLang="zh-CN" sz="2800" dirty="0" smtClean="0">
                <a:solidFill>
                  <a:schemeClr val="bg1"/>
                </a:solidFill>
                <a:ea typeface="楷体_GB2312" pitchFamily="49" charset="-122"/>
              </a:rPr>
              <a:t>1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时被屏蔽。</a:t>
            </a:r>
            <a:endParaRPr lang="en-US" altLang="zh-CN" sz="2800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 algn="just">
              <a:lnSpc>
                <a:spcPct val="120000"/>
              </a:lnSpc>
            </a:pPr>
            <a:r>
              <a:rPr lang="en-US" sz="2800" dirty="0" smtClean="0">
                <a:solidFill>
                  <a:schemeClr val="bg1"/>
                </a:solidFill>
                <a:ea typeface="楷体_GB2312" pitchFamily="49" charset="-122"/>
              </a:rPr>
              <a:t>INTE A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由</a:t>
            </a:r>
            <a:r>
              <a:rPr lang="en-US" sz="2800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sz="2800" baseline="-25000" dirty="0" smtClean="0">
                <a:solidFill>
                  <a:schemeClr val="bg1"/>
                </a:solidFill>
                <a:ea typeface="楷体_GB2312" pitchFamily="49" charset="-122"/>
              </a:rPr>
              <a:t>6 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控制，</a:t>
            </a:r>
            <a:r>
              <a:rPr lang="en-US" sz="2800" dirty="0" smtClean="0">
                <a:solidFill>
                  <a:schemeClr val="bg1"/>
                </a:solidFill>
                <a:ea typeface="楷体_GB2312" pitchFamily="49" charset="-122"/>
              </a:rPr>
              <a:t>INTE B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由</a:t>
            </a:r>
            <a:r>
              <a:rPr lang="en-US" sz="2800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altLang="zh-CN" sz="2800" baseline="-25000" dirty="0" smtClean="0">
                <a:solidFill>
                  <a:schemeClr val="bg1"/>
                </a:solidFill>
                <a:ea typeface="楷体_GB2312" pitchFamily="49" charset="-122"/>
              </a:rPr>
              <a:t>2</a:t>
            </a:r>
            <a:r>
              <a:rPr lang="en-US" sz="2800" dirty="0" smtClean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控制，它们由置位</a:t>
            </a:r>
            <a:r>
              <a:rPr lang="en-US" sz="2800" dirty="0" smtClean="0">
                <a:solidFill>
                  <a:schemeClr val="bg1"/>
                </a:solidFill>
                <a:ea typeface="楷体_GB2312" pitchFamily="49" charset="-122"/>
              </a:rPr>
              <a:t>/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复位字进行设置。</a:t>
            </a:r>
            <a:endParaRPr lang="en-US" altLang="zh-CN" sz="2800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INTR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，中断请求信号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输出设备收到</a:t>
            </a:r>
            <a:r>
              <a:rPr lang="en-US" altLang="zh-CN" sz="2800" dirty="0" smtClean="0">
                <a:solidFill>
                  <a:schemeClr val="bg1"/>
                </a:solidFill>
                <a:ea typeface="楷体_GB2312" pitchFamily="49" charset="-122"/>
              </a:rPr>
              <a:t>CPU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输出的数据后，</a:t>
            </a:r>
            <a:r>
              <a:rPr lang="en-US" altLang="zh-CN" sz="2800" dirty="0" smtClean="0">
                <a:solidFill>
                  <a:schemeClr val="bg1"/>
                </a:solidFill>
                <a:ea typeface="楷体_GB2312" pitchFamily="49" charset="-122"/>
              </a:rPr>
              <a:t>INTR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变高，向</a:t>
            </a:r>
            <a:r>
              <a:rPr lang="en-US" altLang="zh-CN" sz="2800" dirty="0" smtClean="0">
                <a:solidFill>
                  <a:schemeClr val="bg1"/>
                </a:solidFill>
                <a:ea typeface="楷体_GB2312" pitchFamily="49" charset="-122"/>
              </a:rPr>
              <a:t>CPU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提出中断请求，要求再输出</a:t>
            </a:r>
            <a:r>
              <a:rPr lang="en-US" altLang="zh-CN" sz="2800" dirty="0" smtClean="0">
                <a:solidFill>
                  <a:schemeClr val="bg1"/>
                </a:solidFill>
                <a:ea typeface="楷体_GB2312" pitchFamily="49" charset="-122"/>
              </a:rPr>
              <a:t>1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个数据到外设。</a:t>
            </a:r>
            <a:endParaRPr lang="en-US" altLang="zh-CN" sz="2800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 algn="just">
              <a:lnSpc>
                <a:spcPct val="110000"/>
              </a:lnSpc>
            </a:pP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当         、</a:t>
            </a:r>
            <a:r>
              <a:rPr lang="zh-CN" altLang="en-US" sz="2800" dirty="0" smtClean="0">
                <a:solidFill>
                  <a:srgbClr val="FF0000"/>
                </a:solidFill>
                <a:ea typeface="楷体_GB2312" pitchFamily="49" charset="-122"/>
              </a:rPr>
              <a:t>      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、</a:t>
            </a:r>
            <a:r>
              <a:rPr lang="en-US" altLang="zh-CN" sz="2800" dirty="0" smtClean="0">
                <a:solidFill>
                  <a:schemeClr val="bg1"/>
                </a:solidFill>
                <a:ea typeface="楷体_GB2312" pitchFamily="49" charset="-122"/>
              </a:rPr>
              <a:t>INTE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均</a:t>
            </a:r>
            <a:r>
              <a:rPr lang="en-US" altLang="zh-CN" sz="2800" dirty="0" smtClean="0">
                <a:solidFill>
                  <a:schemeClr val="bg1"/>
                </a:solidFill>
                <a:ea typeface="楷体_GB2312" pitchFamily="49" charset="-122"/>
              </a:rPr>
              <a:t>=1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时，才能使</a:t>
            </a:r>
            <a:r>
              <a:rPr lang="en-US" altLang="zh-CN" sz="2800" dirty="0" smtClean="0">
                <a:solidFill>
                  <a:schemeClr val="bg1"/>
                </a:solidFill>
                <a:ea typeface="楷体_GB2312" pitchFamily="49" charset="-122"/>
              </a:rPr>
              <a:t>INTR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变高。</a:t>
            </a:r>
            <a:endParaRPr lang="en-US" altLang="zh-CN" sz="2800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800" dirty="0" smtClean="0">
                <a:solidFill>
                  <a:schemeClr val="bg1"/>
                </a:solidFill>
                <a:ea typeface="楷体_GB2312" pitchFamily="49" charset="-122"/>
              </a:rPr>
              <a:t>INTR</a:t>
            </a:r>
            <a:r>
              <a:rPr lang="en-US" altLang="zh-CN" sz="2800" baseline="-25000" dirty="0" smtClean="0">
                <a:solidFill>
                  <a:schemeClr val="bg1"/>
                </a:solidFill>
                <a:ea typeface="楷体_GB2312" pitchFamily="49" charset="-122"/>
              </a:rPr>
              <a:t>A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从</a:t>
            </a:r>
            <a:r>
              <a:rPr lang="en-US" sz="2800" dirty="0" smtClean="0">
                <a:solidFill>
                  <a:schemeClr val="bg1"/>
                </a:solidFill>
                <a:ea typeface="楷体_GB2312" pitchFamily="49" charset="-122"/>
              </a:rPr>
              <a:t> PC</a:t>
            </a:r>
            <a:r>
              <a:rPr lang="en-US" sz="2800" baseline="-25000" dirty="0" smtClean="0">
                <a:solidFill>
                  <a:schemeClr val="bg1"/>
                </a:solidFill>
                <a:ea typeface="楷体_GB2312" pitchFamily="49" charset="-122"/>
              </a:rPr>
              <a:t>3</a:t>
            </a:r>
            <a:r>
              <a:rPr lang="en-US" sz="2800" dirty="0" smtClean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引脚输出，</a:t>
            </a:r>
            <a:r>
              <a:rPr lang="en-US" altLang="zh-CN" sz="2800" dirty="0" smtClean="0">
                <a:solidFill>
                  <a:schemeClr val="bg1"/>
                </a:solidFill>
                <a:ea typeface="楷体_GB2312" pitchFamily="49" charset="-122"/>
              </a:rPr>
              <a:t>INTR</a:t>
            </a:r>
            <a:r>
              <a:rPr lang="en-US" altLang="zh-CN" sz="2800" baseline="-25000" dirty="0" smtClean="0">
                <a:solidFill>
                  <a:schemeClr val="bg1"/>
                </a:solidFill>
                <a:ea typeface="楷体_GB2312" pitchFamily="49" charset="-122"/>
              </a:rPr>
              <a:t>B</a:t>
            </a:r>
            <a:r>
              <a:rPr lang="en-US" sz="2800" dirty="0" smtClean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从</a:t>
            </a:r>
            <a:r>
              <a:rPr lang="en-US" sz="2800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altLang="zh-CN" sz="2800" baseline="-25000" dirty="0" smtClean="0">
                <a:solidFill>
                  <a:schemeClr val="bg1"/>
                </a:solidFill>
                <a:ea typeface="楷体_GB2312" pitchFamily="49" charset="-122"/>
              </a:rPr>
              <a:t>0</a:t>
            </a:r>
            <a:r>
              <a:rPr lang="en-US" sz="2800" dirty="0" smtClean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输出。</a:t>
            </a:r>
            <a:endParaRPr lang="en-US" altLang="zh-CN" sz="2800" baseline="-25000" dirty="0" smtClean="0">
              <a:solidFill>
                <a:schemeClr val="bg1"/>
              </a:solidFill>
              <a:ea typeface="楷体_GB2312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295400" y="5029200"/>
          <a:ext cx="89161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1" imgW="9448800" imgH="5181600" progId="Equation.DSMT4">
                  <p:embed/>
                </p:oleObj>
              </mc:Choice>
              <mc:Fallback>
                <p:oleObj name="Equation" r:id="rId1" imgW="9448800" imgH="5181600" progId="Equation.DSMT4">
                  <p:embed/>
                  <p:pic>
                    <p:nvPicPr>
                      <p:cNvPr id="0" name="图片 716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5400" y="5029200"/>
                        <a:ext cx="891615" cy="4889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4" name="Object 2"/>
          <p:cNvGraphicFramePr>
            <a:graphicFrameLocks noChangeAspect="1"/>
          </p:cNvGraphicFramePr>
          <p:nvPr/>
        </p:nvGraphicFramePr>
        <p:xfrm>
          <a:off x="2438400" y="5029200"/>
          <a:ext cx="8064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8534400" imgH="5181600" progId="Equation.DSMT4">
                  <p:embed/>
                </p:oleObj>
              </mc:Choice>
              <mc:Fallback>
                <p:oleObj name="Equation" r:id="rId3" imgW="8534400" imgH="5181600" progId="Equation.DSMT4">
                  <p:embed/>
                  <p:pic>
                    <p:nvPicPr>
                      <p:cNvPr id="0" name="图片 716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8400" y="5029200"/>
                        <a:ext cx="806450" cy="4889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52800"/>
            <a:ext cx="8458200" cy="3505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CN" altLang="en-US" sz="2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方式</a:t>
            </a:r>
            <a:r>
              <a:rPr lang="en-US" altLang="zh-CN" sz="2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选通输出时序</a:t>
            </a:r>
            <a:endParaRPr lang="en-US" altLang="zh-CN" sz="26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FF00"/>
                </a:solidFill>
                <a:ea typeface="楷体_GB2312" pitchFamily="49" charset="-122"/>
              </a:rPr>
              <a:t>①</a:t>
            </a:r>
            <a:r>
              <a:rPr lang="en-US" sz="2400" dirty="0" smtClean="0">
                <a:solidFill>
                  <a:schemeClr val="bg1"/>
                </a:solidFill>
                <a:ea typeface="楷体_GB2312" pitchFamily="49" charset="-122"/>
              </a:rPr>
              <a:t>CPU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响应中断后，执行</a:t>
            </a:r>
            <a:r>
              <a:rPr lang="en-US" altLang="zh-CN" sz="2400" dirty="0" smtClean="0">
                <a:solidFill>
                  <a:schemeClr val="bg1"/>
                </a:solidFill>
                <a:ea typeface="楷体_GB2312" pitchFamily="49" charset="-122"/>
              </a:rPr>
              <a:t>OUT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指令输出数据，</a:t>
            </a:r>
            <a:r>
              <a:rPr lang="en-US" altLang="zh-CN" sz="2400" dirty="0" smtClean="0">
                <a:solidFill>
                  <a:srgbClr val="FF0000"/>
                </a:solidFill>
                <a:ea typeface="楷体_GB2312" pitchFamily="49" charset="-122"/>
              </a:rPr>
              <a:t>      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变低</a:t>
            </a:r>
            <a:endParaRPr lang="en-US" altLang="zh-CN" sz="2400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FF00"/>
                </a:solidFill>
                <a:ea typeface="楷体_GB2312" pitchFamily="49" charset="-122"/>
              </a:rPr>
              <a:t>②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经</a:t>
            </a:r>
            <a:r>
              <a:rPr lang="en-US" sz="2400" dirty="0" err="1" smtClean="0">
                <a:solidFill>
                  <a:schemeClr val="bg1"/>
                </a:solidFill>
                <a:ea typeface="楷体_GB2312" pitchFamily="49" charset="-122"/>
              </a:rPr>
              <a:t>t</a:t>
            </a:r>
            <a:r>
              <a:rPr lang="en-US" sz="2400" baseline="-25000" dirty="0" err="1" smtClean="0">
                <a:solidFill>
                  <a:schemeClr val="bg1"/>
                </a:solidFill>
                <a:ea typeface="楷体_GB2312" pitchFamily="49" charset="-122"/>
              </a:rPr>
              <a:t>WIT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时间后，清除中断请求信号，使</a:t>
            </a:r>
            <a:r>
              <a:rPr lang="en-US" sz="2400" dirty="0" smtClean="0">
                <a:solidFill>
                  <a:schemeClr val="bg1"/>
                </a:solidFill>
                <a:ea typeface="楷体_GB2312" pitchFamily="49" charset="-122"/>
              </a:rPr>
              <a:t>INTR</a:t>
            </a:r>
            <a:r>
              <a:rPr lang="en-US" altLang="zh-CN" sz="2400" dirty="0" smtClean="0">
                <a:solidFill>
                  <a:schemeClr val="bg1"/>
                </a:solidFill>
                <a:ea typeface="楷体_GB2312" pitchFamily="49" charset="-122"/>
              </a:rPr>
              <a:t>=0</a:t>
            </a:r>
            <a:endParaRPr lang="en-US" altLang="zh-CN" sz="2400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FF00"/>
                </a:solidFill>
                <a:ea typeface="楷体_GB2312" pitchFamily="49" charset="-122"/>
              </a:rPr>
              <a:t>③         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的后沿使               </a:t>
            </a:r>
            <a:r>
              <a:rPr lang="en-US" altLang="zh-CN" sz="2400" dirty="0" smtClean="0">
                <a:solidFill>
                  <a:schemeClr val="bg1"/>
                </a:solidFill>
                <a:ea typeface="楷体_GB2312" pitchFamily="49" charset="-122"/>
              </a:rPr>
              <a:t>, 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通知外设从输出缓冲器中取走数据</a:t>
            </a:r>
            <a:endParaRPr lang="en-US" altLang="zh-CN" sz="2400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FF00"/>
                </a:solidFill>
                <a:ea typeface="楷体_GB2312" pitchFamily="49" charset="-122"/>
              </a:rPr>
              <a:t>④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外设收到数据后，发回应答信号，</a:t>
            </a:r>
            <a:endParaRPr lang="en-US" altLang="zh-CN" sz="2400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FF00"/>
                </a:solidFill>
                <a:ea typeface="楷体_GB2312" pitchFamily="49" charset="-122"/>
              </a:rPr>
              <a:t>⑤</a:t>
            </a:r>
            <a:r>
              <a:rPr lang="en-US" sz="2400" dirty="0" smtClean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应答后再经</a:t>
            </a:r>
            <a:r>
              <a:rPr lang="en-US" sz="2400" dirty="0" smtClean="0">
                <a:solidFill>
                  <a:schemeClr val="bg1"/>
                </a:solidFill>
                <a:ea typeface="楷体_GB2312" pitchFamily="49" charset="-122"/>
              </a:rPr>
              <a:t>t</a:t>
            </a:r>
            <a:r>
              <a:rPr lang="en-US" sz="2400" baseline="-25000" dirty="0" smtClean="0">
                <a:solidFill>
                  <a:schemeClr val="bg1"/>
                </a:solidFill>
                <a:ea typeface="楷体_GB2312" pitchFamily="49" charset="-122"/>
              </a:rPr>
              <a:t>AOB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，          无效，指示缓冲器已空</a:t>
            </a:r>
            <a:endParaRPr lang="en-US" altLang="zh-CN" sz="2400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 algn="just">
              <a:buNone/>
            </a:pPr>
            <a:r>
              <a:rPr lang="en-US" sz="2400" dirty="0" smtClean="0">
                <a:solidFill>
                  <a:srgbClr val="00FF00"/>
                </a:solidFill>
                <a:ea typeface="楷体_GB2312" pitchFamily="49" charset="-122"/>
              </a:rPr>
              <a:t>⑥</a:t>
            </a:r>
            <a:r>
              <a:rPr lang="en-US" sz="2400" dirty="0" smtClean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ea typeface="楷体_GB2312" pitchFamily="49" charset="-122"/>
              </a:rPr>
              <a:t>          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回到高电平后，经</a:t>
            </a:r>
            <a:r>
              <a:rPr lang="en-US" sz="2400" dirty="0" err="1" smtClean="0">
                <a:solidFill>
                  <a:schemeClr val="bg1"/>
                </a:solidFill>
                <a:ea typeface="楷体_GB2312" pitchFamily="49" charset="-122"/>
              </a:rPr>
              <a:t>t</a:t>
            </a:r>
            <a:r>
              <a:rPr lang="en-US" sz="2400" baseline="-25000" dirty="0" err="1" smtClean="0">
                <a:solidFill>
                  <a:schemeClr val="bg1"/>
                </a:solidFill>
                <a:ea typeface="楷体_GB2312" pitchFamily="49" charset="-122"/>
              </a:rPr>
              <a:t>AIT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时间，</a:t>
            </a:r>
            <a:r>
              <a:rPr lang="en-US" sz="2400" dirty="0" smtClean="0">
                <a:solidFill>
                  <a:schemeClr val="bg1"/>
                </a:solidFill>
                <a:ea typeface="楷体_GB2312" pitchFamily="49" charset="-122"/>
              </a:rPr>
              <a:t>INTR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变高，向</a:t>
            </a:r>
            <a:r>
              <a:rPr lang="en-US" sz="2400" dirty="0" smtClean="0">
                <a:solidFill>
                  <a:schemeClr val="bg1"/>
                </a:solidFill>
                <a:ea typeface="楷体_GB2312" pitchFamily="49" charset="-122"/>
              </a:rPr>
              <a:t>CPU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发中断请求，让</a:t>
            </a:r>
            <a:r>
              <a:rPr lang="en-US" sz="2400" dirty="0" smtClean="0">
                <a:solidFill>
                  <a:schemeClr val="bg1"/>
                </a:solidFill>
                <a:ea typeface="楷体_GB2312" pitchFamily="49" charset="-122"/>
              </a:rPr>
              <a:t>CPU</a:t>
            </a:r>
            <a:r>
              <a:rPr lang="zh-CN" altLang="en-US" sz="2400" dirty="0" smtClean="0">
                <a:solidFill>
                  <a:schemeClr val="bg1"/>
                </a:solidFill>
                <a:ea typeface="楷体_GB2312" pitchFamily="49" charset="-122"/>
              </a:rPr>
              <a:t>再送一个新数据过来</a:t>
            </a:r>
            <a:endParaRPr lang="zh-CN" altLang="en-US" sz="2400" dirty="0">
              <a:solidFill>
                <a:schemeClr val="bg1"/>
              </a:solidFill>
              <a:ea typeface="楷体_GB2312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629400" y="3810000"/>
          <a:ext cx="609600" cy="414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1" imgW="7620000" imgH="5181600" progId="Equation.DSMT4">
                  <p:embed/>
                </p:oleObj>
              </mc:Choice>
              <mc:Fallback>
                <p:oleObj name="Equation" r:id="rId1" imgW="7620000" imgH="5181600" progId="Equation.DSMT4">
                  <p:embed/>
                  <p:pic>
                    <p:nvPicPr>
                      <p:cNvPr id="0" name="图片 819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29400" y="3810000"/>
                        <a:ext cx="609600" cy="41452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2743200" y="4724400"/>
          <a:ext cx="112236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14020800" imgH="5181600" progId="Equation.DSMT4">
                  <p:embed/>
                </p:oleObj>
              </mc:Choice>
              <mc:Fallback>
                <p:oleObj name="Equation" r:id="rId3" imgW="14020800" imgH="5181600" progId="Equation.DSMT4">
                  <p:embed/>
                  <p:pic>
                    <p:nvPicPr>
                      <p:cNvPr id="0" name="图片 819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3200" y="4724400"/>
                        <a:ext cx="1122362" cy="4143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5410200" y="5105400"/>
          <a:ext cx="1319046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14935200" imgH="5181600" progId="Equation.DSMT4">
                  <p:embed/>
                </p:oleObj>
              </mc:Choice>
              <mc:Fallback>
                <p:oleObj name="Equation" r:id="rId5" imgW="14935200" imgH="5181600" progId="Equation.DSMT4">
                  <p:embed/>
                  <p:pic>
                    <p:nvPicPr>
                      <p:cNvPr id="0" name="图片 8194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10200" y="5105400"/>
                        <a:ext cx="1319046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3276600" y="5562600"/>
          <a:ext cx="7540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8534400" imgH="5181600" progId="Equation.DSMT4">
                  <p:embed/>
                </p:oleObj>
              </mc:Choice>
              <mc:Fallback>
                <p:oleObj name="Equation" r:id="rId7" imgW="8534400" imgH="5181600" progId="Equation.DSMT4">
                  <p:embed/>
                  <p:pic>
                    <p:nvPicPr>
                      <p:cNvPr id="0" name="图片 8195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76600" y="5562600"/>
                        <a:ext cx="754063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914400" y="6019800"/>
          <a:ext cx="8350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9" imgW="9448800" imgH="5181600" progId="Equation.DSMT4">
                  <p:embed/>
                </p:oleObj>
              </mc:Choice>
              <mc:Fallback>
                <p:oleObj name="Equation" r:id="rId9" imgW="9448800" imgH="5181600" progId="Equation.DSMT4">
                  <p:embed/>
                  <p:pic>
                    <p:nvPicPr>
                      <p:cNvPr id="0" name="图片 8196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6019800"/>
                        <a:ext cx="835025" cy="457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914400" y="4724400"/>
          <a:ext cx="6096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11" imgW="7620000" imgH="5181600" progId="Equation.DSMT4">
                  <p:embed/>
                </p:oleObj>
              </mc:Choice>
              <mc:Fallback>
                <p:oleObj name="Equation" r:id="rId11" imgW="7620000" imgH="5181600" progId="Equation.DSMT4">
                  <p:embed/>
                  <p:pic>
                    <p:nvPicPr>
                      <p:cNvPr id="0" name="图片 8197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4724400"/>
                        <a:ext cx="609600" cy="4143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 descr="图6.17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7200" y="381000"/>
            <a:ext cx="8458200" cy="2984084"/>
          </a:xfrm>
          <a:prstGeom prst="rect">
            <a:avLst/>
          </a:prstGeom>
        </p:spPr>
      </p:pic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zh-CN" altLang="en-US" sz="3600" dirty="0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选通输入</a:t>
            </a:r>
            <a:r>
              <a:rPr lang="en-US" sz="3600" dirty="0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3600" dirty="0" smtClean="0">
                <a:solidFill>
                  <a:srgbClr val="00FF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输出方式组合</a:t>
            </a:r>
            <a:br>
              <a:rPr lang="en-US" altLang="zh-CN" sz="3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100" dirty="0" smtClean="0">
                <a:solidFill>
                  <a:schemeClr val="bg1"/>
                </a:solidFill>
              </a:rPr>
              <a:t>A</a:t>
            </a:r>
            <a:r>
              <a:rPr lang="zh-CN" altLang="en-US" sz="3100" dirty="0" smtClean="0">
                <a:solidFill>
                  <a:schemeClr val="bg1"/>
                </a:solidFill>
              </a:rPr>
              <a:t>口、</a:t>
            </a:r>
            <a:r>
              <a:rPr lang="en-US" altLang="zh-CN" sz="3100" dirty="0" smtClean="0">
                <a:solidFill>
                  <a:schemeClr val="bg1"/>
                </a:solidFill>
              </a:rPr>
              <a:t>B</a:t>
            </a:r>
            <a:r>
              <a:rPr lang="zh-CN" altLang="en-US" sz="3100" dirty="0" smtClean="0">
                <a:solidFill>
                  <a:schemeClr val="bg1"/>
                </a:solidFill>
              </a:rPr>
              <a:t>口也可单独定义</a:t>
            </a:r>
            <a:endParaRPr lang="zh-CN" altLang="en-US" sz="3100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981200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en-US" altLang="zh-CN" sz="2800" dirty="0" smtClean="0"/>
              <a:t> A</a:t>
            </a:r>
            <a:r>
              <a:rPr lang="zh-CN" altLang="en-US" sz="2800" dirty="0" smtClean="0"/>
              <a:t>口输入，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口输出                    </a:t>
            </a:r>
            <a:r>
              <a:rPr lang="en-US" altLang="zh-CN" sz="2800" dirty="0" smtClean="0"/>
              <a:t>A</a:t>
            </a:r>
            <a:r>
              <a:rPr lang="zh-CN" altLang="en-US" sz="2800" dirty="0" smtClean="0"/>
              <a:t>口输出，</a:t>
            </a:r>
            <a:r>
              <a:rPr lang="en-US" altLang="zh-CN" sz="2800" dirty="0" smtClean="0"/>
              <a:t>B</a:t>
            </a:r>
            <a:r>
              <a:rPr lang="zh-CN" altLang="en-US" sz="2800" dirty="0" smtClean="0"/>
              <a:t>口输入</a:t>
            </a:r>
            <a:endParaRPr lang="en-US" altLang="zh-CN" sz="2800" dirty="0" smtClean="0"/>
          </a:p>
          <a:p>
            <a:pPr>
              <a:buNone/>
            </a:pPr>
            <a:r>
              <a:rPr lang="en-US" sz="2600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sz="2600" baseline="-25000" dirty="0" smtClean="0">
                <a:solidFill>
                  <a:schemeClr val="bg1"/>
                </a:solidFill>
                <a:ea typeface="楷体_GB2312" pitchFamily="49" charset="-122"/>
              </a:rPr>
              <a:t>0</a:t>
            </a:r>
            <a:r>
              <a:rPr lang="en-US" sz="2600" dirty="0" smtClean="0">
                <a:solidFill>
                  <a:schemeClr val="bg1"/>
                </a:solidFill>
                <a:ea typeface="楷体_GB2312" pitchFamily="49" charset="-122"/>
              </a:rPr>
              <a:t>~PC</a:t>
            </a:r>
            <a:r>
              <a:rPr lang="en-US" sz="2600" baseline="-25000" dirty="0" smtClean="0">
                <a:solidFill>
                  <a:schemeClr val="bg1"/>
                </a:solidFill>
                <a:ea typeface="楷体_GB2312" pitchFamily="49" charset="-122"/>
              </a:rPr>
              <a:t>5</a:t>
            </a:r>
            <a:r>
              <a:rPr lang="zh-CN" altLang="en-US" sz="2600" dirty="0" smtClean="0">
                <a:solidFill>
                  <a:schemeClr val="bg1"/>
                </a:solidFill>
                <a:ea typeface="楷体_GB2312" pitchFamily="49" charset="-122"/>
              </a:rPr>
              <a:t>作控制线      </a:t>
            </a:r>
            <a:r>
              <a:rPr lang="en-US" altLang="zh-CN" sz="2600" dirty="0" smtClean="0">
                <a:solidFill>
                  <a:schemeClr val="bg1"/>
                </a:solidFill>
                <a:ea typeface="楷体_GB2312" pitchFamily="49" charset="-122"/>
              </a:rPr>
              <a:t>	    </a:t>
            </a:r>
            <a:r>
              <a:rPr lang="en-US" sz="2800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sz="2800" baseline="-25000" dirty="0" smtClean="0">
                <a:solidFill>
                  <a:schemeClr val="bg1"/>
                </a:solidFill>
                <a:ea typeface="楷体_GB2312" pitchFamily="49" charset="-122"/>
              </a:rPr>
              <a:t>0</a:t>
            </a:r>
            <a:r>
              <a:rPr lang="en-US" sz="2800" dirty="0" smtClean="0">
                <a:solidFill>
                  <a:schemeClr val="bg1"/>
                </a:solidFill>
                <a:ea typeface="楷体_GB2312" pitchFamily="49" charset="-122"/>
              </a:rPr>
              <a:t>~PC</a:t>
            </a:r>
            <a:r>
              <a:rPr lang="en-US" sz="2800" baseline="-25000" dirty="0" smtClean="0">
                <a:solidFill>
                  <a:schemeClr val="bg1"/>
                </a:solidFill>
                <a:ea typeface="楷体_GB2312" pitchFamily="49" charset="-122"/>
              </a:rPr>
              <a:t>3 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和</a:t>
            </a:r>
            <a:r>
              <a:rPr lang="en-US" sz="2800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sz="2800" baseline="-25000" dirty="0" smtClean="0">
                <a:solidFill>
                  <a:schemeClr val="bg1"/>
                </a:solidFill>
                <a:ea typeface="楷体_GB2312" pitchFamily="49" charset="-122"/>
              </a:rPr>
              <a:t>6</a:t>
            </a:r>
            <a:r>
              <a:rPr lang="zh-CN" altLang="en-US" sz="2800" baseline="-25000" dirty="0" smtClean="0">
                <a:solidFill>
                  <a:schemeClr val="bg1"/>
                </a:solidFill>
                <a:ea typeface="楷体_GB2312" pitchFamily="49" charset="-122"/>
              </a:rPr>
              <a:t>、</a:t>
            </a:r>
            <a:r>
              <a:rPr lang="en-US" sz="2800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sz="2800" baseline="-25000" dirty="0" smtClean="0">
                <a:solidFill>
                  <a:schemeClr val="bg1"/>
                </a:solidFill>
                <a:ea typeface="楷体_GB2312" pitchFamily="49" charset="-122"/>
              </a:rPr>
              <a:t>7</a:t>
            </a:r>
            <a:r>
              <a:rPr lang="zh-CN" altLang="en-US" sz="2800" dirty="0" smtClean="0">
                <a:solidFill>
                  <a:schemeClr val="bg1"/>
                </a:solidFill>
                <a:ea typeface="楷体_GB2312" pitchFamily="49" charset="-122"/>
              </a:rPr>
              <a:t>作控制</a:t>
            </a:r>
            <a:endParaRPr lang="en-US" altLang="zh-CN" sz="2600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>
              <a:buNone/>
            </a:pPr>
            <a:r>
              <a:rPr lang="en-US" sz="2600" dirty="0" smtClean="0">
                <a:solidFill>
                  <a:schemeClr val="bg1"/>
                </a:solidFill>
                <a:ea typeface="楷体_GB2312" pitchFamily="49" charset="-122"/>
              </a:rPr>
              <a:t>D</a:t>
            </a:r>
            <a:r>
              <a:rPr lang="en-US" sz="2600" baseline="-25000" dirty="0" smtClean="0">
                <a:solidFill>
                  <a:schemeClr val="bg1"/>
                </a:solidFill>
                <a:ea typeface="楷体_GB2312" pitchFamily="49" charset="-122"/>
              </a:rPr>
              <a:t>3</a:t>
            </a:r>
            <a:r>
              <a:rPr lang="en-US" sz="2600" dirty="0" smtClean="0">
                <a:solidFill>
                  <a:schemeClr val="bg1"/>
                </a:solidFill>
                <a:ea typeface="楷体_GB2312" pitchFamily="49" charset="-122"/>
              </a:rPr>
              <a:t>=1</a:t>
            </a:r>
            <a:r>
              <a:rPr lang="zh-CN" altLang="en-US" sz="2600" dirty="0" smtClean="0">
                <a:solidFill>
                  <a:schemeClr val="bg1"/>
                </a:solidFill>
                <a:ea typeface="楷体_GB2312" pitchFamily="49" charset="-122"/>
              </a:rPr>
              <a:t>， </a:t>
            </a:r>
            <a:r>
              <a:rPr lang="en-US" sz="2600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sz="2600" baseline="-25000" dirty="0" smtClean="0">
                <a:solidFill>
                  <a:schemeClr val="bg1"/>
                </a:solidFill>
                <a:ea typeface="楷体_GB2312" pitchFamily="49" charset="-122"/>
              </a:rPr>
              <a:t>6</a:t>
            </a:r>
            <a:r>
              <a:rPr lang="zh-CN" altLang="en-US" sz="2600" baseline="-25000" dirty="0" smtClean="0">
                <a:solidFill>
                  <a:schemeClr val="bg1"/>
                </a:solidFill>
                <a:ea typeface="楷体_GB2312" pitchFamily="49" charset="-122"/>
              </a:rPr>
              <a:t>、</a:t>
            </a:r>
            <a:r>
              <a:rPr lang="en-US" sz="2600" baseline="-25000" dirty="0" smtClean="0">
                <a:solidFill>
                  <a:schemeClr val="bg1"/>
                </a:solidFill>
                <a:ea typeface="楷体_GB2312" pitchFamily="49" charset="-122"/>
              </a:rPr>
              <a:t>7</a:t>
            </a:r>
            <a:r>
              <a:rPr lang="zh-CN" altLang="en-US" sz="2600" dirty="0" smtClean="0">
                <a:solidFill>
                  <a:schemeClr val="bg1"/>
                </a:solidFill>
                <a:ea typeface="楷体_GB2312" pitchFamily="49" charset="-122"/>
              </a:rPr>
              <a:t>  为输入</a:t>
            </a:r>
            <a:r>
              <a:rPr lang="en-US" altLang="zh-CN" sz="2600" dirty="0" smtClean="0">
                <a:solidFill>
                  <a:schemeClr val="bg1"/>
                </a:solidFill>
                <a:ea typeface="楷体_GB2312" pitchFamily="49" charset="-122"/>
              </a:rPr>
              <a:t>	  </a:t>
            </a:r>
            <a:r>
              <a:rPr lang="zh-CN" altLang="en-US" sz="2600" dirty="0" smtClean="0">
                <a:solidFill>
                  <a:schemeClr val="bg1"/>
                </a:solidFill>
                <a:ea typeface="楷体_GB2312" pitchFamily="49" charset="-122"/>
              </a:rPr>
              <a:t>  </a:t>
            </a:r>
            <a:r>
              <a:rPr lang="en-US" sz="2600" dirty="0" smtClean="0">
                <a:solidFill>
                  <a:schemeClr val="bg1"/>
                </a:solidFill>
                <a:ea typeface="楷体_GB2312" pitchFamily="49" charset="-122"/>
              </a:rPr>
              <a:t>D</a:t>
            </a:r>
            <a:r>
              <a:rPr lang="en-US" sz="2600" baseline="-25000" dirty="0" smtClean="0">
                <a:solidFill>
                  <a:schemeClr val="bg1"/>
                </a:solidFill>
                <a:ea typeface="楷体_GB2312" pitchFamily="49" charset="-122"/>
              </a:rPr>
              <a:t>3</a:t>
            </a:r>
            <a:r>
              <a:rPr lang="en-US" sz="2600" dirty="0" smtClean="0">
                <a:solidFill>
                  <a:schemeClr val="bg1"/>
                </a:solidFill>
                <a:ea typeface="楷体_GB2312" pitchFamily="49" charset="-122"/>
              </a:rPr>
              <a:t>=1</a:t>
            </a:r>
            <a:r>
              <a:rPr lang="zh-CN" altLang="en-US" sz="2600" dirty="0" smtClean="0">
                <a:solidFill>
                  <a:schemeClr val="bg1"/>
                </a:solidFill>
                <a:ea typeface="楷体_GB2312" pitchFamily="49" charset="-122"/>
              </a:rPr>
              <a:t>，</a:t>
            </a:r>
            <a:r>
              <a:rPr lang="en-US" sz="2600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altLang="zh-CN" sz="2600" baseline="-25000" dirty="0" smtClean="0">
                <a:solidFill>
                  <a:schemeClr val="bg1"/>
                </a:solidFill>
                <a:ea typeface="楷体_GB2312" pitchFamily="49" charset="-122"/>
              </a:rPr>
              <a:t>4</a:t>
            </a:r>
            <a:r>
              <a:rPr lang="zh-CN" altLang="en-US" sz="2600" baseline="-25000" dirty="0" smtClean="0">
                <a:solidFill>
                  <a:schemeClr val="bg1"/>
                </a:solidFill>
                <a:ea typeface="楷体_GB2312" pitchFamily="49" charset="-122"/>
              </a:rPr>
              <a:t>、</a:t>
            </a:r>
            <a:r>
              <a:rPr lang="en-US" altLang="zh-CN" sz="2600" baseline="-25000" dirty="0" smtClean="0">
                <a:solidFill>
                  <a:schemeClr val="bg1"/>
                </a:solidFill>
                <a:ea typeface="楷体_GB2312" pitchFamily="49" charset="-122"/>
              </a:rPr>
              <a:t>5</a:t>
            </a:r>
            <a:r>
              <a:rPr lang="zh-CN" altLang="en-US" sz="2600" dirty="0" smtClean="0">
                <a:solidFill>
                  <a:schemeClr val="bg1"/>
                </a:solidFill>
                <a:ea typeface="楷体_GB2312" pitchFamily="49" charset="-122"/>
              </a:rPr>
              <a:t> 为输入</a:t>
            </a:r>
            <a:endParaRPr lang="en-US" altLang="zh-CN" sz="2600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>
              <a:buNone/>
            </a:pPr>
            <a:r>
              <a:rPr lang="en-US" sz="2600" dirty="0" smtClean="0">
                <a:solidFill>
                  <a:schemeClr val="bg1"/>
                </a:solidFill>
                <a:ea typeface="楷体_GB2312" pitchFamily="49" charset="-122"/>
              </a:rPr>
              <a:t>D</a:t>
            </a:r>
            <a:r>
              <a:rPr lang="en-US" sz="2600" baseline="-25000" dirty="0" smtClean="0">
                <a:solidFill>
                  <a:schemeClr val="bg1"/>
                </a:solidFill>
                <a:ea typeface="楷体_GB2312" pitchFamily="49" charset="-122"/>
              </a:rPr>
              <a:t>3</a:t>
            </a:r>
            <a:r>
              <a:rPr lang="en-US" sz="2600" dirty="0" smtClean="0">
                <a:solidFill>
                  <a:schemeClr val="bg1"/>
                </a:solidFill>
                <a:ea typeface="楷体_GB2312" pitchFamily="49" charset="-122"/>
              </a:rPr>
              <a:t>=0</a:t>
            </a:r>
            <a:r>
              <a:rPr lang="zh-CN" altLang="en-US" sz="2600" dirty="0" smtClean="0">
                <a:solidFill>
                  <a:schemeClr val="bg1"/>
                </a:solidFill>
                <a:ea typeface="楷体_GB2312" pitchFamily="49" charset="-122"/>
              </a:rPr>
              <a:t>， </a:t>
            </a:r>
            <a:r>
              <a:rPr lang="en-US" sz="2600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sz="2600" baseline="-25000" dirty="0" smtClean="0">
                <a:solidFill>
                  <a:schemeClr val="bg1"/>
                </a:solidFill>
                <a:ea typeface="楷体_GB2312" pitchFamily="49" charset="-122"/>
              </a:rPr>
              <a:t>6</a:t>
            </a:r>
            <a:r>
              <a:rPr lang="zh-CN" altLang="en-US" sz="2600" baseline="-25000" dirty="0" smtClean="0">
                <a:solidFill>
                  <a:schemeClr val="bg1"/>
                </a:solidFill>
                <a:ea typeface="楷体_GB2312" pitchFamily="49" charset="-122"/>
              </a:rPr>
              <a:t>、</a:t>
            </a:r>
            <a:r>
              <a:rPr lang="en-US" sz="2600" baseline="-25000" dirty="0" smtClean="0">
                <a:solidFill>
                  <a:schemeClr val="bg1"/>
                </a:solidFill>
                <a:ea typeface="楷体_GB2312" pitchFamily="49" charset="-122"/>
              </a:rPr>
              <a:t>7</a:t>
            </a:r>
            <a:r>
              <a:rPr lang="zh-CN" altLang="en-US" sz="2600" dirty="0" smtClean="0">
                <a:solidFill>
                  <a:schemeClr val="bg1"/>
                </a:solidFill>
                <a:ea typeface="楷体_GB2312" pitchFamily="49" charset="-122"/>
              </a:rPr>
              <a:t>  为输出</a:t>
            </a:r>
            <a:r>
              <a:rPr lang="en-US" altLang="zh-CN" sz="2600" dirty="0" smtClean="0">
                <a:solidFill>
                  <a:schemeClr val="bg1"/>
                </a:solidFill>
                <a:ea typeface="楷体_GB2312" pitchFamily="49" charset="-122"/>
              </a:rPr>
              <a:t>	   </a:t>
            </a:r>
            <a:r>
              <a:rPr lang="zh-CN" altLang="en-US" sz="2600" dirty="0" smtClean="0">
                <a:solidFill>
                  <a:schemeClr val="bg1"/>
                </a:solidFill>
                <a:ea typeface="楷体_GB2312" pitchFamily="49" charset="-122"/>
              </a:rPr>
              <a:t> </a:t>
            </a:r>
            <a:r>
              <a:rPr lang="en-US" sz="2600" dirty="0" smtClean="0">
                <a:solidFill>
                  <a:schemeClr val="bg1"/>
                </a:solidFill>
                <a:ea typeface="楷体_GB2312" pitchFamily="49" charset="-122"/>
              </a:rPr>
              <a:t>D</a:t>
            </a:r>
            <a:r>
              <a:rPr lang="en-US" sz="2600" baseline="-25000" dirty="0" smtClean="0">
                <a:solidFill>
                  <a:schemeClr val="bg1"/>
                </a:solidFill>
                <a:ea typeface="楷体_GB2312" pitchFamily="49" charset="-122"/>
              </a:rPr>
              <a:t>3</a:t>
            </a:r>
            <a:r>
              <a:rPr lang="en-US" sz="2600" dirty="0" smtClean="0">
                <a:solidFill>
                  <a:schemeClr val="bg1"/>
                </a:solidFill>
                <a:ea typeface="楷体_GB2312" pitchFamily="49" charset="-122"/>
              </a:rPr>
              <a:t>=0</a:t>
            </a:r>
            <a:r>
              <a:rPr lang="zh-CN" altLang="en-US" sz="2600" dirty="0" smtClean="0">
                <a:solidFill>
                  <a:schemeClr val="bg1"/>
                </a:solidFill>
                <a:ea typeface="楷体_GB2312" pitchFamily="49" charset="-122"/>
              </a:rPr>
              <a:t>，</a:t>
            </a:r>
            <a:r>
              <a:rPr lang="en-US" sz="2600" dirty="0" smtClean="0">
                <a:solidFill>
                  <a:schemeClr val="bg1"/>
                </a:solidFill>
                <a:ea typeface="楷体_GB2312" pitchFamily="49" charset="-122"/>
              </a:rPr>
              <a:t>PC</a:t>
            </a:r>
            <a:r>
              <a:rPr lang="en-US" altLang="zh-CN" sz="2600" baseline="-25000" dirty="0" smtClean="0">
                <a:solidFill>
                  <a:schemeClr val="bg1"/>
                </a:solidFill>
                <a:ea typeface="楷体_GB2312" pitchFamily="49" charset="-122"/>
              </a:rPr>
              <a:t>4</a:t>
            </a:r>
            <a:r>
              <a:rPr lang="zh-CN" altLang="en-US" sz="2600" baseline="-25000" dirty="0" smtClean="0">
                <a:solidFill>
                  <a:schemeClr val="bg1"/>
                </a:solidFill>
                <a:ea typeface="楷体_GB2312" pitchFamily="49" charset="-122"/>
              </a:rPr>
              <a:t>、</a:t>
            </a:r>
            <a:r>
              <a:rPr lang="en-US" altLang="zh-CN" sz="2600" baseline="-25000" dirty="0" smtClean="0">
                <a:solidFill>
                  <a:schemeClr val="bg1"/>
                </a:solidFill>
                <a:ea typeface="楷体_GB2312" pitchFamily="49" charset="-122"/>
              </a:rPr>
              <a:t>5</a:t>
            </a:r>
            <a:r>
              <a:rPr lang="zh-CN" altLang="en-US" sz="2600" dirty="0" smtClean="0">
                <a:solidFill>
                  <a:schemeClr val="bg1"/>
                </a:solidFill>
                <a:ea typeface="楷体_GB2312" pitchFamily="49" charset="-122"/>
              </a:rPr>
              <a:t>  为输出</a:t>
            </a:r>
            <a:endParaRPr lang="zh-CN" altLang="en-US" sz="2600" dirty="0" smtClean="0">
              <a:solidFill>
                <a:schemeClr val="bg1"/>
              </a:solidFill>
              <a:ea typeface="楷体_GB2312" pitchFamily="49" charset="-122"/>
            </a:endParaRPr>
          </a:p>
          <a:p>
            <a:pPr>
              <a:buNone/>
            </a:pPr>
            <a:endParaRPr lang="zh-CN" altLang="en-US" sz="2600" dirty="0" smtClean="0">
              <a:solidFill>
                <a:schemeClr val="bg1"/>
              </a:solidFill>
            </a:endParaRPr>
          </a:p>
          <a:p>
            <a:pPr>
              <a:buNone/>
            </a:pPr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/>
          </a:p>
        </p:txBody>
      </p:sp>
      <p:pic>
        <p:nvPicPr>
          <p:cNvPr id="5" name="图片 4" descr="图6.1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47800"/>
            <a:ext cx="9144000" cy="3383850"/>
          </a:xfrm>
          <a:prstGeom prst="rect">
            <a:avLst/>
          </a:prstGeom>
        </p:spPr>
      </p:pic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F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4000" b="1" dirty="0" smtClean="0">
                <a:solidFill>
                  <a:srgbClr val="FF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方式</a:t>
            </a:r>
            <a:r>
              <a:rPr lang="en-US" sz="4000" b="1" dirty="0" smtClean="0">
                <a:solidFill>
                  <a:srgbClr val="FF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lang="zh-CN" altLang="en-US" sz="4000" b="1" dirty="0">
              <a:solidFill>
                <a:srgbClr val="FF99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429000"/>
          </a:xfrm>
        </p:spPr>
        <p:txBody>
          <a:bodyPr>
            <a:normAutofit/>
          </a:bodyPr>
          <a:lstStyle/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方式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也称为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双向总线方式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，只有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口支持方式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口既能用作输入口，也可以编程为输出口，与外设双向交换数据。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双向数据都能被锁存。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4648200"/>
            <a:ext cx="8534400" cy="1981200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PC</a:t>
            </a:r>
            <a:r>
              <a:rPr lang="en-US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~PC</a:t>
            </a:r>
            <a:r>
              <a:rPr lang="en-US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作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口的联络信号：</a:t>
            </a:r>
            <a:endParaRPr lang="en-US" altLang="zh-CN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  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输入：         ，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baseline="-25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  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输出：        ，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IBF</a:t>
            </a:r>
            <a:r>
              <a:rPr lang="en-US" altLang="zh-CN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INTR</a:t>
            </a:r>
            <a:r>
              <a:rPr lang="en-US" altLang="zh-CN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zh-CN" altLang="en-US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原理与方式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口选通输入、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口选通输出类同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828800" y="5029200"/>
          <a:ext cx="92202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1" imgW="10058400" imgH="6096000" progId="Equation.DSMT4">
                  <p:embed/>
                </p:oleObj>
              </mc:Choice>
              <mc:Fallback>
                <p:oleObj name="Equation" r:id="rId1" imgW="10058400" imgH="6096000" progId="Equation.DSMT4">
                  <p:embed/>
                  <p:pic>
                    <p:nvPicPr>
                      <p:cNvPr id="0" name="图片 921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28800" y="5029200"/>
                        <a:ext cx="922020" cy="558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2971800" y="5029200"/>
          <a:ext cx="106203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11582400" imgH="6096000" progId="Equation.DSMT4">
                  <p:embed/>
                </p:oleObj>
              </mc:Choice>
              <mc:Fallback>
                <p:oleObj name="Equation" r:id="rId3" imgW="11582400" imgH="6096000" progId="Equation.DSMT4">
                  <p:embed/>
                  <p:pic>
                    <p:nvPicPr>
                      <p:cNvPr id="0" name="图片 921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1800" y="5029200"/>
                        <a:ext cx="1062038" cy="558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1752600" y="5486400"/>
          <a:ext cx="95091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10363200" imgH="6096000" progId="Equation.DSMT4">
                  <p:embed/>
                </p:oleObj>
              </mc:Choice>
              <mc:Fallback>
                <p:oleObj name="Equation" r:id="rId5" imgW="10363200" imgH="6096000" progId="Equation.DSMT4">
                  <p:embed/>
                  <p:pic>
                    <p:nvPicPr>
                      <p:cNvPr id="0" name="图片 9218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52600" y="5486400"/>
                        <a:ext cx="950912" cy="558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3962400" y="5486400"/>
          <a:ext cx="106203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11582400" imgH="6096000" progId="Equation.DSMT4">
                  <p:embed/>
                </p:oleObj>
              </mc:Choice>
              <mc:Fallback>
                <p:oleObj name="Equation" r:id="rId7" imgW="11582400" imgH="6096000" progId="Equation.DSMT4">
                  <p:embed/>
                  <p:pic>
                    <p:nvPicPr>
                      <p:cNvPr id="0" name="图片 921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62400" y="5486400"/>
                        <a:ext cx="1062038" cy="5588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 descr="图6.19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800" y="533400"/>
            <a:ext cx="8490966" cy="3963111"/>
          </a:xfrm>
          <a:prstGeom prst="rect">
            <a:avLst/>
          </a:prstGeom>
        </p:spPr>
      </p:pic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b="1" dirty="0" smtClean="0">
                <a:solidFill>
                  <a:srgbClr val="FF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 C</a:t>
            </a:r>
            <a:r>
              <a:rPr lang="zh-CN" altLang="en-US" sz="4000" b="1" dirty="0" smtClean="0">
                <a:solidFill>
                  <a:srgbClr val="FF99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口状态字</a:t>
            </a:r>
            <a:endParaRPr lang="zh-CN" altLang="en-US" sz="4000" b="1" dirty="0">
              <a:solidFill>
                <a:srgbClr val="FF99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057400"/>
          </a:xfrm>
        </p:spPr>
        <p:txBody>
          <a:bodyPr>
            <a:normAutofit fontScale="92500" lnSpcReduction="10000"/>
          </a:bodyPr>
          <a:lstStyle/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方式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时，</a:t>
            </a:r>
            <a:r>
              <a:rPr 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口用作联络信号。用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指令读取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口内容可检测外设状态，这样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就可采用查询方式而不用中断方式实现数据交换。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）方式</a:t>
            </a: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（输入或输出）状态字</a:t>
            </a:r>
            <a:endParaRPr lang="en-US" altLang="zh-CN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D</a:t>
            </a:r>
            <a:r>
              <a:rPr lang="en-US" sz="28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~D</a:t>
            </a:r>
            <a:r>
              <a:rPr lang="en-US" sz="28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位为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组状态字，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sz="28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~D</a:t>
            </a:r>
            <a:r>
              <a:rPr lang="en-US" sz="28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位为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组状态字。</a:t>
            </a:r>
            <a:endParaRPr lang="en-US" altLang="zh-CN" sz="28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altLang="zh-CN" sz="28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81000" y="3505200"/>
            <a:ext cx="8200292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105400"/>
            <a:ext cx="826700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内容占位符 2"/>
          <p:cNvSpPr txBox="1"/>
          <p:nvPr/>
        </p:nvSpPr>
        <p:spPr>
          <a:xfrm>
            <a:off x="381000" y="5562600"/>
            <a:ext cx="822960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just" fontAlgn="auto">
              <a:spcBef>
                <a:spcPct val="20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828800"/>
            <a:ext cx="7924800" cy="4297363"/>
          </a:xfrm>
        </p:spPr>
        <p:txBody>
          <a:bodyPr/>
          <a:lstStyle/>
          <a:p>
            <a:pPr>
              <a:spcBef>
                <a:spcPts val="2400"/>
              </a:spcBef>
              <a:buNone/>
            </a:pPr>
            <a:r>
              <a:rPr 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6.2.1  8255A</a:t>
            </a:r>
            <a:r>
              <a:rPr lang="zh-CN" altLang="en-US" sz="3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的结构和功能</a:t>
            </a:r>
            <a:endParaRPr lang="en-US" altLang="zh-CN" sz="3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  <a:buNone/>
            </a:pP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6.2.2  8255A</a:t>
            </a:r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的控制字</a:t>
            </a:r>
            <a:endParaRPr lang="en-US" altLang="zh-CN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  <a:buNone/>
            </a:pP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6.2.3  8255A</a:t>
            </a:r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的工作方式和</a:t>
            </a:r>
            <a:r>
              <a:rPr 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口状态字</a:t>
            </a:r>
            <a:endParaRPr lang="zh-CN" altLang="en-US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zh-CN" b="1" dirty="0" smtClean="0">
              <a:solidFill>
                <a:srgbClr val="FFFF00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2819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）方式</a:t>
            </a:r>
            <a:r>
              <a:rPr 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状态字</a:t>
            </a:r>
            <a:endParaRPr lang="zh-CN" altLang="en-US" sz="28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sz="28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~D</a:t>
            </a:r>
            <a:r>
              <a:rPr lang="en-US" sz="28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位：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组状态字</a:t>
            </a:r>
            <a:endParaRPr lang="en-US" altLang="zh-CN" sz="28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sz="28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~D</a:t>
            </a:r>
            <a:r>
              <a:rPr lang="en-US" sz="2800" baseline="-250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位：</a:t>
            </a:r>
            <a:endParaRPr lang="en-US" altLang="zh-CN" sz="28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口为方式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口状态字</a:t>
            </a:r>
            <a:endParaRPr lang="en-US" altLang="zh-CN" sz="28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80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口为</a:t>
            </a:r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方式</a:t>
            </a:r>
            <a:r>
              <a:rPr 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，用作</a:t>
            </a:r>
            <a:r>
              <a:rPr lang="en-US" altLang="zh-CN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I/O</a:t>
            </a:r>
            <a:r>
              <a:rPr lang="zh-CN" altLang="en-US" sz="2800" dirty="0" smtClean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，不是状态位。</a:t>
            </a:r>
            <a:endParaRPr lang="zh-CN" altLang="en-US" sz="2800" dirty="0" smtClean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28600" y="4038600"/>
            <a:ext cx="8585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6.2.1  8255A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的结构和功能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05400" y="1676400"/>
            <a:ext cx="3733800" cy="5029200"/>
          </a:xfrm>
        </p:spPr>
        <p:txBody>
          <a:bodyPr>
            <a:normAutofit/>
          </a:bodyPr>
          <a:lstStyle/>
          <a:p>
            <a:pPr>
              <a:buClr>
                <a:srgbClr val="FFFF00"/>
              </a:buClr>
              <a:buFont typeface="Wingdings" panose="05000000000000000000" pitchFamily="2" charset="2"/>
              <a:buChar char="q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外部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40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个引脚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q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内部包含：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数据端口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。其中，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口分成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口上半部（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高）和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口下半部分（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低）。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组和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组控制逻辑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数据总线缓冲器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读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写控制逻辑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 descr="图6.10-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81200"/>
            <a:ext cx="5048543" cy="3771900"/>
          </a:xfrm>
          <a:prstGeom prst="rect">
            <a:avLst/>
          </a:prstGeom>
        </p:spPr>
      </p:pic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数据端口</a:t>
            </a:r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zh-CN" altLang="en-US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rgbClr val="00FFCC"/>
              </a:buClr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端口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：包含</a:t>
            </a:r>
            <a:r>
              <a:rPr lang="en-US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位的数据输出锁存器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缓冲器，</a:t>
            </a:r>
            <a:r>
              <a:rPr lang="en-US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位的数据输入锁存器。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口作输入或输出时数据均能锁存。</a:t>
            </a:r>
            <a:endParaRPr lang="zh-CN" altLang="en-US" sz="2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Clr>
                <a:srgbClr val="00FFCC"/>
              </a:buClr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端口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：包含</a:t>
            </a:r>
            <a:r>
              <a:rPr lang="en-US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位的数据输入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输出锁存器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缓冲器，</a:t>
            </a:r>
            <a:r>
              <a:rPr lang="en-US" altLang="zh-CN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位的数据输入缓冲器。</a:t>
            </a:r>
            <a:endParaRPr lang="zh-CN" altLang="en-US" sz="2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Clr>
                <a:srgbClr val="00FFCC"/>
              </a:buClr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端口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包含</a:t>
            </a:r>
            <a:r>
              <a:rPr lang="en-US" altLang="zh-CN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位的数据输出锁存器</a:t>
            </a:r>
            <a:r>
              <a:rPr 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缓冲器，</a:t>
            </a:r>
            <a:r>
              <a:rPr lang="en-US" altLang="zh-CN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位的数据输入缓冲器，无输入锁存功能，</a:t>
            </a:r>
            <a:endParaRPr lang="en-US" altLang="zh-CN" sz="2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zh-CN" alt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分成两个</a:t>
            </a:r>
            <a:r>
              <a:rPr 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位端口时，每个端口有</a:t>
            </a:r>
            <a:r>
              <a:rPr lang="en-US" altLang="zh-CN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位的输出锁存器。</a:t>
            </a:r>
            <a:endParaRPr lang="en-US" altLang="zh-CN" sz="2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口还可配合</a:t>
            </a:r>
            <a:r>
              <a:rPr 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口和</a:t>
            </a:r>
            <a:r>
              <a:rPr 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口工作，用来产生</a:t>
            </a:r>
            <a:r>
              <a:rPr 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口和</a:t>
            </a:r>
            <a:r>
              <a:rPr 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口的输出控制信号、输入到</a:t>
            </a:r>
            <a:r>
              <a:rPr 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口和</a:t>
            </a:r>
            <a:r>
              <a:rPr 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口的端口状态信号。</a:t>
            </a:r>
            <a:endParaRPr lang="zh-CN" altLang="en-US" sz="2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/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A</a:t>
            </a:r>
            <a:r>
              <a:rPr lang="zh-CN" alt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组和</a:t>
            </a:r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组控制逻辑</a:t>
            </a:r>
            <a:endParaRPr lang="zh-CN" altLang="en-US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1800"/>
              </a:spcBef>
              <a:buClr>
                <a:srgbClr val="00FFCC"/>
              </a:buClr>
              <a:buFont typeface="Wingdings" panose="05000000000000000000" pitchFamily="2" charset="2"/>
              <a:buChar char="l"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组：管理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口和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口高，通过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~PA</a:t>
            </a:r>
            <a:r>
              <a:rPr lang="en-US" altLang="zh-CN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以及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PC</a:t>
            </a:r>
            <a:r>
              <a:rPr lang="en-US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~PC</a:t>
            </a:r>
            <a:r>
              <a:rPr lang="en-US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引脚与外部联络。</a:t>
            </a:r>
            <a:endParaRPr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Clr>
                <a:srgbClr val="00FFCC"/>
              </a:buClr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组：管理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口和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口低，通过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~PB</a:t>
            </a:r>
            <a:r>
              <a:rPr lang="en-US" altLang="zh-CN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以及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PC</a:t>
            </a:r>
            <a:r>
              <a:rPr lang="en-US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~PC</a:t>
            </a:r>
            <a:r>
              <a:rPr lang="en-US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引脚与外部联络。 </a:t>
            </a:r>
            <a:endParaRPr lang="en-US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Clr>
                <a:srgbClr val="00FFCC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内部有控制寄存器，能接收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送来的命令字，决定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组和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组的工作方式，或对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口的每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位执行置位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复位操作。</a:t>
            </a:r>
            <a:endParaRPr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数据总线缓冲器</a:t>
            </a:r>
            <a:endParaRPr lang="zh-CN" altLang="en-US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1200"/>
              </a:spcBef>
              <a:buClr>
                <a:srgbClr val="00FFCC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双向三态的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位缓冲器，用作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8255A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和系统数据总线间的接口。</a:t>
            </a:r>
            <a:endParaRPr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Clr>
                <a:srgbClr val="00FFCC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通过这个缓冲器和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位数据总线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~D</a:t>
            </a:r>
            <a:r>
              <a:rPr lang="en-US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，接收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送来的数据信息或控制字，外设传送给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的数据或状态信息，也要通过数据总线缓冲器和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~D</a:t>
            </a:r>
            <a:r>
              <a:rPr lang="en-US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送给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 </a:t>
            </a:r>
            <a:endParaRPr lang="zh-CN" altLang="en-US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读</a:t>
            </a:r>
            <a:r>
              <a:rPr 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写控制逻辑</a:t>
            </a:r>
            <a:endParaRPr lang="zh-CN" altLang="en-US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257800"/>
          </a:xfrm>
        </p:spPr>
        <p:txBody>
          <a:bodyPr>
            <a:normAutofit fontScale="77500" lnSpcReduction="20000"/>
          </a:bodyPr>
          <a:lstStyle/>
          <a:p>
            <a:pPr algn="just">
              <a:buClr>
                <a:srgbClr val="00FFCC"/>
              </a:buClr>
              <a:buFont typeface="Wingdings" panose="05000000000000000000" pitchFamily="2" charset="2"/>
              <a:buChar char="l"/>
            </a:pP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有关信号：</a:t>
            </a:r>
            <a:endParaRPr lang="en-US" altLang="zh-CN" sz="33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altLang="zh-CN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RESET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，系统复位。</a:t>
            </a:r>
            <a:r>
              <a:rPr lang="zh-CN" alt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高电平时使控制字寄存器清</a:t>
            </a:r>
            <a:r>
              <a:rPr lang="en-US" altLang="zh-CN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，各 端口工作于输 入方式。</a:t>
            </a:r>
            <a:endParaRPr lang="en-US" altLang="zh-CN" sz="33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altLang="zh-CN" sz="3300" dirty="0" smtClean="0">
                <a:ea typeface="楷体_GB2312" pitchFamily="49" charset="-122"/>
              </a:rPr>
              <a:t>       , 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片选。</a:t>
            </a:r>
            <a:r>
              <a:rPr lang="zh-CN" alt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译码电路产生</a:t>
            </a:r>
            <a:r>
              <a:rPr lang="en-US" altLang="zh-CN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低电平时芯片才</a:t>
            </a:r>
            <a:r>
              <a:rPr lang="zh-CN" altLang="en-US" sz="3300" dirty="0" smtClean="0">
                <a:solidFill>
                  <a:schemeClr val="bg1"/>
                </a:solidFill>
                <a:ea typeface="楷体_GB2312" pitchFamily="49" charset="-122"/>
              </a:rPr>
              <a:t>选中</a:t>
            </a:r>
            <a:r>
              <a:rPr lang="zh-CN" alt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sz="33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altLang="zh-CN" sz="3300" dirty="0" smtClean="0">
                <a:ea typeface="楷体_GB2312" pitchFamily="49" charset="-122"/>
              </a:rPr>
              <a:t>       , 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读。</a:t>
            </a:r>
            <a:r>
              <a:rPr lang="zh-CN" alt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有效时</a:t>
            </a:r>
            <a:r>
              <a:rPr lang="en-US" altLang="zh-CN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可读取</a:t>
            </a:r>
            <a:r>
              <a:rPr lang="en-US" altLang="zh-CN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8255A</a:t>
            </a:r>
            <a:r>
              <a:rPr lang="zh-CN" alt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的数据或状态信息。</a:t>
            </a:r>
            <a:endParaRPr lang="en-US" altLang="zh-CN" sz="33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altLang="zh-CN" sz="3300" dirty="0" smtClean="0">
                <a:ea typeface="楷体_GB2312" pitchFamily="49" charset="-122"/>
              </a:rPr>
              <a:t>        , 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写。</a:t>
            </a:r>
            <a:r>
              <a:rPr lang="zh-CN" alt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有效时</a:t>
            </a:r>
            <a:r>
              <a:rPr lang="en-US" altLang="zh-CN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可向</a:t>
            </a:r>
            <a:r>
              <a:rPr lang="en-US" altLang="zh-CN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8255A</a:t>
            </a:r>
            <a:r>
              <a:rPr lang="zh-CN" alt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写入数据或控制字。</a:t>
            </a:r>
            <a:endParaRPr lang="en-US" altLang="zh-CN" sz="33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sz="33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sz="33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33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端口选择。</a:t>
            </a:r>
            <a:endParaRPr lang="en-US" altLang="zh-CN" sz="33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Clr>
                <a:srgbClr val="00FF00"/>
              </a:buClr>
              <a:buNone/>
            </a:pPr>
            <a:r>
              <a:rPr lang="zh-CN" altLang="en-US" sz="3300" dirty="0" smtClean="0">
                <a:solidFill>
                  <a:schemeClr val="bg1"/>
                </a:solidFill>
                <a:ea typeface="楷体_GB2312" pitchFamily="49" charset="-122"/>
              </a:rPr>
              <a:t>    </a:t>
            </a:r>
            <a:r>
              <a:rPr lang="en-US" sz="3300" dirty="0" smtClean="0">
                <a:solidFill>
                  <a:schemeClr val="bg1"/>
                </a:solidFill>
                <a:ea typeface="楷体_GB2312" pitchFamily="49" charset="-122"/>
              </a:rPr>
              <a:t>A</a:t>
            </a:r>
            <a:r>
              <a:rPr lang="en-US" sz="3300" baseline="-25000" dirty="0" smtClean="0">
                <a:solidFill>
                  <a:schemeClr val="bg1"/>
                </a:solidFill>
                <a:ea typeface="楷体_GB2312" pitchFamily="49" charset="-122"/>
              </a:rPr>
              <a:t>1</a:t>
            </a:r>
            <a:r>
              <a:rPr lang="en-US" sz="3300" dirty="0" smtClean="0">
                <a:solidFill>
                  <a:schemeClr val="bg1"/>
                </a:solidFill>
                <a:ea typeface="楷体_GB2312" pitchFamily="49" charset="-122"/>
              </a:rPr>
              <a:t>A</a:t>
            </a:r>
            <a:r>
              <a:rPr lang="en-US" sz="3300" baseline="-25000" dirty="0" smtClean="0">
                <a:solidFill>
                  <a:schemeClr val="bg1"/>
                </a:solidFill>
                <a:ea typeface="楷体_GB2312" pitchFamily="49" charset="-122"/>
              </a:rPr>
              <a:t>0</a:t>
            </a:r>
            <a:r>
              <a:rPr 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=00</a:t>
            </a:r>
            <a:r>
              <a:rPr lang="zh-CN" altLang="en-US" sz="3300" dirty="0" smtClean="0">
                <a:solidFill>
                  <a:schemeClr val="bg1"/>
                </a:solidFill>
                <a:ea typeface="楷体_GB2312" pitchFamily="49" charset="-122"/>
              </a:rPr>
              <a:t>，</a:t>
            </a:r>
            <a:r>
              <a:rPr 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口；     </a:t>
            </a:r>
            <a:r>
              <a:rPr 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sz="33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sz="33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=01</a:t>
            </a:r>
            <a:r>
              <a:rPr lang="zh-CN" alt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口；</a:t>
            </a:r>
            <a:endParaRPr lang="en-US" altLang="zh-CN" sz="33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Clr>
                <a:srgbClr val="00FF00"/>
              </a:buClr>
              <a:buNone/>
            </a:pPr>
            <a:r>
              <a:rPr lang="zh-CN" altLang="en-US" sz="3300" dirty="0" smtClean="0">
                <a:solidFill>
                  <a:schemeClr val="bg1"/>
                </a:solidFill>
                <a:ea typeface="楷体_GB2312" pitchFamily="49" charset="-122"/>
              </a:rPr>
              <a:t>    </a:t>
            </a:r>
            <a:r>
              <a:rPr 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sz="33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sz="33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=10</a:t>
            </a:r>
            <a:r>
              <a:rPr lang="zh-CN" alt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口；     </a:t>
            </a:r>
            <a:r>
              <a:rPr 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sz="33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sz="3300" b="1" baseline="-25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=11</a:t>
            </a:r>
            <a:r>
              <a:rPr lang="zh-CN" altLang="en-US" sz="3300" dirty="0" smtClean="0">
                <a:solidFill>
                  <a:schemeClr val="bg1"/>
                </a:solidFill>
                <a:ea typeface="楷体_GB2312" pitchFamily="49" charset="-122"/>
              </a:rPr>
              <a:t>，</a:t>
            </a:r>
            <a:r>
              <a:rPr lang="zh-CN" altLang="en-US" sz="33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控制口。</a:t>
            </a:r>
            <a:endParaRPr lang="en-US" altLang="zh-CN" sz="33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Clr>
                <a:srgbClr val="00FFCC"/>
              </a:buClr>
              <a:buFont typeface="Wingdings" panose="05000000000000000000" pitchFamily="2" charset="2"/>
              <a:buChar char="l"/>
            </a:pP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en-US" altLang="zh-CN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位系统中，常将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sz="33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sz="33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与地址总线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sz="33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sz="33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相连。若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8255A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端口基地址为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60H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口、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口、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口和控制口分别为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60H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61H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62H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63H</a:t>
            </a:r>
            <a:r>
              <a:rPr lang="zh-CN" altLang="en-US" sz="33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3300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914400" y="2362200"/>
          <a:ext cx="524435" cy="469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5791200" imgH="5181600" progId="Equation.DSMT4">
                  <p:embed/>
                </p:oleObj>
              </mc:Choice>
              <mc:Fallback>
                <p:oleObj name="Equation" r:id="rId1" imgW="5791200" imgH="5181600" progId="Equation.DSMT4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2362200"/>
                        <a:ext cx="524435" cy="46923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914400" y="2743200"/>
          <a:ext cx="609600" cy="463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6400800" imgH="4876800" progId="Equation.DSMT4">
                  <p:embed/>
                </p:oleObj>
              </mc:Choice>
              <mc:Fallback>
                <p:oleObj name="Equation" r:id="rId3" imgW="6400800" imgH="4876800" progId="Equation.DSMT4">
                  <p:embed/>
                  <p:pic>
                    <p:nvPicPr>
                      <p:cNvPr id="0" name="图片 102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2743200"/>
                        <a:ext cx="609600" cy="46336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914400" y="3200400"/>
          <a:ext cx="685800" cy="466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5" imgW="7620000" imgH="5181600" progId="Equation.DSMT4">
                  <p:embed/>
                </p:oleObj>
              </mc:Choice>
              <mc:Fallback>
                <p:oleObj name="Equation" r:id="rId5" imgW="7620000" imgH="5181600" progId="Equation.DSMT4">
                  <p:embed/>
                  <p:pic>
                    <p:nvPicPr>
                      <p:cNvPr id="0" name="图片 1027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3200400"/>
                        <a:ext cx="685800" cy="46607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over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4343400"/>
            <a:ext cx="8229600" cy="2286000"/>
          </a:xfrm>
        </p:spPr>
        <p:txBody>
          <a:bodyPr>
            <a:normAutofit/>
          </a:bodyPr>
          <a:lstStyle/>
          <a:p>
            <a:pPr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altLang="zh-CN" sz="2600" dirty="0" smtClean="0">
                <a:solidFill>
                  <a:schemeClr val="bg1"/>
                </a:solidFill>
              </a:rPr>
              <a:t>       </a:t>
            </a:r>
            <a:r>
              <a:rPr lang="en-US" altLang="zh-CN" sz="2600" dirty="0" smtClean="0">
                <a:solidFill>
                  <a:srgbClr val="00FFCC"/>
                </a:solidFill>
              </a:rPr>
              <a:t>=0</a:t>
            </a:r>
            <a:r>
              <a:rPr lang="zh-CN" altLang="en-US" sz="2600" dirty="0" smtClean="0">
                <a:solidFill>
                  <a:srgbClr val="00FFCC"/>
                </a:solidFill>
              </a:rPr>
              <a:t>，</a:t>
            </a:r>
            <a:r>
              <a:rPr lang="en-US" altLang="zh-CN" sz="2600" dirty="0" smtClean="0">
                <a:solidFill>
                  <a:srgbClr val="00FFCC"/>
                </a:solidFill>
              </a:rPr>
              <a:t>8255A</a:t>
            </a:r>
            <a:r>
              <a:rPr lang="zh-CN" altLang="en-US" sz="2600" dirty="0" smtClean="0">
                <a:solidFill>
                  <a:srgbClr val="00FFCC"/>
                </a:solidFill>
              </a:rPr>
              <a:t>可进行读</a:t>
            </a:r>
            <a:r>
              <a:rPr lang="en-US" altLang="zh-CN" sz="2600" dirty="0" smtClean="0">
                <a:solidFill>
                  <a:srgbClr val="00FFCC"/>
                </a:solidFill>
              </a:rPr>
              <a:t>/</a:t>
            </a:r>
            <a:r>
              <a:rPr lang="zh-CN" altLang="en-US" sz="2600" dirty="0" smtClean="0">
                <a:solidFill>
                  <a:srgbClr val="00FFCC"/>
                </a:solidFill>
              </a:rPr>
              <a:t>写操作。    </a:t>
            </a:r>
            <a:r>
              <a:rPr lang="en-US" altLang="zh-CN" sz="2600" dirty="0" smtClean="0">
                <a:solidFill>
                  <a:srgbClr val="00FFCC"/>
                </a:solidFill>
              </a:rPr>
              <a:t>        </a:t>
            </a:r>
            <a:r>
              <a:rPr lang="zh-CN" altLang="en-US" sz="2600" dirty="0" smtClean="0">
                <a:solidFill>
                  <a:srgbClr val="00FFCC"/>
                </a:solidFill>
              </a:rPr>
              <a:t>，可从</a:t>
            </a:r>
            <a:r>
              <a:rPr lang="en-US" altLang="zh-CN" sz="2600" dirty="0" smtClean="0">
                <a:solidFill>
                  <a:srgbClr val="00FFCC"/>
                </a:solidFill>
              </a:rPr>
              <a:t>A</a:t>
            </a:r>
            <a:r>
              <a:rPr lang="zh-CN" altLang="en-US" sz="2600" dirty="0" smtClean="0">
                <a:solidFill>
                  <a:srgbClr val="00FFCC"/>
                </a:solidFill>
              </a:rPr>
              <a:t>口、</a:t>
            </a:r>
            <a:endParaRPr lang="en-US" altLang="zh-CN" sz="2600" dirty="0" smtClean="0">
              <a:solidFill>
                <a:srgbClr val="00FFCC"/>
              </a:solidFill>
            </a:endParaRPr>
          </a:p>
          <a:p>
            <a:pPr algn="just">
              <a:spcBef>
                <a:spcPts val="0"/>
              </a:spcBef>
              <a:buClr>
                <a:srgbClr val="FFFF00"/>
              </a:buClr>
              <a:buNone/>
            </a:pPr>
            <a:r>
              <a:rPr lang="en-US" altLang="zh-CN" sz="2600" dirty="0" smtClean="0">
                <a:solidFill>
                  <a:srgbClr val="00FFCC"/>
                </a:solidFill>
              </a:rPr>
              <a:t>    B</a:t>
            </a:r>
            <a:r>
              <a:rPr lang="zh-CN" altLang="en-US" sz="2600" dirty="0" smtClean="0">
                <a:solidFill>
                  <a:srgbClr val="00FFCC"/>
                </a:solidFill>
              </a:rPr>
              <a:t>口、</a:t>
            </a:r>
            <a:r>
              <a:rPr lang="en-US" altLang="zh-CN" sz="2600" dirty="0" smtClean="0">
                <a:solidFill>
                  <a:srgbClr val="00FFCC"/>
                </a:solidFill>
              </a:rPr>
              <a:t>C</a:t>
            </a:r>
            <a:r>
              <a:rPr lang="zh-CN" altLang="en-US" sz="2600" dirty="0" smtClean="0">
                <a:solidFill>
                  <a:srgbClr val="00FFCC"/>
                </a:solidFill>
              </a:rPr>
              <a:t>口读出数据。             ，可向这</a:t>
            </a:r>
            <a:r>
              <a:rPr lang="en-US" altLang="zh-CN" sz="2600" dirty="0" smtClean="0">
                <a:solidFill>
                  <a:srgbClr val="00FFCC"/>
                </a:solidFill>
              </a:rPr>
              <a:t>3</a:t>
            </a:r>
            <a:r>
              <a:rPr lang="zh-CN" altLang="en-US" sz="2600" dirty="0" smtClean="0">
                <a:solidFill>
                  <a:srgbClr val="00FFCC"/>
                </a:solidFill>
              </a:rPr>
              <a:t>个端口写入数据。口地址由</a:t>
            </a:r>
            <a:r>
              <a:rPr lang="en-US" altLang="zh-CN" sz="2600" dirty="0" smtClean="0">
                <a:solidFill>
                  <a:srgbClr val="00FFCC"/>
                </a:solidFill>
              </a:rPr>
              <a:t>A</a:t>
            </a:r>
            <a:r>
              <a:rPr lang="en-US" altLang="zh-CN" sz="2600" baseline="-25000" dirty="0" smtClean="0">
                <a:solidFill>
                  <a:srgbClr val="00FFCC"/>
                </a:solidFill>
              </a:rPr>
              <a:t>1</a:t>
            </a:r>
            <a:r>
              <a:rPr lang="en-US" altLang="zh-CN" sz="2600" dirty="0" smtClean="0">
                <a:solidFill>
                  <a:srgbClr val="00FFCC"/>
                </a:solidFill>
              </a:rPr>
              <a:t>A</a:t>
            </a:r>
            <a:r>
              <a:rPr lang="en-US" altLang="zh-CN" sz="2600" baseline="-25000" dirty="0" smtClean="0">
                <a:solidFill>
                  <a:srgbClr val="00FFCC"/>
                </a:solidFill>
              </a:rPr>
              <a:t>0</a:t>
            </a:r>
            <a:r>
              <a:rPr lang="zh-CN" altLang="en-US" sz="2600" dirty="0" smtClean="0">
                <a:solidFill>
                  <a:srgbClr val="00FFCC"/>
                </a:solidFill>
              </a:rPr>
              <a:t>选择</a:t>
            </a:r>
            <a:r>
              <a:rPr lang="en-US" altLang="zh-CN" sz="2600" dirty="0" smtClean="0">
                <a:solidFill>
                  <a:srgbClr val="00FFCC"/>
                </a:solidFill>
              </a:rPr>
              <a:t>,  </a:t>
            </a:r>
            <a:r>
              <a:rPr lang="zh-CN" altLang="en-US" sz="2600" dirty="0" smtClean="0">
                <a:solidFill>
                  <a:srgbClr val="00FFCC"/>
                </a:solidFill>
              </a:rPr>
              <a:t>但当</a:t>
            </a:r>
            <a:r>
              <a:rPr lang="en-US" altLang="zh-CN" sz="2600" dirty="0" smtClean="0">
                <a:solidFill>
                  <a:srgbClr val="00FFCC"/>
                </a:solidFill>
              </a:rPr>
              <a:t>A</a:t>
            </a:r>
            <a:r>
              <a:rPr lang="en-US" altLang="zh-CN" sz="2600" baseline="-25000" dirty="0" smtClean="0">
                <a:solidFill>
                  <a:srgbClr val="00FFCC"/>
                </a:solidFill>
              </a:rPr>
              <a:t>1</a:t>
            </a:r>
            <a:r>
              <a:rPr lang="en-US" altLang="zh-CN" sz="2600" dirty="0" smtClean="0">
                <a:solidFill>
                  <a:srgbClr val="00FFCC"/>
                </a:solidFill>
              </a:rPr>
              <a:t>A</a:t>
            </a:r>
            <a:r>
              <a:rPr lang="en-US" altLang="zh-CN" sz="2600" baseline="-25000" dirty="0" smtClean="0">
                <a:solidFill>
                  <a:srgbClr val="00FFCC"/>
                </a:solidFill>
              </a:rPr>
              <a:t>0</a:t>
            </a:r>
            <a:r>
              <a:rPr lang="en-US" altLang="zh-CN" sz="2600" dirty="0" smtClean="0">
                <a:solidFill>
                  <a:srgbClr val="00FFCC"/>
                </a:solidFill>
              </a:rPr>
              <a:t>=11</a:t>
            </a:r>
            <a:r>
              <a:rPr lang="zh-CN" altLang="en-US" sz="2600" dirty="0" smtClean="0">
                <a:solidFill>
                  <a:srgbClr val="00FFCC"/>
                </a:solidFill>
              </a:rPr>
              <a:t>时，只能向控制口写入控制字，否则为非法操作。</a:t>
            </a:r>
            <a:endParaRPr lang="en-US" altLang="zh-CN" sz="2600" dirty="0" smtClean="0">
              <a:solidFill>
                <a:srgbClr val="00FFCC"/>
              </a:solidFill>
            </a:endParaRPr>
          </a:p>
          <a:p>
            <a:pPr>
              <a:buClr>
                <a:srgbClr val="FFFF00"/>
              </a:buClr>
              <a:buFont typeface="Wingdings" panose="05000000000000000000" pitchFamily="2" charset="2"/>
              <a:buChar char="Ø"/>
            </a:pPr>
            <a:r>
              <a:rPr lang="en-US" altLang="zh-CN" sz="2600" dirty="0" smtClean="0">
                <a:solidFill>
                  <a:srgbClr val="00FFCC"/>
                </a:solidFill>
              </a:rPr>
              <a:t>       </a:t>
            </a:r>
            <a:r>
              <a:rPr lang="zh-CN" altLang="en-US" sz="2600" dirty="0" smtClean="0">
                <a:solidFill>
                  <a:srgbClr val="00FFCC"/>
                </a:solidFill>
              </a:rPr>
              <a:t>和        不能同时为</a:t>
            </a:r>
            <a:r>
              <a:rPr lang="en-US" altLang="zh-CN" sz="2600" dirty="0" smtClean="0">
                <a:solidFill>
                  <a:srgbClr val="00FFCC"/>
                </a:solidFill>
              </a:rPr>
              <a:t>0</a:t>
            </a:r>
            <a:r>
              <a:rPr lang="zh-CN" altLang="en-US" sz="2600" dirty="0" smtClean="0">
                <a:solidFill>
                  <a:srgbClr val="00FFCC"/>
                </a:solidFill>
              </a:rPr>
              <a:t>。</a:t>
            </a:r>
            <a:endParaRPr lang="zh-CN" altLang="en-US" sz="2600" dirty="0">
              <a:solidFill>
                <a:srgbClr val="00FFCC"/>
              </a:solidFill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838200" y="6019800"/>
          <a:ext cx="609599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1" imgW="6400800" imgH="4876800" progId="Equation.DSMT4">
                  <p:embed/>
                </p:oleObj>
              </mc:Choice>
              <mc:Fallback>
                <p:oleObj name="Equation" r:id="rId1" imgW="6400800" imgH="4876800" progId="Equation.DSMT4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6019800"/>
                        <a:ext cx="609599" cy="463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3886200" y="4724400"/>
          <a:ext cx="1179512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3" imgW="13106400" imgH="5181600" progId="Equation.DSMT4">
                  <p:embed/>
                </p:oleObj>
              </mc:Choice>
              <mc:Fallback>
                <p:oleObj name="Equation" r:id="rId3" imgW="13106400" imgH="5181600" progId="Equation.DSMT4">
                  <p:embed/>
                  <p:pic>
                    <p:nvPicPr>
                      <p:cNvPr id="0" name="图片 2050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86200" y="4724400"/>
                        <a:ext cx="1179512" cy="4651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5638800" y="4343400"/>
          <a:ext cx="113188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5" imgW="11887200" imgH="5181600" progId="Equation.DSMT4">
                  <p:embed/>
                </p:oleObj>
              </mc:Choice>
              <mc:Fallback>
                <p:oleObj name="Equation" r:id="rId5" imgW="11887200" imgH="5181600" progId="Equation.DSMT4">
                  <p:embed/>
                  <p:pic>
                    <p:nvPicPr>
                      <p:cNvPr id="0" name="图片 2051"/>
                      <p:cNvPicPr>
                        <a:picLocks noChangeAspect="1"/>
                      </p:cNvPicPr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800" y="4343400"/>
                        <a:ext cx="1131888" cy="4921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1752600" y="6019800"/>
          <a:ext cx="6858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7" imgW="7620000" imgH="5181600" progId="Equation.DSMT4">
                  <p:embed/>
                </p:oleObj>
              </mc:Choice>
              <mc:Fallback>
                <p:oleObj name="Equation" r:id="rId7" imgW="7620000" imgH="5181600" progId="Equation.DSMT4">
                  <p:embed/>
                  <p:pic>
                    <p:nvPicPr>
                      <p:cNvPr id="0" name="图片 2052"/>
                      <p:cNvPicPr>
                        <a:picLocks noChangeAspect="1"/>
                      </p:cNvPicPr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52600" y="6019800"/>
                        <a:ext cx="685800" cy="4651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914400" y="4343400"/>
          <a:ext cx="5334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9" imgW="5791200" imgH="5181600" progId="Equation.DSMT4">
                  <p:embed/>
                </p:oleObj>
              </mc:Choice>
              <mc:Fallback>
                <p:oleObj name="Equation" r:id="rId9" imgW="5791200" imgH="5181600" progId="Equation.DSMT4">
                  <p:embed/>
                  <p:pic>
                    <p:nvPicPr>
                      <p:cNvPr id="0" name="图片 2053"/>
                      <p:cNvPicPr>
                        <a:picLocks noChangeAspect="1"/>
                      </p:cNvPicPr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4343400"/>
                        <a:ext cx="533400" cy="4778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 descr="表6.3-1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19200" y="381000"/>
            <a:ext cx="6629400" cy="3965801"/>
          </a:xfrm>
          <a:prstGeom prst="rect">
            <a:avLst/>
          </a:prstGeom>
        </p:spPr>
      </p:pic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4592</Words>
  <Application>WPS 演示</Application>
  <PresentationFormat>全屏显示(4:3)</PresentationFormat>
  <Paragraphs>251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35</vt:i4>
      </vt:variant>
      <vt:variant>
        <vt:lpstr>幻灯片标题</vt:lpstr>
      </vt:variant>
      <vt:variant>
        <vt:i4>30</vt:i4>
      </vt:variant>
    </vt:vector>
  </HeadingPairs>
  <TitlesOfParts>
    <vt:vector size="79" baseType="lpstr">
      <vt:lpstr>Arial</vt:lpstr>
      <vt:lpstr>宋体</vt:lpstr>
      <vt:lpstr>Wingdings</vt:lpstr>
      <vt:lpstr>Times New Roman</vt:lpstr>
      <vt:lpstr>黑体</vt:lpstr>
      <vt:lpstr>华文新魏</vt:lpstr>
      <vt:lpstr>Times New Roman</vt:lpstr>
      <vt:lpstr>楷体_GB2312</vt:lpstr>
      <vt:lpstr>微软雅黑</vt:lpstr>
      <vt:lpstr>Arial Unicode MS</vt:lpstr>
      <vt:lpstr>Calibri</vt:lpstr>
      <vt:lpstr>Symbol</vt:lpstr>
      <vt:lpstr>新宋体</vt:lpstr>
      <vt:lpstr>Office 主题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§6.2  8255A的工作原理</vt:lpstr>
      <vt:lpstr>PowerPoint 演示文稿</vt:lpstr>
      <vt:lpstr>6.2.1  8255A的结构和功能</vt:lpstr>
      <vt:lpstr>1. 数据端口A、B和C</vt:lpstr>
      <vt:lpstr>2. A组和B组控制逻辑</vt:lpstr>
      <vt:lpstr>3. 数据总线缓冲器</vt:lpstr>
      <vt:lpstr>4. 读/写控制逻辑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1）选通输入方式</vt:lpstr>
      <vt:lpstr>选通输入联络信号</vt:lpstr>
      <vt:lpstr>选通输入联络信号</vt:lpstr>
      <vt:lpstr>PowerPoint 演示文稿</vt:lpstr>
      <vt:lpstr>2) 选通输出方式</vt:lpstr>
      <vt:lpstr>选通输出联络信号</vt:lpstr>
      <vt:lpstr>选通输出联络信号</vt:lpstr>
      <vt:lpstr>PowerPoint 演示文稿</vt:lpstr>
      <vt:lpstr>3) 选通输入/输出方式组合 A口、B口也可单独定义</vt:lpstr>
      <vt:lpstr>3. 方式2</vt:lpstr>
      <vt:lpstr>PowerPoint 演示文稿</vt:lpstr>
      <vt:lpstr>4. C口状态字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6.2 8255</dc:title>
  <dc:creator>冯周</dc:creator>
  <cp:lastModifiedBy>zhaowb1394026140</cp:lastModifiedBy>
  <cp:revision>237</cp:revision>
  <cp:lastPrinted>2113-01-01T00:00:00Z</cp:lastPrinted>
  <dcterms:created xsi:type="dcterms:W3CDTF">2113-01-01T00:00:00Z</dcterms:created>
  <dcterms:modified xsi:type="dcterms:W3CDTF">2018-11-05T08:44:05Z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2052-11.1.0.7932</vt:lpwstr>
  </property>
</Properties>
</file>