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74" r:id="rId3"/>
    <p:sldId id="606" r:id="rId4"/>
    <p:sldId id="576" r:id="rId5"/>
    <p:sldId id="578" r:id="rId6"/>
    <p:sldId id="601" r:id="rId7"/>
    <p:sldId id="600" r:id="rId8"/>
    <p:sldId id="579" r:id="rId9"/>
    <p:sldId id="580" r:id="rId10"/>
    <p:sldId id="581" r:id="rId11"/>
    <p:sldId id="582" r:id="rId12"/>
    <p:sldId id="583" r:id="rId13"/>
    <p:sldId id="586" r:id="rId14"/>
    <p:sldId id="603" r:id="rId15"/>
    <p:sldId id="587" r:id="rId16"/>
    <p:sldId id="594" r:id="rId17"/>
    <p:sldId id="596" r:id="rId18"/>
    <p:sldId id="605" r:id="rId19"/>
    <p:sldId id="445" r:id="rId20"/>
    <p:sldId id="426" r:id="rId21"/>
    <p:sldId id="427" r:id="rId22"/>
    <p:sldId id="429" r:id="rId23"/>
    <p:sldId id="431" r:id="rId24"/>
    <p:sldId id="433" r:id="rId25"/>
    <p:sldId id="435" r:id="rId26"/>
    <p:sldId id="437" r:id="rId2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B4B9BE"/>
    <a:srgbClr val="33CCFF"/>
    <a:srgbClr val="FF66FF"/>
    <a:srgbClr val="FF6600"/>
    <a:srgbClr val="00CC00"/>
    <a:srgbClr val="FF9933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0" d="100"/>
          <a:sy n="60" d="100"/>
        </p:scale>
        <p:origin x="-53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7505700" y="0"/>
            <a:ext cx="16383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8253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7.1  8253</a:t>
            </a:r>
            <a:r>
              <a:rPr lang="zh-CN" altLang="en-US" sz="1600" b="1" dirty="0" smtClean="0">
                <a:latin typeface="+mj-lt"/>
                <a:ea typeface="黑体" panose="02010609060101010101" pitchFamily="2" charset="-122"/>
              </a:rPr>
              <a:t>工作原理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3562350"/>
            <a:ext cx="7772400" cy="2800351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</a:br>
            <a:endParaRPr lang="zh-CN" altLang="en-US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93700" y="850900"/>
            <a:ext cx="8051800" cy="51117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可编程计数器</a:t>
            </a:r>
            <a:r>
              <a:rPr 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/</a:t>
            </a: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定时器</a:t>
            </a:r>
            <a:b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8253/8254</a:t>
            </a: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及其应用</a:t>
            </a:r>
            <a:endParaRPr lang="en-US" altLang="zh-CN" sz="36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计数器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0~2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sz="2800" dirty="0" smtClean="0">
                <a:ea typeface="黑体" panose="02010609060101010101" pitchFamily="2" charset="-122"/>
              </a:rPr>
              <a:t>8253</a:t>
            </a:r>
            <a:r>
              <a:rPr lang="zh-CN" altLang="en-US" sz="2800" dirty="0" smtClean="0">
                <a:ea typeface="黑体" panose="02010609060101010101" pitchFamily="2" charset="-122"/>
              </a:rPr>
              <a:t>有</a:t>
            </a:r>
            <a:r>
              <a:rPr lang="en-US" sz="2800" dirty="0" smtClean="0">
                <a:ea typeface="黑体" panose="02010609060101010101" pitchFamily="2" charset="-122"/>
              </a:rPr>
              <a:t>3</a:t>
            </a:r>
            <a:r>
              <a:rPr lang="zh-CN" altLang="en-US" sz="2800" dirty="0" smtClean="0">
                <a:ea typeface="黑体" panose="02010609060101010101" pitchFamily="2" charset="-122"/>
              </a:rPr>
              <a:t>个相同而独立的计数器</a:t>
            </a:r>
            <a:r>
              <a:rPr lang="en-US" altLang="zh-CN" sz="2800" dirty="0" smtClean="0"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ea typeface="黑体" panose="02010609060101010101" pitchFamily="2" charset="-122"/>
              </a:rPr>
              <a:t>定时器通道，每通道都含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8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位控制字寄存器</a:t>
            </a:r>
            <a:r>
              <a:rPr lang="zh-CN" altLang="en-US" sz="2800" dirty="0" smtClean="0">
                <a:ea typeface="黑体" panose="02010609060101010101" pitchFamily="2" charset="-122"/>
              </a:rPr>
              <a:t>、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16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位计数初值寄存器</a:t>
            </a:r>
            <a:r>
              <a:rPr lang="zh-CN" altLang="en-US" sz="2800" dirty="0" smtClean="0">
                <a:ea typeface="黑体" panose="02010609060101010101" pitchFamily="2" charset="-122"/>
              </a:rPr>
              <a:t>、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计数执行部件</a:t>
            </a:r>
            <a:r>
              <a:rPr lang="zh-CN" altLang="en-US" sz="2800" dirty="0" smtClean="0">
                <a:ea typeface="黑体" panose="02010609060101010101" pitchFamily="2" charset="-122"/>
              </a:rPr>
              <a:t>、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输出锁存器</a:t>
            </a:r>
            <a:r>
              <a:rPr lang="zh-CN" altLang="en-US" sz="2800" dirty="0" smtClean="0">
                <a:ea typeface="黑体" panose="02010609060101010101" pitchFamily="2" charset="-122"/>
              </a:rPr>
              <a:t>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执行部件是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个</a:t>
            </a:r>
            <a:r>
              <a:rPr lang="en-US" sz="2800" dirty="0" smtClean="0">
                <a:ea typeface="黑体" panose="02010609060101010101" pitchFamily="2" charset="-122"/>
              </a:rPr>
              <a:t>16</a:t>
            </a:r>
            <a:r>
              <a:rPr lang="zh-CN" altLang="en-US" sz="2800" dirty="0" smtClean="0">
                <a:ea typeface="黑体" panose="02010609060101010101" pitchFamily="2" charset="-122"/>
              </a:rPr>
              <a:t>位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减法计数器</a:t>
            </a:r>
            <a:r>
              <a:rPr lang="zh-CN" altLang="en-US" sz="2800" dirty="0" smtClean="0">
                <a:ea typeface="黑体" panose="02010609060101010101" pitchFamily="2" charset="-122"/>
              </a:rPr>
              <a:t>，从寄存器初值开始减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计数。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输出锁存器随时记录计数器的值，必要时可从中读出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瞬时值</a:t>
            </a:r>
            <a:r>
              <a:rPr lang="zh-CN" altLang="en-US" sz="2800" dirty="0" smtClean="0">
                <a:ea typeface="黑体" panose="02010609060101010101" pitchFamily="2" charset="-122"/>
              </a:rPr>
              <a:t>。 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初值寄存器、执行部件、输出锁存器都是</a:t>
            </a:r>
            <a:r>
              <a:rPr lang="en-US" sz="2800" dirty="0" smtClean="0">
                <a:ea typeface="黑体" panose="02010609060101010101" pitchFamily="2" charset="-122"/>
              </a:rPr>
              <a:t>16</a:t>
            </a:r>
            <a:r>
              <a:rPr lang="zh-CN" altLang="en-US" sz="2800" dirty="0" smtClean="0">
                <a:ea typeface="黑体" panose="02010609060101010101" pitchFamily="2" charset="-122"/>
              </a:rPr>
              <a:t>位，也可分成高</a:t>
            </a:r>
            <a:r>
              <a:rPr lang="en-US" sz="2800" dirty="0" smtClean="0">
                <a:ea typeface="黑体" panose="02010609060101010101" pitchFamily="2" charset="-122"/>
              </a:rPr>
              <a:t>8</a:t>
            </a:r>
            <a:r>
              <a:rPr lang="zh-CN" altLang="en-US" sz="2800" dirty="0" smtClean="0">
                <a:ea typeface="黑体" panose="02010609060101010101" pitchFamily="2" charset="-122"/>
              </a:rPr>
              <a:t>位和低</a:t>
            </a:r>
            <a:r>
              <a:rPr lang="en-US" sz="2800" dirty="0" smtClean="0">
                <a:ea typeface="黑体" panose="02010609060101010101" pitchFamily="2" charset="-122"/>
              </a:rPr>
              <a:t>8</a:t>
            </a:r>
            <a:r>
              <a:rPr lang="zh-CN" altLang="en-US" sz="2800" dirty="0" smtClean="0">
                <a:ea typeface="黑体" panose="02010609060101010101" pitchFamily="2" charset="-122"/>
              </a:rPr>
              <a:t>位，作</a:t>
            </a:r>
            <a:r>
              <a:rPr lang="en-US" sz="2800" dirty="0" smtClean="0">
                <a:ea typeface="黑体" panose="02010609060101010101" pitchFamily="2" charset="-122"/>
              </a:rPr>
              <a:t>8</a:t>
            </a:r>
            <a:r>
              <a:rPr lang="zh-CN" altLang="en-US" sz="2800" dirty="0" smtClean="0">
                <a:ea typeface="黑体" panose="02010609060101010101" pitchFamily="2" charset="-122"/>
              </a:rPr>
              <a:t>位寄存器用。</a:t>
            </a:r>
            <a:endParaRPr lang="zh-CN" altLang="en-US" sz="2800" dirty="0" smtClean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453437" cy="4311650"/>
          </a:xfrm>
        </p:spPr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写入计数初值后，在门控信号控制下，对</a:t>
            </a:r>
            <a:r>
              <a:rPr lang="en-US" sz="2800" dirty="0" smtClean="0">
                <a:ea typeface="黑体" panose="02010609060101010101" pitchFamily="2" charset="-122"/>
              </a:rPr>
              <a:t>CLK</a:t>
            </a:r>
            <a:r>
              <a:rPr lang="zh-CN" altLang="en-US" sz="2800" dirty="0" smtClean="0">
                <a:ea typeface="黑体" panose="02010609060101010101" pitchFamily="2" charset="-122"/>
              </a:rPr>
              <a:t>脚上的脉冲进行</a:t>
            </a:r>
            <a:r>
              <a:rPr lang="en-US" altLang="zh-CN" sz="2800" dirty="0" smtClean="0">
                <a:ea typeface="黑体" panose="02010609060101010101" pitchFamily="2" charset="-122"/>
                <a:sym typeface="Symbol" panose="05050102010706020507"/>
              </a:rPr>
              <a:t>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计数。计数结束时，从</a:t>
            </a:r>
            <a:r>
              <a:rPr lang="en-US" sz="2800" dirty="0" smtClean="0">
                <a:ea typeface="黑体" panose="02010609060101010101" pitchFamily="2" charset="-122"/>
              </a:rPr>
              <a:t>OUT</a:t>
            </a:r>
            <a:r>
              <a:rPr lang="zh-CN" altLang="en-US" sz="2800" dirty="0" smtClean="0">
                <a:ea typeface="黑体" panose="02010609060101010101" pitchFamily="2" charset="-122"/>
              </a:rPr>
              <a:t>引脚输出脉冲信号。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定时时间</a:t>
            </a:r>
            <a:r>
              <a:rPr lang="en-US" sz="2800" dirty="0" smtClean="0"/>
              <a:t>=</a:t>
            </a:r>
            <a:r>
              <a:rPr lang="zh-CN" altLang="en-US" sz="2800" dirty="0" smtClean="0"/>
              <a:t>时钟脉冲周期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×</a:t>
            </a:r>
            <a:r>
              <a:rPr lang="zh-CN" altLang="en-US" sz="2800" dirty="0" smtClean="0"/>
              <a:t>预置的计数初值</a:t>
            </a:r>
            <a:r>
              <a:rPr lang="en-US" sz="2800" dirty="0" smtClean="0"/>
              <a:t>n</a:t>
            </a:r>
            <a:endParaRPr lang="en-US" sz="2800" dirty="0" smtClean="0"/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</a:rPr>
              <a:t>例如，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设计数脉冲频率为</a:t>
            </a:r>
            <a:r>
              <a:rPr lang="en-US" sz="2800" dirty="0" smtClean="0">
                <a:solidFill>
                  <a:schemeClr val="tx1"/>
                </a:solidFill>
              </a:rPr>
              <a:t>0.5MHz</a:t>
            </a:r>
            <a:r>
              <a:rPr lang="zh-CN" altLang="en-US" sz="2800" dirty="0" smtClean="0">
                <a:solidFill>
                  <a:schemeClr val="tx1"/>
                </a:solidFill>
              </a:rPr>
              <a:t>，即脉冲周期</a:t>
            </a:r>
            <a:r>
              <a:rPr lang="en-US" sz="2800" dirty="0" smtClean="0">
                <a:solidFill>
                  <a:schemeClr val="tx1"/>
                </a:solidFill>
              </a:rPr>
              <a:t>tc= 2μs</a:t>
            </a:r>
            <a:r>
              <a:rPr lang="zh-CN" altLang="en-US" sz="2800" dirty="0" smtClean="0">
                <a:solidFill>
                  <a:schemeClr val="tx1"/>
                </a:solidFill>
              </a:rPr>
              <a:t>，若计数初值</a:t>
            </a:r>
            <a:r>
              <a:rPr lang="en-US" sz="2800" dirty="0" smtClean="0">
                <a:solidFill>
                  <a:schemeClr val="tx1"/>
                </a:solidFill>
              </a:rPr>
              <a:t>n=500</a:t>
            </a:r>
            <a:r>
              <a:rPr lang="zh-CN" altLang="en-US" sz="2800" dirty="0" smtClean="0">
                <a:solidFill>
                  <a:schemeClr val="tx1"/>
                </a:solidFill>
              </a:rPr>
              <a:t>，则计数器进行减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计数，减到</a:t>
            </a:r>
            <a:r>
              <a:rPr lang="en-US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时，定时时间为：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</a:t>
            </a:r>
            <a:r>
              <a:rPr lang="en-US" sz="2800" dirty="0" smtClean="0">
                <a:solidFill>
                  <a:schemeClr val="tx1"/>
                </a:solidFill>
              </a:rPr>
              <a:t>T=2μs×500= 1ms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4.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控制字寄存器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72475" cy="1022350"/>
          </a:xfrm>
        </p:spPr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控制字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写入控制字寄存器。用来选定计数通道，各通道工作方式、读写格式和计数数制。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3800" y="2051050"/>
            <a:ext cx="7067550" cy="452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2228850"/>
            <a:ext cx="7467600" cy="2667000"/>
          </a:xfrm>
        </p:spPr>
        <p:txBody>
          <a:bodyPr/>
          <a:lstStyle/>
          <a:p>
            <a:pPr algn="just">
              <a:spcBef>
                <a:spcPts val="2400"/>
              </a:spcBef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7.1.1  8253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的内部结构和引脚信号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7.1.2  </a:t>
            </a:r>
            <a:r>
              <a:rPr lang="zh-CN" alt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初始化编程和门控信号功能</a:t>
            </a:r>
            <a:endParaRPr lang="en-US" altLang="zh-CN" sz="3600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7.1.3  8253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的工作方式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53975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7.1.2 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初始化编程和门控信号功能</a:t>
            </a:r>
            <a:endParaRPr lang="zh-CN" alt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1. </a:t>
            </a:r>
            <a:r>
              <a:rPr 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8253</a:t>
            </a:r>
            <a:r>
              <a:rPr lang="zh-CN" alt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的初始化编程步骤</a:t>
            </a:r>
            <a:endParaRPr lang="en-US" altLang="zh-CN" sz="36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）先写入控制字</a:t>
            </a:r>
            <a:endParaRPr lang="zh-CN" altLang="en-US" sz="2800" dirty="0" smtClean="0"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2800" dirty="0" smtClean="0"/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控制字用来选定计数通道，规定工作方式和计数格式。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ea typeface="黑体" panose="02010609060101010101" pitchFamily="2" charset="-122"/>
              </a:rPr>
              <a:t>2</a:t>
            </a:r>
            <a:r>
              <a:rPr lang="zh-CN" altLang="en-US" sz="2800" dirty="0" smtClean="0">
                <a:ea typeface="黑体" panose="02010609060101010101" pitchFamily="2" charset="-122"/>
              </a:rPr>
              <a:t>）后写入计数初值</a:t>
            </a:r>
            <a:r>
              <a:rPr lang="en-US" altLang="zh-CN" sz="2800" dirty="0" smtClean="0">
                <a:ea typeface="黑体" panose="02010609060101010101" pitchFamily="2" charset="-122"/>
              </a:rPr>
              <a:t>n</a:t>
            </a:r>
            <a:endParaRPr lang="zh-CN" altLang="en-US" sz="2800" dirty="0" smtClean="0"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      写入</a:t>
            </a:r>
            <a:r>
              <a:rPr lang="en-US" sz="2800" dirty="0" smtClean="0">
                <a:solidFill>
                  <a:schemeClr val="tx1"/>
                </a:solidFill>
              </a:rPr>
              <a:t>8</a:t>
            </a:r>
            <a:r>
              <a:rPr lang="en-US" altLang="zh-CN" sz="2800" dirty="0" smtClean="0">
                <a:solidFill>
                  <a:schemeClr val="tx1"/>
                </a:solidFill>
              </a:rPr>
              <a:t>/16</a:t>
            </a:r>
            <a:r>
              <a:rPr lang="zh-CN" altLang="en-US" sz="2800" dirty="0" smtClean="0">
                <a:solidFill>
                  <a:schemeClr val="tx1"/>
                </a:solidFill>
              </a:rPr>
              <a:t>位计数初值。</a:t>
            </a:r>
            <a:r>
              <a:rPr lang="en-US" sz="2800" dirty="0" smtClean="0">
                <a:solidFill>
                  <a:schemeClr val="tx1"/>
                </a:solidFill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</a:rPr>
              <a:t>位要执行</a:t>
            </a: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条</a:t>
            </a:r>
            <a:r>
              <a:rPr lang="en-US" altLang="zh-CN" sz="2800" dirty="0" smtClean="0">
                <a:solidFill>
                  <a:schemeClr val="tx1"/>
                </a:solidFill>
              </a:rPr>
              <a:t>OUT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指令，先送低</a:t>
            </a:r>
            <a:r>
              <a:rPr lang="en-US" sz="2800" dirty="0" smtClean="0">
                <a:solidFill>
                  <a:schemeClr val="tx1"/>
                </a:solidFill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</a:rPr>
              <a:t>位，后送高</a:t>
            </a:r>
            <a:r>
              <a:rPr lang="en-US" altLang="zh-CN" sz="2800" dirty="0" smtClean="0">
                <a:solidFill>
                  <a:schemeClr val="tx1"/>
                </a:solidFill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</a:rPr>
              <a:t>位。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二进制计数时，</a:t>
            </a:r>
            <a:r>
              <a:rPr lang="en-US" altLang="zh-CN" sz="2800" dirty="0" smtClean="0">
                <a:solidFill>
                  <a:schemeClr val="tx1"/>
                </a:solidFill>
              </a:rPr>
              <a:t>n=0000-FFFFH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表示</a:t>
            </a:r>
            <a:r>
              <a:rPr lang="en-US" sz="2800" dirty="0" smtClean="0">
                <a:solidFill>
                  <a:schemeClr val="tx1"/>
                </a:solidFill>
              </a:rPr>
              <a:t>65536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sz="2800" dirty="0" smtClean="0">
                <a:solidFill>
                  <a:schemeClr val="tx1"/>
                </a:solidFill>
              </a:rPr>
              <a:t>BCD</a:t>
            </a:r>
            <a:r>
              <a:rPr lang="zh-CN" altLang="en-US" sz="2800" dirty="0" smtClean="0">
                <a:solidFill>
                  <a:schemeClr val="tx1"/>
                </a:solidFill>
              </a:rPr>
              <a:t>计数时，</a:t>
            </a:r>
            <a:r>
              <a:rPr lang="en-US" altLang="zh-CN" sz="2800" dirty="0" smtClean="0">
                <a:solidFill>
                  <a:schemeClr val="tx1"/>
                </a:solidFill>
              </a:rPr>
              <a:t>n=0000-9999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表示</a:t>
            </a:r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rgbClr val="00FF00"/>
                </a:solidFill>
              </a:rPr>
              <a:t>例</a:t>
            </a:r>
            <a:r>
              <a:rPr lang="en-US" sz="4400" dirty="0" smtClean="0">
                <a:solidFill>
                  <a:srgbClr val="00FF00"/>
                </a:solidFill>
              </a:rPr>
              <a:t>7.1 </a:t>
            </a:r>
            <a:endParaRPr lang="zh-CN" altLang="en-US" sz="4400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511800"/>
          </a:xfrm>
        </p:spPr>
        <p:txBody>
          <a:bodyPr/>
          <a:lstStyle/>
          <a:p>
            <a:pPr marL="179705" indent="-179705" algn="just">
              <a:buNone/>
            </a:pPr>
            <a:r>
              <a:rPr lang="zh-CN" altLang="en-US" sz="2600" dirty="0" smtClean="0">
                <a:ea typeface="黑体" panose="02010609060101010101" pitchFamily="2" charset="-122"/>
              </a:rPr>
              <a:t>  </a:t>
            </a:r>
            <a:r>
              <a:rPr lang="zh-CN" altLang="en-US" sz="2600" dirty="0" smtClean="0"/>
              <a:t>设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个计数器口地址为</a:t>
            </a:r>
            <a:r>
              <a:rPr lang="en-US" sz="2600" dirty="0" smtClean="0"/>
              <a:t>3F0H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3F2H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3F4H</a:t>
            </a:r>
            <a:r>
              <a:rPr lang="zh-CN" altLang="en-US" sz="2600" dirty="0" smtClean="0"/>
              <a:t>，控制字寄存器地址为</a:t>
            </a:r>
            <a:r>
              <a:rPr lang="en-US" sz="2600" dirty="0" smtClean="0"/>
              <a:t>3F6H</a:t>
            </a:r>
            <a:r>
              <a:rPr lang="zh-CN" altLang="en-US" sz="2600" dirty="0" smtClean="0"/>
              <a:t>，要求通道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工作于方式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，计数初值</a:t>
            </a:r>
            <a:r>
              <a:rPr lang="en-US" sz="2600" dirty="0" smtClean="0"/>
              <a:t>n=1234H</a:t>
            </a:r>
            <a:r>
              <a:rPr lang="zh-CN" altLang="en-US" sz="2600" dirty="0" smtClean="0"/>
              <a:t>，试编写初始化程序。</a:t>
            </a:r>
            <a:endParaRPr lang="zh-CN" altLang="en-US" sz="2600" dirty="0" smtClean="0"/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00110111B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；控制字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选择通道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，先读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写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                        		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；低字节，方式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3F6H	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；指向控制口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；写入控制字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34H	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；计数值低字节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3F0H	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；指向计数器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端口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；先写入低字节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12H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    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；计数值高字节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；后写入高字节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门控信号控制功能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84250"/>
            <a:ext cx="8534400" cy="560070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黑体" panose="02010609060101010101" pitchFamily="2" charset="-122"/>
              </a:rPr>
              <a:t>写入计数初值后，方式</a:t>
            </a:r>
            <a:r>
              <a:rPr lang="en-US" altLang="zh-CN" sz="2600" dirty="0" smtClean="0">
                <a:ea typeface="黑体" panose="02010609060101010101" pitchFamily="2" charset="-122"/>
              </a:rPr>
              <a:t>0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altLang="zh-CN" sz="2600" dirty="0" smtClean="0">
                <a:ea typeface="黑体" panose="02010609060101010101" pitchFamily="2" charset="-122"/>
              </a:rPr>
              <a:t>2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altLang="zh-CN" sz="2600" dirty="0" smtClean="0">
                <a:ea typeface="黑体" panose="02010609060101010101" pitchFamily="2" charset="-122"/>
              </a:rPr>
              <a:t>3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altLang="zh-CN" sz="2600" dirty="0" smtClean="0">
                <a:ea typeface="黑体" panose="02010609060101010101" pitchFamily="2" charset="-122"/>
              </a:rPr>
              <a:t>4</a:t>
            </a:r>
            <a:r>
              <a:rPr lang="zh-CN" altLang="en-US" sz="2600" dirty="0" smtClean="0">
                <a:ea typeface="黑体" panose="02010609060101010101" pitchFamily="2" charset="-122"/>
              </a:rPr>
              <a:t>，在</a:t>
            </a:r>
            <a:r>
              <a:rPr lang="en-US" altLang="zh-CN" sz="2600" dirty="0" smtClean="0">
                <a:ea typeface="黑体" panose="02010609060101010101" pitchFamily="2" charset="-122"/>
              </a:rPr>
              <a:t>GATE</a:t>
            </a:r>
            <a:r>
              <a:rPr lang="zh-CN" altLang="en-US" sz="2600" dirty="0" smtClean="0">
                <a:ea typeface="黑体" panose="02010609060101010101" pitchFamily="2" charset="-122"/>
              </a:rPr>
              <a:t>为高时允许计数。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黑体" panose="02010609060101010101" pitchFamily="2" charset="-122"/>
              </a:rPr>
              <a:t>方式</a:t>
            </a:r>
            <a:r>
              <a:rPr lang="en-US" altLang="zh-CN" sz="2600" dirty="0" smtClean="0">
                <a:ea typeface="黑体" panose="02010609060101010101" pitchFamily="2" charset="-122"/>
              </a:rPr>
              <a:t>1</a:t>
            </a:r>
            <a:r>
              <a:rPr lang="zh-CN" altLang="en-US" sz="2600" dirty="0" smtClean="0">
                <a:ea typeface="黑体" panose="02010609060101010101" pitchFamily="2" charset="-122"/>
              </a:rPr>
              <a:t>，</a:t>
            </a:r>
            <a:r>
              <a:rPr lang="en-US" altLang="zh-CN" sz="2600" dirty="0" smtClean="0">
                <a:ea typeface="黑体" panose="02010609060101010101" pitchFamily="2" charset="-122"/>
              </a:rPr>
              <a:t>5</a:t>
            </a:r>
            <a:r>
              <a:rPr lang="zh-CN" altLang="en-US" sz="2600" dirty="0" smtClean="0">
                <a:ea typeface="黑体" panose="02010609060101010101" pitchFamily="2" charset="-122"/>
              </a:rPr>
              <a:t>，由</a:t>
            </a:r>
            <a:r>
              <a:rPr lang="en-US" altLang="zh-CN" sz="2600" dirty="0" smtClean="0">
                <a:ea typeface="黑体" panose="02010609060101010101" pitchFamily="2" charset="-122"/>
              </a:rPr>
              <a:t>GATE</a:t>
            </a:r>
            <a:r>
              <a:rPr lang="zh-CN" altLang="en-US" sz="2600" dirty="0" smtClean="0">
                <a:ea typeface="黑体" panose="02010609060101010101" pitchFamily="2" charset="-122"/>
              </a:rPr>
              <a:t>的上</a:t>
            </a:r>
            <a:r>
              <a:rPr lang="zh-CN" altLang="en-US" sz="2600" smtClean="0">
                <a:ea typeface="黑体" panose="02010609060101010101" pitchFamily="2" charset="-122"/>
              </a:rPr>
              <a:t>升沿触</a:t>
            </a:r>
            <a:r>
              <a:rPr lang="zh-CN" altLang="en-US" sz="2600" dirty="0" smtClean="0">
                <a:ea typeface="黑体" panose="02010609060101010101" pitchFamily="2" charset="-122"/>
              </a:rPr>
              <a:t>发计数。</a:t>
            </a:r>
            <a:endParaRPr lang="en-US" altLang="zh-CN" sz="2600" dirty="0" smtClean="0">
              <a:ea typeface="黑体" panose="02010609060101010101" pitchFamily="2" charset="-122"/>
            </a:endParaRPr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5950" y="2228850"/>
            <a:ext cx="8058653" cy="423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2228850"/>
            <a:ext cx="7467600" cy="2667000"/>
          </a:xfrm>
        </p:spPr>
        <p:txBody>
          <a:bodyPr/>
          <a:lstStyle/>
          <a:p>
            <a:pPr algn="just">
              <a:spcBef>
                <a:spcPts val="2400"/>
              </a:spcBef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7.1.1  8253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的内部结构和引脚信号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7.1.2 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初始化编程和门控信号功能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7.1.3  8253</a:t>
            </a:r>
            <a:r>
              <a:rPr lang="zh-CN" alt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的工作方式</a:t>
            </a:r>
            <a:endParaRPr lang="zh-CN" altLang="en-US" sz="36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3700" y="628650"/>
            <a:ext cx="8229600" cy="927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  <a:t>7.1.3   8253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的工作方式 </a:t>
            </a:r>
            <a:endParaRPr lang="zh-CN" altLang="en-US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828800"/>
            <a:ext cx="8058150" cy="4648200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：计数结束中断，输出一个正跳变</a:t>
            </a:r>
            <a:endParaRPr lang="zh-CN" altLang="en-US" baseline="30000" dirty="0" smtClean="0">
              <a:effectLst/>
              <a:ea typeface="黑体" panose="02010609060101010101" pitchFamily="2" charset="-122"/>
            </a:endParaRPr>
          </a:p>
          <a:p>
            <a:pPr marL="358775" indent="-358775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1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：可编程单稳输出，输出一个宽度可</a:t>
            </a:r>
            <a:endParaRPr lang="en-US" altLang="zh-CN" dirty="0" smtClean="0">
              <a:effectLst/>
              <a:ea typeface="黑体" panose="02010609060101010101" pitchFamily="2" charset="-122"/>
            </a:endParaRPr>
          </a:p>
          <a:p>
            <a:pPr marL="358775" indent="-358775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en-US" altLang="zh-CN" dirty="0" smtClean="0">
                <a:effectLst/>
                <a:ea typeface="黑体" panose="02010609060101010101" pitchFamily="2" charset="-122"/>
              </a:rPr>
              <a:t>               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调的负脉冲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：比率发生器，输出序列负脉冲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：方波发生器。方式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2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，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3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均可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n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分频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4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：软件触发选通，写入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n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开始计数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906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5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：硬件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(GATE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上升沿</a:t>
            </a:r>
            <a:r>
              <a:rPr lang="en-US" altLang="zh-CN" dirty="0" smtClean="0">
                <a:effectLst/>
                <a:ea typeface="黑体" panose="02010609060101010101" pitchFamily="2" charset="-122"/>
              </a:rPr>
              <a:t>)</a:t>
            </a:r>
            <a:r>
              <a:rPr lang="zh-CN" altLang="en-US" dirty="0" smtClean="0">
                <a:effectLst/>
                <a:ea typeface="黑体" panose="02010609060101010101" pitchFamily="2" charset="-122"/>
              </a:rPr>
              <a:t>触发选通</a:t>
            </a:r>
            <a:endParaRPr lang="zh-CN" altLang="en-US" dirty="0" smtClean="0">
              <a:effectLst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各工作方式的共同点</a:t>
            </a:r>
            <a:endParaRPr lang="zh-CN" altLang="en-US" dirty="0" smtClean="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50950"/>
            <a:ext cx="8097837" cy="5175250"/>
          </a:xfrm>
        </p:spPr>
        <p:txBody>
          <a:bodyPr/>
          <a:lstStyle/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/>
              <a:t>写入控制字后，进入选中的工作方式，输出端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进入初始态：方式</a:t>
            </a:r>
            <a:r>
              <a:rPr lang="en-US" altLang="zh-CN" sz="2600" dirty="0" smtClean="0">
                <a:solidFill>
                  <a:srgbClr val="00FF00"/>
                </a:solidFill>
              </a:rPr>
              <a:t>0</a:t>
            </a:r>
            <a:r>
              <a:rPr lang="zh-CN" altLang="en-US" sz="2600" dirty="0" smtClean="0"/>
              <a:t>输出</a:t>
            </a:r>
            <a:r>
              <a:rPr lang="zh-CN" altLang="en-US" sz="2600" dirty="0" smtClean="0">
                <a:solidFill>
                  <a:srgbClr val="00FF00"/>
                </a:solidFill>
              </a:rPr>
              <a:t>低</a:t>
            </a:r>
            <a:r>
              <a:rPr lang="zh-CN" altLang="en-US" sz="2600" dirty="0" smtClean="0"/>
              <a:t>电平，其余均输出</a:t>
            </a:r>
            <a:r>
              <a:rPr lang="zh-CN" altLang="en-US" sz="2600" dirty="0" smtClean="0">
                <a:solidFill>
                  <a:srgbClr val="00FF00"/>
                </a:solidFill>
              </a:rPr>
              <a:t>高</a:t>
            </a:r>
            <a:r>
              <a:rPr lang="zh-CN" altLang="en-US" sz="2600" dirty="0" smtClean="0"/>
              <a:t>电平。</a:t>
            </a:r>
            <a:endParaRPr lang="zh-CN" altLang="en-US" sz="2600" dirty="0" smtClean="0"/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/>
              <a:t>写入计数初值后在</a:t>
            </a:r>
            <a:r>
              <a:rPr lang="en-US" altLang="zh-CN" sz="2600" dirty="0" smtClean="0"/>
              <a:t>GATE</a:t>
            </a:r>
            <a:r>
              <a:rPr lang="zh-CN" altLang="en-US" sz="2600" dirty="0" smtClean="0"/>
              <a:t>控制下计数。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sz="2600" dirty="0" smtClean="0"/>
              <a:t>如允许计数，要经过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个时钟脉冲的上升沿，到下降沿时计数器执行部件才开始减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计数。</a:t>
            </a:r>
            <a:endParaRPr lang="en-US" altLang="zh-CN" sz="2600" dirty="0" smtClean="0"/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  <a:defRPr/>
            </a:pPr>
            <a:endParaRPr lang="en-US" altLang="zh-CN" sz="2600" dirty="0" smtClean="0"/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  <a:defRPr/>
            </a:pPr>
            <a:r>
              <a:rPr lang="zh-CN" altLang="en-US" sz="2600" dirty="0" smtClean="0"/>
              <a:t>下面讨论中，黄色部分为要求掌握的基本工作原理。</a:t>
            </a:r>
            <a:endParaRPr lang="en-US" altLang="zh-CN" sz="2600" dirty="0" smtClean="0"/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计数过程中，有的允许改变计数初值，有的允许</a:t>
            </a: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zh-CN" altLang="en-US" sz="2600" dirty="0" smtClean="0">
                <a:solidFill>
                  <a:srgbClr val="00FF00"/>
                </a:solidFill>
              </a:rPr>
              <a:t>多次触发计数，有的重新装入初值从头开始计数，各不相同。这些内容用绿色表示，大致了解即可。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93750" y="2051050"/>
            <a:ext cx="7378700" cy="2339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</a:t>
            </a:r>
            <a:r>
              <a:rPr kumimoji="1"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§7.1  8253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的工作原理</a:t>
            </a:r>
            <a:endParaRPr kumimoji="1" lang="en-US" altLang="zh-CN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§7.2  8253/8254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的应用举例</a:t>
            </a:r>
            <a:endParaRPr kumimoji="1" lang="zh-CN" altLang="en-US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0—</a:t>
            </a:r>
            <a:r>
              <a:rPr lang="zh-CN" altLang="en-US" dirty="0" smtClean="0"/>
              <a:t>计数结束中断</a:t>
            </a:r>
            <a:endParaRPr lang="zh-CN" altLang="en-US" dirty="0" smtClean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939800"/>
            <a:ext cx="8489950" cy="2044700"/>
          </a:xfrm>
        </p:spPr>
        <p:txBody>
          <a:bodyPr/>
          <a:lstStyle/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向计数通道写入计数初值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置为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只有</a:t>
            </a:r>
            <a:r>
              <a:rPr lang="en-US" altLang="zh-CN" sz="2600" dirty="0" smtClean="0"/>
              <a:t>GATE=1</a:t>
            </a:r>
            <a:r>
              <a:rPr lang="zh-CN" altLang="en-US" sz="2600" dirty="0" smtClean="0"/>
              <a:t>才能进行计数。</a:t>
            </a:r>
            <a:endParaRPr lang="en-US" altLang="zh-CN" sz="2600" dirty="0" smtClean="0"/>
          </a:p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en-US" altLang="zh-CN" sz="2600" dirty="0" smtClean="0"/>
              <a:t>n</a:t>
            </a:r>
            <a:r>
              <a:rPr lang="zh-CN" altLang="en-US" sz="2600" dirty="0" smtClean="0"/>
              <a:t>写入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CLK</a:t>
            </a:r>
            <a:r>
              <a:rPr lang="zh-CN" altLang="en-US" sz="2600" dirty="0" smtClean="0"/>
              <a:t>后才开始</a:t>
            </a:r>
            <a:r>
              <a:rPr lang="en-US" altLang="zh-CN" sz="2600" dirty="0" smtClean="0"/>
              <a:t>-1</a:t>
            </a:r>
            <a:r>
              <a:rPr lang="zh-CN" altLang="en-US" sz="2600" dirty="0" smtClean="0"/>
              <a:t>计数，在</a:t>
            </a:r>
            <a:r>
              <a:rPr lang="en-US" altLang="zh-CN" sz="2600" dirty="0" smtClean="0"/>
              <a:t>(n</a:t>
            </a:r>
            <a:r>
              <a:rPr lang="zh-CN" altLang="en-US" sz="2600" dirty="0" smtClean="0"/>
              <a:t>＋</a:t>
            </a:r>
            <a:r>
              <a:rPr lang="en-US" altLang="zh-CN" sz="2600" dirty="0" smtClean="0"/>
              <a:t>1)</a:t>
            </a:r>
            <a:r>
              <a:rPr lang="zh-CN" altLang="en-US" sz="2600" dirty="0" smtClean="0"/>
              <a:t>个</a:t>
            </a:r>
            <a:r>
              <a:rPr lang="en-US" altLang="zh-CN" sz="2600" dirty="0" smtClean="0"/>
              <a:t>CLK</a:t>
            </a:r>
            <a:r>
              <a:rPr lang="zh-CN" altLang="en-US" sz="2600" dirty="0" smtClean="0"/>
              <a:t>后计数值减为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，从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个正跳变</a:t>
            </a:r>
            <a:r>
              <a:rPr lang="zh-CN" altLang="en-US" sz="2600" dirty="0" smtClean="0">
                <a:sym typeface="Wingdings 3" panose="05040102010807070707"/>
              </a:rPr>
              <a:t></a:t>
            </a:r>
            <a:r>
              <a:rPr lang="zh-CN" altLang="en-US" sz="2600" dirty="0" smtClean="0"/>
              <a:t>可作中断请求信号</a:t>
            </a:r>
            <a:r>
              <a:rPr lang="zh-CN" altLang="en-US" sz="2600" dirty="0" smtClean="0">
                <a:sym typeface="Wingdings 3" panose="05040102010807070707"/>
              </a:rPr>
              <a:t>。</a:t>
            </a:r>
            <a:endParaRPr lang="zh-CN" altLang="en-US" sz="2600" dirty="0" smtClean="0"/>
          </a:p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计数过程中可重写或改变计数值。</a:t>
            </a:r>
            <a:endParaRPr lang="zh-CN" altLang="en-US" sz="2600" dirty="0" smtClean="0">
              <a:solidFill>
                <a:srgbClr val="00FF00"/>
              </a:solidFill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3800" y="2940050"/>
            <a:ext cx="5911850" cy="36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94550" y="5429250"/>
            <a:ext cx="194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计数初</a:t>
            </a:r>
            <a:endParaRPr lang="en-US" altLang="zh-CN" dirty="0" smtClean="0">
              <a:latin typeface="+mn-lt"/>
              <a:ea typeface="黑体" panose="02010609060101010101" pitchFamily="2" charset="-122"/>
            </a:endParaRPr>
          </a:p>
          <a:p>
            <a:r>
              <a:rPr lang="zh-CN" altLang="en-US" dirty="0" smtClean="0">
                <a:latin typeface="+mn-lt"/>
                <a:ea typeface="黑体" panose="02010609060101010101" pitchFamily="2" charset="-122"/>
              </a:rPr>
              <a:t>值</a:t>
            </a:r>
            <a:r>
              <a:rPr lang="en-US" altLang="zh-CN" dirty="0" smtClean="0">
                <a:latin typeface="+mn-lt"/>
                <a:ea typeface="黑体" panose="02010609060101010101" pitchFamily="2" charset="-122"/>
              </a:rPr>
              <a:t>m=5</a:t>
            </a:r>
            <a:endParaRPr lang="zh-CN" altLang="en-US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可编程单稳输出</a:t>
            </a:r>
            <a:endParaRPr lang="zh-CN" altLang="en-US" dirty="0" smtClean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73150"/>
            <a:ext cx="8453437" cy="2311400"/>
          </a:xfrm>
        </p:spPr>
        <p:txBody>
          <a:bodyPr/>
          <a:lstStyle/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写入控制字置为方式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变低。</a:t>
            </a:r>
            <a:endParaRPr lang="en-US" altLang="zh-CN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装入计数初值，</a:t>
            </a:r>
            <a:r>
              <a:rPr lang="en-US" altLang="zh-CN" sz="2600" dirty="0" smtClean="0"/>
              <a:t>GATE</a:t>
            </a:r>
            <a:r>
              <a:rPr lang="zh-CN" altLang="en-US" sz="2600" dirty="0" smtClean="0"/>
              <a:t>产生</a:t>
            </a:r>
            <a:r>
              <a:rPr lang="zh-CN" altLang="en-US" sz="2600" dirty="0" smtClean="0">
                <a:sym typeface="Wingdings 3" panose="05040102010807070707"/>
              </a:rPr>
              <a:t></a:t>
            </a:r>
            <a:r>
              <a:rPr lang="zh-CN" altLang="en-US" sz="2600" dirty="0" smtClean="0"/>
              <a:t>时，才启动计数。</a:t>
            </a:r>
            <a:endParaRPr lang="zh-CN" altLang="en-US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/>
              <a:t>计数器减为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时，</a:t>
            </a:r>
            <a:r>
              <a:rPr lang="en-US" altLang="zh-CN" sz="2600" dirty="0" smtClean="0"/>
              <a:t> OUT</a:t>
            </a:r>
            <a:r>
              <a:rPr lang="zh-CN" altLang="en-US" sz="2600" dirty="0" smtClean="0"/>
              <a:t>由低变高，产生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个负脉冲。</a:t>
            </a:r>
            <a:endParaRPr lang="en-US" altLang="zh-CN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允许当前计数未完时，由</a:t>
            </a: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zh-CN" altLang="en-US" sz="2600" dirty="0" smtClean="0">
                <a:solidFill>
                  <a:srgbClr val="00FF00"/>
                </a:solidFill>
              </a:rPr>
              <a:t>多次触发计数，</a:t>
            </a:r>
            <a:r>
              <a:rPr lang="en-US" altLang="zh-CN" sz="2600" dirty="0" smtClean="0">
                <a:solidFill>
                  <a:srgbClr val="00FF00"/>
                </a:solidFill>
              </a:rPr>
              <a:t>OUT</a:t>
            </a:r>
            <a:r>
              <a:rPr lang="zh-CN" altLang="en-US" sz="2600" dirty="0" smtClean="0">
                <a:solidFill>
                  <a:srgbClr val="00FF00"/>
                </a:solidFill>
              </a:rPr>
              <a:t>输出会保持</a:t>
            </a:r>
            <a:r>
              <a:rPr lang="en-US" altLang="zh-CN" sz="2600" dirty="0" smtClean="0">
                <a:solidFill>
                  <a:srgbClr val="00FF00"/>
                </a:solidFill>
              </a:rPr>
              <a:t>N</a:t>
            </a:r>
            <a:r>
              <a:rPr lang="zh-CN" altLang="en-US" sz="2600" dirty="0" smtClean="0">
                <a:solidFill>
                  <a:srgbClr val="00FF00"/>
                </a:solidFill>
              </a:rPr>
              <a:t>个</a:t>
            </a:r>
            <a:r>
              <a:rPr lang="en-US" altLang="zh-CN" sz="2600" dirty="0" smtClean="0">
                <a:solidFill>
                  <a:srgbClr val="00FF00"/>
                </a:solidFill>
              </a:rPr>
              <a:t>CLK</a:t>
            </a:r>
            <a:r>
              <a:rPr lang="zh-CN" altLang="en-US" sz="2600" dirty="0" smtClean="0">
                <a:solidFill>
                  <a:srgbClr val="00FF00"/>
                </a:solidFill>
              </a:rPr>
              <a:t>脉宽的低电平。</a:t>
            </a:r>
            <a:endParaRPr lang="zh-CN" altLang="en-US" sz="2600" dirty="0" smtClean="0">
              <a:solidFill>
                <a:srgbClr val="00FF00"/>
              </a:solidFill>
            </a:endParaRPr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下个</a:t>
            </a: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en-US" altLang="zh-CN" sz="2600" dirty="0" smtClean="0">
                <a:solidFill>
                  <a:srgbClr val="00FF00"/>
                </a:solidFill>
                <a:sym typeface="Wingdings 3" panose="05040102010807070707"/>
              </a:rPr>
              <a:t></a:t>
            </a:r>
            <a:r>
              <a:rPr lang="zh-CN" altLang="en-US" sz="2600" dirty="0" smtClean="0">
                <a:solidFill>
                  <a:srgbClr val="00FF00"/>
                </a:solidFill>
              </a:rPr>
              <a:t>到来时将初值</a:t>
            </a:r>
            <a:r>
              <a:rPr lang="en-US" altLang="zh-CN" sz="2600" dirty="0" smtClean="0">
                <a:solidFill>
                  <a:srgbClr val="00FF00"/>
                </a:solidFill>
              </a:rPr>
              <a:t>n</a:t>
            </a:r>
            <a:r>
              <a:rPr lang="zh-CN" altLang="en-US" sz="2600" dirty="0" smtClean="0">
                <a:solidFill>
                  <a:srgbClr val="00FF00"/>
                </a:solidFill>
              </a:rPr>
              <a:t>重装入，从</a:t>
            </a:r>
            <a:r>
              <a:rPr lang="en-US" altLang="zh-CN" sz="2600" dirty="0" smtClean="0">
                <a:solidFill>
                  <a:srgbClr val="00FF00"/>
                </a:solidFill>
              </a:rPr>
              <a:t>n</a:t>
            </a:r>
            <a:r>
              <a:rPr lang="zh-CN" altLang="en-US" sz="2600" dirty="0" smtClean="0">
                <a:solidFill>
                  <a:srgbClr val="00FF00"/>
                </a:solidFill>
              </a:rPr>
              <a:t>开始计数。</a:t>
            </a:r>
            <a:endParaRPr lang="zh-CN" altLang="en-US" sz="2600" dirty="0" smtClean="0">
              <a:solidFill>
                <a:srgbClr val="00FF00"/>
              </a:solidFill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4950" y="3340100"/>
            <a:ext cx="5867400" cy="317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比率发生器</a:t>
            </a:r>
            <a:endParaRPr lang="zh-CN" altLang="en-US" dirty="0" smtClean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984250"/>
            <a:ext cx="8320088" cy="2489200"/>
          </a:xfrm>
        </p:spPr>
        <p:txBody>
          <a:bodyPr/>
          <a:lstStyle/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600" dirty="0" smtClean="0"/>
              <a:t>GATE=1</a:t>
            </a:r>
            <a:r>
              <a:rPr lang="zh-CN" altLang="en-US" sz="2600" dirty="0" smtClean="0"/>
              <a:t>，写入计数初值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后减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计数，减到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时</a:t>
            </a:r>
            <a:r>
              <a:rPr lang="en-US" altLang="zh-CN" sz="2600" dirty="0" smtClean="0"/>
              <a:t>OUT</a:t>
            </a:r>
            <a:r>
              <a:rPr lang="zh-CN" altLang="en-US" sz="2600" dirty="0" smtClean="0"/>
              <a:t>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个与</a:t>
            </a:r>
            <a:r>
              <a:rPr lang="en-US" altLang="zh-CN" sz="2600" dirty="0" smtClean="0"/>
              <a:t>CLK</a:t>
            </a:r>
            <a:r>
              <a:rPr lang="zh-CN" altLang="en-US" sz="2600" dirty="0" smtClean="0"/>
              <a:t>脉冲等宽的负脉冲，然后自动装入</a:t>
            </a:r>
            <a:r>
              <a:rPr lang="en-US" altLang="zh-CN" sz="2600" dirty="0" smtClean="0"/>
              <a:t>n</a:t>
            </a:r>
            <a:r>
              <a:rPr lang="zh-CN" altLang="en-US" sz="2600" smtClean="0"/>
              <a:t>，重</a:t>
            </a:r>
            <a:r>
              <a:rPr lang="zh-CN" altLang="en-US" sz="2600" dirty="0" smtClean="0"/>
              <a:t>开始计数。</a:t>
            </a:r>
            <a:endParaRPr lang="zh-CN" altLang="en-US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/>
              <a:t>这样，每隔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个时钟脉冲就会输出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个负脉冲，对时钟脉冲进行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分频。</a:t>
            </a:r>
            <a:endParaRPr lang="en-US" altLang="zh-CN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计数过程中装入新初值</a:t>
            </a:r>
            <a:r>
              <a:rPr lang="en-US" altLang="zh-CN" sz="2600" dirty="0" smtClean="0">
                <a:solidFill>
                  <a:srgbClr val="00FF00"/>
                </a:solidFill>
              </a:rPr>
              <a:t>n’</a:t>
            </a:r>
            <a:r>
              <a:rPr lang="zh-CN" altLang="en-US" sz="2600" dirty="0" smtClean="0">
                <a:solidFill>
                  <a:srgbClr val="00FF00"/>
                </a:solidFill>
              </a:rPr>
              <a:t>后，下次计数时按</a:t>
            </a:r>
            <a:r>
              <a:rPr lang="en-US" altLang="zh-CN" sz="2600" dirty="0" smtClean="0">
                <a:solidFill>
                  <a:srgbClr val="00FF00"/>
                </a:solidFill>
              </a:rPr>
              <a:t>n’</a:t>
            </a:r>
            <a:r>
              <a:rPr lang="zh-CN" altLang="en-US" sz="2600" dirty="0" smtClean="0">
                <a:solidFill>
                  <a:srgbClr val="00FF00"/>
                </a:solidFill>
              </a:rPr>
              <a:t>计数。</a:t>
            </a:r>
            <a:endParaRPr lang="en-US" altLang="zh-CN" sz="2600" dirty="0" smtClean="0">
              <a:solidFill>
                <a:srgbClr val="00FF00"/>
              </a:solidFill>
            </a:endParaRPr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zh-CN" altLang="en-US" sz="2600" dirty="0" smtClean="0">
                <a:solidFill>
                  <a:srgbClr val="00FF00"/>
                </a:solidFill>
              </a:rPr>
              <a:t>变低停止计数，由低变高后重装入初值计数。</a:t>
            </a:r>
            <a:endParaRPr lang="zh-CN" altLang="en-US" sz="2600" dirty="0" smtClean="0">
              <a:solidFill>
                <a:srgbClr val="00FF00"/>
              </a:solidFill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zh-CN" altLang="en-US" sz="2600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2650" y="3651250"/>
            <a:ext cx="7512050" cy="286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3—</a:t>
            </a:r>
            <a:r>
              <a:rPr lang="zh-CN" altLang="en-US" dirty="0" smtClean="0"/>
              <a:t>方波发生器</a:t>
            </a:r>
            <a:endParaRPr lang="zh-CN" altLang="en-US" dirty="0" smtClean="0"/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28700"/>
            <a:ext cx="8408987" cy="2933700"/>
          </a:xfrm>
        </p:spPr>
        <p:txBody>
          <a:bodyPr/>
          <a:lstStyle/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sz="2400" dirty="0" smtClean="0"/>
              <a:t>类似于方式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，对时钟脉冲进行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分频，但输出方波。</a:t>
            </a:r>
            <a:endParaRPr lang="zh-CN" altLang="en-US" sz="2400" dirty="0" smtClean="0"/>
          </a:p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sz="2400" dirty="0" smtClean="0"/>
              <a:t>若初值为偶数，每次</a:t>
            </a:r>
            <a:r>
              <a:rPr lang="en-US" altLang="zh-CN" sz="2400" dirty="0" smtClean="0"/>
              <a:t>-2</a:t>
            </a:r>
            <a:r>
              <a:rPr lang="zh-CN" altLang="en-US" sz="2400" dirty="0" smtClean="0"/>
              <a:t>，减到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OUT=0</a:t>
            </a:r>
            <a:r>
              <a:rPr lang="zh-CN" altLang="en-US" sz="2400" dirty="0" smtClean="0"/>
              <a:t>；又从初值起</a:t>
            </a:r>
            <a:r>
              <a:rPr lang="en-US" altLang="zh-CN" sz="2400" dirty="0" smtClean="0"/>
              <a:t>-2</a:t>
            </a:r>
            <a:r>
              <a:rPr lang="zh-CN" altLang="en-US" sz="2400" dirty="0" smtClean="0"/>
              <a:t>，减到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OUT=1</a:t>
            </a:r>
            <a:r>
              <a:rPr lang="zh-CN" altLang="en-US" sz="2400" dirty="0" smtClean="0"/>
              <a:t>，不断循环进行，输出一系列对称方波。</a:t>
            </a:r>
            <a:endParaRPr lang="zh-CN" altLang="en-US" sz="2400" dirty="0" smtClean="0"/>
          </a:p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sz="2400" dirty="0" smtClean="0"/>
              <a:t>若初值为奇数，先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，后每次</a:t>
            </a:r>
            <a:r>
              <a:rPr lang="en-US" altLang="zh-CN" sz="2400" dirty="0" smtClean="0"/>
              <a:t>-2</a:t>
            </a:r>
            <a:r>
              <a:rPr lang="zh-CN" altLang="en-US" sz="2400" dirty="0" smtClean="0"/>
              <a:t>，减到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OUT=0 </a:t>
            </a:r>
            <a:r>
              <a:rPr lang="zh-CN" altLang="en-US" sz="2400" dirty="0" smtClean="0"/>
              <a:t>；又从初值起先</a:t>
            </a:r>
            <a:r>
              <a:rPr lang="en-US" altLang="zh-CN" sz="2400" dirty="0" smtClean="0"/>
              <a:t>-3</a:t>
            </a:r>
            <a:r>
              <a:rPr lang="zh-CN" altLang="en-US" sz="2400" dirty="0" smtClean="0"/>
              <a:t>，后每次</a:t>
            </a:r>
            <a:r>
              <a:rPr lang="en-US" altLang="zh-CN" sz="2400" dirty="0" smtClean="0"/>
              <a:t>-2</a:t>
            </a:r>
            <a:r>
              <a:rPr lang="zh-CN" altLang="en-US" sz="2400" dirty="0" smtClean="0"/>
              <a:t>，减到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OUT=1</a:t>
            </a:r>
            <a:r>
              <a:rPr lang="zh-CN" altLang="en-US" sz="2400" dirty="0" smtClean="0"/>
              <a:t>，循环进行，输出不完全对称方波。</a:t>
            </a:r>
            <a:endParaRPr lang="zh-CN" altLang="en-US" sz="2400" dirty="0" smtClean="0"/>
          </a:p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rgbClr val="00FF00"/>
                </a:solidFill>
              </a:rPr>
              <a:t>计数过程中</a:t>
            </a:r>
            <a:r>
              <a:rPr lang="en-US" altLang="zh-CN" sz="2400" dirty="0" smtClean="0">
                <a:solidFill>
                  <a:srgbClr val="00FF00"/>
                </a:solidFill>
              </a:rPr>
              <a:t>GATE</a:t>
            </a:r>
            <a:r>
              <a:rPr lang="zh-CN" altLang="en-US" sz="2400" dirty="0" smtClean="0">
                <a:solidFill>
                  <a:srgbClr val="00FF00"/>
                </a:solidFill>
              </a:rPr>
              <a:t>变低，停止计数。变高后，重新从</a:t>
            </a:r>
            <a:r>
              <a:rPr lang="en-US" altLang="zh-CN" sz="2400" dirty="0" smtClean="0">
                <a:solidFill>
                  <a:srgbClr val="00FF00"/>
                </a:solidFill>
              </a:rPr>
              <a:t>n</a:t>
            </a:r>
            <a:r>
              <a:rPr lang="zh-CN" altLang="en-US" sz="2400" dirty="0" smtClean="0">
                <a:solidFill>
                  <a:srgbClr val="00FF00"/>
                </a:solidFill>
              </a:rPr>
              <a:t>开始计数。</a:t>
            </a:r>
            <a:endParaRPr lang="zh-CN" altLang="en-US" sz="2400" dirty="0" smtClean="0">
              <a:solidFill>
                <a:srgbClr val="00FF00"/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4051300"/>
            <a:ext cx="7771432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4—</a:t>
            </a:r>
            <a:r>
              <a:rPr lang="zh-CN" altLang="en-US" dirty="0" smtClean="0"/>
              <a:t>软件触发选通</a:t>
            </a:r>
            <a:endParaRPr lang="zh-CN" altLang="en-US" dirty="0" smtClean="0"/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984250"/>
            <a:ext cx="8408987" cy="2089150"/>
          </a:xfrm>
        </p:spPr>
        <p:txBody>
          <a:bodyPr/>
          <a:lstStyle/>
          <a:p>
            <a:pPr marL="358775" indent="-358775" algn="just" eaLnBrk="1" hangingPunct="1">
              <a:spcBef>
                <a:spcPts val="0"/>
              </a:spcBef>
              <a:defRPr/>
            </a:pPr>
            <a:r>
              <a:rPr lang="en-US" altLang="zh-CN" sz="2600" dirty="0" smtClean="0"/>
              <a:t>GATE=1</a:t>
            </a:r>
            <a:r>
              <a:rPr lang="zh-CN" altLang="en-US" sz="2600" dirty="0" smtClean="0"/>
              <a:t>，写入计数初值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后，触发减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计数，减到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时输出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个脉宽的单个负脉冲，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一次有效。</a:t>
            </a:r>
            <a:endParaRPr lang="en-US" altLang="zh-CN" sz="2600" dirty="0" smtClean="0"/>
          </a:p>
          <a:p>
            <a:pPr marL="358775" indent="-358775" algn="just" eaLnBrk="1" hangingPunct="1">
              <a:spcBef>
                <a:spcPts val="0"/>
              </a:spcBef>
              <a:defRPr/>
            </a:pPr>
            <a:r>
              <a:rPr lang="zh-CN" altLang="en-US" sz="2600" dirty="0" smtClean="0"/>
              <a:t>如要继续计数，必须重新装入</a:t>
            </a:r>
            <a:r>
              <a:rPr lang="en-US" altLang="zh-CN" sz="2600" dirty="0" smtClean="0"/>
              <a:t>n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358775" indent="-358775" algn="just" eaLnBrk="1" hangingPunct="1">
              <a:spcBef>
                <a:spcPts val="0"/>
              </a:spcBef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</a:t>
            </a:r>
            <a:r>
              <a:rPr lang="en-US" altLang="zh-CN" sz="2600" dirty="0" smtClean="0">
                <a:solidFill>
                  <a:srgbClr val="00FF00"/>
                </a:solidFill>
              </a:rPr>
              <a:t>GATE</a:t>
            </a:r>
            <a:r>
              <a:rPr lang="zh-CN" altLang="en-US" sz="2600" dirty="0" smtClean="0">
                <a:solidFill>
                  <a:srgbClr val="00FF00"/>
                </a:solidFill>
              </a:rPr>
              <a:t>变低，停止计数，由低变高后，重新装入初值开始计数，减到</a:t>
            </a:r>
            <a:r>
              <a:rPr lang="en-US" altLang="zh-CN" sz="2600" dirty="0" smtClean="0">
                <a:solidFill>
                  <a:srgbClr val="00FF00"/>
                </a:solidFill>
              </a:rPr>
              <a:t>0</a:t>
            </a:r>
            <a:r>
              <a:rPr lang="zh-CN" altLang="en-US" sz="2600" dirty="0" smtClean="0">
                <a:solidFill>
                  <a:srgbClr val="00FF00"/>
                </a:solidFill>
              </a:rPr>
              <a:t>后输出一个负脉冲。</a:t>
            </a:r>
            <a:endParaRPr lang="zh-CN" altLang="en-US" sz="2600" dirty="0" smtClean="0">
              <a:solidFill>
                <a:srgbClr val="00FF00"/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38250" y="3073400"/>
            <a:ext cx="6578600" cy="351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5—</a:t>
            </a:r>
            <a:r>
              <a:rPr lang="zh-CN" altLang="en-US" dirty="0" smtClean="0"/>
              <a:t>硬件触发选通</a:t>
            </a:r>
            <a:endParaRPr lang="zh-CN" altLang="en-US" dirty="0" smtClean="0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3150"/>
            <a:ext cx="8178800" cy="2578100"/>
          </a:xfrm>
        </p:spPr>
        <p:txBody>
          <a:bodyPr/>
          <a:lstStyle/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/>
              <a:t>写入计数初值后，等</a:t>
            </a:r>
            <a:r>
              <a:rPr lang="en-US" altLang="zh-CN" sz="2600" dirty="0" smtClean="0"/>
              <a:t>GATE</a:t>
            </a:r>
            <a:r>
              <a:rPr lang="zh-CN" altLang="en-US" sz="2600" dirty="0" smtClean="0"/>
              <a:t>产生正跳变，由硬件触发计数。</a:t>
            </a:r>
            <a:endParaRPr lang="zh-CN" altLang="en-US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/>
              <a:t>计数值减到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，输出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个脉宽的负脉冲，并自动装入计数初值，但不计数，仍要等硬件触发计数。</a:t>
            </a:r>
            <a:endParaRPr lang="zh-CN" altLang="en-US" sz="2600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计数过程中，允许当前计数未完时的多次重触发，从计数初值开始计数。</a:t>
            </a:r>
            <a:endParaRPr lang="zh-CN" altLang="en-US" sz="2600" dirty="0" smtClean="0">
              <a:solidFill>
                <a:srgbClr val="00FF00"/>
              </a:solidFill>
            </a:endParaRPr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solidFill>
                  <a:srgbClr val="00FF00"/>
                </a:solidFill>
              </a:rPr>
              <a:t>也允许写入新计数值，硬件触发按新初值计数。</a:t>
            </a:r>
            <a:endParaRPr lang="zh-CN" altLang="en-US" sz="2600" dirty="0" smtClean="0">
              <a:solidFill>
                <a:srgbClr val="00FF00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3800" y="3651250"/>
            <a:ext cx="7111181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可编程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计数器</a:t>
            </a:r>
            <a:r>
              <a:rPr lang="en-US" altLang="zh-CN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定时器</a:t>
            </a:r>
            <a:r>
              <a:rPr lang="zh-CN" altLang="en-US" sz="2800" dirty="0" smtClean="0">
                <a:ea typeface="黑体" panose="02010609060101010101" pitchFamily="2" charset="-122"/>
              </a:rPr>
              <a:t>利用硬件电路和中断来控制定时，定时时间由软件确定，精确、灵活；还能对外部事件计数。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黑体" panose="02010609060101010101" pitchFamily="2" charset="-122"/>
              </a:rPr>
              <a:t>8253</a:t>
            </a:r>
            <a:r>
              <a:rPr lang="zh-CN" altLang="en-US" sz="2800" dirty="0" smtClean="0">
                <a:ea typeface="黑体" panose="02010609060101010101" pitchFamily="2" charset="-122"/>
              </a:rPr>
              <a:t>是一种典型的可编程计数器</a:t>
            </a:r>
            <a:r>
              <a:rPr lang="en-US" altLang="zh-CN" sz="2800" dirty="0" smtClean="0"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ea typeface="黑体" panose="02010609060101010101" pitchFamily="2" charset="-122"/>
              </a:rPr>
              <a:t>定时器，也称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可编程间隔定时器</a:t>
            </a:r>
            <a:r>
              <a:rPr lang="en-US" altLang="zh-CN" sz="2800" dirty="0" smtClean="0">
                <a:ea typeface="黑体" panose="02010609060101010101" pitchFamily="2" charset="-122"/>
              </a:rPr>
              <a:t>(</a:t>
            </a:r>
            <a:r>
              <a:rPr lang="en-US" sz="2800" dirty="0" smtClean="0">
                <a:ea typeface="黑体" panose="02010609060101010101" pitchFamily="2" charset="-122"/>
              </a:rPr>
              <a:t>Programmable Interval Timer)</a:t>
            </a:r>
            <a:endParaRPr lang="en-US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内部具有</a:t>
            </a:r>
            <a:r>
              <a:rPr lang="en-US" altLang="zh-CN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个相互独立的</a:t>
            </a:r>
            <a:r>
              <a:rPr lang="en-US" altLang="zh-CN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16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位计数器通道</a:t>
            </a:r>
            <a:r>
              <a:rPr lang="zh-CN" altLang="en-US" sz="2800" dirty="0" smtClean="0">
                <a:ea typeface="黑体" panose="02010609060101010101" pitchFamily="2" charset="-122"/>
              </a:rPr>
              <a:t>；通过编程，每个通道可按</a:t>
            </a:r>
            <a:r>
              <a:rPr lang="en-US" altLang="zh-CN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种不同的方式</a:t>
            </a:r>
            <a:r>
              <a:rPr lang="zh-CN" altLang="en-US" sz="2800" dirty="0" smtClean="0">
                <a:ea typeface="黑体" panose="02010609060101010101" pitchFamily="2" charset="-122"/>
              </a:rPr>
              <a:t>工作；可按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二进制</a:t>
            </a:r>
            <a:r>
              <a:rPr lang="zh-CN" altLang="en-US" sz="2800" dirty="0" smtClean="0">
                <a:ea typeface="黑体" panose="02010609060101010101" pitchFamily="2" charset="-122"/>
              </a:rPr>
              <a:t>或</a:t>
            </a:r>
            <a:r>
              <a:rPr lang="en-US" altLang="zh-CN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BCD</a:t>
            </a:r>
            <a:r>
              <a:rPr lang="zh-CN" altLang="en-US" sz="2800" dirty="0" smtClean="0">
                <a:solidFill>
                  <a:srgbClr val="00FF00"/>
                </a:solidFill>
                <a:ea typeface="黑体" panose="02010609060101010101" pitchFamily="2" charset="-122"/>
              </a:rPr>
              <a:t>码</a:t>
            </a:r>
            <a:r>
              <a:rPr lang="zh-CN" altLang="en-US" sz="2800" dirty="0" smtClean="0">
                <a:ea typeface="黑体" panose="02010609060101010101" pitchFamily="2" charset="-122"/>
              </a:rPr>
              <a:t>计数，最高计数频率</a:t>
            </a:r>
            <a:r>
              <a:rPr lang="en-US" altLang="zh-CN" sz="2800" dirty="0" smtClean="0">
                <a:ea typeface="黑体" panose="02010609060101010101" pitchFamily="2" charset="-122"/>
              </a:rPr>
              <a:t>2MHz</a:t>
            </a:r>
            <a:r>
              <a:rPr lang="zh-CN" altLang="en-US" sz="2800" dirty="0" smtClean="0">
                <a:ea typeface="黑体" panose="02010609060101010101" pitchFamily="2" charset="-122"/>
              </a:rPr>
              <a:t>；采用倒计数方式，预先置入初值再进行减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计数。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9060101010101" pitchFamily="2" charset="-122"/>
              </a:rPr>
              <a:t>还可用于可编程方波频率产生器、分频器、程控单脉冲发生器等多种场合。</a:t>
            </a:r>
            <a:endParaRPr lang="zh-CN" altLang="en-US" sz="28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17500"/>
            <a:ext cx="8356600" cy="6540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206500"/>
            <a:ext cx="8229600" cy="674688"/>
          </a:xfrm>
        </p:spPr>
        <p:txBody>
          <a:bodyPr/>
          <a:lstStyle/>
          <a:p>
            <a:r>
              <a:rPr lang="en-US" altLang="zh-CN" sz="5400" dirty="0" smtClean="0">
                <a:latin typeface="+mn-lt"/>
                <a:ea typeface="华文中宋" panose="02010600040101010101" pitchFamily="2" charset="-122"/>
                <a:cs typeface="Times New Roman" panose="02020603050405020304"/>
              </a:rPr>
              <a:t>§</a:t>
            </a:r>
            <a:r>
              <a:rPr lang="en-US" altLang="zh-CN" sz="5400" dirty="0" smtClean="0">
                <a:latin typeface="+mn-lt"/>
                <a:ea typeface="华文中宋" panose="02010600040101010101" pitchFamily="2" charset="-122"/>
              </a:rPr>
              <a:t>7.1  8253</a:t>
            </a:r>
            <a:r>
              <a:rPr lang="zh-CN" altLang="en-US" sz="5400" dirty="0" smtClean="0">
                <a:latin typeface="+mn-lt"/>
                <a:ea typeface="华文中宋" panose="02010600040101010101" pitchFamily="2" charset="-122"/>
              </a:rPr>
              <a:t>的工作原理</a:t>
            </a:r>
            <a:endParaRPr lang="zh-CN" altLang="en-US" sz="5400" dirty="0"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0" y="2717800"/>
            <a:ext cx="7467600" cy="2222500"/>
          </a:xfrm>
        </p:spPr>
        <p:txBody>
          <a:bodyPr/>
          <a:lstStyle/>
          <a:p>
            <a:pPr algn="just">
              <a:buNone/>
            </a:pPr>
            <a:r>
              <a:rPr 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7.1.1  8253</a:t>
            </a:r>
            <a:r>
              <a:rPr lang="zh-CN" alt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的内部结构和引脚信号</a:t>
            </a:r>
            <a:endParaRPr lang="en-US" altLang="zh-CN" sz="3600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7.1.2 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初始化编程和门控信号功能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7.1.3  8253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的工作方式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7.1.1  8253</a:t>
            </a:r>
            <a:r>
              <a:rPr lang="zh-CN" altLang="en-US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的内部结构和引脚信号</a:t>
            </a:r>
            <a:endParaRPr 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72200" y="1384300"/>
            <a:ext cx="2971800" cy="475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与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CPU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的接口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8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位数据线：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indent="34798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仿宋_GB2312" pitchFamily="49" charset="-122"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D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0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~ D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7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寻址控制线：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indent="34798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 A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A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、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读写控制线：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indent="34798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        、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342900" lvl="0" indent="-342900" algn="l">
              <a:spcBef>
                <a:spcPts val="1200"/>
              </a:spcBef>
              <a:buClr>
                <a:schemeClr val="tx1"/>
              </a:buClr>
              <a:buSzPct val="80000"/>
              <a:defRPr/>
            </a:pPr>
            <a:r>
              <a:rPr kumimoji="0"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各通道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与外设的接口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时钟输入：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CLK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门控输入：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GATE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波形输出：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OUT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仿宋_GB2312" pitchFamily="49" charset="-122"/>
              </a:rPr>
              <a:t>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仿宋_GB2312" pitchFamily="49" charset="-122"/>
            </a:endParaRPr>
          </a:p>
        </p:txBody>
      </p:sp>
      <p:graphicFrame>
        <p:nvGraphicFramePr>
          <p:cNvPr id="796678" name="Object 6"/>
          <p:cNvGraphicFramePr>
            <a:graphicFrameLocks noChangeAspect="1"/>
          </p:cNvGraphicFramePr>
          <p:nvPr/>
        </p:nvGraphicFramePr>
        <p:xfrm>
          <a:off x="0" y="2095500"/>
          <a:ext cx="6138472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2" r:id="rId1" imgW="18878550" imgH="10668000" progId="Word.Picture.8">
                  <p:embed/>
                </p:oleObj>
              </mc:Choice>
              <mc:Fallback>
                <p:oleObj name="Picture2" r:id="rId1" imgW="18878550" imgH="10668000" progId="Word.Picture.8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095500"/>
                        <a:ext cx="6138472" cy="3911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950200" y="2851150"/>
          <a:ext cx="533400" cy="4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5791200" imgH="5181600" progId="Equation.DSMT4">
                  <p:embed/>
                </p:oleObj>
              </mc:Choice>
              <mc:Fallback>
                <p:oleObj name="Equation" r:id="rId3" imgW="57912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0200" y="2851150"/>
                        <a:ext cx="533400" cy="477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616700" y="3562350"/>
          <a:ext cx="5889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6400800" imgH="4876800" progId="Equation.DSMT4">
                  <p:embed/>
                </p:oleObj>
              </mc:Choice>
              <mc:Fallback>
                <p:oleObj name="Equation" r:id="rId5" imgW="6400800" imgH="48768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6700" y="3562350"/>
                        <a:ext cx="588962" cy="449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461250" y="3562350"/>
          <a:ext cx="701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7" imgW="7620000" imgH="5181600" progId="Equation.DSMT4">
                  <p:embed/>
                </p:oleObj>
              </mc:Choice>
              <mc:Fallback>
                <p:oleObj name="Equation" r:id="rId7" imgW="7620000" imgH="5181600" progId="Equation.DSMT4">
                  <p:embed/>
                  <p:pic>
                    <p:nvPicPr>
                      <p:cNvPr id="0" name="图片 102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61250" y="3562350"/>
                        <a:ext cx="701675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38350" y="1384300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引脚信号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84200"/>
            <a:ext cx="3467100" cy="674688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内部结构</a:t>
            </a:r>
            <a:endParaRPr lang="en-US" sz="2800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50950"/>
            <a:ext cx="5245102" cy="45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61000" y="1162050"/>
            <a:ext cx="333375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sym typeface="Wingdings 3" panose="05040102010807070707"/>
              </a:rPr>
              <a:t>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内部结构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包含以下几部分：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L="342900" lvl="0" indent="-342900" algn="l">
              <a:spcBef>
                <a:spcPts val="60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数据总线缓冲器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读</a:t>
            </a:r>
            <a:r>
              <a:rPr kumimoji="0" lang="en-US" altLang="zh-CN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/</a:t>
            </a: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写控制逻辑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计数器或计数通道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0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3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控制字寄存器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</a:rPr>
              <a:t>从图中也可看到各部件相应的引脚信号。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数据总线缓冲器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9060101010101" pitchFamily="2" charset="-122"/>
              </a:rPr>
              <a:t>是</a:t>
            </a:r>
            <a:r>
              <a:rPr lang="en-US" dirty="0" smtClean="0"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ea typeface="黑体" panose="02010609060101010101" pitchFamily="2" charset="-122"/>
              </a:rPr>
              <a:t>与数据总线连接时的接口电路，由</a:t>
            </a:r>
            <a:r>
              <a:rPr lang="en-US" dirty="0" smtClean="0">
                <a:ea typeface="黑体" panose="02010609060101010101" pitchFamily="2" charset="-122"/>
              </a:rPr>
              <a:t>8</a:t>
            </a:r>
            <a:r>
              <a:rPr lang="zh-CN" altLang="en-US" dirty="0" smtClean="0">
                <a:ea typeface="黑体" panose="02010609060101010101" pitchFamily="2" charset="-122"/>
              </a:rPr>
              <a:t>位双向三态缓冲器构成。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marL="441325" indent="-441325" algn="just">
              <a:buFont typeface="Wingdings" panose="05000000000000000000" pitchFamily="2" charset="2"/>
              <a:buChar char="l"/>
            </a:pPr>
            <a:r>
              <a:rPr lang="en-US" dirty="0" smtClean="0">
                <a:ea typeface="黑体" panose="02010609060101010101" pitchFamily="2" charset="-122"/>
              </a:rPr>
              <a:t>CPU</a:t>
            </a:r>
            <a:r>
              <a:rPr lang="zh-CN" altLang="en-US" dirty="0" smtClean="0">
                <a:ea typeface="黑体" panose="02010609060101010101" pitchFamily="2" charset="-122"/>
              </a:rPr>
              <a:t>用</a:t>
            </a:r>
            <a:r>
              <a:rPr lang="en-US" altLang="zh-CN" dirty="0" smtClean="0">
                <a:ea typeface="黑体" panose="02010609060101010101" pitchFamily="2" charset="-122"/>
              </a:rPr>
              <a:t>IN</a:t>
            </a:r>
            <a:r>
              <a:rPr lang="zh-CN" altLang="en-US" dirty="0" smtClean="0">
                <a:ea typeface="黑体" panose="02010609060101010101" pitchFamily="2" charset="-122"/>
              </a:rPr>
              <a:t>、</a:t>
            </a:r>
            <a:r>
              <a:rPr lang="en-US" altLang="zh-CN" dirty="0" smtClean="0">
                <a:ea typeface="黑体" panose="02010609060101010101" pitchFamily="2" charset="-122"/>
              </a:rPr>
              <a:t>OUT</a:t>
            </a:r>
            <a:r>
              <a:rPr lang="zh-CN" altLang="en-US" dirty="0" smtClean="0">
                <a:ea typeface="黑体" panose="02010609060101010101" pitchFamily="2" charset="-122"/>
              </a:rPr>
              <a:t>指令对</a:t>
            </a:r>
            <a:r>
              <a:rPr lang="en-US" dirty="0" smtClean="0"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ea typeface="黑体" panose="02010609060101010101" pitchFamily="2" charset="-122"/>
              </a:rPr>
              <a:t>进行读写的信息，都经</a:t>
            </a:r>
            <a:r>
              <a:rPr lang="en-US" dirty="0" smtClean="0">
                <a:ea typeface="黑体" panose="02010609060101010101" pitchFamily="2" charset="-122"/>
              </a:rPr>
              <a:t>D</a:t>
            </a:r>
            <a:r>
              <a:rPr lang="en-US" baseline="-25000" dirty="0" smtClean="0">
                <a:ea typeface="黑体" panose="02010609060101010101" pitchFamily="2" charset="-122"/>
              </a:rPr>
              <a:t>7</a:t>
            </a:r>
            <a:r>
              <a:rPr lang="en-US" dirty="0" smtClean="0">
                <a:ea typeface="黑体" panose="02010609060101010101" pitchFamily="2" charset="-122"/>
              </a:rPr>
              <a:t>~D</a:t>
            </a:r>
            <a:r>
              <a:rPr lang="en-US" baseline="-25000" dirty="0" smtClean="0">
                <a:ea typeface="黑体" panose="02010609060101010101" pitchFamily="2" charset="-122"/>
              </a:rPr>
              <a:t>0</a:t>
            </a:r>
            <a:r>
              <a:rPr lang="zh-CN" altLang="en-US" dirty="0" smtClean="0">
                <a:ea typeface="黑体" panose="02010609060101010101" pitchFamily="2" charset="-122"/>
              </a:rPr>
              <a:t>传送，包括</a:t>
            </a:r>
            <a:r>
              <a:rPr lang="en-US" dirty="0" smtClean="0">
                <a:ea typeface="黑体" panose="02010609060101010101" pitchFamily="2" charset="-122"/>
              </a:rPr>
              <a:t>: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对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8253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初始化编程时，</a:t>
            </a: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向它写入的控制字；</a:t>
            </a:r>
            <a:endParaRPr lang="zh-CN" alt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向某一计数器写入的计数初值；</a:t>
            </a:r>
            <a:endParaRPr lang="zh-CN" alt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从计数器读出的计数值。</a:t>
            </a:r>
            <a:endParaRPr lang="zh-CN" alt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读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写控制逻辑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9060101010101" pitchFamily="2" charset="-122"/>
              </a:rPr>
              <a:t>接收控制总线的输入信号，组合后形成各种控制信号。可接收的信号有</a:t>
            </a:r>
            <a:r>
              <a:rPr lang="en-US" dirty="0" smtClean="0">
                <a:ea typeface="黑体" panose="02010609060101010101" pitchFamily="2" charset="-122"/>
              </a:rPr>
              <a:t>: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）片选信号       ，由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I/O 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端口译码电路产生</a:t>
            </a:r>
            <a:endParaRPr lang="en-US" altLang="zh-CN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）读信号        ，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读取选定计数器中的内容</a:t>
            </a:r>
            <a:endParaRPr lang="zh-CN" altLang="en-US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）写信号        ，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写入计数初值，或控制字</a:t>
            </a:r>
            <a:endParaRPr lang="zh-CN" altLang="en-US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  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，端口选择信号，即</a:t>
            </a:r>
            <a:endParaRPr lang="en-US" altLang="zh-CN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=00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；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=01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buNone/>
            </a:pPr>
            <a:r>
              <a:rPr lang="en-US" sz="2800" dirty="0" smtClean="0"/>
              <a:t>    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=10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；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=11</a:t>
            </a:r>
            <a:r>
              <a:rPr lang="zh-CN" altLang="en-US" sz="2800" dirty="0" smtClean="0"/>
              <a:t>，控制字寄存器</a:t>
            </a:r>
            <a:endParaRPr lang="zh-CN" altLang="en-US" sz="2800" dirty="0" smtClean="0"/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82850" y="2362200"/>
          <a:ext cx="645833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2850" y="2362200"/>
                        <a:ext cx="645833" cy="5778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27250" y="294005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7250" y="294005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038350" y="3429000"/>
          <a:ext cx="850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350" y="3429000"/>
                        <a:ext cx="8509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84200"/>
            <a:ext cx="8229600" cy="674688"/>
          </a:xfrm>
        </p:spPr>
        <p:txBody>
          <a:bodyPr/>
          <a:lstStyle/>
          <a:p>
            <a:r>
              <a:rPr lang="zh-CN" altLang="en-US" sz="3600" dirty="0" smtClean="0">
                <a:latin typeface="+mn-ea"/>
                <a:ea typeface="+mn-ea"/>
              </a:rPr>
              <a:t>输入信号组合形成的控制功能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450" y="1384300"/>
            <a:ext cx="3422650" cy="5105400"/>
          </a:xfrm>
        </p:spPr>
        <p:txBody>
          <a:bodyPr/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时，才能工作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时，可向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个计数器和控制口写入数据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时，可从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个计数器读出数据，但不能读控制口。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和       都为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时为非法操作。</a:t>
            </a:r>
            <a:endParaRPr lang="zh-CN" altLang="en-US" sz="2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" y="1873250"/>
            <a:ext cx="5401778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49900" y="1295400"/>
          <a:ext cx="646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5791200" imgH="5181600" progId="Equation.DSMT4">
                  <p:embed/>
                </p:oleObj>
              </mc:Choice>
              <mc:Fallback>
                <p:oleObj name="Equation" r:id="rId2" imgW="57912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9900" y="1295400"/>
                        <a:ext cx="646113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549900" y="347345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6400800" imgH="4876800" progId="Equation.DSMT4">
                  <p:embed/>
                </p:oleObj>
              </mc:Choice>
              <mc:Fallback>
                <p:oleObj name="Equation" r:id="rId4" imgW="6400800" imgH="48768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9900" y="347345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594350" y="502920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6" imgW="6400800" imgH="4876800" progId="Equation.DSMT4">
                  <p:embed/>
                </p:oleObj>
              </mc:Choice>
              <mc:Fallback>
                <p:oleObj name="Equation" r:id="rId6" imgW="6400800" imgH="4876800" progId="Equation.DSMT4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94350" y="502920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705600" y="4984750"/>
          <a:ext cx="850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8" imgW="7620000" imgH="5181600" progId="Equation.DSMT4">
                  <p:embed/>
                </p:oleObj>
              </mc:Choice>
              <mc:Fallback>
                <p:oleObj name="Equation" r:id="rId8" imgW="7620000" imgH="5181600" progId="Equation.DSMT4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05600" y="4984750"/>
                        <a:ext cx="8509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505450" y="1962150"/>
          <a:ext cx="8493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0" imgW="7620000" imgH="5181600" progId="Equation.DSMT4">
                  <p:embed/>
                </p:oleObj>
              </mc:Choice>
              <mc:Fallback>
                <p:oleObj name="Equation" r:id="rId10" imgW="7620000" imgH="5181600" progId="Equation.DSMT4">
                  <p:embed/>
                  <p:pic>
                    <p:nvPicPr>
                      <p:cNvPr id="0" name="图片 307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5450" y="1962150"/>
                        <a:ext cx="849313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3386</Words>
  <Application>WPS 演示</Application>
  <PresentationFormat>全屏显示(4:3)</PresentationFormat>
  <Paragraphs>198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25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华文琥珀</vt:lpstr>
      <vt:lpstr>华文中宋</vt:lpstr>
      <vt:lpstr>Times New Roman</vt:lpstr>
      <vt:lpstr>仿宋_GB2312</vt:lpstr>
      <vt:lpstr>Wingdings 3</vt:lpstr>
      <vt:lpstr>Symbol</vt:lpstr>
      <vt:lpstr>微软雅黑</vt:lpstr>
      <vt:lpstr>Arial Unicode MS</vt:lpstr>
      <vt:lpstr>新宋体</vt:lpstr>
      <vt:lpstr>Wingdings 3</vt:lpstr>
      <vt:lpstr>仿宋</vt:lpstr>
      <vt:lpstr>微机模板</vt:lpstr>
      <vt:lpstr>Word.Picture.8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 </vt:lpstr>
      <vt:lpstr>PowerPoint 演示文稿</vt:lpstr>
      <vt:lpstr>PowerPoint 演示文稿</vt:lpstr>
      <vt:lpstr>§7.1  8253的工作原理</vt:lpstr>
      <vt:lpstr>7.1.1  8253的内部结构和引脚信号</vt:lpstr>
      <vt:lpstr>8253内部结构</vt:lpstr>
      <vt:lpstr>1. 数据总线缓冲器</vt:lpstr>
      <vt:lpstr>2. 读/写控制逻辑</vt:lpstr>
      <vt:lpstr>输入信号组合形成的控制功能</vt:lpstr>
      <vt:lpstr>3. 计数器0~2</vt:lpstr>
      <vt:lpstr>PowerPoint 演示文稿</vt:lpstr>
      <vt:lpstr>4. 控制字寄存器</vt:lpstr>
      <vt:lpstr>PowerPoint 演示文稿</vt:lpstr>
      <vt:lpstr>7.1.2  初始化编程和门控信号功能</vt:lpstr>
      <vt:lpstr>例7.1 </vt:lpstr>
      <vt:lpstr>2. 门控信号控制功能</vt:lpstr>
      <vt:lpstr>PowerPoint 演示文稿</vt:lpstr>
      <vt:lpstr>7.1.3   8253的工作方式 </vt:lpstr>
      <vt:lpstr>各工作方式的共同点</vt:lpstr>
      <vt:lpstr>方式0—计数结束中断</vt:lpstr>
      <vt:lpstr>方式1—可编程单稳输出</vt:lpstr>
      <vt:lpstr>方式2—比率发生器</vt:lpstr>
      <vt:lpstr>方式3—方波发生器</vt:lpstr>
      <vt:lpstr>方式4—软件触发选通</vt:lpstr>
      <vt:lpstr>方式5—硬件触发选通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 8253的原理</dc:title>
  <dc:creator>冯周</dc:creator>
  <cp:lastModifiedBy>zhaowb1394026140</cp:lastModifiedBy>
  <cp:revision>386</cp:revision>
  <dcterms:created xsi:type="dcterms:W3CDTF">2003-06-02T09:23:00Z</dcterms:created>
  <dcterms:modified xsi:type="dcterms:W3CDTF">2018-11-05T08:45:19Z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