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04" r:id="rId3"/>
    <p:sldId id="676" r:id="rId4"/>
    <p:sldId id="677" r:id="rId5"/>
    <p:sldId id="678" r:id="rId6"/>
    <p:sldId id="679" r:id="rId7"/>
    <p:sldId id="680" r:id="rId8"/>
    <p:sldId id="686" r:id="rId9"/>
    <p:sldId id="684" r:id="rId10"/>
    <p:sldId id="683" r:id="rId11"/>
    <p:sldId id="687" r:id="rId12"/>
    <p:sldId id="682" r:id="rId13"/>
    <p:sldId id="681" r:id="rId14"/>
    <p:sldId id="688" r:id="rId15"/>
    <p:sldId id="689" r:id="rId16"/>
    <p:sldId id="690" r:id="rId17"/>
    <p:sldId id="691" r:id="rId18"/>
    <p:sldId id="692" r:id="rId19"/>
    <p:sldId id="693" r:id="rId20"/>
    <p:sldId id="697" r:id="rId21"/>
    <p:sldId id="696" r:id="rId22"/>
    <p:sldId id="695" r:id="rId23"/>
    <p:sldId id="694" r:id="rId24"/>
    <p:sldId id="698" r:id="rId25"/>
    <p:sldId id="699" r:id="rId26"/>
    <p:sldId id="700" r:id="rId27"/>
    <p:sldId id="701" r:id="rId28"/>
    <p:sldId id="702" r:id="rId29"/>
    <p:sldId id="703" r:id="rId3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00"/>
    <a:srgbClr val="FF66FF"/>
    <a:srgbClr val="66CCFF"/>
    <a:srgbClr val="6699FF"/>
    <a:srgbClr val="FF6600"/>
    <a:srgbClr val="66FF33"/>
    <a:srgbClr val="CCFF9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58" d="100"/>
          <a:sy n="58" d="100"/>
        </p:scale>
        <p:origin x="-5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8259A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8.3  8259A</a:t>
            </a:r>
            <a:r>
              <a:rPr lang="zh-CN" altLang="en-US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应用</a:t>
            </a:r>
            <a:endParaRPr lang="zh-CN" altLang="en-US" sz="1800" b="1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lus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0645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3700" y="1606550"/>
            <a:ext cx="8229600" cy="6746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</a:t>
            </a:r>
            <a:r>
              <a:rPr lang="en-US" altLang="zh-CN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的应用举例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9300" y="2940050"/>
            <a:ext cx="8008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chemeClr val="tx1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.1  8259A</a:t>
            </a:r>
            <a:r>
              <a:rPr lang="zh-CN" altLang="en-US" sz="4000" b="1" dirty="0" smtClean="0">
                <a:solidFill>
                  <a:schemeClr val="tx1"/>
                </a:solidFill>
                <a:latin typeface="+mn-lt"/>
                <a:ea typeface="+mj-ea"/>
              </a:rPr>
              <a:t>的级联使用</a:t>
            </a:r>
            <a:endParaRPr lang="en-US" altLang="zh-CN" sz="4000" b="1" dirty="0" smtClean="0">
              <a:solidFill>
                <a:schemeClr val="tx1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rgbClr val="FF0000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.2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中断向量的设置和中断处理程序设计实例</a:t>
            </a:r>
            <a:endParaRPr lang="zh-CN" altLang="en-US" sz="4000" dirty="0" smtClean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717550"/>
            <a:ext cx="8229600" cy="8969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8.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.2  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中断向量的设置和</a:t>
            </a:r>
            <a:br>
              <a:rPr lang="en-US" altLang="zh-CN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</a:br>
            <a:r>
              <a:rPr lang="zh-CN" altLang="en-US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中断处理程序设计实例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873250"/>
            <a:ext cx="8142287" cy="4616450"/>
          </a:xfrm>
        </p:spPr>
        <p:txBody>
          <a:bodyPr/>
          <a:lstStyle/>
          <a:p>
            <a:pPr lvl="0"/>
            <a:r>
              <a:rPr lang="zh-CN" altLang="en-US" sz="3200" dirty="0" smtClean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中断向量的设置</a:t>
            </a:r>
            <a:endParaRPr lang="zh-CN" altLang="en-US" sz="3200" dirty="0" smtClean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机对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256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类中断，有些已分配了固定功能，规定了中断服务程序的入口地址。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如类型号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n=0~4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为专用中断，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n=5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为打印屏幕中断，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n=08~FH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分配给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n=08~FH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n=70H ~ FFH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是分配给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PC/AT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机的。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还有一些保留给用户使用，必须在中断向量表中建立相应的中断向量。常用以下两种方法设置中断向量。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lvl="0"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用指令直接进行设置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这种方法利用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MOV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指令，直接将类型为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的中断服务程序的入口地址送到中断向量表的相应单元中去。</a:t>
            </a:r>
            <a:endParaRPr lang="en-US" altLang="zh-CN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具体做法：将中断服务程序的入口地址的偏移地址，送到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开始的字单元中，并将其基地址送到（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N+2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）开始的字单元中。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8.15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设中断服务程序的入口地址名为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INTR_AD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，要求将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INTR_AD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CS:IP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置入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0000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：（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）开始的单元中去，试编写汇编语言程序。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0833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方法一，用字符串操作指令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STOSW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MOV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指令设置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0      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；目的地址基址为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，其值为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ES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AX  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DI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N*4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DI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，即目的地址偏移量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OFFSET  </a:t>
            </a:r>
            <a:r>
              <a:rPr lang="en-US" sz="2200" dirty="0" smtClean="0">
                <a:solidFill>
                  <a:srgbClr val="00FF00"/>
                </a:solidFill>
                <a:latin typeface="+mn-lt"/>
              </a:rPr>
              <a:t>INTR_AD  </a:t>
            </a:r>
            <a:endParaRPr lang="en-US" sz="22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		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AX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INTR_AD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的偏移地址（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IP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CLD   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；方向标志清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STOSW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；（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DI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）←中断服务程序的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IP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MOV  AX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CS 	                   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STOSW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；后两个字节单元←中断服务程序的</a:t>
            </a:r>
            <a:r>
              <a:rPr lang="en-US" sz="2200" dirty="0" smtClean="0">
                <a:solidFill>
                  <a:srgbClr val="FFFF99"/>
                </a:solidFill>
                <a:latin typeface="+mn-lt"/>
              </a:rPr>
              <a:t>CS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FF00"/>
                </a:solidFill>
                <a:latin typeface="+mn-lt"/>
              </a:rPr>
              <a:t>INTR_AD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；中断服务程序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PUSH  AX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；保护现场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PUSH  BX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</a:rPr>
              <a:t>┆</a:t>
            </a: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；中断处理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POP   BX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；恢复现场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POP   AX </a:t>
            </a:r>
            <a:endParaRPr lang="zh-CN" altLang="en-US" sz="22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</a:rPr>
              <a:t>     IRET        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</a:rPr>
              <a:t>；中断返回</a:t>
            </a:r>
            <a:endParaRPr lang="zh-CN" altLang="en-US" sz="2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2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方法二 ，直接用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MOV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指令设置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；目的地址基址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BX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N*4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；目的地址偏移量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</a:t>
            </a:r>
            <a:endParaRPr lang="zh-CN" altLang="en-US" sz="24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[BX]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；置入偏移地址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</a:t>
            </a:r>
            <a:endParaRPr lang="zh-CN" altLang="en-US" sz="2400" dirty="0" smtClean="0">
              <a:solidFill>
                <a:srgbClr val="00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[BX+2]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；置入段基地址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	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INTR_AD: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；中断服务程序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	IRET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）利用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DOS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功能调用设置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功能调用专门提供了在中断向量表中设置和取得中断向量的手段，功能号为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 lvl="0"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rgbClr val="FF66FF"/>
                </a:solidFill>
                <a:latin typeface="+mn-lt"/>
                <a:ea typeface="黑体" panose="02010609060101010101" pitchFamily="2" charset="-122"/>
              </a:rPr>
              <a:t>设置中断向量</a:t>
            </a:r>
            <a:endParaRPr lang="zh-CN" altLang="en-US" sz="2600" dirty="0" smtClean="0">
              <a:solidFill>
                <a:srgbClr val="FF66FF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入口参数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DX=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中断向量（中断服务程序入口地址）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	      AL=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AH=25H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功能号）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执行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结果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中指定的中断类型号为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的中断向量（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）置入中断向量表中。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lvl="0"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rgbClr val="FF66FF"/>
                </a:solidFill>
                <a:latin typeface="+mn-lt"/>
                <a:ea typeface="黑体" panose="02010609060101010101" pitchFamily="2" charset="-122"/>
              </a:rPr>
              <a:t>取得中断向量</a:t>
            </a:r>
            <a:endParaRPr lang="zh-CN" altLang="en-US" sz="2600" dirty="0" smtClean="0">
              <a:solidFill>
                <a:srgbClr val="FF66FF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入口参数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AL=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中断类型号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AH=35H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功能号）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执行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  21H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结果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号中断的中断向量从中断向量表中取到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BX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8.16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利用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功能调用，编写设置和取得中断向量的程序段。程序段如下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: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；中断类型号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	21H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号中断向量取到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BX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ES 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；将原中断向量送堆栈保存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BX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PUSH  	DS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；保存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 INTR_AD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←用户新中断向量段基址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INTR_AD  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←用户新中断向量偏移量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；新中断向量类型号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 	21H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；设置新中断向量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8.16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  <a:ea typeface="+mn-ea"/>
              </a:rPr>
              <a:t>（续）</a:t>
            </a:r>
            <a:endParaRPr lang="zh-CN" altLang="en-US" sz="28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POP    	DS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┆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POP   	DX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；恢复原中断向量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POP   	DS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N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MOV  	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INT   	21H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RET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INTR_AD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         ┆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；用户编写的中断服务程序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IRET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  <a:buNone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8.17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将例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中，中断类型号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N=31H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的中断向量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2000H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，设置到中断向量表中。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程序如下：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AX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1000H		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DS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AX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←段基地址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DX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2000H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←偏移地址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31H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；中断类型号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MOV   	AH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25H             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DOS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功能号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     INT    	21H                  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；设置中断向量量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例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中，中断类型号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N=35H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44H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45H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的中断向量也可用类似方法设置。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latin typeface="+mn-lt"/>
              </a:rPr>
              <a:t>2.</a:t>
            </a:r>
            <a:r>
              <a:rPr lang="zh-CN" altLang="en-US" sz="3200" dirty="0" smtClean="0"/>
              <a:t>中断处理程序设计实例</a:t>
            </a:r>
            <a:r>
              <a:rPr lang="en-US" altLang="zh-CN" baseline="30000" dirty="0" smtClean="0">
                <a:solidFill>
                  <a:srgbClr val="FFFF00"/>
                </a:solidFill>
              </a:rPr>
              <a:t>*</a:t>
            </a:r>
            <a:endParaRPr lang="zh-CN" altLang="en-US" baseline="300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31187" cy="48704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8.18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编写中断处理程序，要求主程序运行时，每隔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秒钟响铃一次，并在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CRT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上显示一行信息“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The bell is ring.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”，运行一定时间后停止运行。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PC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机中，每隔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55ms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执行一次“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INT 8H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”中断服务程序。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PC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机每产生一次中断都要调用一次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N=1CH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的中断处理程序，该处理程序只有一条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IRET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指令，用户若有周期性的定时工作要做，就可以利用它，用自己设计的程序替代原有的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中断处理程序。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用户编写新的中断处理主程序时，要先保存当前中断向量（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号中断），再设置新的中断向量（完成响铃、显示工作），结束时恢复原中断向量。</a:t>
            </a:r>
            <a:endParaRPr lang="zh-CN" altLang="en-US" sz="2600" dirty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6350" y="6273225"/>
            <a:ext cx="204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baseline="30000" dirty="0" smtClean="0">
                <a:solidFill>
                  <a:srgbClr val="FFFF00"/>
                </a:solidFill>
                <a:latin typeface="+mn-lt"/>
                <a:ea typeface="+mn-ea"/>
              </a:rPr>
              <a:t>*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+mn-ea"/>
              </a:rPr>
              <a:t>供选用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3700" y="1606550"/>
            <a:ext cx="8229600" cy="6746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</a:t>
            </a:r>
            <a:r>
              <a:rPr lang="en-US" altLang="zh-CN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3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的应用举例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9300" y="2940050"/>
            <a:ext cx="8008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rgbClr val="FF0000"/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.1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的级联使用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3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.2  </a:t>
            </a:r>
            <a:r>
              <a:rPr lang="zh-CN" altLang="en-US" sz="4000" b="1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中断向量的设置和中断处理程序设计实例</a:t>
            </a:r>
            <a:endParaRPr lang="zh-CN" altLang="en-US" sz="4000" dirty="0" smtClean="0">
              <a:solidFill>
                <a:schemeClr val="tx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spcBef>
                <a:spcPts val="1200"/>
              </a:spcBef>
            </a:pP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4381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程序流程图如图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</a:rPr>
              <a:t>8.24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sz="24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pic>
        <p:nvPicPr>
          <p:cNvPr id="4" name="内容占位符 3" descr="t-8.24.TIF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750" y="895350"/>
            <a:ext cx="7600950" cy="5671254"/>
          </a:xfr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850900"/>
            <a:ext cx="7742237" cy="5645150"/>
          </a:xfrm>
        </p:spPr>
        <p:txBody>
          <a:bodyPr/>
          <a:lstStyle/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主程序功能：</a:t>
            </a:r>
            <a:endParaRPr lang="en-US" altLang="zh-CN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设置完新的中断向量后，便要设置中断屏蔽字，允许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中断，也就是允许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8253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通道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送来的定时中断请求中断。平常执行延时程序等待中断，每隔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秒，就转去执行一次中断处理程序。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中断服务程序的功能：</a:t>
            </a:r>
            <a:endParaRPr lang="en-US" altLang="zh-CN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显示一行信息并响铃一次。每中断一次，计数器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的值减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，中断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次后，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秒时间到，这是因为：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55ms/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次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=10010ms</a:t>
            </a:r>
            <a:r>
              <a:rPr lang="en-US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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。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的值减为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，又将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182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送至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</a:rPr>
              <a:t>，置为初值。</a:t>
            </a:r>
            <a:endParaRPr lang="zh-CN" altLang="en-US" dirty="0" smtClean="0">
              <a:solidFill>
                <a:srgbClr val="FFFF99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06400"/>
            <a:ext cx="8372475" cy="645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SEGMENT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COUNT    DW  1    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计数器首次值置为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MESS        DB  ‘The bell is ring.’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0DH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，‘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$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’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；要显示的信息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ENDS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;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主程序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CODE     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SEGMENT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      ASSUME  CS:CODE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DS:DATA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START: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；指向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35H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；取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号中断向量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21H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PUSH   ES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PUSH   BX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1CH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中断向量入栈保护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PUSH   DS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；保护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62000"/>
            <a:ext cx="8372475" cy="57721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RING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；基地址和偏移量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SEG RING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的中断类型号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INT       21H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RING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POP      DS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IN   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21H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；读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IMR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AND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0FEH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；使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IMR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OUT   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；以允许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STI           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；开中断，等待定时中断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MOV     DI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20000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；延时一定时间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自定义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)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DELY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MOV     SI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30000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806450"/>
            <a:ext cx="8150225" cy="53340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DELY1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DEC      SI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	JNZ       DELY1</a:t>
            </a:r>
            <a:r>
              <a:rPr lang="en-US" sz="2400" dirty="0" smtClean="0">
                <a:latin typeface="+mn-lt"/>
              </a:rPr>
              <a:t> 	</a:t>
            </a:r>
            <a:endParaRPr lang="en-US" sz="2400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DEC      DI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JNZ       DELY      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；时间没到，继续循环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POP       DX       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；时间到，原中断向量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；弹出到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DX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POP       DS    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MOV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1CH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；中断类型号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25H    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；恢复原中断向量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 21H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MOV 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4C00H    	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；返回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DOS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	INT        21H		 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；主程序结束</a:t>
            </a:r>
            <a:endParaRPr lang="zh-CN" altLang="en-US" sz="2400" dirty="0">
              <a:solidFill>
                <a:srgbClr val="FFFF99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；中断服务程序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RING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RING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PROC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NEAR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		PUSH   DS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；保护现场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		PUSH   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PUSH   CX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		PUSH   DX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		MOV    AX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DATA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；设置数据段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MOV    DS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STI        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；开中断，允许中断嵌套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DEC  	 COUNT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计数器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减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JNZ  	 EXIT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；非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时间未到，则退出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MOV	 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OFFSET  MESS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；是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10s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到，显示提示信息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MOV 	 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09H			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	INT  	 21H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 	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DX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100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；扬声器通断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IN 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61H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；扬声器发声程序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AND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0FCH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；使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8255A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SOUND: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XOR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02H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61H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口的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位（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PB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OUT  	61H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；由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→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，由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→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MOV  	CX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140H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；延时使方波有一定宽度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WAIT1: 	</a:t>
            </a:r>
            <a:endParaRPr 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LOOP 	WAIT1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DEC   	DX     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；通断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次了吗？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JNE    	SOUND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；没有，继续发声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MOV   	COUNT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182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；已满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100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次， 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COUNT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←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182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EXIT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 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   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20H        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；用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命令结束中断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   OUT 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939800"/>
            <a:ext cx="8372475" cy="3422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  POP    DX         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；恢复现场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CX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AX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POP    DS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  IRET                 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；返回主程序，等待下次中断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RING 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ENDP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；中断服务程序结束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CODE 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ENDS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；代码段结束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      	  END    </a:t>
            </a:r>
            <a:r>
              <a:rPr lang="en-US" sz="2400" dirty="0" smtClean="0">
                <a:solidFill>
                  <a:srgbClr val="00FF00"/>
                </a:solidFill>
                <a:latin typeface="+mn-lt"/>
              </a:rPr>
              <a:t>START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；程序将从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START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执行</a:t>
            </a:r>
            <a:endParaRPr lang="zh-CN" altLang="en-US" sz="2400" dirty="0">
              <a:solidFill>
                <a:srgbClr val="FFFF99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上面介绍的中断服务程序比较复杂。实际工作中有些中断处理程序比较简单，但需要设计相关的硬件电路。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比如，我们可以用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做定时器，将它的某一计数器的输出端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OUT</a:t>
            </a:r>
            <a:r>
              <a:rPr lang="en-US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接到中断控制器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的输入端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8255A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口和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口分别用来控制读开关和显示开关状态。则可以通过对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进行编程，每隔一定时间（如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秒钟）中断一次，在中断处理程序中，读一次开关，并在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8255A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</a:t>
            </a: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口显示开关的状态。</a:t>
            </a:r>
            <a:endParaRPr lang="en-US" altLang="zh-CN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在中断处理程序中，还需要安排保护现场、恢复现场和返回断点等指令。</a:t>
            </a:r>
            <a:endParaRPr lang="zh-CN" altLang="en-US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8.</a:t>
            </a:r>
            <a:r>
              <a:rPr lang="en-US" altLang="zh-CN" sz="4000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3</a:t>
            </a:r>
            <a:r>
              <a:rPr lang="en-US" sz="4000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.1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华文隶书" panose="02010800040101010101" pitchFamily="2" charset="-122"/>
              </a:rPr>
              <a:t>的级联使用</a:t>
            </a:r>
            <a:endParaRPr lang="zh-CN" altLang="en-US" sz="4000" dirty="0">
              <a:latin typeface="+mn-lt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600" dirty="0" smtClean="0">
                <a:solidFill>
                  <a:srgbClr val="FFFF99"/>
                </a:solidFill>
                <a:latin typeface="+mn-lt"/>
                <a:ea typeface="黑体" panose="02010609060101010101" pitchFamily="2" charset="-122"/>
              </a:rPr>
              <a:t>1. 8259A</a:t>
            </a:r>
            <a:r>
              <a:rPr lang="zh-CN" altLang="en-US" sz="3600" dirty="0" smtClean="0">
                <a:solidFill>
                  <a:srgbClr val="FFFF99"/>
                </a:solidFill>
                <a:latin typeface="+mn-lt"/>
                <a:ea typeface="黑体" panose="02010609060101010101" pitchFamily="2" charset="-122"/>
              </a:rPr>
              <a:t>级联使用实例</a:t>
            </a:r>
            <a:endParaRPr lang="zh-CN" altLang="en-US" sz="3600" dirty="0" smtClean="0">
              <a:solidFill>
                <a:srgbClr val="FFFF99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8.14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某系统中用两片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级联组成中断系统。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上引入两个中断源，其中断类型码为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31H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，中断服务程序的入口地址为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1000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3000H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从片接在主片的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上，从片的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上引入两个中断源，其中断类型码为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44H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45H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，中断服务程序的入口地址为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3600H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2000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4500H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主片口地址为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C8H/C9H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，从片口地址为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CAH/ CBH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99"/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99"/>
                </a:solidFill>
                <a:latin typeface="+mn-lt"/>
              </a:rPr>
              <a:t>  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要求画出硬件连线图，并编写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的主片和从片的初始化程序。</a:t>
            </a:r>
            <a:endParaRPr lang="zh-CN" altLang="en-US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762000"/>
            <a:ext cx="8229600" cy="674688"/>
          </a:xfrm>
        </p:spPr>
        <p:txBody>
          <a:bodyPr/>
          <a:lstStyle/>
          <a:p>
            <a:pPr algn="l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lt"/>
                <a:ea typeface="+mn-ea"/>
              </a:rPr>
              <a:t>硬件连线图如图</a:t>
            </a:r>
            <a:r>
              <a:rPr lang="en-US" sz="2800" dirty="0" smtClean="0">
                <a:latin typeface="+mn-lt"/>
                <a:ea typeface="+mn-ea"/>
              </a:rPr>
              <a:t>8.21</a:t>
            </a:r>
            <a:r>
              <a:rPr lang="zh-CN" altLang="en-US" sz="2800" dirty="0" smtClean="0">
                <a:latin typeface="+mn-lt"/>
                <a:ea typeface="+mn-ea"/>
              </a:rPr>
              <a:t>所示。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4" name="内容占位符 3" descr="t-8.21.TIF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00" y="1917700"/>
            <a:ext cx="8712200" cy="3720107"/>
          </a:xfrm>
        </p:spPr>
      </p:pic>
      <p:sp>
        <p:nvSpPr>
          <p:cNvPr id="5" name="矩形 4"/>
          <p:cNvSpPr/>
          <p:nvPr/>
        </p:nvSpPr>
        <p:spPr>
          <a:xfrm>
            <a:off x="2571750" y="5784850"/>
            <a:ext cx="39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8.21 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级联电路硬件连线图</a:t>
            </a:r>
            <a:endParaRPr lang="zh-CN" altLang="en-US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  <a:ea typeface="+mn-ea"/>
              </a:rPr>
              <a:t>4</a:t>
            </a:r>
            <a:r>
              <a:rPr lang="zh-CN" altLang="en-US" sz="2600" dirty="0" smtClean="0">
                <a:latin typeface="+mn-lt"/>
                <a:ea typeface="+mn-ea"/>
              </a:rPr>
              <a:t>个中断服务程序的入口地址表如图</a:t>
            </a:r>
            <a:r>
              <a:rPr lang="en-US" sz="2600" dirty="0" smtClean="0">
                <a:latin typeface="+mn-lt"/>
                <a:ea typeface="+mn-ea"/>
              </a:rPr>
              <a:t>8.22</a:t>
            </a:r>
            <a:r>
              <a:rPr lang="zh-CN" altLang="en-US" sz="2600" dirty="0" smtClean="0">
                <a:latin typeface="+mn-lt"/>
                <a:ea typeface="+mn-ea"/>
              </a:rPr>
              <a:t>所示。</a:t>
            </a:r>
            <a:endParaRPr lang="zh-CN" altLang="en-US" sz="2600" dirty="0">
              <a:latin typeface="+mn-lt"/>
              <a:ea typeface="+mn-ea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3750" y="984250"/>
            <a:ext cx="4559274" cy="557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16600" y="1028700"/>
            <a:ext cx="30670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31H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号中断的中断服务程序的入口地址存放在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31H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  <a:sym typeface="Symbol" panose="05050102010706020507"/>
              </a:rPr>
              <a:t>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4= 0C4H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开始的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个连续单元中，它等于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1000:2000H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 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35H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号中断向量位于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0D4H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开始的单元中，中断服务程序的入口地址为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1000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3000H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中。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其余中断也可用类似方法求得。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6089650"/>
          </a:xfrm>
        </p:spPr>
        <p:txBody>
          <a:bodyPr/>
          <a:lstStyle/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主片初始化的程序：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00010001B 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，边沿触发，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；级联使用，要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0C8H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00110000B 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n=30H~37H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AL,  00001000B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，主片的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上接有从片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 AL   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00010001B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，特殊全嵌套，非缓冲，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；非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AEOI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方式结束中断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11010101B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，允许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endParaRPr lang="en-US" sz="2400" baseline="-250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；中断，其余位屏蔽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0C9H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从片初始化程序：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11H      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，同主片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 	0CAH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      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40H       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n=40H~47H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00000011B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，从片接在主片的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00000001B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，全嵌套，非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AEOI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；方式结束中断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11001111B  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，允许从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引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；入中断，其余屏蔽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 	0CBH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</a:rPr>
              <a:t>2. PC/AT</a:t>
            </a:r>
            <a:r>
              <a:rPr lang="zh-CN" altLang="en-US" sz="3200" dirty="0" smtClean="0">
                <a:latin typeface="+mn-lt"/>
              </a:rPr>
              <a:t>机中的</a:t>
            </a:r>
            <a:r>
              <a:rPr lang="en-US" sz="3200" dirty="0" smtClean="0">
                <a:latin typeface="+mn-lt"/>
              </a:rPr>
              <a:t>8259A</a:t>
            </a:r>
            <a:r>
              <a:rPr lang="zh-CN" altLang="en-US" sz="3200" dirty="0" smtClean="0">
                <a:latin typeface="+mn-lt"/>
              </a:rPr>
              <a:t>级联电路</a:t>
            </a:r>
            <a:endParaRPr lang="zh-CN" altLang="en-US" sz="32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0" y="1606550"/>
            <a:ext cx="2844800" cy="3892550"/>
          </a:xfrm>
        </p:spPr>
        <p:txBody>
          <a:bodyPr/>
          <a:lstStyle/>
          <a:p>
            <a:pPr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sym typeface="Wingdings 3" panose="05040102010807070707"/>
              </a:rPr>
              <a:t>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PC/AT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机中，用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构成级联电路，最多可接收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级中断，如图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8.23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1028700"/>
            <a:ext cx="3988789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850900"/>
            <a:ext cx="7956550" cy="5734050"/>
          </a:xfrm>
        </p:spPr>
        <p:txBody>
          <a:bodyPr/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PC/AT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机中，从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上引入的中断请求信号，均被重命名为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主片口地址为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20H/21H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级中断的中断类型号为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08H~0FH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，从外部引入的中断请求信号为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 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从片口地址为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A0H/A1H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，其中断类型号为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70H ~77H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，外部引入的中断请求信号为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 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，其中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~IRQ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保留给用户使用。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主片的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为系统板上用的信号，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作为级联信号，它们都没有引到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总线上。从片的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IRQ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也没有引到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总线上，其余的都引到了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总线上。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7281</Words>
  <Application>WPS 演示</Application>
  <PresentationFormat>全屏显示(4:3)</PresentationFormat>
  <Paragraphs>304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方正姚体</vt:lpstr>
      <vt:lpstr>Times New Roman</vt:lpstr>
      <vt:lpstr>Symbol</vt:lpstr>
      <vt:lpstr>Wingdings 3</vt:lpstr>
      <vt:lpstr>微软雅黑</vt:lpstr>
      <vt:lpstr>Arial Unicode MS</vt:lpstr>
      <vt:lpstr>新宋体</vt:lpstr>
      <vt:lpstr>Wingdings 3</vt:lpstr>
      <vt:lpstr>微机模板</vt:lpstr>
      <vt:lpstr>PowerPoint 演示文稿</vt:lpstr>
      <vt:lpstr>§8.3   8259A的应用举例</vt:lpstr>
      <vt:lpstr>8.3.1  8259A的级联使用</vt:lpstr>
      <vt:lpstr>硬件连线图如图8.21所示。</vt:lpstr>
      <vt:lpstr>4个中断服务程序的入口地址表如图8.22所示。</vt:lpstr>
      <vt:lpstr>PowerPoint 演示文稿</vt:lpstr>
      <vt:lpstr>PowerPoint 演示文稿</vt:lpstr>
      <vt:lpstr>2. PC/AT机中的8259A级联电路</vt:lpstr>
      <vt:lpstr>PowerPoint 演示文稿</vt:lpstr>
      <vt:lpstr>§8.3   8259A的应用举例</vt:lpstr>
      <vt:lpstr>8.3.2  中断向量的设置和 中断处理程序设计实例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例8.16（续）</vt:lpstr>
      <vt:lpstr>PowerPoint 演示文稿</vt:lpstr>
      <vt:lpstr>2.中断处理程序设计实例*</vt:lpstr>
      <vt:lpstr>程序流程图如图8.24 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几点说明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433</cp:revision>
  <dcterms:created xsi:type="dcterms:W3CDTF">2003-06-02T09:23:00Z</dcterms:created>
  <dcterms:modified xsi:type="dcterms:W3CDTF">2018-11-04T23:50:39Z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