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87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2" r:id="rId3"/>
    <p:sldId id="272" r:id="rId4"/>
    <p:sldId id="289" r:id="rId5"/>
    <p:sldId id="288" r:id="rId6"/>
    <p:sldId id="287" r:id="rId7"/>
    <p:sldId id="286" r:id="rId8"/>
    <p:sldId id="285" r:id="rId9"/>
    <p:sldId id="284" r:id="rId10"/>
    <p:sldId id="283" r:id="rId11"/>
    <p:sldId id="282" r:id="rId12"/>
    <p:sldId id="281" r:id="rId13"/>
    <p:sldId id="280" r:id="rId14"/>
    <p:sldId id="279" r:id="rId15"/>
    <p:sldId id="278" r:id="rId16"/>
    <p:sldId id="277" r:id="rId17"/>
    <p:sldId id="276" r:id="rId18"/>
    <p:sldId id="275" r:id="rId19"/>
    <p:sldId id="274" r:id="rId20"/>
    <p:sldId id="273" r:id="rId21"/>
    <p:sldId id="271" r:id="rId22"/>
    <p:sldId id="270" r:id="rId23"/>
    <p:sldId id="269" r:id="rId24"/>
    <p:sldId id="268" r:id="rId25"/>
    <p:sldId id="267" r:id="rId26"/>
    <p:sldId id="266" r:id="rId27"/>
    <p:sldId id="265" r:id="rId28"/>
    <p:sldId id="264" r:id="rId29"/>
    <p:sldId id="263" r:id="rId30"/>
    <p:sldId id="298" r:id="rId31"/>
    <p:sldId id="297" r:id="rId32"/>
    <p:sldId id="296" r:id="rId33"/>
    <p:sldId id="295" r:id="rId34"/>
    <p:sldId id="294" r:id="rId35"/>
    <p:sldId id="293" r:id="rId36"/>
    <p:sldId id="292" r:id="rId37"/>
    <p:sldId id="261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33" autoAdjust="0"/>
  </p:normalViewPr>
  <p:slideViewPr>
    <p:cSldViewPr>
      <p:cViewPr varScale="1">
        <p:scale>
          <a:sx n="71" d="100"/>
          <a:sy n="71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1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92825" y="0"/>
            <a:ext cx="765175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2A7CC9-E1BF-45E0-ABE8-831C80A0E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6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BD92A18-82D4-4356-8A5A-D7A5EAA3D5AB}" type="datetimeFigureOut">
              <a:rPr lang="zh-CN" altLang="en-US"/>
              <a:pPr>
                <a:defRPr/>
              </a:pPr>
              <a:t>2012/8/1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04DA81-2A0C-41D9-8078-B75C86381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642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026"/>
          <p:cNvSpPr>
            <a:spLocks noChangeShapeType="1"/>
          </p:cNvSpPr>
          <p:nvPr/>
        </p:nvSpPr>
        <p:spPr bwMode="auto">
          <a:xfrm flipV="1">
            <a:off x="2583736" y="344624"/>
            <a:ext cx="0" cy="633323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4" name="Rectangle 1027"/>
          <p:cNvSpPr>
            <a:spLocks noChangeArrowheads="1"/>
          </p:cNvSpPr>
          <p:nvPr/>
        </p:nvSpPr>
        <p:spPr bwMode="auto">
          <a:xfrm>
            <a:off x="4182977" y="6341066"/>
            <a:ext cx="168415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>
            <a:spAutoFit/>
          </a:bodyPr>
          <a:lstStyle/>
          <a:p>
            <a:r>
              <a:rPr lang="en-US" altLang="zh-CN" i="1" dirty="0">
                <a:solidFill>
                  <a:schemeClr val="bg1"/>
                </a:solidFill>
              </a:rPr>
              <a:t>CONFIDENTIAL</a:t>
            </a:r>
          </a:p>
        </p:txBody>
      </p:sp>
      <p:graphicFrame>
        <p:nvGraphicFramePr>
          <p:cNvPr id="7" name="Object 1033"/>
          <p:cNvGraphicFramePr>
            <a:graphicFrameLocks noChangeAspect="1"/>
          </p:cNvGraphicFramePr>
          <p:nvPr/>
        </p:nvGraphicFramePr>
        <p:xfrm>
          <a:off x="300573" y="1654191"/>
          <a:ext cx="1653152" cy="91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3" imgW="4466667" imgH="2514286" progId="PBrush">
                  <p:embed/>
                </p:oleObj>
              </mc:Choice>
              <mc:Fallback>
                <p:oleObj r:id="rId3" imgW="4466667" imgH="25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3" y="1654191"/>
                        <a:ext cx="1653152" cy="9163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052"/>
          <p:cNvSpPr txBox="1">
            <a:spLocks noChangeArrowheads="1"/>
          </p:cNvSpPr>
          <p:nvPr/>
        </p:nvSpPr>
        <p:spPr bwMode="auto">
          <a:xfrm>
            <a:off x="0" y="2572142"/>
            <a:ext cx="2583736" cy="107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rgbClr val="0000CC"/>
                </a:solidFill>
              </a:rPr>
              <a:t>www.ascenttech.com.cn</a:t>
            </a: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  <a:p>
            <a:endParaRPr lang="zh-CN" altLang="en-US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062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481" y="4801227"/>
            <a:ext cx="5485460" cy="56549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481" y="1226325"/>
            <a:ext cx="5485460" cy="3501278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3200"/>
            </a:lvl1pPr>
            <a:lvl2pPr marL="450936" indent="0">
              <a:buNone/>
              <a:defRPr sz="2800"/>
            </a:lvl2pPr>
            <a:lvl3pPr marL="901873" indent="0">
              <a:buNone/>
              <a:defRPr sz="2400"/>
            </a:lvl3pPr>
            <a:lvl4pPr marL="1352809" indent="0">
              <a:buNone/>
              <a:defRPr sz="2000"/>
            </a:lvl4pPr>
            <a:lvl5pPr marL="1803745" indent="0">
              <a:buNone/>
              <a:defRPr sz="2000"/>
            </a:lvl5pPr>
            <a:lvl6pPr marL="2254682" indent="0">
              <a:buNone/>
              <a:defRPr sz="2000"/>
            </a:lvl6pPr>
            <a:lvl7pPr marL="2705618" indent="0">
              <a:buNone/>
              <a:defRPr sz="2000"/>
            </a:lvl7pPr>
            <a:lvl8pPr marL="3156555" indent="0">
              <a:buNone/>
              <a:defRPr sz="2000"/>
            </a:lvl8pPr>
            <a:lvl9pPr marL="3607491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481" y="5366722"/>
            <a:ext cx="5485460" cy="805165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34528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1600931"/>
            <a:ext cx="8229757" cy="4525529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6585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831" y="225572"/>
            <a:ext cx="2057048" cy="590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122" y="231568"/>
            <a:ext cx="6022422" cy="5894892"/>
          </a:xfrm>
          <a:prstGeom prst="rect">
            <a:avLst/>
          </a:prstGeom>
        </p:spPr>
        <p:txBody>
          <a:bodyPr vert="eaVert"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752179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01146" y="225572"/>
            <a:ext cx="7916660" cy="687680"/>
          </a:xfrm>
        </p:spPr>
        <p:txBody>
          <a:bodyPr/>
          <a:lstStyle/>
          <a:p>
            <a:r>
              <a:rPr lang="en-US" altLang="zh-CN" dirty="0" smtClean="0"/>
              <a:t>Question &amp; Answer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5" name="WordArt 4"/>
          <p:cNvSpPr>
            <a:spLocks noChangeArrowheads="1" noChangeShapeType="1" noTextEdit="1"/>
          </p:cNvSpPr>
          <p:nvPr/>
        </p:nvSpPr>
        <p:spPr bwMode="auto">
          <a:xfrm>
            <a:off x="2479729" y="3458763"/>
            <a:ext cx="3935630" cy="1536706"/>
          </a:xfrm>
          <a:prstGeom prst="rect">
            <a:avLst/>
          </a:prstGeom>
        </p:spPr>
        <p:txBody>
          <a:bodyPr wrap="none" lIns="90187" tIns="45094" rIns="90187" bIns="45094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US" altLang="zh-CN" sz="7100" b="1" kern="10" dirty="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Times New Roman"/>
                <a:cs typeface="Times New Roman"/>
              </a:rPr>
              <a:t>Thank You!</a:t>
            </a:r>
            <a:endParaRPr lang="zh-CN" altLang="en-US" sz="7100" b="1" kern="10" dirty="0">
              <a:ln w="9525">
                <a:solidFill>
                  <a:schemeClr val="tx1"/>
                </a:solidFill>
                <a:round/>
                <a:headEnd/>
                <a:tailEnd/>
              </a:ln>
              <a:solidFill>
                <a:srgbClr val="FF66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30588" y="2180524"/>
          <a:ext cx="3314133" cy="1804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剪辑" r:id="rId3" imgW="5349875" imgH="2911475" progId="">
                  <p:embed/>
                </p:oleObj>
              </mc:Choice>
              <mc:Fallback>
                <p:oleObj name="剪辑" r:id="rId3" imgW="5349875" imgH="291147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88" y="2180524"/>
                        <a:ext cx="3314133" cy="1804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752760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2249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22" y="1155271"/>
            <a:ext cx="8229757" cy="5115890"/>
          </a:xfrm>
          <a:prstGeom prst="rect">
            <a:avLst/>
          </a:prstGeom>
        </p:spPr>
        <p:txBody>
          <a:bodyPr lIns="90187" tIns="45094" rIns="90187" bIns="45094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90" y="4406477"/>
            <a:ext cx="7772634" cy="1362828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90" y="2907366"/>
            <a:ext cx="7772634" cy="1499111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000"/>
            </a:lvl1pPr>
            <a:lvl2pPr marL="450936" indent="0">
              <a:buNone/>
              <a:defRPr sz="1800"/>
            </a:lvl2pPr>
            <a:lvl3pPr marL="901873" indent="0">
              <a:buNone/>
              <a:defRPr sz="1600"/>
            </a:lvl3pPr>
            <a:lvl4pPr marL="1352809" indent="0">
              <a:buNone/>
              <a:defRPr sz="1400"/>
            </a:lvl4pPr>
            <a:lvl5pPr marL="1803745" indent="0">
              <a:buNone/>
              <a:defRPr sz="1400"/>
            </a:lvl5pPr>
            <a:lvl6pPr marL="2254682" indent="0">
              <a:buNone/>
              <a:defRPr sz="1400"/>
            </a:lvl6pPr>
            <a:lvl7pPr marL="2705618" indent="0">
              <a:buNone/>
              <a:defRPr sz="1400"/>
            </a:lvl7pPr>
            <a:lvl8pPr marL="3156555" indent="0">
              <a:buNone/>
              <a:defRPr sz="1400"/>
            </a:lvl8pPr>
            <a:lvl9pPr marL="3607491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10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122" y="1600931"/>
            <a:ext cx="4038952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360" y="1600931"/>
            <a:ext cx="4040518" cy="452552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22" y="274133"/>
            <a:ext cx="8229757" cy="114352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22" y="1535139"/>
            <a:ext cx="4040518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22" y="2174259"/>
            <a:ext cx="4040518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796" y="1535139"/>
            <a:ext cx="4042083" cy="639119"/>
          </a:xfrm>
          <a:prstGeom prst="rect">
            <a:avLst/>
          </a:prstGeom>
        </p:spPr>
        <p:txBody>
          <a:bodyPr lIns="90187" tIns="45094" rIns="90187" bIns="45094" anchor="b"/>
          <a:lstStyle>
            <a:lvl1pPr marL="0" indent="0">
              <a:buNone/>
              <a:defRPr sz="2400" b="1"/>
            </a:lvl1pPr>
            <a:lvl2pPr marL="450936" indent="0">
              <a:buNone/>
              <a:defRPr sz="2000" b="1"/>
            </a:lvl2pPr>
            <a:lvl3pPr marL="901873" indent="0">
              <a:buNone/>
              <a:defRPr sz="1800" b="1"/>
            </a:lvl3pPr>
            <a:lvl4pPr marL="1352809" indent="0">
              <a:buNone/>
              <a:defRPr sz="1600" b="1"/>
            </a:lvl4pPr>
            <a:lvl5pPr marL="1803745" indent="0">
              <a:buNone/>
              <a:defRPr sz="1600" b="1"/>
            </a:lvl5pPr>
            <a:lvl6pPr marL="2254682" indent="0">
              <a:buNone/>
              <a:defRPr sz="1600" b="1"/>
            </a:lvl6pPr>
            <a:lvl7pPr marL="2705618" indent="0">
              <a:buNone/>
              <a:defRPr sz="1600" b="1"/>
            </a:lvl7pPr>
            <a:lvl8pPr marL="3156555" indent="0">
              <a:buNone/>
              <a:defRPr sz="1600" b="1"/>
            </a:lvl8pPr>
            <a:lvl9pPr marL="3607491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796" y="2174259"/>
            <a:ext cx="4042083" cy="3952201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25151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7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17607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3454" y="1155271"/>
            <a:ext cx="3008863" cy="116232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68" y="1155271"/>
            <a:ext cx="5111310" cy="4971189"/>
          </a:xfrm>
          <a:prstGeom prst="rect">
            <a:avLst/>
          </a:prstGeom>
        </p:spPr>
        <p:txBody>
          <a:bodyPr lIns="90187" tIns="45094" rIns="90187" bIns="4509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122" y="2434243"/>
            <a:ext cx="3008863" cy="3692217"/>
          </a:xfrm>
          <a:prstGeom prst="rect">
            <a:avLst/>
          </a:prstGeom>
        </p:spPr>
        <p:txBody>
          <a:bodyPr lIns="90187" tIns="45094" rIns="90187" bIns="45094"/>
          <a:lstStyle>
            <a:lvl1pPr marL="0" indent="0">
              <a:buNone/>
              <a:defRPr sz="1400"/>
            </a:lvl1pPr>
            <a:lvl2pPr marL="450936" indent="0">
              <a:buNone/>
              <a:defRPr sz="1200"/>
            </a:lvl2pPr>
            <a:lvl3pPr marL="901873" indent="0">
              <a:buNone/>
              <a:defRPr sz="1000"/>
            </a:lvl3pPr>
            <a:lvl4pPr marL="1352809" indent="0">
              <a:buNone/>
              <a:defRPr sz="900"/>
            </a:lvl4pPr>
            <a:lvl5pPr marL="1803745" indent="0">
              <a:buNone/>
              <a:defRPr sz="900"/>
            </a:lvl5pPr>
            <a:lvl6pPr marL="2254682" indent="0">
              <a:buNone/>
              <a:defRPr sz="900"/>
            </a:lvl6pPr>
            <a:lvl7pPr marL="2705618" indent="0">
              <a:buNone/>
              <a:defRPr sz="900"/>
            </a:lvl7pPr>
            <a:lvl8pPr marL="3156555" indent="0">
              <a:buNone/>
              <a:defRPr sz="900"/>
            </a:lvl8pPr>
            <a:lvl9pPr marL="3607491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06723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86113"/>
            <a:ext cx="9306810" cy="30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1146" y="225572"/>
            <a:ext cx="7916660" cy="6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471" tIns="44442" rIns="90471" bIns="4444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 Holder</a:t>
            </a:r>
          </a:p>
        </p:txBody>
      </p:sp>
      <p:sp>
        <p:nvSpPr>
          <p:cNvPr id="1028" name="Line 7"/>
          <p:cNvSpPr>
            <a:spLocks noChangeShapeType="1"/>
          </p:cNvSpPr>
          <p:nvPr/>
        </p:nvSpPr>
        <p:spPr bwMode="auto">
          <a:xfrm>
            <a:off x="596450" y="990008"/>
            <a:ext cx="8013719" cy="156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7" tIns="45094" rIns="90187" bIns="45094" anchor="ctr"/>
          <a:lstStyle/>
          <a:p>
            <a:endParaRPr lang="zh-CN" altLang="en-US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8278287" y="6409990"/>
            <a:ext cx="339803" cy="243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1" tIns="44442" rIns="90471" bIns="44442">
            <a:spAutoFit/>
          </a:bodyPr>
          <a:lstStyle/>
          <a:p>
            <a:pPr defTabSz="914399"/>
            <a:fld id="{B09F1797-E9CC-4B53-A690-0CEB8DFCDA48}" type="slidenum">
              <a:rPr lang="zh-CN" altLang="en-US" sz="1000">
                <a:solidFill>
                  <a:srgbClr val="CC00CC"/>
                </a:solidFill>
              </a:rPr>
              <a:pPr defTabSz="914399"/>
              <a:t>‹#›</a:t>
            </a:fld>
            <a:endParaRPr lang="en-US" altLang="zh-CN" sz="1000">
              <a:solidFill>
                <a:srgbClr val="CC00CC"/>
              </a:solidFill>
            </a:endParaRP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-225430" y="252202"/>
            <a:ext cx="3080875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>
            <a:lvl1pPr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hlink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b="1" i="1" smtClean="0">
                <a:solidFill>
                  <a:srgbClr val="CC00CC"/>
                </a:solidFill>
              </a:rPr>
              <a:t>                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5576258" y="6402159"/>
            <a:ext cx="2687939" cy="303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pPr eaLnBrk="1" hangingPunct="1">
              <a:defRPr/>
            </a:pPr>
            <a:r>
              <a:rPr kumimoji="1" lang="zh-CN" altLang="en-US" sz="14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</a:t>
            </a:r>
            <a:r>
              <a:rPr kumimoji="1" lang="zh-CN" altLang="en-US" sz="1400" b="1" i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北京亚思晟 科技有限公司</a:t>
            </a:r>
          </a:p>
        </p:txBody>
      </p:sp>
      <p:sp>
        <p:nvSpPr>
          <p:cNvPr id="1032" name="Rectangle 26"/>
          <p:cNvSpPr>
            <a:spLocks noChangeArrowheads="1"/>
          </p:cNvSpPr>
          <p:nvPr/>
        </p:nvSpPr>
        <p:spPr bwMode="auto">
          <a:xfrm>
            <a:off x="4139143" y="3189330"/>
            <a:ext cx="9144000" cy="337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87" tIns="45094" rIns="90187" bIns="45094">
            <a:spAutoFit/>
          </a:bodyPr>
          <a:lstStyle/>
          <a:p>
            <a:endParaRPr lang="zh-CN" altLang="en-US"/>
          </a:p>
        </p:txBody>
      </p:sp>
      <p:graphicFrame>
        <p:nvGraphicFramePr>
          <p:cNvPr id="1033" name="Object 25"/>
          <p:cNvGraphicFramePr>
            <a:graphicFrameLocks noChangeAspect="1"/>
          </p:cNvGraphicFramePr>
          <p:nvPr/>
        </p:nvGraphicFramePr>
        <p:xfrm>
          <a:off x="1127149" y="225571"/>
          <a:ext cx="1277436" cy="708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16" imgW="4466667" imgH="2514286" progId="PBrush">
                  <p:embed/>
                </p:oleObj>
              </mc:Choice>
              <mc:Fallback>
                <p:oleObj r:id="rId16" imgW="4466667" imgH="2514286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49" y="225571"/>
                        <a:ext cx="1277436" cy="708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</p:sldLayoutIdLst>
  <p:hf hdr="0" dt="0"/>
  <p:txStyles>
    <p:titleStyle>
      <a:lvl1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0936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01873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52809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03745" algn="ctr" defTabSz="914399" rtl="0" eaLnBrk="1" fontAlgn="base" hangingPunct="1">
        <a:lnSpc>
          <a:spcPct val="87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38202" indent="-338202" algn="l" defTabSz="914399" rtl="0" eaLnBrk="1" fontAlgn="base" hangingPunct="1">
        <a:lnSpc>
          <a:spcPts val="1800"/>
        </a:lnSpc>
        <a:spcBef>
          <a:spcPts val="1196"/>
        </a:spcBef>
        <a:spcAft>
          <a:spcPts val="395"/>
        </a:spcAft>
        <a:buClr>
          <a:srgbClr val="FFCC66"/>
        </a:buClr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507303" indent="-278704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SzPct val="80000"/>
        <a:buFont typeface="Monotype Sorts" charset="2"/>
        <a:buChar char="u"/>
        <a:defRPr sz="1600">
          <a:solidFill>
            <a:schemeClr val="tx1"/>
          </a:solidFill>
          <a:latin typeface="+mn-lt"/>
          <a:ea typeface="+mn-ea"/>
        </a:defRPr>
      </a:lvl2pPr>
      <a:lvl3pPr marL="1028699" indent="-286533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1371598" indent="-228600" algn="l" defTabSz="914399" rtl="0" eaLnBrk="1" fontAlgn="base" hangingPunct="1">
        <a:lnSpc>
          <a:spcPts val="1800"/>
        </a:lnSpc>
        <a:spcBef>
          <a:spcPts val="197"/>
        </a:spcBef>
        <a:spcAft>
          <a:spcPts val="395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1714498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5pPr>
      <a:lvl6pPr marL="216543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6pPr>
      <a:lvl7pPr marL="2616371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7pPr>
      <a:lvl8pPr marL="3067307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8pPr>
      <a:lvl9pPr marL="3518244" indent="-228600" algn="l" defTabSz="914399" rtl="0" eaLnBrk="1" fontAlgn="base" hangingPunct="1">
        <a:spcBef>
          <a:spcPct val="50000"/>
        </a:spcBef>
        <a:spcAft>
          <a:spcPct val="50000"/>
        </a:spcAft>
        <a:buClr>
          <a:srgbClr val="FFCC66"/>
        </a:buClr>
        <a:defRPr sz="2200">
          <a:solidFill>
            <a:srgbClr val="FFFF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936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1873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809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374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54682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05618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56555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07491" algn="l" defTabSz="9018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 idx="4294967295"/>
          </p:nvPr>
        </p:nvSpPr>
        <p:spPr>
          <a:xfrm>
            <a:off x="2819400" y="1295400"/>
            <a:ext cx="6324600" cy="3352800"/>
          </a:xfrm>
        </p:spPr>
        <p:txBody>
          <a:bodyPr>
            <a:normAutofit/>
          </a:bodyPr>
          <a:lstStyle/>
          <a:p>
            <a:pPr lvl="0" algn="ctr"/>
            <a:r>
              <a:rPr lang="en-US" altLang="zh-CN" sz="4400" b="1" dirty="0" smtClean="0"/>
              <a:t>Java</a:t>
            </a:r>
            <a:r>
              <a:rPr lang="zh-CN" altLang="en-US" sz="4400" b="1" dirty="0" smtClean="0"/>
              <a:t>高级框架应用开发案例教程</a:t>
            </a:r>
            <a:r>
              <a:rPr lang="en-US" altLang="zh-CN" sz="4400" b="1" dirty="0" smtClean="0"/>
              <a:t>(</a:t>
            </a:r>
            <a:r>
              <a:rPr lang="zh-CN" altLang="en-US" sz="4400" b="1" dirty="0" smtClean="0"/>
              <a:t>二</a:t>
            </a:r>
            <a:r>
              <a:rPr lang="en-US" altLang="zh-CN" sz="4400" b="1" dirty="0" smtClean="0"/>
              <a:t>)</a:t>
            </a:r>
            <a:br>
              <a:rPr lang="en-US" altLang="zh-CN" sz="4400" b="1" dirty="0" smtClean="0"/>
            </a:b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en-US" dirty="0" err="1" smtClean="0"/>
              <a:t>AscentWeb</a:t>
            </a:r>
            <a:r>
              <a:rPr lang="zh-CN" altLang="en-US" dirty="0" smtClean="0"/>
              <a:t>医药商务项目概述</a:t>
            </a:r>
            <a:r>
              <a:rPr lang="zh-CN" altLang="en-US" sz="3100" b="1" dirty="0" smtClean="0"/>
              <a:t/>
            </a:r>
            <a:br>
              <a:rPr lang="zh-CN" altLang="en-US" sz="3100" b="1" dirty="0" smtClean="0"/>
            </a:br>
            <a:endParaRPr lang="en-US" sz="31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14612" y="152401"/>
            <a:ext cx="5895988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137159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5.</a:t>
            </a:r>
            <a:r>
              <a:rPr lang="zh-CN" altLang="en-US" sz="1800" dirty="0" smtClean="0">
                <a:solidFill>
                  <a:schemeClr val="tx1"/>
                </a:solidFill>
              </a:rPr>
              <a:t>后台管理主要包括以下功能模块：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）订单邮件管理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设置管理员邮箱地址，包括转发邮件及管理员接收邮件地址。如图</a:t>
            </a:r>
            <a:r>
              <a:rPr lang="en-US" sz="1800" dirty="0" smtClean="0">
                <a:solidFill>
                  <a:schemeClr val="tx1"/>
                </a:solidFill>
              </a:rPr>
              <a:t>2-10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所示：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5143536" cy="388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3200400" cy="5657872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）商品管理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(1)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商品添加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添加商品，包括各项信息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和图片的上传等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(2) 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商品修改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修改商品的信息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(3) 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商品批量添加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商品添加以</a:t>
            </a:r>
            <a:r>
              <a:rPr lang="en-US" sz="1800" dirty="0" smtClean="0">
                <a:solidFill>
                  <a:schemeClr val="tx1"/>
                </a:solidFill>
              </a:rPr>
              <a:t>excel</a:t>
            </a:r>
            <a:r>
              <a:rPr lang="zh-CN" altLang="en-US" sz="1800" dirty="0" smtClean="0">
                <a:solidFill>
                  <a:schemeClr val="tx1"/>
                </a:solidFill>
              </a:rPr>
              <a:t>文件形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式批量的添加。</a:t>
            </a:r>
          </a:p>
          <a:p>
            <a:pPr lvl="0"/>
            <a:r>
              <a:rPr lang="en-US" altLang="zh-CN" sz="1800" dirty="0" smtClean="0">
                <a:solidFill>
                  <a:schemeClr val="tx1"/>
                </a:solidFill>
              </a:rPr>
              <a:t>(4) 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商品删除</a:t>
            </a: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管理员对商品进行删除操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作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如图</a:t>
            </a:r>
            <a:r>
              <a:rPr lang="en-US" sz="1800" dirty="0" smtClean="0">
                <a:solidFill>
                  <a:schemeClr val="tx1"/>
                </a:solidFill>
              </a:rPr>
              <a:t>2-11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143000"/>
            <a:ext cx="559391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3810000" cy="5943600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）用户管理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(1) 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用户修改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    用户各项信息的修改</a:t>
            </a:r>
          </a:p>
          <a:p>
            <a:pPr lvl="0"/>
            <a:r>
              <a:rPr lang="en-US" altLang="zh-CN" sz="1800" dirty="0" smtClean="0">
                <a:solidFill>
                  <a:schemeClr val="tx1"/>
                </a:solidFill>
              </a:rPr>
              <a:t>(2)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用户权限管理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    管理员对用户进行权限的授权</a:t>
            </a:r>
          </a:p>
          <a:p>
            <a:pPr lvl="0"/>
            <a:r>
              <a:rPr lang="en-US" altLang="zh-CN" sz="1800" dirty="0" smtClean="0">
                <a:solidFill>
                  <a:schemeClr val="tx1"/>
                </a:solidFill>
              </a:rPr>
              <a:t>(3)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用户分配商品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    管理用给高权限注册用户进行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商品分配，分配的商品可以看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到价格等高权限项。</a:t>
            </a:r>
          </a:p>
          <a:p>
            <a:pPr lvl="0"/>
            <a:r>
              <a:rPr lang="en-US" altLang="zh-CN" sz="1800" dirty="0" smtClean="0">
                <a:solidFill>
                  <a:schemeClr val="tx1"/>
                </a:solidFill>
              </a:rPr>
              <a:t>(4)</a:t>
            </a:r>
            <a:r>
              <a:rPr lang="zh-CN" altLang="en-US" sz="1800" dirty="0" smtClean="0">
                <a:solidFill>
                  <a:schemeClr val="tx1"/>
                </a:solidFill>
              </a:rPr>
              <a:t>用户删除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    管理员对用户进行删除操作，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该删除为“软删除”，还可以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r>
              <a:rPr lang="en-US" altLang="zh-CN" sz="1800" dirty="0" smtClean="0">
                <a:solidFill>
                  <a:schemeClr val="tx1"/>
                </a:solidFill>
              </a:rPr>
              <a:t>    </a:t>
            </a:r>
            <a:r>
              <a:rPr lang="zh-CN" altLang="en-US" sz="1800" dirty="0" smtClean="0">
                <a:solidFill>
                  <a:schemeClr val="tx1"/>
                </a:solidFill>
              </a:rPr>
              <a:t>恢复操作。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如图</a:t>
            </a:r>
            <a:r>
              <a:rPr lang="en-US" sz="1800" dirty="0" smtClean="0">
                <a:solidFill>
                  <a:schemeClr val="tx1"/>
                </a:solidFill>
              </a:rPr>
              <a:t>2-12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27048" y="1295400"/>
            <a:ext cx="541695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1142984"/>
            <a:ext cx="8610600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 smtClean="0">
                <a:solidFill>
                  <a:schemeClr val="tx1"/>
                </a:solidFill>
              </a:rPr>
              <a:t>AscentWeb</a:t>
            </a:r>
            <a:r>
              <a:rPr lang="zh-CN" altLang="en-US" sz="1800" dirty="0" smtClean="0">
                <a:solidFill>
                  <a:schemeClr val="tx1"/>
                </a:solidFill>
              </a:rPr>
              <a:t>医药商务系统是由</a:t>
            </a:r>
            <a:r>
              <a:rPr lang="en-US" sz="1800" dirty="0" smtClean="0">
                <a:solidFill>
                  <a:schemeClr val="tx1"/>
                </a:solidFill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</a:rPr>
              <a:t>服务器、数据服务器和浏览器客户端组成的多层</a:t>
            </a:r>
            <a:r>
              <a:rPr lang="en-US" sz="1800" dirty="0" smtClean="0">
                <a:solidFill>
                  <a:schemeClr val="tx1"/>
                </a:solidFill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</a:rPr>
              <a:t>计算机服务系统，采用</a:t>
            </a:r>
            <a:r>
              <a:rPr lang="en-US" sz="1800" dirty="0" smtClean="0">
                <a:solidFill>
                  <a:schemeClr val="tx1"/>
                </a:solidFill>
              </a:rPr>
              <a:t>Struts-Spring-Hibernate</a:t>
            </a:r>
            <a:r>
              <a:rPr lang="zh-CN" altLang="en-US" sz="1800" dirty="0" smtClean="0">
                <a:solidFill>
                  <a:schemeClr val="tx1"/>
                </a:solidFill>
              </a:rPr>
              <a:t>架构，具用先进性、灵活性、可扩展性等特点。</a:t>
            </a:r>
            <a:endParaRPr lang="zh-CN" altLang="en-US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857488" y="152401"/>
            <a:ext cx="5753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665678"/>
            <a:ext cx="3657600" cy="519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文本占位符 2"/>
          <p:cNvSpPr txBox="1">
            <a:spLocks/>
          </p:cNvSpPr>
          <p:nvPr/>
        </p:nvSpPr>
        <p:spPr bwMode="auto">
          <a:xfrm>
            <a:off x="214282" y="2428868"/>
            <a:ext cx="4038600" cy="373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1" dirty="0" smtClean="0"/>
          </a:p>
          <a:p>
            <a:r>
              <a:rPr lang="en-US" b="1" dirty="0" smtClean="0"/>
              <a:t>2.2.1  </a:t>
            </a:r>
            <a:r>
              <a:rPr lang="zh-CN" altLang="en-US" b="1" dirty="0" smtClean="0"/>
              <a:t>面向对象分析设计：</a:t>
            </a:r>
          </a:p>
          <a:p>
            <a:r>
              <a:rPr lang="en-US" b="1" dirty="0" smtClean="0"/>
              <a:t>1.</a:t>
            </a:r>
            <a:r>
              <a:rPr lang="zh-CN" altLang="en-US" b="1" dirty="0" smtClean="0"/>
              <a:t>系统分析：</a:t>
            </a:r>
          </a:p>
          <a:p>
            <a:r>
              <a:rPr lang="zh-CN" altLang="en-US" dirty="0" smtClean="0"/>
              <a:t>我们通过</a:t>
            </a:r>
            <a:r>
              <a:rPr lang="en-US" dirty="0" smtClean="0"/>
              <a:t>UML</a:t>
            </a:r>
            <a:r>
              <a:rPr lang="zh-CN" altLang="en-US" dirty="0" smtClean="0"/>
              <a:t>语言里的用例图（</a:t>
            </a:r>
            <a:r>
              <a:rPr lang="en-US" dirty="0" smtClean="0"/>
              <a:t>use case diagram</a:t>
            </a:r>
            <a:r>
              <a:rPr lang="zh-CN" altLang="en-US" dirty="0" smtClean="0"/>
              <a:t>），类图（</a:t>
            </a:r>
            <a:r>
              <a:rPr lang="en-US" dirty="0" smtClean="0"/>
              <a:t>class diagram</a:t>
            </a:r>
            <a:r>
              <a:rPr lang="zh-CN" altLang="en-US" dirty="0" smtClean="0"/>
              <a:t>），以及序列图（</a:t>
            </a:r>
            <a:r>
              <a:rPr lang="en-US" dirty="0" smtClean="0"/>
              <a:t>sequence diagram</a:t>
            </a:r>
            <a:r>
              <a:rPr lang="zh-CN" altLang="en-US" dirty="0" smtClean="0"/>
              <a:t>）来分析医药商务系统项目。</a:t>
            </a:r>
          </a:p>
          <a:p>
            <a:pPr marL="342900" lvl="0" indent="-342900">
              <a:buFont typeface="+mj-ea"/>
              <a:buAutoNum type="circleNumDbPlain"/>
            </a:pPr>
            <a:r>
              <a:rPr lang="en-US" dirty="0" smtClean="0"/>
              <a:t>use case diagram</a:t>
            </a:r>
            <a:r>
              <a:rPr lang="zh-CN" altLang="en-US" dirty="0" smtClean="0"/>
              <a:t>如图</a:t>
            </a:r>
            <a:r>
              <a:rPr lang="en-US" dirty="0" smtClean="0"/>
              <a:t>2-13</a:t>
            </a:r>
            <a:r>
              <a:rPr lang="zh-CN" altLang="en-US" dirty="0" smtClean="0"/>
              <a:t>所示：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534400" cy="585774"/>
          </a:xfrm>
        </p:spPr>
        <p:txBody>
          <a:bodyPr/>
          <a:lstStyle/>
          <a:p>
            <a:pPr marL="457200" indent="-457200">
              <a:buFont typeface="+mj-ea"/>
              <a:buAutoNum type="circleNumDbPlain" startAt="2"/>
            </a:pPr>
            <a:r>
              <a:rPr lang="en-US" dirty="0" smtClean="0">
                <a:solidFill>
                  <a:schemeClr val="tx1"/>
                </a:solidFill>
              </a:rPr>
              <a:t>class diagram</a:t>
            </a:r>
            <a:r>
              <a:rPr lang="zh-CN" altLang="en-US" dirty="0" smtClean="0">
                <a:solidFill>
                  <a:schemeClr val="tx1"/>
                </a:solidFill>
              </a:rPr>
              <a:t>如图</a:t>
            </a:r>
            <a:r>
              <a:rPr lang="en-US" dirty="0" smtClean="0">
                <a:solidFill>
                  <a:schemeClr val="tx1"/>
                </a:solidFill>
              </a:rPr>
              <a:t>2-14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2-15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2-16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2-17</a:t>
            </a:r>
            <a:r>
              <a:rPr lang="zh-CN" altLang="en-US" dirty="0" smtClean="0">
                <a:solidFill>
                  <a:schemeClr val="tx1"/>
                </a:solidFill>
              </a:rPr>
              <a:t>所示：</a:t>
            </a:r>
            <a:endParaRPr lang="zh-CN" altLang="en-US" dirty="0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7300978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00298" y="152401"/>
            <a:ext cx="61103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808038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826696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071546"/>
            <a:ext cx="7239000" cy="5275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786050" y="152401"/>
            <a:ext cx="5824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914401"/>
            <a:ext cx="8305800" cy="609600"/>
          </a:xfrm>
        </p:spPr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en-US" dirty="0" smtClean="0">
                <a:solidFill>
                  <a:schemeClr val="tx1"/>
                </a:solidFill>
              </a:rPr>
              <a:t>sequence diagram</a:t>
            </a:r>
            <a:r>
              <a:rPr lang="zh-CN" altLang="en-US" dirty="0" smtClean="0">
                <a:solidFill>
                  <a:schemeClr val="tx1"/>
                </a:solidFill>
              </a:rPr>
              <a:t>如图</a:t>
            </a:r>
            <a:r>
              <a:rPr lang="en-US" dirty="0" smtClean="0">
                <a:solidFill>
                  <a:schemeClr val="tx1"/>
                </a:solidFill>
              </a:rPr>
              <a:t>2-18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2-19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2-20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2-21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en-US" dirty="0" smtClean="0">
                <a:solidFill>
                  <a:schemeClr val="tx1"/>
                </a:solidFill>
              </a:rPr>
              <a:t>2-22</a:t>
            </a:r>
            <a:r>
              <a:rPr lang="zh-CN" altLang="en-US" dirty="0" smtClean="0">
                <a:solidFill>
                  <a:schemeClr val="tx1"/>
                </a:solidFill>
              </a:rPr>
              <a:t>所示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781800" cy="4708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857488" y="152401"/>
            <a:ext cx="575311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781571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00298" y="152401"/>
            <a:ext cx="61103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500298" y="0"/>
            <a:ext cx="4495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eaLnBrk="0" hangingPunct="0"/>
            <a:r>
              <a:rPr lang="zh-CN" altLang="en-US" sz="3600" dirty="0" smtClean="0"/>
              <a:t>主要内容</a:t>
            </a:r>
            <a:endParaRPr lang="en-US" altLang="zh-CN" sz="3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81000" y="18288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600" dirty="0" smtClean="0"/>
              <a:t>2.1 </a:t>
            </a:r>
            <a:r>
              <a:rPr lang="zh-CN" altLang="en-US" sz="3600" dirty="0" smtClean="0"/>
              <a:t>项目需求分析</a:t>
            </a:r>
          </a:p>
          <a:p>
            <a:pPr>
              <a:lnSpc>
                <a:spcPct val="200000"/>
              </a:lnSpc>
            </a:pPr>
            <a:r>
              <a:rPr lang="en-US" sz="3600" dirty="0" smtClean="0"/>
              <a:t>2.2 </a:t>
            </a:r>
            <a:r>
              <a:rPr lang="zh-CN" altLang="en-US" sz="3600" dirty="0" smtClean="0"/>
              <a:t>项目系统分析和设计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142984"/>
            <a:ext cx="781812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428736"/>
            <a:ext cx="7988109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428860" y="152401"/>
            <a:ext cx="61817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 descr="C:\Users\XUELI-JIAO\Desktop\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7985125" cy="4953000"/>
          </a:xfrm>
          <a:prstGeom prst="rect">
            <a:avLst/>
          </a:prstGeom>
          <a:noFill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428860" y="152401"/>
            <a:ext cx="618174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942964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2.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系统设计：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系统的整体逻辑结构如图</a:t>
            </a:r>
            <a:r>
              <a:rPr lang="en-US" sz="1800" dirty="0" smtClean="0">
                <a:solidFill>
                  <a:schemeClr val="tx1"/>
                </a:solidFill>
              </a:rPr>
              <a:t>2-23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所示：</a:t>
            </a:r>
            <a:endParaRPr lang="zh-CN" alt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3048000" cy="41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71736" y="152401"/>
            <a:ext cx="603886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382000" cy="57245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具体如下：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）．</a:t>
            </a:r>
            <a:r>
              <a:rPr lang="en-US" sz="1800" dirty="0" smtClean="0">
                <a:solidFill>
                  <a:schemeClr val="tx1"/>
                </a:solidFill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</a:rPr>
              <a:t>应用程序设计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本项目中使用了</a:t>
            </a:r>
            <a:r>
              <a:rPr lang="en-US" sz="1800" dirty="0" smtClean="0">
                <a:solidFill>
                  <a:schemeClr val="tx1"/>
                </a:solidFill>
              </a:rPr>
              <a:t>Struts2.0+Spring2.0+Hibenate3.1</a:t>
            </a:r>
            <a:r>
              <a:rPr lang="zh-CN" altLang="en-US" sz="1800" dirty="0" smtClean="0">
                <a:solidFill>
                  <a:schemeClr val="tx1"/>
                </a:solidFill>
              </a:rPr>
              <a:t>框架建立医药商务网站。在</a:t>
            </a:r>
            <a:r>
              <a:rPr lang="en-US" sz="1800" dirty="0" smtClean="0">
                <a:solidFill>
                  <a:schemeClr val="tx1"/>
                </a:solidFill>
              </a:rPr>
              <a:t>Struts2.0</a:t>
            </a:r>
            <a:r>
              <a:rPr lang="zh-CN" altLang="en-US" sz="1800" dirty="0" smtClean="0">
                <a:solidFill>
                  <a:schemeClr val="tx1"/>
                </a:solidFill>
              </a:rPr>
              <a:t>框架中，</a:t>
            </a: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用于前端展现，</a:t>
            </a:r>
            <a:r>
              <a:rPr lang="en-US" sz="1800" dirty="0" err="1" smtClean="0">
                <a:solidFill>
                  <a:schemeClr val="tx1"/>
                </a:solidFill>
              </a:rPr>
              <a:t>Servlet</a:t>
            </a:r>
            <a:r>
              <a:rPr lang="zh-CN" altLang="en-US" sz="1800" dirty="0" smtClean="0">
                <a:solidFill>
                  <a:schemeClr val="tx1"/>
                </a:solidFill>
              </a:rPr>
              <a:t>用于控制，</a:t>
            </a:r>
            <a:r>
              <a:rPr lang="en-US" sz="1800" dirty="0" smtClean="0">
                <a:solidFill>
                  <a:schemeClr val="tx1"/>
                </a:solidFill>
              </a:rPr>
              <a:t>Action</a:t>
            </a:r>
            <a:r>
              <a:rPr lang="zh-CN" altLang="en-US" sz="1800" dirty="0" smtClean="0">
                <a:solidFill>
                  <a:schemeClr val="tx1"/>
                </a:solidFill>
              </a:rPr>
              <a:t>用于处理前端页面</a:t>
            </a: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发来的请求，请求参数通过</a:t>
            </a:r>
            <a:r>
              <a:rPr lang="en-US" sz="1800" dirty="0" smtClean="0">
                <a:solidFill>
                  <a:schemeClr val="tx1"/>
                </a:solidFill>
              </a:rPr>
              <a:t>Struts2.0</a:t>
            </a:r>
            <a:r>
              <a:rPr lang="zh-CN" altLang="en-US" sz="1800" dirty="0" smtClean="0">
                <a:solidFill>
                  <a:schemeClr val="tx1"/>
                </a:solidFill>
              </a:rPr>
              <a:t>拦截器机制进行传递，</a:t>
            </a:r>
            <a:r>
              <a:rPr lang="en-US" sz="1800" dirty="0" smtClean="0">
                <a:solidFill>
                  <a:schemeClr val="tx1"/>
                </a:solidFill>
              </a:rPr>
              <a:t>Action</a:t>
            </a:r>
            <a:r>
              <a:rPr lang="zh-CN" altLang="en-US" sz="1800" dirty="0" smtClean="0">
                <a:solidFill>
                  <a:schemeClr val="tx1"/>
                </a:solidFill>
              </a:rPr>
              <a:t>在获得请求后通过调度业务系统担供的</a:t>
            </a:r>
            <a:r>
              <a:rPr lang="en-US" sz="1800" dirty="0" smtClean="0">
                <a:solidFill>
                  <a:schemeClr val="tx1"/>
                </a:solidFill>
              </a:rPr>
              <a:t>Spring service bean</a:t>
            </a:r>
            <a:r>
              <a:rPr lang="zh-CN" altLang="en-US" sz="1800" dirty="0" smtClean="0">
                <a:solidFill>
                  <a:schemeClr val="tx1"/>
                </a:solidFill>
              </a:rPr>
              <a:t>做处理，最后将处理结果转发到相应的</a:t>
            </a: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进行展现。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Web</a:t>
            </a:r>
            <a:r>
              <a:rPr lang="zh-CN" altLang="en-US" sz="1800" dirty="0" smtClean="0">
                <a:solidFill>
                  <a:schemeClr val="tx1"/>
                </a:solidFill>
              </a:rPr>
              <a:t>应用程序的组织结构可以分为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个部分：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sym typeface="Wingdings 2"/>
              </a:rPr>
              <a:t></a:t>
            </a:r>
            <a:r>
              <a:rPr lang="en-US" sz="1800" dirty="0" smtClean="0">
                <a:solidFill>
                  <a:schemeClr val="tx1"/>
                </a:solidFill>
              </a:rPr>
              <a:t> Web </a:t>
            </a:r>
            <a:r>
              <a:rPr lang="zh-CN" altLang="en-US" sz="1800" dirty="0" smtClean="0">
                <a:solidFill>
                  <a:schemeClr val="tx1"/>
                </a:solidFill>
              </a:rPr>
              <a:t>应用根目录下放置用于前端展现的</a:t>
            </a: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文件。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sym typeface="Wingdings 2"/>
              </a:rPr>
              <a:t>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com.ascent</a:t>
            </a:r>
            <a:r>
              <a:rPr lang="en-US" sz="1800" dirty="0" smtClean="0">
                <a:solidFill>
                  <a:schemeClr val="tx1"/>
                </a:solidFill>
              </a:rPr>
              <a:t>. action</a:t>
            </a:r>
            <a:r>
              <a:rPr lang="zh-CN" altLang="en-US" sz="1800" dirty="0" smtClean="0">
                <a:solidFill>
                  <a:schemeClr val="tx1"/>
                </a:solidFill>
              </a:rPr>
              <a:t>放置处理请求的</a:t>
            </a:r>
            <a:r>
              <a:rPr lang="en-US" sz="1800" dirty="0" smtClean="0">
                <a:solidFill>
                  <a:schemeClr val="tx1"/>
                </a:solidFill>
              </a:rPr>
              <a:t>Action</a:t>
            </a:r>
            <a:r>
              <a:rPr lang="zh-CN" altLang="en-US" sz="1800" dirty="0" smtClean="0">
                <a:solidFill>
                  <a:schemeClr val="tx1"/>
                </a:solidFill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  <a:sym typeface="Wingdings 2"/>
              </a:rPr>
              <a:t></a:t>
            </a:r>
            <a:r>
              <a:rPr lang="en-US" sz="1800" dirty="0" smtClean="0">
                <a:solidFill>
                  <a:schemeClr val="tx1"/>
                </a:solidFill>
              </a:rPr>
              <a:t> properties</a:t>
            </a:r>
            <a:r>
              <a:rPr lang="zh-CN" altLang="en-US" sz="1800" dirty="0" smtClean="0">
                <a:solidFill>
                  <a:schemeClr val="tx1"/>
                </a:solidFill>
              </a:rPr>
              <a:t>放置程序中用到的资源文件</a:t>
            </a:r>
            <a:endParaRPr lang="zh-CN" altLang="en-US" sz="1800" dirty="0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3352800" cy="30099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下面对组织结构中的</a:t>
            </a:r>
            <a:r>
              <a:rPr lang="en-US" sz="1800" dirty="0" smtClean="0">
                <a:solidFill>
                  <a:schemeClr val="tx1"/>
                </a:solidFill>
              </a:rPr>
              <a:t>3</a:t>
            </a:r>
            <a:r>
              <a:rPr lang="zh-CN" altLang="en-US" sz="1800" dirty="0" smtClean="0">
                <a:solidFill>
                  <a:schemeClr val="tx1"/>
                </a:solidFill>
              </a:rPr>
              <a:t>个部分分别进行介绍。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文件包括</a:t>
            </a:r>
            <a:r>
              <a:rPr lang="en-US" sz="1800" dirty="0" smtClean="0">
                <a:solidFill>
                  <a:schemeClr val="tx1"/>
                </a:solidFill>
              </a:rPr>
              <a:t>32</a:t>
            </a:r>
            <a:r>
              <a:rPr lang="zh-CN" altLang="en-US" sz="1800" dirty="0" smtClean="0">
                <a:solidFill>
                  <a:schemeClr val="tx1"/>
                </a:solidFill>
              </a:rPr>
              <a:t>个文件，如表</a:t>
            </a:r>
            <a:r>
              <a:rPr lang="en-US" sz="1800" dirty="0" smtClean="0">
                <a:solidFill>
                  <a:schemeClr val="tx1"/>
                </a:solidFill>
              </a:rPr>
              <a:t>2-1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所示列出了每个</a:t>
            </a:r>
            <a:r>
              <a:rPr lang="en-US" sz="1800" dirty="0" smtClean="0">
                <a:solidFill>
                  <a:schemeClr val="tx1"/>
                </a:solidFill>
              </a:rPr>
              <a:t>JSP</a:t>
            </a:r>
            <a:r>
              <a:rPr lang="zh-CN" altLang="en-US" sz="1800" dirty="0" smtClean="0">
                <a:solidFill>
                  <a:schemeClr val="tx1"/>
                </a:solidFill>
              </a:rPr>
              <a:t>文件实现的功能。</a:t>
            </a:r>
          </a:p>
          <a:p>
            <a:endParaRPr lang="zh-CN" altLang="en-US" dirty="0"/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1071546"/>
            <a:ext cx="5345167" cy="5786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714612" y="152401"/>
            <a:ext cx="5895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80008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包括</a:t>
            </a:r>
            <a:r>
              <a:rPr lang="en-US" dirty="0" smtClean="0">
                <a:solidFill>
                  <a:schemeClr val="tx1"/>
                </a:solidFill>
              </a:rPr>
              <a:t>13</a:t>
            </a:r>
            <a:r>
              <a:rPr lang="zh-CN" altLang="en-US" dirty="0" smtClean="0">
                <a:solidFill>
                  <a:schemeClr val="tx1"/>
                </a:solidFill>
              </a:rPr>
              <a:t>个文件，如表</a:t>
            </a:r>
            <a:r>
              <a:rPr lang="en-US" dirty="0" smtClean="0">
                <a:solidFill>
                  <a:schemeClr val="tx1"/>
                </a:solidFill>
              </a:rPr>
              <a:t>2-2</a:t>
            </a:r>
            <a:r>
              <a:rPr lang="zh-CN" altLang="en-US" dirty="0" smtClean="0">
                <a:solidFill>
                  <a:schemeClr val="tx1"/>
                </a:solidFill>
              </a:rPr>
              <a:t>所示列出了每个</a:t>
            </a:r>
            <a:r>
              <a:rPr lang="en-US" dirty="0" smtClean="0">
                <a:solidFill>
                  <a:schemeClr val="tx1"/>
                </a:solidFill>
              </a:rPr>
              <a:t>Action</a:t>
            </a:r>
            <a:r>
              <a:rPr lang="zh-CN" altLang="en-US" dirty="0" smtClean="0">
                <a:solidFill>
                  <a:schemeClr val="tx1"/>
                </a:solidFill>
              </a:rPr>
              <a:t>的功能。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6450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500298" y="152401"/>
            <a:ext cx="61103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10600" cy="1866896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2)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．后端数据</a:t>
            </a:r>
            <a:r>
              <a:rPr lang="en-US" sz="1800" b="1" dirty="0" smtClean="0">
                <a:solidFill>
                  <a:schemeClr val="tx1"/>
                </a:solidFill>
              </a:rPr>
              <a:t>Hibernate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部分的设计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(1</a:t>
            </a:r>
            <a:r>
              <a:rPr lang="zh-CN" altLang="en-US" sz="1800" dirty="0" smtClean="0">
                <a:solidFill>
                  <a:schemeClr val="tx1"/>
                </a:solidFill>
              </a:rPr>
              <a:t>）</a:t>
            </a:r>
            <a:r>
              <a:rPr lang="en-US" sz="1800" dirty="0" err="1" smtClean="0">
                <a:solidFill>
                  <a:schemeClr val="tx1"/>
                </a:solidFill>
              </a:rPr>
              <a:t>com.ascent.po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逻辑包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包括</a:t>
            </a:r>
            <a:r>
              <a:rPr lang="en-US" sz="1800" dirty="0" smtClean="0">
                <a:solidFill>
                  <a:schemeClr val="tx1"/>
                </a:solidFill>
              </a:rPr>
              <a:t>Persistence Object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（持久化对象）和相应的</a:t>
            </a:r>
            <a:r>
              <a:rPr lang="en-US" sz="1800" dirty="0" err="1" smtClean="0">
                <a:solidFill>
                  <a:schemeClr val="tx1"/>
                </a:solidFill>
              </a:rPr>
              <a:t>hbm</a:t>
            </a:r>
            <a:r>
              <a:rPr lang="zh-CN" altLang="en-US" sz="1800" dirty="0" smtClean="0">
                <a:solidFill>
                  <a:schemeClr val="tx1"/>
                </a:solidFill>
              </a:rPr>
              <a:t>映射文件，如表</a:t>
            </a:r>
            <a:r>
              <a:rPr lang="en-US" sz="1800" dirty="0" smtClean="0">
                <a:solidFill>
                  <a:schemeClr val="tx1"/>
                </a:solidFill>
              </a:rPr>
              <a:t>2-3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</a:p>
          <a:p>
            <a:endParaRPr lang="zh-CN" altLang="en-US" dirty="0"/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357562"/>
            <a:ext cx="79012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786050" y="152401"/>
            <a:ext cx="58245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10600" cy="115727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(2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dirty="0" err="1" smtClean="0">
                <a:solidFill>
                  <a:schemeClr val="tx1"/>
                </a:solidFill>
              </a:rPr>
              <a:t>com.ascent.dao</a:t>
            </a:r>
            <a:r>
              <a:rPr lang="zh-CN" altLang="en-US" dirty="0" smtClean="0">
                <a:solidFill>
                  <a:schemeClr val="tx1"/>
                </a:solidFill>
              </a:rPr>
              <a:t>逻辑包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包括数据读取对象</a:t>
            </a:r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DAO</a:t>
            </a:r>
            <a:r>
              <a:rPr lang="zh-CN" altLang="en-US" dirty="0" smtClean="0">
                <a:solidFill>
                  <a:schemeClr val="tx1"/>
                </a:solidFill>
              </a:rPr>
              <a:t>）的接口，如表</a:t>
            </a:r>
            <a:r>
              <a:rPr lang="en-US" dirty="0" smtClean="0">
                <a:solidFill>
                  <a:schemeClr val="tx1"/>
                </a:solidFill>
              </a:rPr>
              <a:t>2-4</a:t>
            </a:r>
            <a:r>
              <a:rPr lang="zh-CN" altLang="en-US" dirty="0" smtClean="0">
                <a:solidFill>
                  <a:schemeClr val="tx1"/>
                </a:solidFill>
              </a:rPr>
              <a:t>所示。</a:t>
            </a:r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496"/>
            <a:ext cx="786198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534400" cy="1223954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(3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dirty="0" err="1" smtClean="0">
                <a:solidFill>
                  <a:schemeClr val="tx1"/>
                </a:solidFill>
              </a:rPr>
              <a:t>com.ascent.dao.impl</a:t>
            </a:r>
            <a:r>
              <a:rPr lang="zh-CN" altLang="en-US" dirty="0" smtClean="0">
                <a:solidFill>
                  <a:schemeClr val="tx1"/>
                </a:solidFill>
              </a:rPr>
              <a:t>逻辑包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包括数据读取对象</a:t>
            </a:r>
            <a:r>
              <a:rPr lang="en-US" dirty="0" smtClean="0">
                <a:solidFill>
                  <a:schemeClr val="tx1"/>
                </a:solidFill>
              </a:rPr>
              <a:t>Data Access Object</a:t>
            </a:r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DAO</a:t>
            </a:r>
            <a:r>
              <a:rPr lang="zh-CN" altLang="en-US" dirty="0" smtClean="0">
                <a:solidFill>
                  <a:schemeClr val="tx1"/>
                </a:solidFill>
              </a:rPr>
              <a:t>）的实现类，如表</a:t>
            </a:r>
            <a:r>
              <a:rPr lang="en-US" dirty="0" smtClean="0">
                <a:solidFill>
                  <a:schemeClr val="tx1"/>
                </a:solidFill>
              </a:rPr>
              <a:t>2-5</a:t>
            </a:r>
            <a:r>
              <a:rPr lang="zh-CN" altLang="en-US" dirty="0" smtClean="0">
                <a:solidFill>
                  <a:schemeClr val="tx1"/>
                </a:solidFill>
              </a:rPr>
              <a:t>所示。</a:t>
            </a: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928934"/>
            <a:ext cx="760505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928926" y="152401"/>
            <a:ext cx="56816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15859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chemeClr val="tx1"/>
                </a:solidFill>
              </a:rPr>
              <a:t>AscentWeb</a:t>
            </a:r>
            <a:r>
              <a:rPr lang="zh-CN" altLang="en-US" sz="1600" dirty="0" smtClean="0">
                <a:solidFill>
                  <a:schemeClr val="tx1"/>
                </a:solidFill>
              </a:rPr>
              <a:t>医药商务系统包括用户登录，商品浏览，商品查询，购物管理，和后台管理等模块。其中用户登录管理负责用户注册及用户登录；登录成功的用户可以浏览商品；查询特定商品的信息；对于选中的商品进行购物，包括加入购物车和生成订单；后台管理处理从购物网站转过来的订单，发送邮件；以及商品管理和用户管理。模块结构图如图</a:t>
            </a:r>
            <a:r>
              <a:rPr lang="en-US" sz="1600" dirty="0" smtClean="0">
                <a:solidFill>
                  <a:schemeClr val="tx1"/>
                </a:solidFill>
              </a:rPr>
              <a:t>2-1</a:t>
            </a:r>
            <a:r>
              <a:rPr lang="zh-CN" altLang="en-US" sz="1600" dirty="0" smtClean="0">
                <a:solidFill>
                  <a:schemeClr val="tx1"/>
                </a:solidFill>
              </a:rPr>
              <a:t>所示。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71744"/>
            <a:ext cx="6019800" cy="361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534400" cy="129539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3)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．中间业务层</a:t>
            </a:r>
            <a:r>
              <a:rPr lang="en-US" sz="1800" b="1" dirty="0" smtClean="0">
                <a:solidFill>
                  <a:schemeClr val="tx1"/>
                </a:solidFill>
              </a:rPr>
              <a:t>Spring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部分的设计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(1)</a:t>
            </a:r>
            <a:r>
              <a:rPr lang="en-US" sz="1800" dirty="0" err="1" smtClean="0">
                <a:solidFill>
                  <a:schemeClr val="tx1"/>
                </a:solidFill>
              </a:rPr>
              <a:t>com.ascent.service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逻辑包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包括所有与医药商务的</a:t>
            </a:r>
            <a:r>
              <a:rPr lang="en-US" sz="1800" dirty="0" smtClean="0">
                <a:solidFill>
                  <a:schemeClr val="tx1"/>
                </a:solidFill>
              </a:rPr>
              <a:t>Business Object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（业务逻辑对象）接口，如表</a:t>
            </a:r>
            <a:r>
              <a:rPr lang="en-US" sz="1800" dirty="0" smtClean="0">
                <a:solidFill>
                  <a:schemeClr val="tx1"/>
                </a:solidFill>
              </a:rPr>
              <a:t>2-6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928934"/>
            <a:ext cx="811709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714612" y="152401"/>
            <a:ext cx="58959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458200" cy="1581144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</a:rPr>
              <a:t>(2)</a:t>
            </a:r>
            <a:r>
              <a:rPr lang="en-US" sz="1800" dirty="0" err="1" smtClean="0">
                <a:solidFill>
                  <a:schemeClr val="tx1"/>
                </a:solidFill>
              </a:rPr>
              <a:t>com.ascent.service.impl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逻辑包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包括所有与医药商务的</a:t>
            </a:r>
            <a:r>
              <a:rPr lang="en-US" sz="1800" dirty="0" smtClean="0">
                <a:solidFill>
                  <a:schemeClr val="tx1"/>
                </a:solidFill>
              </a:rPr>
              <a:t>Business Object</a:t>
            </a:r>
            <a:r>
              <a:rPr lang="zh-CN" altLang="en-US" sz="1800" dirty="0" smtClean="0">
                <a:solidFill>
                  <a:schemeClr val="tx1"/>
                </a:solidFill>
              </a:rPr>
              <a:t>（业务逻辑对象）实现，如表</a:t>
            </a:r>
            <a:r>
              <a:rPr lang="en-US" sz="1800" dirty="0" smtClean="0">
                <a:solidFill>
                  <a:schemeClr val="tx1"/>
                </a:solidFill>
              </a:rPr>
              <a:t>2-7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</a:t>
            </a:r>
          </a:p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857496"/>
            <a:ext cx="779387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458200" cy="1576382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4)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．工具类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com.ascent.utill</a:t>
            </a:r>
            <a:r>
              <a:rPr lang="zh-CN" altLang="en-US" sz="1800" dirty="0" smtClean="0">
                <a:solidFill>
                  <a:schemeClr val="tx1"/>
                </a:solidFill>
              </a:rPr>
              <a:t>逻辑包，如表</a:t>
            </a:r>
            <a:r>
              <a:rPr lang="en-US" sz="1800" dirty="0" smtClean="0">
                <a:solidFill>
                  <a:schemeClr val="tx1"/>
                </a:solidFill>
              </a:rPr>
              <a:t>2-8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</a:p>
          <a:p>
            <a:endParaRPr lang="zh-CN" altLang="en-US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000372"/>
            <a:ext cx="715690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标题 1"/>
          <p:cNvSpPr txBox="1">
            <a:spLocks/>
          </p:cNvSpPr>
          <p:nvPr/>
        </p:nvSpPr>
        <p:spPr bwMode="auto">
          <a:xfrm>
            <a:off x="2500298" y="152401"/>
            <a:ext cx="61103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458200" cy="1223954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2.2.2  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数据库设计（</a:t>
            </a:r>
            <a:r>
              <a:rPr lang="en-US" sz="1800" b="1" dirty="0" smtClean="0">
                <a:solidFill>
                  <a:schemeClr val="tx1"/>
                </a:solidFill>
              </a:rPr>
              <a:t>data model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）</a:t>
            </a:r>
          </a:p>
          <a:p>
            <a:r>
              <a:rPr lang="zh-CN" altLang="en-US" sz="1800" dirty="0" smtClean="0">
                <a:solidFill>
                  <a:schemeClr val="tx1"/>
                </a:solidFill>
              </a:rPr>
              <a:t>实体关系（</a:t>
            </a:r>
            <a:r>
              <a:rPr lang="en-US" sz="1800" dirty="0" smtClean="0">
                <a:solidFill>
                  <a:schemeClr val="tx1"/>
                </a:solidFill>
              </a:rPr>
              <a:t>Entity-Relationship</a:t>
            </a:r>
            <a:r>
              <a:rPr lang="zh-CN" altLang="en-US" sz="1800" dirty="0" smtClean="0">
                <a:solidFill>
                  <a:schemeClr val="tx1"/>
                </a:solidFill>
              </a:rPr>
              <a:t>）如图</a:t>
            </a:r>
            <a:r>
              <a:rPr lang="en-US" sz="1800" dirty="0" smtClean="0">
                <a:solidFill>
                  <a:schemeClr val="tx1"/>
                </a:solidFill>
              </a:rPr>
              <a:t>2-24</a:t>
            </a:r>
            <a:r>
              <a:rPr lang="zh-CN" altLang="en-US" sz="1800" dirty="0" smtClean="0">
                <a:solidFill>
                  <a:schemeClr val="tx1"/>
                </a:solidFill>
              </a:rPr>
              <a:t>，表结构如表</a:t>
            </a:r>
            <a:r>
              <a:rPr lang="en-US" sz="1800" dirty="0" smtClean="0">
                <a:solidFill>
                  <a:schemeClr val="tx1"/>
                </a:solidFill>
              </a:rPr>
              <a:t>2-9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sz="1800" dirty="0" smtClean="0">
                <a:solidFill>
                  <a:schemeClr val="tx1"/>
                </a:solidFill>
              </a:rPr>
              <a:t>2-10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sz="1800" dirty="0" smtClean="0">
                <a:solidFill>
                  <a:schemeClr val="tx1"/>
                </a:solidFill>
              </a:rPr>
              <a:t>2-11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sz="1800" dirty="0" smtClean="0">
                <a:solidFill>
                  <a:schemeClr val="tx1"/>
                </a:solidFill>
              </a:rPr>
              <a:t>2-12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sz="1800" dirty="0" smtClean="0">
                <a:solidFill>
                  <a:schemeClr val="tx1"/>
                </a:solidFill>
              </a:rPr>
              <a:t>2-13</a:t>
            </a:r>
            <a:r>
              <a:rPr lang="zh-CN" altLang="en-US" sz="1800" dirty="0" smtClean="0">
                <a:solidFill>
                  <a:schemeClr val="tx1"/>
                </a:solidFill>
              </a:rPr>
              <a:t>、</a:t>
            </a:r>
            <a:r>
              <a:rPr lang="en-US" sz="1800" dirty="0" smtClean="0">
                <a:solidFill>
                  <a:schemeClr val="tx1"/>
                </a:solidFill>
              </a:rPr>
              <a:t>2-14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071678"/>
            <a:ext cx="47815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071546"/>
            <a:ext cx="6705600" cy="532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142984"/>
            <a:ext cx="687689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150140"/>
            <a:ext cx="5715040" cy="5157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2643174" y="152401"/>
            <a:ext cx="59674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/>
            <a:r>
              <a:rPr kumimoji="0" 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2.2 </a:t>
            </a:r>
            <a:r>
              <a:rPr kumimoji="0" lang="zh-CN" altLang="en-US" sz="28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项目系统分析和设计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4282" y="2071678"/>
            <a:ext cx="8610600" cy="43005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</a:rPr>
              <a:t>用户管理主要包括以下功能模块：：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 注册用户信息：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）．对于新用户，点击“注册”按钮，进入用户注册页面；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）．填写相关注册信息，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为必填项；填写完成后点击“确定”按钮；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）．弹出“注册成功”对话框，即成功注册。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 用户登录验证：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）．对于已注册的用户，进入用户登录页面；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）．填写您的用户名和密码；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）．点击“登录”按钮。</a:t>
            </a:r>
          </a:p>
          <a:p>
            <a:r>
              <a:rPr lang="zh-CN" altLang="en-US" dirty="0" smtClean="0">
                <a:solidFill>
                  <a:schemeClr val="tx1"/>
                </a:solidFill>
              </a:rPr>
              <a:t>（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</a:rPr>
              <a:t>）．用户名和密码正确，登录成功，进入医药商务网站，如图</a:t>
            </a:r>
            <a:r>
              <a:rPr lang="en-US" dirty="0" smtClean="0">
                <a:solidFill>
                  <a:schemeClr val="tx1"/>
                </a:solidFill>
              </a:rPr>
              <a:t>2-2</a:t>
            </a:r>
            <a:r>
              <a:rPr lang="zh-CN" altLang="en-US" dirty="0" smtClean="0">
                <a:solidFill>
                  <a:schemeClr val="tx1"/>
                </a:solidFill>
              </a:rPr>
              <a:t>所示。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1000108"/>
            <a:ext cx="25146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857232"/>
            <a:ext cx="8458200" cy="12001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2.</a:t>
            </a:r>
            <a:r>
              <a:rPr lang="zh-CN" altLang="en-US" sz="1800" dirty="0" smtClean="0">
                <a:solidFill>
                  <a:schemeClr val="tx1"/>
                </a:solidFill>
              </a:rPr>
              <a:t>浏览商品（开发用例为药品）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网站的商品列表要列出当前网站所有的商品名称。当用户单击某一商品名称时，要列出该商品的详细信息（包括商品名称，商品编号，图片等），如图</a:t>
            </a:r>
            <a:r>
              <a:rPr lang="en-US" sz="1800" dirty="0" smtClean="0">
                <a:solidFill>
                  <a:schemeClr val="tx1"/>
                </a:solidFill>
              </a:rPr>
              <a:t>2-3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214554"/>
            <a:ext cx="6572296" cy="416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571736" y="152401"/>
            <a:ext cx="6038864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400" y="990600"/>
            <a:ext cx="3276600" cy="44386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3.</a:t>
            </a:r>
            <a:r>
              <a:rPr lang="zh-CN" altLang="en-US" sz="1800" dirty="0" smtClean="0">
                <a:solidFill>
                  <a:schemeClr val="tx1"/>
                </a:solidFill>
              </a:rPr>
              <a:t>查询商品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用户可以在网站的商品查询页面选择查询条件，如图</a:t>
            </a:r>
            <a:r>
              <a:rPr lang="en-US" sz="1800" dirty="0" smtClean="0">
                <a:solidFill>
                  <a:schemeClr val="tx1"/>
                </a:solidFill>
              </a:rPr>
              <a:t>2-4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所示。输入查询关键字，单击</a:t>
            </a:r>
            <a:r>
              <a:rPr lang="en-US" altLang="zh-CN" sz="1800" dirty="0" smtClean="0">
                <a:solidFill>
                  <a:schemeClr val="tx1"/>
                </a:solidFill>
              </a:rPr>
              <a:t>【</a:t>
            </a:r>
            <a:r>
              <a:rPr lang="zh-CN" altLang="en-US" sz="1800" dirty="0" smtClean="0">
                <a:solidFill>
                  <a:schemeClr val="tx1"/>
                </a:solidFill>
              </a:rPr>
              <a:t>查询</a:t>
            </a:r>
            <a:r>
              <a:rPr lang="en-US" altLang="zh-CN" sz="1800" dirty="0" smtClean="0">
                <a:solidFill>
                  <a:schemeClr val="tx1"/>
                </a:solidFill>
              </a:rPr>
              <a:t>】</a:t>
            </a:r>
            <a:r>
              <a:rPr lang="zh-CN" altLang="en-US" sz="1800" dirty="0" smtClean="0">
                <a:solidFill>
                  <a:schemeClr val="tx1"/>
                </a:solidFill>
              </a:rPr>
              <a:t>按钮可以查看网站是否有此商品，系统将查找结果（如果有此商品，返回商品的详细信息，如果没有，返回当前没有此商品的信息）返回给用户。如图</a:t>
            </a:r>
            <a:r>
              <a:rPr lang="en-US" sz="1800" dirty="0" smtClean="0">
                <a:solidFill>
                  <a:schemeClr val="tx1"/>
                </a:solidFill>
              </a:rPr>
              <a:t>2-5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000108"/>
            <a:ext cx="4876800" cy="305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024086"/>
            <a:ext cx="5410200" cy="2833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500298" y="152401"/>
            <a:ext cx="6110302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10600" cy="15097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4.</a:t>
            </a:r>
            <a:r>
              <a:rPr lang="zh-CN" altLang="en-US" sz="1800" dirty="0" smtClean="0">
                <a:solidFill>
                  <a:schemeClr val="tx1"/>
                </a:solidFill>
              </a:rPr>
              <a:t>购物管理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1</a:t>
            </a:r>
            <a:r>
              <a:rPr lang="zh-CN" altLang="en-US" sz="1800" dirty="0" smtClean="0">
                <a:solidFill>
                  <a:schemeClr val="tx1"/>
                </a:solidFill>
              </a:rPr>
              <a:t>）用户可以随时查看自己的购物车如图</a:t>
            </a:r>
            <a:r>
              <a:rPr lang="en-US" sz="1800" dirty="0" smtClean="0">
                <a:solidFill>
                  <a:schemeClr val="tx1"/>
                </a:solidFill>
              </a:rPr>
              <a:t>2-6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所示，可以添加或删除购物车中的商品如图</a:t>
            </a:r>
            <a:r>
              <a:rPr lang="en-US" sz="1800" dirty="0" smtClean="0">
                <a:solidFill>
                  <a:schemeClr val="tx1"/>
                </a:solidFill>
              </a:rPr>
              <a:t>2-7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所示，可以修改商品购买量如图</a:t>
            </a:r>
            <a:r>
              <a:rPr lang="en-US" sz="1800" dirty="0" smtClean="0">
                <a:solidFill>
                  <a:schemeClr val="tx1"/>
                </a:solidFill>
              </a:rPr>
              <a:t>2-8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786058"/>
            <a:ext cx="7656871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3000364" y="152401"/>
            <a:ext cx="5610236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071546"/>
            <a:ext cx="5301640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786190"/>
            <a:ext cx="5281626" cy="263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786050" y="152401"/>
            <a:ext cx="5824550" cy="609600"/>
          </a:xfrm>
        </p:spPr>
        <p:txBody>
          <a:bodyPr/>
          <a:lstStyle/>
          <a:p>
            <a:r>
              <a:rPr lang="en-US" sz="2800" dirty="0" smtClean="0"/>
              <a:t>2.1 </a:t>
            </a:r>
            <a:r>
              <a:rPr lang="zh-CN" altLang="en-US" sz="2800" dirty="0" smtClean="0"/>
              <a:t>项目需求分析</a:t>
            </a:r>
            <a:endParaRPr lang="zh-CN" altLang="en-US" sz="2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8686800" cy="14430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smtClean="0">
                <a:solidFill>
                  <a:schemeClr val="tx1"/>
                </a:solidFill>
              </a:rPr>
              <a:t>2</a:t>
            </a:r>
            <a:r>
              <a:rPr lang="zh-CN" altLang="en-US" sz="1800" dirty="0" smtClean="0">
                <a:solidFill>
                  <a:schemeClr val="tx1"/>
                </a:solidFill>
              </a:rPr>
              <a:t>）生成订单</a:t>
            </a:r>
          </a:p>
          <a:p>
            <a:pPr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tx1"/>
                </a:solidFill>
              </a:rPr>
              <a:t>在浏览商品时，用户可以在查看商品的列表或详细信息时添加此商品到购物车，添加完毕可以选择继续购物或是结算。如果选择结算，要填定一个购物登记表，该表包括以下内容：购物人姓名、地址、</a:t>
            </a:r>
            <a:r>
              <a:rPr lang="en-US" sz="1800" dirty="0" smtClean="0">
                <a:solidFill>
                  <a:schemeClr val="tx1"/>
                </a:solidFill>
              </a:rPr>
              <a:t>E-mail</a:t>
            </a:r>
            <a:r>
              <a:rPr lang="zh-CN" altLang="en-US" sz="1800" dirty="0" smtClean="0">
                <a:solidFill>
                  <a:schemeClr val="tx1"/>
                </a:solidFill>
              </a:rPr>
              <a:t>、所购商品的列表等等。如图</a:t>
            </a:r>
            <a:r>
              <a:rPr lang="en-US" sz="1800" dirty="0" smtClean="0">
                <a:solidFill>
                  <a:schemeClr val="tx1"/>
                </a:solidFill>
              </a:rPr>
              <a:t>2-9</a:t>
            </a:r>
            <a:r>
              <a:rPr lang="zh-CN" altLang="en-US" sz="1800" dirty="0" smtClean="0">
                <a:solidFill>
                  <a:schemeClr val="tx1"/>
                </a:solidFill>
              </a:rPr>
              <a:t>所示：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357430"/>
            <a:ext cx="5962650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t-template">
  <a:themeElements>
    <a:clrScheme name="Templete_Tarena 8">
      <a:dk1>
        <a:srgbClr val="000000"/>
      </a:dk1>
      <a:lt1>
        <a:srgbClr val="00279F"/>
      </a:lt1>
      <a:dk2>
        <a:srgbClr val="9E001B"/>
      </a:dk2>
      <a:lt2>
        <a:srgbClr val="C0C0C0"/>
      </a:lt2>
      <a:accent1>
        <a:srgbClr val="FFFFCC"/>
      </a:accent1>
      <a:accent2>
        <a:srgbClr val="CCECFF"/>
      </a:accent2>
      <a:accent3>
        <a:srgbClr val="AAACCD"/>
      </a:accent3>
      <a:accent4>
        <a:srgbClr val="000000"/>
      </a:accent4>
      <a:accent5>
        <a:srgbClr val="FFFFE2"/>
      </a:accent5>
      <a:accent6>
        <a:srgbClr val="B9D6E7"/>
      </a:accent6>
      <a:hlink>
        <a:srgbClr val="0066FF"/>
      </a:hlink>
      <a:folHlink>
        <a:srgbClr val="00CC66"/>
      </a:folHlink>
    </a:clrScheme>
    <a:fontScheme name="Templete_Taren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Templete_Taren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ete_Taren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ete_Tarena 8">
        <a:dk1>
          <a:srgbClr val="000000"/>
        </a:dk1>
        <a:lt1>
          <a:srgbClr val="00279F"/>
        </a:lt1>
        <a:dk2>
          <a:srgbClr val="9E001B"/>
        </a:dk2>
        <a:lt2>
          <a:srgbClr val="C0C0C0"/>
        </a:lt2>
        <a:accent1>
          <a:srgbClr val="FFFFCC"/>
        </a:accent1>
        <a:accent2>
          <a:srgbClr val="CCECFF"/>
        </a:accent2>
        <a:accent3>
          <a:srgbClr val="AAACCD"/>
        </a:accent3>
        <a:accent4>
          <a:srgbClr val="000000"/>
        </a:accent4>
        <a:accent5>
          <a:srgbClr val="FFFFE2"/>
        </a:accent5>
        <a:accent6>
          <a:srgbClr val="B9D6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hiSoft simp temp new</Template>
  <TotalTime>780</TotalTime>
  <Words>1341</Words>
  <Application>Microsoft Office PowerPoint</Application>
  <PresentationFormat>全屏显示(4:3)</PresentationFormat>
  <Paragraphs>123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9" baseType="lpstr">
      <vt:lpstr>ppt-template</vt:lpstr>
      <vt:lpstr>剪辑</vt:lpstr>
      <vt:lpstr>Java高级框架应用开发案例教程(二)  AscentWeb医药商务项目概述 </vt:lpstr>
      <vt:lpstr>PowerPoint 演示文稿</vt:lpstr>
      <vt:lpstr>2.1 项目需求分析</vt:lpstr>
      <vt:lpstr>2.1 项目需求分析</vt:lpstr>
      <vt:lpstr>2.1 项目需求分析</vt:lpstr>
      <vt:lpstr>2.1 项目需求分析</vt:lpstr>
      <vt:lpstr>2.1 项目需求分析</vt:lpstr>
      <vt:lpstr>2.1 项目需求分析</vt:lpstr>
      <vt:lpstr>2.1 项目需求分析</vt:lpstr>
      <vt:lpstr>2.1 项目需求分析</vt:lpstr>
      <vt:lpstr>2.1 项目需求分析</vt:lpstr>
      <vt:lpstr>2.1 项目需求分析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数据库设计开发案例教程（五）.pptx</dc:title>
  <dc:creator>soft</dc:creator>
  <cp:lastModifiedBy>zy</cp:lastModifiedBy>
  <cp:revision>165</cp:revision>
  <dcterms:created xsi:type="dcterms:W3CDTF">2011-05-10T06:46:10Z</dcterms:created>
  <dcterms:modified xsi:type="dcterms:W3CDTF">2012-08-01T11:05:54Z</dcterms:modified>
</cp:coreProperties>
</file>