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81" r:id="rId3"/>
    <p:sldId id="287" r:id="rId4"/>
    <p:sldId id="473" r:id="rId5"/>
    <p:sldId id="475" r:id="rId6"/>
    <p:sldId id="370" r:id="rId7"/>
    <p:sldId id="371" r:id="rId8"/>
    <p:sldId id="358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0B717-7732-48E5-816E-9E21284F3776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B1DFD-533F-4B4D-A798-30E609508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7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071B2E74-1A29-4EDE-8B1B-7F4F3807F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96FECE-C3EF-4A65-B4EF-9B7A3A062BC0}" type="slidenum">
              <a:rPr kumimoji="0" lang="en-US" altLang="zh-CN" sz="1200" smtClean="0">
                <a:ea typeface="等线" panose="02010600030101010101" pitchFamily="2" charset="-122"/>
              </a:rPr>
              <a:pPr/>
              <a:t>6</a:t>
            </a:fld>
            <a:endParaRPr kumimoji="0" lang="en-US" altLang="zh-CN" sz="1200">
              <a:ea typeface="等线" panose="02010600030101010101" pitchFamily="2" charset="-122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0CAFEE4-593A-4F34-8D9D-A81A8E1233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19B3B49C-E2B7-4315-9465-446E6A3311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概率论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4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9D56BAAF-763E-401B-8DF6-F92D94A0B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2A9C6C-EC0E-4DEB-85F1-D84E4F8D015D}" type="slidenum">
              <a:rPr kumimoji="0" lang="en-US" altLang="zh-CN" sz="1200" smtClean="0">
                <a:ea typeface="等线" panose="02010600030101010101" pitchFamily="2" charset="-122"/>
              </a:rPr>
              <a:pPr/>
              <a:t>7</a:t>
            </a:fld>
            <a:endParaRPr kumimoji="0" lang="en-US" altLang="zh-CN" sz="1200">
              <a:ea typeface="等线" panose="02010600030101010101" pitchFamily="2" charset="-122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CF96EE9-75C3-4932-9E02-6CBC777877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F49ADD9E-F34F-4482-AB56-A276910E2B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万有引力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3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热传导定律，玻璃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线性规划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3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背包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3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最短路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常染色体遗传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报童问题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B1DFD-533F-4B4D-A798-30E6095082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CAFC2-C950-4101-8446-6273E774E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859D9-E0B6-4755-9FA7-1ED10E844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7958D-F534-4698-82F9-E17A121C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52654-AB39-4E4A-9B93-B95ACFB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1F5CC-CCB2-4FD3-9813-1FC9C5FD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3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8A8C3-429F-4694-A276-1EDDEE1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4BA22-8039-4EF5-897C-4979664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FA5C4-E3DA-49BF-8A29-57F9783A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F1AFB-A52A-41B5-924A-2E4A0ACD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88A4E-3BDD-4FB0-A4C2-52E265A4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0B28A9-A528-4F8D-A6F8-FC85F25C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BC151-6065-4ABF-9B6E-7FCBDE6E9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E1BD1-314E-4E80-93B2-B1C40DBC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E1EC-49B7-4AFA-AA58-A3045835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36E85-6B24-4317-8DA0-B319B1E6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A4800-C95D-40C3-9BE0-242C903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9394C-DB57-4FDC-8BC9-6AE0B6B4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60CB6-791B-497C-9555-8B1D197A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4AB4B-91A5-441A-8EC0-04B73F0B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B9C6C-798A-45B3-938E-07D95466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D1A8-F925-4BAD-8365-9B4BE93F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E6867-78DA-4412-85E9-D292666D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EC3BB-1485-46F0-88C6-8C9FC64D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3704F-7521-489A-912D-B48C0A06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2B1D5-975D-4F3C-A1A5-DA7945F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1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3E48-5E80-461E-8F8E-A3AEA876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B4943-9848-4209-92E6-DB9C20B2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9B76B-58DD-40FC-95A6-197D643F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8B07A-37E9-4FC7-BEEE-F9D40592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22580-CEA5-4342-8D13-E93CAA60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F7E32-5D90-4464-A1EA-6D382445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5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32F0F-3093-4986-B2E7-A2523054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9A0D7-193B-43C6-B258-E7A6E6A5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7F703-1296-47B6-B631-1F2C8B88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788CB-FBEC-4240-8CF5-906D190D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1D883-E5B1-4F34-B22D-5408121E3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634D07-14BD-4214-B63A-EEA1425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7516A-5379-4F76-A408-CD12507B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B4A0E4-63F2-4BBF-9145-6C2BB6A5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8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57E35-4352-4A5E-9C68-C9150B2E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2E536-FFF1-4BF4-B549-DAA1FF5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6EF8D-A270-438E-A724-BCF01A1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EA470-48E1-4E93-A2B6-4CE4C20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F9C04-0382-4951-A1F4-76ACCC5E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9BC43-0463-42F3-A51A-900581BC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2AF51-A202-4889-9644-98B92B9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7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1D04-8844-4DC4-A71F-FF95C486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95307-3DB2-4580-9A9D-3642AE55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F11A2-431B-47D9-AAB1-82AAC762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DD5FD-02B3-4B7D-998D-46FC452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B9F28-7471-455F-AB0F-FFD73C2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23406-2ED3-43C7-A68E-5D19456A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8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4000A-DBB9-4CD5-A1C9-D8218C2F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71FA0-48C9-40A3-8859-6F0C39C5A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0C8CC-3492-40BE-85F4-291019EBC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ADCC-5683-4EEE-A544-B7D258B7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D9DFE-6EC9-4862-AF15-9A66161F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2FD5F-FE45-4F7B-9C59-B33E2A41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6E11B8-4223-4D6C-A002-DED98058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E7D2C-81C8-46C9-A7C3-37B1E97E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46BB-67F5-483B-B89C-112A6F8C2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4913-17A2-4BED-8269-98E4882817A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AA814-36B6-497E-8540-80C93ED78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4C902-8221-439B-989A-2AE9F2789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F309-2AC6-4EF7-9F18-DA1178B1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82D6E0FD-403F-49E5-8F3F-E17F6ADDC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C2D5B9-01F5-428F-85D1-02448B6E6FEE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28EEC5B-A299-4C13-9F88-F8AD17E40529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3581400" y="381000"/>
            <a:ext cx="5867400" cy="10668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kumimoji="1"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1.1</a:t>
            </a:r>
            <a:r>
              <a:rPr kumimoji="1"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问题的提出</a:t>
            </a:r>
          </a:p>
        </p:txBody>
      </p:sp>
      <p:graphicFrame>
        <p:nvGraphicFramePr>
          <p:cNvPr id="59395" name="Group 3">
            <a:extLst>
              <a:ext uri="{FF2B5EF4-FFF2-40B4-BE49-F238E27FC236}">
                <a16:creationId xmlns:a16="http://schemas.microsoft.com/office/drawing/2014/main" id="{1BF212B2-7377-4CEA-98EA-44AB2DD644EE}"/>
              </a:ext>
            </a:extLst>
          </p:cNvPr>
          <p:cNvGraphicFramePr>
            <a:graphicFrameLocks noGrp="1"/>
          </p:cNvGraphicFramePr>
          <p:nvPr/>
        </p:nvGraphicFramePr>
        <p:xfrm>
          <a:off x="3216276" y="2168525"/>
          <a:ext cx="6119813" cy="2570162"/>
        </p:xfrm>
        <a:graphic>
          <a:graphicData uri="http://schemas.openxmlformats.org/drawingml/2006/table">
            <a:tbl>
              <a:tblPr/>
              <a:tblGrid>
                <a:gridCol w="99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 Black" panose="020B0A04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设备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原材料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原材料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单位利润（元）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产品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27" marR="91427"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----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产品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27" marR="91427"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----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总量限制</a:t>
                      </a:r>
                    </a:p>
                  </a:txBody>
                  <a:tcPr marL="91427" marR="91427"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8h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16Kg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12Kg</a:t>
                      </a: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 Black" panose="020B0A040201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 Black" panose="020B0A040201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6" name="Rectangle 41">
            <a:extLst>
              <a:ext uri="{FF2B5EF4-FFF2-40B4-BE49-F238E27FC236}">
                <a16:creationId xmlns:a16="http://schemas.microsoft.com/office/drawing/2014/main" id="{AE8A9E95-5985-44B4-8E2D-B26F2FCA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092700"/>
            <a:ext cx="4391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问应如何安排计划使该工厂获利最多？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AC8EBC-DD22-4B68-8B19-34D8EE8C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445125"/>
            <a:ext cx="230505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决策变量是什么？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BF495-20A9-4DCC-B92D-B8840AB70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876925"/>
            <a:ext cx="381635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生产产品</a:t>
            </a:r>
            <a:r>
              <a:rPr lang="en-US" altLang="zh-CN" sz="2000">
                <a:latin typeface="Times New Roman" panose="02020603050405020304" pitchFamily="18" charset="0"/>
              </a:rPr>
              <a:t>A,B</a:t>
            </a:r>
            <a:r>
              <a:rPr lang="zh-CN" altLang="en-US" sz="2000">
                <a:latin typeface="Times New Roman" panose="02020603050405020304" pitchFamily="18" charset="0"/>
              </a:rPr>
              <a:t>的数量各是多少。</a:t>
            </a:r>
          </a:p>
        </p:txBody>
      </p:sp>
      <p:sp>
        <p:nvSpPr>
          <p:cNvPr id="28709" name="文本框 7">
            <a:extLst>
              <a:ext uri="{FF2B5EF4-FFF2-40B4-BE49-F238E27FC236}">
                <a16:creationId xmlns:a16="http://schemas.microsoft.com/office/drawing/2014/main" id="{CAADFC90-906A-491E-B936-497F969A6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6237288"/>
            <a:ext cx="2049463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用</a:t>
            </a:r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12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, X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</a:rPr>
              <a:t>表示。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70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E95BD2-1A9F-435C-B0C1-3AB394107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60" y="0"/>
            <a:ext cx="91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62CCC8B-0EC0-4CC2-B93C-5DA82C846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EF8CA-9DFF-4FFC-A3CF-667744E0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CF1CD-D765-4831-89D4-AA13306D0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7C3324-1AF2-4B0C-A48E-5E67CDB84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D0BF91-DD37-4F08-84D1-8B96DD46D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27" y="143979"/>
            <a:ext cx="3163666" cy="23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4E7A7C-A54E-43A7-92C4-E2507F122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7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519D88-14A2-4B1E-A7AF-B00AD259A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5" y="-98854"/>
            <a:ext cx="51435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B42A45-183F-4424-97AD-3281CD80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DE2326-D9C1-4D84-B67D-5561C05A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3B9C939-F94C-4096-80FE-81806F4DA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A5AD5-E5F5-426C-A615-064E903AC001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BB1A04A-CAF7-4BCA-ACD7-4C351224C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772400" cy="762000"/>
          </a:xfrm>
        </p:spPr>
        <p:txBody>
          <a:bodyPr anchor="t"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1.1</a:t>
            </a:r>
            <a:r>
              <a:rPr kumimoji="1"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问题的提出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5DA8F84D-0332-48A2-BCBE-195ED3A1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5905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Tahoma" panose="020B0604030504040204" pitchFamily="34" charset="0"/>
                <a:ea typeface="隶书" panose="02010509060101010101" pitchFamily="49" charset="-122"/>
              </a:rPr>
              <a:t>Max Z=2X</a:t>
            </a:r>
            <a:r>
              <a:rPr lang="en-US" altLang="zh-CN" sz="4000" baseline="-25000">
                <a:latin typeface="Tahoma" panose="020B0604030504040204" pitchFamily="34" charset="0"/>
                <a:ea typeface="隶书" panose="02010509060101010101" pitchFamily="49" charset="-122"/>
              </a:rPr>
              <a:t>1</a:t>
            </a:r>
            <a:r>
              <a:rPr lang="en-US" altLang="zh-CN" sz="4000">
                <a:latin typeface="Tahoma" panose="020B0604030504040204" pitchFamily="34" charset="0"/>
                <a:ea typeface="隶书" panose="02010509060101010101" pitchFamily="49" charset="-122"/>
              </a:rPr>
              <a:t>+3X</a:t>
            </a:r>
            <a:r>
              <a:rPr lang="en-US" altLang="zh-CN" sz="4000" baseline="-25000">
                <a:latin typeface="Tahoma" panose="020B0604030504040204" pitchFamily="34" charset="0"/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16E029E8-98A0-4066-82BA-68BDCD156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latin typeface="Tahoma" panose="020B0604030504040204" pitchFamily="34" charset="0"/>
                <a:ea typeface="隶书" panose="02010509060101010101" pitchFamily="49" charset="-122"/>
              </a:rPr>
              <a:t>目标函数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8FC673BE-B813-41A8-ADC3-DE68E5B4C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766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latin typeface="Tahoma" panose="020B0604030504040204" pitchFamily="34" charset="0"/>
                <a:ea typeface="隶书" panose="02010509060101010101" pitchFamily="49" charset="-122"/>
              </a:rPr>
              <a:t>约束条件</a:t>
            </a:r>
          </a:p>
        </p:txBody>
      </p: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C0329B3C-A2ED-44BF-ADD7-CB9CDF57661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05200"/>
            <a:ext cx="4191000" cy="2133600"/>
            <a:chOff x="912" y="1920"/>
            <a:chExt cx="2976" cy="1872"/>
          </a:xfrm>
        </p:grpSpPr>
        <p:sp>
          <p:nvSpPr>
            <p:cNvPr id="32778" name="Text Box 7">
              <a:extLst>
                <a:ext uri="{FF2B5EF4-FFF2-40B4-BE49-F238E27FC236}">
                  <a16:creationId xmlns:a16="http://schemas.microsoft.com/office/drawing/2014/main" id="{81800DDC-47EC-4327-8E10-485643046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00"/>
              <a:ext cx="26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4X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            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≤16</a:t>
              </a:r>
              <a:endParaRPr lang="en-US" altLang="zh-CN" sz="4000" baseline="-25000"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2779" name="Text Box 8">
              <a:extLst>
                <a:ext uri="{FF2B5EF4-FFF2-40B4-BE49-F238E27FC236}">
                  <a16:creationId xmlns:a16="http://schemas.microsoft.com/office/drawing/2014/main" id="{C6EADCD4-E402-439C-A27C-6EEC34C41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880"/>
              <a:ext cx="26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         4X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≤12</a:t>
              </a:r>
              <a:endParaRPr lang="en-US" altLang="zh-CN" sz="4000" baseline="-25000"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2780" name="Text Box 9">
              <a:extLst>
                <a:ext uri="{FF2B5EF4-FFF2-40B4-BE49-F238E27FC236}">
                  <a16:creationId xmlns:a16="http://schemas.microsoft.com/office/drawing/2014/main" id="{9F34AC58-5552-4A45-877A-407CB7A4B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60"/>
              <a:ext cx="26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      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 </a:t>
              </a:r>
              <a:r>
                <a:rPr lang="zh-CN" altLang="en-US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、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≥0</a:t>
              </a:r>
            </a:p>
          </p:txBody>
        </p:sp>
        <p:sp>
          <p:nvSpPr>
            <p:cNvPr id="32781" name="Text Box 10">
              <a:extLst>
                <a:ext uri="{FF2B5EF4-FFF2-40B4-BE49-F238E27FC236}">
                  <a16:creationId xmlns:a16="http://schemas.microsoft.com/office/drawing/2014/main" id="{342B0C81-DC12-438B-B4F2-06035F0F2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26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  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2X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≤8</a:t>
              </a:r>
            </a:p>
          </p:txBody>
        </p:sp>
        <p:sp>
          <p:nvSpPr>
            <p:cNvPr id="32782" name="AutoShape 11">
              <a:extLst>
                <a:ext uri="{FF2B5EF4-FFF2-40B4-BE49-F238E27FC236}">
                  <a16:creationId xmlns:a16="http://schemas.microsoft.com/office/drawing/2014/main" id="{DDB2CAF2-E507-4792-93C0-C7D60006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63500" name="AutoShape 12">
            <a:extLst>
              <a:ext uri="{FF2B5EF4-FFF2-40B4-BE49-F238E27FC236}">
                <a16:creationId xmlns:a16="http://schemas.microsoft.com/office/drawing/2014/main" id="{882B8127-6468-4F7E-9E83-C72233845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81600"/>
            <a:ext cx="2743200" cy="762000"/>
          </a:xfrm>
          <a:prstGeom prst="wedgeRoundRectCallout">
            <a:avLst>
              <a:gd name="adj1" fmla="val 36852"/>
              <a:gd name="adj2" fmla="val -9220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线性不等式</a:t>
            </a:r>
          </a:p>
        </p:txBody>
      </p:sp>
      <p:sp>
        <p:nvSpPr>
          <p:cNvPr id="63501" name="AutoShape 13">
            <a:extLst>
              <a:ext uri="{FF2B5EF4-FFF2-40B4-BE49-F238E27FC236}">
                <a16:creationId xmlns:a16="http://schemas.microsoft.com/office/drawing/2014/main" id="{B6302C4E-3EBD-488F-A034-CB37BE6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2362200" cy="654050"/>
          </a:xfrm>
          <a:prstGeom prst="wedgeRoundRectCallout">
            <a:avLst>
              <a:gd name="adj1" fmla="val 90293"/>
              <a:gd name="adj2" fmla="val 4111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线性组合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/>
      <p:bldP spid="63493" grpId="0"/>
      <p:bldP spid="63500" grpId="0" animBg="1"/>
      <p:bldP spid="635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D603781-76E4-4835-B39C-934E97960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157A-79E0-4C6B-88FA-E088E33612A1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7DFAE1E-068A-4067-AC42-F0813146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"/>
            <a:ext cx="58674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1.2</a:t>
            </a:r>
            <a:r>
              <a:rPr lang="zh-CN" altLang="en-US" sz="4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图解法</a:t>
            </a:r>
          </a:p>
        </p:txBody>
      </p:sp>
      <p:grpSp>
        <p:nvGrpSpPr>
          <p:cNvPr id="71684" name="Group 4">
            <a:extLst>
              <a:ext uri="{FF2B5EF4-FFF2-40B4-BE49-F238E27FC236}">
                <a16:creationId xmlns:a16="http://schemas.microsoft.com/office/drawing/2014/main" id="{A75EFB37-2412-4594-977F-4F01BC44AEF6}"/>
              </a:ext>
            </a:extLst>
          </p:cNvPr>
          <p:cNvGrpSpPr>
            <a:grpSpLocks/>
          </p:cNvGrpSpPr>
          <p:nvPr/>
        </p:nvGrpSpPr>
        <p:grpSpPr bwMode="auto">
          <a:xfrm>
            <a:off x="2557464" y="2544764"/>
            <a:ext cx="573087" cy="3627437"/>
            <a:chOff x="651" y="1603"/>
            <a:chExt cx="361" cy="2285"/>
          </a:xfrm>
        </p:grpSpPr>
        <p:sp>
          <p:nvSpPr>
            <p:cNvPr id="41006" name="Line 5">
              <a:extLst>
                <a:ext uri="{FF2B5EF4-FFF2-40B4-BE49-F238E27FC236}">
                  <a16:creationId xmlns:a16="http://schemas.microsoft.com/office/drawing/2014/main" id="{A1EB5B6F-0101-4D72-9D60-1FCC38282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32"/>
              <a:ext cx="0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Rectangle 6">
              <a:extLst>
                <a:ext uri="{FF2B5EF4-FFF2-40B4-BE49-F238E27FC236}">
                  <a16:creationId xmlns:a16="http://schemas.microsoft.com/office/drawing/2014/main" id="{20DFFFB2-E82A-4AF1-992A-92741E67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1603"/>
              <a:ext cx="3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</a:t>
              </a:r>
            </a:p>
          </p:txBody>
        </p:sp>
      </p:grpSp>
      <p:grpSp>
        <p:nvGrpSpPr>
          <p:cNvPr id="71687" name="Group 7">
            <a:extLst>
              <a:ext uri="{FF2B5EF4-FFF2-40B4-BE49-F238E27FC236}">
                <a16:creationId xmlns:a16="http://schemas.microsoft.com/office/drawing/2014/main" id="{ECFA69FF-C4D4-44D5-9697-42D1E9AF211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172206"/>
            <a:ext cx="6745288" cy="584201"/>
            <a:chOff x="960" y="3888"/>
            <a:chExt cx="4249" cy="368"/>
          </a:xfrm>
        </p:grpSpPr>
        <p:sp>
          <p:nvSpPr>
            <p:cNvPr id="41004" name="Rectangle 8">
              <a:extLst>
                <a:ext uri="{FF2B5EF4-FFF2-40B4-BE49-F238E27FC236}">
                  <a16:creationId xmlns:a16="http://schemas.microsoft.com/office/drawing/2014/main" id="{1B8991F5-1D66-4C1D-8582-AF4156523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3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1005" name="Line 9">
              <a:extLst>
                <a:ext uri="{FF2B5EF4-FFF2-40B4-BE49-F238E27FC236}">
                  <a16:creationId xmlns:a16="http://schemas.microsoft.com/office/drawing/2014/main" id="{76447510-B551-4FDB-8C37-F6418E811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888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90" name="Line 10">
            <a:extLst>
              <a:ext uri="{FF2B5EF4-FFF2-40B4-BE49-F238E27FC236}">
                <a16:creationId xmlns:a16="http://schemas.microsoft.com/office/drawing/2014/main" id="{157F73F2-30D3-40B1-B7A3-9369CBC72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971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E471DE2C-7D50-4455-A4AA-DDA2071B72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20200" y="5486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BA4C386B-4F76-4C79-A37F-69DAA614D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3622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" name="Rectangle 13">
            <a:extLst>
              <a:ext uri="{FF2B5EF4-FFF2-40B4-BE49-F238E27FC236}">
                <a16:creationId xmlns:a16="http://schemas.microsoft.com/office/drawing/2014/main" id="{816858DA-7491-4649-B756-6BC7AD4B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1447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4X</a:t>
            </a:r>
            <a:r>
              <a:rPr lang="en-US" altLang="zh-CN" sz="2800" baseline="-25000">
                <a:latin typeface="Tahoma" panose="020B0604030504040204" pitchFamily="34" charset="0"/>
                <a:ea typeface="隶书" panose="02010509060101010101" pitchFamily="49" charset="-122"/>
              </a:rPr>
              <a:t>1 </a:t>
            </a: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≤16</a:t>
            </a:r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89A648B2-9CE9-42F6-B437-EDED1BFBA5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971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1567AFEC-8A6D-49F7-8242-53F177CC07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657600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6" name="Rectangle 16">
            <a:extLst>
              <a:ext uri="{FF2B5EF4-FFF2-40B4-BE49-F238E27FC236}">
                <a16:creationId xmlns:a16="http://schemas.microsoft.com/office/drawing/2014/main" id="{0FDC5914-F37D-491E-A8B4-82018E31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1447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4X</a:t>
            </a:r>
            <a:r>
              <a:rPr lang="en-US" altLang="zh-CN" sz="2800" baseline="-25000">
                <a:latin typeface="Tahoma" panose="020B0604030504040204" pitchFamily="34" charset="0"/>
                <a:ea typeface="隶书" panose="02010509060101010101" pitchFamily="49" charset="-122"/>
              </a:rPr>
              <a:t>2 </a:t>
            </a: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≤12</a:t>
            </a:r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FB47B62D-AF38-471D-BA72-96537B5F6F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0200" y="3733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8" name="Line 18">
            <a:extLst>
              <a:ext uri="{FF2B5EF4-FFF2-40B4-BE49-F238E27FC236}">
                <a16:creationId xmlns:a16="http://schemas.microsoft.com/office/drawing/2014/main" id="{FCF34B50-DC4E-4393-BF15-540DB73F5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518160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9" name="Rectangle 19">
            <a:extLst>
              <a:ext uri="{FF2B5EF4-FFF2-40B4-BE49-F238E27FC236}">
                <a16:creationId xmlns:a16="http://schemas.microsoft.com/office/drawing/2014/main" id="{A60DA00B-9F67-4C4C-BEDC-99160450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5562600"/>
            <a:ext cx="1853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X</a:t>
            </a:r>
            <a:r>
              <a:rPr lang="en-US" altLang="zh-CN" sz="2800" baseline="-25000">
                <a:latin typeface="Tahoma" panose="020B0604030504040204" pitchFamily="34" charset="0"/>
                <a:ea typeface="隶书" panose="02010509060101010101" pitchFamily="49" charset="-122"/>
              </a:rPr>
              <a:t>1</a:t>
            </a: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+</a:t>
            </a:r>
            <a:r>
              <a:rPr lang="en-US" altLang="zh-CN" sz="2800" baseline="-2500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2X</a:t>
            </a:r>
            <a:r>
              <a:rPr lang="en-US" altLang="zh-CN" sz="2800" baseline="-25000">
                <a:latin typeface="Tahoma" panose="020B0604030504040204" pitchFamily="34" charset="0"/>
                <a:ea typeface="隶书" panose="02010509060101010101" pitchFamily="49" charset="-122"/>
              </a:rPr>
              <a:t>2</a:t>
            </a: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≤8</a:t>
            </a:r>
          </a:p>
        </p:txBody>
      </p:sp>
      <p:sp>
        <p:nvSpPr>
          <p:cNvPr id="71700" name="Line 20">
            <a:extLst>
              <a:ext uri="{FF2B5EF4-FFF2-40B4-BE49-F238E27FC236}">
                <a16:creationId xmlns:a16="http://schemas.microsoft.com/office/drawing/2014/main" id="{4064517B-4F0B-4BB9-A019-2CBFF6DB25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1054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04" name="Group 24">
            <a:extLst>
              <a:ext uri="{FF2B5EF4-FFF2-40B4-BE49-F238E27FC236}">
                <a16:creationId xmlns:a16="http://schemas.microsoft.com/office/drawing/2014/main" id="{85D9874F-812D-4429-B9A7-9D9830BB7E1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657600"/>
            <a:ext cx="3352800" cy="2514600"/>
            <a:chOff x="960" y="2304"/>
            <a:chExt cx="2112" cy="1584"/>
          </a:xfrm>
        </p:grpSpPr>
        <p:sp>
          <p:nvSpPr>
            <p:cNvPr id="40993" name="Line 25">
              <a:extLst>
                <a:ext uri="{FF2B5EF4-FFF2-40B4-BE49-F238E27FC236}">
                  <a16:creationId xmlns:a16="http://schemas.microsoft.com/office/drawing/2014/main" id="{B47B532E-087A-453F-8C9D-0E283BFA5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304"/>
              <a:ext cx="24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26">
              <a:extLst>
                <a:ext uri="{FF2B5EF4-FFF2-40B4-BE49-F238E27FC236}">
                  <a16:creationId xmlns:a16="http://schemas.microsoft.com/office/drawing/2014/main" id="{73AAEEBB-DD84-44E6-B1D5-D4DB0B5C4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304"/>
              <a:ext cx="432" cy="1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27">
              <a:extLst>
                <a:ext uri="{FF2B5EF4-FFF2-40B4-BE49-F238E27FC236}">
                  <a16:creationId xmlns:a16="http://schemas.microsoft.com/office/drawing/2014/main" id="{E91F48E6-D641-49AA-9BC2-4CF529858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304"/>
              <a:ext cx="576" cy="15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Line 28">
              <a:extLst>
                <a:ext uri="{FF2B5EF4-FFF2-40B4-BE49-F238E27FC236}">
                  <a16:creationId xmlns:a16="http://schemas.microsoft.com/office/drawing/2014/main" id="{4620E130-EA8F-4513-91BC-3F6A7135A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304"/>
              <a:ext cx="576" cy="15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Line 29">
              <a:extLst>
                <a:ext uri="{FF2B5EF4-FFF2-40B4-BE49-F238E27FC236}">
                  <a16:creationId xmlns:a16="http://schemas.microsoft.com/office/drawing/2014/main" id="{C33E3D37-3E43-4FF2-A667-C6ABF8DD0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352"/>
              <a:ext cx="528" cy="15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30">
              <a:extLst>
                <a:ext uri="{FF2B5EF4-FFF2-40B4-BE49-F238E27FC236}">
                  <a16:creationId xmlns:a16="http://schemas.microsoft.com/office/drawing/2014/main" id="{90834C82-865B-4E46-9735-D8A6881EE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400"/>
              <a:ext cx="528" cy="14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Line 31">
              <a:extLst>
                <a:ext uri="{FF2B5EF4-FFF2-40B4-BE49-F238E27FC236}">
                  <a16:creationId xmlns:a16="http://schemas.microsoft.com/office/drawing/2014/main" id="{0FA1D375-03D0-402D-8348-61110A22A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496"/>
              <a:ext cx="528" cy="1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0" name="Line 32">
              <a:extLst>
                <a:ext uri="{FF2B5EF4-FFF2-40B4-BE49-F238E27FC236}">
                  <a16:creationId xmlns:a16="http://schemas.microsoft.com/office/drawing/2014/main" id="{A1C11966-4773-462D-A1E4-D49EE586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92"/>
              <a:ext cx="480" cy="12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Line 33">
              <a:extLst>
                <a:ext uri="{FF2B5EF4-FFF2-40B4-BE49-F238E27FC236}">
                  <a16:creationId xmlns:a16="http://schemas.microsoft.com/office/drawing/2014/main" id="{0F8D69D0-D474-4F84-8FD2-5926A13B9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88"/>
              <a:ext cx="432" cy="1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Line 34">
              <a:extLst>
                <a:ext uri="{FF2B5EF4-FFF2-40B4-BE49-F238E27FC236}">
                  <a16:creationId xmlns:a16="http://schemas.microsoft.com/office/drawing/2014/main" id="{242E9228-BB44-45B2-87D2-85DDE4ACC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784"/>
              <a:ext cx="384" cy="11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3" name="Line 35">
              <a:extLst>
                <a:ext uri="{FF2B5EF4-FFF2-40B4-BE49-F238E27FC236}">
                  <a16:creationId xmlns:a16="http://schemas.microsoft.com/office/drawing/2014/main" id="{15066EC4-DEC0-4942-876B-78AB26CE8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072"/>
              <a:ext cx="288" cy="81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16" name="Group 36">
            <a:extLst>
              <a:ext uri="{FF2B5EF4-FFF2-40B4-BE49-F238E27FC236}">
                <a16:creationId xmlns:a16="http://schemas.microsoft.com/office/drawing/2014/main" id="{CE52E98D-98F8-4739-92FE-AB9B6F49115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00401"/>
            <a:ext cx="3962400" cy="3395663"/>
            <a:chOff x="960" y="2016"/>
            <a:chExt cx="2496" cy="2139"/>
          </a:xfrm>
        </p:grpSpPr>
        <p:sp>
          <p:nvSpPr>
            <p:cNvPr id="40989" name="Text Box 37">
              <a:extLst>
                <a:ext uri="{FF2B5EF4-FFF2-40B4-BE49-F238E27FC236}">
                  <a16:creationId xmlns:a16="http://schemas.microsoft.com/office/drawing/2014/main" id="{52AFE556-A374-4F41-9CC4-2F6388267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990" name="Text Box 38">
              <a:extLst>
                <a:ext uri="{FF2B5EF4-FFF2-40B4-BE49-F238E27FC236}">
                  <a16:creationId xmlns:a16="http://schemas.microsoft.com/office/drawing/2014/main" id="{1965CC02-4972-40DD-9638-7CC33F6B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386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1" name="Text Box 39">
              <a:extLst>
                <a:ext uri="{FF2B5EF4-FFF2-40B4-BE49-F238E27FC236}">
                  <a16:creationId xmlns:a16="http://schemas.microsoft.com/office/drawing/2014/main" id="{1DA6EBEC-2B0A-49C9-AC9A-2DEA03D2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20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992" name="Text Box 40">
              <a:extLst>
                <a:ext uri="{FF2B5EF4-FFF2-40B4-BE49-F238E27FC236}">
                  <a16:creationId xmlns:a16="http://schemas.microsoft.com/office/drawing/2014/main" id="{668D9B41-74BB-4CDD-8427-A1A5D5F9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7" name="Text Box 8">
            <a:extLst>
              <a:ext uri="{FF2B5EF4-FFF2-40B4-BE49-F238E27FC236}">
                <a16:creationId xmlns:a16="http://schemas.microsoft.com/office/drawing/2014/main" id="{0837254A-B506-4788-9FCB-070B891F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113757"/>
            <a:ext cx="1652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ahoma" panose="020B0604030504040204" pitchFamily="34" charset="0"/>
                <a:ea typeface="隶书" panose="02010509060101010101" pitchFamily="49" charset="-122"/>
              </a:rPr>
              <a:t>  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X</a:t>
            </a:r>
            <a:r>
              <a:rPr lang="en-US" altLang="zh-CN" sz="2800" baseline="-25000" dirty="0">
                <a:latin typeface="Tahoma" panose="020B0604030504040204" pitchFamily="34" charset="0"/>
                <a:ea typeface="隶书" panose="02010509060101010101" pitchFamily="49" charset="-122"/>
              </a:rPr>
              <a:t>1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≥0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CB558C29-3468-43FB-9152-BF78AC63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6388" y="5518151"/>
            <a:ext cx="1319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X</a:t>
            </a:r>
            <a:r>
              <a:rPr lang="en-US" altLang="zh-CN" sz="2800" baseline="-25000">
                <a:latin typeface="Tahoma" panose="020B0604030504040204" pitchFamily="34" charset="0"/>
                <a:ea typeface="隶书" panose="02010509060101010101" pitchFamily="49" charset="-122"/>
              </a:rPr>
              <a:t>2 </a:t>
            </a:r>
            <a:r>
              <a:rPr lang="en-US" altLang="zh-CN" sz="2800">
                <a:latin typeface="Tahoma" panose="020B0604030504040204" pitchFamily="34" charset="0"/>
                <a:ea typeface="隶书" panose="02010509060101010101" pitchFamily="49" charset="-122"/>
              </a:rPr>
              <a:t>≥0</a:t>
            </a:r>
          </a:p>
        </p:txBody>
      </p:sp>
      <p:sp>
        <p:nvSpPr>
          <p:cNvPr id="49" name="Text Box 38">
            <a:extLst>
              <a:ext uri="{FF2B5EF4-FFF2-40B4-BE49-F238E27FC236}">
                <a16:creationId xmlns:a16="http://schemas.microsoft.com/office/drawing/2014/main" id="{3593FFDA-EE86-4D3C-A644-8A56A5BEE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6097588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7169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7169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7169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9" dur="1" fill="hold"/>
                                        <p:tgtEl>
                                          <p:spTgt spid="7170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" dur="1" fill="hold"/>
                                        <p:tgtEl>
                                          <p:spTgt spid="717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6" grpId="0"/>
      <p:bldP spid="71699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B9D87E06-6BC3-4CA7-8A26-BAC139D065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86B2DE-1F8D-4109-8860-9F482ED3240D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5B6803FD-0BA1-4898-9048-863BED90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752476"/>
            <a:ext cx="7772400" cy="8239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800" dirty="0">
                <a:latin typeface="楷体_GB2312" pitchFamily="49" charset="-122"/>
                <a:ea typeface="楷体_GB2312" pitchFamily="49" charset="-122"/>
              </a:rPr>
              <a:t>课堂练习题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66A79505-01F1-4D30-95AF-6187E553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989138"/>
            <a:ext cx="77898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>
            <a:extLst>
              <a:ext uri="{FF2B5EF4-FFF2-40B4-BE49-F238E27FC236}">
                <a16:creationId xmlns:a16="http://schemas.microsoft.com/office/drawing/2014/main" id="{C545615F-D052-443B-B982-BD44F9D9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4797426"/>
            <a:ext cx="33131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3262F5-1E29-4020-A61B-8CA10815D3F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5680" y="2204865"/>
            <a:ext cx="5544616" cy="461665"/>
          </a:xfrm>
          <a:prstGeom prst="rect">
            <a:avLst/>
          </a:prstGeom>
          <a:blipFill>
            <a:blip r:embed="rId3"/>
            <a:stretch>
              <a:fillRect l="-1760" t="-14667" r="-110" b="-32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688B24-D69C-45B2-AEA7-83D440E5DA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808" y="2996953"/>
            <a:ext cx="3240360" cy="461665"/>
          </a:xfrm>
          <a:prstGeom prst="rect">
            <a:avLst/>
          </a:prstGeom>
          <a:blipFill>
            <a:blip r:embed="rId4"/>
            <a:stretch>
              <a:fillRect l="-3013" t="-10667" b="-30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D03513-4861-4A77-A63B-A7889653710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808" y="3501008"/>
            <a:ext cx="3744416" cy="1569660"/>
          </a:xfrm>
          <a:prstGeom prst="rect">
            <a:avLst/>
          </a:prstGeom>
          <a:blipFill>
            <a:blip r:embed="rId5"/>
            <a:stretch>
              <a:fillRect l="-2606" t="-310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1DF6ECCC-FC72-4822-BB95-716160C06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8C11D-6C2D-4343-94F3-0672A37DA72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pic>
        <p:nvPicPr>
          <p:cNvPr id="144387" name="Picture 2" descr="bar">
            <a:extLst>
              <a:ext uri="{FF2B5EF4-FFF2-40B4-BE49-F238E27FC236}">
                <a16:creationId xmlns:a16="http://schemas.microsoft.com/office/drawing/2014/main" id="{5BCE3D53-F67B-4B7B-BCCE-40F54E5C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7543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Rectangle 3">
            <a:extLst>
              <a:ext uri="{FF2B5EF4-FFF2-40B4-BE49-F238E27FC236}">
                <a16:creationId xmlns:a16="http://schemas.microsoft.com/office/drawing/2014/main" id="{B05B17EA-DC18-4034-940A-C5C89EA5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1"/>
            <a:ext cx="3581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举例</a:t>
            </a:r>
          </a:p>
        </p:txBody>
      </p:sp>
      <p:grpSp>
        <p:nvGrpSpPr>
          <p:cNvPr id="144389" name="Group 4">
            <a:extLst>
              <a:ext uri="{FF2B5EF4-FFF2-40B4-BE49-F238E27FC236}">
                <a16:creationId xmlns:a16="http://schemas.microsoft.com/office/drawing/2014/main" id="{AEC89D36-0021-472E-BD5C-8815AA6B03F2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2317750"/>
            <a:ext cx="3240087" cy="2432050"/>
            <a:chOff x="1315" y="1486"/>
            <a:chExt cx="3026" cy="1832"/>
          </a:xfrm>
        </p:grpSpPr>
        <p:sp>
          <p:nvSpPr>
            <p:cNvPr id="144421" name="Text Box 5">
              <a:extLst>
                <a:ext uri="{FF2B5EF4-FFF2-40B4-BE49-F238E27FC236}">
                  <a16:creationId xmlns:a16="http://schemas.microsoft.com/office/drawing/2014/main" id="{5ED4C80A-239E-4537-B9A6-9ED6E19A0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486"/>
              <a:ext cx="30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Max Z=1.5X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+2.4X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144422" name="Text Box 6">
              <a:extLst>
                <a:ext uri="{FF2B5EF4-FFF2-40B4-BE49-F238E27FC236}">
                  <a16:creationId xmlns:a16="http://schemas.microsoft.com/office/drawing/2014/main" id="{38A1416A-2F8A-46A5-A4F1-F0104C679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2"/>
              <a:ext cx="2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3X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+2X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≤190</a:t>
              </a:r>
            </a:p>
          </p:txBody>
        </p:sp>
        <p:sp>
          <p:nvSpPr>
            <p:cNvPr id="144423" name="Text Box 7">
              <a:extLst>
                <a:ext uri="{FF2B5EF4-FFF2-40B4-BE49-F238E27FC236}">
                  <a16:creationId xmlns:a16="http://schemas.microsoft.com/office/drawing/2014/main" id="{EC92DF82-D134-4C69-B931-AAF2C071F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" y="2686"/>
              <a:ext cx="271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2X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+3X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≤240</a:t>
              </a:r>
            </a:p>
          </p:txBody>
        </p:sp>
        <p:sp>
          <p:nvSpPr>
            <p:cNvPr id="144424" name="Text Box 8">
              <a:extLst>
                <a:ext uri="{FF2B5EF4-FFF2-40B4-BE49-F238E27FC236}">
                  <a16:creationId xmlns:a16="http://schemas.microsoft.com/office/drawing/2014/main" id="{72693B6A-E8E0-42B5-81B1-BBB29242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28"/>
              <a:ext cx="238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      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 </a:t>
              </a:r>
              <a:r>
                <a:rPr lang="zh-CN" altLang="en-US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、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≥0</a:t>
              </a:r>
            </a:p>
          </p:txBody>
        </p:sp>
        <p:sp>
          <p:nvSpPr>
            <p:cNvPr id="144425" name="Text Box 9">
              <a:extLst>
                <a:ext uri="{FF2B5EF4-FFF2-40B4-BE49-F238E27FC236}">
                  <a16:creationId xmlns:a16="http://schemas.microsoft.com/office/drawing/2014/main" id="{A2162B27-1C3A-438D-8E30-0C0017625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920"/>
              <a:ext cx="238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 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+  X</a:t>
              </a:r>
              <a:r>
                <a:rPr lang="en-US" altLang="zh-CN" sz="24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</a:t>
              </a:r>
              <a:r>
                <a:rPr lang="en-US" altLang="zh-CN" sz="2400">
                  <a:latin typeface="Tahoma" panose="020B0604030504040204" pitchFamily="34" charset="0"/>
                  <a:ea typeface="隶书" panose="02010509060101010101" pitchFamily="49" charset="-122"/>
                </a:rPr>
                <a:t>≤100</a:t>
              </a:r>
            </a:p>
          </p:txBody>
        </p:sp>
        <p:sp>
          <p:nvSpPr>
            <p:cNvPr id="144426" name="AutoShape 10">
              <a:extLst>
                <a:ext uri="{FF2B5EF4-FFF2-40B4-BE49-F238E27FC236}">
                  <a16:creationId xmlns:a16="http://schemas.microsoft.com/office/drawing/2014/main" id="{DAFCBC8C-9F71-41FF-BD20-AFFCFB525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23"/>
              <a:ext cx="213" cy="1241"/>
            </a:xfrm>
            <a:prstGeom prst="leftBrace">
              <a:avLst>
                <a:gd name="adj1" fmla="val 48525"/>
                <a:gd name="adj2" fmla="val 50000"/>
              </a:avLst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75115" name="AutoShape 11" descr="白色大理石">
            <a:extLst>
              <a:ext uri="{FF2B5EF4-FFF2-40B4-BE49-F238E27FC236}">
                <a16:creationId xmlns:a16="http://schemas.microsoft.com/office/drawing/2014/main" id="{0B344742-F846-482F-B785-2D95E2F8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661025"/>
            <a:ext cx="3429000" cy="762000"/>
          </a:xfrm>
          <a:prstGeom prst="wedgeRoundRectCallout">
            <a:avLst>
              <a:gd name="adj1" fmla="val -11667"/>
              <a:gd name="adj2" fmla="val -230000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latin typeface="MingLiU" panose="02020509000000000000" pitchFamily="49" charset="-120"/>
              </a:rPr>
              <a:t>不是标准型</a:t>
            </a:r>
          </a:p>
        </p:txBody>
      </p:sp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92A5D3FE-7788-433B-8BFA-C23B30107742}"/>
              </a:ext>
            </a:extLst>
          </p:cNvPr>
          <p:cNvGraphicFramePr>
            <a:graphicFrameLocks noGrp="1"/>
          </p:cNvGraphicFramePr>
          <p:nvPr/>
        </p:nvGraphicFramePr>
        <p:xfrm>
          <a:off x="5857876" y="2644775"/>
          <a:ext cx="4537075" cy="1817690"/>
        </p:xfrm>
        <a:graphic>
          <a:graphicData uri="http://schemas.openxmlformats.org/drawingml/2006/table">
            <a:tbl>
              <a:tblPr/>
              <a:tblGrid>
                <a:gridCol w="1029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52" marR="91452" marT="45639" marB="4563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煤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吨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电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度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钢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吨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单位利润（万元）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产品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1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2" marR="91452" marT="45639" marB="4563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300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1.5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产品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1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52" marR="91452" marT="45639" marB="4563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200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2.4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9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每月可供量</a:t>
                      </a:r>
                    </a:p>
                  </a:txBody>
                  <a:tcPr marL="91452" marR="91452" marT="45639" marB="4563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100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19000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240</a:t>
                      </a: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91452" marR="91452"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51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198A96D6-73EC-445A-8FDC-71BA9DD27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98FD9-0946-4B0C-BB84-11DAF32EBFE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pic>
        <p:nvPicPr>
          <p:cNvPr id="146435" name="Picture 2" descr="bar">
            <a:extLst>
              <a:ext uri="{FF2B5EF4-FFF2-40B4-BE49-F238E27FC236}">
                <a16:creationId xmlns:a16="http://schemas.microsoft.com/office/drawing/2014/main" id="{93A8FB48-96B7-4FE7-93F2-5608903E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7543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5" name="Rectangle 3">
            <a:extLst>
              <a:ext uri="{FF2B5EF4-FFF2-40B4-BE49-F238E27FC236}">
                <a16:creationId xmlns:a16="http://schemas.microsoft.com/office/drawing/2014/main" id="{FDCA1513-90AA-4B79-B1F5-97613626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1"/>
            <a:ext cx="3581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40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举例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2C1FBA2D-AC3B-4E6C-B3F4-F9FE280F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447800"/>
            <a:ext cx="2514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黑体" panose="02010609060101010101" pitchFamily="2" charset="-122"/>
              </a:rPr>
              <a:t>化成标准型</a:t>
            </a:r>
          </a:p>
        </p:txBody>
      </p:sp>
      <p:grpSp>
        <p:nvGrpSpPr>
          <p:cNvPr id="146438" name="组合 1">
            <a:extLst>
              <a:ext uri="{FF2B5EF4-FFF2-40B4-BE49-F238E27FC236}">
                <a16:creationId xmlns:a16="http://schemas.microsoft.com/office/drawing/2014/main" id="{BC9ACC9D-5C92-4C09-BA29-753CFADEFA2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209800"/>
            <a:ext cx="8153400" cy="3429000"/>
            <a:chOff x="533400" y="2209800"/>
            <a:chExt cx="8153400" cy="3429000"/>
          </a:xfrm>
        </p:grpSpPr>
        <p:sp>
          <p:nvSpPr>
            <p:cNvPr id="146439" name="Text Box 5">
              <a:extLst>
                <a:ext uri="{FF2B5EF4-FFF2-40B4-BE49-F238E27FC236}">
                  <a16:creationId xmlns:a16="http://schemas.microsoft.com/office/drawing/2014/main" id="{1D4D6DDD-A3B6-41C4-8813-786268E50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209800"/>
              <a:ext cx="8153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Max Z=1.5X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+2.4X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+0X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3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+0X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4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+0X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146440" name="Text Box 6">
              <a:extLst>
                <a:ext uri="{FF2B5EF4-FFF2-40B4-BE49-F238E27FC236}">
                  <a16:creationId xmlns:a16="http://schemas.microsoft.com/office/drawing/2014/main" id="{FEB5B159-1E5B-40E6-AD64-21C4788DF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413" y="3806825"/>
              <a:ext cx="614838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3X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+2X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  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4       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=190</a:t>
              </a:r>
            </a:p>
          </p:txBody>
        </p:sp>
        <p:sp>
          <p:nvSpPr>
            <p:cNvPr id="146441" name="Text Box 7">
              <a:extLst>
                <a:ext uri="{FF2B5EF4-FFF2-40B4-BE49-F238E27FC236}">
                  <a16:creationId xmlns:a16="http://schemas.microsoft.com/office/drawing/2014/main" id="{95EC5EE2-8D09-4255-BB81-B1E0D89E2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492625"/>
              <a:ext cx="7086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  2X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+3X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          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5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=240</a:t>
              </a:r>
            </a:p>
          </p:txBody>
        </p:sp>
        <p:sp>
          <p:nvSpPr>
            <p:cNvPr id="146442" name="Text Box 8">
              <a:extLst>
                <a:ext uri="{FF2B5EF4-FFF2-40B4-BE49-F238E27FC236}">
                  <a16:creationId xmlns:a16="http://schemas.microsoft.com/office/drawing/2014/main" id="{3E1497CC-5138-44A5-927B-391803010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178425"/>
              <a:ext cx="7696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   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 </a:t>
              </a:r>
              <a:r>
                <a:rPr lang="zh-CN" altLang="en-US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、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</a:t>
              </a:r>
              <a:r>
                <a:rPr lang="zh-CN" altLang="en-US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、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3</a:t>
              </a:r>
              <a:r>
                <a:rPr lang="zh-CN" altLang="en-US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、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4</a:t>
              </a:r>
              <a:r>
                <a:rPr lang="zh-CN" altLang="en-US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、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5  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≥0</a:t>
              </a:r>
            </a:p>
          </p:txBody>
        </p:sp>
        <p:sp>
          <p:nvSpPr>
            <p:cNvPr id="146443" name="Text Box 9">
              <a:extLst>
                <a:ext uri="{FF2B5EF4-FFF2-40B4-BE49-F238E27FC236}">
                  <a16:creationId xmlns:a16="http://schemas.microsoft.com/office/drawing/2014/main" id="{F2851A78-E81A-4E15-9B32-4BF841BA7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213" y="3048000"/>
              <a:ext cx="637698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  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2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+X</a:t>
              </a:r>
              <a:r>
                <a:rPr lang="en-US" altLang="zh-CN" sz="4000" baseline="-25000">
                  <a:latin typeface="Tahoma" panose="020B0604030504040204" pitchFamily="34" charset="0"/>
                  <a:ea typeface="隶书" panose="02010509060101010101" pitchFamily="49" charset="-122"/>
                </a:rPr>
                <a:t>3               </a:t>
              </a:r>
              <a:r>
                <a:rPr lang="en-US" altLang="zh-CN" sz="4000">
                  <a:latin typeface="Tahoma" panose="020B0604030504040204" pitchFamily="34" charset="0"/>
                  <a:ea typeface="隶书" panose="02010509060101010101" pitchFamily="49" charset="-122"/>
                </a:rPr>
                <a:t>=100</a:t>
              </a:r>
            </a:p>
          </p:txBody>
        </p:sp>
        <p:sp>
          <p:nvSpPr>
            <p:cNvPr id="146444" name="AutoShape 10">
              <a:extLst>
                <a:ext uri="{FF2B5EF4-FFF2-40B4-BE49-F238E27FC236}">
                  <a16:creationId xmlns:a16="http://schemas.microsoft.com/office/drawing/2014/main" id="{77C9245D-22A6-44AD-BFE4-7CA05631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211513"/>
              <a:ext cx="338138" cy="2427287"/>
            </a:xfrm>
            <a:prstGeom prst="leftBrace">
              <a:avLst>
                <a:gd name="adj1" fmla="val 59787"/>
                <a:gd name="adj2" fmla="val 50000"/>
              </a:avLst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600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275905">
            <a:extLst>
              <a:ext uri="{FF2B5EF4-FFF2-40B4-BE49-F238E27FC236}">
                <a16:creationId xmlns:a16="http://schemas.microsoft.com/office/drawing/2014/main" id="{084CEA56-A716-476F-9E1A-5D4713F89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703382"/>
            <a:ext cx="6781800" cy="480774"/>
          </a:xfrm>
        </p:spPr>
        <p:txBody>
          <a:bodyPr vert="horz" lIns="92075" tIns="46038" rIns="92075" bIns="46038" rtlCol="0" anchor="ctr">
            <a:spAutoFit/>
          </a:bodyPr>
          <a:lstStyle/>
          <a:p>
            <a:pPr marL="838200" indent="-838200"/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</a:rPr>
              <a:t>背包问题</a:t>
            </a:r>
          </a:p>
        </p:txBody>
      </p:sp>
      <p:sp>
        <p:nvSpPr>
          <p:cNvPr id="1275907" name="内容占位符 1275906">
            <a:extLst>
              <a:ext uri="{FF2B5EF4-FFF2-40B4-BE49-F238E27FC236}">
                <a16:creationId xmlns:a16="http://schemas.microsoft.com/office/drawing/2014/main" id="{0A8D1F49-76B9-4C92-A3FC-8928C6AED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9650" y="1268414"/>
            <a:ext cx="7850188" cy="6334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solidFill>
                  <a:srgbClr val="B4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rgbClr val="B4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/>
              <a:t>有 </a:t>
            </a:r>
            <a:r>
              <a:rPr lang="en-US" altLang="zh-CN" i="1"/>
              <a:t>n </a:t>
            </a:r>
            <a:r>
              <a:rPr lang="zh-CN" altLang="en-US"/>
              <a:t>个物品，编号为</a:t>
            </a:r>
            <a:r>
              <a:rPr lang="en-US" altLang="zh-CN"/>
              <a:t>1, 2,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zh-CN" altLang="en-US"/>
              <a:t>，第 </a:t>
            </a:r>
            <a:r>
              <a:rPr lang="en-US" altLang="zh-CN" i="1"/>
              <a:t>i </a:t>
            </a:r>
            <a:r>
              <a:rPr lang="zh-CN" altLang="en-US"/>
              <a:t>件物品</a:t>
            </a:r>
          </a:p>
        </p:txBody>
      </p:sp>
      <p:sp>
        <p:nvSpPr>
          <p:cNvPr id="91140" name="矩形 1275907">
            <a:extLst>
              <a:ext uri="{FF2B5EF4-FFF2-40B4-BE49-F238E27FC236}">
                <a16:creationId xmlns:a16="http://schemas.microsoft.com/office/drawing/2014/main" id="{4EFFD236-DC61-4782-A9AC-9BAFD51E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1995489"/>
            <a:ext cx="9144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75909" name="矩形 1275908">
            <a:extLst>
              <a:ext uri="{FF2B5EF4-FFF2-40B4-BE49-F238E27FC236}">
                <a16:creationId xmlns:a16="http://schemas.microsoft.com/office/drawing/2014/main" id="{3554504D-0593-41BF-BFC4-90D2AD78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874838"/>
            <a:ext cx="8064500" cy="62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>
                <a:latin typeface="Arial" panose="020B0604020202020204" pitchFamily="34" charset="0"/>
              </a:rPr>
              <a:t>重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i </a:t>
            </a:r>
            <a:r>
              <a:rPr lang="zh-CN" altLang="en-US" sz="2800">
                <a:latin typeface="Arial" panose="020B0604020202020204" pitchFamily="34" charset="0"/>
              </a:rPr>
              <a:t>千克，价值为 </a:t>
            </a:r>
            <a:r>
              <a:rPr lang="en-US" altLang="zh-CN" sz="2800" i="1"/>
              <a:t>c</a:t>
            </a:r>
            <a:r>
              <a:rPr lang="en-US" altLang="zh-CN" sz="2800" i="1" baseline="-25000"/>
              <a:t>i</a:t>
            </a:r>
            <a:r>
              <a:rPr lang="en-US" altLang="zh-CN" sz="2800" i="1"/>
              <a:t> </a:t>
            </a:r>
            <a:r>
              <a:rPr lang="zh-CN" altLang="en-US" sz="2800">
                <a:latin typeface="Arial" panose="020B0604020202020204" pitchFamily="34" charset="0"/>
              </a:rPr>
              <a:t>元，现有一个载重量不超过</a:t>
            </a:r>
          </a:p>
        </p:txBody>
      </p:sp>
      <p:sp>
        <p:nvSpPr>
          <p:cNvPr id="1275910" name="矩形 1275909">
            <a:extLst>
              <a:ext uri="{FF2B5EF4-FFF2-40B4-BE49-F238E27FC236}">
                <a16:creationId xmlns:a16="http://schemas.microsoft.com/office/drawing/2014/main" id="{AF673B10-256D-4323-B096-605195A9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054351"/>
            <a:ext cx="8137525" cy="6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Arial" panose="020B0604020202020204" pitchFamily="34" charset="0"/>
              </a:rPr>
              <a:t>大，应如何装载这些物品？ </a:t>
            </a:r>
          </a:p>
        </p:txBody>
      </p:sp>
      <p:sp>
        <p:nvSpPr>
          <p:cNvPr id="1275911" name="矩形 1275910">
            <a:extLst>
              <a:ext uri="{FF2B5EF4-FFF2-40B4-BE49-F238E27FC236}">
                <a16:creationId xmlns:a16="http://schemas.microsoft.com/office/drawing/2014/main" id="{D2F9627C-DCCE-4A69-B540-C9B95EFA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452688"/>
            <a:ext cx="7725192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i="1" dirty="0"/>
              <a:t> a </a:t>
            </a:r>
            <a:r>
              <a:rPr lang="zh-CN" altLang="en-US" sz="2800" dirty="0">
                <a:latin typeface="Arial" panose="020B0604020202020204" pitchFamily="34" charset="0"/>
              </a:rPr>
              <a:t>千克的背包，为了使装入背包的物品总价值最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5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/>
      <p:bldP spid="1275909" grpId="0"/>
      <p:bldP spid="12759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E3296E9-A33F-4C28-8CDA-42349D82D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47535" cy="34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6B43E-5E75-4FDB-8E27-CB8611727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6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338</Words>
  <Application>Microsoft Office PowerPoint</Application>
  <PresentationFormat>宽屏</PresentationFormat>
  <Paragraphs>111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MingLiU</vt:lpstr>
      <vt:lpstr>等线</vt:lpstr>
      <vt:lpstr>等线 Light</vt:lpstr>
      <vt:lpstr>黑体</vt:lpstr>
      <vt:lpstr>楷体_GB2312</vt:lpstr>
      <vt:lpstr>Arial</vt:lpstr>
      <vt:lpstr>Arial Black</vt:lpstr>
      <vt:lpstr>Tahoma</vt:lpstr>
      <vt:lpstr>Times New Roman</vt:lpstr>
      <vt:lpstr>Office 主题​​</vt:lpstr>
      <vt:lpstr>PowerPoint 演示文稿</vt:lpstr>
      <vt:lpstr>1.1问题的提出</vt:lpstr>
      <vt:lpstr>PowerPoint 演示文稿</vt:lpstr>
      <vt:lpstr>课堂练习题</vt:lpstr>
      <vt:lpstr>PowerPoint 演示文稿</vt:lpstr>
      <vt:lpstr>PowerPoint 演示文稿</vt:lpstr>
      <vt:lpstr>PowerPoint 演示文稿</vt:lpstr>
      <vt:lpstr>背包问题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顺鹏</dc:creator>
  <cp:lastModifiedBy>陈 顺鹏</cp:lastModifiedBy>
  <cp:revision>5</cp:revision>
  <dcterms:created xsi:type="dcterms:W3CDTF">2021-06-12T02:48:26Z</dcterms:created>
  <dcterms:modified xsi:type="dcterms:W3CDTF">2021-06-12T03:43:37Z</dcterms:modified>
</cp:coreProperties>
</file>