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90" r:id="rId5"/>
    <p:sldMasterId id="2147483704" r:id="rId6"/>
  </p:sldMasterIdLst>
  <p:notesMasterIdLst>
    <p:notesMasterId r:id="rId8"/>
  </p:notesMasterIdLst>
  <p:sldIdLst>
    <p:sldId id="257" r:id="rId7"/>
    <p:sldId id="259" r:id="rId9"/>
    <p:sldId id="258" r:id="rId10"/>
    <p:sldId id="261" r:id="rId11"/>
    <p:sldId id="289" r:id="rId12"/>
    <p:sldId id="290" r:id="rId13"/>
    <p:sldId id="291" r:id="rId14"/>
    <p:sldId id="292" r:id="rId15"/>
    <p:sldId id="294" r:id="rId16"/>
    <p:sldId id="295" r:id="rId17"/>
    <p:sldId id="296" r:id="rId18"/>
    <p:sldId id="293" r:id="rId19"/>
    <p:sldId id="298" r:id="rId20"/>
    <p:sldId id="299" r:id="rId21"/>
    <p:sldId id="303" r:id="rId22"/>
    <p:sldId id="304" r:id="rId23"/>
    <p:sldId id="305" r:id="rId24"/>
    <p:sldId id="307" r:id="rId25"/>
    <p:sldId id="278" r:id="rId26"/>
    <p:sldId id="306" r:id="rId27"/>
    <p:sldId id="309" r:id="rId28"/>
    <p:sldId id="308" r:id="rId29"/>
    <p:sldId id="282" r:id="rId30"/>
    <p:sldId id="284"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6.wmf"/><Relationship Id="rId7" Type="http://schemas.openxmlformats.org/officeDocument/2006/relationships/image" Target="../media/image85.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2" Type="http://schemas.openxmlformats.org/officeDocument/2006/relationships/image" Target="../media/image21.emf"/><Relationship Id="rId11" Type="http://schemas.openxmlformats.org/officeDocument/2006/relationships/image" Target="../media/image20.emf"/><Relationship Id="rId10" Type="http://schemas.openxmlformats.org/officeDocument/2006/relationships/image" Target="../media/image19.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32.wmf"/><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8.wmf"/><Relationship Id="rId8" Type="http://schemas.openxmlformats.org/officeDocument/2006/relationships/image" Target="../media/image47.wmf"/><Relationship Id="rId7" Type="http://schemas.openxmlformats.org/officeDocument/2006/relationships/image" Target="../media/image46.wmf"/><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wmf"/><Relationship Id="rId3" Type="http://schemas.openxmlformats.org/officeDocument/2006/relationships/image" Target="../media/image19.wmf"/><Relationship Id="rId2" Type="http://schemas.openxmlformats.org/officeDocument/2006/relationships/image" Target="../media/image42.wmf"/><Relationship Id="rId15" Type="http://schemas.openxmlformats.org/officeDocument/2006/relationships/image" Target="../media/image54.wmf"/><Relationship Id="rId14" Type="http://schemas.openxmlformats.org/officeDocument/2006/relationships/image" Target="../media/image53.wmf"/><Relationship Id="rId13" Type="http://schemas.openxmlformats.org/officeDocument/2006/relationships/image" Target="../media/image52.wmf"/><Relationship Id="rId12" Type="http://schemas.openxmlformats.org/officeDocument/2006/relationships/image" Target="../media/image51.wmf"/><Relationship Id="rId11" Type="http://schemas.openxmlformats.org/officeDocument/2006/relationships/image" Target="../media/image50.wmf"/><Relationship Id="rId10" Type="http://schemas.openxmlformats.org/officeDocument/2006/relationships/image" Target="../media/image49.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61.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68.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87E09A-D515-47C9-B1F0-68D63A2CAA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1D185B-FF45-4B32-B6A5-8316572D13F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prstClr val="black"/>
                </a:solidFill>
              </a:rPr>
              <a:t>第八章</a:t>
            </a:r>
            <a:endParaRPr lang="en-US" altLang="zh-CN">
              <a:solidFill>
                <a:prstClr val="black"/>
              </a:solidFill>
            </a:endParaRPr>
          </a:p>
        </p:txBody>
      </p:sp>
      <p:sp>
        <p:nvSpPr>
          <p:cNvPr id="5" name="页眉占位符 4"/>
          <p:cNvSpPr>
            <a:spLocks noGrp="1"/>
          </p:cNvSpPr>
          <p:nvPr>
            <p:ph type="hdr" sz="quarter"/>
          </p:nvPr>
        </p:nvSpPr>
        <p:spPr/>
        <p:txBody>
          <a:bodyPr/>
          <a:lstStyle/>
          <a:p>
            <a:pPr eaLnBrk="1" hangingPunct="1">
              <a:defRPr/>
            </a:pPr>
            <a:r>
              <a:rPr lang="en-US" altLang="zh-CN">
                <a:solidFill>
                  <a:prstClr val="black"/>
                </a:solidFill>
              </a:rPr>
              <a:t>8-3 安培环路定理</a:t>
            </a:r>
            <a:endParaRPr lang="en-US" altLang="zh-CN">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eaLnBrk="1" hangingPunct="1">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eaLnBrk="1" hangingPunct="1">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a:defRPr/>
            </a:pPr>
            <a:r>
              <a:rPr lang="en-US" altLang="zh-CN">
                <a:solidFill>
                  <a:srgbClr val="000000"/>
                </a:solidFill>
              </a:rPr>
              <a:t>第八章</a:t>
            </a:r>
            <a:endParaRPr lang="en-US" altLang="zh-CN">
              <a:solidFill>
                <a:srgbClr val="000000"/>
              </a:solidFill>
            </a:endParaRPr>
          </a:p>
        </p:txBody>
      </p:sp>
      <p:sp>
        <p:nvSpPr>
          <p:cNvPr id="5" name="页眉占位符 4"/>
          <p:cNvSpPr>
            <a:spLocks noGrp="1"/>
          </p:cNvSpPr>
          <p:nvPr>
            <p:ph type="hdr" sz="quarter"/>
          </p:nvPr>
        </p:nvSpPr>
        <p:spPr/>
        <p:txBody>
          <a:bodyPr/>
          <a:lstStyle/>
          <a:p>
            <a:pPr>
              <a:defRPr/>
            </a:pPr>
            <a:r>
              <a:rPr lang="en-US" altLang="zh-CN">
                <a:solidFill>
                  <a:srgbClr val="000000"/>
                </a:solidFill>
              </a:rPr>
              <a:t>8-3 安培环路定理</a:t>
            </a:r>
            <a:endParaRPr lang="en-US" altLang="zh-CN">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4" Type="http://schemas.openxmlformats.org/officeDocument/2006/relationships/tags" Target="../tags/tag154.xml"/><Relationship Id="rId3" Type="http://schemas.openxmlformats.org/officeDocument/2006/relationships/tags" Target="../tags/tag153.xml"/><Relationship Id="rId2" Type="http://schemas.openxmlformats.org/officeDocument/2006/relationships/tags" Target="../tags/tag152.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5" Type="http://schemas.openxmlformats.org/officeDocument/2006/relationships/tags" Target="../tags/tag207.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5" Type="http://schemas.openxmlformats.org/officeDocument/2006/relationships/tags" Target="../tags/tag221.xml"/><Relationship Id="rId4" Type="http://schemas.openxmlformats.org/officeDocument/2006/relationships/tags" Target="../tags/tag220.xml"/><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tags" Target="../tags/tag258.xml"/><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pPr>
              <a:defRPr/>
            </a:pPr>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pPr>
              <a:defRPr/>
            </a:pPr>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pPr>
              <a:defRPr/>
            </a:pPr>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pPr>
              <a:defRPr/>
            </a:pPr>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pPr>
              <a:defRPr/>
            </a:pPr>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pPr>
              <a:defRPr/>
            </a:pPr>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pPr>
              <a:defRPr/>
            </a:pPr>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pPr>
              <a:defRPr/>
            </a:pPr>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pPr>
              <a:defRPr/>
            </a:pPr>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pPr>
              <a:defRPr/>
            </a:pPr>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defRPr/>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pPr>
              <a:defRPr/>
            </a:pPr>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defRPr/>
            </a:pPr>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6804248" y="464880"/>
            <a:ext cx="2174240" cy="8509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a:solidFill>
                <a:srgbClr val="FFFFFF"/>
              </a:solidFill>
            </a:endParaRPr>
          </a:p>
        </p:txBody>
      </p:sp>
      <p:sp>
        <p:nvSpPr>
          <p:cNvPr id="6" name="文本框 5"/>
          <p:cNvSpPr txBox="1"/>
          <p:nvPr userDrawn="1"/>
        </p:nvSpPr>
        <p:spPr>
          <a:xfrm>
            <a:off x="6658200" y="64770"/>
            <a:ext cx="2627785" cy="400110"/>
          </a:xfrm>
          <a:prstGeom prst="rect">
            <a:avLst/>
          </a:prstGeom>
          <a:noFill/>
        </p:spPr>
        <p:txBody>
          <a:bodyPr wrap="square" rtlCol="0">
            <a:spAutoFit/>
          </a:bodyPr>
          <a:lstStyle/>
          <a:p>
            <a:pPr eaLnBrk="0" fontAlgn="base" hangingPunct="0">
              <a:spcBef>
                <a:spcPct val="0"/>
              </a:spcBef>
              <a:spcAft>
                <a:spcPct val="0"/>
              </a:spcAft>
              <a:defRPr/>
            </a:pP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§8-2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电流的磁场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a:solidFill>
                <a:srgbClr val="FFFFFF"/>
              </a:solidFill>
            </a:endParaRPr>
          </a:p>
        </p:txBody>
      </p:sp>
      <p:sp>
        <p:nvSpPr>
          <p:cNvPr id="8" name="文本框 7"/>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defRPr/>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pPr>
              <a:defRPr/>
            </a:pPr>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pPr>
              <a:defRPr/>
            </a:pPr>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pPr>
              <a:defRPr/>
            </a:pPr>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pPr>
              <a:defRPr/>
            </a:pPr>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pPr>
              <a:defRPr/>
            </a:pPr>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pPr>
              <a:defRPr/>
            </a:pPr>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pPr>
              <a:defRPr/>
            </a:pPr>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pPr>
              <a:defRPr/>
            </a:pPr>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pPr>
              <a:defRPr/>
            </a:pPr>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pPr>
              <a:defRPr/>
            </a:pPr>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pPr>
              <a:defRPr/>
            </a:pPr>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defRPr/>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pPr>
              <a:defRPr/>
            </a:pPr>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defRPr/>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DFB5200B-D5CD-4E46-AFAC-C6C2AEC78F25}" type="datetime1">
              <a:rPr lang="zh-CN" altLang="en-US" smtClean="0">
                <a:solidFill>
                  <a:srgbClr val="000000">
                    <a:tint val="75000"/>
                  </a:srgbClr>
                </a:solidFill>
              </a:rPr>
            </a:fld>
            <a:endParaRPr lang="zh-CN" altLang="en-US">
              <a:solidFill>
                <a:srgbClr val="000000">
                  <a:tint val="75000"/>
                </a:srgbClr>
              </a:solidFill>
            </a:endParaRPr>
          </a:p>
        </p:txBody>
      </p:sp>
      <p:sp>
        <p:nvSpPr>
          <p:cNvPr id="17" name="页脚占位符 16"/>
          <p:cNvSpPr>
            <a:spLocks noGrp="1"/>
          </p:cNvSpPr>
          <p:nvPr>
            <p:ph type="ftr" sz="quarter" idx="11"/>
            <p:custDataLst>
              <p:tags r:id="rId5"/>
            </p:custDataLst>
          </p:nvPr>
        </p:nvSpPr>
        <p:spPr/>
        <p:txBody>
          <a:bodyPr/>
          <a:lstStyle/>
          <a:p>
            <a:endParaRPr lang="zh-CN" altLang="en-US" dirty="0">
              <a:solidFill>
                <a:srgbClr val="000000">
                  <a:tint val="75000"/>
                </a:srgbClr>
              </a:solidFill>
            </a:endParaRPr>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26B63235-B674-472C-A6E0-977B57697A5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BBE6472-AA1F-4915-9277-D23EC856E265}"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19B43EFA-D127-49B7-B1E3-07D62342C2D6}" type="datetime1">
              <a:rPr lang="zh-CN" altLang="en-US" smtClean="0">
                <a:solidFill>
                  <a:srgbClr val="000000">
                    <a:tint val="75000"/>
                  </a:srgbClr>
                </a:solidFill>
              </a:rPr>
            </a:fld>
            <a:endParaRPr lang="zh-CN" altLang="en-US">
              <a:solidFill>
                <a:srgbClr val="000000">
                  <a:tint val="75000"/>
                </a:srgbClr>
              </a:solidFill>
            </a:endParaRPr>
          </a:p>
        </p:txBody>
      </p:sp>
      <p:sp>
        <p:nvSpPr>
          <p:cNvPr id="6" name="页脚占位符 5"/>
          <p:cNvSpPr>
            <a:spLocks noGrp="1"/>
          </p:cNvSpPr>
          <p:nvPr>
            <p:ph type="ftr" sz="quarter" idx="11"/>
            <p:custDataLst>
              <p:tags r:id="rId6"/>
            </p:custDataLst>
          </p:nvPr>
        </p:nvSpPr>
        <p:spPr/>
        <p:txBody>
          <a:bodyPr/>
          <a:lstStyle/>
          <a:p>
            <a:endParaRPr lang="zh-CN" altLang="en-US">
              <a:solidFill>
                <a:srgbClr val="000000">
                  <a:tint val="75000"/>
                </a:srgbClr>
              </a:solidFill>
            </a:endParaRPr>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03BE804-FCDD-49B5-9AAE-F5CCF882C7FB}" type="datetime1">
              <a:rPr lang="zh-CN" altLang="en-US" smtClean="0">
                <a:solidFill>
                  <a:srgbClr val="000000">
                    <a:tint val="75000"/>
                  </a:srgbClr>
                </a:solidFill>
              </a:rPr>
            </a:fld>
            <a:endParaRPr lang="zh-CN" altLang="en-US">
              <a:solidFill>
                <a:srgbClr val="000000">
                  <a:tint val="75000"/>
                </a:srgbClr>
              </a:solidFill>
            </a:endParaRPr>
          </a:p>
        </p:txBody>
      </p:sp>
      <p:sp>
        <p:nvSpPr>
          <p:cNvPr id="8" name="页脚占位符 7"/>
          <p:cNvSpPr>
            <a:spLocks noGrp="1"/>
          </p:cNvSpPr>
          <p:nvPr>
            <p:ph type="ftr" sz="quarter" idx="11"/>
            <p:custDataLst>
              <p:tags r:id="rId8"/>
            </p:custDataLst>
          </p:nvPr>
        </p:nvSpPr>
        <p:spPr/>
        <p:txBody>
          <a:bodyPr/>
          <a:lstStyle/>
          <a:p>
            <a:endParaRPr lang="zh-CN" altLang="en-US">
              <a:solidFill>
                <a:srgbClr val="000000">
                  <a:tint val="75000"/>
                </a:srgbClr>
              </a:solidFill>
            </a:endParaRPr>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5508104" y="464880"/>
            <a:ext cx="3600400"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5364088" y="64770"/>
            <a:ext cx="3744416" cy="400110"/>
          </a:xfrm>
          <a:prstGeom prst="rect">
            <a:avLst/>
          </a:prstGeom>
          <a:noFill/>
        </p:spPr>
        <p:txBody>
          <a:bodyPr wrap="square" rtlCol="0">
            <a:spAutoFit/>
          </a:bodyPr>
          <a:lstStyle/>
          <a:p>
            <a:pPr eaLnBrk="0" fontAlgn="base" hangingPunct="0">
              <a:spcBef>
                <a:spcPct val="0"/>
              </a:spcBef>
              <a:spcAft>
                <a:spcPct val="0"/>
              </a:spcAft>
            </a:pP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§11-3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感动生电动势 感生电场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4539FFA8-D5A0-4EBD-80E3-320CF3141966}"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4"/>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7" name="文本框 6"/>
          <p:cNvSpPr txBox="1"/>
          <p:nvPr userDrawn="1"/>
        </p:nvSpPr>
        <p:spPr>
          <a:xfrm>
            <a:off x="3397885" y="6457950"/>
            <a:ext cx="2348230" cy="39878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第八章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电流与磁场</a:t>
            </a:r>
            <a:r>
              <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rPr>
              <a:t> </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A4F14C9F-2529-49F4-8DCD-9257D0BC049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04710933-4F22-4D2F-A97B-8302D3C5CEB3}"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custDataLst>
              <p:tags r:id="rId3"/>
            </p:custDataLst>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9DB2405-A869-4745-90A1-5D3337111DB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383DF6-1080-4F65-A1E5-C4A29D640810}" type="datetime1">
              <a:rPr lang="zh-CN" altLang="en-US" smtClean="0">
                <a:solidFill>
                  <a:srgbClr val="000000">
                    <a:tint val="75000"/>
                  </a:srgbClr>
                </a:solidFill>
              </a:rPr>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dirty="0">
              <a:solidFill>
                <a:srgbClr val="000000">
                  <a:tint val="75000"/>
                </a:srgbClr>
              </a:solidFill>
            </a:endParaRPr>
          </a:p>
        </p:txBody>
      </p:sp>
      <p:sp>
        <p:nvSpPr>
          <p:cNvPr id="5" name="灯片编号占位符 4"/>
          <p:cNvSpPr>
            <a:spLocks noGrp="1"/>
          </p:cNvSpPr>
          <p:nvPr>
            <p:ph type="sldNum" sz="quarter" idx="12"/>
          </p:nvPr>
        </p:nvSpPr>
        <p:spPr/>
        <p:txBody>
          <a:bodyPr/>
          <a:lstStyle/>
          <a:p>
            <a:pPr eaLnBrk="1" hangingPunct="1"/>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8890AE7A-2A99-4DCA-AE92-B83198515D7D}" type="datetime1">
              <a:rPr lang="zh-CN" altLang="en-US" smtClean="0">
                <a:solidFill>
                  <a:srgbClr val="000000">
                    <a:tint val="75000"/>
                  </a:srgbClr>
                </a:solidFill>
              </a:rPr>
            </a:fld>
            <a:endParaRPr lang="zh-CN" altLang="en-US">
              <a:solidFill>
                <a:srgbClr val="000000">
                  <a:tint val="75000"/>
                </a:srgbClr>
              </a:solidFill>
            </a:endParaRPr>
          </a:p>
        </p:txBody>
      </p:sp>
      <p:sp>
        <p:nvSpPr>
          <p:cNvPr id="4" name="灯片编号占位符 3"/>
          <p:cNvSpPr>
            <a:spLocks noGrp="1"/>
          </p:cNvSpPr>
          <p:nvPr>
            <p:ph type="sldNum" sz="quarter" idx="12"/>
            <p:custDataLst>
              <p:tags r:id="rId3"/>
            </p:custDataLst>
          </p:nvPr>
        </p:nvSpPr>
        <p:spPr/>
        <p:txBody>
          <a:bodyPr/>
          <a:lstStyle/>
          <a:p>
            <a:pPr eaLnBrk="1" hangingPunct="1"/>
            <a:fld id="{9A0DB2DC-4C9A-4742-B13C-FB6460FD3503}" type="slidenum">
              <a:rPr lang="en-US" altLang="zh-CN" dirty="0">
                <a:solidFill>
                  <a:srgbClr val="000000">
                    <a:tint val="75000"/>
                  </a:srgbClr>
                </a:solidFill>
                <a:latin typeface="Calibri" panose="020F0502020204030204" pitchFamily="34" charset="0"/>
              </a:rPr>
            </a:fld>
            <a:endParaRPr lang="en-US" altLang="zh-CN" dirty="0">
              <a:solidFill>
                <a:srgbClr val="000000">
                  <a:tint val="75000"/>
                </a:srgbClr>
              </a:solidFill>
              <a:latin typeface="Calibri" panose="020F0502020204030204" pitchFamily="34" charset="0"/>
            </a:endParaRPr>
          </a:p>
        </p:txBody>
      </p:sp>
      <p:sp>
        <p:nvSpPr>
          <p:cNvPr id="5" name="圆角矩形 4"/>
          <p:cNvSpPr/>
          <p:nvPr userDrawn="1"/>
        </p:nvSpPr>
        <p:spPr>
          <a:xfrm>
            <a:off x="6804248" y="464880"/>
            <a:ext cx="2304256" cy="4571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6" name="文本框 5"/>
          <p:cNvSpPr txBox="1"/>
          <p:nvPr userDrawn="1"/>
        </p:nvSpPr>
        <p:spPr>
          <a:xfrm>
            <a:off x="6723113" y="85038"/>
            <a:ext cx="2376264" cy="400110"/>
          </a:xfrm>
          <a:prstGeom prst="rect">
            <a:avLst/>
          </a:prstGeom>
          <a:noFill/>
        </p:spPr>
        <p:txBody>
          <a:bodyPr wrap="square" rtlCol="0">
            <a:spAutoFit/>
          </a:bodyPr>
          <a:lstStyle/>
          <a:p>
            <a:pPr eaLnBrk="0" fontAlgn="base" hangingPunct="0">
              <a:spcBef>
                <a:spcPct val="0"/>
              </a:spcBef>
              <a:spcAft>
                <a:spcPct val="0"/>
              </a:spcAft>
            </a:pP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a:t>
            </a:r>
            <a:r>
              <a:rPr lang="en-US" altLang="zh-CN"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11-4 </a:t>
            </a:r>
            <a:r>
              <a:rPr lang="zh-CN" altLang="en-US" sz="2000" smtClean="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自感和互感</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a:solidFill>
                <a:srgbClr val="FFFFFF"/>
              </a:solidFill>
            </a:endParaRPr>
          </a:p>
        </p:txBody>
      </p:sp>
      <p:sp>
        <p:nvSpPr>
          <p:cNvPr id="8" name="文本框 7"/>
          <p:cNvSpPr txBox="1"/>
          <p:nvPr userDrawn="1"/>
        </p:nvSpPr>
        <p:spPr>
          <a:xfrm>
            <a:off x="3120846" y="6457890"/>
            <a:ext cx="2902308" cy="400110"/>
          </a:xfrm>
          <a:prstGeom prst="rect">
            <a:avLst/>
          </a:prstGeom>
          <a:noFill/>
        </p:spPr>
        <p:txBody>
          <a:bodyPr wrap="square" rtlCol="0">
            <a:spAutoFit/>
          </a:bodyPr>
          <a:lstStyle/>
          <a:p>
            <a:pPr eaLnBrk="0" fontAlgn="base" hangingPunct="0">
              <a:spcBef>
                <a:spcPct val="0"/>
              </a:spcBef>
              <a:spcAft>
                <a:spcPct val="0"/>
              </a:spcAft>
            </a:pP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第十一章</a:t>
            </a:r>
            <a:r>
              <a:rPr lang="en-US" altLang="zh-CN"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 </a:t>
            </a:r>
            <a:r>
              <a:rPr lang="zh-CN" altLang="en-US" sz="2000">
                <a:solidFill>
                  <a:srgbClr val="6096E6">
                    <a:lumMod val="50000"/>
                  </a:srgbClr>
                </a:solidFill>
                <a:latin typeface="宋体" panose="02010600030101010101" pitchFamily="2" charset="-122"/>
                <a:ea typeface="宋体" panose="02010600030101010101" pitchFamily="2" charset="-122"/>
                <a:cs typeface="宋体" panose="02010600030101010101" pitchFamily="2" charset="-122"/>
              </a:rPr>
              <a:t>变化的电磁场</a:t>
            </a:r>
            <a:endParaRPr lang="en-US" altLang="zh-CN" sz="2000">
              <a:solidFill>
                <a:srgbClr val="6096E6">
                  <a:lumMod val="75000"/>
                </a:srgbClr>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6E81464B-B041-431A-9A0A-C60D83ABAC42}" type="datetime1">
              <a:rPr lang="zh-CN" altLang="en-US" smtClean="0">
                <a:solidFill>
                  <a:srgbClr val="000000">
                    <a:tint val="75000"/>
                  </a:srgbClr>
                </a:solidFill>
              </a:rPr>
            </a:fld>
            <a:endParaRPr lang="zh-CN" altLang="en-US" dirty="0">
              <a:solidFill>
                <a:srgbClr val="000000">
                  <a:tint val="75000"/>
                </a:srgbClr>
              </a:solidFill>
            </a:endParaRPr>
          </a:p>
        </p:txBody>
      </p:sp>
      <p:sp>
        <p:nvSpPr>
          <p:cNvPr id="6" name="页脚占位符 5"/>
          <p:cNvSpPr>
            <a:spLocks noGrp="1"/>
          </p:cNvSpPr>
          <p:nvPr>
            <p:ph type="ftr" sz="quarter" idx="11"/>
            <p:custDataLst>
              <p:tags r:id="rId3"/>
            </p:custDataLst>
          </p:nvPr>
        </p:nvSpPr>
        <p:spPr/>
        <p:txBody>
          <a:bodyPr/>
          <a:lstStyle/>
          <a:p>
            <a:endParaRPr lang="zh-CN" altLang="en-US" dirty="0">
              <a:solidFill>
                <a:srgbClr val="000000">
                  <a:tint val="75000"/>
                </a:srgbClr>
              </a:solidFill>
            </a:endParaRPr>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C8017339-2008-490B-A205-E9850B9BA0B1}"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11"/>
            <p:custDataLst>
              <p:tags r:id="rId5"/>
            </p:custDataLst>
          </p:nvPr>
        </p:nvSpPr>
        <p:spPr/>
        <p:txBody>
          <a:bodyPr/>
          <a:lstStyle/>
          <a:p>
            <a:endParaRPr lang="zh-CN" altLang="en-US">
              <a:solidFill>
                <a:srgbClr val="000000">
                  <a:tint val="75000"/>
                </a:srgbClr>
              </a:solidFill>
            </a:endParaRPr>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58.xml"/><Relationship Id="rId2" Type="http://schemas.openxmlformats.org/officeDocument/2006/relationships/slideLayout" Target="../slideLayouts/slideLayout2.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1" Type="http://schemas.openxmlformats.org/officeDocument/2006/relationships/theme" Target="../theme/theme2.xml"/><Relationship Id="rId20" Type="http://schemas.openxmlformats.org/officeDocument/2006/relationships/tags" Target="../tags/tag116.xml"/><Relationship Id="rId2" Type="http://schemas.openxmlformats.org/officeDocument/2006/relationships/slideLayout" Target="../slideLayouts/slideLayout15.xml"/><Relationship Id="rId19" Type="http://schemas.openxmlformats.org/officeDocument/2006/relationships/tags" Target="../tags/tag115.xml"/><Relationship Id="rId18" Type="http://schemas.openxmlformats.org/officeDocument/2006/relationships/tags" Target="../tags/tag114.xml"/><Relationship Id="rId17" Type="http://schemas.openxmlformats.org/officeDocument/2006/relationships/tags" Target="../tags/tag113.xml"/><Relationship Id="rId16" Type="http://schemas.openxmlformats.org/officeDocument/2006/relationships/tags" Target="../tags/tag112.xml"/><Relationship Id="rId15" Type="http://schemas.openxmlformats.org/officeDocument/2006/relationships/tags" Target="../tags/tag111.xml"/><Relationship Id="rId14" Type="http://schemas.openxmlformats.org/officeDocument/2006/relationships/image" Target="../media/image1.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1" Type="http://schemas.openxmlformats.org/officeDocument/2006/relationships/theme" Target="../theme/theme3.xml"/><Relationship Id="rId20" Type="http://schemas.openxmlformats.org/officeDocument/2006/relationships/tags" Target="../tags/tag174.xml"/><Relationship Id="rId2" Type="http://schemas.openxmlformats.org/officeDocument/2006/relationships/slideLayout" Target="../slideLayouts/slideLayout28.xml"/><Relationship Id="rId19" Type="http://schemas.openxmlformats.org/officeDocument/2006/relationships/tags" Target="../tags/tag173.xml"/><Relationship Id="rId18" Type="http://schemas.openxmlformats.org/officeDocument/2006/relationships/tags" Target="../tags/tag172.xml"/><Relationship Id="rId17" Type="http://schemas.openxmlformats.org/officeDocument/2006/relationships/tags" Target="../tags/tag171.xml"/><Relationship Id="rId16" Type="http://schemas.openxmlformats.org/officeDocument/2006/relationships/tags" Target="../tags/tag170.xml"/><Relationship Id="rId15" Type="http://schemas.openxmlformats.org/officeDocument/2006/relationships/tags" Target="../tags/tag169.xml"/><Relationship Id="rId14" Type="http://schemas.openxmlformats.org/officeDocument/2006/relationships/image" Target="../media/image1.pn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1" Type="http://schemas.openxmlformats.org/officeDocument/2006/relationships/theme" Target="../theme/theme4.xml"/><Relationship Id="rId20" Type="http://schemas.openxmlformats.org/officeDocument/2006/relationships/tags" Target="../tags/tag232.xml"/><Relationship Id="rId2" Type="http://schemas.openxmlformats.org/officeDocument/2006/relationships/slideLayout" Target="../slideLayouts/slideLayout41.xml"/><Relationship Id="rId19" Type="http://schemas.openxmlformats.org/officeDocument/2006/relationships/tags" Target="../tags/tag231.xml"/><Relationship Id="rId18" Type="http://schemas.openxmlformats.org/officeDocument/2006/relationships/tags" Target="../tags/tag230.xml"/><Relationship Id="rId17" Type="http://schemas.openxmlformats.org/officeDocument/2006/relationships/tags" Target="../tags/tag229.xml"/><Relationship Id="rId16" Type="http://schemas.openxmlformats.org/officeDocument/2006/relationships/tags" Target="../tags/tag228.xml"/><Relationship Id="rId15" Type="http://schemas.openxmlformats.org/officeDocument/2006/relationships/tags" Target="../tags/tag227.xml"/><Relationship Id="rId14" Type="http://schemas.openxmlformats.org/officeDocument/2006/relationships/image" Target="../media/image1.png"/><Relationship Id="rId13" Type="http://schemas.openxmlformats.org/officeDocument/2006/relationships/slideLayout" Target="../slideLayouts/slideLayout52.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1" Type="http://schemas.openxmlformats.org/officeDocument/2006/relationships/theme" Target="../theme/theme5.xml"/><Relationship Id="rId20" Type="http://schemas.openxmlformats.org/officeDocument/2006/relationships/tags" Target="../tags/tag290.xml"/><Relationship Id="rId2" Type="http://schemas.openxmlformats.org/officeDocument/2006/relationships/slideLayout" Target="../slideLayouts/slideLayout54.xml"/><Relationship Id="rId19" Type="http://schemas.openxmlformats.org/officeDocument/2006/relationships/tags" Target="../tags/tag289.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image" Target="../media/image1.png"/><Relationship Id="rId13" Type="http://schemas.openxmlformats.org/officeDocument/2006/relationships/slideLayout" Target="../slideLayouts/slideLayout65.xml"/><Relationship Id="rId12" Type="http://schemas.openxmlformats.org/officeDocument/2006/relationships/slideLayout" Target="../slideLayouts/slideLayout6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defRPr/>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defRPr/>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defRPr/>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fld id="{A9B4CBB7-C641-4BF8-9B62-E1D8A3CB710C}" type="datetime1">
              <a:rPr lang="zh-CN" altLang="en-US" smtClean="0">
                <a:solidFill>
                  <a:srgbClr val="000000">
                    <a:tint val="75000"/>
                  </a:srgbClr>
                </a:solidFill>
              </a:rPr>
            </a:fld>
            <a:endParaRPr lang="zh-CN" altLang="en-US">
              <a:solidFill>
                <a:srgbClr val="000000">
                  <a:tint val="75000"/>
                </a:srgbClr>
              </a:solidFill>
            </a:endParaRPr>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pPr eaLnBrk="0" fontAlgn="base" hangingPunct="0">
              <a:spcBef>
                <a:spcPct val="0"/>
              </a:spcBef>
              <a:spcAft>
                <a:spcPct val="0"/>
              </a:spcAft>
            </a:pPr>
            <a:endParaRPr lang="zh-CN" altLang="en-US" dirty="0">
              <a:solidFill>
                <a:srgbClr val="000000">
                  <a:tint val="75000"/>
                </a:srgbClr>
              </a:solidFill>
            </a:endParaRPr>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fontAlgn="base">
              <a:spcBef>
                <a:spcPct val="0"/>
              </a:spcBef>
              <a:spcAft>
                <a:spcPct val="0"/>
              </a:spcAft>
            </a:pPr>
            <a:fld id="{9A0DB2DC-4C9A-4742-B13C-FB6460FD3503}" type="slidenum">
              <a:rPr lang="en-US" altLang="zh-CN" dirty="0">
                <a:solidFill>
                  <a:srgbClr val="000000">
                    <a:tint val="75000"/>
                  </a:srgbClr>
                </a:solidFill>
              </a:rPr>
            </a:fld>
            <a:endParaRPr lang="en-US" altLang="zh-CN" dirty="0">
              <a:solidFill>
                <a:srgbClr val="000000">
                  <a:tint val="75000"/>
                </a:srgbClr>
              </a:solidFill>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sz="100">
              <a:solidFill>
                <a:srgbClr val="FFFFFF"/>
              </a:solidFill>
            </a:endParaRP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iming>
    <p:tnLst>
      <p:par>
        <p:cTn id="1" dur="indefinite" restart="never" nodeType="tmRoot"/>
      </p:par>
    </p:tnLst>
  </p:timing>
  <p:hf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8.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6.jpeg"/><Relationship Id="rId1" Type="http://schemas.openxmlformats.org/officeDocument/2006/relationships/image" Target="../media/image3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8.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9.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image" Target="../media/image41.wmf"/><Relationship Id="rId4" Type="http://schemas.openxmlformats.org/officeDocument/2006/relationships/oleObject" Target="../embeddings/oleObject29.bin"/><Relationship Id="rId3" Type="http://schemas.openxmlformats.org/officeDocument/2006/relationships/oleObject" Target="../embeddings/oleObject28.bin"/><Relationship Id="rId2" Type="http://schemas.openxmlformats.org/officeDocument/2006/relationships/image" Target="../media/image40.wmf"/><Relationship Id="rId1"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34.bin"/><Relationship Id="rId8" Type="http://schemas.openxmlformats.org/officeDocument/2006/relationships/image" Target="../media/image43.wmf"/><Relationship Id="rId7" Type="http://schemas.openxmlformats.org/officeDocument/2006/relationships/oleObject" Target="../embeddings/oleObject33.bin"/><Relationship Id="rId6" Type="http://schemas.openxmlformats.org/officeDocument/2006/relationships/image" Target="../media/image19.wmf"/><Relationship Id="rId5" Type="http://schemas.openxmlformats.org/officeDocument/2006/relationships/oleObject" Target="../embeddings/oleObject32.bin"/><Relationship Id="rId4" Type="http://schemas.openxmlformats.org/officeDocument/2006/relationships/image" Target="../media/image42.wmf"/><Relationship Id="rId33" Type="http://schemas.openxmlformats.org/officeDocument/2006/relationships/notesSlide" Target="../notesSlides/notesSlide15.xml"/><Relationship Id="rId32" Type="http://schemas.openxmlformats.org/officeDocument/2006/relationships/vmlDrawing" Target="../drawings/vmlDrawing7.vml"/><Relationship Id="rId31" Type="http://schemas.openxmlformats.org/officeDocument/2006/relationships/slideLayout" Target="../slideLayouts/slideLayout7.xml"/><Relationship Id="rId30" Type="http://schemas.openxmlformats.org/officeDocument/2006/relationships/image" Target="../media/image54.wmf"/><Relationship Id="rId3" Type="http://schemas.openxmlformats.org/officeDocument/2006/relationships/oleObject" Target="../embeddings/oleObject31.bin"/><Relationship Id="rId29" Type="http://schemas.openxmlformats.org/officeDocument/2006/relationships/oleObject" Target="../embeddings/oleObject44.bin"/><Relationship Id="rId28" Type="http://schemas.openxmlformats.org/officeDocument/2006/relationships/image" Target="../media/image53.wmf"/><Relationship Id="rId27" Type="http://schemas.openxmlformats.org/officeDocument/2006/relationships/oleObject" Target="../embeddings/oleObject43.bin"/><Relationship Id="rId26" Type="http://schemas.openxmlformats.org/officeDocument/2006/relationships/image" Target="../media/image52.wmf"/><Relationship Id="rId25" Type="http://schemas.openxmlformats.org/officeDocument/2006/relationships/oleObject" Target="../embeddings/oleObject42.bin"/><Relationship Id="rId24" Type="http://schemas.openxmlformats.org/officeDocument/2006/relationships/image" Target="../media/image51.wmf"/><Relationship Id="rId23" Type="http://schemas.openxmlformats.org/officeDocument/2006/relationships/oleObject" Target="../embeddings/oleObject41.bin"/><Relationship Id="rId22" Type="http://schemas.openxmlformats.org/officeDocument/2006/relationships/image" Target="../media/image50.wmf"/><Relationship Id="rId21" Type="http://schemas.openxmlformats.org/officeDocument/2006/relationships/oleObject" Target="../embeddings/oleObject40.bin"/><Relationship Id="rId20" Type="http://schemas.openxmlformats.org/officeDocument/2006/relationships/image" Target="../media/image49.wmf"/><Relationship Id="rId2" Type="http://schemas.openxmlformats.org/officeDocument/2006/relationships/image" Target="../media/image16.wmf"/><Relationship Id="rId19" Type="http://schemas.openxmlformats.org/officeDocument/2006/relationships/oleObject" Target="../embeddings/oleObject39.bin"/><Relationship Id="rId18" Type="http://schemas.openxmlformats.org/officeDocument/2006/relationships/image" Target="../media/image48.wmf"/><Relationship Id="rId17" Type="http://schemas.openxmlformats.org/officeDocument/2006/relationships/oleObject" Target="../embeddings/oleObject38.bin"/><Relationship Id="rId16" Type="http://schemas.openxmlformats.org/officeDocument/2006/relationships/image" Target="../media/image47.wmf"/><Relationship Id="rId15" Type="http://schemas.openxmlformats.org/officeDocument/2006/relationships/oleObject" Target="../embeddings/oleObject37.bin"/><Relationship Id="rId14" Type="http://schemas.openxmlformats.org/officeDocument/2006/relationships/image" Target="../media/image46.wmf"/><Relationship Id="rId13" Type="http://schemas.openxmlformats.org/officeDocument/2006/relationships/oleObject" Target="../embeddings/oleObject36.bin"/><Relationship Id="rId12" Type="http://schemas.openxmlformats.org/officeDocument/2006/relationships/image" Target="../media/image45.emf"/><Relationship Id="rId11" Type="http://schemas.openxmlformats.org/officeDocument/2006/relationships/oleObject" Target="../embeddings/oleObject35.bin"/><Relationship Id="rId10" Type="http://schemas.openxmlformats.org/officeDocument/2006/relationships/image" Target="../media/image44.emf"/><Relationship Id="rId1" Type="http://schemas.openxmlformats.org/officeDocument/2006/relationships/oleObject" Target="../embeddings/oleObject30.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58.wmf"/><Relationship Id="rId7" Type="http://schemas.openxmlformats.org/officeDocument/2006/relationships/oleObject" Target="../embeddings/oleObject48.bin"/><Relationship Id="rId6" Type="http://schemas.openxmlformats.org/officeDocument/2006/relationships/image" Target="../media/image57.wmf"/><Relationship Id="rId5" Type="http://schemas.openxmlformats.org/officeDocument/2006/relationships/oleObject" Target="../embeddings/oleObject47.bin"/><Relationship Id="rId4" Type="http://schemas.openxmlformats.org/officeDocument/2006/relationships/image" Target="../media/image56.wmf"/><Relationship Id="rId3" Type="http://schemas.openxmlformats.org/officeDocument/2006/relationships/oleObject" Target="../embeddings/oleObject46.bin"/><Relationship Id="rId2" Type="http://schemas.openxmlformats.org/officeDocument/2006/relationships/image" Target="../media/image55.wmf"/><Relationship Id="rId17" Type="http://schemas.openxmlformats.org/officeDocument/2006/relationships/notesSlide" Target="../notesSlides/notesSlide16.xml"/><Relationship Id="rId16" Type="http://schemas.openxmlformats.org/officeDocument/2006/relationships/vmlDrawing" Target="../drawings/vmlDrawing8.vml"/><Relationship Id="rId15" Type="http://schemas.openxmlformats.org/officeDocument/2006/relationships/slideLayout" Target="../slideLayouts/slideLayout7.xml"/><Relationship Id="rId14" Type="http://schemas.openxmlformats.org/officeDocument/2006/relationships/image" Target="../media/image61.wmf"/><Relationship Id="rId13" Type="http://schemas.openxmlformats.org/officeDocument/2006/relationships/oleObject" Target="../embeddings/oleObject51.bin"/><Relationship Id="rId12" Type="http://schemas.openxmlformats.org/officeDocument/2006/relationships/image" Target="../media/image60.wmf"/><Relationship Id="rId11" Type="http://schemas.openxmlformats.org/officeDocument/2006/relationships/oleObject" Target="../embeddings/oleObject50.bin"/><Relationship Id="rId10" Type="http://schemas.openxmlformats.org/officeDocument/2006/relationships/image" Target="../media/image59.wmf"/><Relationship Id="rId1" Type="http://schemas.openxmlformats.org/officeDocument/2006/relationships/oleObject" Target="../embeddings/oleObject45.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56.bin"/><Relationship Id="rId8" Type="http://schemas.openxmlformats.org/officeDocument/2006/relationships/image" Target="../media/image65.wmf"/><Relationship Id="rId7" Type="http://schemas.openxmlformats.org/officeDocument/2006/relationships/oleObject" Target="../embeddings/oleObject55.bin"/><Relationship Id="rId6" Type="http://schemas.openxmlformats.org/officeDocument/2006/relationships/image" Target="../media/image64.wmf"/><Relationship Id="rId5" Type="http://schemas.openxmlformats.org/officeDocument/2006/relationships/oleObject" Target="../embeddings/oleObject54.bin"/><Relationship Id="rId4" Type="http://schemas.openxmlformats.org/officeDocument/2006/relationships/image" Target="../media/image63.wmf"/><Relationship Id="rId3" Type="http://schemas.openxmlformats.org/officeDocument/2006/relationships/oleObject" Target="../embeddings/oleObject53.bin"/><Relationship Id="rId2" Type="http://schemas.openxmlformats.org/officeDocument/2006/relationships/image" Target="../media/image62.wmf"/><Relationship Id="rId17" Type="http://schemas.openxmlformats.org/officeDocument/2006/relationships/notesSlide" Target="../notesSlides/notesSlide17.xml"/><Relationship Id="rId16" Type="http://schemas.openxmlformats.org/officeDocument/2006/relationships/vmlDrawing" Target="../drawings/vmlDrawing9.vml"/><Relationship Id="rId15" Type="http://schemas.openxmlformats.org/officeDocument/2006/relationships/slideLayout" Target="../slideLayouts/slideLayout7.xml"/><Relationship Id="rId14" Type="http://schemas.openxmlformats.org/officeDocument/2006/relationships/image" Target="../media/image68.wmf"/><Relationship Id="rId13" Type="http://schemas.openxmlformats.org/officeDocument/2006/relationships/oleObject" Target="../embeddings/oleObject58.bin"/><Relationship Id="rId12" Type="http://schemas.openxmlformats.org/officeDocument/2006/relationships/image" Target="../media/image67.wmf"/><Relationship Id="rId11" Type="http://schemas.openxmlformats.org/officeDocument/2006/relationships/oleObject" Target="../embeddings/oleObject57.bin"/><Relationship Id="rId10" Type="http://schemas.openxmlformats.org/officeDocument/2006/relationships/image" Target="../media/image66.wmf"/><Relationship Id="rId1" Type="http://schemas.openxmlformats.org/officeDocument/2006/relationships/oleObject" Target="../embeddings/oleObject52.bin"/></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69.wmf"/><Relationship Id="rId1" Type="http://schemas.openxmlformats.org/officeDocument/2006/relationships/oleObject" Target="../embeddings/oleObject5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3.xml"/><Relationship Id="rId1" Type="http://schemas.openxmlformats.org/officeDocument/2006/relationships/image" Target="../media/image70.jpe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vmlDrawing" Target="../drawings/vmlDrawing1.vml"/><Relationship Id="rId7" Type="http://schemas.openxmlformats.org/officeDocument/2006/relationships/slideLayout" Target="../slideLayouts/slideLayout7.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64.bin"/><Relationship Id="rId8" Type="http://schemas.openxmlformats.org/officeDocument/2006/relationships/image" Target="../media/image77.wmf"/><Relationship Id="rId7" Type="http://schemas.openxmlformats.org/officeDocument/2006/relationships/oleObject" Target="../embeddings/oleObject63.bin"/><Relationship Id="rId6" Type="http://schemas.openxmlformats.org/officeDocument/2006/relationships/image" Target="../media/image76.wmf"/><Relationship Id="rId5" Type="http://schemas.openxmlformats.org/officeDocument/2006/relationships/oleObject" Target="../embeddings/oleObject62.bin"/><Relationship Id="rId4" Type="http://schemas.openxmlformats.org/officeDocument/2006/relationships/image" Target="../media/image75.wmf"/><Relationship Id="rId3" Type="http://schemas.openxmlformats.org/officeDocument/2006/relationships/oleObject" Target="../embeddings/oleObject61.bin"/><Relationship Id="rId2" Type="http://schemas.openxmlformats.org/officeDocument/2006/relationships/image" Target="../media/image74.wmf"/><Relationship Id="rId13" Type="http://schemas.openxmlformats.org/officeDocument/2006/relationships/notesSlide" Target="../notesSlides/notesSlide21.xml"/><Relationship Id="rId12" Type="http://schemas.openxmlformats.org/officeDocument/2006/relationships/vmlDrawing" Target="../drawings/vmlDrawing11.vml"/><Relationship Id="rId11" Type="http://schemas.openxmlformats.org/officeDocument/2006/relationships/slideLayout" Target="../slideLayouts/slideLayout7.xml"/><Relationship Id="rId10" Type="http://schemas.openxmlformats.org/officeDocument/2006/relationships/image" Target="../media/image78.wmf"/><Relationship Id="rId1" Type="http://schemas.openxmlformats.org/officeDocument/2006/relationships/oleObject" Target="../embeddings/oleObject6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69.bin"/><Relationship Id="rId8" Type="http://schemas.openxmlformats.org/officeDocument/2006/relationships/image" Target="../media/image82.wmf"/><Relationship Id="rId7" Type="http://schemas.openxmlformats.org/officeDocument/2006/relationships/oleObject" Target="../embeddings/oleObject68.bin"/><Relationship Id="rId6" Type="http://schemas.openxmlformats.org/officeDocument/2006/relationships/image" Target="../media/image81.wmf"/><Relationship Id="rId5" Type="http://schemas.openxmlformats.org/officeDocument/2006/relationships/oleObject" Target="../embeddings/oleObject67.bin"/><Relationship Id="rId4" Type="http://schemas.openxmlformats.org/officeDocument/2006/relationships/image" Target="../media/image80.wmf"/><Relationship Id="rId3" Type="http://schemas.openxmlformats.org/officeDocument/2006/relationships/oleObject" Target="../embeddings/oleObject66.bin"/><Relationship Id="rId20" Type="http://schemas.openxmlformats.org/officeDocument/2006/relationships/notesSlide" Target="../notesSlides/notesSlide22.xml"/><Relationship Id="rId2" Type="http://schemas.openxmlformats.org/officeDocument/2006/relationships/image" Target="../media/image79.wmf"/><Relationship Id="rId19" Type="http://schemas.openxmlformats.org/officeDocument/2006/relationships/vmlDrawing" Target="../drawings/vmlDrawing12.vml"/><Relationship Id="rId18" Type="http://schemas.openxmlformats.org/officeDocument/2006/relationships/slideLayout" Target="../slideLayouts/slideLayout7.xml"/><Relationship Id="rId17" Type="http://schemas.openxmlformats.org/officeDocument/2006/relationships/image" Target="../media/image87.GIF"/><Relationship Id="rId16" Type="http://schemas.openxmlformats.org/officeDocument/2006/relationships/image" Target="../media/image86.wmf"/><Relationship Id="rId15" Type="http://schemas.openxmlformats.org/officeDocument/2006/relationships/oleObject" Target="../embeddings/oleObject72.bin"/><Relationship Id="rId14" Type="http://schemas.openxmlformats.org/officeDocument/2006/relationships/image" Target="../media/image85.wmf"/><Relationship Id="rId13" Type="http://schemas.openxmlformats.org/officeDocument/2006/relationships/oleObject" Target="../embeddings/oleObject71.bin"/><Relationship Id="rId12" Type="http://schemas.openxmlformats.org/officeDocument/2006/relationships/image" Target="../media/image84.wmf"/><Relationship Id="rId11" Type="http://schemas.openxmlformats.org/officeDocument/2006/relationships/oleObject" Target="../embeddings/oleObject70.bin"/><Relationship Id="rId10" Type="http://schemas.openxmlformats.org/officeDocument/2006/relationships/image" Target="../media/image83.wmf"/><Relationship Id="rId1" Type="http://schemas.openxmlformats.org/officeDocument/2006/relationships/oleObject" Target="../embeddings/oleObject65.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91.wmf"/><Relationship Id="rId7" Type="http://schemas.openxmlformats.org/officeDocument/2006/relationships/oleObject" Target="../embeddings/oleObject76.bin"/><Relationship Id="rId6" Type="http://schemas.openxmlformats.org/officeDocument/2006/relationships/image" Target="../media/image90.wmf"/><Relationship Id="rId5" Type="http://schemas.openxmlformats.org/officeDocument/2006/relationships/oleObject" Target="../embeddings/oleObject75.bin"/><Relationship Id="rId4" Type="http://schemas.openxmlformats.org/officeDocument/2006/relationships/image" Target="../media/image89.wmf"/><Relationship Id="rId3" Type="http://schemas.openxmlformats.org/officeDocument/2006/relationships/oleObject" Target="../embeddings/oleObject74.bin"/><Relationship Id="rId2" Type="http://schemas.openxmlformats.org/officeDocument/2006/relationships/image" Target="../media/image88.wmf"/><Relationship Id="rId15" Type="http://schemas.openxmlformats.org/officeDocument/2006/relationships/notesSlide" Target="../notesSlides/notesSlide23.xml"/><Relationship Id="rId14" Type="http://schemas.openxmlformats.org/officeDocument/2006/relationships/vmlDrawing" Target="../drawings/vmlDrawing13.vml"/><Relationship Id="rId13" Type="http://schemas.openxmlformats.org/officeDocument/2006/relationships/slideLayout" Target="../slideLayouts/slideLayout45.xml"/><Relationship Id="rId12" Type="http://schemas.openxmlformats.org/officeDocument/2006/relationships/image" Target="../media/image93.wmf"/><Relationship Id="rId11" Type="http://schemas.openxmlformats.org/officeDocument/2006/relationships/oleObject" Target="../embeddings/oleObject78.bin"/><Relationship Id="rId10" Type="http://schemas.openxmlformats.org/officeDocument/2006/relationships/image" Target="../media/image92.wmf"/><Relationship Id="rId1" Type="http://schemas.openxmlformats.org/officeDocument/2006/relationships/oleObject" Target="../embeddings/oleObject7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image" Target="../media/image8.GIF"/></Relationships>
</file>

<file path=ppt/slides/_rels/slide4.xml.rels><?xml version="1.0" encoding="UTF-8" standalone="yes"?>
<Relationships xmlns="http://schemas.openxmlformats.org/package/2006/relationships"><Relationship Id="rId9" Type="http://schemas.openxmlformats.org/officeDocument/2006/relationships/image" Target="../media/image13.GIF"/><Relationship Id="rId8" Type="http://schemas.openxmlformats.org/officeDocument/2006/relationships/image" Target="../media/image12.wmf"/><Relationship Id="rId7" Type="http://schemas.openxmlformats.org/officeDocument/2006/relationships/oleObject" Target="../embeddings/oleObject7.bin"/><Relationship Id="rId6" Type="http://schemas.openxmlformats.org/officeDocument/2006/relationships/image" Target="../media/image11.wmf"/><Relationship Id="rId5" Type="http://schemas.openxmlformats.org/officeDocument/2006/relationships/oleObject" Target="../embeddings/oleObject6.bin"/><Relationship Id="rId4" Type="http://schemas.openxmlformats.org/officeDocument/2006/relationships/image" Target="../media/image10.wmf"/><Relationship Id="rId3" Type="http://schemas.openxmlformats.org/officeDocument/2006/relationships/oleObject" Target="../embeddings/oleObject5.bin"/><Relationship Id="rId29" Type="http://schemas.openxmlformats.org/officeDocument/2006/relationships/notesSlide" Target="../notesSlides/notesSlide4.xml"/><Relationship Id="rId28" Type="http://schemas.openxmlformats.org/officeDocument/2006/relationships/vmlDrawing" Target="../drawings/vmlDrawing2.vml"/><Relationship Id="rId27" Type="http://schemas.openxmlformats.org/officeDocument/2006/relationships/slideLayout" Target="../slideLayouts/slideLayout7.xml"/><Relationship Id="rId26" Type="http://schemas.openxmlformats.org/officeDocument/2006/relationships/image" Target="../media/image22.png"/><Relationship Id="rId25" Type="http://schemas.openxmlformats.org/officeDocument/2006/relationships/image" Target="../media/image21.emf"/><Relationship Id="rId24" Type="http://schemas.openxmlformats.org/officeDocument/2006/relationships/oleObject" Target="../embeddings/oleObject15.bin"/><Relationship Id="rId23" Type="http://schemas.openxmlformats.org/officeDocument/2006/relationships/image" Target="../media/image20.emf"/><Relationship Id="rId22" Type="http://schemas.openxmlformats.org/officeDocument/2006/relationships/oleObject" Target="../embeddings/oleObject14.bin"/><Relationship Id="rId21" Type="http://schemas.openxmlformats.org/officeDocument/2006/relationships/image" Target="../media/image19.wmf"/><Relationship Id="rId20" Type="http://schemas.openxmlformats.org/officeDocument/2006/relationships/oleObject" Target="../embeddings/oleObject13.bin"/><Relationship Id="rId2" Type="http://schemas.openxmlformats.org/officeDocument/2006/relationships/image" Target="../media/image9.wmf"/><Relationship Id="rId19" Type="http://schemas.openxmlformats.org/officeDocument/2006/relationships/image" Target="../media/image18.wmf"/><Relationship Id="rId18" Type="http://schemas.openxmlformats.org/officeDocument/2006/relationships/oleObject" Target="../embeddings/oleObject12.bin"/><Relationship Id="rId17" Type="http://schemas.openxmlformats.org/officeDocument/2006/relationships/image" Target="../media/image17.wmf"/><Relationship Id="rId16" Type="http://schemas.openxmlformats.org/officeDocument/2006/relationships/oleObject" Target="../embeddings/oleObject11.bin"/><Relationship Id="rId15" Type="http://schemas.openxmlformats.org/officeDocument/2006/relationships/image" Target="../media/image16.wmf"/><Relationship Id="rId14" Type="http://schemas.openxmlformats.org/officeDocument/2006/relationships/oleObject" Target="../embeddings/oleObject10.bin"/><Relationship Id="rId13" Type="http://schemas.openxmlformats.org/officeDocument/2006/relationships/image" Target="../media/image15.wmf"/><Relationship Id="rId12" Type="http://schemas.openxmlformats.org/officeDocument/2006/relationships/oleObject" Target="../embeddings/oleObject9.bin"/><Relationship Id="rId11" Type="http://schemas.openxmlformats.org/officeDocument/2006/relationships/image" Target="../media/image14.wmf"/><Relationship Id="rId10" Type="http://schemas.openxmlformats.org/officeDocument/2006/relationships/oleObject" Target="../embeddings/oleObject8.bin"/><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image" Target="../media/image26.wmf"/><Relationship Id="rId7" Type="http://schemas.openxmlformats.org/officeDocument/2006/relationships/oleObject" Target="../embeddings/oleObject19.bin"/><Relationship Id="rId6" Type="http://schemas.openxmlformats.org/officeDocument/2006/relationships/image" Target="../media/image25.wmf"/><Relationship Id="rId5" Type="http://schemas.openxmlformats.org/officeDocument/2006/relationships/oleObject" Target="../embeddings/oleObject18.bin"/><Relationship Id="rId4" Type="http://schemas.openxmlformats.org/officeDocument/2006/relationships/image" Target="../media/image24.wmf"/><Relationship Id="rId3" Type="http://schemas.openxmlformats.org/officeDocument/2006/relationships/oleObject" Target="../embeddings/oleObject17.bin"/><Relationship Id="rId2" Type="http://schemas.openxmlformats.org/officeDocument/2006/relationships/image" Target="../media/image23.wmf"/><Relationship Id="rId13" Type="http://schemas.openxmlformats.org/officeDocument/2006/relationships/notesSlide" Target="../notesSlides/notesSlide5.xml"/><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27.wmf"/><Relationship Id="rId1"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30.wmf"/><Relationship Id="rId5" Type="http://schemas.openxmlformats.org/officeDocument/2006/relationships/oleObject" Target="../embeddings/oleObject23.bin"/><Relationship Id="rId4" Type="http://schemas.openxmlformats.org/officeDocument/2006/relationships/image" Target="../media/image29.wmf"/><Relationship Id="rId3" Type="http://schemas.openxmlformats.org/officeDocument/2006/relationships/oleObject" Target="../embeddings/oleObject22.bin"/><Relationship Id="rId2" Type="http://schemas.openxmlformats.org/officeDocument/2006/relationships/image" Target="../media/image28.wmf"/><Relationship Id="rId1"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32.wmf"/><Relationship Id="rId3" Type="http://schemas.openxmlformats.org/officeDocument/2006/relationships/oleObject" Target="../embeddings/oleObject25.bin"/><Relationship Id="rId2" Type="http://schemas.openxmlformats.org/officeDocument/2006/relationships/image" Target="../media/image31.wmf"/><Relationship Id="rId1" Type="http://schemas.openxmlformats.org/officeDocument/2006/relationships/oleObject" Target="../embeddings/oleObject24.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8"/>
          <p:cNvSpPr txBox="1">
            <a:spLocks noChangeArrowheads="1"/>
          </p:cNvSpPr>
          <p:nvPr/>
        </p:nvSpPr>
        <p:spPr bwMode="auto">
          <a:xfrm>
            <a:off x="2081854" y="1175246"/>
            <a:ext cx="5035343" cy="769441"/>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fontAlgn="base">
              <a:spcBef>
                <a:spcPct val="0"/>
              </a:spcBef>
              <a:spcAft>
                <a:spcPct val="0"/>
              </a:spcAft>
              <a:defRPr/>
            </a:pPr>
            <a:r>
              <a:rPr kumimoji="1" lang="en-US" altLang="zh-CN" sz="4400" b="1" kern="0">
                <a:solidFill>
                  <a:srgbClr val="CC0000"/>
                </a:solidFill>
                <a:ea typeface="宋体" panose="02010600030101010101" pitchFamily="2" charset="-122"/>
              </a:rPr>
              <a:t>§</a:t>
            </a:r>
            <a:r>
              <a:rPr kumimoji="1" lang="en-US" altLang="zh-CN" sz="4400" b="1" kern="0" smtClean="0">
                <a:solidFill>
                  <a:srgbClr val="CC0000"/>
                </a:solidFill>
                <a:ea typeface="宋体" panose="02010600030101010101" pitchFamily="2" charset="-122"/>
              </a:rPr>
              <a:t>11-4 </a:t>
            </a:r>
            <a:r>
              <a:rPr kumimoji="1" lang="zh-CN" altLang="en-US" sz="4400" b="1" kern="0" smtClean="0">
                <a:solidFill>
                  <a:srgbClr val="CC0000"/>
                </a:solidFill>
                <a:ea typeface="宋体" panose="02010600030101010101" pitchFamily="2" charset="-122"/>
              </a:rPr>
              <a:t>自感和互感</a:t>
            </a:r>
            <a:endParaRPr kumimoji="1" lang="zh-CN" altLang="en-US" sz="4400" b="1">
              <a:solidFill>
                <a:srgbClr val="CC00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endParaRPr>
          </a:p>
        </p:txBody>
      </p:sp>
      <p:sp>
        <p:nvSpPr>
          <p:cNvPr id="36" name="Text Box 9"/>
          <p:cNvSpPr txBox="1">
            <a:spLocks noChangeArrowheads="1"/>
          </p:cNvSpPr>
          <p:nvPr/>
        </p:nvSpPr>
        <p:spPr bwMode="auto">
          <a:xfrm>
            <a:off x="1240894" y="91195"/>
            <a:ext cx="6271927" cy="64633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defRPr/>
            </a:pPr>
            <a:r>
              <a:rPr kumimoji="1" lang="zh-CN" altLang="en-US" sz="3600" b="1" kern="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rPr>
              <a:t>第十一章 变化的电磁场</a:t>
            </a:r>
            <a:endParaRPr kumimoji="1" lang="zh-CN" altLang="en-US" sz="3600" b="1" kern="0">
              <a:solidFill>
                <a:srgbClr val="002060"/>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1" name="矩形 40"/>
          <p:cNvSpPr>
            <a:spLocks noChangeArrowheads="1"/>
          </p:cNvSpPr>
          <p:nvPr/>
        </p:nvSpPr>
        <p:spPr bwMode="auto">
          <a:xfrm>
            <a:off x="912610" y="847996"/>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endParaRPr lang="zh-CN" altLang="en-US">
              <a:solidFill>
                <a:srgbClr val="FFFFFF"/>
              </a:solidFill>
              <a:ea typeface="FZHei-B01S" panose="02010601030101010101" pitchFamily="2" charset="-122"/>
              <a:sym typeface="FZHei-B01S" panose="02010601030101010101" pitchFamily="2" charset="-122"/>
            </a:endParaRPr>
          </a:p>
        </p:txBody>
      </p:sp>
      <p:sp>
        <p:nvSpPr>
          <p:cNvPr id="2" name="矩形 1"/>
          <p:cNvSpPr/>
          <p:nvPr/>
        </p:nvSpPr>
        <p:spPr>
          <a:xfrm>
            <a:off x="1403648" y="2060848"/>
            <a:ext cx="6938118" cy="523220"/>
          </a:xfrm>
          <a:prstGeom prst="rect">
            <a:avLst/>
          </a:prstGeom>
        </p:spPr>
        <p:txBody>
          <a:bodyPr wrap="none">
            <a:spAutoFit/>
          </a:bodyPr>
          <a:lstStyle/>
          <a:p>
            <a:pPr eaLnBrk="0" fontAlgn="base" hangingPunct="0">
              <a:spcBef>
                <a:spcPct val="0"/>
              </a:spcBef>
              <a:spcAft>
                <a:spcPct val="0"/>
              </a:spcAft>
            </a:pPr>
            <a:r>
              <a:rPr lang="en-US" altLang="zh-CN" sz="2800" b="1" smtClean="0">
                <a:solidFill>
                  <a:srgbClr val="333333"/>
                </a:solidFill>
                <a:latin typeface="Arial" panose="020B0604020202020204"/>
              </a:rPr>
              <a:t>Self inductance and M</a:t>
            </a:r>
            <a:r>
              <a:rPr lang="en-US" altLang="zh-CN" sz="2800" b="1" smtClean="0"/>
              <a:t>utual </a:t>
            </a:r>
            <a:r>
              <a:rPr lang="en-US" altLang="zh-CN" sz="2800" b="1"/>
              <a:t>inductance</a:t>
            </a:r>
            <a:r>
              <a:rPr lang="en-US" altLang="zh-CN" sz="2800" b="1" smtClean="0">
                <a:solidFill>
                  <a:srgbClr val="333333"/>
                </a:solidFill>
                <a:latin typeface="Arial" panose="020B0604020202020204"/>
              </a:rPr>
              <a:t> </a:t>
            </a:r>
            <a:endParaRPr lang="zh-CN" altLang="en-US" sz="2800" b="1">
              <a:solidFill>
                <a:srgbClr val="002060"/>
              </a:solidFill>
              <a:ea typeface="宋体" panose="02010600030101010101" pitchFamily="2" charset="-122"/>
            </a:endParaRPr>
          </a:p>
        </p:txBody>
      </p:sp>
      <p:cxnSp>
        <p:nvCxnSpPr>
          <p:cNvPr id="43" name="直接连接符 42"/>
          <p:cNvCxnSpPr/>
          <p:nvPr/>
        </p:nvCxnSpPr>
        <p:spPr>
          <a:xfrm>
            <a:off x="2444750" y="1944687"/>
            <a:ext cx="4503514" cy="14628"/>
          </a:xfrm>
          <a:prstGeom prst="line">
            <a:avLst/>
          </a:prstGeom>
          <a:noFill/>
          <a:ln w="38100" cap="flat" cmpd="sng" algn="ctr">
            <a:solidFill>
              <a:sysClr val="windowText" lastClr="000000">
                <a:lumMod val="85000"/>
                <a:lumOff val="15000"/>
              </a:sysClr>
            </a:solidFill>
            <a:prstDash val="solid"/>
            <a:miter lim="800000"/>
          </a:ln>
          <a:effectLst/>
        </p:spPr>
      </p:cxnSp>
      <p:sp>
        <p:nvSpPr>
          <p:cNvPr id="6" name="AutoShape 2" descr="https://5b0988e595225.cdn.sohucs.com/q_70,c_zoom,w_640/images/20190313/ccdd438e313b4bbf809c3c3a76550aaf.webp"/>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7" name="AutoShape 4" descr="https://5b0988e595225.cdn.sohucs.com/q_70,c_zoom,w_640/images/20190313/ccdd438e313b4bbf809c3c3a76550aaf.webp"/>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 name="AutoShape 6" descr="https://5b0988e595225.cdn.sohucs.com/q_70,c_zoom,w_640/images/20190313/ccdd438e313b4bbf809c3c3a76550aaf.webp"/>
          <p:cNvSpPr>
            <a:spLocks noChangeAspect="1" noChangeArrowheads="1"/>
          </p:cNvSpPr>
          <p:nvPr/>
        </p:nvSpPr>
        <p:spPr bwMode="auto">
          <a:xfrm>
            <a:off x="368300"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0" name="AutoShape 8" descr="https://5b0988e595225.cdn.sohucs.com/q_70,c_zoom,w_640/images/20190313/ccdd438e313b4bbf809c3c3a76550aaf.webp"/>
          <p:cNvSpPr>
            <a:spLocks noChangeAspect="1" noChangeArrowheads="1"/>
          </p:cNvSpPr>
          <p:nvPr/>
        </p:nvSpPr>
        <p:spPr bwMode="auto">
          <a:xfrm>
            <a:off x="520700" y="320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1" name="AutoShape 12" descr="https://5b0988e595225.cdn.sohucs.com/q_70,c_zoom,w_640/images/20190313/ccdd438e313b4bbf809c3c3a76550aaf.webp"/>
          <p:cNvSpPr>
            <a:spLocks noChangeAspect="1" noChangeArrowheads="1"/>
          </p:cNvSpPr>
          <p:nvPr/>
        </p:nvSpPr>
        <p:spPr bwMode="auto">
          <a:xfrm>
            <a:off x="673100" y="4730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pic>
        <p:nvPicPr>
          <p:cNvPr id="147464" name="Picture 8" descr="https://timgsa.baidu.com/timg?image&amp;quality=80&amp;size=b9999_10000&amp;sec=1598004770250&amp;di=5a950d7da36bfc75caa1a5a596cd292b&amp;imgtype=0&amp;src=http%3A%2F%2Fimg1.toocle.com%2Fsuppliers%2Fproduct_cn%2F2011%2F11%2F12%2F23%2F23155123_1.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00" y="-136525"/>
            <a:ext cx="238125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35842" name="Picture 2" descr="https://timgsa.baidu.com/timg?image&amp;quality=80&amp;size=b9999_10000&amp;sec=1598156162588&amp;di=5c5425ea1c21de13b1a2352ce596207b&amp;imgtype=0&amp;src=http%3A%2F%2Fi3.hexunimg.cn%2F2011-09-29%2F13383325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04" y="2852936"/>
            <a:ext cx="4216685" cy="280831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753228" y="5705046"/>
            <a:ext cx="1415772" cy="461665"/>
          </a:xfrm>
          <a:prstGeom prst="rect">
            <a:avLst/>
          </a:prstGeom>
        </p:spPr>
        <p:txBody>
          <a:bodyPr wrap="none">
            <a:spAutoFit/>
          </a:bodyPr>
          <a:lstStyle/>
          <a:p>
            <a:r>
              <a:rPr lang="zh-CN" altLang="en-US" sz="2400" b="1" kern="0" smtClean="0">
                <a:solidFill>
                  <a:srgbClr val="000000"/>
                </a:solidFill>
              </a:rPr>
              <a:t>谐振电感</a:t>
            </a:r>
            <a:endParaRPr lang="zh-CN" altLang="en-US" sz="2400" b="1"/>
          </a:p>
        </p:txBody>
      </p:sp>
      <p:pic>
        <p:nvPicPr>
          <p:cNvPr id="35846" name="Picture 6" descr="https://timgsa.baidu.com/timg?image&amp;quality=80&amp;size=b9999_10000&amp;sec=1598156700113&amp;di=a955bccb244b7d37b66cd11f2c5c762d&amp;imgtype=0&amp;src=http%3A%2F%2Fimg.yzcdn.cn%2Fupload_files%2F2019%2F05%2F07%2F728ac906816a6cff02cd9a2ad0129351.jpg%2521730x0.jpg"/>
          <p:cNvPicPr>
            <a:picLocks noChangeAspect="1" noChangeArrowheads="1"/>
          </p:cNvPicPr>
          <p:nvPr/>
        </p:nvPicPr>
        <p:blipFill rotWithShape="1">
          <a:blip r:embed="rId3">
            <a:extLst>
              <a:ext uri="{28A0092B-C50C-407E-A947-70E740481C1C}">
                <a14:useLocalDpi xmlns:a14="http://schemas.microsoft.com/office/drawing/2010/main" val="0"/>
              </a:ext>
            </a:extLst>
          </a:blip>
          <a:srcRect b="32571"/>
          <a:stretch>
            <a:fillRect/>
          </a:stretch>
        </p:blipFill>
        <p:spPr bwMode="auto">
          <a:xfrm>
            <a:off x="4806995" y="2787548"/>
            <a:ext cx="4054492" cy="2852109"/>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5818578" y="5674157"/>
            <a:ext cx="2031325" cy="461665"/>
          </a:xfrm>
          <a:prstGeom prst="rect">
            <a:avLst/>
          </a:prstGeom>
        </p:spPr>
        <p:txBody>
          <a:bodyPr wrap="none">
            <a:spAutoFit/>
          </a:bodyPr>
          <a:lstStyle/>
          <a:p>
            <a:r>
              <a:rPr lang="zh-CN" altLang="en-US" sz="2400" b="1" kern="0" smtClean="0">
                <a:solidFill>
                  <a:srgbClr val="000000"/>
                </a:solidFill>
              </a:rPr>
              <a:t>华为无线快充</a:t>
            </a:r>
            <a:endParaRPr lang="zh-CN" altLang="en-US"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pic>
        <p:nvPicPr>
          <p:cNvPr id="41986" name="Picture 2" descr="https://timgsa.baidu.com/timg?image&amp;quality=80&amp;size=b9999_10000&amp;sec=1598158311776&amp;di=f41e850fb2181442018906dd97e4c9ea&amp;imgtype=0&amp;src=http%3A%2F%2Fimg-article.pchome.net%2F00%2F47%2F73%2F58%2Fce6a4Z01T6CXo.jpg"/>
          <p:cNvPicPr>
            <a:picLocks noChangeAspect="1" noChangeArrowheads="1"/>
          </p:cNvPicPr>
          <p:nvPr/>
        </p:nvPicPr>
        <p:blipFill rotWithShape="1">
          <a:blip r:embed="rId1">
            <a:extLst>
              <a:ext uri="{28A0092B-C50C-407E-A947-70E740481C1C}">
                <a14:useLocalDpi xmlns:a14="http://schemas.microsoft.com/office/drawing/2010/main" val="0"/>
              </a:ext>
            </a:extLst>
          </a:blip>
          <a:srcRect l="5405" t="2738" b="8751"/>
          <a:stretch>
            <a:fillRect/>
          </a:stretch>
        </p:blipFill>
        <p:spPr bwMode="auto">
          <a:xfrm>
            <a:off x="595086" y="1132114"/>
            <a:ext cx="4752371" cy="4252686"/>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https://ss0.bdstatic.com/70cFuHSh_Q1YnxGkpoWK1HF6hhy/it/u=4008923353,3626832799&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407" y="1489412"/>
            <a:ext cx="3593684" cy="201622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156176" y="3789040"/>
            <a:ext cx="1620957" cy="523220"/>
          </a:xfrm>
          <a:prstGeom prst="rect">
            <a:avLst/>
          </a:prstGeom>
        </p:spPr>
        <p:txBody>
          <a:bodyPr wrap="none">
            <a:spAutoFit/>
          </a:bodyPr>
          <a:lstStyle/>
          <a:p>
            <a:r>
              <a:rPr kumimoji="1" lang="zh-CN" altLang="en-US" sz="2800" b="1">
                <a:solidFill>
                  <a:srgbClr val="000000"/>
                </a:solidFill>
                <a:latin typeface="Times New Roman" panose="02020603050405020304" pitchFamily="18" charset="0"/>
              </a:rPr>
              <a:t>谐振电路</a:t>
            </a:r>
            <a:endParaRPr lang="zh-CN" altLang="en-US" sz="28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pic>
        <p:nvPicPr>
          <p:cNvPr id="44034" name="Picture 2" descr="https://timgsa.baidu.com/timg?image&amp;quality=80&amp;size=b9999_10000&amp;sec=1598158561718&amp;di=28e02176b17a4133c27d1435807d8da9&amp;imgtype=0&amp;src=http%3A%2F%2Fwww.elecfans.com%2Farticle%2FUploadPic%2F2009-12%2F2009127121605397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253" y="1268760"/>
            <a:ext cx="7798622" cy="278376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3059831" y="4314130"/>
            <a:ext cx="2959465" cy="523220"/>
          </a:xfrm>
          <a:prstGeom prst="rect">
            <a:avLst/>
          </a:prstGeom>
        </p:spPr>
        <p:txBody>
          <a:bodyPr wrap="none">
            <a:spAutoFit/>
          </a:bodyPr>
          <a:lstStyle/>
          <a:p>
            <a:r>
              <a:rPr kumimoji="1" lang="en-US" altLang="zh-CN" sz="2800" b="1" smtClean="0">
                <a:solidFill>
                  <a:srgbClr val="000000"/>
                </a:solidFill>
                <a:latin typeface="Times New Roman" panose="02020603050405020304" pitchFamily="18" charset="0"/>
              </a:rPr>
              <a:t>LC-</a:t>
            </a:r>
            <a:r>
              <a:rPr kumimoji="1" lang="en-US" altLang="zh-CN" sz="2800" b="1" i="1"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Π</a:t>
            </a:r>
            <a:r>
              <a:rPr kumimoji="1" lang="zh-CN" altLang="en-US" sz="2800" b="1" smtClean="0">
                <a:solidFill>
                  <a:srgbClr val="000000"/>
                </a:solidFill>
                <a:latin typeface="Times New Roman" panose="02020603050405020304" pitchFamily="18" charset="0"/>
              </a:rPr>
              <a:t>型滤波电路</a:t>
            </a:r>
            <a:endParaRPr lang="zh-CN" altLang="en-US" sz="28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20" name="Text Box 16"/>
          <p:cNvSpPr txBox="1">
            <a:spLocks noChangeArrowheads="1"/>
          </p:cNvSpPr>
          <p:nvPr/>
        </p:nvSpPr>
        <p:spPr bwMode="auto">
          <a:xfrm>
            <a:off x="551416" y="836712"/>
            <a:ext cx="8569325"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Wingdings" panose="05000000000000000000" pitchFamily="2" charset="2"/>
              <a:buChar char="Ø"/>
            </a:pPr>
            <a:r>
              <a:rPr kumimoji="1" lang="zh-CN" altLang="en-US" smtClean="0">
                <a:solidFill>
                  <a:srgbClr val="990000"/>
                </a:solidFill>
                <a:latin typeface="Times New Roman" panose="02020603050405020304" pitchFamily="18" charset="0"/>
              </a:rPr>
              <a:t>不利</a:t>
            </a:r>
            <a:r>
              <a:rPr kumimoji="1" lang="zh-CN" altLang="en-US">
                <a:solidFill>
                  <a:srgbClr val="990000"/>
                </a:solidFill>
                <a:latin typeface="Times New Roman" panose="02020603050405020304" pitchFamily="18" charset="0"/>
              </a:rPr>
              <a:t>的一方面</a:t>
            </a:r>
            <a:r>
              <a:rPr kumimoji="1" lang="zh-CN" altLang="en-US">
                <a:solidFill>
                  <a:srgbClr val="000000"/>
                </a:solidFill>
                <a:latin typeface="Times New Roman" panose="02020603050405020304" pitchFamily="18" charset="0"/>
              </a:rPr>
              <a:t>：</a:t>
            </a:r>
            <a:endParaRPr kumimoji="1" lang="zh-CN" altLang="en-US">
              <a:solidFill>
                <a:srgbClr val="000000"/>
              </a:solidFill>
              <a:latin typeface="Times New Roman" panose="02020603050405020304" pitchFamily="18" charset="0"/>
            </a:endParaRPr>
          </a:p>
          <a:p>
            <a:pPr lvl="1" eaLnBrk="1" hangingPunct="1">
              <a:lnSpc>
                <a:spcPct val="110000"/>
              </a:lnSpc>
            </a:pPr>
            <a:r>
              <a:rPr kumimoji="1" lang="en-US" altLang="zh-CN">
                <a:solidFill>
                  <a:srgbClr val="000000"/>
                </a:solidFill>
                <a:latin typeface="Times New Roman" panose="02020603050405020304" pitchFamily="18" charset="0"/>
              </a:rPr>
              <a:t>  (</a:t>
            </a:r>
            <a:r>
              <a:rPr kumimoji="1" lang="en-US" altLang="zh-CN">
                <a:solidFill>
                  <a:srgbClr val="000000"/>
                </a:solidFill>
                <a:latin typeface="Times New Roman" panose="02020603050405020304" pitchFamily="18" charset="0"/>
              </a:rPr>
              <a:t>1</a:t>
            </a:r>
            <a:r>
              <a:rPr kumimoji="1" lang="en-US" altLang="zh-CN" smtClean="0">
                <a:solidFill>
                  <a:srgbClr val="000000"/>
                </a:solidFill>
                <a:latin typeface="Times New Roman" panose="02020603050405020304" pitchFamily="18" charset="0"/>
              </a:rPr>
              <a:t>)  </a:t>
            </a:r>
            <a:r>
              <a:rPr kumimoji="1" lang="zh-CN" altLang="en-US" smtClean="0">
                <a:solidFill>
                  <a:srgbClr val="000000"/>
                </a:solidFill>
                <a:latin typeface="Times New Roman" panose="02020603050405020304" pitchFamily="18" charset="0"/>
              </a:rPr>
              <a:t>断开</a:t>
            </a:r>
            <a:r>
              <a:rPr kumimoji="1" lang="zh-CN" altLang="en-US">
                <a:solidFill>
                  <a:srgbClr val="000000"/>
                </a:solidFill>
                <a:latin typeface="Times New Roman" panose="02020603050405020304" pitchFamily="18" charset="0"/>
              </a:rPr>
              <a:t>大电流电路，会产生强烈的电弧；</a:t>
            </a:r>
            <a:endParaRPr kumimoji="1" lang="zh-CN" altLang="en-US">
              <a:solidFill>
                <a:srgbClr val="000000"/>
              </a:solidFill>
              <a:latin typeface="Times New Roman" panose="02020603050405020304" pitchFamily="18" charset="0"/>
            </a:endParaRPr>
          </a:p>
          <a:p>
            <a:pPr lvl="1" eaLnBrk="1" hangingPunct="1">
              <a:lnSpc>
                <a:spcPct val="110000"/>
              </a:lnSpc>
            </a:pPr>
            <a:r>
              <a:rPr kumimoji="1" lang="en-US" altLang="zh-CN">
                <a:solidFill>
                  <a:srgbClr val="000000"/>
                </a:solidFill>
                <a:latin typeface="Times New Roman" panose="02020603050405020304" pitchFamily="18" charset="0"/>
              </a:rPr>
              <a:t>  (2) </a:t>
            </a:r>
            <a:r>
              <a:rPr kumimoji="1" lang="zh-CN" altLang="en-US">
                <a:solidFill>
                  <a:srgbClr val="000000"/>
                </a:solidFill>
                <a:latin typeface="Times New Roman" panose="02020603050405020304" pitchFamily="18" charset="0"/>
              </a:rPr>
              <a:t>大电流可能因自感现象而引起事故。</a:t>
            </a:r>
            <a:endParaRPr kumimoji="1" lang="zh-CN" altLang="en-US">
              <a:solidFill>
                <a:srgbClr val="FF3300"/>
              </a:solidFill>
              <a:latin typeface="Times New Roman" panose="02020603050405020304" pitchFamily="18" charset="0"/>
              <a:ea typeface="楷体_GB2312" pitchFamily="49" charset="-122"/>
            </a:endParaRPr>
          </a:p>
        </p:txBody>
      </p:sp>
      <p:sp>
        <p:nvSpPr>
          <p:cNvPr id="3" name="矩形 2"/>
          <p:cNvSpPr/>
          <p:nvPr/>
        </p:nvSpPr>
        <p:spPr>
          <a:xfrm>
            <a:off x="3707904" y="2564904"/>
            <a:ext cx="5100704" cy="3477875"/>
          </a:xfrm>
          <a:prstGeom prst="rect">
            <a:avLst/>
          </a:prstGeom>
        </p:spPr>
        <p:txBody>
          <a:bodyPr wrap="square">
            <a:spAutoFit/>
          </a:bodyPr>
          <a:lstStyle/>
          <a:p>
            <a:pPr>
              <a:lnSpc>
                <a:spcPts val="3300"/>
              </a:lnSpc>
            </a:pPr>
            <a:r>
              <a:rPr lang="zh-CN" altLang="en-US" sz="2400" b="1" smtClean="0">
                <a:solidFill>
                  <a:srgbClr val="C00000"/>
                </a:solidFill>
                <a:latin typeface="宋体" panose="02010600030101010101" pitchFamily="2" charset="-122"/>
                <a:ea typeface="宋体" panose="02010600030101010101" pitchFamily="2" charset="-122"/>
              </a:rPr>
              <a:t>例</a:t>
            </a:r>
            <a:r>
              <a:rPr lang="en-US" altLang="zh-CN" sz="2400" b="1" smtClean="0">
                <a:solidFill>
                  <a:srgbClr val="C00000"/>
                </a:solidFill>
                <a:latin typeface="宋体" panose="02010600030101010101" pitchFamily="2" charset="-122"/>
                <a:ea typeface="宋体" panose="02010600030101010101" pitchFamily="2" charset="-122"/>
              </a:rPr>
              <a:t>1.</a:t>
            </a:r>
            <a:r>
              <a:rPr lang="zh-CN" altLang="en-US" sz="2400" b="1" smtClean="0">
                <a:solidFill>
                  <a:srgbClr val="002060"/>
                </a:solidFill>
                <a:latin typeface="宋体" panose="02010600030101010101" pitchFamily="2" charset="-122"/>
                <a:ea typeface="宋体" panose="02010600030101010101" pitchFamily="2" charset="-122"/>
              </a:rPr>
              <a:t>无轨电车</a:t>
            </a:r>
            <a:r>
              <a:rPr lang="zh-CN" altLang="en-US" sz="2400" b="1">
                <a:solidFill>
                  <a:srgbClr val="002060"/>
                </a:solidFill>
                <a:latin typeface="宋体" panose="02010600030101010101" pitchFamily="2" charset="-122"/>
                <a:ea typeface="宋体" panose="02010600030101010101" pitchFamily="2" charset="-122"/>
              </a:rPr>
              <a:t>在行驶的过程中，</a:t>
            </a:r>
            <a:r>
              <a:rPr lang="zh-CN" altLang="en-US" sz="2400" b="1">
                <a:solidFill>
                  <a:srgbClr val="002060"/>
                </a:solidFill>
                <a:latin typeface="宋体" panose="02010600030101010101" pitchFamily="2" charset="-122"/>
                <a:ea typeface="宋体" panose="02010600030101010101" pitchFamily="2" charset="-122"/>
              </a:rPr>
              <a:t>若</a:t>
            </a:r>
            <a:r>
              <a:rPr lang="zh-CN" altLang="en-US" sz="2400" b="1" smtClean="0">
                <a:solidFill>
                  <a:srgbClr val="002060"/>
                </a:solidFill>
                <a:latin typeface="宋体" panose="02010600030101010101" pitchFamily="2" charset="-122"/>
                <a:ea typeface="宋体" panose="02010600030101010101" pitchFamily="2" charset="-122"/>
              </a:rPr>
              <a:t>路面</a:t>
            </a:r>
            <a:r>
              <a:rPr lang="zh-CN" altLang="en-US" sz="2400" b="1">
                <a:solidFill>
                  <a:srgbClr val="002060"/>
                </a:solidFill>
                <a:latin typeface="宋体" panose="02010600030101010101" pitchFamily="2" charset="-122"/>
                <a:ea typeface="宋体" panose="02010600030101010101" pitchFamily="2" charset="-122"/>
              </a:rPr>
              <a:t>不平，车顶上的受电弓由于车身颠簸，有时会</a:t>
            </a:r>
            <a:r>
              <a:rPr lang="zh-CN" altLang="en-US" sz="2400" b="1">
                <a:solidFill>
                  <a:srgbClr val="002060"/>
                </a:solidFill>
                <a:latin typeface="宋体" panose="02010600030101010101" pitchFamily="2" charset="-122"/>
                <a:ea typeface="宋体" panose="02010600030101010101" pitchFamily="2" charset="-122"/>
              </a:rPr>
              <a:t>在</a:t>
            </a:r>
            <a:r>
              <a:rPr lang="zh-CN" altLang="en-US" sz="2400" b="1" smtClean="0">
                <a:solidFill>
                  <a:srgbClr val="002060"/>
                </a:solidFill>
                <a:latin typeface="宋体" panose="02010600030101010101" pitchFamily="2" charset="-122"/>
                <a:ea typeface="宋体" panose="02010600030101010101" pitchFamily="2" charset="-122"/>
              </a:rPr>
              <a:t>短时间</a:t>
            </a:r>
            <a:r>
              <a:rPr lang="zh-CN" altLang="en-US" sz="2400" b="1">
                <a:solidFill>
                  <a:srgbClr val="002060"/>
                </a:solidFill>
                <a:latin typeface="宋体" panose="02010600030101010101" pitchFamily="2" charset="-122"/>
                <a:ea typeface="宋体" panose="02010600030101010101" pitchFamily="2" charset="-122"/>
              </a:rPr>
              <a:t>脱离电网而使电路突然断开，这时，由于</a:t>
            </a:r>
            <a:r>
              <a:rPr lang="zh-CN" altLang="en-US" sz="2400" b="1">
                <a:solidFill>
                  <a:srgbClr val="002060"/>
                </a:solidFill>
                <a:latin typeface="宋体" panose="02010600030101010101" pitchFamily="2" charset="-122"/>
                <a:ea typeface="宋体" panose="02010600030101010101" pitchFamily="2" charset="-122"/>
              </a:rPr>
              <a:t>自感</a:t>
            </a:r>
            <a:r>
              <a:rPr lang="zh-CN" altLang="en-US" sz="2400" b="1" smtClean="0">
                <a:solidFill>
                  <a:srgbClr val="002060"/>
                </a:solidFill>
                <a:latin typeface="宋体" panose="02010600030101010101" pitchFamily="2" charset="-122"/>
                <a:ea typeface="宋体" panose="02010600030101010101" pitchFamily="2" charset="-122"/>
              </a:rPr>
              <a:t>而产生</a:t>
            </a:r>
            <a:r>
              <a:rPr lang="zh-CN" altLang="en-US" sz="2400" b="1">
                <a:solidFill>
                  <a:srgbClr val="002060"/>
                </a:solidFill>
                <a:latin typeface="宋体" panose="02010600030101010101" pitchFamily="2" charset="-122"/>
                <a:ea typeface="宋体" panose="02010600030101010101" pitchFamily="2" charset="-122"/>
              </a:rPr>
              <a:t>的自感电动势，在电网和受电弓之间形成</a:t>
            </a:r>
            <a:r>
              <a:rPr lang="zh-CN" altLang="en-US" sz="2400" b="1">
                <a:solidFill>
                  <a:srgbClr val="002060"/>
                </a:solidFill>
                <a:latin typeface="宋体" panose="02010600030101010101" pitchFamily="2" charset="-122"/>
                <a:ea typeface="宋体" panose="02010600030101010101" pitchFamily="2" charset="-122"/>
              </a:rPr>
              <a:t>一</a:t>
            </a:r>
            <a:r>
              <a:rPr lang="zh-CN" altLang="en-US" sz="2400" b="1" smtClean="0">
                <a:solidFill>
                  <a:srgbClr val="002060"/>
                </a:solidFill>
                <a:latin typeface="宋体" panose="02010600030101010101" pitchFamily="2" charset="-122"/>
                <a:ea typeface="宋体" panose="02010600030101010101" pitchFamily="2" charset="-122"/>
              </a:rPr>
              <a:t>较高的</a:t>
            </a:r>
            <a:r>
              <a:rPr lang="zh-CN" altLang="en-US" sz="2400" b="1">
                <a:solidFill>
                  <a:srgbClr val="002060"/>
                </a:solidFill>
                <a:latin typeface="宋体" panose="02010600030101010101" pitchFamily="2" charset="-122"/>
                <a:ea typeface="宋体" panose="02010600030101010101" pitchFamily="2" charset="-122"/>
              </a:rPr>
              <a:t>电压，常常大到使空气隙“击穿”而导电，</a:t>
            </a:r>
            <a:r>
              <a:rPr lang="zh-CN" altLang="en-US" sz="2400" b="1">
                <a:solidFill>
                  <a:srgbClr val="002060"/>
                </a:solidFill>
                <a:latin typeface="宋体" panose="02010600030101010101" pitchFamily="2" charset="-122"/>
                <a:ea typeface="宋体" panose="02010600030101010101" pitchFamily="2" charset="-122"/>
              </a:rPr>
              <a:t>以致</a:t>
            </a:r>
            <a:r>
              <a:rPr lang="zh-CN" altLang="en-US" sz="2400" b="1" smtClean="0">
                <a:solidFill>
                  <a:srgbClr val="002060"/>
                </a:solidFill>
                <a:latin typeface="宋体" panose="02010600030101010101" pitchFamily="2" charset="-122"/>
                <a:ea typeface="宋体" panose="02010600030101010101" pitchFamily="2" charset="-122"/>
              </a:rPr>
              <a:t>在空气隙</a:t>
            </a:r>
            <a:r>
              <a:rPr lang="zh-CN" altLang="en-US" sz="2400" b="1">
                <a:solidFill>
                  <a:srgbClr val="002060"/>
                </a:solidFill>
                <a:latin typeface="宋体" panose="02010600030101010101" pitchFamily="2" charset="-122"/>
                <a:ea typeface="宋体" panose="02010600030101010101" pitchFamily="2" charset="-122"/>
              </a:rPr>
              <a:t>产生电弧，对电网有破坏</a:t>
            </a:r>
            <a:r>
              <a:rPr lang="zh-CN" altLang="en-US" sz="2400" b="1">
                <a:solidFill>
                  <a:srgbClr val="002060"/>
                </a:solidFill>
                <a:latin typeface="宋体" panose="02010600030101010101" pitchFamily="2" charset="-122"/>
                <a:ea typeface="宋体" panose="02010600030101010101" pitchFamily="2" charset="-122"/>
              </a:rPr>
              <a:t>作用</a:t>
            </a:r>
            <a:r>
              <a:rPr lang="zh-CN" altLang="en-US" sz="2400" b="1" smtClean="0">
                <a:solidFill>
                  <a:srgbClr val="002060"/>
                </a:solidFill>
                <a:latin typeface="宋体" panose="02010600030101010101" pitchFamily="2" charset="-122"/>
                <a:ea typeface="宋体" panose="02010600030101010101" pitchFamily="2" charset="-122"/>
              </a:rPr>
              <a:t>。</a:t>
            </a:r>
            <a:endParaRPr lang="zh-CN" altLang="en-US" sz="2400" b="1">
              <a:solidFill>
                <a:srgbClr val="002060"/>
              </a:solidFill>
              <a:latin typeface="宋体" panose="02010600030101010101" pitchFamily="2" charset="-122"/>
              <a:ea typeface="宋体" panose="02010600030101010101" pitchFamily="2" charset="-122"/>
            </a:endParaRPr>
          </a:p>
        </p:txBody>
      </p:sp>
      <p:pic>
        <p:nvPicPr>
          <p:cNvPr id="37892" name="Picture 4" descr="https://timgsa.baidu.com/timg?image&amp;quality=80&amp;size=b9999_10000&amp;sec=1598161186490&amp;di=6756343335ee815c22c78b8cf653d535&amp;imgtype=0&amp;src=http%3A%2F%2Fimgsrc.baidu.com%2Fbaike%2Fpic%2Fitem%2Fa583631e4adb28e71ad57670.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b="14188"/>
          <a:stretch>
            <a:fillRect/>
          </a:stretch>
        </p:blipFill>
        <p:spPr bwMode="auto">
          <a:xfrm>
            <a:off x="519257" y="2924944"/>
            <a:ext cx="3020902" cy="19442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20" name="Text Box 16"/>
          <p:cNvSpPr txBox="1">
            <a:spLocks noChangeArrowheads="1"/>
          </p:cNvSpPr>
          <p:nvPr/>
        </p:nvSpPr>
        <p:spPr bwMode="auto">
          <a:xfrm>
            <a:off x="551416" y="836712"/>
            <a:ext cx="8569325"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Wingdings" panose="05000000000000000000" pitchFamily="2" charset="2"/>
              <a:buChar char="Ø"/>
            </a:pPr>
            <a:r>
              <a:rPr kumimoji="1" lang="zh-CN" altLang="en-US" smtClean="0">
                <a:solidFill>
                  <a:srgbClr val="990000"/>
                </a:solidFill>
                <a:latin typeface="Times New Roman" panose="02020603050405020304" pitchFamily="18" charset="0"/>
              </a:rPr>
              <a:t>不利</a:t>
            </a:r>
            <a:r>
              <a:rPr kumimoji="1" lang="zh-CN" altLang="en-US">
                <a:solidFill>
                  <a:srgbClr val="990000"/>
                </a:solidFill>
                <a:latin typeface="Times New Roman" panose="02020603050405020304" pitchFamily="18" charset="0"/>
              </a:rPr>
              <a:t>的一方面</a:t>
            </a:r>
            <a:r>
              <a:rPr kumimoji="1" lang="zh-CN" altLang="en-US">
                <a:solidFill>
                  <a:srgbClr val="000000"/>
                </a:solidFill>
                <a:latin typeface="Times New Roman" panose="02020603050405020304" pitchFamily="18" charset="0"/>
              </a:rPr>
              <a:t>：</a:t>
            </a:r>
            <a:endParaRPr kumimoji="1" lang="zh-CN" altLang="en-US">
              <a:solidFill>
                <a:srgbClr val="000000"/>
              </a:solidFill>
              <a:latin typeface="Times New Roman" panose="02020603050405020304" pitchFamily="18" charset="0"/>
            </a:endParaRPr>
          </a:p>
          <a:p>
            <a:pPr lvl="1" eaLnBrk="1" hangingPunct="1">
              <a:lnSpc>
                <a:spcPct val="110000"/>
              </a:lnSpc>
            </a:pPr>
            <a:r>
              <a:rPr kumimoji="1" lang="en-US" altLang="zh-CN">
                <a:solidFill>
                  <a:srgbClr val="000000"/>
                </a:solidFill>
                <a:latin typeface="Times New Roman" panose="02020603050405020304" pitchFamily="18" charset="0"/>
              </a:rPr>
              <a:t>  (</a:t>
            </a:r>
            <a:r>
              <a:rPr kumimoji="1" lang="en-US" altLang="zh-CN">
                <a:solidFill>
                  <a:srgbClr val="000000"/>
                </a:solidFill>
                <a:latin typeface="Times New Roman" panose="02020603050405020304" pitchFamily="18" charset="0"/>
              </a:rPr>
              <a:t>1</a:t>
            </a:r>
            <a:r>
              <a:rPr kumimoji="1" lang="en-US" altLang="zh-CN" smtClean="0">
                <a:solidFill>
                  <a:srgbClr val="000000"/>
                </a:solidFill>
                <a:latin typeface="Times New Roman" panose="02020603050405020304" pitchFamily="18" charset="0"/>
              </a:rPr>
              <a:t>)  </a:t>
            </a:r>
            <a:r>
              <a:rPr kumimoji="1" lang="zh-CN" altLang="en-US" smtClean="0">
                <a:solidFill>
                  <a:srgbClr val="000000"/>
                </a:solidFill>
                <a:latin typeface="Times New Roman" panose="02020603050405020304" pitchFamily="18" charset="0"/>
              </a:rPr>
              <a:t>断开</a:t>
            </a:r>
            <a:r>
              <a:rPr kumimoji="1" lang="zh-CN" altLang="en-US">
                <a:solidFill>
                  <a:srgbClr val="000000"/>
                </a:solidFill>
                <a:latin typeface="Times New Roman" panose="02020603050405020304" pitchFamily="18" charset="0"/>
              </a:rPr>
              <a:t>大电流电路，会产生强烈的电弧；</a:t>
            </a:r>
            <a:endParaRPr kumimoji="1" lang="zh-CN" altLang="en-US">
              <a:solidFill>
                <a:srgbClr val="000000"/>
              </a:solidFill>
              <a:latin typeface="Times New Roman" panose="02020603050405020304" pitchFamily="18" charset="0"/>
            </a:endParaRPr>
          </a:p>
          <a:p>
            <a:pPr lvl="1" eaLnBrk="1" hangingPunct="1">
              <a:lnSpc>
                <a:spcPct val="110000"/>
              </a:lnSpc>
            </a:pPr>
            <a:r>
              <a:rPr kumimoji="1" lang="en-US" altLang="zh-CN">
                <a:solidFill>
                  <a:srgbClr val="000000"/>
                </a:solidFill>
                <a:latin typeface="Times New Roman" panose="02020603050405020304" pitchFamily="18" charset="0"/>
              </a:rPr>
              <a:t>  (2) </a:t>
            </a:r>
            <a:r>
              <a:rPr kumimoji="1" lang="zh-CN" altLang="en-US">
                <a:solidFill>
                  <a:srgbClr val="000000"/>
                </a:solidFill>
                <a:latin typeface="Times New Roman" panose="02020603050405020304" pitchFamily="18" charset="0"/>
              </a:rPr>
              <a:t>大电流可能因自感现象而引起事故。</a:t>
            </a:r>
            <a:endParaRPr kumimoji="1" lang="zh-CN" altLang="en-US">
              <a:solidFill>
                <a:srgbClr val="FF3300"/>
              </a:solidFill>
              <a:latin typeface="Times New Roman" panose="02020603050405020304" pitchFamily="18" charset="0"/>
              <a:ea typeface="楷体_GB2312" pitchFamily="49" charset="-122"/>
            </a:endParaRPr>
          </a:p>
        </p:txBody>
      </p:sp>
      <p:sp>
        <p:nvSpPr>
          <p:cNvPr id="3" name="矩形 2"/>
          <p:cNvSpPr/>
          <p:nvPr/>
        </p:nvSpPr>
        <p:spPr>
          <a:xfrm>
            <a:off x="551416" y="2564903"/>
            <a:ext cx="4884680" cy="3477875"/>
          </a:xfrm>
          <a:prstGeom prst="rect">
            <a:avLst/>
          </a:prstGeom>
        </p:spPr>
        <p:txBody>
          <a:bodyPr wrap="square">
            <a:spAutoFit/>
          </a:bodyPr>
          <a:lstStyle/>
          <a:p>
            <a:pPr>
              <a:lnSpc>
                <a:spcPts val="3300"/>
              </a:lnSpc>
            </a:pPr>
            <a:r>
              <a:rPr lang="zh-CN" altLang="en-US" sz="2400" b="1" smtClean="0">
                <a:solidFill>
                  <a:srgbClr val="C00000"/>
                </a:solidFill>
                <a:latin typeface="宋体" panose="02010600030101010101" pitchFamily="2" charset="-122"/>
                <a:ea typeface="宋体" panose="02010600030101010101" pitchFamily="2" charset="-122"/>
              </a:rPr>
              <a:t>例</a:t>
            </a:r>
            <a:r>
              <a:rPr lang="en-US" altLang="zh-CN" sz="2400" b="1" smtClean="0">
                <a:solidFill>
                  <a:srgbClr val="C00000"/>
                </a:solidFill>
                <a:latin typeface="宋体" panose="02010600030101010101" pitchFamily="2" charset="-122"/>
                <a:ea typeface="宋体" panose="02010600030101010101" pitchFamily="2" charset="-122"/>
              </a:rPr>
              <a:t>2.</a:t>
            </a:r>
            <a:r>
              <a:rPr lang="zh-CN" altLang="en-US" sz="2400" b="1" smtClean="0">
                <a:solidFill>
                  <a:srgbClr val="002060"/>
                </a:solidFill>
                <a:latin typeface="宋体" panose="02010600030101010101" pitchFamily="2" charset="-122"/>
                <a:ea typeface="宋体" panose="02010600030101010101" pitchFamily="2" charset="-122"/>
              </a:rPr>
              <a:t>电机</a:t>
            </a:r>
            <a:r>
              <a:rPr lang="zh-CN" altLang="en-US" sz="2400" b="1">
                <a:solidFill>
                  <a:srgbClr val="002060"/>
                </a:solidFill>
                <a:latin typeface="宋体" panose="02010600030101010101" pitchFamily="2" charset="-122"/>
                <a:ea typeface="宋体" panose="02010600030101010101" pitchFamily="2" charset="-122"/>
              </a:rPr>
              <a:t>和强力</a:t>
            </a:r>
            <a:r>
              <a:rPr lang="zh-CN" altLang="en-US" sz="2400" b="1">
                <a:solidFill>
                  <a:srgbClr val="002060"/>
                </a:solidFill>
                <a:latin typeface="宋体" panose="02010600030101010101" pitchFamily="2" charset="-122"/>
                <a:ea typeface="宋体" panose="02010600030101010101" pitchFamily="2" charset="-122"/>
              </a:rPr>
              <a:t>电磁铁</a:t>
            </a:r>
            <a:r>
              <a:rPr lang="zh-CN" altLang="en-US" sz="2400" b="1" smtClean="0">
                <a:solidFill>
                  <a:srgbClr val="002060"/>
                </a:solidFill>
                <a:latin typeface="宋体" panose="02010600030101010101" pitchFamily="2" charset="-122"/>
                <a:ea typeface="宋体" panose="02010600030101010101" pitchFamily="2" charset="-122"/>
              </a:rPr>
              <a:t>，在</a:t>
            </a:r>
            <a:r>
              <a:rPr lang="zh-CN" altLang="en-US" sz="2400" b="1">
                <a:solidFill>
                  <a:srgbClr val="002060"/>
                </a:solidFill>
                <a:latin typeface="宋体" panose="02010600030101010101" pitchFamily="2" charset="-122"/>
                <a:ea typeface="宋体" panose="02010600030101010101" pitchFamily="2" charset="-122"/>
              </a:rPr>
              <a:t>电路中都</a:t>
            </a:r>
            <a:r>
              <a:rPr lang="zh-CN" altLang="en-US" sz="2400" b="1">
                <a:solidFill>
                  <a:srgbClr val="002060"/>
                </a:solidFill>
                <a:latin typeface="宋体" panose="02010600030101010101" pitchFamily="2" charset="-122"/>
                <a:ea typeface="宋体" panose="02010600030101010101" pitchFamily="2" charset="-122"/>
              </a:rPr>
              <a:t>相当于</a:t>
            </a:r>
            <a:r>
              <a:rPr lang="zh-CN" altLang="en-US" sz="2400" b="1" smtClean="0">
                <a:solidFill>
                  <a:srgbClr val="002060"/>
                </a:solidFill>
                <a:latin typeface="宋体" panose="02010600030101010101" pitchFamily="2" charset="-122"/>
                <a:ea typeface="宋体" panose="02010600030101010101" pitchFamily="2" charset="-122"/>
              </a:rPr>
              <a:t>自感很大</a:t>
            </a:r>
            <a:r>
              <a:rPr lang="zh-CN" altLang="en-US" sz="2400" b="1">
                <a:solidFill>
                  <a:srgbClr val="002060"/>
                </a:solidFill>
                <a:latin typeface="宋体" panose="02010600030101010101" pitchFamily="2" charset="-122"/>
                <a:ea typeface="宋体" panose="02010600030101010101" pitchFamily="2" charset="-122"/>
              </a:rPr>
              <a:t>的线圈。因此，在断开电路瞬间时，会在</a:t>
            </a:r>
            <a:r>
              <a:rPr lang="zh-CN" altLang="en-US" sz="2400" b="1">
                <a:solidFill>
                  <a:srgbClr val="002060"/>
                </a:solidFill>
                <a:latin typeface="宋体" panose="02010600030101010101" pitchFamily="2" charset="-122"/>
                <a:ea typeface="宋体" panose="02010600030101010101" pitchFamily="2" charset="-122"/>
              </a:rPr>
              <a:t>电路</a:t>
            </a:r>
            <a:r>
              <a:rPr lang="zh-CN" altLang="en-US" sz="2400" b="1" smtClean="0">
                <a:solidFill>
                  <a:srgbClr val="002060"/>
                </a:solidFill>
                <a:latin typeface="宋体" panose="02010600030101010101" pitchFamily="2" charset="-122"/>
                <a:ea typeface="宋体" panose="02010600030101010101" pitchFamily="2" charset="-122"/>
              </a:rPr>
              <a:t>中出现</a:t>
            </a:r>
            <a:r>
              <a:rPr lang="zh-CN" altLang="en-US" sz="2400" b="1">
                <a:solidFill>
                  <a:srgbClr val="002060"/>
                </a:solidFill>
                <a:latin typeface="宋体" panose="02010600030101010101" pitchFamily="2" charset="-122"/>
                <a:ea typeface="宋体" panose="02010600030101010101" pitchFamily="2" charset="-122"/>
              </a:rPr>
              <a:t>暂态的过大</a:t>
            </a:r>
            <a:r>
              <a:rPr lang="zh-CN" altLang="en-US" sz="2400" b="1">
                <a:solidFill>
                  <a:srgbClr val="002060"/>
                </a:solidFill>
                <a:latin typeface="宋体" panose="02010600030101010101" pitchFamily="2" charset="-122"/>
                <a:ea typeface="宋体" panose="02010600030101010101" pitchFamily="2" charset="-122"/>
              </a:rPr>
              <a:t>电流</a:t>
            </a:r>
            <a:r>
              <a:rPr lang="zh-CN" altLang="en-US" sz="2400" b="1" smtClean="0">
                <a:solidFill>
                  <a:srgbClr val="002060"/>
                </a:solidFill>
                <a:latin typeface="宋体" panose="02010600030101010101" pitchFamily="2" charset="-122"/>
                <a:ea typeface="宋体" panose="02010600030101010101" pitchFamily="2" charset="-122"/>
              </a:rPr>
              <a:t>，造成</a:t>
            </a:r>
            <a:r>
              <a:rPr lang="zh-CN" altLang="en-US" sz="2400" b="1">
                <a:solidFill>
                  <a:srgbClr val="002060"/>
                </a:solidFill>
                <a:latin typeface="宋体" panose="02010600030101010101" pitchFamily="2" charset="-122"/>
                <a:ea typeface="宋体" panose="02010600030101010101" pitchFamily="2" charset="-122"/>
              </a:rPr>
              <a:t>事故</a:t>
            </a:r>
            <a:r>
              <a:rPr lang="zh-CN" altLang="en-US" sz="2400" b="1" smtClean="0">
                <a:solidFill>
                  <a:srgbClr val="002060"/>
                </a:solidFill>
                <a:latin typeface="宋体" panose="02010600030101010101" pitchFamily="2" charset="-122"/>
                <a:ea typeface="宋体" panose="02010600030101010101" pitchFamily="2" charset="-122"/>
              </a:rPr>
              <a:t>。为了</a:t>
            </a:r>
            <a:r>
              <a:rPr lang="zh-CN" altLang="en-US" sz="2400" b="1">
                <a:solidFill>
                  <a:srgbClr val="002060"/>
                </a:solidFill>
                <a:latin typeface="宋体" panose="02010600030101010101" pitchFamily="2" charset="-122"/>
                <a:ea typeface="宋体" panose="02010600030101010101" pitchFamily="2" charset="-122"/>
              </a:rPr>
              <a:t>减小这种</a:t>
            </a:r>
            <a:r>
              <a:rPr lang="zh-CN" altLang="en-US" sz="2400" b="1">
                <a:solidFill>
                  <a:srgbClr val="002060"/>
                </a:solidFill>
                <a:latin typeface="宋体" panose="02010600030101010101" pitchFamily="2" charset="-122"/>
                <a:ea typeface="宋体" panose="02010600030101010101" pitchFamily="2" charset="-122"/>
              </a:rPr>
              <a:t>风险</a:t>
            </a:r>
            <a:r>
              <a:rPr lang="zh-CN" altLang="en-US" sz="2400" b="1" smtClean="0">
                <a:solidFill>
                  <a:srgbClr val="002060"/>
                </a:solidFill>
                <a:latin typeface="宋体" panose="02010600030101010101" pitchFamily="2" charset="-122"/>
                <a:ea typeface="宋体" panose="02010600030101010101" pitchFamily="2" charset="-122"/>
              </a:rPr>
              <a:t>，一般</a:t>
            </a:r>
            <a:r>
              <a:rPr lang="zh-CN" altLang="en-US" sz="2400" b="1">
                <a:solidFill>
                  <a:srgbClr val="002060"/>
                </a:solidFill>
                <a:latin typeface="宋体" panose="02010600030101010101" pitchFamily="2" charset="-122"/>
                <a:ea typeface="宋体" panose="02010600030101010101" pitchFamily="2" charset="-122"/>
              </a:rPr>
              <a:t>都实现增加电阻使电流减小，然后再</a:t>
            </a:r>
            <a:r>
              <a:rPr lang="zh-CN" altLang="en-US" sz="2400" b="1">
                <a:solidFill>
                  <a:srgbClr val="002060"/>
                </a:solidFill>
                <a:latin typeface="宋体" panose="02010600030101010101" pitchFamily="2" charset="-122"/>
                <a:ea typeface="宋体" panose="02010600030101010101" pitchFamily="2" charset="-122"/>
              </a:rPr>
              <a:t>断开电路</a:t>
            </a:r>
            <a:r>
              <a:rPr lang="zh-CN" altLang="en-US" sz="2400" b="1" smtClean="0">
                <a:solidFill>
                  <a:srgbClr val="002060"/>
                </a:solidFill>
                <a:latin typeface="宋体" panose="02010600030101010101" pitchFamily="2" charset="-122"/>
                <a:ea typeface="宋体" panose="02010600030101010101" pitchFamily="2" charset="-122"/>
              </a:rPr>
              <a:t>。所以</a:t>
            </a:r>
            <a:r>
              <a:rPr lang="zh-CN" altLang="en-US" sz="2400" b="1">
                <a:solidFill>
                  <a:srgbClr val="002060"/>
                </a:solidFill>
                <a:latin typeface="宋体" panose="02010600030101010101" pitchFamily="2" charset="-122"/>
                <a:ea typeface="宋体" panose="02010600030101010101" pitchFamily="2" charset="-122"/>
              </a:rPr>
              <a:t>，大电流电力系统中的开关，都加有</a:t>
            </a:r>
            <a:r>
              <a:rPr lang="zh-CN" altLang="en-US" sz="2400" b="1">
                <a:solidFill>
                  <a:srgbClr val="002060"/>
                </a:solidFill>
                <a:latin typeface="宋体" panose="02010600030101010101" pitchFamily="2" charset="-122"/>
                <a:ea typeface="宋体" panose="02010600030101010101" pitchFamily="2" charset="-122"/>
              </a:rPr>
              <a:t>“灭弧”</a:t>
            </a:r>
            <a:r>
              <a:rPr lang="zh-CN" altLang="en-US" sz="2400" b="1" smtClean="0">
                <a:solidFill>
                  <a:srgbClr val="002060"/>
                </a:solidFill>
                <a:latin typeface="宋体" panose="02010600030101010101" pitchFamily="2" charset="-122"/>
                <a:ea typeface="宋体" panose="02010600030101010101" pitchFamily="2" charset="-122"/>
              </a:rPr>
              <a:t>的装置。</a:t>
            </a:r>
            <a:endParaRPr lang="zh-CN" altLang="en-US" sz="2400" b="1">
              <a:solidFill>
                <a:srgbClr val="002060"/>
              </a:solidFill>
              <a:latin typeface="宋体" panose="02010600030101010101" pitchFamily="2" charset="-122"/>
              <a:ea typeface="宋体" panose="02010600030101010101" pitchFamily="2" charset="-122"/>
            </a:endParaRPr>
          </a:p>
        </p:txBody>
      </p:sp>
      <p:pic>
        <p:nvPicPr>
          <p:cNvPr id="47106" name="Picture 2" descr="http://image.sonhoo.com/server13/photos/x350/zgq3zkf5/127f3a49436668358940f77c4e25253f.jpg_350x3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24128" y="2478196"/>
            <a:ext cx="2762250" cy="333375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5950711" y="5811946"/>
            <a:ext cx="1731564" cy="461665"/>
          </a:xfrm>
          <a:prstGeom prst="rect">
            <a:avLst/>
          </a:prstGeom>
        </p:spPr>
        <p:txBody>
          <a:bodyPr wrap="none">
            <a:spAutoFit/>
          </a:bodyPr>
          <a:lstStyle/>
          <a:p>
            <a:r>
              <a:rPr lang="zh-CN" altLang="en-US" sz="2400" b="1" smtClean="0">
                <a:solidFill>
                  <a:srgbClr val="002060"/>
                </a:solidFill>
                <a:latin typeface="宋体" panose="02010600030101010101" pitchFamily="2" charset="-122"/>
                <a:ea typeface="宋体" panose="02010600030101010101" pitchFamily="2" charset="-122"/>
              </a:rPr>
              <a:t>真空灭弧室</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658200" y="6163315"/>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0" name="矩形 9"/>
          <p:cNvSpPr/>
          <p:nvPr/>
        </p:nvSpPr>
        <p:spPr>
          <a:xfrm>
            <a:off x="71438" y="4321869"/>
            <a:ext cx="8964612" cy="2376488"/>
          </a:xfrm>
          <a:prstGeom prst="rect">
            <a:avLst/>
          </a:prstGeom>
          <a:gradFill>
            <a:gsLst>
              <a:gs pos="0">
                <a:srgbClr val="FFFFCC"/>
              </a:gs>
              <a:gs pos="50000">
                <a:srgbClr val="FFFFFF"/>
              </a:gs>
              <a:gs pos="100000">
                <a:srgbClr val="FFFFCC"/>
              </a:gs>
            </a:gsLst>
            <a:lin ang="5400000" scaled="1"/>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1" name="矩形 10"/>
          <p:cNvSpPr/>
          <p:nvPr/>
        </p:nvSpPr>
        <p:spPr>
          <a:xfrm>
            <a:off x="35496" y="1347390"/>
            <a:ext cx="9036496" cy="2376264"/>
          </a:xfrm>
          <a:prstGeom prst="rect">
            <a:avLst/>
          </a:prstGeom>
          <a:gradFill>
            <a:gsLst>
              <a:gs pos="0">
                <a:srgbClr val="CCFFFF">
                  <a:alpha val="99000"/>
                </a:srgbClr>
              </a:gs>
              <a:gs pos="50000">
                <a:srgbClr val="FFFFFF"/>
              </a:gs>
              <a:gs pos="100000">
                <a:srgbClr val="CCFFFF"/>
              </a:gs>
            </a:gsLst>
            <a:lin ang="5400000" scaled="1"/>
          </a:gra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cs typeface="+mn-cs"/>
            </a:endParaRPr>
          </a:p>
        </p:txBody>
      </p:sp>
      <p:sp>
        <p:nvSpPr>
          <p:cNvPr id="12" name="Text Box 2"/>
          <p:cNvSpPr txBox="1">
            <a:spLocks noChangeArrowheads="1"/>
          </p:cNvSpPr>
          <p:nvPr/>
        </p:nvSpPr>
        <p:spPr bwMode="auto">
          <a:xfrm>
            <a:off x="973138" y="683592"/>
            <a:ext cx="5111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mtClean="0">
                <a:solidFill>
                  <a:srgbClr val="C00000"/>
                </a:solidFill>
                <a:latin typeface="Times New Roman" panose="02020603050405020304" pitchFamily="18" charset="0"/>
                <a:ea typeface="楷体_GB2312" pitchFamily="49" charset="-122"/>
              </a:rPr>
              <a:t>6</a:t>
            </a:r>
            <a:r>
              <a:rPr kumimoji="1" lang="en-US" altLang="zh-CN">
                <a:solidFill>
                  <a:srgbClr val="C00000"/>
                </a:solidFill>
                <a:latin typeface="Times New Roman" panose="02020603050405020304" pitchFamily="18" charset="0"/>
                <a:ea typeface="楷体_GB2312" pitchFamily="49" charset="-122"/>
              </a:rPr>
              <a:t>.</a:t>
            </a:r>
            <a:r>
              <a:rPr kumimoji="1" lang="zh-CN" altLang="en-US" smtClean="0">
                <a:solidFill>
                  <a:srgbClr val="C00000"/>
                </a:solidFill>
                <a:latin typeface="Times New Roman" panose="02020603050405020304" pitchFamily="18" charset="0"/>
                <a:ea typeface="楷体_GB2312" pitchFamily="49" charset="-122"/>
              </a:rPr>
              <a:t>自感</a:t>
            </a:r>
            <a:r>
              <a:rPr kumimoji="1" lang="zh-CN" altLang="en-US">
                <a:solidFill>
                  <a:srgbClr val="C00000"/>
                </a:solidFill>
                <a:latin typeface="Times New Roman" panose="02020603050405020304" pitchFamily="18" charset="0"/>
                <a:ea typeface="楷体_GB2312" pitchFamily="49" charset="-122"/>
              </a:rPr>
              <a:t>的计算</a:t>
            </a:r>
            <a:r>
              <a:rPr kumimoji="1" lang="zh-CN" altLang="en-US">
                <a:solidFill>
                  <a:srgbClr val="C00000"/>
                </a:solidFill>
                <a:latin typeface="宋体" panose="02010600030101010101" pitchFamily="2" charset="-122"/>
              </a:rPr>
              <a:t>    </a:t>
            </a:r>
            <a:r>
              <a:rPr kumimoji="1" lang="zh-CN" altLang="en-US">
                <a:latin typeface="Times New Roman" panose="02020603050405020304" pitchFamily="18" charset="0"/>
              </a:rPr>
              <a:t>按公式：</a:t>
            </a:r>
            <a:endParaRPr kumimoji="1" lang="en-US" altLang="zh-CN" sz="2400">
              <a:latin typeface="Times New Roman" panose="02020603050405020304" pitchFamily="18" charset="0"/>
            </a:endParaRPr>
          </a:p>
        </p:txBody>
      </p:sp>
      <p:sp>
        <p:nvSpPr>
          <p:cNvPr id="13" name="Text Box 3"/>
          <p:cNvSpPr txBox="1">
            <a:spLocks noChangeArrowheads="1"/>
          </p:cNvSpPr>
          <p:nvPr/>
        </p:nvSpPr>
        <p:spPr bwMode="auto">
          <a:xfrm>
            <a:off x="539750" y="1420192"/>
            <a:ext cx="845820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15000"/>
              </a:spcBef>
              <a:buFontTx/>
              <a:buAutoNum type="circleNumDbPlain"/>
            </a:pPr>
            <a:r>
              <a:rPr kumimoji="1" lang="zh-CN" altLang="en-US">
                <a:solidFill>
                  <a:srgbClr val="800000"/>
                </a:solidFill>
                <a:latin typeface="Times New Roman" panose="02020603050405020304" pitchFamily="18" charset="0"/>
              </a:rPr>
              <a:t>  假设线圈通有电流 </a:t>
            </a:r>
            <a:r>
              <a:rPr kumimoji="1" lang="en-US" altLang="zh-CN" i="1">
                <a:solidFill>
                  <a:srgbClr val="800000"/>
                </a:solidFill>
                <a:latin typeface="Times New Roman" panose="02020603050405020304" pitchFamily="18" charset="0"/>
              </a:rPr>
              <a:t>I </a:t>
            </a:r>
            <a:r>
              <a:rPr kumimoji="1" lang="zh-CN" altLang="en-US">
                <a:solidFill>
                  <a:srgbClr val="800000"/>
                </a:solidFill>
                <a:latin typeface="Times New Roman" panose="02020603050405020304" pitchFamily="18" charset="0"/>
              </a:rPr>
              <a:t>；</a:t>
            </a:r>
            <a:endParaRPr kumimoji="1" lang="zh-CN" altLang="en-US">
              <a:solidFill>
                <a:srgbClr val="800000"/>
              </a:solidFill>
              <a:latin typeface="Times New Roman" panose="02020603050405020304" pitchFamily="18" charset="0"/>
            </a:endParaRPr>
          </a:p>
          <a:p>
            <a:pPr eaLnBrk="1" hangingPunct="1">
              <a:lnSpc>
                <a:spcPct val="115000"/>
              </a:lnSpc>
              <a:spcBef>
                <a:spcPct val="15000"/>
              </a:spcBef>
              <a:buFontTx/>
              <a:buAutoNum type="circleNumDbPlain"/>
            </a:pPr>
            <a:r>
              <a:rPr kumimoji="1" lang="zh-CN" altLang="en-US">
                <a:solidFill>
                  <a:srgbClr val="800000"/>
                </a:solidFill>
                <a:latin typeface="Times New Roman" panose="02020603050405020304" pitchFamily="18" charset="0"/>
              </a:rPr>
              <a:t> 根据电流 </a:t>
            </a:r>
            <a:r>
              <a:rPr kumimoji="1" lang="en-US" altLang="zh-CN" i="1">
                <a:solidFill>
                  <a:srgbClr val="800000"/>
                </a:solidFill>
                <a:latin typeface="Times New Roman" panose="02020603050405020304" pitchFamily="18" charset="0"/>
              </a:rPr>
              <a:t>I </a:t>
            </a:r>
            <a:r>
              <a:rPr kumimoji="1" lang="zh-CN" altLang="en-US">
                <a:solidFill>
                  <a:srgbClr val="800000"/>
                </a:solidFill>
                <a:latin typeface="Times New Roman" panose="02020603050405020304" pitchFamily="18" charset="0"/>
              </a:rPr>
              <a:t>给出磁感应强度</a:t>
            </a:r>
            <a:r>
              <a:rPr kumimoji="1" lang="zh-CN" altLang="en-US" i="1">
                <a:solidFill>
                  <a:srgbClr val="800000"/>
                </a:solidFill>
                <a:latin typeface="Times New Roman" panose="02020603050405020304" pitchFamily="18" charset="0"/>
              </a:rPr>
              <a:t> </a:t>
            </a:r>
            <a:r>
              <a:rPr kumimoji="1" lang="en-US" altLang="zh-CN" i="1">
                <a:solidFill>
                  <a:srgbClr val="800000"/>
                </a:solidFill>
                <a:latin typeface="Times New Roman" panose="02020603050405020304" pitchFamily="18" charset="0"/>
              </a:rPr>
              <a:t>B </a:t>
            </a:r>
            <a:r>
              <a:rPr kumimoji="1" lang="zh-CN" altLang="en-US">
                <a:solidFill>
                  <a:srgbClr val="800000"/>
                </a:solidFill>
                <a:latin typeface="Times New Roman" panose="02020603050405020304" pitchFamily="18" charset="0"/>
              </a:rPr>
              <a:t>的表达式，进而计算出磁通量 </a:t>
            </a:r>
            <a:r>
              <a:rPr kumimoji="1" lang="en-US" altLang="zh-CN" i="1">
                <a:solidFill>
                  <a:srgbClr val="800000"/>
                </a:solidFill>
                <a:latin typeface="Symbol" panose="05050102010706020507" pitchFamily="18" charset="2"/>
              </a:rPr>
              <a:t>F  </a:t>
            </a:r>
            <a:r>
              <a:rPr kumimoji="1" lang="zh-CN" altLang="en-US">
                <a:solidFill>
                  <a:srgbClr val="800000"/>
                </a:solidFill>
                <a:latin typeface="Symbol" panose="05050102010706020507" pitchFamily="18" charset="2"/>
              </a:rPr>
              <a:t>或 全磁通 </a:t>
            </a:r>
            <a:r>
              <a:rPr kumimoji="1" lang="zh-CN" altLang="en-US" i="1">
                <a:solidFill>
                  <a:srgbClr val="800000"/>
                </a:solidFill>
                <a:latin typeface="Times New Roman" panose="02020603050405020304" pitchFamily="18" charset="0"/>
                <a:sym typeface="Symbol" panose="05050102010706020507" pitchFamily="18" charset="2"/>
              </a:rPr>
              <a:t> ；</a:t>
            </a:r>
            <a:endParaRPr kumimoji="1" lang="zh-CN" altLang="en-US">
              <a:solidFill>
                <a:srgbClr val="800000"/>
              </a:solidFill>
              <a:latin typeface="Times New Roman" panose="02020603050405020304" pitchFamily="18" charset="0"/>
            </a:endParaRPr>
          </a:p>
          <a:p>
            <a:pPr eaLnBrk="1" hangingPunct="1">
              <a:lnSpc>
                <a:spcPct val="115000"/>
              </a:lnSpc>
              <a:spcBef>
                <a:spcPct val="15000"/>
              </a:spcBef>
              <a:buFontTx/>
              <a:buAutoNum type="circleNumDbPlain"/>
            </a:pPr>
            <a:r>
              <a:rPr kumimoji="1" lang="zh-CN" altLang="en-US">
                <a:solidFill>
                  <a:srgbClr val="800000"/>
                </a:solidFill>
                <a:latin typeface="Times New Roman" panose="02020603050405020304" pitchFamily="18" charset="0"/>
              </a:rPr>
              <a:t> 代入           </a:t>
            </a:r>
            <a:r>
              <a:rPr kumimoji="1" lang="en-US" altLang="zh-CN" i="1">
                <a:solidFill>
                  <a:srgbClr val="800000"/>
                </a:solidFill>
                <a:latin typeface="Times New Roman" panose="02020603050405020304" pitchFamily="18" charset="0"/>
              </a:rPr>
              <a:t>    </a:t>
            </a:r>
            <a:r>
              <a:rPr kumimoji="1" lang="zh-CN" altLang="en-US">
                <a:solidFill>
                  <a:srgbClr val="800000"/>
                </a:solidFill>
                <a:latin typeface="Times New Roman" panose="02020603050405020304" pitchFamily="18" charset="0"/>
              </a:rPr>
              <a:t>求出自感系数 </a:t>
            </a:r>
            <a:r>
              <a:rPr kumimoji="1" lang="en-US" altLang="zh-CN" i="1">
                <a:solidFill>
                  <a:srgbClr val="800000"/>
                </a:solidFill>
                <a:latin typeface="Times New Roman" panose="02020603050405020304" pitchFamily="18" charset="0"/>
              </a:rPr>
              <a:t>L</a:t>
            </a:r>
            <a:r>
              <a:rPr kumimoji="1" lang="zh-CN" altLang="en-US">
                <a:solidFill>
                  <a:srgbClr val="800000"/>
                </a:solidFill>
                <a:latin typeface="Times New Roman" panose="02020603050405020304" pitchFamily="18" charset="0"/>
              </a:rPr>
              <a:t>，结果应与</a:t>
            </a:r>
            <a:r>
              <a:rPr kumimoji="1" lang="zh-CN" altLang="en-US" i="1">
                <a:solidFill>
                  <a:srgbClr val="800000"/>
                </a:solidFill>
                <a:latin typeface="Times New Roman" panose="02020603050405020304" pitchFamily="18" charset="0"/>
              </a:rPr>
              <a:t> </a:t>
            </a:r>
            <a:r>
              <a:rPr kumimoji="1" lang="en-US" altLang="zh-CN" i="1">
                <a:solidFill>
                  <a:srgbClr val="800000"/>
                </a:solidFill>
                <a:latin typeface="Times New Roman" panose="02020603050405020304" pitchFamily="18" charset="0"/>
              </a:rPr>
              <a:t>I </a:t>
            </a:r>
            <a:r>
              <a:rPr kumimoji="1" lang="zh-CN" altLang="en-US">
                <a:solidFill>
                  <a:srgbClr val="800000"/>
                </a:solidFill>
                <a:latin typeface="Times New Roman" panose="02020603050405020304" pitchFamily="18" charset="0"/>
              </a:rPr>
              <a:t>无关。</a:t>
            </a:r>
            <a:endParaRPr kumimoji="1" lang="zh-CN" altLang="en-US">
              <a:solidFill>
                <a:srgbClr val="800000"/>
              </a:solidFill>
              <a:latin typeface="Times New Roman" panose="02020603050405020304" pitchFamily="18" charset="0"/>
            </a:endParaRPr>
          </a:p>
        </p:txBody>
      </p:sp>
      <p:sp>
        <p:nvSpPr>
          <p:cNvPr id="14" name="Text Box 4"/>
          <p:cNvSpPr txBox="1">
            <a:spLocks noChangeArrowheads="1"/>
          </p:cNvSpPr>
          <p:nvPr/>
        </p:nvSpPr>
        <p:spPr bwMode="auto">
          <a:xfrm>
            <a:off x="250825" y="3717032"/>
            <a:ext cx="7850188" cy="587853"/>
          </a:xfrm>
          <a:prstGeom prst="rect">
            <a:avLst/>
          </a:prstGeom>
          <a:noFill/>
          <a:ln w="9525">
            <a:noFill/>
            <a:miter lim="800000"/>
          </a:ln>
          <a:effectLst/>
        </p:spPr>
        <p:txBody>
          <a:bodyPr>
            <a:spAutoFit/>
          </a:bodyPr>
          <a:lstStyle/>
          <a:p>
            <a:pPr marL="342900" indent="-342900">
              <a:lnSpc>
                <a:spcPct val="115000"/>
              </a:lnSpc>
              <a:spcBef>
                <a:spcPct val="15000"/>
              </a:spcBef>
              <a:defRPr/>
            </a:pPr>
            <a:r>
              <a:rPr kumimoji="1" lang="zh-CN" altLang="en-US" sz="2800" b="1">
                <a:solidFill>
                  <a:srgbClr val="FF6600"/>
                </a:solidFill>
                <a:latin typeface="宋体" panose="02010600030101010101" pitchFamily="2" charset="-122"/>
                <a:ea typeface="宋体" panose="02010600030101010101" pitchFamily="2" charset="-122"/>
              </a:rPr>
              <a:t>  </a:t>
            </a:r>
            <a:r>
              <a:rPr kumimoji="1" lang="zh-CN" altLang="en-US" sz="2800" b="1">
                <a:solidFill>
                  <a:srgbClr val="FF6600"/>
                </a:solidFill>
                <a:effectLst>
                  <a:outerShdw blurRad="38100" dist="38100" dir="2700000" algn="tl">
                    <a:srgbClr val="C0C0C0"/>
                  </a:outerShdw>
                </a:effectLst>
                <a:latin typeface="宋体" panose="02010600030101010101" pitchFamily="2" charset="-122"/>
                <a:ea typeface="宋体" panose="02010600030101010101" pitchFamily="2" charset="-122"/>
              </a:rPr>
              <a:t>对比：</a:t>
            </a:r>
            <a:r>
              <a:rPr kumimoji="1" lang="zh-CN" altLang="en-US" sz="2800" b="1">
                <a:latin typeface="宋体" panose="02010600030101010101" pitchFamily="2" charset="-122"/>
                <a:ea typeface="宋体" panose="02010600030101010101" pitchFamily="2" charset="-122"/>
              </a:rPr>
              <a:t>静电场部分中电容器电容的计算方法</a:t>
            </a:r>
            <a:endParaRPr kumimoji="1" lang="en-US" altLang="zh-CN" sz="2800" b="1">
              <a:latin typeface="宋体" panose="02010600030101010101" pitchFamily="2" charset="-122"/>
              <a:ea typeface="宋体" panose="02010600030101010101" pitchFamily="2" charset="-122"/>
            </a:endParaRPr>
          </a:p>
        </p:txBody>
      </p:sp>
      <p:sp>
        <p:nvSpPr>
          <p:cNvPr id="15" name="Text Box 5"/>
          <p:cNvSpPr txBox="1">
            <a:spLocks noChangeArrowheads="1"/>
          </p:cNvSpPr>
          <p:nvPr/>
        </p:nvSpPr>
        <p:spPr bwMode="auto">
          <a:xfrm>
            <a:off x="720725" y="4364732"/>
            <a:ext cx="8243888"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15000"/>
              </a:spcBef>
              <a:buFontTx/>
              <a:buAutoNum type="circleNumDbPlain"/>
            </a:pPr>
            <a:r>
              <a:rPr kumimoji="1" lang="zh-CN" altLang="en-US">
                <a:latin typeface="Times New Roman" panose="02020603050405020304" pitchFamily="18" charset="0"/>
              </a:rPr>
              <a:t>  假设电容器两极板带等量异号电荷，大小为</a:t>
            </a:r>
            <a:r>
              <a:rPr kumimoji="1" lang="zh-CN" altLang="en-US" i="1">
                <a:latin typeface="Times New Roman" panose="02020603050405020304" pitchFamily="18" charset="0"/>
              </a:rPr>
              <a:t> </a:t>
            </a:r>
            <a:r>
              <a:rPr kumimoji="1" lang="en-US" altLang="zh-CN" i="1">
                <a:latin typeface="Times New Roman" panose="02020603050405020304" pitchFamily="18" charset="0"/>
              </a:rPr>
              <a:t>q </a:t>
            </a:r>
            <a:r>
              <a:rPr kumimoji="1" lang="zh-CN" altLang="en-US">
                <a:latin typeface="Times New Roman" panose="02020603050405020304" pitchFamily="18" charset="0"/>
              </a:rPr>
              <a:t>；</a:t>
            </a:r>
            <a:endParaRPr kumimoji="1" lang="zh-CN" altLang="en-US">
              <a:latin typeface="Times New Roman" panose="02020603050405020304" pitchFamily="18" charset="0"/>
            </a:endParaRPr>
          </a:p>
          <a:p>
            <a:pPr eaLnBrk="1" hangingPunct="1">
              <a:lnSpc>
                <a:spcPct val="115000"/>
              </a:lnSpc>
              <a:spcBef>
                <a:spcPct val="15000"/>
              </a:spcBef>
              <a:buFontTx/>
              <a:buAutoNum type="circleNumDbPlain"/>
            </a:pPr>
            <a:r>
              <a:rPr kumimoji="1" lang="zh-CN" altLang="en-US">
                <a:latin typeface="Times New Roman" panose="02020603050405020304" pitchFamily="18" charset="0"/>
              </a:rPr>
              <a:t> 根据</a:t>
            </a:r>
            <a:r>
              <a:rPr kumimoji="1" lang="zh-CN" altLang="en-US" i="1">
                <a:latin typeface="Times New Roman" panose="02020603050405020304" pitchFamily="18" charset="0"/>
              </a:rPr>
              <a:t>  </a:t>
            </a:r>
            <a:r>
              <a:rPr kumimoji="1" lang="en-US" altLang="zh-CN" i="1">
                <a:latin typeface="Times New Roman" panose="02020603050405020304" pitchFamily="18" charset="0"/>
              </a:rPr>
              <a:t>q </a:t>
            </a:r>
            <a:r>
              <a:rPr kumimoji="1" lang="zh-CN" altLang="en-US">
                <a:latin typeface="Times New Roman" panose="02020603050405020304" pitchFamily="18" charset="0"/>
              </a:rPr>
              <a:t>计算电场强度 </a:t>
            </a:r>
            <a:r>
              <a:rPr kumimoji="1" lang="en-US" altLang="zh-CN" i="1">
                <a:latin typeface="Times New Roman" panose="02020603050405020304" pitchFamily="18" charset="0"/>
              </a:rPr>
              <a:t>E</a:t>
            </a:r>
            <a:r>
              <a:rPr kumimoji="1" lang="zh-CN" altLang="en-US">
                <a:latin typeface="Times New Roman" panose="02020603050405020304" pitchFamily="18" charset="0"/>
              </a:rPr>
              <a:t>，进而计算两极板间电势差 </a:t>
            </a:r>
            <a:r>
              <a:rPr kumimoji="1" lang="en-US" altLang="zh-CN" i="1">
                <a:latin typeface="Times New Roman" panose="02020603050405020304" pitchFamily="18" charset="0"/>
              </a:rPr>
              <a:t>U</a:t>
            </a:r>
            <a:r>
              <a:rPr kumimoji="1" lang="en-US" altLang="zh-CN" i="1" baseline="-25000">
                <a:latin typeface="Times New Roman" panose="02020603050405020304" pitchFamily="18" charset="0"/>
              </a:rPr>
              <a:t>A</a:t>
            </a:r>
            <a:r>
              <a:rPr kumimoji="1" lang="zh-CN" altLang="en-US" i="1">
                <a:latin typeface="Times New Roman" panose="02020603050405020304" pitchFamily="18" charset="0"/>
              </a:rPr>
              <a:t>－</a:t>
            </a:r>
            <a:r>
              <a:rPr kumimoji="1" lang="en-US" altLang="zh-CN" i="1">
                <a:latin typeface="Times New Roman" panose="02020603050405020304" pitchFamily="18" charset="0"/>
              </a:rPr>
              <a:t>U</a:t>
            </a:r>
            <a:r>
              <a:rPr kumimoji="1" lang="en-US" altLang="zh-CN" i="1" baseline="-25000">
                <a:latin typeface="Times New Roman" panose="02020603050405020304" pitchFamily="18" charset="0"/>
              </a:rPr>
              <a:t>B</a:t>
            </a:r>
            <a:r>
              <a:rPr kumimoji="1" lang="zh-CN" altLang="en-US">
                <a:latin typeface="Times New Roman" panose="02020603050405020304" pitchFamily="18" charset="0"/>
              </a:rPr>
              <a:t>；</a:t>
            </a:r>
            <a:endParaRPr kumimoji="1" lang="zh-CN" altLang="en-US">
              <a:latin typeface="Times New Roman" panose="02020603050405020304" pitchFamily="18" charset="0"/>
            </a:endParaRPr>
          </a:p>
          <a:p>
            <a:pPr eaLnBrk="1" hangingPunct="1">
              <a:lnSpc>
                <a:spcPct val="115000"/>
              </a:lnSpc>
              <a:spcBef>
                <a:spcPct val="15000"/>
              </a:spcBef>
              <a:buFontTx/>
              <a:buAutoNum type="circleNumDbPlain"/>
            </a:pPr>
            <a:r>
              <a:rPr kumimoji="1" lang="zh-CN" altLang="en-US">
                <a:latin typeface="Times New Roman" panose="02020603050405020304" pitchFamily="18" charset="0"/>
              </a:rPr>
              <a:t> 由                 </a:t>
            </a:r>
            <a:r>
              <a:rPr kumimoji="1" lang="en-US" altLang="zh-CN" i="1">
                <a:latin typeface="Times New Roman" panose="02020603050405020304" pitchFamily="18" charset="0"/>
              </a:rPr>
              <a:t>         </a:t>
            </a:r>
            <a:r>
              <a:rPr kumimoji="1" lang="zh-CN" altLang="en-US">
                <a:latin typeface="Times New Roman" panose="02020603050405020304" pitchFamily="18" charset="0"/>
              </a:rPr>
              <a:t>求出 </a:t>
            </a:r>
            <a:r>
              <a:rPr kumimoji="1" lang="en-US" altLang="zh-CN" i="1">
                <a:latin typeface="Times New Roman" panose="02020603050405020304" pitchFamily="18" charset="0"/>
              </a:rPr>
              <a:t>C  </a:t>
            </a:r>
            <a:r>
              <a:rPr kumimoji="1" lang="zh-CN" altLang="en-US">
                <a:latin typeface="Times New Roman" panose="02020603050405020304" pitchFamily="18" charset="0"/>
              </a:rPr>
              <a:t>。</a:t>
            </a:r>
            <a:endParaRPr kumimoji="1" lang="zh-CN" altLang="en-US">
              <a:latin typeface="Times New Roman" panose="02020603050405020304" pitchFamily="18" charset="0"/>
            </a:endParaRPr>
          </a:p>
        </p:txBody>
      </p:sp>
      <p:sp>
        <p:nvSpPr>
          <p:cNvPr id="16" name="AutoShape 6"/>
          <p:cNvSpPr/>
          <p:nvPr/>
        </p:nvSpPr>
        <p:spPr bwMode="auto">
          <a:xfrm>
            <a:off x="179388" y="1491629"/>
            <a:ext cx="287337" cy="2087563"/>
          </a:xfrm>
          <a:prstGeom prst="leftBrace">
            <a:avLst>
              <a:gd name="adj1" fmla="val 80758"/>
              <a:gd name="adj2" fmla="val 50000"/>
            </a:avLst>
          </a:prstGeom>
          <a:noFill/>
          <a:ln w="28575">
            <a:solidFill>
              <a:srgbClr val="CC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 name="AutoShape 7"/>
          <p:cNvSpPr/>
          <p:nvPr/>
        </p:nvSpPr>
        <p:spPr bwMode="auto">
          <a:xfrm>
            <a:off x="250825" y="4364732"/>
            <a:ext cx="287338" cy="2087562"/>
          </a:xfrm>
          <a:prstGeom prst="leftBrace">
            <a:avLst>
              <a:gd name="adj1" fmla="val 80758"/>
              <a:gd name="adj2" fmla="val 50000"/>
            </a:avLst>
          </a:prstGeom>
          <a:noFill/>
          <a:ln w="28575">
            <a:solidFill>
              <a:srgbClr val="3333CC"/>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8" name="Object 8"/>
          <p:cNvGraphicFramePr>
            <a:graphicFrameLocks noChangeAspect="1"/>
          </p:cNvGraphicFramePr>
          <p:nvPr/>
        </p:nvGraphicFramePr>
        <p:xfrm>
          <a:off x="5414963" y="483567"/>
          <a:ext cx="1425575" cy="977900"/>
        </p:xfrm>
        <a:graphic>
          <a:graphicData uri="http://schemas.openxmlformats.org/presentationml/2006/ole">
            <mc:AlternateContent xmlns:mc="http://schemas.openxmlformats.org/markup-compatibility/2006">
              <mc:Choice xmlns:v="urn:schemas-microsoft-com:vml" Requires="v">
                <p:oleObj spid="_x0000_s48140" name="Equation" r:id="rId1" imgW="495300" imgH="393700" progId="Equation.DSMT4">
                  <p:embed/>
                </p:oleObj>
              </mc:Choice>
              <mc:Fallback>
                <p:oleObj name="Equation" r:id="rId1" imgW="495300" imgH="393700" progId="Equation.DSMT4">
                  <p:embed/>
                  <p:pic>
                    <p:nvPicPr>
                      <p:cNvPr id="0" name="图片 48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4963" y="483567"/>
                        <a:ext cx="1425575" cy="977900"/>
                      </a:xfrm>
                      <a:prstGeom prst="rect">
                        <a:avLst/>
                      </a:prstGeom>
                      <a:noFill/>
                      <a:ln>
                        <a:noFill/>
                      </a:ln>
                      <a:effectLst/>
                      <a:extLst>
                        <a:ext uri="{909E8E84-426E-40DD-AFC4-6F175D3DCCD1}">
                          <a14:hiddenFill xmlns:a14="http://schemas.microsoft.com/office/drawing/2010/main">
                            <a:gradFill rotWithShape="1">
                              <a:gsLst>
                                <a:gs pos="0">
                                  <a:srgbClr val="00FF99">
                                    <a:alpha val="80000"/>
                                  </a:srgbClr>
                                </a:gs>
                                <a:gs pos="50000">
                                  <a:srgbClr val="FFFFFF"/>
                                </a:gs>
                                <a:gs pos="100000">
                                  <a:srgbClr val="00FF99">
                                    <a:alpha val="80000"/>
                                  </a:srgbClr>
                                </a:gs>
                              </a:gsLst>
                              <a:lin ang="54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3"/>
          <p:cNvGraphicFramePr/>
          <p:nvPr/>
        </p:nvGraphicFramePr>
        <p:xfrm>
          <a:off x="1835150" y="2817192"/>
          <a:ext cx="1235075" cy="977900"/>
        </p:xfrm>
        <a:graphic>
          <a:graphicData uri="http://schemas.openxmlformats.org/presentationml/2006/ole">
            <mc:AlternateContent xmlns:mc="http://schemas.openxmlformats.org/markup-compatibility/2006">
              <mc:Choice xmlns:v="urn:schemas-microsoft-com:vml" Requires="v">
                <p:oleObj spid="_x0000_s48141" name="Equation" r:id="rId3" imgW="495300" imgH="393700" progId="Equation.DSMT4">
                  <p:embed/>
                </p:oleObj>
              </mc:Choice>
              <mc:Fallback>
                <p:oleObj name="Equation" r:id="rId3" imgW="495300" imgH="393700" progId="Equation.DSMT4">
                  <p:embed/>
                  <p:pic>
                    <p:nvPicPr>
                      <p:cNvPr id="0" name="图片 481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817192"/>
                        <a:ext cx="1235075" cy="977900"/>
                      </a:xfrm>
                      <a:prstGeom prst="rect">
                        <a:avLst/>
                      </a:prstGeom>
                      <a:noFill/>
                      <a:ln>
                        <a:noFill/>
                      </a:ln>
                      <a:effectLst/>
                      <a:extLst>
                        <a:ext uri="{909E8E84-426E-40DD-AFC4-6F175D3DCCD1}">
                          <a14:hiddenFill xmlns:a14="http://schemas.microsoft.com/office/drawing/2010/main">
                            <a:solidFill>
                              <a:srgbClr val="00FF99">
                                <a:alpha val="8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4"/>
          <p:cNvGraphicFramePr/>
          <p:nvPr/>
        </p:nvGraphicFramePr>
        <p:xfrm>
          <a:off x="1720850" y="5733157"/>
          <a:ext cx="2058988" cy="1073150"/>
        </p:xfrm>
        <a:graphic>
          <a:graphicData uri="http://schemas.openxmlformats.org/presentationml/2006/ole">
            <mc:AlternateContent xmlns:mc="http://schemas.openxmlformats.org/markup-compatibility/2006">
              <mc:Choice xmlns:v="urn:schemas-microsoft-com:vml" Requires="v">
                <p:oleObj spid="_x0000_s48142" name="Equation" r:id="rId4" imgW="825500" imgH="431800" progId="Equation.DSMT4">
                  <p:embed/>
                </p:oleObj>
              </mc:Choice>
              <mc:Fallback>
                <p:oleObj name="Equation" r:id="rId4" imgW="825500" imgH="431800" progId="Equation.DSMT4">
                  <p:embed/>
                  <p:pic>
                    <p:nvPicPr>
                      <p:cNvPr id="0" name="图片 4814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0850" y="5733157"/>
                        <a:ext cx="2058988" cy="1073150"/>
                      </a:xfrm>
                      <a:prstGeom prst="rect">
                        <a:avLst/>
                      </a:prstGeom>
                      <a:noFill/>
                      <a:ln>
                        <a:noFill/>
                      </a:ln>
                      <a:effectLst/>
                      <a:extLst>
                        <a:ext uri="{909E8E84-426E-40DD-AFC4-6F175D3DCCD1}">
                          <a14:hiddenFill xmlns:a14="http://schemas.microsoft.com/office/drawing/2010/main">
                            <a:solidFill>
                              <a:srgbClr val="00FF99">
                                <a:alpha val="80000"/>
                              </a:srgbClr>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1000"/>
                                        <p:tgtEl>
                                          <p:spTgt spid="16"/>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left)">
                                      <p:cBhvr>
                                        <p:cTn id="23" dur="500"/>
                                        <p:tgtEl>
                                          <p:spTgt spid="13">
                                            <p:txEl>
                                              <p:pRg st="0" end="0"/>
                                            </p:txEl>
                                          </p:spTgt>
                                        </p:tgtEl>
                                      </p:cBhvr>
                                    </p:animEffect>
                                  </p:childTnLst>
                                </p:cTn>
                              </p:par>
                            </p:childTnLst>
                          </p:cTn>
                        </p:par>
                        <p:par>
                          <p:cTn id="24" fill="hold">
                            <p:stCondLst>
                              <p:cond delay="3000"/>
                            </p:stCondLst>
                            <p:childTnLst>
                              <p:par>
                                <p:cTn id="25" presetID="22" presetClass="entr" presetSubtype="8" fill="hold" grpId="0" nodeType="after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wipe(left)">
                                      <p:cBhvr>
                                        <p:cTn id="27" dur="500"/>
                                        <p:tgtEl>
                                          <p:spTgt spid="13">
                                            <p:txEl>
                                              <p:pRg st="1" end="1"/>
                                            </p:txEl>
                                          </p:spTgt>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wipe(left)">
                                      <p:cBhvr>
                                        <p:cTn id="31" dur="500"/>
                                        <p:tgtEl>
                                          <p:spTgt spid="13">
                                            <p:txEl>
                                              <p:pRg st="2" end="2"/>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wipe(left)">
                                      <p:cBhvr>
                                        <p:cTn id="38" dur="500"/>
                                        <p:tgtEl>
                                          <p:spTgt spid="14">
                                            <p:txEl>
                                              <p:pRg st="0" end="0"/>
                                            </p:txEl>
                                          </p:spTgt>
                                        </p:tgtEl>
                                      </p:cBhvr>
                                    </p:animEffect>
                                  </p:childTnLst>
                                </p:cTn>
                              </p:par>
                            </p:childTnLst>
                          </p:cTn>
                        </p:par>
                        <p:par>
                          <p:cTn id="39" fill="hold">
                            <p:stCondLst>
                              <p:cond delay="45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par>
                          <p:cTn id="43" fill="hold">
                            <p:stCondLst>
                              <p:cond delay="5000"/>
                            </p:stCondLst>
                            <p:childTnLst>
                              <p:par>
                                <p:cTn id="44" presetID="22" presetClass="entr" presetSubtype="1"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up)">
                                      <p:cBhvr>
                                        <p:cTn id="46" dur="1000"/>
                                        <p:tgtEl>
                                          <p:spTgt spid="17"/>
                                        </p:tgtEl>
                                      </p:cBhvr>
                                    </p:animEffect>
                                  </p:childTnLst>
                                </p:cTn>
                              </p:par>
                            </p:childTnLst>
                          </p:cTn>
                        </p:par>
                        <p:par>
                          <p:cTn id="47" fill="hold">
                            <p:stCondLst>
                              <p:cond delay="6000"/>
                            </p:stCondLst>
                            <p:childTnLst>
                              <p:par>
                                <p:cTn id="48" presetID="22" presetClass="entr" presetSubtype="8" fill="hold" grpId="0" nodeType="afterEffect">
                                  <p:stCondLst>
                                    <p:cond delay="0"/>
                                  </p:stCondLst>
                                  <p:childTnLst>
                                    <p:set>
                                      <p:cBhvr>
                                        <p:cTn id="49" dur="1" fill="hold">
                                          <p:stCondLst>
                                            <p:cond delay="0"/>
                                          </p:stCondLst>
                                        </p:cTn>
                                        <p:tgtEl>
                                          <p:spTgt spid="15">
                                            <p:txEl>
                                              <p:pRg st="0" end="0"/>
                                            </p:txEl>
                                          </p:spTgt>
                                        </p:tgtEl>
                                        <p:attrNameLst>
                                          <p:attrName>style.visibility</p:attrName>
                                        </p:attrNameLst>
                                      </p:cBhvr>
                                      <p:to>
                                        <p:strVal val="visible"/>
                                      </p:to>
                                    </p:set>
                                    <p:animEffect transition="in" filter="wipe(left)">
                                      <p:cBhvr>
                                        <p:cTn id="50" dur="500"/>
                                        <p:tgtEl>
                                          <p:spTgt spid="15">
                                            <p:txEl>
                                              <p:pRg st="0" end="0"/>
                                            </p:txEl>
                                          </p:spTgt>
                                        </p:tgtEl>
                                      </p:cBhvr>
                                    </p:animEffect>
                                  </p:childTnLst>
                                </p:cTn>
                              </p:par>
                            </p:childTnLst>
                          </p:cTn>
                        </p:par>
                        <p:par>
                          <p:cTn id="51" fill="hold">
                            <p:stCondLst>
                              <p:cond delay="6500"/>
                            </p:stCondLst>
                            <p:childTnLst>
                              <p:par>
                                <p:cTn id="52" presetID="22" presetClass="entr" presetSubtype="8" fill="hold" grpId="0" nodeType="afterEffect">
                                  <p:stCondLst>
                                    <p:cond delay="0"/>
                                  </p:stCondLst>
                                  <p:childTnLst>
                                    <p:set>
                                      <p:cBhvr>
                                        <p:cTn id="53" dur="1" fill="hold">
                                          <p:stCondLst>
                                            <p:cond delay="0"/>
                                          </p:stCondLst>
                                        </p:cTn>
                                        <p:tgtEl>
                                          <p:spTgt spid="15">
                                            <p:txEl>
                                              <p:pRg st="1" end="1"/>
                                            </p:txEl>
                                          </p:spTgt>
                                        </p:tgtEl>
                                        <p:attrNameLst>
                                          <p:attrName>style.visibility</p:attrName>
                                        </p:attrNameLst>
                                      </p:cBhvr>
                                      <p:to>
                                        <p:strVal val="visible"/>
                                      </p:to>
                                    </p:set>
                                    <p:animEffect transition="in" filter="wipe(left)">
                                      <p:cBhvr>
                                        <p:cTn id="54" dur="500"/>
                                        <p:tgtEl>
                                          <p:spTgt spid="15">
                                            <p:txEl>
                                              <p:pRg st="1" end="1"/>
                                            </p:txEl>
                                          </p:spTgt>
                                        </p:tgtEl>
                                      </p:cBhvr>
                                    </p:animEffect>
                                  </p:childTnLst>
                                </p:cTn>
                              </p:par>
                            </p:childTnLst>
                          </p:cTn>
                        </p:par>
                        <p:par>
                          <p:cTn id="55" fill="hold">
                            <p:stCondLst>
                              <p:cond delay="7000"/>
                            </p:stCondLst>
                            <p:childTnLst>
                              <p:par>
                                <p:cTn id="56" presetID="22" presetClass="entr" presetSubtype="8" fill="hold" grpId="0" nodeType="afterEffect">
                                  <p:stCondLst>
                                    <p:cond delay="0"/>
                                  </p:stCondLst>
                                  <p:childTnLst>
                                    <p:set>
                                      <p:cBhvr>
                                        <p:cTn id="57" dur="1" fill="hold">
                                          <p:stCondLst>
                                            <p:cond delay="0"/>
                                          </p:stCondLst>
                                        </p:cTn>
                                        <p:tgtEl>
                                          <p:spTgt spid="15">
                                            <p:txEl>
                                              <p:pRg st="2" end="2"/>
                                            </p:txEl>
                                          </p:spTgt>
                                        </p:tgtEl>
                                        <p:attrNameLst>
                                          <p:attrName>style.visibility</p:attrName>
                                        </p:attrNameLst>
                                      </p:cBhvr>
                                      <p:to>
                                        <p:strVal val="visible"/>
                                      </p:to>
                                    </p:set>
                                    <p:animEffect transition="in" filter="wipe(left)">
                                      <p:cBhvr>
                                        <p:cTn id="58" dur="500"/>
                                        <p:tgtEl>
                                          <p:spTgt spid="15">
                                            <p:txEl>
                                              <p:pRg st="2" end="2"/>
                                            </p:txEl>
                                          </p:spTgt>
                                        </p:tgtEl>
                                      </p:cBhvr>
                                    </p:animEffect>
                                  </p:childTnLst>
                                </p:cTn>
                              </p:par>
                              <p:par>
                                <p:cTn id="59" presetID="22" presetClass="entr" presetSubtype="8"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left)">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utoUpdateAnimBg="0"/>
      <p:bldP spid="13" grpId="0" autoUpdateAnimBg="0" build="p"/>
      <p:bldP spid="14" grpId="0" autoUpdateAnimBg="0" build="p"/>
      <p:bldP spid="15" grpId="0" autoUpdateAnimBg="0" build="p"/>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a:t>
            </a:r>
            <a:r>
              <a:rPr kumimoji="0" lang="zh-CN" altLang="en-US" sz="2800">
                <a:solidFill>
                  <a:srgbClr val="002060"/>
                </a:solidFill>
                <a:ea typeface="宋体" panose="02010600030101010101" pitchFamily="2" charset="-122"/>
              </a:rPr>
              <a:t>互</a:t>
            </a:r>
            <a:r>
              <a:rPr kumimoji="0" lang="zh-CN" altLang="en-US" sz="2800" smtClean="0">
                <a:solidFill>
                  <a:srgbClr val="002060"/>
                </a:solidFill>
                <a:ea typeface="宋体" panose="02010600030101010101" pitchFamily="2" charset="-122"/>
              </a:rPr>
              <a:t>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658200" y="6163315"/>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52" name="Text Box 3"/>
          <p:cNvSpPr txBox="1">
            <a:spLocks noChangeArrowheads="1"/>
          </p:cNvSpPr>
          <p:nvPr/>
        </p:nvSpPr>
        <p:spPr bwMode="auto">
          <a:xfrm>
            <a:off x="920750" y="782638"/>
            <a:ext cx="2319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C00000"/>
                </a:solidFill>
                <a:latin typeface="Times New Roman" panose="02020603050405020304" pitchFamily="18" charset="0"/>
              </a:rPr>
              <a:t>1. </a:t>
            </a:r>
            <a:r>
              <a:rPr kumimoji="1" lang="zh-CN" altLang="en-US">
                <a:solidFill>
                  <a:srgbClr val="C00000"/>
                </a:solidFill>
                <a:latin typeface="宋体" panose="02010600030101010101" pitchFamily="2" charset="-122"/>
              </a:rPr>
              <a:t>互感现象</a:t>
            </a:r>
            <a:endParaRPr kumimoji="1" lang="zh-CN" altLang="en-US">
              <a:solidFill>
                <a:srgbClr val="C00000"/>
              </a:solidFill>
              <a:latin typeface="宋体" panose="02010600030101010101" pitchFamily="2" charset="-122"/>
            </a:endParaRPr>
          </a:p>
        </p:txBody>
      </p:sp>
      <p:grpSp>
        <p:nvGrpSpPr>
          <p:cNvPr id="53" name="Group 83"/>
          <p:cNvGrpSpPr/>
          <p:nvPr/>
        </p:nvGrpSpPr>
        <p:grpSpPr bwMode="auto">
          <a:xfrm>
            <a:off x="808038" y="1333500"/>
            <a:ext cx="2971800" cy="2743200"/>
            <a:chOff x="385" y="731"/>
            <a:chExt cx="1872" cy="1728"/>
          </a:xfrm>
        </p:grpSpPr>
        <p:sp>
          <p:nvSpPr>
            <p:cNvPr id="54" name="Rectangle 5"/>
            <p:cNvSpPr>
              <a:spLocks noChangeArrowheads="1"/>
            </p:cNvSpPr>
            <p:nvPr/>
          </p:nvSpPr>
          <p:spPr bwMode="auto">
            <a:xfrm>
              <a:off x="385" y="731"/>
              <a:ext cx="1872" cy="1728"/>
            </a:xfrm>
            <a:prstGeom prst="rect">
              <a:avLst/>
            </a:prstGeom>
            <a:solidFill>
              <a:srgbClr val="FFFFFF"/>
            </a:solidFill>
            <a:ln w="9525">
              <a:solidFill>
                <a:srgbClr val="CC99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55" name="Object 6"/>
            <p:cNvGraphicFramePr>
              <a:graphicFrameLocks noChangeAspect="1"/>
            </p:cNvGraphicFramePr>
            <p:nvPr/>
          </p:nvGraphicFramePr>
          <p:xfrm>
            <a:off x="778" y="1824"/>
            <a:ext cx="174" cy="188"/>
          </p:xfrm>
          <a:graphic>
            <a:graphicData uri="http://schemas.openxmlformats.org/presentationml/2006/ole">
              <mc:AlternateContent xmlns:mc="http://schemas.openxmlformats.org/markup-compatibility/2006">
                <mc:Choice xmlns:v="urn:schemas-microsoft-com:vml" Requires="v">
                  <p:oleObj spid="_x0000_s52256" name="公式" r:id="rId1" imgW="317500" imgH="342900" progId="Equation.3">
                    <p:embed/>
                  </p:oleObj>
                </mc:Choice>
                <mc:Fallback>
                  <p:oleObj name="公式" r:id="rId1" imgW="317500" imgH="342900" progId="Equation.3">
                    <p:embed/>
                    <p:pic>
                      <p:nvPicPr>
                        <p:cNvPr id="0" name="图片 522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 y="1824"/>
                          <a:ext cx="174"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 name="Object 7"/>
            <p:cNvGraphicFramePr>
              <a:graphicFrameLocks noChangeAspect="1"/>
            </p:cNvGraphicFramePr>
            <p:nvPr/>
          </p:nvGraphicFramePr>
          <p:xfrm>
            <a:off x="432" y="1440"/>
            <a:ext cx="159" cy="167"/>
          </p:xfrm>
          <a:graphic>
            <a:graphicData uri="http://schemas.openxmlformats.org/presentationml/2006/ole">
              <mc:AlternateContent xmlns:mc="http://schemas.openxmlformats.org/markup-compatibility/2006">
                <mc:Choice xmlns:v="urn:schemas-microsoft-com:vml" Requires="v">
                  <p:oleObj spid="_x0000_s52257" name="公式" r:id="rId3" imgW="254000" imgH="266700" progId="Equation.3">
                    <p:embed/>
                  </p:oleObj>
                </mc:Choice>
                <mc:Fallback>
                  <p:oleObj name="公式" r:id="rId3" imgW="254000" imgH="266700" progId="Equation.3">
                    <p:embed/>
                    <p:pic>
                      <p:nvPicPr>
                        <p:cNvPr id="0" name="图片 522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 y="1440"/>
                          <a:ext cx="159" cy="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AutoShape 8"/>
            <p:cNvSpPr>
              <a:spLocks noChangeArrowheads="1"/>
            </p:cNvSpPr>
            <p:nvPr/>
          </p:nvSpPr>
          <p:spPr bwMode="auto">
            <a:xfrm rot="-3452">
              <a:off x="1273" y="816"/>
              <a:ext cx="510" cy="1517"/>
            </a:xfrm>
            <a:prstGeom prst="can">
              <a:avLst>
                <a:gd name="adj" fmla="val 55497"/>
              </a:avLst>
            </a:prstGeom>
            <a:solidFill>
              <a:srgbClr val="FFFF66"/>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8" name="Freeform 9"/>
            <p:cNvSpPr/>
            <p:nvPr/>
          </p:nvSpPr>
          <p:spPr bwMode="auto">
            <a:xfrm>
              <a:off x="1165" y="1261"/>
              <a:ext cx="719" cy="328"/>
            </a:xfrm>
            <a:custGeom>
              <a:avLst/>
              <a:gdLst>
                <a:gd name="T0" fmla="*/ 0 w 1464"/>
                <a:gd name="T1" fmla="*/ 0 h 288"/>
                <a:gd name="T2" fmla="*/ 0 w 1464"/>
                <a:gd name="T3" fmla="*/ 4152 h 288"/>
                <a:gd name="T4" fmla="*/ 0 w 1464"/>
                <a:gd name="T5" fmla="*/ 8328 h 288"/>
                <a:gd name="T6" fmla="*/ 0 w 1464"/>
                <a:gd name="T7" fmla="*/ 12506 h 288"/>
                <a:gd name="T8" fmla="*/ 0 60000 65536"/>
                <a:gd name="T9" fmla="*/ 0 60000 65536"/>
                <a:gd name="T10" fmla="*/ 0 60000 65536"/>
                <a:gd name="T11" fmla="*/ 0 60000 65536"/>
                <a:gd name="T12" fmla="*/ 0 w 1464"/>
                <a:gd name="T13" fmla="*/ 0 h 288"/>
                <a:gd name="T14" fmla="*/ 1464 w 1464"/>
                <a:gd name="T15" fmla="*/ 288 h 288"/>
              </a:gdLst>
              <a:ahLst/>
              <a:cxnLst>
                <a:cxn ang="T8">
                  <a:pos x="T0" y="T1"/>
                </a:cxn>
                <a:cxn ang="T9">
                  <a:pos x="T2" y="T3"/>
                </a:cxn>
                <a:cxn ang="T10">
                  <a:pos x="T4" y="T5"/>
                </a:cxn>
                <a:cxn ang="T11">
                  <a:pos x="T6" y="T7"/>
                </a:cxn>
              </a:cxnLst>
              <a:rect l="T12" t="T13" r="T14" b="T15"/>
              <a:pathLst>
                <a:path w="1464" h="288">
                  <a:moveTo>
                    <a:pt x="224" y="0"/>
                  </a:moveTo>
                  <a:cubicBezTo>
                    <a:pt x="112" y="32"/>
                    <a:pt x="0" y="64"/>
                    <a:pt x="176" y="96"/>
                  </a:cubicBezTo>
                  <a:cubicBezTo>
                    <a:pt x="352" y="128"/>
                    <a:pt x="1096" y="160"/>
                    <a:pt x="1280" y="192"/>
                  </a:cubicBezTo>
                  <a:cubicBezTo>
                    <a:pt x="1464" y="224"/>
                    <a:pt x="1280" y="272"/>
                    <a:pt x="1280" y="288"/>
                  </a:cubicBez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9" name="Freeform 10"/>
            <p:cNvSpPr/>
            <p:nvPr/>
          </p:nvSpPr>
          <p:spPr bwMode="auto">
            <a:xfrm>
              <a:off x="1165" y="1342"/>
              <a:ext cx="719" cy="328"/>
            </a:xfrm>
            <a:custGeom>
              <a:avLst/>
              <a:gdLst>
                <a:gd name="T0" fmla="*/ 0 w 1464"/>
                <a:gd name="T1" fmla="*/ 0 h 288"/>
                <a:gd name="T2" fmla="*/ 0 w 1464"/>
                <a:gd name="T3" fmla="*/ 4152 h 288"/>
                <a:gd name="T4" fmla="*/ 0 w 1464"/>
                <a:gd name="T5" fmla="*/ 8328 h 288"/>
                <a:gd name="T6" fmla="*/ 0 w 1464"/>
                <a:gd name="T7" fmla="*/ 12506 h 288"/>
                <a:gd name="T8" fmla="*/ 0 60000 65536"/>
                <a:gd name="T9" fmla="*/ 0 60000 65536"/>
                <a:gd name="T10" fmla="*/ 0 60000 65536"/>
                <a:gd name="T11" fmla="*/ 0 60000 65536"/>
                <a:gd name="T12" fmla="*/ 0 w 1464"/>
                <a:gd name="T13" fmla="*/ 0 h 288"/>
                <a:gd name="T14" fmla="*/ 1464 w 1464"/>
                <a:gd name="T15" fmla="*/ 288 h 288"/>
              </a:gdLst>
              <a:ahLst/>
              <a:cxnLst>
                <a:cxn ang="T8">
                  <a:pos x="T0" y="T1"/>
                </a:cxn>
                <a:cxn ang="T9">
                  <a:pos x="T2" y="T3"/>
                </a:cxn>
                <a:cxn ang="T10">
                  <a:pos x="T4" y="T5"/>
                </a:cxn>
                <a:cxn ang="T11">
                  <a:pos x="T6" y="T7"/>
                </a:cxn>
              </a:cxnLst>
              <a:rect l="T12" t="T13" r="T14" b="T15"/>
              <a:pathLst>
                <a:path w="1464" h="288">
                  <a:moveTo>
                    <a:pt x="224" y="0"/>
                  </a:moveTo>
                  <a:cubicBezTo>
                    <a:pt x="112" y="32"/>
                    <a:pt x="0" y="64"/>
                    <a:pt x="176" y="96"/>
                  </a:cubicBezTo>
                  <a:cubicBezTo>
                    <a:pt x="352" y="128"/>
                    <a:pt x="1096" y="160"/>
                    <a:pt x="1280" y="192"/>
                  </a:cubicBezTo>
                  <a:cubicBezTo>
                    <a:pt x="1464" y="224"/>
                    <a:pt x="1280" y="272"/>
                    <a:pt x="1280" y="288"/>
                  </a:cubicBez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0" name="Freeform 11"/>
            <p:cNvSpPr/>
            <p:nvPr/>
          </p:nvSpPr>
          <p:spPr bwMode="auto">
            <a:xfrm>
              <a:off x="1165" y="1425"/>
              <a:ext cx="719" cy="328"/>
            </a:xfrm>
            <a:custGeom>
              <a:avLst/>
              <a:gdLst>
                <a:gd name="T0" fmla="*/ 0 w 1464"/>
                <a:gd name="T1" fmla="*/ 0 h 288"/>
                <a:gd name="T2" fmla="*/ 0 w 1464"/>
                <a:gd name="T3" fmla="*/ 4152 h 288"/>
                <a:gd name="T4" fmla="*/ 0 w 1464"/>
                <a:gd name="T5" fmla="*/ 8328 h 288"/>
                <a:gd name="T6" fmla="*/ 0 w 1464"/>
                <a:gd name="T7" fmla="*/ 12506 h 288"/>
                <a:gd name="T8" fmla="*/ 0 60000 65536"/>
                <a:gd name="T9" fmla="*/ 0 60000 65536"/>
                <a:gd name="T10" fmla="*/ 0 60000 65536"/>
                <a:gd name="T11" fmla="*/ 0 60000 65536"/>
                <a:gd name="T12" fmla="*/ 0 w 1464"/>
                <a:gd name="T13" fmla="*/ 0 h 288"/>
                <a:gd name="T14" fmla="*/ 1464 w 1464"/>
                <a:gd name="T15" fmla="*/ 288 h 288"/>
              </a:gdLst>
              <a:ahLst/>
              <a:cxnLst>
                <a:cxn ang="T8">
                  <a:pos x="T0" y="T1"/>
                </a:cxn>
                <a:cxn ang="T9">
                  <a:pos x="T2" y="T3"/>
                </a:cxn>
                <a:cxn ang="T10">
                  <a:pos x="T4" y="T5"/>
                </a:cxn>
                <a:cxn ang="T11">
                  <a:pos x="T6" y="T7"/>
                </a:cxn>
              </a:cxnLst>
              <a:rect l="T12" t="T13" r="T14" b="T15"/>
              <a:pathLst>
                <a:path w="1464" h="288">
                  <a:moveTo>
                    <a:pt x="224" y="0"/>
                  </a:moveTo>
                  <a:cubicBezTo>
                    <a:pt x="112" y="32"/>
                    <a:pt x="0" y="64"/>
                    <a:pt x="176" y="96"/>
                  </a:cubicBezTo>
                  <a:cubicBezTo>
                    <a:pt x="352" y="128"/>
                    <a:pt x="1096" y="160"/>
                    <a:pt x="1280" y="192"/>
                  </a:cubicBezTo>
                  <a:cubicBezTo>
                    <a:pt x="1464" y="224"/>
                    <a:pt x="1280" y="272"/>
                    <a:pt x="1280" y="288"/>
                  </a:cubicBez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1" name="Freeform 12"/>
            <p:cNvSpPr/>
            <p:nvPr/>
          </p:nvSpPr>
          <p:spPr bwMode="auto">
            <a:xfrm>
              <a:off x="1165" y="1506"/>
              <a:ext cx="719" cy="328"/>
            </a:xfrm>
            <a:custGeom>
              <a:avLst/>
              <a:gdLst>
                <a:gd name="T0" fmla="*/ 0 w 1464"/>
                <a:gd name="T1" fmla="*/ 0 h 288"/>
                <a:gd name="T2" fmla="*/ 0 w 1464"/>
                <a:gd name="T3" fmla="*/ 4152 h 288"/>
                <a:gd name="T4" fmla="*/ 0 w 1464"/>
                <a:gd name="T5" fmla="*/ 8328 h 288"/>
                <a:gd name="T6" fmla="*/ 0 w 1464"/>
                <a:gd name="T7" fmla="*/ 12506 h 288"/>
                <a:gd name="T8" fmla="*/ 0 60000 65536"/>
                <a:gd name="T9" fmla="*/ 0 60000 65536"/>
                <a:gd name="T10" fmla="*/ 0 60000 65536"/>
                <a:gd name="T11" fmla="*/ 0 60000 65536"/>
                <a:gd name="T12" fmla="*/ 0 w 1464"/>
                <a:gd name="T13" fmla="*/ 0 h 288"/>
                <a:gd name="T14" fmla="*/ 1464 w 1464"/>
                <a:gd name="T15" fmla="*/ 288 h 288"/>
              </a:gdLst>
              <a:ahLst/>
              <a:cxnLst>
                <a:cxn ang="T8">
                  <a:pos x="T0" y="T1"/>
                </a:cxn>
                <a:cxn ang="T9">
                  <a:pos x="T2" y="T3"/>
                </a:cxn>
                <a:cxn ang="T10">
                  <a:pos x="T4" y="T5"/>
                </a:cxn>
                <a:cxn ang="T11">
                  <a:pos x="T6" y="T7"/>
                </a:cxn>
              </a:cxnLst>
              <a:rect l="T12" t="T13" r="T14" b="T15"/>
              <a:pathLst>
                <a:path w="1464" h="288">
                  <a:moveTo>
                    <a:pt x="224" y="0"/>
                  </a:moveTo>
                  <a:cubicBezTo>
                    <a:pt x="112" y="32"/>
                    <a:pt x="0" y="64"/>
                    <a:pt x="176" y="96"/>
                  </a:cubicBezTo>
                  <a:cubicBezTo>
                    <a:pt x="352" y="128"/>
                    <a:pt x="1096" y="160"/>
                    <a:pt x="1280" y="192"/>
                  </a:cubicBezTo>
                  <a:cubicBezTo>
                    <a:pt x="1464" y="224"/>
                    <a:pt x="1280" y="272"/>
                    <a:pt x="1280" y="288"/>
                  </a:cubicBez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2" name="Freeform 13"/>
            <p:cNvSpPr/>
            <p:nvPr/>
          </p:nvSpPr>
          <p:spPr bwMode="auto">
            <a:xfrm>
              <a:off x="1165" y="1589"/>
              <a:ext cx="719" cy="327"/>
            </a:xfrm>
            <a:custGeom>
              <a:avLst/>
              <a:gdLst>
                <a:gd name="T0" fmla="*/ 0 w 1464"/>
                <a:gd name="T1" fmla="*/ 0 h 288"/>
                <a:gd name="T2" fmla="*/ 0 w 1464"/>
                <a:gd name="T3" fmla="*/ 3842 h 288"/>
                <a:gd name="T4" fmla="*/ 0 w 1464"/>
                <a:gd name="T5" fmla="*/ 7652 h 288"/>
                <a:gd name="T6" fmla="*/ 0 w 1464"/>
                <a:gd name="T7" fmla="*/ 11460 h 288"/>
                <a:gd name="T8" fmla="*/ 0 60000 65536"/>
                <a:gd name="T9" fmla="*/ 0 60000 65536"/>
                <a:gd name="T10" fmla="*/ 0 60000 65536"/>
                <a:gd name="T11" fmla="*/ 0 60000 65536"/>
                <a:gd name="T12" fmla="*/ 0 w 1464"/>
                <a:gd name="T13" fmla="*/ 0 h 288"/>
                <a:gd name="T14" fmla="*/ 1464 w 1464"/>
                <a:gd name="T15" fmla="*/ 288 h 288"/>
              </a:gdLst>
              <a:ahLst/>
              <a:cxnLst>
                <a:cxn ang="T8">
                  <a:pos x="T0" y="T1"/>
                </a:cxn>
                <a:cxn ang="T9">
                  <a:pos x="T2" y="T3"/>
                </a:cxn>
                <a:cxn ang="T10">
                  <a:pos x="T4" y="T5"/>
                </a:cxn>
                <a:cxn ang="T11">
                  <a:pos x="T6" y="T7"/>
                </a:cxn>
              </a:cxnLst>
              <a:rect l="T12" t="T13" r="T14" b="T15"/>
              <a:pathLst>
                <a:path w="1464" h="288">
                  <a:moveTo>
                    <a:pt x="224" y="0"/>
                  </a:moveTo>
                  <a:cubicBezTo>
                    <a:pt x="112" y="32"/>
                    <a:pt x="0" y="64"/>
                    <a:pt x="176" y="96"/>
                  </a:cubicBezTo>
                  <a:cubicBezTo>
                    <a:pt x="352" y="128"/>
                    <a:pt x="1096" y="160"/>
                    <a:pt x="1280" y="192"/>
                  </a:cubicBezTo>
                  <a:cubicBezTo>
                    <a:pt x="1464" y="224"/>
                    <a:pt x="1280" y="272"/>
                    <a:pt x="1280" y="288"/>
                  </a:cubicBezTo>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3" name="Freeform 14"/>
            <p:cNvSpPr/>
            <p:nvPr/>
          </p:nvSpPr>
          <p:spPr bwMode="auto">
            <a:xfrm>
              <a:off x="1164" y="1776"/>
              <a:ext cx="719" cy="327"/>
            </a:xfrm>
            <a:custGeom>
              <a:avLst/>
              <a:gdLst>
                <a:gd name="T0" fmla="*/ 0 w 1464"/>
                <a:gd name="T1" fmla="*/ 0 h 288"/>
                <a:gd name="T2" fmla="*/ 0 w 1464"/>
                <a:gd name="T3" fmla="*/ 3842 h 288"/>
                <a:gd name="T4" fmla="*/ 0 w 1464"/>
                <a:gd name="T5" fmla="*/ 7652 h 288"/>
                <a:gd name="T6" fmla="*/ 0 w 1464"/>
                <a:gd name="T7" fmla="*/ 11460 h 288"/>
                <a:gd name="T8" fmla="*/ 0 60000 65536"/>
                <a:gd name="T9" fmla="*/ 0 60000 65536"/>
                <a:gd name="T10" fmla="*/ 0 60000 65536"/>
                <a:gd name="T11" fmla="*/ 0 60000 65536"/>
                <a:gd name="T12" fmla="*/ 0 w 1464"/>
                <a:gd name="T13" fmla="*/ 0 h 288"/>
                <a:gd name="T14" fmla="*/ 1464 w 1464"/>
                <a:gd name="T15" fmla="*/ 288 h 288"/>
              </a:gdLst>
              <a:ahLst/>
              <a:cxnLst>
                <a:cxn ang="T8">
                  <a:pos x="T0" y="T1"/>
                </a:cxn>
                <a:cxn ang="T9">
                  <a:pos x="T2" y="T3"/>
                </a:cxn>
                <a:cxn ang="T10">
                  <a:pos x="T4" y="T5"/>
                </a:cxn>
                <a:cxn ang="T11">
                  <a:pos x="T6" y="T7"/>
                </a:cxn>
              </a:cxnLst>
              <a:rect l="T12" t="T13" r="T14" b="T15"/>
              <a:pathLst>
                <a:path w="1464" h="288">
                  <a:moveTo>
                    <a:pt x="224" y="0"/>
                  </a:moveTo>
                  <a:cubicBezTo>
                    <a:pt x="112" y="32"/>
                    <a:pt x="0" y="64"/>
                    <a:pt x="176" y="96"/>
                  </a:cubicBezTo>
                  <a:cubicBezTo>
                    <a:pt x="352" y="128"/>
                    <a:pt x="1096" y="160"/>
                    <a:pt x="1280" y="192"/>
                  </a:cubicBezTo>
                  <a:cubicBezTo>
                    <a:pt x="1464" y="224"/>
                    <a:pt x="1280" y="272"/>
                    <a:pt x="1280" y="288"/>
                  </a:cubicBez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64" name="Group 15"/>
            <p:cNvGrpSpPr/>
            <p:nvPr/>
          </p:nvGrpSpPr>
          <p:grpSpPr bwMode="auto">
            <a:xfrm>
              <a:off x="1068" y="1248"/>
              <a:ext cx="766" cy="123"/>
              <a:chOff x="960" y="2160"/>
              <a:chExt cx="1584" cy="144"/>
            </a:xfrm>
          </p:grpSpPr>
          <p:sp>
            <p:nvSpPr>
              <p:cNvPr id="131" name="Line 16"/>
              <p:cNvSpPr>
                <a:spLocks noChangeShapeType="1"/>
              </p:cNvSpPr>
              <p:nvPr/>
            </p:nvSpPr>
            <p:spPr bwMode="auto">
              <a:xfrm>
                <a:off x="960" y="2160"/>
                <a:ext cx="1488"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2" name="Freeform 17"/>
              <p:cNvSpPr/>
              <p:nvPr/>
            </p:nvSpPr>
            <p:spPr bwMode="auto">
              <a:xfrm>
                <a:off x="2448" y="2160"/>
                <a:ext cx="96" cy="144"/>
              </a:xfrm>
              <a:custGeom>
                <a:avLst/>
                <a:gdLst>
                  <a:gd name="T0" fmla="*/ 0 w 96"/>
                  <a:gd name="T1" fmla="*/ 0 h 144"/>
                  <a:gd name="T2" fmla="*/ 96 w 96"/>
                  <a:gd name="T3" fmla="*/ 48 h 144"/>
                  <a:gd name="T4" fmla="*/ 0 w 96"/>
                  <a:gd name="T5" fmla="*/ 144 h 144"/>
                  <a:gd name="T6" fmla="*/ 0 60000 65536"/>
                  <a:gd name="T7" fmla="*/ 0 60000 65536"/>
                  <a:gd name="T8" fmla="*/ 0 60000 65536"/>
                  <a:gd name="T9" fmla="*/ 0 w 96"/>
                  <a:gd name="T10" fmla="*/ 0 h 144"/>
                  <a:gd name="T11" fmla="*/ 96 w 96"/>
                  <a:gd name="T12" fmla="*/ 144 h 144"/>
                </a:gdLst>
                <a:ahLst/>
                <a:cxnLst>
                  <a:cxn ang="T6">
                    <a:pos x="T0" y="T1"/>
                  </a:cxn>
                  <a:cxn ang="T7">
                    <a:pos x="T2" y="T3"/>
                  </a:cxn>
                  <a:cxn ang="T8">
                    <a:pos x="T4" y="T5"/>
                  </a:cxn>
                </a:cxnLst>
                <a:rect l="T9" t="T10" r="T11" b="T12"/>
                <a:pathLst>
                  <a:path w="96" h="144">
                    <a:moveTo>
                      <a:pt x="0" y="0"/>
                    </a:moveTo>
                    <a:cubicBezTo>
                      <a:pt x="48" y="12"/>
                      <a:pt x="96" y="24"/>
                      <a:pt x="96" y="48"/>
                    </a:cubicBezTo>
                    <a:cubicBezTo>
                      <a:pt x="96" y="72"/>
                      <a:pt x="16" y="128"/>
                      <a:pt x="0" y="144"/>
                    </a:cubicBezTo>
                  </a:path>
                </a:pathLst>
              </a:custGeom>
              <a:noFill/>
              <a:ln w="381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65" name="Line 18"/>
            <p:cNvSpPr>
              <a:spLocks noChangeShapeType="1"/>
            </p:cNvSpPr>
            <p:nvPr/>
          </p:nvSpPr>
          <p:spPr bwMode="auto">
            <a:xfrm>
              <a:off x="601" y="2172"/>
              <a:ext cx="672"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6" name="Line 19"/>
            <p:cNvSpPr>
              <a:spLocks noChangeShapeType="1"/>
            </p:cNvSpPr>
            <p:nvPr/>
          </p:nvSpPr>
          <p:spPr bwMode="auto">
            <a:xfrm>
              <a:off x="732" y="1248"/>
              <a:ext cx="0" cy="2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7" name="Line 20"/>
            <p:cNvSpPr>
              <a:spLocks noChangeShapeType="1"/>
            </p:cNvSpPr>
            <p:nvPr/>
          </p:nvSpPr>
          <p:spPr bwMode="auto">
            <a:xfrm flipH="1">
              <a:off x="720" y="1584"/>
              <a:ext cx="0" cy="28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8" name="Rectangle 21"/>
            <p:cNvSpPr>
              <a:spLocks noChangeArrowheads="1"/>
            </p:cNvSpPr>
            <p:nvPr/>
          </p:nvSpPr>
          <p:spPr bwMode="auto">
            <a:xfrm>
              <a:off x="684" y="1729"/>
              <a:ext cx="87" cy="335"/>
            </a:xfrm>
            <a:prstGeom prst="rect">
              <a:avLst/>
            </a:prstGeom>
            <a:solidFill>
              <a:srgbClr val="CC9900"/>
            </a:solid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Line 22"/>
            <p:cNvSpPr>
              <a:spLocks noChangeShapeType="1"/>
            </p:cNvSpPr>
            <p:nvPr/>
          </p:nvSpPr>
          <p:spPr bwMode="auto">
            <a:xfrm>
              <a:off x="579" y="1911"/>
              <a:ext cx="11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Line 23"/>
            <p:cNvSpPr>
              <a:spLocks noChangeShapeType="1"/>
            </p:cNvSpPr>
            <p:nvPr/>
          </p:nvSpPr>
          <p:spPr bwMode="auto">
            <a:xfrm>
              <a:off x="589" y="1911"/>
              <a:ext cx="0" cy="27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Line 24"/>
            <p:cNvSpPr>
              <a:spLocks noChangeShapeType="1"/>
            </p:cNvSpPr>
            <p:nvPr/>
          </p:nvSpPr>
          <p:spPr bwMode="auto">
            <a:xfrm>
              <a:off x="712" y="1248"/>
              <a:ext cx="172"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Line 25"/>
            <p:cNvSpPr>
              <a:spLocks noChangeShapeType="1"/>
            </p:cNvSpPr>
            <p:nvPr/>
          </p:nvSpPr>
          <p:spPr bwMode="auto">
            <a:xfrm flipV="1">
              <a:off x="884" y="1152"/>
              <a:ext cx="192" cy="87"/>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73" name="Object 26"/>
            <p:cNvGraphicFramePr>
              <a:graphicFrameLocks noChangeAspect="1"/>
            </p:cNvGraphicFramePr>
            <p:nvPr/>
          </p:nvGraphicFramePr>
          <p:xfrm>
            <a:off x="884" y="960"/>
            <a:ext cx="165" cy="177"/>
          </p:xfrm>
          <a:graphic>
            <a:graphicData uri="http://schemas.openxmlformats.org/presentationml/2006/ole">
              <mc:AlternateContent xmlns:mc="http://schemas.openxmlformats.org/markup-compatibility/2006">
                <mc:Choice xmlns:v="urn:schemas-microsoft-com:vml" Requires="v">
                  <p:oleObj spid="_x0000_s52258" name="公式" r:id="rId5" imgW="381000" imgH="342900" progId="Equation.3">
                    <p:embed/>
                  </p:oleObj>
                </mc:Choice>
                <mc:Fallback>
                  <p:oleObj name="公式" r:id="rId5" imgW="381000" imgH="342900" progId="Equation.3">
                    <p:embed/>
                    <p:pic>
                      <p:nvPicPr>
                        <p:cNvPr id="0" name="图片 522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960"/>
                          <a:ext cx="165" cy="1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4" name="Group 27"/>
            <p:cNvGrpSpPr/>
            <p:nvPr/>
          </p:nvGrpSpPr>
          <p:grpSpPr bwMode="auto">
            <a:xfrm>
              <a:off x="1008" y="1488"/>
              <a:ext cx="1044" cy="290"/>
              <a:chOff x="1120" y="2304"/>
              <a:chExt cx="1712" cy="520"/>
            </a:xfrm>
          </p:grpSpPr>
          <p:sp>
            <p:nvSpPr>
              <p:cNvPr id="129" name="Freeform 28"/>
              <p:cNvSpPr/>
              <p:nvPr/>
            </p:nvSpPr>
            <p:spPr bwMode="auto">
              <a:xfrm>
                <a:off x="1120" y="2304"/>
                <a:ext cx="1712" cy="520"/>
              </a:xfrm>
              <a:custGeom>
                <a:avLst/>
                <a:gdLst>
                  <a:gd name="T0" fmla="*/ 272 w 1712"/>
                  <a:gd name="T1" fmla="*/ 0 h 520"/>
                  <a:gd name="T2" fmla="*/ 80 w 1712"/>
                  <a:gd name="T3" fmla="*/ 96 h 520"/>
                  <a:gd name="T4" fmla="*/ 32 w 1712"/>
                  <a:gd name="T5" fmla="*/ 288 h 520"/>
                  <a:gd name="T6" fmla="*/ 272 w 1712"/>
                  <a:gd name="T7" fmla="*/ 480 h 520"/>
                  <a:gd name="T8" fmla="*/ 1472 w 1712"/>
                  <a:gd name="T9" fmla="*/ 480 h 520"/>
                  <a:gd name="T10" fmla="*/ 1712 w 1712"/>
                  <a:gd name="T11" fmla="*/ 240 h 520"/>
                  <a:gd name="T12" fmla="*/ 1472 w 1712"/>
                  <a:gd name="T13" fmla="*/ 48 h 520"/>
                  <a:gd name="T14" fmla="*/ 1328 w 1712"/>
                  <a:gd name="T15" fmla="*/ 0 h 520"/>
                  <a:gd name="T16" fmla="*/ 0 60000 65536"/>
                  <a:gd name="T17" fmla="*/ 0 60000 65536"/>
                  <a:gd name="T18" fmla="*/ 0 60000 65536"/>
                  <a:gd name="T19" fmla="*/ 0 60000 65536"/>
                  <a:gd name="T20" fmla="*/ 0 60000 65536"/>
                  <a:gd name="T21" fmla="*/ 0 60000 65536"/>
                  <a:gd name="T22" fmla="*/ 0 60000 65536"/>
                  <a:gd name="T23" fmla="*/ 0 60000 65536"/>
                  <a:gd name="T24" fmla="*/ 0 w 1712"/>
                  <a:gd name="T25" fmla="*/ 0 h 520"/>
                  <a:gd name="T26" fmla="*/ 1712 w 1712"/>
                  <a:gd name="T27" fmla="*/ 520 h 5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12" h="520">
                    <a:moveTo>
                      <a:pt x="272" y="0"/>
                    </a:moveTo>
                    <a:cubicBezTo>
                      <a:pt x="196" y="24"/>
                      <a:pt x="120" y="48"/>
                      <a:pt x="80" y="96"/>
                    </a:cubicBezTo>
                    <a:cubicBezTo>
                      <a:pt x="40" y="144"/>
                      <a:pt x="0" y="224"/>
                      <a:pt x="32" y="288"/>
                    </a:cubicBezTo>
                    <a:cubicBezTo>
                      <a:pt x="64" y="352"/>
                      <a:pt x="32" y="448"/>
                      <a:pt x="272" y="480"/>
                    </a:cubicBezTo>
                    <a:cubicBezTo>
                      <a:pt x="512" y="512"/>
                      <a:pt x="1232" y="520"/>
                      <a:pt x="1472" y="480"/>
                    </a:cubicBezTo>
                    <a:cubicBezTo>
                      <a:pt x="1712" y="440"/>
                      <a:pt x="1712" y="312"/>
                      <a:pt x="1712" y="240"/>
                    </a:cubicBezTo>
                    <a:cubicBezTo>
                      <a:pt x="1712" y="168"/>
                      <a:pt x="1536" y="88"/>
                      <a:pt x="1472" y="48"/>
                    </a:cubicBezTo>
                    <a:cubicBezTo>
                      <a:pt x="1408" y="8"/>
                      <a:pt x="1368" y="4"/>
                      <a:pt x="1328" y="0"/>
                    </a:cubicBezTo>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0" name="Line 29"/>
              <p:cNvSpPr>
                <a:spLocks noChangeShapeType="1"/>
              </p:cNvSpPr>
              <p:nvPr/>
            </p:nvSpPr>
            <p:spPr bwMode="auto">
              <a:xfrm>
                <a:off x="1392" y="2304"/>
                <a:ext cx="1056" cy="0"/>
              </a:xfrm>
              <a:prstGeom prst="line">
                <a:avLst/>
              </a:prstGeom>
              <a:noFill/>
              <a:ln w="38100">
                <a:solidFill>
                  <a:srgbClr val="FF0000"/>
                </a:solidFill>
                <a:prstDash val="sysDot"/>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22" name="Group 30"/>
            <p:cNvGrpSpPr/>
            <p:nvPr/>
          </p:nvGrpSpPr>
          <p:grpSpPr bwMode="auto">
            <a:xfrm>
              <a:off x="1920" y="1536"/>
              <a:ext cx="240" cy="192"/>
              <a:chOff x="2640" y="2448"/>
              <a:chExt cx="298" cy="288"/>
            </a:xfrm>
          </p:grpSpPr>
          <p:sp>
            <p:nvSpPr>
              <p:cNvPr id="127" name="Oval 31"/>
              <p:cNvSpPr>
                <a:spLocks noChangeArrowheads="1"/>
              </p:cNvSpPr>
              <p:nvPr/>
            </p:nvSpPr>
            <p:spPr bwMode="auto">
              <a:xfrm>
                <a:off x="2640" y="2448"/>
                <a:ext cx="288" cy="288"/>
              </a:xfrm>
              <a:prstGeom prst="ellipse">
                <a:avLst/>
              </a:prstGeom>
              <a:solidFill>
                <a:srgbClr val="CC9900"/>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28" name="Object 32"/>
              <p:cNvGraphicFramePr>
                <a:graphicFrameLocks noChangeAspect="1"/>
              </p:cNvGraphicFramePr>
              <p:nvPr/>
            </p:nvGraphicFramePr>
            <p:xfrm>
              <a:off x="2688" y="2496"/>
              <a:ext cx="250" cy="223"/>
            </p:xfrm>
            <a:graphic>
              <a:graphicData uri="http://schemas.openxmlformats.org/presentationml/2006/ole">
                <mc:AlternateContent xmlns:mc="http://schemas.openxmlformats.org/markup-compatibility/2006">
                  <mc:Choice xmlns:v="urn:schemas-microsoft-com:vml" Requires="v">
                    <p:oleObj spid="_x0000_s52259" name="公式" r:id="rId7" imgW="342900" imgH="368300" progId="Equation.3">
                      <p:embed/>
                    </p:oleObj>
                  </mc:Choice>
                  <mc:Fallback>
                    <p:oleObj name="公式" r:id="rId7" imgW="342900" imgH="368300" progId="Equation.3">
                      <p:embed/>
                      <p:pic>
                        <p:nvPicPr>
                          <p:cNvPr id="0" name="图片 522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88" y="2496"/>
                            <a:ext cx="250"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3" name="Group 33"/>
            <p:cNvGrpSpPr/>
            <p:nvPr/>
          </p:nvGrpSpPr>
          <p:grpSpPr bwMode="auto">
            <a:xfrm>
              <a:off x="624" y="1536"/>
              <a:ext cx="192" cy="48"/>
              <a:chOff x="3456" y="1920"/>
              <a:chExt cx="192" cy="48"/>
            </a:xfrm>
          </p:grpSpPr>
          <p:sp>
            <p:nvSpPr>
              <p:cNvPr id="125" name="Line 34"/>
              <p:cNvSpPr>
                <a:spLocks noChangeShapeType="1"/>
              </p:cNvSpPr>
              <p:nvPr/>
            </p:nvSpPr>
            <p:spPr bwMode="auto">
              <a:xfrm>
                <a:off x="3456" y="1920"/>
                <a:ext cx="192"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Line 35"/>
              <p:cNvSpPr>
                <a:spLocks noChangeShapeType="1"/>
              </p:cNvSpPr>
              <p:nvPr/>
            </p:nvSpPr>
            <p:spPr bwMode="auto">
              <a:xfrm flipV="1">
                <a:off x="3504" y="1968"/>
                <a:ext cx="96"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24" name="Oval 36"/>
            <p:cNvSpPr>
              <a:spLocks noChangeArrowheads="1"/>
            </p:cNvSpPr>
            <p:nvPr/>
          </p:nvSpPr>
          <p:spPr bwMode="auto">
            <a:xfrm>
              <a:off x="1008" y="1230"/>
              <a:ext cx="59" cy="54"/>
            </a:xfrm>
            <a:prstGeom prst="ellipse">
              <a:avLst/>
            </a:prstGeom>
            <a:solidFill>
              <a:srgbClr val="FFFFFF"/>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33" name="Group 37"/>
          <p:cNvGrpSpPr/>
          <p:nvPr/>
        </p:nvGrpSpPr>
        <p:grpSpPr bwMode="auto">
          <a:xfrm>
            <a:off x="1150938" y="5308600"/>
            <a:ext cx="7685087" cy="1433513"/>
            <a:chOff x="336" y="144"/>
            <a:chExt cx="4841" cy="903"/>
          </a:xfrm>
        </p:grpSpPr>
        <p:grpSp>
          <p:nvGrpSpPr>
            <p:cNvPr id="134" name="Group 38"/>
            <p:cNvGrpSpPr/>
            <p:nvPr/>
          </p:nvGrpSpPr>
          <p:grpSpPr bwMode="auto">
            <a:xfrm>
              <a:off x="336" y="144"/>
              <a:ext cx="4841" cy="903"/>
              <a:chOff x="432" y="240"/>
              <a:chExt cx="4841" cy="903"/>
            </a:xfrm>
          </p:grpSpPr>
          <p:sp>
            <p:nvSpPr>
              <p:cNvPr id="136" name="Text Box 39"/>
              <p:cNvSpPr txBox="1">
                <a:spLocks noChangeArrowheads="1"/>
              </p:cNvSpPr>
              <p:nvPr/>
            </p:nvSpPr>
            <p:spPr bwMode="auto">
              <a:xfrm>
                <a:off x="432" y="240"/>
                <a:ext cx="48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一个载流回路中电流变化，引起邻近</a:t>
                </a:r>
                <a:r>
                  <a:rPr kumimoji="1" lang="zh-CN" altLang="en-US" i="0" u="none" strike="noStrike" kern="0" cap="none" spc="0" normalizeH="0" baseline="0" noProof="0">
                    <a:ln>
                      <a:noFill/>
                    </a:ln>
                    <a:solidFill>
                      <a:srgbClr val="FF3300"/>
                    </a:solidFill>
                    <a:effectLst/>
                    <a:uLnTx/>
                    <a:uFillTx/>
                    <a:latin typeface="宋体" panose="02010600030101010101" pitchFamily="2" charset="-122"/>
                  </a:rPr>
                  <a:t>另一回路</a:t>
                </a:r>
                <a:r>
                  <a:rPr kumimoji="1" lang="zh-CN" altLang="en-US" i="0" u="none" strike="noStrike" kern="0" cap="none" spc="0" normalizeH="0" baseline="0" noProof="0">
                    <a:ln>
                      <a:noFill/>
                    </a:ln>
                    <a:solidFill>
                      <a:srgbClr val="000000"/>
                    </a:solidFill>
                    <a:effectLst/>
                    <a:uLnTx/>
                    <a:uFillTx/>
                    <a:latin typeface="宋体" panose="02010600030101010101" pitchFamily="2" charset="-122"/>
                  </a:rPr>
                  <a:t>中</a:t>
                </a:r>
                <a:endParaRPr kumimoji="1" lang="zh-CN" altLang="en-US" i="0" u="none" strike="noStrike" kern="0" cap="none" spc="0" normalizeH="0" baseline="0" noProof="0">
                  <a:ln>
                    <a:noFill/>
                  </a:ln>
                  <a:solidFill>
                    <a:srgbClr val="000000"/>
                  </a:solidFill>
                  <a:effectLst/>
                  <a:uLnTx/>
                  <a:uFillTx/>
                  <a:latin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产生感生电动势的现象 </a:t>
                </a:r>
                <a:r>
                  <a:rPr kumimoji="1" lang="en-US" altLang="zh-CN" i="0" u="none" strike="noStrike" kern="0" cap="none" spc="0" normalizeH="0" baseline="0" noProof="0">
                    <a:ln>
                      <a:noFill/>
                    </a:ln>
                    <a:solidFill>
                      <a:srgbClr val="000000"/>
                    </a:solidFill>
                    <a:effectLst/>
                    <a:uLnTx/>
                    <a:uFillTx/>
                    <a:latin typeface="宋体" panose="02010600030101010101" pitchFamily="2" charset="-122"/>
                  </a:rPr>
                  <a:t>——</a:t>
                </a:r>
                <a:r>
                  <a:rPr kumimoji="1" lang="zh-CN" altLang="en-US" i="0" u="none" strike="noStrike" kern="0" cap="none" spc="0" normalizeH="0" baseline="0" noProof="0">
                    <a:ln>
                      <a:noFill/>
                    </a:ln>
                    <a:solidFill>
                      <a:srgbClr val="000000"/>
                    </a:solidFill>
                    <a:effectLst/>
                    <a:uLnTx/>
                    <a:uFillTx/>
                    <a:latin typeface="宋体" panose="02010600030101010101" pitchFamily="2" charset="-122"/>
                  </a:rPr>
                  <a:t>互感现象。</a:t>
                </a:r>
                <a:endParaRPr kumimoji="1" lang="zh-CN" altLang="en-US" i="0" u="none" strike="noStrike" kern="0" cap="none" spc="0" normalizeH="0" baseline="0" noProof="0">
                  <a:ln>
                    <a:noFill/>
                  </a:ln>
                  <a:solidFill>
                    <a:srgbClr val="000000"/>
                  </a:solidFill>
                  <a:effectLst/>
                  <a:uLnTx/>
                  <a:uFillTx/>
                  <a:latin typeface="宋体" panose="02010600030101010101" pitchFamily="2" charset="-122"/>
                </a:endParaRPr>
              </a:p>
            </p:txBody>
          </p:sp>
          <p:sp>
            <p:nvSpPr>
              <p:cNvPr id="137" name="Rectangle 40"/>
              <p:cNvSpPr>
                <a:spLocks noChangeArrowheads="1"/>
              </p:cNvSpPr>
              <p:nvPr/>
            </p:nvSpPr>
            <p:spPr bwMode="auto">
              <a:xfrm>
                <a:off x="912" y="816"/>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互感电动势</a:t>
                </a:r>
                <a:endPar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sp>
          <p:nvSpPr>
            <p:cNvPr id="135" name="Line 41"/>
            <p:cNvSpPr>
              <a:spLocks noChangeShapeType="1"/>
            </p:cNvSpPr>
            <p:nvPr/>
          </p:nvSpPr>
          <p:spPr bwMode="auto">
            <a:xfrm>
              <a:off x="816" y="720"/>
              <a:ext cx="1200" cy="0"/>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138" name="Group 42"/>
          <p:cNvGrpSpPr/>
          <p:nvPr/>
        </p:nvGrpSpPr>
        <p:grpSpPr bwMode="auto">
          <a:xfrm>
            <a:off x="4206875" y="847725"/>
            <a:ext cx="4578350" cy="3211513"/>
            <a:chOff x="2400" y="192"/>
            <a:chExt cx="3216" cy="2256"/>
          </a:xfrm>
        </p:grpSpPr>
        <p:sp>
          <p:nvSpPr>
            <p:cNvPr id="139" name="Rectangle 43"/>
            <p:cNvSpPr>
              <a:spLocks noChangeArrowheads="1"/>
            </p:cNvSpPr>
            <p:nvPr/>
          </p:nvSpPr>
          <p:spPr bwMode="auto">
            <a:xfrm>
              <a:off x="2400" y="192"/>
              <a:ext cx="3216" cy="2256"/>
            </a:xfrm>
            <a:prstGeom prst="rect">
              <a:avLst/>
            </a:prstGeom>
            <a:solidFill>
              <a:srgbClr val="FFFFFF"/>
            </a:solidFill>
            <a:ln w="9525">
              <a:solidFill>
                <a:srgbClr val="CC99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Arc 44"/>
            <p:cNvSpPr/>
            <p:nvPr/>
          </p:nvSpPr>
          <p:spPr bwMode="auto">
            <a:xfrm flipV="1">
              <a:off x="3264" y="384"/>
              <a:ext cx="2120" cy="460"/>
            </a:xfrm>
            <a:custGeom>
              <a:avLst/>
              <a:gdLst>
                <a:gd name="T0" fmla="*/ 0 w 43174"/>
                <a:gd name="T1" fmla="*/ 0 h 23375"/>
                <a:gd name="T2" fmla="*/ 0 w 43174"/>
                <a:gd name="T3" fmla="*/ 0 h 23375"/>
                <a:gd name="T4" fmla="*/ 0 w 43174"/>
                <a:gd name="T5" fmla="*/ 0 h 23375"/>
                <a:gd name="T6" fmla="*/ 0 60000 65536"/>
                <a:gd name="T7" fmla="*/ 0 60000 65536"/>
                <a:gd name="T8" fmla="*/ 0 60000 65536"/>
                <a:gd name="T9" fmla="*/ 0 w 43174"/>
                <a:gd name="T10" fmla="*/ 0 h 23375"/>
                <a:gd name="T11" fmla="*/ 43174 w 43174"/>
                <a:gd name="T12" fmla="*/ 23375 h 23375"/>
              </a:gdLst>
              <a:ahLst/>
              <a:cxnLst>
                <a:cxn ang="T6">
                  <a:pos x="T0" y="T1"/>
                </a:cxn>
                <a:cxn ang="T7">
                  <a:pos x="T2" y="T3"/>
                </a:cxn>
                <a:cxn ang="T8">
                  <a:pos x="T4" y="T5"/>
                </a:cxn>
              </a:cxnLst>
              <a:rect l="T9" t="T10" r="T11" b="T12"/>
              <a:pathLst>
                <a:path w="43174" h="23375" fill="none" extrusionOk="0">
                  <a:moveTo>
                    <a:pt x="0" y="20537"/>
                  </a:moveTo>
                  <a:cubicBezTo>
                    <a:pt x="566" y="9034"/>
                    <a:pt x="10057" y="-1"/>
                    <a:pt x="21574" y="0"/>
                  </a:cubicBezTo>
                  <a:cubicBezTo>
                    <a:pt x="33503" y="0"/>
                    <a:pt x="43174" y="9670"/>
                    <a:pt x="43174" y="21600"/>
                  </a:cubicBezTo>
                  <a:cubicBezTo>
                    <a:pt x="43174" y="22192"/>
                    <a:pt x="43149" y="22784"/>
                    <a:pt x="43100" y="23374"/>
                  </a:cubicBezTo>
                </a:path>
                <a:path w="43174" h="23375" stroke="0" extrusionOk="0">
                  <a:moveTo>
                    <a:pt x="0" y="20537"/>
                  </a:moveTo>
                  <a:cubicBezTo>
                    <a:pt x="566" y="9034"/>
                    <a:pt x="10057" y="-1"/>
                    <a:pt x="21574" y="0"/>
                  </a:cubicBezTo>
                  <a:cubicBezTo>
                    <a:pt x="33503" y="0"/>
                    <a:pt x="43174" y="9670"/>
                    <a:pt x="43174" y="21600"/>
                  </a:cubicBezTo>
                  <a:cubicBezTo>
                    <a:pt x="43174" y="22192"/>
                    <a:pt x="43149" y="22784"/>
                    <a:pt x="43100" y="23374"/>
                  </a:cubicBezTo>
                  <a:lnTo>
                    <a:pt x="21574" y="21600"/>
                  </a:lnTo>
                  <a:close/>
                </a:path>
              </a:pathLst>
            </a:custGeom>
            <a:noFill/>
            <a:ln w="38100">
              <a:solidFill>
                <a:srgbClr val="3B812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1" name="Arc 45"/>
            <p:cNvSpPr/>
            <p:nvPr/>
          </p:nvSpPr>
          <p:spPr bwMode="auto">
            <a:xfrm flipV="1">
              <a:off x="3168" y="841"/>
              <a:ext cx="2352" cy="294"/>
            </a:xfrm>
            <a:custGeom>
              <a:avLst/>
              <a:gdLst>
                <a:gd name="T0" fmla="*/ 0 w 41866"/>
                <a:gd name="T1" fmla="*/ 0 h 22619"/>
                <a:gd name="T2" fmla="*/ 0 w 41866"/>
                <a:gd name="T3" fmla="*/ 0 h 22619"/>
                <a:gd name="T4" fmla="*/ 0 w 41866"/>
                <a:gd name="T5" fmla="*/ 0 h 22619"/>
                <a:gd name="T6" fmla="*/ 0 60000 65536"/>
                <a:gd name="T7" fmla="*/ 0 60000 65536"/>
                <a:gd name="T8" fmla="*/ 0 60000 65536"/>
                <a:gd name="T9" fmla="*/ 0 w 41866"/>
                <a:gd name="T10" fmla="*/ 0 h 22619"/>
                <a:gd name="T11" fmla="*/ 41866 w 41866"/>
                <a:gd name="T12" fmla="*/ 22619 h 22619"/>
              </a:gdLst>
              <a:ahLst/>
              <a:cxnLst>
                <a:cxn ang="T6">
                  <a:pos x="T0" y="T1"/>
                </a:cxn>
                <a:cxn ang="T7">
                  <a:pos x="T2" y="T3"/>
                </a:cxn>
                <a:cxn ang="T8">
                  <a:pos x="T4" y="T5"/>
                </a:cxn>
              </a:cxnLst>
              <a:rect l="T9" t="T10" r="T11" b="T12"/>
              <a:pathLst>
                <a:path w="41866" h="22619" fill="none" extrusionOk="0">
                  <a:moveTo>
                    <a:pt x="0" y="14125"/>
                  </a:moveTo>
                  <a:cubicBezTo>
                    <a:pt x="3131" y="5637"/>
                    <a:pt x="11219" y="-1"/>
                    <a:pt x="20266" y="0"/>
                  </a:cubicBezTo>
                  <a:cubicBezTo>
                    <a:pt x="32195" y="0"/>
                    <a:pt x="41866" y="9670"/>
                    <a:pt x="41866" y="21600"/>
                  </a:cubicBezTo>
                  <a:cubicBezTo>
                    <a:pt x="41866" y="21939"/>
                    <a:pt x="41857" y="22279"/>
                    <a:pt x="41841" y="22618"/>
                  </a:cubicBezTo>
                </a:path>
                <a:path w="41866" h="22619" stroke="0" extrusionOk="0">
                  <a:moveTo>
                    <a:pt x="0" y="14125"/>
                  </a:moveTo>
                  <a:cubicBezTo>
                    <a:pt x="3131" y="5637"/>
                    <a:pt x="11219" y="-1"/>
                    <a:pt x="20266" y="0"/>
                  </a:cubicBezTo>
                  <a:cubicBezTo>
                    <a:pt x="32195" y="0"/>
                    <a:pt x="41866" y="9670"/>
                    <a:pt x="41866" y="21600"/>
                  </a:cubicBezTo>
                  <a:cubicBezTo>
                    <a:pt x="41866" y="21939"/>
                    <a:pt x="41857" y="22279"/>
                    <a:pt x="41841" y="22618"/>
                  </a:cubicBezTo>
                  <a:lnTo>
                    <a:pt x="20266" y="21600"/>
                  </a:lnTo>
                  <a:close/>
                </a:path>
              </a:pathLst>
            </a:custGeom>
            <a:noFill/>
            <a:ln w="38100">
              <a:solidFill>
                <a:srgbClr val="3B812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Arc 46"/>
            <p:cNvSpPr/>
            <p:nvPr/>
          </p:nvSpPr>
          <p:spPr bwMode="auto">
            <a:xfrm>
              <a:off x="3135" y="1489"/>
              <a:ext cx="2337" cy="281"/>
            </a:xfrm>
            <a:custGeom>
              <a:avLst/>
              <a:gdLst>
                <a:gd name="T0" fmla="*/ 0 w 42888"/>
                <a:gd name="T1" fmla="*/ 0 h 21600"/>
                <a:gd name="T2" fmla="*/ 0 w 42888"/>
                <a:gd name="T3" fmla="*/ 0 h 21600"/>
                <a:gd name="T4" fmla="*/ 0 w 42888"/>
                <a:gd name="T5" fmla="*/ 0 h 21600"/>
                <a:gd name="T6" fmla="*/ 0 60000 65536"/>
                <a:gd name="T7" fmla="*/ 0 60000 65536"/>
                <a:gd name="T8" fmla="*/ 0 60000 65536"/>
                <a:gd name="T9" fmla="*/ 0 w 42888"/>
                <a:gd name="T10" fmla="*/ 0 h 21600"/>
                <a:gd name="T11" fmla="*/ 42888 w 42888"/>
                <a:gd name="T12" fmla="*/ 21600 h 21600"/>
              </a:gdLst>
              <a:ahLst/>
              <a:cxnLst>
                <a:cxn ang="T6">
                  <a:pos x="T0" y="T1"/>
                </a:cxn>
                <a:cxn ang="T7">
                  <a:pos x="T2" y="T3"/>
                </a:cxn>
                <a:cxn ang="T8">
                  <a:pos x="T4" y="T5"/>
                </a:cxn>
              </a:cxnLst>
              <a:rect l="T9" t="T10" r="T11" b="T12"/>
              <a:pathLst>
                <a:path w="42888" h="21600" fill="none" extrusionOk="0">
                  <a:moveTo>
                    <a:pt x="-1" y="17941"/>
                  </a:moveTo>
                  <a:cubicBezTo>
                    <a:pt x="1781" y="7576"/>
                    <a:pt x="10770" y="-1"/>
                    <a:pt x="21288" y="0"/>
                  </a:cubicBezTo>
                  <a:cubicBezTo>
                    <a:pt x="33217" y="0"/>
                    <a:pt x="42888" y="9670"/>
                    <a:pt x="42888" y="21600"/>
                  </a:cubicBezTo>
                </a:path>
                <a:path w="42888" h="21600" stroke="0" extrusionOk="0">
                  <a:moveTo>
                    <a:pt x="-1" y="17941"/>
                  </a:moveTo>
                  <a:cubicBezTo>
                    <a:pt x="1781" y="7576"/>
                    <a:pt x="10770" y="-1"/>
                    <a:pt x="21288" y="0"/>
                  </a:cubicBezTo>
                  <a:cubicBezTo>
                    <a:pt x="33217" y="0"/>
                    <a:pt x="42888" y="9670"/>
                    <a:pt x="42888" y="21600"/>
                  </a:cubicBezTo>
                  <a:lnTo>
                    <a:pt x="21288" y="21600"/>
                  </a:lnTo>
                  <a:close/>
                </a:path>
              </a:pathLst>
            </a:custGeom>
            <a:noFill/>
            <a:ln w="38100">
              <a:solidFill>
                <a:srgbClr val="3B812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3" name="Arc 47"/>
            <p:cNvSpPr/>
            <p:nvPr/>
          </p:nvSpPr>
          <p:spPr bwMode="auto">
            <a:xfrm>
              <a:off x="3312" y="1728"/>
              <a:ext cx="2016" cy="576"/>
            </a:xfrm>
            <a:custGeom>
              <a:avLst/>
              <a:gdLst>
                <a:gd name="T0" fmla="*/ 0 w 40505"/>
                <a:gd name="T1" fmla="*/ 0 h 21600"/>
                <a:gd name="T2" fmla="*/ 0 w 40505"/>
                <a:gd name="T3" fmla="*/ 0 h 21600"/>
                <a:gd name="T4" fmla="*/ 0 w 40505"/>
                <a:gd name="T5" fmla="*/ 0 h 21600"/>
                <a:gd name="T6" fmla="*/ 0 60000 65536"/>
                <a:gd name="T7" fmla="*/ 0 60000 65536"/>
                <a:gd name="T8" fmla="*/ 0 60000 65536"/>
                <a:gd name="T9" fmla="*/ 0 w 40505"/>
                <a:gd name="T10" fmla="*/ 0 h 21600"/>
                <a:gd name="T11" fmla="*/ 40505 w 40505"/>
                <a:gd name="T12" fmla="*/ 21600 h 21600"/>
              </a:gdLst>
              <a:ahLst/>
              <a:cxnLst>
                <a:cxn ang="T6">
                  <a:pos x="T0" y="T1"/>
                </a:cxn>
                <a:cxn ang="T7">
                  <a:pos x="T2" y="T3"/>
                </a:cxn>
                <a:cxn ang="T8">
                  <a:pos x="T4" y="T5"/>
                </a:cxn>
              </a:cxnLst>
              <a:rect l="T9" t="T10" r="T11" b="T12"/>
              <a:pathLst>
                <a:path w="40505" h="21600" fill="none" extrusionOk="0">
                  <a:moveTo>
                    <a:pt x="0" y="14125"/>
                  </a:moveTo>
                  <a:cubicBezTo>
                    <a:pt x="3131" y="5637"/>
                    <a:pt x="11219" y="-1"/>
                    <a:pt x="20266" y="0"/>
                  </a:cubicBezTo>
                  <a:cubicBezTo>
                    <a:pt x="29284" y="0"/>
                    <a:pt x="37353" y="5603"/>
                    <a:pt x="40504" y="14053"/>
                  </a:cubicBezTo>
                </a:path>
                <a:path w="40505" h="21600" stroke="0" extrusionOk="0">
                  <a:moveTo>
                    <a:pt x="0" y="14125"/>
                  </a:moveTo>
                  <a:cubicBezTo>
                    <a:pt x="3131" y="5637"/>
                    <a:pt x="11219" y="-1"/>
                    <a:pt x="20266" y="0"/>
                  </a:cubicBezTo>
                  <a:cubicBezTo>
                    <a:pt x="29284" y="0"/>
                    <a:pt x="37353" y="5603"/>
                    <a:pt x="40504" y="14053"/>
                  </a:cubicBezTo>
                  <a:lnTo>
                    <a:pt x="20266" y="21600"/>
                  </a:lnTo>
                  <a:close/>
                </a:path>
              </a:pathLst>
            </a:custGeom>
            <a:noFill/>
            <a:ln w="38100">
              <a:solidFill>
                <a:srgbClr val="3B812F"/>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4" name="Line 48"/>
            <p:cNvSpPr>
              <a:spLocks noChangeShapeType="1"/>
            </p:cNvSpPr>
            <p:nvPr/>
          </p:nvSpPr>
          <p:spPr bwMode="auto">
            <a:xfrm>
              <a:off x="2880" y="1296"/>
              <a:ext cx="2688" cy="0"/>
            </a:xfrm>
            <a:prstGeom prst="line">
              <a:avLst/>
            </a:prstGeom>
            <a:noFill/>
            <a:ln w="38100">
              <a:solidFill>
                <a:srgbClr val="3B812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5" name="Arc 49"/>
            <p:cNvSpPr/>
            <p:nvPr/>
          </p:nvSpPr>
          <p:spPr bwMode="auto">
            <a:xfrm flipV="1">
              <a:off x="2688" y="384"/>
              <a:ext cx="1968" cy="517"/>
            </a:xfrm>
            <a:custGeom>
              <a:avLst/>
              <a:gdLst>
                <a:gd name="T0" fmla="*/ 0 w 43200"/>
                <a:gd name="T1" fmla="*/ 0 h 23288"/>
                <a:gd name="T2" fmla="*/ 0 w 43200"/>
                <a:gd name="T3" fmla="*/ 0 h 23288"/>
                <a:gd name="T4" fmla="*/ 0 w 43200"/>
                <a:gd name="T5" fmla="*/ 0 h 23288"/>
                <a:gd name="T6" fmla="*/ 0 60000 65536"/>
                <a:gd name="T7" fmla="*/ 0 60000 65536"/>
                <a:gd name="T8" fmla="*/ 0 60000 65536"/>
                <a:gd name="T9" fmla="*/ 0 w 43200"/>
                <a:gd name="T10" fmla="*/ 0 h 23288"/>
                <a:gd name="T11" fmla="*/ 43200 w 43200"/>
                <a:gd name="T12" fmla="*/ 23288 h 23288"/>
              </a:gdLst>
              <a:ahLst/>
              <a:cxnLst>
                <a:cxn ang="T6">
                  <a:pos x="T0" y="T1"/>
                </a:cxn>
                <a:cxn ang="T7">
                  <a:pos x="T2" y="T3"/>
                </a:cxn>
                <a:cxn ang="T8">
                  <a:pos x="T4" y="T5"/>
                </a:cxn>
              </a:cxnLst>
              <a:rect l="T9" t="T10" r="T11" b="T12"/>
              <a:pathLst>
                <a:path w="43200" h="23288" fill="none" extrusionOk="0">
                  <a:moveTo>
                    <a:pt x="66" y="23287"/>
                  </a:moveTo>
                  <a:cubicBezTo>
                    <a:pt x="22" y="22726"/>
                    <a:pt x="0" y="22163"/>
                    <a:pt x="0" y="21600"/>
                  </a:cubicBezTo>
                  <a:cubicBezTo>
                    <a:pt x="0" y="9670"/>
                    <a:pt x="9670" y="0"/>
                    <a:pt x="21600" y="0"/>
                  </a:cubicBezTo>
                  <a:cubicBezTo>
                    <a:pt x="33529" y="-1"/>
                    <a:pt x="43199" y="9670"/>
                    <a:pt x="43200" y="21599"/>
                  </a:cubicBezTo>
                </a:path>
                <a:path w="43200" h="23288" stroke="0" extrusionOk="0">
                  <a:moveTo>
                    <a:pt x="66" y="23287"/>
                  </a:moveTo>
                  <a:cubicBezTo>
                    <a:pt x="22" y="22726"/>
                    <a:pt x="0" y="22163"/>
                    <a:pt x="0" y="21600"/>
                  </a:cubicBezTo>
                  <a:cubicBezTo>
                    <a:pt x="0" y="9670"/>
                    <a:pt x="9670" y="0"/>
                    <a:pt x="21600" y="0"/>
                  </a:cubicBezTo>
                  <a:cubicBezTo>
                    <a:pt x="33529" y="-1"/>
                    <a:pt x="43199" y="9670"/>
                    <a:pt x="43200" y="21599"/>
                  </a:cubicBezTo>
                  <a:lnTo>
                    <a:pt x="21600" y="21600"/>
                  </a:lnTo>
                  <a:close/>
                </a:path>
              </a:pathLst>
            </a:custGeom>
            <a:noFill/>
            <a:ln w="381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Arc 50"/>
            <p:cNvSpPr/>
            <p:nvPr/>
          </p:nvSpPr>
          <p:spPr bwMode="auto">
            <a:xfrm flipV="1">
              <a:off x="2496" y="768"/>
              <a:ext cx="2304" cy="377"/>
            </a:xfrm>
            <a:custGeom>
              <a:avLst/>
              <a:gdLst>
                <a:gd name="T0" fmla="*/ 0 w 40505"/>
                <a:gd name="T1" fmla="*/ 0 h 21600"/>
                <a:gd name="T2" fmla="*/ 0 w 40505"/>
                <a:gd name="T3" fmla="*/ 0 h 21600"/>
                <a:gd name="T4" fmla="*/ 0 w 40505"/>
                <a:gd name="T5" fmla="*/ 0 h 21600"/>
                <a:gd name="T6" fmla="*/ 0 60000 65536"/>
                <a:gd name="T7" fmla="*/ 0 60000 65536"/>
                <a:gd name="T8" fmla="*/ 0 60000 65536"/>
                <a:gd name="T9" fmla="*/ 0 w 40505"/>
                <a:gd name="T10" fmla="*/ 0 h 21600"/>
                <a:gd name="T11" fmla="*/ 40505 w 40505"/>
                <a:gd name="T12" fmla="*/ 21600 h 21600"/>
              </a:gdLst>
              <a:ahLst/>
              <a:cxnLst>
                <a:cxn ang="T6">
                  <a:pos x="T0" y="T1"/>
                </a:cxn>
                <a:cxn ang="T7">
                  <a:pos x="T2" y="T3"/>
                </a:cxn>
                <a:cxn ang="T8">
                  <a:pos x="T4" y="T5"/>
                </a:cxn>
              </a:cxnLst>
              <a:rect l="T9" t="T10" r="T11" b="T12"/>
              <a:pathLst>
                <a:path w="40505" h="21600" fill="none" extrusionOk="0">
                  <a:moveTo>
                    <a:pt x="0" y="14125"/>
                  </a:moveTo>
                  <a:cubicBezTo>
                    <a:pt x="3131" y="5637"/>
                    <a:pt x="11219" y="-1"/>
                    <a:pt x="20266" y="0"/>
                  </a:cubicBezTo>
                  <a:cubicBezTo>
                    <a:pt x="29284" y="0"/>
                    <a:pt x="37353" y="5603"/>
                    <a:pt x="40504" y="14053"/>
                  </a:cubicBezTo>
                </a:path>
                <a:path w="40505" h="21600" stroke="0" extrusionOk="0">
                  <a:moveTo>
                    <a:pt x="0" y="14125"/>
                  </a:moveTo>
                  <a:cubicBezTo>
                    <a:pt x="3131" y="5637"/>
                    <a:pt x="11219" y="-1"/>
                    <a:pt x="20266" y="0"/>
                  </a:cubicBezTo>
                  <a:cubicBezTo>
                    <a:pt x="29284" y="0"/>
                    <a:pt x="37353" y="5603"/>
                    <a:pt x="40504" y="14053"/>
                  </a:cubicBezTo>
                  <a:lnTo>
                    <a:pt x="20266" y="21600"/>
                  </a:lnTo>
                  <a:close/>
                </a:path>
              </a:pathLst>
            </a:custGeom>
            <a:noFill/>
            <a:ln w="381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7" name="Arc 51"/>
            <p:cNvSpPr/>
            <p:nvPr/>
          </p:nvSpPr>
          <p:spPr bwMode="auto">
            <a:xfrm>
              <a:off x="2496" y="1495"/>
              <a:ext cx="2312" cy="281"/>
            </a:xfrm>
            <a:custGeom>
              <a:avLst/>
              <a:gdLst>
                <a:gd name="T0" fmla="*/ 0 w 43174"/>
                <a:gd name="T1" fmla="*/ 0 h 21600"/>
                <a:gd name="T2" fmla="*/ 0 w 43174"/>
                <a:gd name="T3" fmla="*/ 0 h 21600"/>
                <a:gd name="T4" fmla="*/ 0 w 43174"/>
                <a:gd name="T5" fmla="*/ 0 h 21600"/>
                <a:gd name="T6" fmla="*/ 0 60000 65536"/>
                <a:gd name="T7" fmla="*/ 0 60000 65536"/>
                <a:gd name="T8" fmla="*/ 0 60000 65536"/>
                <a:gd name="T9" fmla="*/ 0 w 43174"/>
                <a:gd name="T10" fmla="*/ 0 h 21600"/>
                <a:gd name="T11" fmla="*/ 43174 w 43174"/>
                <a:gd name="T12" fmla="*/ 21600 h 21600"/>
              </a:gdLst>
              <a:ahLst/>
              <a:cxnLst>
                <a:cxn ang="T6">
                  <a:pos x="T0" y="T1"/>
                </a:cxn>
                <a:cxn ang="T7">
                  <a:pos x="T2" y="T3"/>
                </a:cxn>
                <a:cxn ang="T8">
                  <a:pos x="T4" y="T5"/>
                </a:cxn>
              </a:cxnLst>
              <a:rect l="T9" t="T10" r="T11" b="T12"/>
              <a:pathLst>
                <a:path w="43174" h="21600" fill="none" extrusionOk="0">
                  <a:moveTo>
                    <a:pt x="0" y="20537"/>
                  </a:moveTo>
                  <a:cubicBezTo>
                    <a:pt x="566" y="9034"/>
                    <a:pt x="10057" y="-1"/>
                    <a:pt x="21574" y="0"/>
                  </a:cubicBezTo>
                  <a:cubicBezTo>
                    <a:pt x="33503" y="0"/>
                    <a:pt x="43174" y="9670"/>
                    <a:pt x="43174" y="21600"/>
                  </a:cubicBezTo>
                </a:path>
                <a:path w="43174" h="21600" stroke="0" extrusionOk="0">
                  <a:moveTo>
                    <a:pt x="0" y="20537"/>
                  </a:moveTo>
                  <a:cubicBezTo>
                    <a:pt x="566" y="9034"/>
                    <a:pt x="10057" y="-1"/>
                    <a:pt x="21574" y="0"/>
                  </a:cubicBezTo>
                  <a:cubicBezTo>
                    <a:pt x="33503" y="0"/>
                    <a:pt x="43174" y="9670"/>
                    <a:pt x="43174" y="21600"/>
                  </a:cubicBezTo>
                  <a:lnTo>
                    <a:pt x="21574" y="21600"/>
                  </a:lnTo>
                  <a:close/>
                </a:path>
              </a:pathLst>
            </a:custGeom>
            <a:noFill/>
            <a:ln w="381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8" name="Arc 52"/>
            <p:cNvSpPr/>
            <p:nvPr/>
          </p:nvSpPr>
          <p:spPr bwMode="auto">
            <a:xfrm>
              <a:off x="2679" y="1728"/>
              <a:ext cx="2073" cy="720"/>
            </a:xfrm>
            <a:custGeom>
              <a:avLst/>
              <a:gdLst>
                <a:gd name="T0" fmla="*/ 0 w 39968"/>
                <a:gd name="T1" fmla="*/ 0 h 21600"/>
                <a:gd name="T2" fmla="*/ 0 w 39968"/>
                <a:gd name="T3" fmla="*/ 0 h 21600"/>
                <a:gd name="T4" fmla="*/ 0 w 39968"/>
                <a:gd name="T5" fmla="*/ 0 h 21600"/>
                <a:gd name="T6" fmla="*/ 0 60000 65536"/>
                <a:gd name="T7" fmla="*/ 0 60000 65536"/>
                <a:gd name="T8" fmla="*/ 0 60000 65536"/>
                <a:gd name="T9" fmla="*/ 0 w 39968"/>
                <a:gd name="T10" fmla="*/ 0 h 21600"/>
                <a:gd name="T11" fmla="*/ 39968 w 39968"/>
                <a:gd name="T12" fmla="*/ 21600 h 21600"/>
              </a:gdLst>
              <a:ahLst/>
              <a:cxnLst>
                <a:cxn ang="T6">
                  <a:pos x="T0" y="T1"/>
                </a:cxn>
                <a:cxn ang="T7">
                  <a:pos x="T2" y="T3"/>
                </a:cxn>
                <a:cxn ang="T8">
                  <a:pos x="T4" y="T5"/>
                </a:cxn>
              </a:cxnLst>
              <a:rect l="T9" t="T10" r="T11" b="T12"/>
              <a:pathLst>
                <a:path w="39968" h="21600" fill="none" extrusionOk="0">
                  <a:moveTo>
                    <a:pt x="-1" y="12806"/>
                  </a:moveTo>
                  <a:cubicBezTo>
                    <a:pt x="3471" y="5017"/>
                    <a:pt x="11201" y="-1"/>
                    <a:pt x="19729" y="0"/>
                  </a:cubicBezTo>
                  <a:cubicBezTo>
                    <a:pt x="28747" y="0"/>
                    <a:pt x="36816" y="5603"/>
                    <a:pt x="39967" y="14053"/>
                  </a:cubicBezTo>
                </a:path>
                <a:path w="39968" h="21600" stroke="0" extrusionOk="0">
                  <a:moveTo>
                    <a:pt x="-1" y="12806"/>
                  </a:moveTo>
                  <a:cubicBezTo>
                    <a:pt x="3471" y="5017"/>
                    <a:pt x="11201" y="-1"/>
                    <a:pt x="19729" y="0"/>
                  </a:cubicBezTo>
                  <a:cubicBezTo>
                    <a:pt x="28747" y="0"/>
                    <a:pt x="36816" y="5603"/>
                    <a:pt x="39967" y="14053"/>
                  </a:cubicBezTo>
                  <a:lnTo>
                    <a:pt x="19729" y="21600"/>
                  </a:lnTo>
                  <a:close/>
                </a:path>
              </a:pathLst>
            </a:custGeom>
            <a:noFill/>
            <a:ln w="38100">
              <a:solidFill>
                <a:srgbClr val="FF0000"/>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9" name="Line 53"/>
            <p:cNvSpPr>
              <a:spLocks noChangeShapeType="1"/>
            </p:cNvSpPr>
            <p:nvPr/>
          </p:nvSpPr>
          <p:spPr bwMode="auto">
            <a:xfrm>
              <a:off x="2496" y="1319"/>
              <a:ext cx="2601"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0" name="Line 54"/>
            <p:cNvSpPr>
              <a:spLocks noChangeShapeType="1"/>
            </p:cNvSpPr>
            <p:nvPr/>
          </p:nvSpPr>
          <p:spPr bwMode="auto">
            <a:xfrm>
              <a:off x="3290" y="1728"/>
              <a:ext cx="96" cy="187"/>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1" name="Line 55"/>
            <p:cNvSpPr>
              <a:spLocks noChangeShapeType="1"/>
            </p:cNvSpPr>
            <p:nvPr/>
          </p:nvSpPr>
          <p:spPr bwMode="auto">
            <a:xfrm>
              <a:off x="4241" y="1728"/>
              <a:ext cx="96" cy="187"/>
            </a:xfrm>
            <a:prstGeom prst="line">
              <a:avLst/>
            </a:prstGeom>
            <a:noFill/>
            <a:ln w="38100">
              <a:solidFill>
                <a:srgbClr val="3B812F"/>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52" name="Object 56"/>
            <p:cNvGraphicFramePr>
              <a:graphicFrameLocks noChangeAspect="1"/>
            </p:cNvGraphicFramePr>
            <p:nvPr/>
          </p:nvGraphicFramePr>
          <p:xfrm>
            <a:off x="3024" y="432"/>
            <a:ext cx="288" cy="306"/>
          </p:xfrm>
          <a:graphic>
            <a:graphicData uri="http://schemas.openxmlformats.org/presentationml/2006/ole">
              <mc:AlternateContent xmlns:mc="http://schemas.openxmlformats.org/markup-compatibility/2006">
                <mc:Choice xmlns:v="urn:schemas-microsoft-com:vml" Requires="v">
                  <p:oleObj spid="_x0000_s52260" name="公式" r:id="rId9" imgW="465455" imgH="432435" progId="Equation.3">
                    <p:embed/>
                  </p:oleObj>
                </mc:Choice>
                <mc:Fallback>
                  <p:oleObj name="公式" r:id="rId9" imgW="465455" imgH="432435" progId="Equation.3">
                    <p:embed/>
                    <p:pic>
                      <p:nvPicPr>
                        <p:cNvPr id="0" name="图片 522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4" y="432"/>
                          <a:ext cx="288"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 name="Object 57"/>
            <p:cNvGraphicFramePr>
              <a:graphicFrameLocks noChangeAspect="1"/>
            </p:cNvGraphicFramePr>
            <p:nvPr/>
          </p:nvGraphicFramePr>
          <p:xfrm>
            <a:off x="4656" y="432"/>
            <a:ext cx="288" cy="297"/>
          </p:xfrm>
          <a:graphic>
            <a:graphicData uri="http://schemas.openxmlformats.org/presentationml/2006/ole">
              <mc:AlternateContent xmlns:mc="http://schemas.openxmlformats.org/markup-compatibility/2006">
                <mc:Choice xmlns:v="urn:schemas-microsoft-com:vml" Requires="v">
                  <p:oleObj spid="_x0000_s52261" name="公式" r:id="rId11" imgW="481965" imgH="432435" progId="Equation.3">
                    <p:embed/>
                  </p:oleObj>
                </mc:Choice>
                <mc:Fallback>
                  <p:oleObj name="公式" r:id="rId11" imgW="481965" imgH="432435" progId="Equation.3">
                    <p:embed/>
                    <p:pic>
                      <p:nvPicPr>
                        <p:cNvPr id="0" name="图片 522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56" y="432"/>
                          <a:ext cx="288" cy="2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4" name="Object 58"/>
            <p:cNvGraphicFramePr>
              <a:graphicFrameLocks noChangeAspect="1"/>
            </p:cNvGraphicFramePr>
            <p:nvPr/>
          </p:nvGraphicFramePr>
          <p:xfrm>
            <a:off x="3168" y="1872"/>
            <a:ext cx="1248" cy="312"/>
          </p:xfrm>
          <a:graphic>
            <a:graphicData uri="http://schemas.openxmlformats.org/presentationml/2006/ole">
              <mc:AlternateContent xmlns:mc="http://schemas.openxmlformats.org/markup-compatibility/2006">
                <mc:Choice xmlns:v="urn:schemas-microsoft-com:vml" Requires="v">
                  <p:oleObj spid="_x0000_s52262" name="公式" r:id="rId13" imgW="2159000" imgH="508000" progId="Equation.3">
                    <p:embed/>
                  </p:oleObj>
                </mc:Choice>
                <mc:Fallback>
                  <p:oleObj name="公式" r:id="rId13" imgW="2159000" imgH="508000" progId="Equation.3">
                    <p:embed/>
                    <p:pic>
                      <p:nvPicPr>
                        <p:cNvPr id="0" name="图片 522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8" y="1872"/>
                          <a:ext cx="1248"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5" name="Object 59"/>
            <p:cNvGraphicFramePr>
              <a:graphicFrameLocks noChangeAspect="1"/>
            </p:cNvGraphicFramePr>
            <p:nvPr/>
          </p:nvGraphicFramePr>
          <p:xfrm>
            <a:off x="3456" y="384"/>
            <a:ext cx="960" cy="173"/>
          </p:xfrm>
          <a:graphic>
            <a:graphicData uri="http://schemas.openxmlformats.org/presentationml/2006/ole">
              <mc:AlternateContent xmlns:mc="http://schemas.openxmlformats.org/markup-compatibility/2006">
                <mc:Choice xmlns:v="urn:schemas-microsoft-com:vml" Requires="v">
                  <p:oleObj spid="_x0000_s52263" name="公式" r:id="rId15" imgW="2298700" imgH="355600" progId="Equation.3">
                    <p:embed/>
                  </p:oleObj>
                </mc:Choice>
                <mc:Fallback>
                  <p:oleObj name="公式" r:id="rId15" imgW="2298700" imgH="355600" progId="Equation.3">
                    <p:embed/>
                    <p:pic>
                      <p:nvPicPr>
                        <p:cNvPr id="0" name="图片 522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56" y="384"/>
                          <a:ext cx="960" cy="1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6" name="Freeform 60"/>
            <p:cNvSpPr/>
            <p:nvPr/>
          </p:nvSpPr>
          <p:spPr bwMode="auto">
            <a:xfrm>
              <a:off x="4385" y="624"/>
              <a:ext cx="262" cy="1353"/>
            </a:xfrm>
            <a:custGeom>
              <a:avLst/>
              <a:gdLst>
                <a:gd name="T0" fmla="*/ 0 w 262"/>
                <a:gd name="T1" fmla="*/ 0 h 1353"/>
                <a:gd name="T2" fmla="*/ 96 w 262"/>
                <a:gd name="T3" fmla="*/ 35 h 1353"/>
                <a:gd name="T4" fmla="*/ 157 w 262"/>
                <a:gd name="T5" fmla="*/ 96 h 1353"/>
                <a:gd name="T6" fmla="*/ 227 w 262"/>
                <a:gd name="T7" fmla="*/ 306 h 1353"/>
                <a:gd name="T8" fmla="*/ 244 w 262"/>
                <a:gd name="T9" fmla="*/ 437 h 1353"/>
                <a:gd name="T10" fmla="*/ 262 w 262"/>
                <a:gd name="T11" fmla="*/ 672 h 1353"/>
                <a:gd name="T12" fmla="*/ 262 w 262"/>
                <a:gd name="T13" fmla="*/ 864 h 1353"/>
                <a:gd name="T14" fmla="*/ 227 w 262"/>
                <a:gd name="T15" fmla="*/ 1043 h 1353"/>
                <a:gd name="T16" fmla="*/ 192 w 262"/>
                <a:gd name="T17" fmla="*/ 1152 h 1353"/>
                <a:gd name="T18" fmla="*/ 148 w 262"/>
                <a:gd name="T19" fmla="*/ 1274 h 1353"/>
                <a:gd name="T20" fmla="*/ 87 w 262"/>
                <a:gd name="T21" fmla="*/ 1336 h 1353"/>
                <a:gd name="T22" fmla="*/ 27 w 262"/>
                <a:gd name="T23" fmla="*/ 1353 h 1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2"/>
                <a:gd name="T37" fmla="*/ 0 h 1353"/>
                <a:gd name="T38" fmla="*/ 262 w 262"/>
                <a:gd name="T39" fmla="*/ 1353 h 1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2" h="1353">
                  <a:moveTo>
                    <a:pt x="0" y="0"/>
                  </a:moveTo>
                  <a:lnTo>
                    <a:pt x="96" y="35"/>
                  </a:lnTo>
                  <a:lnTo>
                    <a:pt x="157" y="96"/>
                  </a:lnTo>
                  <a:lnTo>
                    <a:pt x="227" y="306"/>
                  </a:lnTo>
                  <a:lnTo>
                    <a:pt x="244" y="437"/>
                  </a:lnTo>
                  <a:lnTo>
                    <a:pt x="262" y="672"/>
                  </a:lnTo>
                  <a:lnTo>
                    <a:pt x="262" y="864"/>
                  </a:lnTo>
                  <a:lnTo>
                    <a:pt x="227" y="1043"/>
                  </a:lnTo>
                  <a:lnTo>
                    <a:pt x="192" y="1152"/>
                  </a:lnTo>
                  <a:lnTo>
                    <a:pt x="148" y="1274"/>
                  </a:lnTo>
                  <a:lnTo>
                    <a:pt x="87" y="1336"/>
                  </a:lnTo>
                  <a:lnTo>
                    <a:pt x="27" y="1353"/>
                  </a:lnTo>
                </a:path>
              </a:pathLst>
            </a:custGeom>
            <a:noFill/>
            <a:ln w="38100">
              <a:solidFill>
                <a:srgbClr val="3B812F"/>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7" name="Freeform 61"/>
            <p:cNvSpPr/>
            <p:nvPr/>
          </p:nvSpPr>
          <p:spPr bwMode="auto">
            <a:xfrm>
              <a:off x="3482" y="624"/>
              <a:ext cx="262" cy="1353"/>
            </a:xfrm>
            <a:custGeom>
              <a:avLst/>
              <a:gdLst>
                <a:gd name="T0" fmla="*/ 0 w 262"/>
                <a:gd name="T1" fmla="*/ 0 h 1353"/>
                <a:gd name="T2" fmla="*/ 96 w 262"/>
                <a:gd name="T3" fmla="*/ 35 h 1353"/>
                <a:gd name="T4" fmla="*/ 157 w 262"/>
                <a:gd name="T5" fmla="*/ 96 h 1353"/>
                <a:gd name="T6" fmla="*/ 227 w 262"/>
                <a:gd name="T7" fmla="*/ 306 h 1353"/>
                <a:gd name="T8" fmla="*/ 244 w 262"/>
                <a:gd name="T9" fmla="*/ 437 h 1353"/>
                <a:gd name="T10" fmla="*/ 262 w 262"/>
                <a:gd name="T11" fmla="*/ 672 h 1353"/>
                <a:gd name="T12" fmla="*/ 262 w 262"/>
                <a:gd name="T13" fmla="*/ 864 h 1353"/>
                <a:gd name="T14" fmla="*/ 244 w 262"/>
                <a:gd name="T15" fmla="*/ 1043 h 1353"/>
                <a:gd name="T16" fmla="*/ 192 w 262"/>
                <a:gd name="T17" fmla="*/ 1152 h 1353"/>
                <a:gd name="T18" fmla="*/ 148 w 262"/>
                <a:gd name="T19" fmla="*/ 1274 h 1353"/>
                <a:gd name="T20" fmla="*/ 87 w 262"/>
                <a:gd name="T21" fmla="*/ 1336 h 1353"/>
                <a:gd name="T22" fmla="*/ 27 w 262"/>
                <a:gd name="T23" fmla="*/ 1353 h 135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2"/>
                <a:gd name="T37" fmla="*/ 0 h 1353"/>
                <a:gd name="T38" fmla="*/ 262 w 262"/>
                <a:gd name="T39" fmla="*/ 1353 h 135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2" h="1353">
                  <a:moveTo>
                    <a:pt x="0" y="0"/>
                  </a:moveTo>
                  <a:lnTo>
                    <a:pt x="96" y="35"/>
                  </a:lnTo>
                  <a:lnTo>
                    <a:pt x="157" y="96"/>
                  </a:lnTo>
                  <a:lnTo>
                    <a:pt x="227" y="306"/>
                  </a:lnTo>
                  <a:lnTo>
                    <a:pt x="244" y="437"/>
                  </a:lnTo>
                  <a:lnTo>
                    <a:pt x="262" y="672"/>
                  </a:lnTo>
                  <a:lnTo>
                    <a:pt x="262" y="864"/>
                  </a:lnTo>
                  <a:lnTo>
                    <a:pt x="244" y="1043"/>
                  </a:lnTo>
                  <a:lnTo>
                    <a:pt x="192" y="1152"/>
                  </a:lnTo>
                  <a:lnTo>
                    <a:pt x="148" y="1274"/>
                  </a:lnTo>
                  <a:lnTo>
                    <a:pt x="87" y="1336"/>
                  </a:lnTo>
                  <a:lnTo>
                    <a:pt x="27" y="1353"/>
                  </a:lnTo>
                </a:path>
              </a:pathLst>
            </a:custGeom>
            <a:noFill/>
            <a:ln w="38100">
              <a:solidFill>
                <a:srgbClr val="FF330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8" name="Freeform 62"/>
            <p:cNvSpPr/>
            <p:nvPr/>
          </p:nvSpPr>
          <p:spPr bwMode="auto">
            <a:xfrm>
              <a:off x="3229" y="624"/>
              <a:ext cx="263" cy="1344"/>
            </a:xfrm>
            <a:custGeom>
              <a:avLst/>
              <a:gdLst>
                <a:gd name="T0" fmla="*/ 262 w 263"/>
                <a:gd name="T1" fmla="*/ 0 h 1344"/>
                <a:gd name="T2" fmla="*/ 188 w 263"/>
                <a:gd name="T3" fmla="*/ 26 h 1344"/>
                <a:gd name="T4" fmla="*/ 118 w 263"/>
                <a:gd name="T5" fmla="*/ 113 h 1344"/>
                <a:gd name="T6" fmla="*/ 61 w 263"/>
                <a:gd name="T7" fmla="*/ 257 h 1344"/>
                <a:gd name="T8" fmla="*/ 26 w 263"/>
                <a:gd name="T9" fmla="*/ 432 h 1344"/>
                <a:gd name="T10" fmla="*/ 13 w 263"/>
                <a:gd name="T11" fmla="*/ 576 h 1344"/>
                <a:gd name="T12" fmla="*/ 0 w 263"/>
                <a:gd name="T13" fmla="*/ 711 h 1344"/>
                <a:gd name="T14" fmla="*/ 17 w 263"/>
                <a:gd name="T15" fmla="*/ 912 h 1344"/>
                <a:gd name="T16" fmla="*/ 44 w 263"/>
                <a:gd name="T17" fmla="*/ 1017 h 1344"/>
                <a:gd name="T18" fmla="*/ 87 w 263"/>
                <a:gd name="T19" fmla="*/ 1148 h 1344"/>
                <a:gd name="T20" fmla="*/ 192 w 263"/>
                <a:gd name="T21" fmla="*/ 1305 h 1344"/>
                <a:gd name="T22" fmla="*/ 263 w 263"/>
                <a:gd name="T23" fmla="*/ 1344 h 134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63"/>
                <a:gd name="T37" fmla="*/ 0 h 1344"/>
                <a:gd name="T38" fmla="*/ 263 w 263"/>
                <a:gd name="T39" fmla="*/ 1344 h 134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63" h="1344">
                  <a:moveTo>
                    <a:pt x="262" y="0"/>
                  </a:moveTo>
                  <a:lnTo>
                    <a:pt x="188" y="26"/>
                  </a:lnTo>
                  <a:lnTo>
                    <a:pt x="118" y="113"/>
                  </a:lnTo>
                  <a:lnTo>
                    <a:pt x="61" y="257"/>
                  </a:lnTo>
                  <a:lnTo>
                    <a:pt x="26" y="432"/>
                  </a:lnTo>
                  <a:lnTo>
                    <a:pt x="13" y="576"/>
                  </a:lnTo>
                  <a:lnTo>
                    <a:pt x="0" y="711"/>
                  </a:lnTo>
                  <a:lnTo>
                    <a:pt x="17" y="912"/>
                  </a:lnTo>
                  <a:lnTo>
                    <a:pt x="44" y="1017"/>
                  </a:lnTo>
                  <a:lnTo>
                    <a:pt x="87" y="1148"/>
                  </a:lnTo>
                  <a:lnTo>
                    <a:pt x="192" y="1305"/>
                  </a:lnTo>
                  <a:lnTo>
                    <a:pt x="263" y="1344"/>
                  </a:lnTo>
                </a:path>
              </a:pathLst>
            </a:custGeom>
            <a:noFill/>
            <a:ln w="5715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9" name="Freeform 63"/>
            <p:cNvSpPr/>
            <p:nvPr/>
          </p:nvSpPr>
          <p:spPr bwMode="auto">
            <a:xfrm>
              <a:off x="4176" y="624"/>
              <a:ext cx="267" cy="1344"/>
            </a:xfrm>
            <a:custGeom>
              <a:avLst/>
              <a:gdLst>
                <a:gd name="T0" fmla="*/ 266 w 267"/>
                <a:gd name="T1" fmla="*/ 0 h 1344"/>
                <a:gd name="T2" fmla="*/ 192 w 267"/>
                <a:gd name="T3" fmla="*/ 26 h 1344"/>
                <a:gd name="T4" fmla="*/ 122 w 267"/>
                <a:gd name="T5" fmla="*/ 113 h 1344"/>
                <a:gd name="T6" fmla="*/ 61 w 267"/>
                <a:gd name="T7" fmla="*/ 275 h 1344"/>
                <a:gd name="T8" fmla="*/ 34 w 267"/>
                <a:gd name="T9" fmla="*/ 415 h 1344"/>
                <a:gd name="T10" fmla="*/ 8 w 267"/>
                <a:gd name="T11" fmla="*/ 572 h 1344"/>
                <a:gd name="T12" fmla="*/ 0 w 267"/>
                <a:gd name="T13" fmla="*/ 694 h 1344"/>
                <a:gd name="T14" fmla="*/ 8 w 267"/>
                <a:gd name="T15" fmla="*/ 807 h 1344"/>
                <a:gd name="T16" fmla="*/ 34 w 267"/>
                <a:gd name="T17" fmla="*/ 973 h 1344"/>
                <a:gd name="T18" fmla="*/ 61 w 267"/>
                <a:gd name="T19" fmla="*/ 1095 h 1344"/>
                <a:gd name="T20" fmla="*/ 113 w 267"/>
                <a:gd name="T21" fmla="*/ 1213 h 1344"/>
                <a:gd name="T22" fmla="*/ 183 w 267"/>
                <a:gd name="T23" fmla="*/ 1309 h 1344"/>
                <a:gd name="T24" fmla="*/ 267 w 267"/>
                <a:gd name="T25" fmla="*/ 1344 h 13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7"/>
                <a:gd name="T40" fmla="*/ 0 h 1344"/>
                <a:gd name="T41" fmla="*/ 267 w 267"/>
                <a:gd name="T42" fmla="*/ 1344 h 13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7" h="1344">
                  <a:moveTo>
                    <a:pt x="266" y="0"/>
                  </a:moveTo>
                  <a:lnTo>
                    <a:pt x="192" y="26"/>
                  </a:lnTo>
                  <a:lnTo>
                    <a:pt x="122" y="113"/>
                  </a:lnTo>
                  <a:lnTo>
                    <a:pt x="61" y="275"/>
                  </a:lnTo>
                  <a:lnTo>
                    <a:pt x="34" y="415"/>
                  </a:lnTo>
                  <a:lnTo>
                    <a:pt x="8" y="572"/>
                  </a:lnTo>
                  <a:lnTo>
                    <a:pt x="0" y="694"/>
                  </a:lnTo>
                  <a:lnTo>
                    <a:pt x="8" y="807"/>
                  </a:lnTo>
                  <a:lnTo>
                    <a:pt x="34" y="973"/>
                  </a:lnTo>
                  <a:lnTo>
                    <a:pt x="61" y="1095"/>
                  </a:lnTo>
                  <a:lnTo>
                    <a:pt x="113" y="1213"/>
                  </a:lnTo>
                  <a:lnTo>
                    <a:pt x="183" y="1309"/>
                  </a:lnTo>
                  <a:lnTo>
                    <a:pt x="267" y="1344"/>
                  </a:lnTo>
                </a:path>
              </a:pathLst>
            </a:custGeom>
            <a:noFill/>
            <a:ln w="57150">
              <a:solidFill>
                <a:srgbClr val="3B812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60" name="Group 65"/>
          <p:cNvGrpSpPr/>
          <p:nvPr/>
        </p:nvGrpSpPr>
        <p:grpSpPr bwMode="auto">
          <a:xfrm>
            <a:off x="990600" y="4038600"/>
            <a:ext cx="6577013" cy="1298575"/>
            <a:chOff x="624" y="2478"/>
            <a:chExt cx="4143" cy="818"/>
          </a:xfrm>
        </p:grpSpPr>
        <p:grpSp>
          <p:nvGrpSpPr>
            <p:cNvPr id="161" name="Group 66"/>
            <p:cNvGrpSpPr/>
            <p:nvPr/>
          </p:nvGrpSpPr>
          <p:grpSpPr bwMode="auto">
            <a:xfrm>
              <a:off x="624" y="2480"/>
              <a:ext cx="4143" cy="816"/>
              <a:chOff x="432" y="2768"/>
              <a:chExt cx="4143" cy="816"/>
            </a:xfrm>
          </p:grpSpPr>
          <p:graphicFrame>
            <p:nvGraphicFramePr>
              <p:cNvPr id="163" name="Object 67"/>
              <p:cNvGraphicFramePr>
                <a:graphicFrameLocks noChangeAspect="1"/>
              </p:cNvGraphicFramePr>
              <p:nvPr/>
            </p:nvGraphicFramePr>
            <p:xfrm>
              <a:off x="432" y="3264"/>
              <a:ext cx="223" cy="320"/>
            </p:xfrm>
            <a:graphic>
              <a:graphicData uri="http://schemas.openxmlformats.org/presentationml/2006/ole">
                <mc:AlternateContent xmlns:mc="http://schemas.openxmlformats.org/markup-compatibility/2006">
                  <mc:Choice xmlns:v="urn:schemas-microsoft-com:vml" Requires="v">
                    <p:oleObj spid="_x0000_s52264" name="公式" r:id="rId17" imgW="355600" imgH="508000" progId="Equation.3">
                      <p:embed/>
                    </p:oleObj>
                  </mc:Choice>
                  <mc:Fallback>
                    <p:oleObj name="公式" r:id="rId17" imgW="355600" imgH="508000" progId="Equation.3">
                      <p:embed/>
                      <p:pic>
                        <p:nvPicPr>
                          <p:cNvPr id="0" name="图片 522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2" y="3264"/>
                            <a:ext cx="22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 name="Rectangle 68"/>
              <p:cNvSpPr>
                <a:spLocks noChangeArrowheads="1"/>
              </p:cNvSpPr>
              <p:nvPr/>
            </p:nvSpPr>
            <p:spPr bwMode="auto">
              <a:xfrm>
                <a:off x="624" y="3216"/>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变化        变化</a:t>
                </a:r>
                <a:endPar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aphicFrame>
            <p:nvGraphicFramePr>
              <p:cNvPr id="165" name="Object 69"/>
              <p:cNvGraphicFramePr>
                <a:graphicFrameLocks noChangeAspect="1"/>
              </p:cNvGraphicFramePr>
              <p:nvPr/>
            </p:nvGraphicFramePr>
            <p:xfrm>
              <a:off x="1584" y="3168"/>
              <a:ext cx="576" cy="391"/>
            </p:xfrm>
            <a:graphic>
              <a:graphicData uri="http://schemas.openxmlformats.org/presentationml/2006/ole">
                <mc:AlternateContent xmlns:mc="http://schemas.openxmlformats.org/markup-compatibility/2006">
                  <mc:Choice xmlns:v="urn:schemas-microsoft-com:vml" Requires="v">
                    <p:oleObj spid="_x0000_s52265" name="公式" r:id="rId19" imgW="316865" imgH="215900" progId="Equation.3">
                      <p:embed/>
                    </p:oleObj>
                  </mc:Choice>
                  <mc:Fallback>
                    <p:oleObj name="公式" r:id="rId19" imgW="316865" imgH="215900" progId="Equation.3">
                      <p:embed/>
                      <p:pic>
                        <p:nvPicPr>
                          <p:cNvPr id="0" name="图片 5226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584" y="3168"/>
                            <a:ext cx="576" cy="3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 name="Rectangle 70"/>
              <p:cNvSpPr>
                <a:spLocks noChangeArrowheads="1"/>
              </p:cNvSpPr>
              <p:nvPr/>
            </p:nvSpPr>
            <p:spPr bwMode="auto">
              <a:xfrm>
                <a:off x="2928" y="3216"/>
                <a:ext cx="13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线圈</a:t>
                </a:r>
                <a:r>
                  <a:rPr kumimoji="1" lang="en-US" altLang="zh-CN"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1</a:t>
                </a:r>
                <a:r>
                  <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中产生</a:t>
                </a:r>
                <a:endPar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aphicFrame>
            <p:nvGraphicFramePr>
              <p:cNvPr id="167" name="Object 71"/>
              <p:cNvGraphicFramePr>
                <a:graphicFrameLocks noChangeAspect="1"/>
              </p:cNvGraphicFramePr>
              <p:nvPr/>
            </p:nvGraphicFramePr>
            <p:xfrm>
              <a:off x="4272" y="3216"/>
              <a:ext cx="296" cy="320"/>
            </p:xfrm>
            <a:graphic>
              <a:graphicData uri="http://schemas.openxmlformats.org/presentationml/2006/ole">
                <mc:AlternateContent xmlns:mc="http://schemas.openxmlformats.org/markup-compatibility/2006">
                  <mc:Choice xmlns:v="urn:schemas-microsoft-com:vml" Requires="v">
                    <p:oleObj spid="_x0000_s52266" name="公式" r:id="rId21" imgW="469900" imgH="508000" progId="Equation.3">
                      <p:embed/>
                    </p:oleObj>
                  </mc:Choice>
                  <mc:Fallback>
                    <p:oleObj name="公式" r:id="rId21" imgW="469900" imgH="508000" progId="Equation.3">
                      <p:embed/>
                      <p:pic>
                        <p:nvPicPr>
                          <p:cNvPr id="0" name="图片 5226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72" y="3216"/>
                            <a:ext cx="296"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8" name="Line 72"/>
              <p:cNvSpPr>
                <a:spLocks noChangeShapeType="1"/>
              </p:cNvSpPr>
              <p:nvPr/>
            </p:nvSpPr>
            <p:spPr bwMode="auto">
              <a:xfrm>
                <a:off x="2592" y="3408"/>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169" name="Line 73"/>
              <p:cNvSpPr>
                <a:spLocks noChangeShapeType="1"/>
              </p:cNvSpPr>
              <p:nvPr/>
            </p:nvSpPr>
            <p:spPr bwMode="auto">
              <a:xfrm>
                <a:off x="1200" y="3408"/>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170" name="Text Box 74"/>
              <p:cNvSpPr txBox="1">
                <a:spLocks noChangeArrowheads="1"/>
              </p:cNvSpPr>
              <p:nvPr/>
            </p:nvSpPr>
            <p:spPr bwMode="auto">
              <a:xfrm>
                <a:off x="576" y="2800"/>
                <a:ext cx="19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变化        变化</a:t>
                </a:r>
                <a:endParaRPr kumimoji="1" lang="zh-CN" altLang="en-US" i="0" u="none" strike="noStrike" kern="0" cap="none" spc="0" normalizeH="0" baseline="0" noProof="0">
                  <a:ln>
                    <a:noFill/>
                  </a:ln>
                  <a:solidFill>
                    <a:srgbClr val="000000"/>
                  </a:solidFill>
                  <a:effectLst/>
                  <a:uLnTx/>
                  <a:uFillTx/>
                  <a:latin typeface="宋体" panose="02010600030101010101" pitchFamily="2" charset="-122"/>
                </a:endParaRPr>
              </a:p>
            </p:txBody>
          </p:sp>
          <p:graphicFrame>
            <p:nvGraphicFramePr>
              <p:cNvPr id="171" name="Object 75"/>
              <p:cNvGraphicFramePr>
                <a:graphicFrameLocks noChangeAspect="1"/>
              </p:cNvGraphicFramePr>
              <p:nvPr/>
            </p:nvGraphicFramePr>
            <p:xfrm flipV="1">
              <a:off x="1745" y="2768"/>
              <a:ext cx="170" cy="305"/>
            </p:xfrm>
            <a:graphic>
              <a:graphicData uri="http://schemas.openxmlformats.org/presentationml/2006/ole">
                <mc:AlternateContent xmlns:mc="http://schemas.openxmlformats.org/markup-compatibility/2006">
                  <mc:Choice xmlns:v="urn:schemas-microsoft-com:vml" Requires="v">
                    <p:oleObj spid="_x0000_s52267" name="Equation" r:id="rId23" imgW="114300" imgH="177800" progId="Equation.DSMT4">
                      <p:embed/>
                    </p:oleObj>
                  </mc:Choice>
                  <mc:Fallback>
                    <p:oleObj name="Equation" r:id="rId23" imgW="114300" imgH="177800" progId="Equation.DSMT4">
                      <p:embed/>
                      <p:pic>
                        <p:nvPicPr>
                          <p:cNvPr id="0" name="图片 5226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flipV="1">
                            <a:off x="1745" y="2768"/>
                            <a:ext cx="170"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2" name="Object 76"/>
              <p:cNvGraphicFramePr>
                <a:graphicFrameLocks noChangeAspect="1"/>
              </p:cNvGraphicFramePr>
              <p:nvPr/>
            </p:nvGraphicFramePr>
            <p:xfrm>
              <a:off x="432" y="2832"/>
              <a:ext cx="191" cy="320"/>
            </p:xfrm>
            <a:graphic>
              <a:graphicData uri="http://schemas.openxmlformats.org/presentationml/2006/ole">
                <mc:AlternateContent xmlns:mc="http://schemas.openxmlformats.org/markup-compatibility/2006">
                  <mc:Choice xmlns:v="urn:schemas-microsoft-com:vml" Requires="v">
                    <p:oleObj spid="_x0000_s52268" name="公式" r:id="rId25" imgW="304800" imgH="508000" progId="Equation.3">
                      <p:embed/>
                    </p:oleObj>
                  </mc:Choice>
                  <mc:Fallback>
                    <p:oleObj name="公式" r:id="rId25" imgW="304800" imgH="508000" progId="Equation.3">
                      <p:embed/>
                      <p:pic>
                        <p:nvPicPr>
                          <p:cNvPr id="0" name="图片 5226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2" y="2832"/>
                            <a:ext cx="191"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3" name="Text Box 77"/>
              <p:cNvSpPr txBox="1">
                <a:spLocks noChangeArrowheads="1"/>
              </p:cNvSpPr>
              <p:nvPr/>
            </p:nvSpPr>
            <p:spPr bwMode="auto">
              <a:xfrm>
                <a:off x="2928" y="2814"/>
                <a:ext cx="136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线圈</a:t>
                </a:r>
                <a:r>
                  <a:rPr kumimoji="1" lang="en-US" altLang="zh-CN" i="0" u="none" strike="noStrike" kern="0" cap="none" spc="0" normalizeH="0" baseline="0" noProof="0">
                    <a:ln>
                      <a:noFill/>
                    </a:ln>
                    <a:solidFill>
                      <a:srgbClr val="000000"/>
                    </a:solidFill>
                    <a:effectLst/>
                    <a:uLnTx/>
                    <a:uFillTx/>
                    <a:latin typeface="宋体" panose="02010600030101010101" pitchFamily="2" charset="-122"/>
                  </a:rPr>
                  <a:t>2</a:t>
                </a:r>
                <a:r>
                  <a:rPr kumimoji="1" lang="zh-CN" altLang="en-US" i="0" u="none" strike="noStrike" kern="0" cap="none" spc="0" normalizeH="0" baseline="0" noProof="0">
                    <a:ln>
                      <a:noFill/>
                    </a:ln>
                    <a:solidFill>
                      <a:srgbClr val="000000"/>
                    </a:solidFill>
                    <a:effectLst/>
                    <a:uLnTx/>
                    <a:uFillTx/>
                    <a:latin typeface="宋体" panose="02010600030101010101" pitchFamily="2" charset="-122"/>
                  </a:rPr>
                  <a:t>中产生</a:t>
                </a:r>
                <a:endParaRPr kumimoji="1" lang="zh-CN" altLang="en-US" i="0" u="none" strike="noStrike" kern="0" cap="none" spc="0" normalizeH="0" baseline="0" noProof="0">
                  <a:ln>
                    <a:noFill/>
                  </a:ln>
                  <a:solidFill>
                    <a:srgbClr val="000000"/>
                  </a:solidFill>
                  <a:effectLst/>
                  <a:uLnTx/>
                  <a:uFillTx/>
                  <a:latin typeface="宋体" panose="02010600030101010101" pitchFamily="2" charset="-122"/>
                </a:endParaRPr>
              </a:p>
            </p:txBody>
          </p:sp>
          <p:graphicFrame>
            <p:nvGraphicFramePr>
              <p:cNvPr id="174" name="Object 78"/>
              <p:cNvGraphicFramePr>
                <a:graphicFrameLocks noChangeAspect="1"/>
              </p:cNvGraphicFramePr>
              <p:nvPr/>
            </p:nvGraphicFramePr>
            <p:xfrm>
              <a:off x="4272" y="2832"/>
              <a:ext cx="303" cy="320"/>
            </p:xfrm>
            <a:graphic>
              <a:graphicData uri="http://schemas.openxmlformats.org/presentationml/2006/ole">
                <mc:AlternateContent xmlns:mc="http://schemas.openxmlformats.org/markup-compatibility/2006">
                  <mc:Choice xmlns:v="urn:schemas-microsoft-com:vml" Requires="v">
                    <p:oleObj spid="_x0000_s52269" name="公式" r:id="rId27" imgW="482600" imgH="508000" progId="Equation.3">
                      <p:embed/>
                    </p:oleObj>
                  </mc:Choice>
                  <mc:Fallback>
                    <p:oleObj name="公式" r:id="rId27" imgW="482600" imgH="508000" progId="Equation.3">
                      <p:embed/>
                      <p:pic>
                        <p:nvPicPr>
                          <p:cNvPr id="0" name="图片 5226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72" y="2832"/>
                            <a:ext cx="303"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 name="Line 79"/>
              <p:cNvSpPr>
                <a:spLocks noChangeShapeType="1"/>
              </p:cNvSpPr>
              <p:nvPr/>
            </p:nvSpPr>
            <p:spPr bwMode="auto">
              <a:xfrm>
                <a:off x="1200" y="2976"/>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176" name="Line 80"/>
              <p:cNvSpPr>
                <a:spLocks noChangeShapeType="1"/>
              </p:cNvSpPr>
              <p:nvPr/>
            </p:nvSpPr>
            <p:spPr bwMode="auto">
              <a:xfrm>
                <a:off x="2592" y="2976"/>
                <a:ext cx="336"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aphicFrame>
          <p:nvGraphicFramePr>
            <p:cNvPr id="162" name="Object 81"/>
            <p:cNvGraphicFramePr>
              <a:graphicFrameLocks noChangeAspect="1"/>
            </p:cNvGraphicFramePr>
            <p:nvPr/>
          </p:nvGraphicFramePr>
          <p:xfrm>
            <a:off x="1791" y="2478"/>
            <a:ext cx="349" cy="408"/>
          </p:xfrm>
          <a:graphic>
            <a:graphicData uri="http://schemas.openxmlformats.org/presentationml/2006/ole">
              <mc:AlternateContent xmlns:mc="http://schemas.openxmlformats.org/markup-compatibility/2006">
                <mc:Choice xmlns:v="urn:schemas-microsoft-com:vml" Requires="v">
                  <p:oleObj spid="_x0000_s52270" name="Equation" r:id="rId29" imgW="228600" imgH="228600" progId="Equation.DSMT4">
                    <p:embed/>
                  </p:oleObj>
                </mc:Choice>
                <mc:Fallback>
                  <p:oleObj name="Equation" r:id="rId29" imgW="228600" imgH="228600" progId="Equation.DSMT4">
                    <p:embed/>
                    <p:pic>
                      <p:nvPicPr>
                        <p:cNvPr id="0" name="图片 5226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91" y="2478"/>
                          <a:ext cx="349"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7" name="Oval 82"/>
          <p:cNvSpPr>
            <a:spLocks noChangeArrowheads="1"/>
          </p:cNvSpPr>
          <p:nvPr/>
        </p:nvSpPr>
        <p:spPr bwMode="auto">
          <a:xfrm>
            <a:off x="1346200" y="2111375"/>
            <a:ext cx="93663" cy="85725"/>
          </a:xfrm>
          <a:prstGeom prst="ellipse">
            <a:avLst/>
          </a:prstGeom>
          <a:solidFill>
            <a:srgbClr val="FFFFFF"/>
          </a:solidFill>
          <a:ln w="9525">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38"/>
                                        </p:tgtEl>
                                        <p:attrNameLst>
                                          <p:attrName>style.visibility</p:attrName>
                                        </p:attrNameLst>
                                      </p:cBhvr>
                                      <p:to>
                                        <p:strVal val="visible"/>
                                      </p:to>
                                    </p:set>
                                  </p:childTnLst>
                                </p:cTn>
                              </p:par>
                            </p:childTnLst>
                          </p:cTn>
                        </p:par>
                        <p:par>
                          <p:cTn id="11" fill="hold">
                            <p:stCondLst>
                              <p:cond delay="1000"/>
                            </p:stCondLst>
                            <p:childTnLst>
                              <p:par>
                                <p:cTn id="12" presetID="5" presetClass="entr" presetSubtype="10" fill="hold" nodeType="afterEffect">
                                  <p:stCondLst>
                                    <p:cond delay="0"/>
                                  </p:stCondLst>
                                  <p:childTnLst>
                                    <p:set>
                                      <p:cBhvr>
                                        <p:cTn id="13" dur="1" fill="hold">
                                          <p:stCondLst>
                                            <p:cond delay="0"/>
                                          </p:stCondLst>
                                        </p:cTn>
                                        <p:tgtEl>
                                          <p:spTgt spid="160"/>
                                        </p:tgtEl>
                                        <p:attrNameLst>
                                          <p:attrName>style.visibility</p:attrName>
                                        </p:attrNameLst>
                                      </p:cBhvr>
                                      <p:to>
                                        <p:strVal val="visible"/>
                                      </p:to>
                                    </p:set>
                                    <p:animEffect transition="in" filter="checkerboard(across)">
                                      <p:cBhvr>
                                        <p:cTn id="14" dur="500"/>
                                        <p:tgtEl>
                                          <p:spTgt spid="160"/>
                                        </p:tgtEl>
                                      </p:cBhvr>
                                    </p:animEffect>
                                  </p:childTnLst>
                                </p:cTn>
                              </p:par>
                            </p:childTnLst>
                          </p:cTn>
                        </p:par>
                        <p:par>
                          <p:cTn id="15" fill="hold">
                            <p:stCondLst>
                              <p:cond delay="1500"/>
                            </p:stCondLst>
                            <p:childTnLst>
                              <p:par>
                                <p:cTn id="16" presetID="3" presetClass="entr" presetSubtype="10" fill="hold" nodeType="afterEffect">
                                  <p:stCondLst>
                                    <p:cond delay="0"/>
                                  </p:stCondLst>
                                  <p:childTnLst>
                                    <p:set>
                                      <p:cBhvr>
                                        <p:cTn id="17" dur="1" fill="hold">
                                          <p:stCondLst>
                                            <p:cond delay="0"/>
                                          </p:stCondLst>
                                        </p:cTn>
                                        <p:tgtEl>
                                          <p:spTgt spid="133"/>
                                        </p:tgtEl>
                                        <p:attrNameLst>
                                          <p:attrName>style.visibility</p:attrName>
                                        </p:attrNameLst>
                                      </p:cBhvr>
                                      <p:to>
                                        <p:strVal val="visible"/>
                                      </p:to>
                                    </p:set>
                                    <p:animEffect transition="in" filter="blinds(horizontal)">
                                      <p:cBhvr>
                                        <p:cTn id="18"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a:t>
            </a:r>
            <a:r>
              <a:rPr kumimoji="0" lang="zh-CN" altLang="en-US" sz="2800">
                <a:solidFill>
                  <a:srgbClr val="002060"/>
                </a:solidFill>
                <a:ea typeface="宋体" panose="02010600030101010101" pitchFamily="2" charset="-122"/>
              </a:rPr>
              <a:t>互</a:t>
            </a:r>
            <a:r>
              <a:rPr kumimoji="0" lang="zh-CN" altLang="en-US" sz="2800" smtClean="0">
                <a:solidFill>
                  <a:srgbClr val="002060"/>
                </a:solidFill>
                <a:ea typeface="宋体" panose="02010600030101010101" pitchFamily="2" charset="-122"/>
              </a:rPr>
              <a:t>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658200" y="6163315"/>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84" name="Text Box 2"/>
          <p:cNvSpPr txBox="1">
            <a:spLocks noChangeArrowheads="1"/>
          </p:cNvSpPr>
          <p:nvPr/>
        </p:nvSpPr>
        <p:spPr bwMode="auto">
          <a:xfrm>
            <a:off x="467471" y="819422"/>
            <a:ext cx="2722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C00000"/>
                </a:solidFill>
                <a:latin typeface="宋体" panose="02010600030101010101" pitchFamily="2" charset="-122"/>
              </a:rPr>
              <a:t>2. </a:t>
            </a:r>
            <a:r>
              <a:rPr kumimoji="1" lang="zh-CN" altLang="en-US">
                <a:solidFill>
                  <a:srgbClr val="C00000"/>
                </a:solidFill>
                <a:latin typeface="宋体" panose="02010600030101010101" pitchFamily="2" charset="-122"/>
              </a:rPr>
              <a:t>互感系数</a:t>
            </a:r>
            <a:endParaRPr kumimoji="1" lang="zh-CN" altLang="en-US">
              <a:solidFill>
                <a:srgbClr val="C00000"/>
              </a:solidFill>
              <a:latin typeface="宋体" panose="02010600030101010101" pitchFamily="2" charset="-122"/>
            </a:endParaRPr>
          </a:p>
        </p:txBody>
      </p:sp>
      <p:sp>
        <p:nvSpPr>
          <p:cNvPr id="85" name="Text Box 3"/>
          <p:cNvSpPr txBox="1">
            <a:spLocks noChangeArrowheads="1"/>
          </p:cNvSpPr>
          <p:nvPr/>
        </p:nvSpPr>
        <p:spPr bwMode="auto">
          <a:xfrm>
            <a:off x="369888" y="1338535"/>
            <a:ext cx="8305800"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Char char="Ø"/>
            </a:pPr>
            <a:r>
              <a:rPr kumimoji="1" lang="zh-CN" altLang="en-US" smtClean="0">
                <a:solidFill>
                  <a:srgbClr val="002060"/>
                </a:solidFill>
                <a:latin typeface="宋体" panose="02010600030101010101" pitchFamily="2" charset="-122"/>
                <a:cs typeface="Times New Roman" panose="02020603050405020304" pitchFamily="18" charset="0"/>
              </a:rPr>
              <a:t>定义</a:t>
            </a:r>
            <a:r>
              <a:rPr kumimoji="1" lang="zh-CN" altLang="en-US">
                <a:solidFill>
                  <a:srgbClr val="002060"/>
                </a:solidFill>
                <a:latin typeface="宋体" panose="02010600030101010101" pitchFamily="2" charset="-122"/>
                <a:cs typeface="Times New Roman" panose="02020603050405020304" pitchFamily="18" charset="0"/>
              </a:rPr>
              <a:t>：</a:t>
            </a:r>
            <a:r>
              <a:rPr kumimoji="1" lang="zh-CN" altLang="en-US">
                <a:latin typeface="宋体" panose="02010600030101010101" pitchFamily="2" charset="-122"/>
                <a:cs typeface="Times New Roman" panose="02020603050405020304" pitchFamily="18" charset="0"/>
              </a:rPr>
              <a:t>当线圈几何形状、相对位置、周围介质磁导率均一定时</a:t>
            </a:r>
            <a:endParaRPr kumimoji="1" lang="zh-CN" altLang="en-US">
              <a:latin typeface="宋体" panose="02010600030101010101" pitchFamily="2" charset="-122"/>
              <a:cs typeface="Times New Roman" panose="02020603050405020304" pitchFamily="18" charset="0"/>
            </a:endParaRPr>
          </a:p>
        </p:txBody>
      </p:sp>
      <p:graphicFrame>
        <p:nvGraphicFramePr>
          <p:cNvPr id="86" name="Object 12"/>
          <p:cNvGraphicFramePr>
            <a:graphicFrameLocks noChangeAspect="1"/>
          </p:cNvGraphicFramePr>
          <p:nvPr/>
        </p:nvGraphicFramePr>
        <p:xfrm>
          <a:off x="2917825" y="4002360"/>
          <a:ext cx="3132138" cy="1298575"/>
        </p:xfrm>
        <a:graphic>
          <a:graphicData uri="http://schemas.openxmlformats.org/presentationml/2006/ole">
            <mc:AlternateContent xmlns:mc="http://schemas.openxmlformats.org/markup-compatibility/2006">
              <mc:Choice xmlns:v="urn:schemas-microsoft-com:vml" Requires="v">
                <p:oleObj spid="_x0000_s53264" name="Equation" r:id="rId1" imgW="1040765" imgH="431800" progId="Equation.DSMT4">
                  <p:embed/>
                </p:oleObj>
              </mc:Choice>
              <mc:Fallback>
                <p:oleObj name="Equation" r:id="rId1" imgW="1040765" imgH="431800" progId="Equation.DSMT4">
                  <p:embed/>
                  <p:pic>
                    <p:nvPicPr>
                      <p:cNvPr id="0" name="图片 532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25" y="4002360"/>
                        <a:ext cx="3132138" cy="1298575"/>
                      </a:xfrm>
                      <a:prstGeom prst="rect">
                        <a:avLst/>
                      </a:prstGeom>
                      <a:gradFill rotWithShape="1">
                        <a:gsLst>
                          <a:gs pos="0">
                            <a:srgbClr val="CCFFFF"/>
                          </a:gs>
                          <a:gs pos="50000">
                            <a:srgbClr val="FFFFFF"/>
                          </a:gs>
                          <a:gs pos="100000">
                            <a:srgbClr val="CCFFFF"/>
                          </a:gs>
                        </a:gsLst>
                        <a:lin ang="5400000" scaled="1"/>
                      </a:gradFill>
                      <a:ln w="9525">
                        <a:solidFill>
                          <a:srgbClr val="FF0000"/>
                        </a:solidFill>
                        <a:miter lim="800000"/>
                        <a:headEnd/>
                        <a:tailEnd/>
                      </a:ln>
                    </p:spPr>
                  </p:pic>
                </p:oleObj>
              </mc:Fallback>
            </mc:AlternateContent>
          </a:graphicData>
        </a:graphic>
      </p:graphicFrame>
      <p:sp>
        <p:nvSpPr>
          <p:cNvPr id="87" name="Rectangle 13"/>
          <p:cNvSpPr>
            <a:spLocks noChangeArrowheads="1"/>
          </p:cNvSpPr>
          <p:nvPr/>
        </p:nvSpPr>
        <p:spPr bwMode="auto">
          <a:xfrm>
            <a:off x="358775" y="5723210"/>
            <a:ext cx="8245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30000"/>
              </a:spcBef>
            </a:pPr>
            <a:r>
              <a:rPr kumimoji="1" lang="en-US" altLang="zh-CN" sz="2800" b="1">
                <a:latin typeface="宋体" panose="02010600030101010101" pitchFamily="2" charset="-122"/>
                <a:ea typeface="宋体" panose="02010600030101010101" pitchFamily="2" charset="-122"/>
              </a:rPr>
              <a:t>    </a:t>
            </a:r>
            <a:r>
              <a:rPr kumimoji="1" lang="zh-CN" altLang="en-US" sz="2800" b="1">
                <a:latin typeface="宋体" panose="02010600030101010101" pitchFamily="2" charset="-122"/>
                <a:ea typeface="宋体" panose="02010600030101010101" pitchFamily="2" charset="-122"/>
              </a:rPr>
              <a:t>上式说明</a:t>
            </a:r>
            <a:r>
              <a:rPr kumimoji="1" lang="zh-CN" altLang="en-US" sz="2800" b="1">
                <a:solidFill>
                  <a:srgbClr val="000000"/>
                </a:solidFill>
                <a:latin typeface="宋体" panose="02010600030101010101" pitchFamily="2" charset="-122"/>
                <a:ea typeface="宋体" panose="02010600030101010101" pitchFamily="2" charset="-122"/>
              </a:rPr>
              <a:t>：当一回路中通过单位电流时，引起的通过另一回路的全磁通。</a:t>
            </a:r>
            <a:endParaRPr kumimoji="1" lang="zh-CN" altLang="en-US" sz="2800" b="1">
              <a:solidFill>
                <a:srgbClr val="000000"/>
              </a:solidFill>
              <a:latin typeface="宋体" panose="02010600030101010101" pitchFamily="2" charset="-122"/>
              <a:ea typeface="宋体" panose="02010600030101010101" pitchFamily="2" charset="-122"/>
            </a:endParaRPr>
          </a:p>
        </p:txBody>
      </p:sp>
      <p:grpSp>
        <p:nvGrpSpPr>
          <p:cNvPr id="88" name="Group 14"/>
          <p:cNvGrpSpPr/>
          <p:nvPr/>
        </p:nvGrpSpPr>
        <p:grpSpPr bwMode="auto">
          <a:xfrm>
            <a:off x="323850" y="4386539"/>
            <a:ext cx="2352675" cy="523876"/>
            <a:chOff x="1746" y="2338"/>
            <a:chExt cx="1482" cy="330"/>
          </a:xfrm>
        </p:grpSpPr>
        <p:sp>
          <p:nvSpPr>
            <p:cNvPr id="89" name="Rectangle 15"/>
            <p:cNvSpPr>
              <a:spLocks noChangeArrowheads="1"/>
            </p:cNvSpPr>
            <p:nvPr/>
          </p:nvSpPr>
          <p:spPr bwMode="auto">
            <a:xfrm>
              <a:off x="1746" y="2338"/>
              <a:ext cx="148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互感系数    </a:t>
              </a:r>
              <a:endPar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aphicFrame>
          <p:nvGraphicFramePr>
            <p:cNvPr id="90" name="Object 16"/>
            <p:cNvGraphicFramePr>
              <a:graphicFrameLocks noChangeAspect="1"/>
            </p:cNvGraphicFramePr>
            <p:nvPr/>
          </p:nvGraphicFramePr>
          <p:xfrm>
            <a:off x="2784" y="2400"/>
            <a:ext cx="264" cy="192"/>
          </p:xfrm>
          <a:graphic>
            <a:graphicData uri="http://schemas.openxmlformats.org/presentationml/2006/ole">
              <mc:AlternateContent xmlns:mc="http://schemas.openxmlformats.org/markup-compatibility/2006">
                <mc:Choice xmlns:v="urn:schemas-microsoft-com:vml" Requires="v">
                  <p:oleObj spid="_x0000_s53265" name="公式" r:id="rId3" imgW="469900" imgH="342900" progId="Equation.3">
                    <p:embed/>
                  </p:oleObj>
                </mc:Choice>
                <mc:Fallback>
                  <p:oleObj name="公式" r:id="rId3" imgW="469900" imgH="342900" progId="Equation.3">
                    <p:embed/>
                    <p:pic>
                      <p:nvPicPr>
                        <p:cNvPr id="0" name="图片 532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2400"/>
                          <a:ext cx="264"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91" name="Group 31"/>
          <p:cNvGrpSpPr/>
          <p:nvPr/>
        </p:nvGrpSpPr>
        <p:grpSpPr bwMode="auto">
          <a:xfrm>
            <a:off x="288925" y="2470423"/>
            <a:ext cx="8820150" cy="1282700"/>
            <a:chOff x="68" y="1171"/>
            <a:chExt cx="5556" cy="808"/>
          </a:xfrm>
        </p:grpSpPr>
        <p:graphicFrame>
          <p:nvGraphicFramePr>
            <p:cNvPr id="92" name="Object 5"/>
            <p:cNvGraphicFramePr>
              <a:graphicFrameLocks noChangeAspect="1"/>
            </p:cNvGraphicFramePr>
            <p:nvPr/>
          </p:nvGraphicFramePr>
          <p:xfrm>
            <a:off x="68" y="1171"/>
            <a:ext cx="1723" cy="400"/>
          </p:xfrm>
          <a:graphic>
            <a:graphicData uri="http://schemas.openxmlformats.org/presentationml/2006/ole">
              <mc:AlternateContent xmlns:mc="http://schemas.openxmlformats.org/markup-compatibility/2006">
                <mc:Choice xmlns:v="urn:schemas-microsoft-com:vml" Requires="v">
                  <p:oleObj spid="_x0000_s53266" name="Equation" r:id="rId5" imgW="1028700" imgH="228600" progId="Equation.DSMT4">
                    <p:embed/>
                  </p:oleObj>
                </mc:Choice>
                <mc:Fallback>
                  <p:oleObj name="Equation" r:id="rId5" imgW="1028700" imgH="228600" progId="Equation.DSMT4">
                    <p:embed/>
                    <p:pic>
                      <p:nvPicPr>
                        <p:cNvPr id="0" name="图片 532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 y="1171"/>
                          <a:ext cx="1723" cy="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6"/>
            <p:cNvGraphicFramePr>
              <a:graphicFrameLocks noChangeAspect="1"/>
            </p:cNvGraphicFramePr>
            <p:nvPr/>
          </p:nvGraphicFramePr>
          <p:xfrm>
            <a:off x="1995" y="1195"/>
            <a:ext cx="1194" cy="320"/>
          </p:xfrm>
          <a:graphic>
            <a:graphicData uri="http://schemas.openxmlformats.org/presentationml/2006/ole">
              <mc:AlternateContent xmlns:mc="http://schemas.openxmlformats.org/markup-compatibility/2006">
                <mc:Choice xmlns:v="urn:schemas-microsoft-com:vml" Requires="v">
                  <p:oleObj spid="_x0000_s53267" name="公式" r:id="rId7" imgW="1981200" imgH="508000" progId="Equation.3">
                    <p:embed/>
                  </p:oleObj>
                </mc:Choice>
                <mc:Fallback>
                  <p:oleObj name="公式" r:id="rId7" imgW="1981200" imgH="508000" progId="Equation.3">
                    <p:embed/>
                    <p:pic>
                      <p:nvPicPr>
                        <p:cNvPr id="0" name="图片 532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5" y="1195"/>
                          <a:ext cx="119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 name="Object 7"/>
            <p:cNvGraphicFramePr>
              <a:graphicFrameLocks noChangeAspect="1"/>
            </p:cNvGraphicFramePr>
            <p:nvPr/>
          </p:nvGraphicFramePr>
          <p:xfrm>
            <a:off x="68" y="1581"/>
            <a:ext cx="1678" cy="396"/>
          </p:xfrm>
          <a:graphic>
            <a:graphicData uri="http://schemas.openxmlformats.org/presentationml/2006/ole">
              <mc:AlternateContent xmlns:mc="http://schemas.openxmlformats.org/markup-compatibility/2006">
                <mc:Choice xmlns:v="urn:schemas-microsoft-com:vml" Requires="v">
                  <p:oleObj spid="_x0000_s53268" name="Equation" r:id="rId9" imgW="1016000" imgH="228600" progId="Equation.DSMT4">
                    <p:embed/>
                  </p:oleObj>
                </mc:Choice>
                <mc:Fallback>
                  <p:oleObj name="Equation" r:id="rId9" imgW="1016000" imgH="228600" progId="Equation.DSMT4">
                    <p:embed/>
                    <p:pic>
                      <p:nvPicPr>
                        <p:cNvPr id="0" name="图片 532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 y="1581"/>
                          <a:ext cx="1678" cy="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 name="Object 8"/>
            <p:cNvGraphicFramePr>
              <a:graphicFrameLocks noChangeAspect="1"/>
            </p:cNvGraphicFramePr>
            <p:nvPr/>
          </p:nvGraphicFramePr>
          <p:xfrm>
            <a:off x="1973" y="1659"/>
            <a:ext cx="1204" cy="320"/>
          </p:xfrm>
          <a:graphic>
            <a:graphicData uri="http://schemas.openxmlformats.org/presentationml/2006/ole">
              <mc:AlternateContent xmlns:mc="http://schemas.openxmlformats.org/markup-compatibility/2006">
                <mc:Choice xmlns:v="urn:schemas-microsoft-com:vml" Requires="v">
                  <p:oleObj spid="_x0000_s53269" name="公式" r:id="rId11" imgW="2006600" imgH="508000" progId="Equation.3">
                    <p:embed/>
                  </p:oleObj>
                </mc:Choice>
                <mc:Fallback>
                  <p:oleObj name="公式" r:id="rId11" imgW="2006600" imgH="508000" progId="Equation.3">
                    <p:embed/>
                    <p:pic>
                      <p:nvPicPr>
                        <p:cNvPr id="0" name="图片 532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1659"/>
                          <a:ext cx="1204"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 name="Object 9"/>
            <p:cNvGraphicFramePr>
              <a:graphicFrameLocks noChangeAspect="1"/>
            </p:cNvGraphicFramePr>
            <p:nvPr/>
          </p:nvGraphicFramePr>
          <p:xfrm>
            <a:off x="3560" y="1570"/>
            <a:ext cx="1720" cy="320"/>
          </p:xfrm>
          <a:graphic>
            <a:graphicData uri="http://schemas.openxmlformats.org/presentationml/2006/ole">
              <mc:AlternateContent xmlns:mc="http://schemas.openxmlformats.org/markup-compatibility/2006">
                <mc:Choice xmlns:v="urn:schemas-microsoft-com:vml" Requires="v">
                  <p:oleObj spid="_x0000_s53270" name="公式" r:id="rId13" imgW="2730500" imgH="508000" progId="Equation.3">
                    <p:embed/>
                  </p:oleObj>
                </mc:Choice>
                <mc:Fallback>
                  <p:oleObj name="公式" r:id="rId13" imgW="2730500" imgH="508000" progId="Equation.3">
                    <p:embed/>
                    <p:pic>
                      <p:nvPicPr>
                        <p:cNvPr id="0" name="图片 532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0" y="1570"/>
                          <a:ext cx="1720" cy="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 name="AutoShape 10"/>
            <p:cNvSpPr/>
            <p:nvPr/>
          </p:nvSpPr>
          <p:spPr bwMode="auto">
            <a:xfrm>
              <a:off x="3243" y="1318"/>
              <a:ext cx="144" cy="624"/>
            </a:xfrm>
            <a:prstGeom prst="rightBrace">
              <a:avLst>
                <a:gd name="adj1" fmla="val 36111"/>
                <a:gd name="adj2" fmla="val 50000"/>
              </a:avLst>
            </a:prstGeom>
            <a:noFill/>
            <a:ln w="38100">
              <a:solidFill>
                <a:srgbClr val="3B812F"/>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98" name="Text Box 29"/>
            <p:cNvSpPr txBox="1">
              <a:spLocks noChangeArrowheads="1"/>
            </p:cNvSpPr>
            <p:nvPr/>
          </p:nvSpPr>
          <p:spPr bwMode="auto">
            <a:xfrm>
              <a:off x="3379" y="1207"/>
              <a:ext cx="2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marR="0" lvl="0" indent="-457200" defTabSz="914400" eaLnBrk="1" fontAlgn="auto" latinLnBrk="0" hangingPunct="1">
                <a:lnSpc>
                  <a:spcPct val="100000"/>
                </a:lnSpc>
                <a:spcBef>
                  <a:spcPts val="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理论和实验都能证明 </a:t>
              </a:r>
              <a:endParaRPr kumimoji="1" lang="zh-CN" altLang="en-US" i="0" u="none" strike="noStrike" kern="0" cap="none" spc="0" normalizeH="0" baseline="0" noProof="0">
                <a:ln>
                  <a:noFill/>
                </a:ln>
                <a:solidFill>
                  <a:srgbClr val="000000"/>
                </a:solidFill>
                <a:effectLst/>
                <a:uLnTx/>
                <a:uFillTx/>
                <a:latin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linds(horizontal)">
                                      <p:cBhvr>
                                        <p:cTn id="7" dur="500"/>
                                        <p:tgtEl>
                                          <p:spTgt spid="85"/>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strips(downRight)">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dissolve">
                                      <p:cBhvr>
                                        <p:cTn id="16" dur="500"/>
                                        <p:tgtEl>
                                          <p:spTgt spid="88"/>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86"/>
                                        </p:tgtEl>
                                        <p:attrNameLst>
                                          <p:attrName>style.visibility</p:attrName>
                                        </p:attrNameLst>
                                      </p:cBhvr>
                                      <p:to>
                                        <p:strVal val="visible"/>
                                      </p:to>
                                    </p:set>
                                    <p:animEffect transition="in" filter="dissolve">
                                      <p:cBhvr>
                                        <p:cTn id="20" dur="500"/>
                                        <p:tgtEl>
                                          <p:spTgt spid="86"/>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87"/>
                                        </p:tgtEl>
                                        <p:attrNameLst>
                                          <p:attrName>style.visibility</p:attrName>
                                        </p:attrNameLst>
                                      </p:cBhvr>
                                      <p:to>
                                        <p:strVal val="visible"/>
                                      </p:to>
                                    </p:set>
                                    <p:animEffect transition="in" filter="dissolve">
                                      <p:cBhvr>
                                        <p:cTn id="24"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utoUpdateAnimBg="0"/>
      <p:bldP spid="8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8"/>
          <p:cNvGrpSpPr/>
          <p:nvPr/>
        </p:nvGrpSpPr>
        <p:grpSpPr bwMode="auto">
          <a:xfrm>
            <a:off x="979488" y="4293096"/>
            <a:ext cx="7732712" cy="1373187"/>
            <a:chOff x="336" y="3072"/>
            <a:chExt cx="4871" cy="865"/>
          </a:xfrm>
        </p:grpSpPr>
        <p:graphicFrame>
          <p:nvGraphicFramePr>
            <p:cNvPr id="12" name="Object 9"/>
            <p:cNvGraphicFramePr>
              <a:graphicFrameLocks noChangeAspect="1"/>
            </p:cNvGraphicFramePr>
            <p:nvPr/>
          </p:nvGraphicFramePr>
          <p:xfrm>
            <a:off x="336" y="3168"/>
            <a:ext cx="391" cy="223"/>
          </p:xfrm>
          <a:graphic>
            <a:graphicData uri="http://schemas.openxmlformats.org/presentationml/2006/ole">
              <mc:AlternateContent xmlns:mc="http://schemas.openxmlformats.org/markup-compatibility/2006">
                <mc:Choice xmlns:v="urn:schemas-microsoft-com:vml" Requires="v">
                  <p:oleObj spid="_x0000_s54288" name="公式" r:id="rId1" imgW="622300" imgH="355600" progId="Equation.3">
                    <p:embed/>
                  </p:oleObj>
                </mc:Choice>
                <mc:Fallback>
                  <p:oleObj name="公式" r:id="rId1" imgW="622300" imgH="355600" progId="Equation.3">
                    <p:embed/>
                    <p:pic>
                      <p:nvPicPr>
                        <p:cNvPr id="0" name="图片 542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 y="3168"/>
                          <a:ext cx="391" cy="2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 Box 10"/>
            <p:cNvSpPr txBox="1">
              <a:spLocks noChangeArrowheads="1"/>
            </p:cNvSpPr>
            <p:nvPr/>
          </p:nvSpPr>
          <p:spPr bwMode="auto">
            <a:xfrm>
              <a:off x="816" y="3072"/>
              <a:ext cx="4391"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当一个回路中电流变化率为一个单位时，在</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相邻另一回路中引起的互感电动势。</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单位：亨利（</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H</a:t>
              </a: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grpSp>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a:t>
            </a:r>
            <a:r>
              <a:rPr kumimoji="0" lang="zh-CN" altLang="en-US" sz="2800">
                <a:solidFill>
                  <a:srgbClr val="002060"/>
                </a:solidFill>
                <a:ea typeface="宋体" panose="02010600030101010101" pitchFamily="2" charset="-122"/>
              </a:rPr>
              <a:t>互</a:t>
            </a:r>
            <a:r>
              <a:rPr kumimoji="0" lang="zh-CN" altLang="en-US" sz="2800" smtClean="0">
                <a:solidFill>
                  <a:srgbClr val="002060"/>
                </a:solidFill>
                <a:ea typeface="宋体" panose="02010600030101010101" pitchFamily="2" charset="-122"/>
              </a:rPr>
              <a:t>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708547" y="6237312"/>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5" name="Text Box 2"/>
          <p:cNvSpPr txBox="1">
            <a:spLocks noChangeArrowheads="1"/>
          </p:cNvSpPr>
          <p:nvPr/>
        </p:nvSpPr>
        <p:spPr bwMode="auto">
          <a:xfrm>
            <a:off x="611560" y="880567"/>
            <a:ext cx="31829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Ø"/>
            </a:pPr>
            <a:r>
              <a:rPr kumimoji="1" lang="zh-CN" altLang="en-US" smtClean="0">
                <a:solidFill>
                  <a:srgbClr val="002060"/>
                </a:solidFill>
                <a:latin typeface="宋体" panose="02010600030101010101" pitchFamily="2" charset="-122"/>
              </a:rPr>
              <a:t>物理</a:t>
            </a:r>
            <a:r>
              <a:rPr kumimoji="1" lang="zh-CN" altLang="en-US">
                <a:solidFill>
                  <a:srgbClr val="002060"/>
                </a:solidFill>
                <a:latin typeface="宋体" panose="02010600030101010101" pitchFamily="2" charset="-122"/>
              </a:rPr>
              <a:t>意义</a:t>
            </a:r>
            <a:endParaRPr kumimoji="1" lang="zh-CN" altLang="en-US">
              <a:solidFill>
                <a:srgbClr val="002060"/>
              </a:solidFill>
              <a:latin typeface="宋体" panose="02010600030101010101" pitchFamily="2" charset="-122"/>
            </a:endParaRPr>
          </a:p>
        </p:txBody>
      </p:sp>
      <p:graphicFrame>
        <p:nvGraphicFramePr>
          <p:cNvPr id="6" name="Object 3"/>
          <p:cNvGraphicFramePr>
            <a:graphicFrameLocks noChangeAspect="1"/>
          </p:cNvGraphicFramePr>
          <p:nvPr/>
        </p:nvGraphicFramePr>
        <p:xfrm>
          <a:off x="1048016" y="1682494"/>
          <a:ext cx="3336637" cy="929418"/>
        </p:xfrm>
        <a:graphic>
          <a:graphicData uri="http://schemas.openxmlformats.org/presentationml/2006/ole">
            <mc:AlternateContent xmlns:mc="http://schemas.openxmlformats.org/markup-compatibility/2006">
              <mc:Choice xmlns:v="urn:schemas-microsoft-com:vml" Requires="v">
                <p:oleObj spid="_x0000_s54289" name="公式" r:id="rId3" imgW="1422400" imgH="393700" progId="Equation.3">
                  <p:embed/>
                </p:oleObj>
              </mc:Choice>
              <mc:Fallback>
                <p:oleObj name="公式" r:id="rId3" imgW="1422400" imgH="393700" progId="Equation.3">
                  <p:embed/>
                  <p:pic>
                    <p:nvPicPr>
                      <p:cNvPr id="0" name="图片 542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016" y="1682494"/>
                        <a:ext cx="3336637" cy="929418"/>
                      </a:xfrm>
                      <a:prstGeom prst="rect">
                        <a:avLst/>
                      </a:prstGeom>
                      <a:noFill/>
                    </p:spPr>
                  </p:pic>
                </p:oleObj>
              </mc:Fallback>
            </mc:AlternateContent>
          </a:graphicData>
        </a:graphic>
      </p:graphicFrame>
      <p:graphicFrame>
        <p:nvGraphicFramePr>
          <p:cNvPr id="7" name="Object 4"/>
          <p:cNvGraphicFramePr>
            <a:graphicFrameLocks noChangeAspect="1"/>
          </p:cNvGraphicFramePr>
          <p:nvPr/>
        </p:nvGraphicFramePr>
        <p:xfrm>
          <a:off x="4839455" y="1827177"/>
          <a:ext cx="3456384" cy="891253"/>
        </p:xfrm>
        <a:graphic>
          <a:graphicData uri="http://schemas.openxmlformats.org/presentationml/2006/ole">
            <mc:AlternateContent xmlns:mc="http://schemas.openxmlformats.org/markup-compatibility/2006">
              <mc:Choice xmlns:v="urn:schemas-microsoft-com:vml" Requires="v">
                <p:oleObj spid="_x0000_s54290" name="公式" r:id="rId5" imgW="1435100" imgH="393700" progId="Equation.3">
                  <p:embed/>
                </p:oleObj>
              </mc:Choice>
              <mc:Fallback>
                <p:oleObj name="公式" r:id="rId5" imgW="1435100" imgH="393700" progId="Equation.3">
                  <p:embed/>
                  <p:pic>
                    <p:nvPicPr>
                      <p:cNvPr id="0" name="图片 542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9455" y="1827177"/>
                        <a:ext cx="3456384" cy="891253"/>
                      </a:xfrm>
                      <a:prstGeom prst="rect">
                        <a:avLst/>
                      </a:prstGeom>
                      <a:noFill/>
                    </p:spPr>
                  </p:pic>
                </p:oleObj>
              </mc:Fallback>
            </mc:AlternateContent>
          </a:graphicData>
        </a:graphic>
      </p:graphicFrame>
      <p:grpSp>
        <p:nvGrpSpPr>
          <p:cNvPr id="8" name="Group 5"/>
          <p:cNvGrpSpPr/>
          <p:nvPr/>
        </p:nvGrpSpPr>
        <p:grpSpPr bwMode="auto">
          <a:xfrm>
            <a:off x="1181100" y="2709366"/>
            <a:ext cx="4268787" cy="1376363"/>
            <a:chOff x="577" y="1023"/>
            <a:chExt cx="2689" cy="867"/>
          </a:xfrm>
        </p:grpSpPr>
        <p:graphicFrame>
          <p:nvGraphicFramePr>
            <p:cNvPr id="9" name="Object 6"/>
            <p:cNvGraphicFramePr>
              <a:graphicFrameLocks noChangeAspect="1"/>
            </p:cNvGraphicFramePr>
            <p:nvPr/>
          </p:nvGraphicFramePr>
          <p:xfrm>
            <a:off x="577" y="1023"/>
            <a:ext cx="1872" cy="867"/>
          </p:xfrm>
          <a:graphic>
            <a:graphicData uri="http://schemas.openxmlformats.org/presentationml/2006/ole">
              <mc:AlternateContent xmlns:mc="http://schemas.openxmlformats.org/markup-compatibility/2006">
                <mc:Choice xmlns:v="urn:schemas-microsoft-com:vml" Requires="v">
                  <p:oleObj spid="_x0000_s54291" name="公式" r:id="rId7" imgW="774065" imgH="431800" progId="Equation.3">
                    <p:embed/>
                  </p:oleObj>
                </mc:Choice>
                <mc:Fallback>
                  <p:oleObj name="公式" r:id="rId7" imgW="774065" imgH="431800" progId="Equation.3">
                    <p:embed/>
                    <p:pic>
                      <p:nvPicPr>
                        <p:cNvPr id="0" name="图片 542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 y="1023"/>
                          <a:ext cx="1872" cy="867"/>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aphicFrame>
          <p:nvGraphicFramePr>
            <p:cNvPr id="10" name="Object 7"/>
            <p:cNvGraphicFramePr>
              <a:graphicFrameLocks noChangeAspect="1"/>
            </p:cNvGraphicFramePr>
            <p:nvPr/>
          </p:nvGraphicFramePr>
          <p:xfrm>
            <a:off x="2395" y="1023"/>
            <a:ext cx="871" cy="864"/>
          </p:xfrm>
          <a:graphic>
            <a:graphicData uri="http://schemas.openxmlformats.org/presentationml/2006/ole">
              <mc:AlternateContent xmlns:mc="http://schemas.openxmlformats.org/markup-compatibility/2006">
                <mc:Choice xmlns:v="urn:schemas-microsoft-com:vml" Requires="v">
                  <p:oleObj spid="_x0000_s54292" name="公式" r:id="rId9" imgW="355600" imgH="431800" progId="Equation.3">
                    <p:embed/>
                  </p:oleObj>
                </mc:Choice>
                <mc:Fallback>
                  <p:oleObj name="公式" r:id="rId9" imgW="355600" imgH="431800" progId="Equation.3">
                    <p:embed/>
                    <p:pic>
                      <p:nvPicPr>
                        <p:cNvPr id="0" name="图片 542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95" y="1023"/>
                          <a:ext cx="871" cy="864"/>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grpSp>
      <p:sp>
        <p:nvSpPr>
          <p:cNvPr id="14" name="AutoShape 14"/>
          <p:cNvSpPr>
            <a:spLocks noChangeArrowheads="1"/>
          </p:cNvSpPr>
          <p:nvPr/>
        </p:nvSpPr>
        <p:spPr bwMode="auto">
          <a:xfrm>
            <a:off x="3275856" y="709635"/>
            <a:ext cx="1584176" cy="639763"/>
          </a:xfrm>
          <a:prstGeom prst="wedgeRoundRectCallout">
            <a:avLst>
              <a:gd name="adj1" fmla="val -85343"/>
              <a:gd name="adj2" fmla="val 134120"/>
              <a:gd name="adj3" fmla="val 16667"/>
            </a:avLst>
          </a:prstGeom>
          <a:solidFill>
            <a:srgbClr val="CCFFFF"/>
          </a:solidFill>
          <a:ln w="9525" algn="ctr">
            <a:solidFill>
              <a:srgbClr val="CC9900"/>
            </a:solidFill>
            <a:miter lim="800000"/>
          </a:ln>
        </p:spPr>
        <p:txBody>
          <a:bodyPr anchor="ctr"/>
          <a:lstStyle/>
          <a:p>
            <a:pPr marL="0" marR="0" lvl="0" indent="0" algn="ctr" defTabSz="914400" eaLnBrk="1" fontAlgn="auto" latinLnBrk="0" hangingPunct="1">
              <a:lnSpc>
                <a:spcPct val="100000"/>
              </a:lnSpc>
              <a:spcBef>
                <a:spcPct val="20000"/>
              </a:spcBef>
              <a:spcAft>
                <a:spcPts val="0"/>
              </a:spcAft>
              <a:buClrTx/>
              <a:buSzTx/>
              <a:buFontTx/>
              <a:buNone/>
              <a:defRPr/>
            </a:pPr>
            <a:endParaRPr kumimoji="1" lang="zh-CN" altLang="zh-CN" sz="3600" b="0" i="0" u="none" strike="noStrike" kern="0" cap="none" spc="0" normalizeH="0" baseline="0" noProof="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5" name="Object 15"/>
          <p:cNvGraphicFramePr>
            <a:graphicFrameLocks noChangeAspect="1"/>
          </p:cNvGraphicFramePr>
          <p:nvPr/>
        </p:nvGraphicFramePr>
        <p:xfrm>
          <a:off x="3275856" y="728114"/>
          <a:ext cx="1546225" cy="593725"/>
        </p:xfrm>
        <a:graphic>
          <a:graphicData uri="http://schemas.openxmlformats.org/presentationml/2006/ole">
            <mc:AlternateContent xmlns:mc="http://schemas.openxmlformats.org/markup-compatibility/2006">
              <mc:Choice xmlns:v="urn:schemas-microsoft-com:vml" Requires="v">
                <p:oleObj spid="_x0000_s54293" name="Equation" r:id="rId11" imgW="622300" imgH="228600" progId="Equation.DSMT4">
                  <p:embed/>
                </p:oleObj>
              </mc:Choice>
              <mc:Fallback>
                <p:oleObj name="Equation" r:id="rId11" imgW="622300" imgH="228600" progId="Equation.DSMT4">
                  <p:embed/>
                  <p:pic>
                    <p:nvPicPr>
                      <p:cNvPr id="0" name="图片 5429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5856" y="728114"/>
                        <a:ext cx="15462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AutoShape 16"/>
          <p:cNvSpPr>
            <a:spLocks noChangeArrowheads="1"/>
          </p:cNvSpPr>
          <p:nvPr/>
        </p:nvSpPr>
        <p:spPr bwMode="auto">
          <a:xfrm>
            <a:off x="5812872" y="798017"/>
            <a:ext cx="1908175" cy="684212"/>
          </a:xfrm>
          <a:prstGeom prst="wedgeRoundRectCallout">
            <a:avLst>
              <a:gd name="adj1" fmla="val -17445"/>
              <a:gd name="adj2" fmla="val 108369"/>
              <a:gd name="adj3" fmla="val 16667"/>
            </a:avLst>
          </a:prstGeom>
          <a:solidFill>
            <a:srgbClr val="FFFFCC"/>
          </a:solidFill>
          <a:ln w="9525" algn="ctr">
            <a:solidFill>
              <a:srgbClr val="CC9900"/>
            </a:solidFill>
            <a:miter lim="800000"/>
          </a:ln>
        </p:spPr>
        <p:txBody>
          <a:bodyPr anchor="ctr"/>
          <a:lstStyle/>
          <a:p>
            <a:pPr marL="0" marR="0" lvl="0" indent="0" algn="ctr" defTabSz="914400" eaLnBrk="1" fontAlgn="auto" latinLnBrk="0" hangingPunct="1">
              <a:lnSpc>
                <a:spcPct val="100000"/>
              </a:lnSpc>
              <a:spcBef>
                <a:spcPct val="20000"/>
              </a:spcBef>
              <a:spcAft>
                <a:spcPts val="0"/>
              </a:spcAft>
              <a:buClrTx/>
              <a:buSzTx/>
              <a:buFontTx/>
              <a:buNone/>
              <a:defRPr/>
            </a:pPr>
            <a:endParaRPr kumimoji="1" lang="zh-CN" altLang="zh-CN" sz="3600" b="0" i="0" u="none" strike="noStrike" kern="0" cap="none" spc="0" normalizeH="0" baseline="0" noProof="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7" name="Object 17"/>
          <p:cNvGraphicFramePr>
            <a:graphicFrameLocks noChangeAspect="1"/>
          </p:cNvGraphicFramePr>
          <p:nvPr/>
        </p:nvGraphicFramePr>
        <p:xfrm>
          <a:off x="5956540" y="892084"/>
          <a:ext cx="1620838" cy="611188"/>
        </p:xfrm>
        <a:graphic>
          <a:graphicData uri="http://schemas.openxmlformats.org/presentationml/2006/ole">
            <mc:AlternateContent xmlns:mc="http://schemas.openxmlformats.org/markup-compatibility/2006">
              <mc:Choice xmlns:v="urn:schemas-microsoft-com:vml" Requires="v">
                <p:oleObj spid="_x0000_s54294" name="Equation" r:id="rId13" imgW="635000" imgH="228600" progId="Equation.DSMT4">
                  <p:embed/>
                </p:oleObj>
              </mc:Choice>
              <mc:Fallback>
                <p:oleObj name="Equation" r:id="rId13" imgW="635000" imgH="228600" progId="Equation.DSMT4">
                  <p:embed/>
                  <p:pic>
                    <p:nvPicPr>
                      <p:cNvPr id="0" name="图片 5429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56540" y="892084"/>
                        <a:ext cx="162083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500"/>
                                        <p:tgtEl>
                                          <p:spTgt spid="16"/>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par>
                          <p:cTn id="36" fill="hold">
                            <p:stCondLst>
                              <p:cond delay="4000"/>
                            </p:stCondLst>
                            <p:childTnLst>
                              <p:par>
                                <p:cTn id="37" presetID="3" presetClass="entr" presetSubtype="10"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a:t>
            </a:r>
            <a:r>
              <a:rPr kumimoji="0" lang="zh-CN" altLang="en-US" sz="2800">
                <a:solidFill>
                  <a:srgbClr val="002060"/>
                </a:solidFill>
                <a:ea typeface="宋体" panose="02010600030101010101" pitchFamily="2" charset="-122"/>
              </a:rPr>
              <a:t>互</a:t>
            </a:r>
            <a:r>
              <a:rPr kumimoji="0" lang="zh-CN" altLang="en-US" sz="2800" smtClean="0">
                <a:solidFill>
                  <a:srgbClr val="002060"/>
                </a:solidFill>
                <a:ea typeface="宋体" panose="02010600030101010101" pitchFamily="2" charset="-122"/>
              </a:rPr>
              <a:t>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708547" y="6237312"/>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18" name="矩形 17"/>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5" name="Text Box 2"/>
          <p:cNvSpPr txBox="1">
            <a:spLocks noChangeArrowheads="1"/>
          </p:cNvSpPr>
          <p:nvPr/>
        </p:nvSpPr>
        <p:spPr bwMode="auto">
          <a:xfrm>
            <a:off x="287338" y="1772816"/>
            <a:ext cx="82296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455"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Wingdings" panose="05000000000000000000" pitchFamily="2" charset="2"/>
              <a:buChar char="Ø"/>
            </a:pPr>
            <a:r>
              <a:rPr kumimoji="1" lang="zh-CN" altLang="en-US" smtClean="0">
                <a:solidFill>
                  <a:srgbClr val="FF3300"/>
                </a:solidFill>
                <a:latin typeface="Times New Roman" panose="02020603050405020304" pitchFamily="18" charset="0"/>
                <a:ea typeface="楷体_GB2312" pitchFamily="49" charset="-122"/>
              </a:rPr>
              <a:t>说明</a:t>
            </a:r>
            <a:r>
              <a:rPr kumimoji="1" lang="zh-CN" altLang="en-US">
                <a:solidFill>
                  <a:srgbClr val="FF3300"/>
                </a:solidFill>
                <a:latin typeface="Times New Roman" panose="02020603050405020304" pitchFamily="18" charset="0"/>
                <a:ea typeface="楷体_GB2312" pitchFamily="49" charset="-122"/>
              </a:rPr>
              <a:t>：</a:t>
            </a:r>
            <a:endParaRPr kumimoji="1" lang="zh-CN" altLang="en-US">
              <a:solidFill>
                <a:srgbClr val="FF3300"/>
              </a:solidFill>
              <a:latin typeface="Times New Roman" panose="02020603050405020304" pitchFamily="18" charset="0"/>
              <a:ea typeface="楷体_GB2312" pitchFamily="49" charset="-122"/>
            </a:endParaRPr>
          </a:p>
          <a:p>
            <a:pPr eaLnBrk="1" hangingPunct="1">
              <a:lnSpc>
                <a:spcPct val="110000"/>
              </a:lnSpc>
            </a:pPr>
            <a:endParaRPr kumimoji="1" lang="zh-CN" altLang="en-US">
              <a:latin typeface="Times New Roman" panose="02020603050405020304" pitchFamily="18" charset="0"/>
            </a:endParaRPr>
          </a:p>
          <a:p>
            <a:pPr eaLnBrk="1" hangingPunct="1">
              <a:lnSpc>
                <a:spcPct val="120000"/>
              </a:lnSpc>
            </a:pPr>
            <a:r>
              <a:rPr kumimoji="1" lang="en-US" altLang="zh-CN">
                <a:solidFill>
                  <a:srgbClr val="000000"/>
                </a:solidFill>
                <a:latin typeface="Times New Roman" panose="02020603050405020304" pitchFamily="18" charset="0"/>
              </a:rPr>
              <a:t>1</a:t>
            </a:r>
            <a:r>
              <a:rPr kumimoji="1" lang="zh-CN" altLang="en-US">
                <a:solidFill>
                  <a:srgbClr val="000000"/>
                </a:solidFill>
                <a:latin typeface="Times New Roman" panose="02020603050405020304" pitchFamily="18" charset="0"/>
              </a:rPr>
              <a:t>）  负号表明，在一个线圈中所引起的互感电动势要反抗另一线圈中电流的变化；</a:t>
            </a:r>
            <a:endParaRPr kumimoji="1" lang="zh-CN" altLang="en-US">
              <a:solidFill>
                <a:srgbClr val="000000"/>
              </a:solidFill>
              <a:latin typeface="Times New Roman" panose="02020603050405020304" pitchFamily="18" charset="0"/>
            </a:endParaRPr>
          </a:p>
          <a:p>
            <a:pPr eaLnBrk="1" hangingPunct="1">
              <a:lnSpc>
                <a:spcPct val="120000"/>
              </a:lnSpc>
            </a:pPr>
            <a:r>
              <a:rPr kumimoji="1" lang="en-US" altLang="zh-CN">
                <a:solidFill>
                  <a:srgbClr val="000000"/>
                </a:solidFill>
                <a:latin typeface="Times New Roman" panose="02020603050405020304" pitchFamily="18" charset="0"/>
              </a:rPr>
              <a:t>2</a:t>
            </a:r>
            <a:r>
              <a:rPr kumimoji="1" lang="zh-CN" altLang="en-US">
                <a:solidFill>
                  <a:srgbClr val="000000"/>
                </a:solidFill>
                <a:latin typeface="Times New Roman" panose="02020603050405020304" pitchFamily="18" charset="0"/>
              </a:rPr>
              <a:t>） 互感系数 </a:t>
            </a:r>
            <a:r>
              <a:rPr kumimoji="1" lang="en-US" altLang="zh-CN" i="1">
                <a:solidFill>
                  <a:srgbClr val="000000"/>
                </a:solidFill>
                <a:latin typeface="Times New Roman" panose="02020603050405020304" pitchFamily="18" charset="0"/>
              </a:rPr>
              <a:t>M </a:t>
            </a:r>
            <a:r>
              <a:rPr kumimoji="1" lang="zh-CN" altLang="en-US">
                <a:solidFill>
                  <a:srgbClr val="000000"/>
                </a:solidFill>
                <a:latin typeface="Times New Roman" panose="02020603050405020304" pitchFamily="18" charset="0"/>
              </a:rPr>
              <a:t>是表征互感强弱的物理量，是两个电路耦合程度的量度。</a:t>
            </a:r>
            <a:endParaRPr kumimoji="1" lang="zh-CN" altLang="en-US">
              <a:solidFill>
                <a:srgbClr val="000000"/>
              </a:solidFill>
              <a:latin typeface="Times New Roman" panose="02020603050405020304" pitchFamily="18" charset="0"/>
              <a:ea typeface="楷体_GB2312" pitchFamily="49" charset="-122"/>
            </a:endParaRPr>
          </a:p>
        </p:txBody>
      </p:sp>
      <p:graphicFrame>
        <p:nvGraphicFramePr>
          <p:cNvPr id="6" name="Object 15"/>
          <p:cNvGraphicFramePr>
            <a:graphicFrameLocks noChangeAspect="1"/>
          </p:cNvGraphicFramePr>
          <p:nvPr/>
        </p:nvGraphicFramePr>
        <p:xfrm>
          <a:off x="3039942" y="980728"/>
          <a:ext cx="3744913" cy="1216025"/>
        </p:xfrm>
        <a:graphic>
          <a:graphicData uri="http://schemas.openxmlformats.org/presentationml/2006/ole">
            <mc:AlternateContent xmlns:mc="http://schemas.openxmlformats.org/markup-compatibility/2006">
              <mc:Choice xmlns:v="urn:schemas-microsoft-com:vml" Requires="v">
                <p:oleObj spid="_x0000_s56323" name="Equation" r:id="rId1" imgW="1104900" imgH="431800" progId="Equation.DSMT4">
                  <p:embed/>
                </p:oleObj>
              </mc:Choice>
              <mc:Fallback>
                <p:oleObj name="Equation" r:id="rId1" imgW="1104900" imgH="431800" progId="Equation.DSMT4">
                  <p:embed/>
                  <p:pic>
                    <p:nvPicPr>
                      <p:cNvPr id="0" name="图片 56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9942" y="980728"/>
                        <a:ext cx="3744913" cy="1216025"/>
                      </a:xfrm>
                      <a:prstGeom prst="rect">
                        <a:avLst/>
                      </a:prstGeom>
                      <a:solidFill>
                        <a:srgbClr val="CCFFFF"/>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75"/>
                                        <p:tgtEl>
                                          <p:spTgt spid="5">
                                            <p:txEl>
                                              <p:pRg st="2" end="2"/>
                                            </p:txEl>
                                          </p:spTgt>
                                        </p:tgtEl>
                                      </p:cBhvr>
                                    </p:animEffect>
                                  </p:childTnLst>
                                </p:cTn>
                              </p:par>
                            </p:childTnLst>
                          </p:cTn>
                        </p:par>
                        <p:par>
                          <p:cTn id="8" fill="hold">
                            <p:stCondLst>
                              <p:cond delay="907"/>
                            </p:stCondLst>
                            <p:childTnLst>
                              <p:par>
                                <p:cTn id="9" presetID="22" presetClass="entr" presetSubtype="8" fill="hold" grpId="0" nodeType="afterEffect">
                                  <p:stCondLst>
                                    <p:cond delay="0"/>
                                  </p:stCondLst>
                                  <p:iterate type="lt">
                                    <p:tmPct val="30000"/>
                                  </p:iterate>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75"/>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pic>
        <p:nvPicPr>
          <p:cNvPr id="53" name="图片 52"/>
          <p:cNvPicPr>
            <a:picLocks noChangeAspect="1"/>
          </p:cNvPicPr>
          <p:nvPr/>
        </p:nvPicPr>
        <p:blipFill rotWithShape="1">
          <a:blip r:embed="rId1" cstate="print">
            <a:extLst>
              <a:ext uri="{28A0092B-C50C-407E-A947-70E740481C1C}">
                <a14:useLocalDpi xmlns:a14="http://schemas.microsoft.com/office/drawing/2010/main" val="0"/>
              </a:ext>
            </a:extLst>
          </a:blip>
          <a:srcRect l="6991" t="6951" r="7851" b="15350"/>
          <a:stretch>
            <a:fillRect/>
          </a:stretch>
        </p:blipFill>
        <p:spPr>
          <a:xfrm>
            <a:off x="746068" y="838755"/>
            <a:ext cx="1828630" cy="1366855"/>
          </a:xfrm>
          <a:prstGeom prst="rect">
            <a:avLst/>
          </a:prstGeom>
        </p:spPr>
      </p:pic>
      <p:sp>
        <p:nvSpPr>
          <p:cNvPr id="109" name="Text Box 6"/>
          <p:cNvSpPr txBox="1">
            <a:spLocks noChangeArrowheads="1"/>
          </p:cNvSpPr>
          <p:nvPr/>
        </p:nvSpPr>
        <p:spPr bwMode="auto">
          <a:xfrm>
            <a:off x="1061783"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课堂练习</a:t>
            </a:r>
            <a:endParaRPr kumimoji="0" lang="zh-CN" altLang="en-US" sz="2800" smtClean="0">
              <a:solidFill>
                <a:srgbClr val="002060"/>
              </a:solidFill>
              <a:ea typeface="宋体" panose="02010600030101010101" pitchFamily="2" charset="-122"/>
            </a:endParaRPr>
          </a:p>
        </p:txBody>
      </p:sp>
      <p:sp>
        <p:nvSpPr>
          <p:cNvPr id="6" name="Rectangle 26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8" name="Rectangle 27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19" name="Rectangle 27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pPr>
            <a:endParaRPr lang="zh-CN" altLang="en-US">
              <a:solidFill>
                <a:srgbClr val="000000"/>
              </a:solidFill>
              <a:ea typeface="宋体" panose="02010600030101010101" pitchFamily="2" charset="-122"/>
            </a:endParaRPr>
          </a:p>
        </p:txBody>
      </p:sp>
      <p:sp>
        <p:nvSpPr>
          <p:cNvPr id="42" name="Text Box 4"/>
          <p:cNvSpPr txBox="1">
            <a:spLocks noChangeArrowheads="1"/>
          </p:cNvSpPr>
          <p:nvPr/>
        </p:nvSpPr>
        <p:spPr bwMode="auto">
          <a:xfrm>
            <a:off x="2368182" y="2309367"/>
            <a:ext cx="6948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ts val="1200"/>
              </a:spcBef>
            </a:pPr>
            <a:r>
              <a:rPr kumimoji="1" lang="zh-CN" altLang="en-US">
                <a:solidFill>
                  <a:srgbClr val="CC0000"/>
                </a:solidFill>
                <a:latin typeface="Times New Roman" panose="02020603050405020304" pitchFamily="18" charset="0"/>
              </a:rPr>
              <a:t>问：</a:t>
            </a:r>
            <a:r>
              <a:rPr kumimoji="1" lang="zh-CN" altLang="en-US">
                <a:solidFill>
                  <a:srgbClr val="000000"/>
                </a:solidFill>
                <a:latin typeface="Times New Roman" panose="02020603050405020304" pitchFamily="18" charset="0"/>
              </a:rPr>
              <a:t>下列几种情况互感是否变化？               </a:t>
            </a:r>
            <a:endParaRPr kumimoji="1" lang="zh-CN" altLang="en-US">
              <a:solidFill>
                <a:srgbClr val="000000"/>
              </a:solidFill>
              <a:latin typeface="Times New Roman" panose="02020603050405020304" pitchFamily="18" charset="0"/>
            </a:endParaRPr>
          </a:p>
          <a:p>
            <a:pPr eaLnBrk="1" hangingPunct="1">
              <a:spcBef>
                <a:spcPts val="1200"/>
              </a:spcBef>
            </a:pPr>
            <a:r>
              <a:rPr kumimoji="1" lang="en-US" altLang="zh-CN">
                <a:solidFill>
                  <a:srgbClr val="000000"/>
                </a:solidFill>
                <a:latin typeface="Times New Roman" panose="02020603050405020304" pitchFamily="18" charset="0"/>
              </a:rPr>
              <a:t>1</a:t>
            </a:r>
            <a:r>
              <a:rPr kumimoji="1" lang="zh-CN" altLang="en-US">
                <a:solidFill>
                  <a:srgbClr val="000000"/>
                </a:solidFill>
                <a:latin typeface="Times New Roman" panose="02020603050405020304" pitchFamily="18" charset="0"/>
              </a:rPr>
              <a:t>）线框平行直导线移动（上下移动）；</a:t>
            </a:r>
            <a:endParaRPr kumimoji="1" lang="zh-CN" altLang="en-US">
              <a:solidFill>
                <a:srgbClr val="000000"/>
              </a:solidFill>
              <a:latin typeface="Times New Roman" panose="02020603050405020304" pitchFamily="18" charset="0"/>
            </a:endParaRPr>
          </a:p>
          <a:p>
            <a:pPr eaLnBrk="1" hangingPunct="1">
              <a:spcBef>
                <a:spcPts val="1200"/>
              </a:spcBef>
            </a:pPr>
            <a:r>
              <a:rPr kumimoji="1" lang="en-US" altLang="zh-CN">
                <a:solidFill>
                  <a:srgbClr val="000000"/>
                </a:solidFill>
                <a:latin typeface="Times New Roman" panose="02020603050405020304" pitchFamily="18" charset="0"/>
              </a:rPr>
              <a:t>2</a:t>
            </a:r>
            <a:r>
              <a:rPr kumimoji="1" lang="zh-CN" altLang="en-US">
                <a:solidFill>
                  <a:srgbClr val="000000"/>
                </a:solidFill>
                <a:latin typeface="Times New Roman" panose="02020603050405020304" pitchFamily="18" charset="0"/>
              </a:rPr>
              <a:t>）线框垂直于直导线移动（左右移动）；</a:t>
            </a:r>
            <a:endParaRPr kumimoji="1" lang="zh-CN" altLang="en-US">
              <a:solidFill>
                <a:srgbClr val="000000"/>
              </a:solidFill>
              <a:latin typeface="Times New Roman" panose="02020603050405020304" pitchFamily="18" charset="0"/>
            </a:endParaRPr>
          </a:p>
          <a:p>
            <a:pPr eaLnBrk="1" hangingPunct="1">
              <a:spcBef>
                <a:spcPts val="1200"/>
              </a:spcBef>
            </a:pPr>
            <a:r>
              <a:rPr kumimoji="1" lang="en-US" altLang="zh-CN">
                <a:solidFill>
                  <a:srgbClr val="000000"/>
                </a:solidFill>
                <a:latin typeface="Times New Roman" panose="02020603050405020304" pitchFamily="18" charset="0"/>
              </a:rPr>
              <a:t>3</a:t>
            </a:r>
            <a:r>
              <a:rPr kumimoji="1" lang="zh-CN" altLang="en-US">
                <a:solidFill>
                  <a:srgbClr val="000000"/>
                </a:solidFill>
                <a:latin typeface="Times New Roman" panose="02020603050405020304" pitchFamily="18" charset="0"/>
              </a:rPr>
              <a:t>）线框绕 </a:t>
            </a:r>
            <a:r>
              <a:rPr kumimoji="1" lang="en-US" altLang="zh-CN" b="0" i="1">
                <a:solidFill>
                  <a:srgbClr val="000000"/>
                </a:solidFill>
                <a:latin typeface="Times New Roman" panose="02020603050405020304" pitchFamily="18" charset="0"/>
              </a:rPr>
              <a:t>OC</a:t>
            </a:r>
            <a:r>
              <a:rPr kumimoji="1" lang="en-US" altLang="zh-CN">
                <a:solidFill>
                  <a:srgbClr val="000000"/>
                </a:solidFill>
                <a:latin typeface="Times New Roman" panose="02020603050405020304" pitchFamily="18" charset="0"/>
              </a:rPr>
              <a:t> </a:t>
            </a:r>
            <a:r>
              <a:rPr kumimoji="1" lang="zh-CN" altLang="en-US">
                <a:solidFill>
                  <a:srgbClr val="000000"/>
                </a:solidFill>
                <a:latin typeface="Times New Roman" panose="02020603050405020304" pitchFamily="18" charset="0"/>
              </a:rPr>
              <a:t>轴转动；                      </a:t>
            </a:r>
            <a:endParaRPr kumimoji="1" lang="zh-CN" altLang="en-US">
              <a:solidFill>
                <a:srgbClr val="000000"/>
              </a:solidFill>
              <a:latin typeface="Times New Roman" panose="02020603050405020304" pitchFamily="18" charset="0"/>
            </a:endParaRPr>
          </a:p>
          <a:p>
            <a:pPr eaLnBrk="1" hangingPunct="1">
              <a:spcBef>
                <a:spcPts val="1200"/>
              </a:spcBef>
            </a:pPr>
            <a:r>
              <a:rPr kumimoji="1" lang="en-US" altLang="zh-CN">
                <a:solidFill>
                  <a:srgbClr val="000000"/>
                </a:solidFill>
                <a:latin typeface="Times New Roman" panose="02020603050405020304" pitchFamily="18" charset="0"/>
              </a:rPr>
              <a:t>4</a:t>
            </a:r>
            <a:r>
              <a:rPr kumimoji="1" lang="zh-CN" altLang="en-US">
                <a:solidFill>
                  <a:srgbClr val="000000"/>
                </a:solidFill>
                <a:latin typeface="Times New Roman" panose="02020603050405020304" pitchFamily="18" charset="0"/>
              </a:rPr>
              <a:t>）直导线中电流变化</a:t>
            </a:r>
            <a:r>
              <a:rPr kumimoji="1" lang="en-US" altLang="zh-CN">
                <a:solidFill>
                  <a:srgbClr val="000000"/>
                </a:solidFill>
                <a:latin typeface="Times New Roman" panose="02020603050405020304" pitchFamily="18" charset="0"/>
              </a:rPr>
              <a:t>.</a:t>
            </a:r>
            <a:endParaRPr kumimoji="1" lang="en-US" altLang="zh-CN">
              <a:solidFill>
                <a:srgbClr val="000000"/>
              </a:solidFill>
              <a:latin typeface="Times New Roman" panose="02020603050405020304" pitchFamily="18" charset="0"/>
            </a:endParaRPr>
          </a:p>
        </p:txBody>
      </p:sp>
      <p:grpSp>
        <p:nvGrpSpPr>
          <p:cNvPr id="43" name="Group 5"/>
          <p:cNvGrpSpPr/>
          <p:nvPr/>
        </p:nvGrpSpPr>
        <p:grpSpPr bwMode="auto">
          <a:xfrm>
            <a:off x="280619" y="2268092"/>
            <a:ext cx="1981200" cy="2971800"/>
            <a:chOff x="432" y="1872"/>
            <a:chExt cx="1344" cy="2256"/>
          </a:xfrm>
        </p:grpSpPr>
        <p:sp>
          <p:nvSpPr>
            <p:cNvPr id="44" name="Rectangle 6"/>
            <p:cNvSpPr>
              <a:spLocks noChangeArrowheads="1"/>
            </p:cNvSpPr>
            <p:nvPr/>
          </p:nvSpPr>
          <p:spPr bwMode="auto">
            <a:xfrm>
              <a:off x="432" y="1872"/>
              <a:ext cx="1344" cy="2256"/>
            </a:xfrm>
            <a:prstGeom prst="rect">
              <a:avLst/>
            </a:prstGeom>
            <a:solidFill>
              <a:srgbClr val="FFFFFF"/>
            </a:solid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5" name="Line 7"/>
            <p:cNvSpPr>
              <a:spLocks noChangeShapeType="1"/>
            </p:cNvSpPr>
            <p:nvPr/>
          </p:nvSpPr>
          <p:spPr bwMode="auto">
            <a:xfrm>
              <a:off x="624" y="2256"/>
              <a:ext cx="0" cy="1584"/>
            </a:xfrm>
            <a:prstGeom prst="line">
              <a:avLst/>
            </a:prstGeom>
            <a:noFill/>
            <a:ln w="38100">
              <a:solidFill>
                <a:srgbClr val="0000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6" name="Rectangle 8"/>
            <p:cNvSpPr>
              <a:spLocks noChangeArrowheads="1"/>
            </p:cNvSpPr>
            <p:nvPr/>
          </p:nvSpPr>
          <p:spPr bwMode="auto">
            <a:xfrm>
              <a:off x="912" y="2400"/>
              <a:ext cx="720" cy="912"/>
            </a:xfrm>
            <a:prstGeom prst="rect">
              <a:avLst/>
            </a:prstGeom>
            <a:noFill/>
            <a:ln w="28575">
              <a:solidFill>
                <a:srgbClr val="0066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7" name="Line 9"/>
            <p:cNvSpPr>
              <a:spLocks noChangeShapeType="1"/>
            </p:cNvSpPr>
            <p:nvPr/>
          </p:nvSpPr>
          <p:spPr bwMode="auto">
            <a:xfrm>
              <a:off x="1248" y="2064"/>
              <a:ext cx="0" cy="168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8" name="Text Box 10"/>
            <p:cNvSpPr txBox="1">
              <a:spLocks noChangeArrowheads="1"/>
            </p:cNvSpPr>
            <p:nvPr/>
          </p:nvSpPr>
          <p:spPr bwMode="auto">
            <a:xfrm>
              <a:off x="1248" y="2112"/>
              <a:ext cx="288"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O</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9" name="Text Box 11"/>
            <p:cNvSpPr txBox="1">
              <a:spLocks noChangeArrowheads="1"/>
            </p:cNvSpPr>
            <p:nvPr/>
          </p:nvSpPr>
          <p:spPr bwMode="auto">
            <a:xfrm>
              <a:off x="1248" y="3312"/>
              <a:ext cx="240"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a:t>
              </a:r>
              <a:endPar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0" name="Line 12"/>
            <p:cNvSpPr>
              <a:spLocks noChangeShapeType="1"/>
            </p:cNvSpPr>
            <p:nvPr/>
          </p:nvSpPr>
          <p:spPr bwMode="auto">
            <a:xfrm flipV="1">
              <a:off x="624" y="1872"/>
              <a:ext cx="0" cy="384"/>
            </a:xfrm>
            <a:prstGeom prst="line">
              <a:avLst/>
            </a:prstGeom>
            <a:noFill/>
            <a:ln w="38100">
              <a:solidFill>
                <a:srgbClr val="0000FF"/>
              </a:solidFill>
              <a:prstDash val="dash"/>
              <a:rou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54" name="Line 13"/>
            <p:cNvSpPr>
              <a:spLocks noChangeShapeType="1"/>
            </p:cNvSpPr>
            <p:nvPr/>
          </p:nvSpPr>
          <p:spPr bwMode="auto">
            <a:xfrm flipV="1">
              <a:off x="624" y="3744"/>
              <a:ext cx="0" cy="336"/>
            </a:xfrm>
            <a:prstGeom prst="line">
              <a:avLst/>
            </a:prstGeom>
            <a:noFill/>
            <a:ln w="38100">
              <a:solidFill>
                <a:srgbClr val="0000FF"/>
              </a:solidFill>
              <a:prstDash val="dash"/>
              <a:rou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55" name="Text Box 17" descr="浅色上对角线"/>
          <p:cNvSpPr txBox="1">
            <a:spLocks noChangeArrowheads="1"/>
          </p:cNvSpPr>
          <p:nvPr/>
        </p:nvSpPr>
        <p:spPr bwMode="auto">
          <a:xfrm>
            <a:off x="8381632" y="2904679"/>
            <a:ext cx="611187"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FF3300"/>
                </a:solidFill>
                <a:latin typeface="Times New Roman" panose="02020603050405020304" pitchFamily="18" charset="0"/>
                <a:ea typeface="楷体_GB2312" pitchFamily="49" charset="-122"/>
              </a:rPr>
              <a:t>否   是   是   否</a:t>
            </a:r>
            <a:endParaRPr kumimoji="1" lang="zh-CN" altLang="en-US">
              <a:solidFill>
                <a:srgbClr val="FF33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strips(downRight)">
                                      <p:cBhvr>
                                        <p:cTn id="12" dur="1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wipe(up)">
                                      <p:cBhvr>
                                        <p:cTn id="17" dur="3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5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知识回顾</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9" name="Rectangle 4"/>
          <p:cNvSpPr>
            <a:spLocks noChangeArrowheads="1"/>
          </p:cNvSpPr>
          <p:nvPr/>
        </p:nvSpPr>
        <p:spPr bwMode="auto">
          <a:xfrm>
            <a:off x="1102166" y="2584077"/>
            <a:ext cx="46085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base" hangingPunct="0">
              <a:spcBef>
                <a:spcPct val="0"/>
              </a:spcBef>
              <a:spcAft>
                <a:spcPct val="0"/>
              </a:spcAft>
            </a:pPr>
            <a:r>
              <a:rPr lang="zh-CN" altLang="en-US" sz="2800" smtClean="0">
                <a:solidFill>
                  <a:srgbClr val="002060"/>
                </a:solidFill>
                <a:latin typeface="黑体" panose="02010609060101010101" pitchFamily="49" charset="-122"/>
                <a:ea typeface="黑体" panose="02010609060101010101" pitchFamily="49" charset="-122"/>
              </a:rPr>
              <a:t>二、</a:t>
            </a:r>
            <a:r>
              <a:rPr lang="zh-CN" altLang="en-US" sz="2800" smtClean="0">
                <a:solidFill>
                  <a:srgbClr val="002060"/>
                </a:solidFill>
                <a:latin typeface="黑体" panose="02010609060101010101" pitchFamily="49" charset="-122"/>
                <a:ea typeface="黑体" panose="02010609060101010101" pitchFamily="49" charset="-122"/>
              </a:rPr>
              <a:t>动生电动势</a:t>
            </a:r>
            <a:endParaRPr lang="zh-CN" altLang="en-US" sz="2800">
              <a:solidFill>
                <a:srgbClr val="002060"/>
              </a:solidFill>
              <a:latin typeface="黑体" panose="02010609060101010101" pitchFamily="49" charset="-122"/>
              <a:ea typeface="黑体" panose="02010609060101010101" pitchFamily="49" charset="-122"/>
            </a:endParaRPr>
          </a:p>
        </p:txBody>
      </p:sp>
      <p:sp>
        <p:nvSpPr>
          <p:cNvPr id="33" name="Text Box 6"/>
          <p:cNvSpPr txBox="1">
            <a:spLocks noChangeArrowheads="1"/>
          </p:cNvSpPr>
          <p:nvPr/>
        </p:nvSpPr>
        <p:spPr bwMode="auto">
          <a:xfrm>
            <a:off x="1065140" y="1161642"/>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defRPr/>
            </a:pPr>
            <a:r>
              <a:rPr kumimoji="0" lang="zh-CN" altLang="en-US" sz="2800">
                <a:solidFill>
                  <a:srgbClr val="002060"/>
                </a:solidFill>
                <a:ea typeface="宋体" panose="02010600030101010101" pitchFamily="2" charset="-122"/>
              </a:rPr>
              <a:t>一</a:t>
            </a:r>
            <a:r>
              <a:rPr kumimoji="0" lang="zh-CN" altLang="en-US" sz="2800" smtClean="0">
                <a:solidFill>
                  <a:srgbClr val="002060"/>
                </a:solidFill>
                <a:ea typeface="宋体" panose="02010600030101010101" pitchFamily="2" charset="-122"/>
              </a:rPr>
              <a:t>、</a:t>
            </a:r>
            <a:r>
              <a:rPr kumimoji="0" lang="zh-CN" altLang="en-US" sz="2800" smtClean="0">
                <a:solidFill>
                  <a:srgbClr val="002060"/>
                </a:solidFill>
                <a:ea typeface="宋体" panose="02010600030101010101" pitchFamily="2" charset="-122"/>
              </a:rPr>
              <a:t>法拉第电磁感应定律</a:t>
            </a:r>
            <a:endParaRPr kumimoji="0" lang="zh-CN" altLang="en-US" sz="2800" smtClean="0">
              <a:solidFill>
                <a:srgbClr val="002060"/>
              </a:solidFill>
              <a:ea typeface="宋体" panose="02010600030101010101" pitchFamily="2" charset="-122"/>
            </a:endParaRPr>
          </a:p>
        </p:txBody>
      </p:sp>
      <p:graphicFrame>
        <p:nvGraphicFramePr>
          <p:cNvPr id="35" name="对象 34"/>
          <p:cNvGraphicFramePr>
            <a:graphicFrameLocks noChangeAspect="1"/>
          </p:cNvGraphicFramePr>
          <p:nvPr/>
        </p:nvGraphicFramePr>
        <p:xfrm>
          <a:off x="5447627" y="808889"/>
          <a:ext cx="2112962" cy="1228725"/>
        </p:xfrm>
        <a:graphic>
          <a:graphicData uri="http://schemas.openxmlformats.org/presentationml/2006/ole">
            <mc:AlternateContent xmlns:mc="http://schemas.openxmlformats.org/markup-compatibility/2006">
              <mc:Choice xmlns:v="urn:schemas-microsoft-com:vml" Requires="v">
                <p:oleObj spid="_x0000_s12335" name="Equation" r:id="rId1" imgW="635000" imgH="393700" progId="Equation.DSMT4">
                  <p:embed/>
                </p:oleObj>
              </mc:Choice>
              <mc:Fallback>
                <p:oleObj name="Equation" r:id="rId1" imgW="635000" imgH="393700" progId="Equation.DSMT4">
                  <p:embed/>
                  <p:pic>
                    <p:nvPicPr>
                      <p:cNvPr id="0" name="图片 123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627" y="808889"/>
                        <a:ext cx="2112962" cy="1228725"/>
                      </a:xfrm>
                      <a:prstGeom prst="rect">
                        <a:avLst/>
                      </a:prstGeom>
                      <a:solidFill>
                        <a:srgbClr val="FFEBFF"/>
                      </a:solidFill>
                      <a:ln w="381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5"/>
          <p:cNvGraphicFramePr>
            <a:graphicFrameLocks noChangeAspect="1"/>
          </p:cNvGraphicFramePr>
          <p:nvPr/>
        </p:nvGraphicFramePr>
        <p:xfrm>
          <a:off x="3965157" y="2344830"/>
          <a:ext cx="3198813" cy="1001713"/>
        </p:xfrm>
        <a:graphic>
          <a:graphicData uri="http://schemas.openxmlformats.org/presentationml/2006/ole">
            <mc:AlternateContent xmlns:mc="http://schemas.openxmlformats.org/markup-compatibility/2006">
              <mc:Choice xmlns:v="urn:schemas-microsoft-com:vml" Requires="v">
                <p:oleObj spid="_x0000_s12336" name="公式" r:id="rId3" imgW="1054100" imgH="330200" progId="Equation.3">
                  <p:embed/>
                </p:oleObj>
              </mc:Choice>
              <mc:Fallback>
                <p:oleObj name="公式" r:id="rId3" imgW="1054100" imgH="330200" progId="Equation.3">
                  <p:embed/>
                  <p:pic>
                    <p:nvPicPr>
                      <p:cNvPr id="0" name="图片 123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5157" y="2344830"/>
                        <a:ext cx="3198813" cy="1001713"/>
                      </a:xfrm>
                      <a:prstGeom prst="rect">
                        <a:avLst/>
                      </a:prstGeom>
                      <a:gradFill rotWithShape="0">
                        <a:gsLst>
                          <a:gs pos="0">
                            <a:srgbClr val="477AB1"/>
                          </a:gs>
                          <a:gs pos="50000">
                            <a:srgbClr val="477AB1">
                              <a:gamma/>
                              <a:tint val="0"/>
                              <a:invGamma/>
                            </a:srgbClr>
                          </a:gs>
                          <a:gs pos="100000">
                            <a:srgbClr val="477AB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3965157" y="4005064"/>
          <a:ext cx="3924300" cy="1295400"/>
        </p:xfrm>
        <a:graphic>
          <a:graphicData uri="http://schemas.openxmlformats.org/presentationml/2006/ole">
            <mc:AlternateContent xmlns:mc="http://schemas.openxmlformats.org/markup-compatibility/2006">
              <mc:Choice xmlns:v="urn:schemas-microsoft-com:vml" Requires="v">
                <p:oleObj spid="_x0000_s12337" name="公式" r:id="rId5" imgW="1435100" imgH="469900" progId="Equation.3">
                  <p:embed/>
                </p:oleObj>
              </mc:Choice>
              <mc:Fallback>
                <p:oleObj name="公式" r:id="rId5" imgW="1435100" imgH="4699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57" y="4005064"/>
                        <a:ext cx="3924300" cy="1295400"/>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Rectangle 4"/>
          <p:cNvSpPr>
            <a:spLocks noChangeArrowheads="1"/>
          </p:cNvSpPr>
          <p:nvPr/>
        </p:nvSpPr>
        <p:spPr bwMode="auto">
          <a:xfrm>
            <a:off x="1102166" y="4221088"/>
            <a:ext cx="28629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0"/>
              </a:spcBef>
              <a:spcAft>
                <a:spcPct val="0"/>
              </a:spcAft>
            </a:pPr>
            <a:r>
              <a:rPr lang="zh-CN" altLang="en-US" sz="2800">
                <a:solidFill>
                  <a:srgbClr val="002060"/>
                </a:solidFill>
                <a:latin typeface="黑体" panose="02010609060101010101" pitchFamily="49" charset="-122"/>
                <a:ea typeface="黑体" panose="02010609060101010101" pitchFamily="49" charset="-122"/>
              </a:rPr>
              <a:t>三</a:t>
            </a:r>
            <a:r>
              <a:rPr lang="zh-CN" altLang="en-US" sz="2800" smtClean="0">
                <a:solidFill>
                  <a:srgbClr val="002060"/>
                </a:solidFill>
                <a:latin typeface="黑体" panose="02010609060101010101" pitchFamily="49" charset="-122"/>
                <a:ea typeface="黑体" panose="02010609060101010101" pitchFamily="49" charset="-122"/>
              </a:rPr>
              <a:t>、感</a:t>
            </a:r>
            <a:r>
              <a:rPr lang="zh-CN" altLang="en-US" sz="2800" smtClean="0">
                <a:solidFill>
                  <a:srgbClr val="002060"/>
                </a:solidFill>
                <a:latin typeface="黑体" panose="02010609060101010101" pitchFamily="49" charset="-122"/>
                <a:ea typeface="黑体" panose="02010609060101010101" pitchFamily="49" charset="-122"/>
              </a:rPr>
              <a:t>生电动势</a:t>
            </a:r>
            <a:endParaRPr lang="zh-CN" altLang="en-US" sz="2800">
              <a:solidFill>
                <a:srgbClr val="00206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linds(horizontal)">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a:t>
            </a:r>
            <a:r>
              <a:rPr kumimoji="0" lang="zh-CN" altLang="en-US" sz="2800">
                <a:solidFill>
                  <a:srgbClr val="002060"/>
                </a:solidFill>
                <a:ea typeface="宋体" panose="02010600030101010101" pitchFamily="2" charset="-122"/>
              </a:rPr>
              <a:t>互</a:t>
            </a:r>
            <a:r>
              <a:rPr kumimoji="0" lang="zh-CN" altLang="en-US" sz="2800" smtClean="0">
                <a:solidFill>
                  <a:srgbClr val="002060"/>
                </a:solidFill>
                <a:ea typeface="宋体" panose="02010600030101010101" pitchFamily="2" charset="-122"/>
              </a:rPr>
              <a:t>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708547" y="6237312"/>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18" name="矩形 17"/>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9" name="Text Box 2"/>
          <p:cNvSpPr txBox="1">
            <a:spLocks noChangeArrowheads="1"/>
          </p:cNvSpPr>
          <p:nvPr/>
        </p:nvSpPr>
        <p:spPr bwMode="auto">
          <a:xfrm>
            <a:off x="624102" y="681783"/>
            <a:ext cx="2089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3200" smtClean="0">
                <a:solidFill>
                  <a:srgbClr val="C00000"/>
                </a:solidFill>
                <a:latin typeface="Times New Roman" panose="02020603050405020304" pitchFamily="18" charset="0"/>
                <a:ea typeface="楷体_GB2312" pitchFamily="49" charset="-122"/>
              </a:rPr>
              <a:t>3</a:t>
            </a:r>
            <a:r>
              <a:rPr kumimoji="1" lang="en-US" altLang="zh-CN" sz="3200" smtClean="0">
                <a:solidFill>
                  <a:srgbClr val="C00000"/>
                </a:solidFill>
                <a:latin typeface="Times New Roman" panose="02020603050405020304" pitchFamily="18" charset="0"/>
                <a:ea typeface="楷体_GB2312" pitchFamily="49" charset="-122"/>
              </a:rPr>
              <a:t>. </a:t>
            </a:r>
            <a:r>
              <a:rPr kumimoji="1" lang="zh-CN" altLang="en-US" sz="3200" smtClean="0">
                <a:solidFill>
                  <a:srgbClr val="C00000"/>
                </a:solidFill>
                <a:latin typeface="Times New Roman" panose="02020603050405020304" pitchFamily="18" charset="0"/>
                <a:ea typeface="楷体_GB2312" pitchFamily="49" charset="-122"/>
              </a:rPr>
              <a:t>应用</a:t>
            </a:r>
            <a:endParaRPr kumimoji="1" lang="zh-CN" altLang="en-US" sz="3200" b="0">
              <a:solidFill>
                <a:srgbClr val="C00000"/>
              </a:solidFill>
              <a:latin typeface="Times New Roman" panose="02020603050405020304" pitchFamily="18" charset="0"/>
            </a:endParaRPr>
          </a:p>
        </p:txBody>
      </p:sp>
      <p:sp>
        <p:nvSpPr>
          <p:cNvPr id="20" name="Text Box 3"/>
          <p:cNvSpPr txBox="1">
            <a:spLocks noChangeArrowheads="1"/>
          </p:cNvSpPr>
          <p:nvPr/>
        </p:nvSpPr>
        <p:spPr bwMode="auto">
          <a:xfrm>
            <a:off x="468313" y="1233636"/>
            <a:ext cx="8316912"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pPr>
            <a:r>
              <a:rPr kumimoji="1" lang="en-US" altLang="zh-CN" sz="2400">
                <a:latin typeface="Times New Roman" panose="02020603050405020304" pitchFamily="18" charset="0"/>
              </a:rPr>
              <a:t>          </a:t>
            </a:r>
            <a:r>
              <a:rPr kumimoji="1" lang="zh-CN" altLang="en-US">
                <a:latin typeface="Times New Roman" panose="02020603050405020304" pitchFamily="18" charset="0"/>
              </a:rPr>
              <a:t>互感器：通过互感线圈能够使能量或信号由一个线圈方便地传递到另一个线圈。电工、无线电技术中使用的各种变压器都是互感器件。常见的有电力变压器、中周变压器、输入输出变压器、电压互感器和电流互感器。 </a:t>
            </a:r>
            <a:endParaRPr kumimoji="1" lang="zh-CN" altLang="en-US">
              <a:latin typeface="Times New Roman" panose="02020603050405020304" pitchFamily="18" charset="0"/>
            </a:endParaRPr>
          </a:p>
        </p:txBody>
      </p:sp>
      <p:grpSp>
        <p:nvGrpSpPr>
          <p:cNvPr id="21" name="Group 4"/>
          <p:cNvGrpSpPr/>
          <p:nvPr/>
        </p:nvGrpSpPr>
        <p:grpSpPr bwMode="auto">
          <a:xfrm>
            <a:off x="709613" y="3860949"/>
            <a:ext cx="2133600" cy="2535237"/>
            <a:chOff x="432" y="1901"/>
            <a:chExt cx="1344" cy="1597"/>
          </a:xfrm>
        </p:grpSpPr>
        <p:pic>
          <p:nvPicPr>
            <p:cNvPr id="22"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2" y="1901"/>
              <a:ext cx="1344" cy="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6"/>
            <p:cNvSpPr txBox="1">
              <a:spLocks noChangeArrowheads="1"/>
            </p:cNvSpPr>
            <p:nvPr/>
          </p:nvSpPr>
          <p:spPr bwMode="auto">
            <a:xfrm>
              <a:off x="528" y="3210"/>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C00000"/>
                  </a:solidFill>
                  <a:latin typeface="Times New Roman" panose="02020603050405020304" pitchFamily="18" charset="0"/>
                  <a:ea typeface="楷体_GB2312" pitchFamily="49" charset="-122"/>
                </a:rPr>
                <a:t>电压互感器</a:t>
              </a:r>
              <a:endParaRPr kumimoji="1" lang="zh-CN" altLang="en-US">
                <a:solidFill>
                  <a:srgbClr val="C00000"/>
                </a:solidFill>
                <a:latin typeface="Times New Roman" panose="02020603050405020304" pitchFamily="18" charset="0"/>
                <a:ea typeface="楷体_GB2312" pitchFamily="49" charset="-122"/>
              </a:endParaRPr>
            </a:p>
          </p:txBody>
        </p:sp>
      </p:grpSp>
      <p:grpSp>
        <p:nvGrpSpPr>
          <p:cNvPr id="24" name="Group 7"/>
          <p:cNvGrpSpPr/>
          <p:nvPr/>
        </p:nvGrpSpPr>
        <p:grpSpPr bwMode="auto">
          <a:xfrm>
            <a:off x="3430588" y="3853011"/>
            <a:ext cx="2057400" cy="2600325"/>
            <a:chOff x="2208" y="1908"/>
            <a:chExt cx="1296" cy="1638"/>
          </a:xfrm>
        </p:grpSpPr>
        <p:pic>
          <p:nvPicPr>
            <p:cNvPr id="2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1908"/>
              <a:ext cx="1296" cy="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 Box 9"/>
            <p:cNvSpPr txBox="1">
              <a:spLocks noChangeArrowheads="1"/>
            </p:cNvSpPr>
            <p:nvPr/>
          </p:nvSpPr>
          <p:spPr bwMode="auto">
            <a:xfrm>
              <a:off x="2246" y="3258"/>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rgbClr val="C00000"/>
                  </a:solidFill>
                  <a:latin typeface="Times New Roman" panose="02020603050405020304" pitchFamily="18" charset="0"/>
                  <a:ea typeface="楷体_GB2312" pitchFamily="49" charset="-122"/>
                </a:rPr>
                <a:t>电流互感器</a:t>
              </a:r>
              <a:endParaRPr kumimoji="1" lang="zh-CN" altLang="en-US">
                <a:solidFill>
                  <a:srgbClr val="C00000"/>
                </a:solidFill>
                <a:latin typeface="Times New Roman" panose="02020603050405020304" pitchFamily="18" charset="0"/>
                <a:ea typeface="楷体_GB2312" pitchFamily="49" charset="-122"/>
              </a:endParaRPr>
            </a:p>
          </p:txBody>
        </p:sp>
      </p:grpSp>
      <p:grpSp>
        <p:nvGrpSpPr>
          <p:cNvPr id="27" name="Group 10"/>
          <p:cNvGrpSpPr/>
          <p:nvPr/>
        </p:nvGrpSpPr>
        <p:grpSpPr bwMode="auto">
          <a:xfrm>
            <a:off x="6021388" y="3776811"/>
            <a:ext cx="2571750" cy="2619375"/>
            <a:chOff x="3840" y="1848"/>
            <a:chExt cx="1620" cy="1650"/>
          </a:xfrm>
        </p:grpSpPr>
        <p:pic>
          <p:nvPicPr>
            <p:cNvPr id="2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0" y="1848"/>
              <a:ext cx="1620" cy="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 Box 12"/>
            <p:cNvSpPr txBox="1">
              <a:spLocks noChangeArrowheads="1"/>
            </p:cNvSpPr>
            <p:nvPr/>
          </p:nvSpPr>
          <p:spPr bwMode="auto">
            <a:xfrm>
              <a:off x="4246" y="3210"/>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zh-CN" altLang="en-US" sz="2400">
                  <a:solidFill>
                    <a:srgbClr val="C00000"/>
                  </a:solidFill>
                  <a:latin typeface="Times New Roman" panose="02020603050405020304" pitchFamily="18" charset="0"/>
                  <a:ea typeface="楷体_GB2312" pitchFamily="49" charset="-122"/>
                </a:rPr>
                <a:t>感应圈</a:t>
              </a:r>
              <a:endParaRPr kumimoji="1" lang="zh-CN" altLang="en-US" sz="2400">
                <a:solidFill>
                  <a:srgbClr val="C00000"/>
                </a:solidFill>
                <a:latin typeface="Times New Roman" panose="02020603050405020304" pitchFamily="18"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iterate type="wd">
                                    <p:tmPct val="10000"/>
                                  </p:iterate>
                                  <p:childTnLst>
                                    <p:set>
                                      <p:cBhvr>
                                        <p:cTn id="9" dur="1" fill="hold">
                                          <p:stCondLst>
                                            <p:cond delay="0"/>
                                          </p:stCondLst>
                                        </p:cTn>
                                        <p:tgtEl>
                                          <p:spTgt spid="20">
                                            <p:txEl>
                                              <p:pRg st="0" end="0"/>
                                            </p:txEl>
                                          </p:spTgt>
                                        </p:tgtEl>
                                        <p:attrNameLst>
                                          <p:attrName>style.visibility</p:attrName>
                                        </p:attrNameLst>
                                      </p:cBhvr>
                                      <p:to>
                                        <p:strVal val="visible"/>
                                      </p:to>
                                    </p:set>
                                    <p:animEffect transition="in" filter="wipe(left)">
                                      <p:cBhvr>
                                        <p:cTn id="10" dur="75"/>
                                        <p:tgtEl>
                                          <p:spTgt spid="20">
                                            <p:txEl>
                                              <p:pRg st="0" end="0"/>
                                            </p:txEl>
                                          </p:spTgt>
                                        </p:tgtEl>
                                      </p:cBhvr>
                                    </p:animEffect>
                                  </p:childTnLst>
                                </p:cTn>
                              </p:par>
                            </p:childTnLst>
                          </p:cTn>
                        </p:par>
                        <p:par>
                          <p:cTn id="11" fill="hold">
                            <p:stCondLst>
                              <p:cond delay="863"/>
                            </p:stCondLst>
                            <p:childTnLst>
                              <p:par>
                                <p:cTn id="12" presetID="22" presetClass="entr" presetSubtype="8" fill="hold" nodeType="after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par>
                          <p:cTn id="15" fill="hold">
                            <p:stCondLst>
                              <p:cond delay="1363"/>
                            </p:stCondLst>
                            <p:childTnLst>
                              <p:par>
                                <p:cTn id="16" presetID="22" presetClass="entr" presetSubtype="8"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wipe(left)">
                                      <p:cBhvr>
                                        <p:cTn id="18" dur="500"/>
                                        <p:tgtEl>
                                          <p:spTgt spid="24"/>
                                        </p:tgtEl>
                                      </p:cBhvr>
                                    </p:animEffect>
                                  </p:childTnLst>
                                </p:cTn>
                              </p:par>
                            </p:childTnLst>
                          </p:cTn>
                        </p:par>
                        <p:par>
                          <p:cTn id="19" fill="hold">
                            <p:stCondLst>
                              <p:cond delay="1863"/>
                            </p:stCondLst>
                            <p:childTnLst>
                              <p:par>
                                <p:cTn id="20" presetID="22" presetClass="entr" presetSubtype="8"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a:t>
            </a:r>
            <a:r>
              <a:rPr kumimoji="0" lang="zh-CN" altLang="en-US" sz="2800">
                <a:solidFill>
                  <a:srgbClr val="002060"/>
                </a:solidFill>
                <a:ea typeface="宋体" panose="02010600030101010101" pitchFamily="2" charset="-122"/>
              </a:rPr>
              <a:t>互</a:t>
            </a:r>
            <a:r>
              <a:rPr kumimoji="0" lang="zh-CN" altLang="en-US" sz="2800" smtClean="0">
                <a:solidFill>
                  <a:srgbClr val="002060"/>
                </a:solidFill>
                <a:ea typeface="宋体" panose="02010600030101010101" pitchFamily="2" charset="-122"/>
              </a:rPr>
              <a:t>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708547" y="6237312"/>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18" name="矩形 17"/>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5" name="Text Box 2"/>
          <p:cNvSpPr txBox="1">
            <a:spLocks noChangeArrowheads="1"/>
          </p:cNvSpPr>
          <p:nvPr/>
        </p:nvSpPr>
        <p:spPr bwMode="auto">
          <a:xfrm>
            <a:off x="368819" y="763308"/>
            <a:ext cx="541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just" eaLnBrk="1" hangingPunct="1"/>
            <a:r>
              <a:rPr kumimoji="1" lang="en-US" altLang="zh-CN">
                <a:solidFill>
                  <a:srgbClr val="C00000"/>
                </a:solidFill>
                <a:latin typeface="Times New Roman" panose="02020603050405020304" pitchFamily="18" charset="0"/>
              </a:rPr>
              <a:t>4 . </a:t>
            </a:r>
            <a:r>
              <a:rPr kumimoji="1" lang="zh-CN" altLang="en-US">
                <a:solidFill>
                  <a:srgbClr val="C00000"/>
                </a:solidFill>
                <a:latin typeface="Times New Roman" panose="02020603050405020304" pitchFamily="18" charset="0"/>
              </a:rPr>
              <a:t>互感系数的计算</a:t>
            </a:r>
            <a:endParaRPr kumimoji="1" lang="zh-CN" altLang="en-US" b="0">
              <a:solidFill>
                <a:srgbClr val="C00000"/>
              </a:solidFill>
              <a:latin typeface="Times New Roman" panose="02020603050405020304" pitchFamily="18" charset="0"/>
            </a:endParaRPr>
          </a:p>
        </p:txBody>
      </p:sp>
      <p:sp>
        <p:nvSpPr>
          <p:cNvPr id="6" name="Text Box 3"/>
          <p:cNvSpPr txBox="1">
            <a:spLocks noChangeArrowheads="1"/>
          </p:cNvSpPr>
          <p:nvPr/>
        </p:nvSpPr>
        <p:spPr bwMode="auto">
          <a:xfrm>
            <a:off x="368819" y="5738528"/>
            <a:ext cx="6229350" cy="541338"/>
          </a:xfrm>
          <a:prstGeom prst="rect">
            <a:avLst/>
          </a:prstGeom>
          <a:solidFill>
            <a:srgbClr val="FFFFCC"/>
          </a:solidFill>
          <a:ln w="9525">
            <a:solidFill>
              <a:srgbClr val="66FFFF"/>
            </a:solidFill>
            <a:miter lim="800000"/>
          </a:ln>
        </p:spPr>
        <p:txBody>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a:solidFill>
                  <a:srgbClr val="0000FF"/>
                </a:solidFill>
                <a:latin typeface="Times New Roman" panose="02020603050405020304" pitchFamily="18" charset="0"/>
              </a:rPr>
              <a:t>哪条路计算方便，就按哪条路计算</a:t>
            </a:r>
            <a:endParaRPr kumimoji="1" lang="zh-CN" altLang="en-US">
              <a:solidFill>
                <a:srgbClr val="0000FF"/>
              </a:solidFill>
              <a:latin typeface="Times New Roman" panose="02020603050405020304" pitchFamily="18" charset="0"/>
            </a:endParaRPr>
          </a:p>
        </p:txBody>
      </p:sp>
      <p:graphicFrame>
        <p:nvGraphicFramePr>
          <p:cNvPr id="7" name="Object 9"/>
          <p:cNvGraphicFramePr>
            <a:graphicFrameLocks noChangeAspect="1"/>
          </p:cNvGraphicFramePr>
          <p:nvPr/>
        </p:nvGraphicFramePr>
        <p:xfrm>
          <a:off x="712522" y="3708909"/>
          <a:ext cx="5329238" cy="1039813"/>
        </p:xfrm>
        <a:graphic>
          <a:graphicData uri="http://schemas.openxmlformats.org/presentationml/2006/ole">
            <mc:AlternateContent xmlns:mc="http://schemas.openxmlformats.org/markup-compatibility/2006">
              <mc:Choice xmlns:v="urn:schemas-microsoft-com:vml" Requires="v">
                <p:oleObj spid="_x0000_s57351" name="Equation" r:id="rId1" imgW="2108200" imgH="431800" progId="Equation.DSMT4">
                  <p:embed/>
                </p:oleObj>
              </mc:Choice>
              <mc:Fallback>
                <p:oleObj name="Equation" r:id="rId1" imgW="2108200" imgH="431800" progId="Equation.DSMT4">
                  <p:embed/>
                  <p:pic>
                    <p:nvPicPr>
                      <p:cNvPr id="0" name="图片 573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522" y="3708909"/>
                        <a:ext cx="5329238"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
          <p:cNvGraphicFramePr>
            <a:graphicFrameLocks noChangeAspect="1"/>
          </p:cNvGraphicFramePr>
          <p:nvPr/>
        </p:nvGraphicFramePr>
        <p:xfrm>
          <a:off x="880797" y="4720147"/>
          <a:ext cx="5049838" cy="949325"/>
        </p:xfrm>
        <a:graphic>
          <a:graphicData uri="http://schemas.openxmlformats.org/presentationml/2006/ole">
            <mc:AlternateContent xmlns:mc="http://schemas.openxmlformats.org/markup-compatibility/2006">
              <mc:Choice xmlns:v="urn:schemas-microsoft-com:vml" Requires="v">
                <p:oleObj spid="_x0000_s57352" name="Equation" r:id="rId3" imgW="2120900" imgH="419100" progId="Equation.DSMT4">
                  <p:embed/>
                </p:oleObj>
              </mc:Choice>
              <mc:Fallback>
                <p:oleObj name="Equation" r:id="rId3" imgW="2120900" imgH="419100" progId="Equation.DSMT4">
                  <p:embed/>
                  <p:pic>
                    <p:nvPicPr>
                      <p:cNvPr id="0" name="图片 5735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797" y="4720147"/>
                        <a:ext cx="5049838"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11"/>
          <p:cNvSpPr/>
          <p:nvPr/>
        </p:nvSpPr>
        <p:spPr bwMode="auto">
          <a:xfrm>
            <a:off x="6221147" y="4074034"/>
            <a:ext cx="276225" cy="1323975"/>
          </a:xfrm>
          <a:prstGeom prst="rightBrace">
            <a:avLst>
              <a:gd name="adj1" fmla="val 39943"/>
              <a:gd name="adj2" fmla="val 50000"/>
            </a:avLst>
          </a:prstGeom>
          <a:noFill/>
          <a:ln w="25400">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0" name="Group 104"/>
          <p:cNvGrpSpPr/>
          <p:nvPr/>
        </p:nvGrpSpPr>
        <p:grpSpPr bwMode="auto">
          <a:xfrm>
            <a:off x="285750" y="1556146"/>
            <a:ext cx="8534400" cy="2114550"/>
            <a:chOff x="113" y="669"/>
            <a:chExt cx="5376" cy="1332"/>
          </a:xfrm>
        </p:grpSpPr>
        <p:sp>
          <p:nvSpPr>
            <p:cNvPr id="11" name="Rectangle 105"/>
            <p:cNvSpPr>
              <a:spLocks noChangeArrowheads="1"/>
            </p:cNvSpPr>
            <p:nvPr/>
          </p:nvSpPr>
          <p:spPr bwMode="auto">
            <a:xfrm>
              <a:off x="113" y="669"/>
              <a:ext cx="5376" cy="1332"/>
            </a:xfrm>
            <a:prstGeom prst="rect">
              <a:avLst/>
            </a:prstGeom>
            <a:solidFill>
              <a:srgbClr val="FFFFCC"/>
            </a:solidFill>
            <a:ln w="28575" algn="ctr">
              <a:solidFill>
                <a:srgbClr val="CC99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2" name="Group 106"/>
            <p:cNvGrpSpPr/>
            <p:nvPr/>
          </p:nvGrpSpPr>
          <p:grpSpPr bwMode="auto">
            <a:xfrm>
              <a:off x="490" y="714"/>
              <a:ext cx="4489" cy="1242"/>
              <a:chOff x="490" y="714"/>
              <a:chExt cx="4489" cy="1242"/>
            </a:xfrm>
          </p:grpSpPr>
          <p:sp>
            <p:nvSpPr>
              <p:cNvPr id="13" name="Text Box 107"/>
              <p:cNvSpPr txBox="1">
                <a:spLocks noChangeArrowheads="1"/>
              </p:cNvSpPr>
              <p:nvPr/>
            </p:nvSpPr>
            <p:spPr bwMode="auto">
              <a:xfrm>
                <a:off x="490" y="714"/>
                <a:ext cx="4489"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2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设回路</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1</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有电流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1  </a:t>
                </a:r>
                <a:r>
                  <a:rPr kumimoji="1"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1</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的磁场分布为       </a:t>
                </a:r>
                <a:r>
                  <a:rPr kumimoji="1"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 </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穿过回路 </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2 </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的全磁通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Ψ</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21 </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为</a:t>
                </a:r>
                <a:endParaRPr kumimoji="1" lang="zh-CN" altLang="en-US" sz="28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4" name="Object 109"/>
              <p:cNvGraphicFramePr>
                <a:graphicFrameLocks noChangeAspect="1"/>
              </p:cNvGraphicFramePr>
              <p:nvPr/>
            </p:nvGraphicFramePr>
            <p:xfrm>
              <a:off x="4200" y="714"/>
              <a:ext cx="291" cy="366"/>
            </p:xfrm>
            <a:graphic>
              <a:graphicData uri="http://schemas.openxmlformats.org/presentationml/2006/ole">
                <mc:AlternateContent xmlns:mc="http://schemas.openxmlformats.org/markup-compatibility/2006">
                  <mc:Choice xmlns:v="urn:schemas-microsoft-com:vml" Requires="v">
                    <p:oleObj spid="_x0000_s57353" name="公式" r:id="rId5" imgW="190500" imgH="241300" progId="Equation.3">
                      <p:embed/>
                    </p:oleObj>
                  </mc:Choice>
                  <mc:Fallback>
                    <p:oleObj name="公式" r:id="rId5" imgW="190500" imgH="241300" progId="Equation.3">
                      <p:embed/>
                      <p:pic>
                        <p:nvPicPr>
                          <p:cNvPr id="0" name="图片 573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0" y="714"/>
                            <a:ext cx="291" cy="3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111"/>
              <p:cNvSpPr txBox="1">
                <a:spLocks noChangeArrowheads="1"/>
              </p:cNvSpPr>
              <p:nvPr/>
            </p:nvSpPr>
            <p:spPr bwMode="auto">
              <a:xfrm>
                <a:off x="3015" y="1442"/>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楷体_GB2312" pitchFamily="49" charset="-122"/>
                    <a:ea typeface="楷体_GB2312" pitchFamily="49" charset="-122"/>
                  </a:rPr>
                  <a:t>得</a:t>
                </a:r>
                <a:endParaRPr kumimoji="1" lang="zh-CN" altLang="en-US" sz="2800" b="1" i="0" u="none" strike="noStrike" kern="0" cap="none" spc="0" normalizeH="0" baseline="0" noProof="0">
                  <a:ln>
                    <a:noFill/>
                  </a:ln>
                  <a:solidFill>
                    <a:srgbClr val="000000"/>
                  </a:solidFill>
                  <a:effectLst/>
                  <a:uLnTx/>
                  <a:uFillTx/>
                  <a:latin typeface="楷体_GB2312" pitchFamily="49" charset="-122"/>
                  <a:ea typeface="楷体_GB2312" pitchFamily="49" charset="-122"/>
                </a:endParaRPr>
              </a:p>
            </p:txBody>
          </p:sp>
          <p:graphicFrame>
            <p:nvGraphicFramePr>
              <p:cNvPr id="16" name="Object 112"/>
              <p:cNvGraphicFramePr>
                <a:graphicFrameLocks noChangeAspect="1"/>
              </p:cNvGraphicFramePr>
              <p:nvPr/>
            </p:nvGraphicFramePr>
            <p:xfrm>
              <a:off x="3355" y="1316"/>
              <a:ext cx="863" cy="640"/>
            </p:xfrm>
            <a:graphic>
              <a:graphicData uri="http://schemas.openxmlformats.org/presentationml/2006/ole">
                <mc:AlternateContent xmlns:mc="http://schemas.openxmlformats.org/markup-compatibility/2006">
                  <mc:Choice xmlns:v="urn:schemas-microsoft-com:vml" Requires="v">
                    <p:oleObj spid="_x0000_s57354" name="公式" r:id="rId7" imgW="596900" imgH="444500" progId="Equation.3">
                      <p:embed/>
                    </p:oleObj>
                  </mc:Choice>
                  <mc:Fallback>
                    <p:oleObj name="公式" r:id="rId7" imgW="596900" imgH="444500" progId="Equation.3">
                      <p:embed/>
                      <p:pic>
                        <p:nvPicPr>
                          <p:cNvPr id="0" name="图片 573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5" y="1316"/>
                            <a:ext cx="863" cy="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Line 114"/>
              <p:cNvSpPr>
                <a:spLocks noChangeShapeType="1"/>
              </p:cNvSpPr>
              <p:nvPr/>
            </p:nvSpPr>
            <p:spPr bwMode="auto">
              <a:xfrm>
                <a:off x="2562" y="1623"/>
                <a:ext cx="384" cy="0"/>
              </a:xfrm>
              <a:prstGeom prst="line">
                <a:avLst/>
              </a:prstGeom>
              <a:noFill/>
              <a:ln w="1905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9" name="Object 116"/>
              <p:cNvGraphicFramePr>
                <a:graphicFrameLocks noChangeAspect="1"/>
              </p:cNvGraphicFramePr>
              <p:nvPr/>
            </p:nvGraphicFramePr>
            <p:xfrm>
              <a:off x="889" y="1408"/>
              <a:ext cx="1673" cy="486"/>
            </p:xfrm>
            <a:graphic>
              <a:graphicData uri="http://schemas.openxmlformats.org/presentationml/2006/ole">
                <mc:AlternateContent xmlns:mc="http://schemas.openxmlformats.org/markup-compatibility/2006">
                  <mc:Choice xmlns:v="urn:schemas-microsoft-com:vml" Requires="v">
                    <p:oleObj spid="_x0000_s57355" name="公式" r:id="rId9" imgW="1193800" imgH="330200" progId="Equation.3">
                      <p:embed/>
                    </p:oleObj>
                  </mc:Choice>
                  <mc:Fallback>
                    <p:oleObj name="公式" r:id="rId9" imgW="1193800" imgH="330200" progId="Equation.3">
                      <p:embed/>
                      <p:pic>
                        <p:nvPicPr>
                          <p:cNvPr id="0" name="图片 573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 y="1408"/>
                            <a:ext cx="1673" cy="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20" name="AutoShape 117" descr="浅色上对角线"/>
          <p:cNvSpPr>
            <a:spLocks noChangeArrowheads="1"/>
          </p:cNvSpPr>
          <p:nvPr/>
        </p:nvSpPr>
        <p:spPr bwMode="auto">
          <a:xfrm>
            <a:off x="6749785" y="4678872"/>
            <a:ext cx="612775" cy="1330325"/>
          </a:xfrm>
          <a:prstGeom prst="curvedLeftArrow">
            <a:avLst>
              <a:gd name="adj1" fmla="val 43420"/>
              <a:gd name="adj2" fmla="val 86839"/>
              <a:gd name="adj3" fmla="val 33333"/>
            </a:avLst>
          </a:prstGeom>
          <a:pattFill prst="ltUpDiag">
            <a:fgClr>
              <a:srgbClr val="CC9900"/>
            </a:fgClr>
            <a:bgClr>
              <a:srgbClr val="FFFFFF"/>
            </a:bgClr>
          </a:patt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七角星 20"/>
          <p:cNvSpPr/>
          <p:nvPr/>
        </p:nvSpPr>
        <p:spPr bwMode="auto">
          <a:xfrm>
            <a:off x="772847" y="4748722"/>
            <a:ext cx="720725" cy="720725"/>
          </a:xfrm>
          <a:prstGeom prst="star7">
            <a:avLst/>
          </a:prstGeom>
          <a:noFill/>
          <a:ln w="25400" cap="flat" cmpd="sng" algn="ctr">
            <a:solidFill>
              <a:srgbClr val="FF0000"/>
            </a:solidFill>
            <a:prstDash val="solid"/>
            <a:round/>
            <a:headEnd type="none" w="med" len="med"/>
            <a:tailEnd type="none" w="med" len="med"/>
          </a:ln>
          <a:effectLst/>
        </p:spPr>
        <p:txBody>
          <a:bodyPr wrap="none" anchor="ctr"/>
          <a:lstStyle/>
          <a:p>
            <a:pPr>
              <a:defRPr/>
            </a:pPr>
            <a:endParaRPr lang="zh-CN" altLang="en-US">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strips(downRight)">
                                      <p:cBhvr>
                                        <p:cTn id="11" dur="20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up)">
                                      <p:cBhvr>
                                        <p:cTn id="33" dur="2000"/>
                                        <p:tgtEl>
                                          <p:spTgt spid="20"/>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二</a:t>
            </a:r>
            <a:r>
              <a:rPr kumimoji="0" lang="zh-CN" altLang="en-US" sz="2800" smtClean="0">
                <a:solidFill>
                  <a:srgbClr val="002060"/>
                </a:solidFill>
                <a:ea typeface="宋体" panose="02010600030101010101" pitchFamily="2" charset="-122"/>
              </a:rPr>
              <a:t>、</a:t>
            </a:r>
            <a:r>
              <a:rPr kumimoji="0" lang="zh-CN" altLang="en-US" sz="2800">
                <a:solidFill>
                  <a:srgbClr val="002060"/>
                </a:solidFill>
                <a:ea typeface="宋体" panose="02010600030101010101" pitchFamily="2" charset="-122"/>
              </a:rPr>
              <a:t>互</a:t>
            </a:r>
            <a:r>
              <a:rPr kumimoji="0" lang="zh-CN" altLang="en-US" sz="2800" smtClean="0">
                <a:solidFill>
                  <a:srgbClr val="002060"/>
                </a:solidFill>
                <a:ea typeface="宋体" panose="02010600030101010101" pitchFamily="2" charset="-122"/>
              </a:rPr>
              <a:t>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a:xfrm>
            <a:off x="6708547" y="6237312"/>
            <a:ext cx="2025000" cy="316800"/>
          </a:xfrm>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18" name="矩形 17"/>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5" name="Rectangle 5"/>
          <p:cNvSpPr>
            <a:spLocks noChangeArrowheads="1"/>
          </p:cNvSpPr>
          <p:nvPr/>
        </p:nvSpPr>
        <p:spPr bwMode="auto">
          <a:xfrm>
            <a:off x="1798638" y="942241"/>
            <a:ext cx="6769100" cy="954107"/>
          </a:xfrm>
          <a:prstGeom prst="rect">
            <a:avLst/>
          </a:prstGeom>
          <a:solidFill>
            <a:srgbClr val="FFFFCC"/>
          </a:solidFill>
          <a:ln w="28575">
            <a:solidFill>
              <a:srgbClr val="66FFFF"/>
            </a:solidFill>
            <a:miter lim="800000"/>
          </a:ln>
        </p:spPr>
        <p:txBody>
          <a:bodyPr>
            <a:spAutoFit/>
          </a:bodyPr>
          <a:lstStyle/>
          <a:p>
            <a:r>
              <a:rPr kumimoji="1" lang="zh-CN" altLang="en-US" sz="2800" b="1" smtClean="0">
                <a:solidFill>
                  <a:srgbClr val="CC0000"/>
                </a:solidFill>
                <a:latin typeface="宋体" panose="02010600030101010101" pitchFamily="2" charset="-122"/>
                <a:ea typeface="宋体" panose="02010600030101010101" pitchFamily="2" charset="-122"/>
              </a:rPr>
              <a:t>下面</a:t>
            </a:r>
            <a:r>
              <a:rPr kumimoji="1" lang="zh-CN" altLang="en-US" sz="2800" b="1">
                <a:solidFill>
                  <a:srgbClr val="CC0000"/>
                </a:solidFill>
                <a:latin typeface="宋体" panose="02010600030101010101" pitchFamily="2" charset="-122"/>
                <a:ea typeface="宋体" panose="02010600030101010101" pitchFamily="2" charset="-122"/>
              </a:rPr>
              <a:t>几种情况，选择哪条路计算互感系数 </a:t>
            </a:r>
            <a:r>
              <a:rPr kumimoji="1" lang="en-US" altLang="zh-CN" sz="2800" b="1" i="1">
                <a:solidFill>
                  <a:srgbClr val="CC0000"/>
                </a:solidFill>
                <a:latin typeface="宋体" panose="02010600030101010101" pitchFamily="2" charset="-122"/>
                <a:ea typeface="宋体" panose="02010600030101010101" pitchFamily="2" charset="-122"/>
              </a:rPr>
              <a:t>M </a:t>
            </a:r>
            <a:r>
              <a:rPr kumimoji="1" lang="zh-CN" altLang="en-US" sz="2800" b="1">
                <a:solidFill>
                  <a:srgbClr val="CC0000"/>
                </a:solidFill>
                <a:latin typeface="宋体" panose="02010600030101010101" pitchFamily="2" charset="-122"/>
                <a:ea typeface="宋体" panose="02010600030101010101" pitchFamily="2" charset="-122"/>
              </a:rPr>
              <a:t>方便？</a:t>
            </a:r>
            <a:endParaRPr kumimoji="1" lang="zh-CN" altLang="en-US" sz="2800" b="1">
              <a:solidFill>
                <a:srgbClr val="CC0000"/>
              </a:solidFill>
              <a:latin typeface="宋体" panose="02010600030101010101" pitchFamily="2" charset="-122"/>
              <a:ea typeface="宋体" panose="02010600030101010101" pitchFamily="2" charset="-122"/>
            </a:endParaRPr>
          </a:p>
        </p:txBody>
      </p:sp>
      <p:grpSp>
        <p:nvGrpSpPr>
          <p:cNvPr id="6" name="Group 6"/>
          <p:cNvGrpSpPr/>
          <p:nvPr/>
        </p:nvGrpSpPr>
        <p:grpSpPr bwMode="auto">
          <a:xfrm>
            <a:off x="152887" y="2178050"/>
            <a:ext cx="1404938" cy="536575"/>
            <a:chOff x="336" y="3202"/>
            <a:chExt cx="720" cy="338"/>
          </a:xfrm>
        </p:grpSpPr>
        <p:sp>
          <p:nvSpPr>
            <p:cNvPr id="7" name="Text Box 7"/>
            <p:cNvSpPr txBox="1">
              <a:spLocks noChangeArrowheads="1"/>
            </p:cNvSpPr>
            <p:nvPr/>
          </p:nvSpPr>
          <p:spPr bwMode="auto">
            <a:xfrm>
              <a:off x="336" y="3202"/>
              <a:ext cx="720" cy="33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思考</a:t>
              </a:r>
              <a:endParaRPr kumimoji="1" lang="zh-CN" altLang="en-US" i="0" u="none" strike="noStrike" kern="0" cap="none" spc="0" normalizeH="0" baseline="0" noProof="0">
                <a:ln>
                  <a:noFill/>
                </a:ln>
                <a:solidFill>
                  <a:srgbClr val="000000"/>
                </a:solidFill>
                <a:effectLst/>
                <a:uLnTx/>
                <a:uFillTx/>
                <a:latin typeface="宋体" panose="02010600030101010101" pitchFamily="2" charset="-122"/>
              </a:endParaRPr>
            </a:p>
          </p:txBody>
        </p:sp>
        <p:sp>
          <p:nvSpPr>
            <p:cNvPr id="8" name="Rectangle 8"/>
            <p:cNvSpPr>
              <a:spLocks noChangeArrowheads="1"/>
            </p:cNvSpPr>
            <p:nvPr/>
          </p:nvSpPr>
          <p:spPr bwMode="auto">
            <a:xfrm>
              <a:off x="372" y="3204"/>
              <a:ext cx="576" cy="336"/>
            </a:xfrm>
            <a:prstGeom prst="rect">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9" name="Group 9"/>
          <p:cNvGrpSpPr/>
          <p:nvPr/>
        </p:nvGrpSpPr>
        <p:grpSpPr bwMode="auto">
          <a:xfrm>
            <a:off x="1439863" y="2097089"/>
            <a:ext cx="2590800" cy="1302787"/>
            <a:chOff x="1536" y="2976"/>
            <a:chExt cx="1846" cy="928"/>
          </a:xfrm>
        </p:grpSpPr>
        <p:grpSp>
          <p:nvGrpSpPr>
            <p:cNvPr id="10" name="Group 10"/>
            <p:cNvGrpSpPr/>
            <p:nvPr/>
          </p:nvGrpSpPr>
          <p:grpSpPr bwMode="auto">
            <a:xfrm>
              <a:off x="1680" y="2976"/>
              <a:ext cx="264" cy="864"/>
              <a:chOff x="1680" y="2976"/>
              <a:chExt cx="264" cy="864"/>
            </a:xfrm>
          </p:grpSpPr>
          <p:sp>
            <p:nvSpPr>
              <p:cNvPr id="16" name="Oval 11"/>
              <p:cNvSpPr>
                <a:spLocks noChangeArrowheads="1"/>
              </p:cNvSpPr>
              <p:nvPr/>
            </p:nvSpPr>
            <p:spPr bwMode="auto">
              <a:xfrm>
                <a:off x="1680" y="2976"/>
                <a:ext cx="240" cy="864"/>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17" name="Rectangle 12"/>
              <p:cNvSpPr>
                <a:spLocks noChangeArrowheads="1"/>
              </p:cNvSpPr>
              <p:nvPr/>
            </p:nvSpPr>
            <p:spPr bwMode="auto">
              <a:xfrm>
                <a:off x="1896" y="3360"/>
                <a:ext cx="48" cy="9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sp>
          <p:nvSpPr>
            <p:cNvPr id="11" name="Oval 13"/>
            <p:cNvSpPr>
              <a:spLocks noChangeArrowheads="1"/>
            </p:cNvSpPr>
            <p:nvPr/>
          </p:nvSpPr>
          <p:spPr bwMode="auto">
            <a:xfrm>
              <a:off x="2688" y="3312"/>
              <a:ext cx="96" cy="192"/>
            </a:xfrm>
            <a:prstGeom prst="ellipse">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12" name="Rectangle 14"/>
            <p:cNvSpPr>
              <a:spLocks noChangeArrowheads="1"/>
            </p:cNvSpPr>
            <p:nvPr/>
          </p:nvSpPr>
          <p:spPr bwMode="auto">
            <a:xfrm>
              <a:off x="2760" y="3384"/>
              <a:ext cx="48" cy="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13" name="Line 15"/>
            <p:cNvSpPr>
              <a:spLocks noChangeShapeType="1"/>
            </p:cNvSpPr>
            <p:nvPr/>
          </p:nvSpPr>
          <p:spPr bwMode="auto">
            <a:xfrm>
              <a:off x="1536" y="3408"/>
              <a:ext cx="1488" cy="0"/>
            </a:xfrm>
            <a:prstGeom prst="line">
              <a:avLst/>
            </a:prstGeom>
            <a:noFill/>
            <a:ln w="19050">
              <a:solidFill>
                <a:srgbClr val="000000"/>
              </a:solidFill>
              <a:prstDash val="lg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14" name="Text Box 16"/>
            <p:cNvSpPr txBox="1">
              <a:spLocks noChangeArrowheads="1"/>
            </p:cNvSpPr>
            <p:nvPr/>
          </p:nvSpPr>
          <p:spPr bwMode="auto">
            <a:xfrm>
              <a:off x="1871" y="3531"/>
              <a:ext cx="804"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线圈</a:t>
              </a:r>
              <a:r>
                <a:rPr kumimoji="1" lang="en-US" altLang="zh-CN" i="0" u="none" strike="noStrike" kern="0" cap="none" spc="0" normalizeH="0" baseline="0" noProof="0">
                  <a:ln>
                    <a:noFill/>
                  </a:ln>
                  <a:solidFill>
                    <a:srgbClr val="000000"/>
                  </a:solidFill>
                  <a:effectLst/>
                  <a:uLnTx/>
                  <a:uFillTx/>
                  <a:latin typeface="宋体" panose="02010600030101010101" pitchFamily="2" charset="-122"/>
                </a:rPr>
                <a:t>1</a:t>
              </a:r>
              <a:endParaRPr kumimoji="1" lang="en-US" altLang="zh-CN" i="0" u="none" strike="noStrike" kern="0" cap="none" spc="0" normalizeH="0" baseline="0" noProof="0">
                <a:ln>
                  <a:noFill/>
                </a:ln>
                <a:solidFill>
                  <a:srgbClr val="000000"/>
                </a:solidFill>
                <a:effectLst/>
                <a:uLnTx/>
                <a:uFillTx/>
                <a:latin typeface="宋体" panose="02010600030101010101" pitchFamily="2" charset="-122"/>
              </a:endParaRPr>
            </a:p>
          </p:txBody>
        </p:sp>
        <p:sp>
          <p:nvSpPr>
            <p:cNvPr id="15" name="Text Box 17"/>
            <p:cNvSpPr txBox="1">
              <a:spLocks noChangeArrowheads="1"/>
            </p:cNvSpPr>
            <p:nvPr/>
          </p:nvSpPr>
          <p:spPr bwMode="auto">
            <a:xfrm>
              <a:off x="2602" y="3520"/>
              <a:ext cx="780"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线圈</a:t>
              </a:r>
              <a:r>
                <a:rPr kumimoji="1" lang="en-US" altLang="zh-CN" i="0" u="none" strike="noStrike" kern="0" cap="none" spc="0" normalizeH="0" baseline="0" noProof="0">
                  <a:ln>
                    <a:noFill/>
                  </a:ln>
                  <a:solidFill>
                    <a:srgbClr val="000000"/>
                  </a:solidFill>
                  <a:effectLst/>
                  <a:uLnTx/>
                  <a:uFillTx/>
                  <a:latin typeface="宋体" panose="02010600030101010101" pitchFamily="2" charset="-122"/>
                </a:rPr>
                <a:t>2</a:t>
              </a:r>
              <a:endParaRPr kumimoji="1" lang="en-US" altLang="zh-CN" i="0" u="none" strike="noStrike" kern="0" cap="none" spc="0" normalizeH="0" baseline="0" noProof="0">
                <a:ln>
                  <a:noFill/>
                </a:ln>
                <a:solidFill>
                  <a:srgbClr val="000000"/>
                </a:solidFill>
                <a:effectLst/>
                <a:uLnTx/>
                <a:uFillTx/>
                <a:latin typeface="宋体" panose="02010600030101010101" pitchFamily="2" charset="-122"/>
              </a:endParaRPr>
            </a:p>
          </p:txBody>
        </p:sp>
      </p:grpSp>
      <p:grpSp>
        <p:nvGrpSpPr>
          <p:cNvPr id="19" name="Group 18"/>
          <p:cNvGrpSpPr/>
          <p:nvPr/>
        </p:nvGrpSpPr>
        <p:grpSpPr bwMode="auto">
          <a:xfrm>
            <a:off x="1871663" y="4083050"/>
            <a:ext cx="1693862" cy="1973263"/>
            <a:chOff x="530" y="2478"/>
            <a:chExt cx="989" cy="1152"/>
          </a:xfrm>
        </p:grpSpPr>
        <p:sp>
          <p:nvSpPr>
            <p:cNvPr id="20" name="Line 19"/>
            <p:cNvSpPr>
              <a:spLocks noChangeShapeType="1"/>
            </p:cNvSpPr>
            <p:nvPr/>
          </p:nvSpPr>
          <p:spPr bwMode="auto">
            <a:xfrm>
              <a:off x="530" y="2704"/>
              <a:ext cx="0" cy="764"/>
            </a:xfrm>
            <a:prstGeom prst="line">
              <a:avLst/>
            </a:prstGeom>
            <a:noFill/>
            <a:ln w="38100">
              <a:solidFill>
                <a:srgbClr val="0000FF"/>
              </a:solidFill>
              <a:round/>
              <a:tailEnd type="non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1" name="Rectangle 20"/>
            <p:cNvSpPr>
              <a:spLocks noChangeArrowheads="1"/>
            </p:cNvSpPr>
            <p:nvPr/>
          </p:nvSpPr>
          <p:spPr bwMode="auto">
            <a:xfrm>
              <a:off x="821" y="2798"/>
              <a:ext cx="379" cy="466"/>
            </a:xfrm>
            <a:prstGeom prst="rect">
              <a:avLst/>
            </a:prstGeom>
            <a:noFill/>
            <a:ln w="44450">
              <a:solidFill>
                <a:srgbClr val="006600"/>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2" name="Line 21"/>
            <p:cNvSpPr>
              <a:spLocks noChangeShapeType="1"/>
            </p:cNvSpPr>
            <p:nvPr/>
          </p:nvSpPr>
          <p:spPr bwMode="auto">
            <a:xfrm>
              <a:off x="1200" y="2798"/>
              <a:ext cx="233" cy="0"/>
            </a:xfrm>
            <a:prstGeom prst="line">
              <a:avLst/>
            </a:prstGeom>
            <a:noFill/>
            <a:ln w="19050">
              <a:solidFill>
                <a:srgbClr val="000000"/>
              </a:solidFill>
              <a:prstDash val="dash"/>
              <a:round/>
              <a:tailEnd type="non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3" name="Line 22"/>
            <p:cNvSpPr>
              <a:spLocks noChangeShapeType="1"/>
            </p:cNvSpPr>
            <p:nvPr/>
          </p:nvSpPr>
          <p:spPr bwMode="auto">
            <a:xfrm>
              <a:off x="1200" y="3264"/>
              <a:ext cx="233" cy="0"/>
            </a:xfrm>
            <a:prstGeom prst="line">
              <a:avLst/>
            </a:prstGeom>
            <a:noFill/>
            <a:ln w="19050">
              <a:solidFill>
                <a:srgbClr val="000000"/>
              </a:solidFill>
              <a:prstDash val="dash"/>
              <a:round/>
              <a:tailEnd type="non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4" name="Line 23"/>
            <p:cNvSpPr>
              <a:spLocks noChangeShapeType="1"/>
            </p:cNvSpPr>
            <p:nvPr/>
          </p:nvSpPr>
          <p:spPr bwMode="auto">
            <a:xfrm>
              <a:off x="1345" y="2798"/>
              <a:ext cx="0" cy="466"/>
            </a:xfrm>
            <a:prstGeom prst="line">
              <a:avLst/>
            </a:prstGeom>
            <a:noFill/>
            <a:ln w="19050">
              <a:solidFill>
                <a:srgbClr val="FF0066"/>
              </a:solidFill>
              <a:round/>
              <a:headEnd type="triangle" w="med" len="me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5" name="Line 24"/>
            <p:cNvSpPr>
              <a:spLocks noChangeShapeType="1"/>
            </p:cNvSpPr>
            <p:nvPr/>
          </p:nvSpPr>
          <p:spPr bwMode="auto">
            <a:xfrm>
              <a:off x="530" y="3177"/>
              <a:ext cx="291" cy="0"/>
            </a:xfrm>
            <a:prstGeom prst="line">
              <a:avLst/>
            </a:prstGeom>
            <a:noFill/>
            <a:ln w="19050">
              <a:solidFill>
                <a:srgbClr val="FF0066"/>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26" name="Line 25"/>
            <p:cNvSpPr>
              <a:spLocks noChangeShapeType="1"/>
            </p:cNvSpPr>
            <p:nvPr/>
          </p:nvSpPr>
          <p:spPr bwMode="auto">
            <a:xfrm>
              <a:off x="821" y="2720"/>
              <a:ext cx="379" cy="0"/>
            </a:xfrm>
            <a:prstGeom prst="line">
              <a:avLst/>
            </a:prstGeom>
            <a:noFill/>
            <a:ln w="12700">
              <a:solidFill>
                <a:srgbClr val="FF0066"/>
              </a:solidFill>
              <a:round/>
              <a:headEnd type="triangle" w="med" len="me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aphicFrame>
          <p:nvGraphicFramePr>
            <p:cNvPr id="27" name="Object 26"/>
            <p:cNvGraphicFramePr>
              <a:graphicFrameLocks noChangeAspect="1"/>
            </p:cNvGraphicFramePr>
            <p:nvPr/>
          </p:nvGraphicFramePr>
          <p:xfrm>
            <a:off x="988" y="2536"/>
            <a:ext cx="154" cy="213"/>
          </p:xfrm>
          <a:graphic>
            <a:graphicData uri="http://schemas.openxmlformats.org/presentationml/2006/ole">
              <mc:AlternateContent xmlns:mc="http://schemas.openxmlformats.org/markup-compatibility/2006">
                <mc:Choice xmlns:v="urn:schemas-microsoft-com:vml" Requires="v">
                  <p:oleObj spid="_x0000_s58378" name="Equation" r:id="rId1" imgW="127000" imgH="177165" progId="Equation.3">
                    <p:embed/>
                  </p:oleObj>
                </mc:Choice>
                <mc:Fallback>
                  <p:oleObj name="Equation" r:id="rId1" imgW="127000" imgH="177165" progId="Equation.3">
                    <p:embed/>
                    <p:pic>
                      <p:nvPicPr>
                        <p:cNvPr id="0" name="图片 583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 y="2536"/>
                          <a:ext cx="154" cy="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p:cNvGraphicFramePr>
              <a:graphicFrameLocks noChangeAspect="1"/>
            </p:cNvGraphicFramePr>
            <p:nvPr/>
          </p:nvGraphicFramePr>
          <p:xfrm>
            <a:off x="617" y="3002"/>
            <a:ext cx="138" cy="184"/>
          </p:xfrm>
          <a:graphic>
            <a:graphicData uri="http://schemas.openxmlformats.org/presentationml/2006/ole">
              <mc:AlternateContent xmlns:mc="http://schemas.openxmlformats.org/markup-compatibility/2006">
                <mc:Choice xmlns:v="urn:schemas-microsoft-com:vml" Requires="v">
                  <p:oleObj spid="_x0000_s58379" name="Equation" r:id="rId3" imgW="190500" imgH="254000" progId="Equation.3">
                    <p:embed/>
                  </p:oleObj>
                </mc:Choice>
                <mc:Fallback>
                  <p:oleObj name="Equation" r:id="rId3" imgW="190500" imgH="254000" progId="Equation.3">
                    <p:embed/>
                    <p:pic>
                      <p:nvPicPr>
                        <p:cNvPr id="0" name="图片 583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 y="3002"/>
                          <a:ext cx="138"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28"/>
            <p:cNvGraphicFramePr>
              <a:graphicFrameLocks noChangeAspect="1"/>
            </p:cNvGraphicFramePr>
            <p:nvPr/>
          </p:nvGraphicFramePr>
          <p:xfrm>
            <a:off x="1342" y="2904"/>
            <a:ext cx="177" cy="215"/>
          </p:xfrm>
          <a:graphic>
            <a:graphicData uri="http://schemas.openxmlformats.org/presentationml/2006/ole">
              <mc:AlternateContent xmlns:mc="http://schemas.openxmlformats.org/markup-compatibility/2006">
                <mc:Choice xmlns:v="urn:schemas-microsoft-com:vml" Requires="v">
                  <p:oleObj spid="_x0000_s58380" name="Equation" r:id="rId5" imgW="88900" imgH="177165" progId="Equation.3">
                    <p:embed/>
                  </p:oleObj>
                </mc:Choice>
                <mc:Fallback>
                  <p:oleObj name="Equation" r:id="rId5" imgW="88900" imgH="177165" progId="Equation.3">
                    <p:embed/>
                    <p:pic>
                      <p:nvPicPr>
                        <p:cNvPr id="0" name="图片 583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2" y="2904"/>
                          <a:ext cx="177"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Line 29"/>
            <p:cNvSpPr>
              <a:spLocks noChangeShapeType="1"/>
            </p:cNvSpPr>
            <p:nvPr/>
          </p:nvSpPr>
          <p:spPr bwMode="auto">
            <a:xfrm>
              <a:off x="530" y="3339"/>
              <a:ext cx="0" cy="291"/>
            </a:xfrm>
            <a:prstGeom prst="line">
              <a:avLst/>
            </a:prstGeom>
            <a:noFill/>
            <a:ln w="44450">
              <a:solidFill>
                <a:srgbClr val="000000"/>
              </a:solidFill>
              <a:prstDash val="dash"/>
              <a:round/>
              <a:tailEnd type="none" w="sm"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1" name="Line 30"/>
            <p:cNvSpPr>
              <a:spLocks noChangeShapeType="1"/>
            </p:cNvSpPr>
            <p:nvPr/>
          </p:nvSpPr>
          <p:spPr bwMode="auto">
            <a:xfrm>
              <a:off x="530" y="2478"/>
              <a:ext cx="0" cy="291"/>
            </a:xfrm>
            <a:prstGeom prst="line">
              <a:avLst/>
            </a:prstGeom>
            <a:noFill/>
            <a:ln w="44450">
              <a:solidFill>
                <a:srgbClr val="000000"/>
              </a:solidFill>
              <a:prstDash val="dash"/>
              <a:round/>
              <a:tailEnd type="none" w="sm"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2" name="Line 31"/>
            <p:cNvSpPr>
              <a:spLocks noChangeShapeType="1"/>
            </p:cNvSpPr>
            <p:nvPr/>
          </p:nvSpPr>
          <p:spPr bwMode="auto">
            <a:xfrm flipV="1">
              <a:off x="821" y="2682"/>
              <a:ext cx="0" cy="116"/>
            </a:xfrm>
            <a:prstGeom prst="line">
              <a:avLst/>
            </a:prstGeom>
            <a:noFill/>
            <a:ln w="9525">
              <a:solidFill>
                <a:srgbClr val="000000"/>
              </a:solidFill>
              <a:round/>
              <a:tailEnd type="none" w="sm"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3" name="Line 32"/>
            <p:cNvSpPr>
              <a:spLocks noChangeShapeType="1"/>
            </p:cNvSpPr>
            <p:nvPr/>
          </p:nvSpPr>
          <p:spPr bwMode="auto">
            <a:xfrm flipV="1">
              <a:off x="1200" y="2682"/>
              <a:ext cx="0" cy="116"/>
            </a:xfrm>
            <a:prstGeom prst="line">
              <a:avLst/>
            </a:prstGeom>
            <a:noFill/>
            <a:ln w="9525">
              <a:solidFill>
                <a:srgbClr val="000000"/>
              </a:solidFill>
              <a:round/>
              <a:tailEnd type="none" w="sm"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35" name="Group 33"/>
          <p:cNvGrpSpPr/>
          <p:nvPr/>
        </p:nvGrpSpPr>
        <p:grpSpPr bwMode="auto">
          <a:xfrm>
            <a:off x="5183188" y="4144963"/>
            <a:ext cx="2627312" cy="2055812"/>
            <a:chOff x="2754" y="484"/>
            <a:chExt cx="1968" cy="1540"/>
          </a:xfrm>
        </p:grpSpPr>
        <p:sp>
          <p:nvSpPr>
            <p:cNvPr id="36" name="AutoShape 34"/>
            <p:cNvSpPr>
              <a:spLocks noChangeArrowheads="1"/>
            </p:cNvSpPr>
            <p:nvPr/>
          </p:nvSpPr>
          <p:spPr bwMode="auto">
            <a:xfrm>
              <a:off x="2754" y="772"/>
              <a:ext cx="1785" cy="746"/>
            </a:xfrm>
            <a:prstGeom prst="can">
              <a:avLst>
                <a:gd name="adj" fmla="val 50000"/>
              </a:avLst>
            </a:prstGeom>
            <a:solidFill>
              <a:srgbClr val="FFFF99"/>
            </a:solidFill>
            <a:ln w="38100">
              <a:solidFill>
                <a:srgbClr val="6633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7" name="Oval 35"/>
            <p:cNvSpPr>
              <a:spLocks noChangeArrowheads="1"/>
            </p:cNvSpPr>
            <p:nvPr/>
          </p:nvSpPr>
          <p:spPr bwMode="auto">
            <a:xfrm>
              <a:off x="3138" y="868"/>
              <a:ext cx="1008" cy="197"/>
            </a:xfrm>
            <a:prstGeom prst="ellipse">
              <a:avLst/>
            </a:prstGeom>
            <a:solidFill>
              <a:srgbClr val="FF9933"/>
            </a:solidFill>
            <a:ln w="3810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8" name="Line 36"/>
            <p:cNvSpPr>
              <a:spLocks noChangeShapeType="1"/>
            </p:cNvSpPr>
            <p:nvPr/>
          </p:nvSpPr>
          <p:spPr bwMode="auto">
            <a:xfrm>
              <a:off x="3666" y="1502"/>
              <a:ext cx="0" cy="522"/>
            </a:xfrm>
            <a:prstGeom prst="line">
              <a:avLst/>
            </a:prstGeom>
            <a:noFill/>
            <a:ln w="38100">
              <a:solidFill>
                <a:srgbClr val="3B812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9" name="Line 37"/>
            <p:cNvSpPr>
              <a:spLocks noChangeShapeType="1"/>
            </p:cNvSpPr>
            <p:nvPr/>
          </p:nvSpPr>
          <p:spPr bwMode="auto">
            <a:xfrm>
              <a:off x="3666" y="484"/>
              <a:ext cx="0" cy="498"/>
            </a:xfrm>
            <a:prstGeom prst="line">
              <a:avLst/>
            </a:prstGeom>
            <a:noFill/>
            <a:ln w="38100">
              <a:solidFill>
                <a:srgbClr val="3B812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40" name="Line 38"/>
            <p:cNvSpPr>
              <a:spLocks noChangeShapeType="1"/>
            </p:cNvSpPr>
            <p:nvPr/>
          </p:nvSpPr>
          <p:spPr bwMode="auto">
            <a:xfrm>
              <a:off x="4539" y="1349"/>
              <a:ext cx="0" cy="63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41" name="Line 39"/>
            <p:cNvSpPr>
              <a:spLocks noChangeShapeType="1"/>
            </p:cNvSpPr>
            <p:nvPr/>
          </p:nvSpPr>
          <p:spPr bwMode="auto">
            <a:xfrm>
              <a:off x="4146" y="1618"/>
              <a:ext cx="0" cy="178"/>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42" name="Line 40"/>
            <p:cNvSpPr>
              <a:spLocks noChangeShapeType="1"/>
            </p:cNvSpPr>
            <p:nvPr/>
          </p:nvSpPr>
          <p:spPr bwMode="auto">
            <a:xfrm flipH="1" flipV="1">
              <a:off x="3647" y="1659"/>
              <a:ext cx="211" cy="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43" name="Line 41"/>
            <p:cNvSpPr>
              <a:spLocks noChangeShapeType="1"/>
            </p:cNvSpPr>
            <p:nvPr/>
          </p:nvSpPr>
          <p:spPr bwMode="auto">
            <a:xfrm>
              <a:off x="4002" y="1666"/>
              <a:ext cx="144"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44" name="Line 42"/>
            <p:cNvSpPr>
              <a:spLocks noChangeShapeType="1"/>
            </p:cNvSpPr>
            <p:nvPr/>
          </p:nvSpPr>
          <p:spPr bwMode="auto">
            <a:xfrm flipH="1">
              <a:off x="3647" y="1871"/>
              <a:ext cx="297"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45" name="Line 43"/>
            <p:cNvSpPr>
              <a:spLocks noChangeShapeType="1"/>
            </p:cNvSpPr>
            <p:nvPr/>
          </p:nvSpPr>
          <p:spPr bwMode="auto">
            <a:xfrm>
              <a:off x="4242" y="1871"/>
              <a:ext cx="297"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aphicFrame>
          <p:nvGraphicFramePr>
            <p:cNvPr id="46" name="Object 44"/>
            <p:cNvGraphicFramePr>
              <a:graphicFrameLocks noChangeAspect="1"/>
            </p:cNvGraphicFramePr>
            <p:nvPr/>
          </p:nvGraphicFramePr>
          <p:xfrm>
            <a:off x="3986" y="1766"/>
            <a:ext cx="253" cy="248"/>
          </p:xfrm>
          <a:graphic>
            <a:graphicData uri="http://schemas.openxmlformats.org/presentationml/2006/ole">
              <mc:AlternateContent xmlns:mc="http://schemas.openxmlformats.org/markup-compatibility/2006">
                <mc:Choice xmlns:v="urn:schemas-microsoft-com:vml" Requires="v">
                  <p:oleObj spid="_x0000_s58381" name="公式" r:id="rId7" imgW="431800" imgH="508000" progId="Equation.3">
                    <p:embed/>
                  </p:oleObj>
                </mc:Choice>
                <mc:Fallback>
                  <p:oleObj name="公式" r:id="rId7" imgW="431800" imgH="508000" progId="Equation.3">
                    <p:embed/>
                    <p:pic>
                      <p:nvPicPr>
                        <p:cNvPr id="0" name="图片 583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6" y="1766"/>
                          <a:ext cx="253"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 name="Object 45"/>
            <p:cNvGraphicFramePr>
              <a:graphicFrameLocks noChangeAspect="1"/>
            </p:cNvGraphicFramePr>
            <p:nvPr/>
          </p:nvGraphicFramePr>
          <p:xfrm>
            <a:off x="3816" y="1570"/>
            <a:ext cx="223" cy="249"/>
          </p:xfrm>
          <a:graphic>
            <a:graphicData uri="http://schemas.openxmlformats.org/presentationml/2006/ole">
              <mc:AlternateContent xmlns:mc="http://schemas.openxmlformats.org/markup-compatibility/2006">
                <mc:Choice xmlns:v="urn:schemas-microsoft-com:vml" Requires="v">
                  <p:oleObj spid="_x0000_s58382" name="公式" r:id="rId9" imgW="381000" imgH="508000" progId="Equation.3">
                    <p:embed/>
                  </p:oleObj>
                </mc:Choice>
                <mc:Fallback>
                  <p:oleObj name="公式" r:id="rId9" imgW="381000" imgH="508000" progId="Equation.3">
                    <p:embed/>
                    <p:pic>
                      <p:nvPicPr>
                        <p:cNvPr id="0" name="图片 583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6" y="1570"/>
                          <a:ext cx="223"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Line 46"/>
            <p:cNvSpPr>
              <a:spLocks noChangeShapeType="1"/>
            </p:cNvSpPr>
            <p:nvPr/>
          </p:nvSpPr>
          <p:spPr bwMode="auto">
            <a:xfrm flipV="1">
              <a:off x="4146" y="1492"/>
              <a:ext cx="0" cy="107"/>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aphicFrame>
          <p:nvGraphicFramePr>
            <p:cNvPr id="49" name="Object 47"/>
            <p:cNvGraphicFramePr>
              <a:graphicFrameLocks noChangeAspect="1"/>
            </p:cNvGraphicFramePr>
            <p:nvPr/>
          </p:nvGraphicFramePr>
          <p:xfrm>
            <a:off x="4581" y="1066"/>
            <a:ext cx="141" cy="171"/>
          </p:xfrm>
          <a:graphic>
            <a:graphicData uri="http://schemas.openxmlformats.org/presentationml/2006/ole">
              <mc:AlternateContent xmlns:mc="http://schemas.openxmlformats.org/markup-compatibility/2006">
                <mc:Choice xmlns:v="urn:schemas-microsoft-com:vml" Requires="v">
                  <p:oleObj spid="_x0000_s58383" name="公式" r:id="rId11" imgW="254000" imgH="368300" progId="Equation.3">
                    <p:embed/>
                  </p:oleObj>
                </mc:Choice>
                <mc:Fallback>
                  <p:oleObj name="公式" r:id="rId11" imgW="254000" imgH="368300" progId="Equation.3">
                    <p:embed/>
                    <p:pic>
                      <p:nvPicPr>
                        <p:cNvPr id="0" name="图片 583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81" y="1066"/>
                          <a:ext cx="141" cy="1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0" name="Group 48"/>
            <p:cNvGrpSpPr/>
            <p:nvPr/>
          </p:nvGrpSpPr>
          <p:grpSpPr bwMode="auto">
            <a:xfrm>
              <a:off x="3519" y="782"/>
              <a:ext cx="42" cy="284"/>
              <a:chOff x="1101" y="1540"/>
              <a:chExt cx="42" cy="325"/>
            </a:xfrm>
          </p:grpSpPr>
          <p:sp>
            <p:nvSpPr>
              <p:cNvPr id="88" name="Line 49"/>
              <p:cNvSpPr>
                <a:spLocks noChangeShapeType="1"/>
              </p:cNvSpPr>
              <p:nvPr/>
            </p:nvSpPr>
            <p:spPr bwMode="auto">
              <a:xfrm>
                <a:off x="1101" y="1540"/>
                <a:ext cx="42" cy="12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89" name="Line 50"/>
              <p:cNvSpPr>
                <a:spLocks noChangeShapeType="1"/>
              </p:cNvSpPr>
              <p:nvPr/>
            </p:nvSpPr>
            <p:spPr bwMode="auto">
              <a:xfrm>
                <a:off x="1143" y="1662"/>
                <a:ext cx="0" cy="20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51" name="Group 51"/>
            <p:cNvGrpSpPr/>
            <p:nvPr/>
          </p:nvGrpSpPr>
          <p:grpSpPr bwMode="auto">
            <a:xfrm>
              <a:off x="3731" y="782"/>
              <a:ext cx="43" cy="284"/>
              <a:chOff x="1313" y="1540"/>
              <a:chExt cx="43" cy="325"/>
            </a:xfrm>
          </p:grpSpPr>
          <p:sp>
            <p:nvSpPr>
              <p:cNvPr id="86" name="Line 52"/>
              <p:cNvSpPr>
                <a:spLocks noChangeShapeType="1"/>
              </p:cNvSpPr>
              <p:nvPr/>
            </p:nvSpPr>
            <p:spPr bwMode="auto">
              <a:xfrm flipH="1">
                <a:off x="1313" y="1540"/>
                <a:ext cx="43" cy="12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87" name="Line 53"/>
              <p:cNvSpPr>
                <a:spLocks noChangeShapeType="1"/>
              </p:cNvSpPr>
              <p:nvPr/>
            </p:nvSpPr>
            <p:spPr bwMode="auto">
              <a:xfrm flipH="1">
                <a:off x="1313" y="1662"/>
                <a:ext cx="0" cy="20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52" name="Group 54"/>
            <p:cNvGrpSpPr/>
            <p:nvPr/>
          </p:nvGrpSpPr>
          <p:grpSpPr bwMode="auto">
            <a:xfrm>
              <a:off x="3349" y="782"/>
              <a:ext cx="85" cy="284"/>
              <a:chOff x="931" y="1540"/>
              <a:chExt cx="85" cy="325"/>
            </a:xfrm>
          </p:grpSpPr>
          <p:sp>
            <p:nvSpPr>
              <p:cNvPr id="84" name="Line 55"/>
              <p:cNvSpPr>
                <a:spLocks noChangeShapeType="1"/>
              </p:cNvSpPr>
              <p:nvPr/>
            </p:nvSpPr>
            <p:spPr bwMode="auto">
              <a:xfrm flipH="1" flipV="1">
                <a:off x="931" y="1540"/>
                <a:ext cx="85" cy="12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85" name="Line 56"/>
              <p:cNvSpPr>
                <a:spLocks noChangeShapeType="1"/>
              </p:cNvSpPr>
              <p:nvPr/>
            </p:nvSpPr>
            <p:spPr bwMode="auto">
              <a:xfrm>
                <a:off x="1016" y="1662"/>
                <a:ext cx="0" cy="20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53" name="Group 57"/>
            <p:cNvGrpSpPr/>
            <p:nvPr/>
          </p:nvGrpSpPr>
          <p:grpSpPr bwMode="auto">
            <a:xfrm>
              <a:off x="3859" y="782"/>
              <a:ext cx="85" cy="284"/>
              <a:chOff x="1441" y="1540"/>
              <a:chExt cx="85" cy="325"/>
            </a:xfrm>
          </p:grpSpPr>
          <p:sp>
            <p:nvSpPr>
              <p:cNvPr id="82" name="Line 58"/>
              <p:cNvSpPr>
                <a:spLocks noChangeShapeType="1"/>
              </p:cNvSpPr>
              <p:nvPr/>
            </p:nvSpPr>
            <p:spPr bwMode="auto">
              <a:xfrm flipV="1">
                <a:off x="1441" y="1540"/>
                <a:ext cx="85" cy="122"/>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83" name="Line 59"/>
              <p:cNvSpPr>
                <a:spLocks noChangeShapeType="1"/>
              </p:cNvSpPr>
              <p:nvPr/>
            </p:nvSpPr>
            <p:spPr bwMode="auto">
              <a:xfrm flipH="1">
                <a:off x="1441" y="1662"/>
                <a:ext cx="0" cy="20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54" name="Group 60"/>
            <p:cNvGrpSpPr/>
            <p:nvPr/>
          </p:nvGrpSpPr>
          <p:grpSpPr bwMode="auto">
            <a:xfrm>
              <a:off x="3051" y="817"/>
              <a:ext cx="255" cy="213"/>
              <a:chOff x="633" y="1580"/>
              <a:chExt cx="255" cy="244"/>
            </a:xfrm>
          </p:grpSpPr>
          <p:sp>
            <p:nvSpPr>
              <p:cNvPr id="80" name="Line 61"/>
              <p:cNvSpPr>
                <a:spLocks noChangeShapeType="1"/>
              </p:cNvSpPr>
              <p:nvPr/>
            </p:nvSpPr>
            <p:spPr bwMode="auto">
              <a:xfrm flipH="1" flipV="1">
                <a:off x="633" y="1580"/>
                <a:ext cx="255"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81" name="Line 62"/>
              <p:cNvSpPr>
                <a:spLocks noChangeShapeType="1"/>
              </p:cNvSpPr>
              <p:nvPr/>
            </p:nvSpPr>
            <p:spPr bwMode="auto">
              <a:xfrm flipV="1">
                <a:off x="888" y="1661"/>
                <a:ext cx="0" cy="16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55" name="Group 63"/>
            <p:cNvGrpSpPr/>
            <p:nvPr/>
          </p:nvGrpSpPr>
          <p:grpSpPr bwMode="auto">
            <a:xfrm>
              <a:off x="4029" y="817"/>
              <a:ext cx="255" cy="213"/>
              <a:chOff x="1611" y="1580"/>
              <a:chExt cx="255" cy="244"/>
            </a:xfrm>
          </p:grpSpPr>
          <p:sp>
            <p:nvSpPr>
              <p:cNvPr id="78" name="Line 64"/>
              <p:cNvSpPr>
                <a:spLocks noChangeShapeType="1"/>
              </p:cNvSpPr>
              <p:nvPr/>
            </p:nvSpPr>
            <p:spPr bwMode="auto">
              <a:xfrm flipV="1">
                <a:off x="1611" y="1580"/>
                <a:ext cx="255"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79" name="Line 65"/>
              <p:cNvSpPr>
                <a:spLocks noChangeShapeType="1"/>
              </p:cNvSpPr>
              <p:nvPr/>
            </p:nvSpPr>
            <p:spPr bwMode="auto">
              <a:xfrm flipH="1" flipV="1">
                <a:off x="1611" y="1661"/>
                <a:ext cx="0" cy="163"/>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sp>
          <p:nvSpPr>
            <p:cNvPr id="56" name="Line 66"/>
            <p:cNvSpPr>
              <a:spLocks noChangeShapeType="1"/>
            </p:cNvSpPr>
            <p:nvPr/>
          </p:nvSpPr>
          <p:spPr bwMode="auto">
            <a:xfrm>
              <a:off x="2754" y="959"/>
              <a:ext cx="384" cy="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57" name="Line 67"/>
            <p:cNvSpPr>
              <a:spLocks noChangeShapeType="1"/>
            </p:cNvSpPr>
            <p:nvPr/>
          </p:nvSpPr>
          <p:spPr bwMode="auto">
            <a:xfrm flipV="1">
              <a:off x="4146" y="959"/>
              <a:ext cx="393" cy="5"/>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nvGrpSpPr>
            <p:cNvPr id="58" name="Group 68"/>
            <p:cNvGrpSpPr/>
            <p:nvPr/>
          </p:nvGrpSpPr>
          <p:grpSpPr bwMode="auto">
            <a:xfrm>
              <a:off x="2898" y="1012"/>
              <a:ext cx="288" cy="414"/>
              <a:chOff x="633" y="1824"/>
              <a:chExt cx="213" cy="528"/>
            </a:xfrm>
          </p:grpSpPr>
          <p:sp>
            <p:nvSpPr>
              <p:cNvPr id="76" name="Line 69"/>
              <p:cNvSpPr>
                <a:spLocks noChangeShapeType="1"/>
              </p:cNvSpPr>
              <p:nvPr/>
            </p:nvSpPr>
            <p:spPr bwMode="auto">
              <a:xfrm flipV="1">
                <a:off x="633" y="1824"/>
                <a:ext cx="213"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77" name="Line 70"/>
              <p:cNvSpPr>
                <a:spLocks noChangeShapeType="1"/>
              </p:cNvSpPr>
              <p:nvPr/>
            </p:nvSpPr>
            <p:spPr bwMode="auto">
              <a:xfrm>
                <a:off x="633" y="1905"/>
                <a:ext cx="0" cy="44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59" name="Group 71"/>
            <p:cNvGrpSpPr/>
            <p:nvPr/>
          </p:nvGrpSpPr>
          <p:grpSpPr bwMode="auto">
            <a:xfrm>
              <a:off x="4098" y="1012"/>
              <a:ext cx="319" cy="444"/>
              <a:chOff x="1823" y="1783"/>
              <a:chExt cx="128" cy="528"/>
            </a:xfrm>
          </p:grpSpPr>
          <p:sp>
            <p:nvSpPr>
              <p:cNvPr id="74" name="Line 72"/>
              <p:cNvSpPr>
                <a:spLocks noChangeShapeType="1"/>
              </p:cNvSpPr>
              <p:nvPr/>
            </p:nvSpPr>
            <p:spPr bwMode="auto">
              <a:xfrm flipH="1" flipV="1">
                <a:off x="1823" y="1783"/>
                <a:ext cx="128"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75" name="Line 73"/>
              <p:cNvSpPr>
                <a:spLocks noChangeShapeType="1"/>
              </p:cNvSpPr>
              <p:nvPr/>
            </p:nvSpPr>
            <p:spPr bwMode="auto">
              <a:xfrm flipH="1">
                <a:off x="1951" y="1864"/>
                <a:ext cx="0" cy="44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60" name="Group 74"/>
            <p:cNvGrpSpPr/>
            <p:nvPr/>
          </p:nvGrpSpPr>
          <p:grpSpPr bwMode="auto">
            <a:xfrm>
              <a:off x="3426" y="1060"/>
              <a:ext cx="128" cy="462"/>
              <a:chOff x="888" y="1865"/>
              <a:chExt cx="128" cy="528"/>
            </a:xfrm>
          </p:grpSpPr>
          <p:sp>
            <p:nvSpPr>
              <p:cNvPr id="72" name="Line 75"/>
              <p:cNvSpPr>
                <a:spLocks noChangeShapeType="1"/>
              </p:cNvSpPr>
              <p:nvPr/>
            </p:nvSpPr>
            <p:spPr bwMode="auto">
              <a:xfrm flipH="1">
                <a:off x="888" y="1865"/>
                <a:ext cx="128"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73" name="Line 76"/>
              <p:cNvSpPr>
                <a:spLocks noChangeShapeType="1"/>
              </p:cNvSpPr>
              <p:nvPr/>
            </p:nvSpPr>
            <p:spPr bwMode="auto">
              <a:xfrm>
                <a:off x="888" y="1946"/>
                <a:ext cx="0" cy="44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61" name="Group 77"/>
            <p:cNvGrpSpPr/>
            <p:nvPr/>
          </p:nvGrpSpPr>
          <p:grpSpPr bwMode="auto">
            <a:xfrm>
              <a:off x="3954" y="1060"/>
              <a:ext cx="192" cy="432"/>
              <a:chOff x="1611" y="1865"/>
              <a:chExt cx="127" cy="528"/>
            </a:xfrm>
          </p:grpSpPr>
          <p:sp>
            <p:nvSpPr>
              <p:cNvPr id="70" name="Line 78"/>
              <p:cNvSpPr>
                <a:spLocks noChangeShapeType="1"/>
              </p:cNvSpPr>
              <p:nvPr/>
            </p:nvSpPr>
            <p:spPr bwMode="auto">
              <a:xfrm>
                <a:off x="1611" y="1865"/>
                <a:ext cx="127"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71" name="Line 79"/>
              <p:cNvSpPr>
                <a:spLocks noChangeShapeType="1"/>
              </p:cNvSpPr>
              <p:nvPr/>
            </p:nvSpPr>
            <p:spPr bwMode="auto">
              <a:xfrm flipH="1">
                <a:off x="1738" y="1946"/>
                <a:ext cx="0" cy="44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nvGrpSpPr>
            <p:cNvPr id="62" name="Group 80"/>
            <p:cNvGrpSpPr/>
            <p:nvPr/>
          </p:nvGrpSpPr>
          <p:grpSpPr bwMode="auto">
            <a:xfrm>
              <a:off x="3714" y="1060"/>
              <a:ext cx="127" cy="462"/>
              <a:chOff x="1356" y="1865"/>
              <a:chExt cx="127" cy="528"/>
            </a:xfrm>
          </p:grpSpPr>
          <p:sp>
            <p:nvSpPr>
              <p:cNvPr id="68" name="Line 81"/>
              <p:cNvSpPr>
                <a:spLocks noChangeShapeType="1"/>
              </p:cNvSpPr>
              <p:nvPr/>
            </p:nvSpPr>
            <p:spPr bwMode="auto">
              <a:xfrm>
                <a:off x="1356" y="1865"/>
                <a:ext cx="127"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69" name="Line 82"/>
              <p:cNvSpPr>
                <a:spLocks noChangeShapeType="1"/>
              </p:cNvSpPr>
              <p:nvPr/>
            </p:nvSpPr>
            <p:spPr bwMode="auto">
              <a:xfrm flipH="1">
                <a:off x="1483" y="1946"/>
                <a:ext cx="0" cy="44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aphicFrame>
          <p:nvGraphicFramePr>
            <p:cNvPr id="63" name="Object 83"/>
            <p:cNvGraphicFramePr>
              <a:graphicFrameLocks noChangeAspect="1"/>
            </p:cNvGraphicFramePr>
            <p:nvPr/>
          </p:nvGraphicFramePr>
          <p:xfrm>
            <a:off x="2859" y="610"/>
            <a:ext cx="248" cy="217"/>
          </p:xfrm>
          <a:graphic>
            <a:graphicData uri="http://schemas.openxmlformats.org/presentationml/2006/ole">
              <mc:AlternateContent xmlns:mc="http://schemas.openxmlformats.org/markup-compatibility/2006">
                <mc:Choice xmlns:v="urn:schemas-microsoft-com:vml" Requires="v">
                  <p:oleObj spid="_x0000_s58384" name="公式" r:id="rId13" imgW="177800" imgH="177800" progId="Equation.3">
                    <p:embed/>
                  </p:oleObj>
                </mc:Choice>
                <mc:Fallback>
                  <p:oleObj name="公式" r:id="rId13" imgW="177800" imgH="177800" progId="Equation.3">
                    <p:embed/>
                    <p:pic>
                      <p:nvPicPr>
                        <p:cNvPr id="0" name="图片 5838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59" y="610"/>
                          <a:ext cx="248"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 name="Object 84"/>
            <p:cNvGraphicFramePr>
              <a:graphicFrameLocks noChangeAspect="1"/>
            </p:cNvGraphicFramePr>
            <p:nvPr/>
          </p:nvGraphicFramePr>
          <p:xfrm>
            <a:off x="3426" y="1198"/>
            <a:ext cx="224" cy="256"/>
          </p:xfrm>
          <a:graphic>
            <a:graphicData uri="http://schemas.openxmlformats.org/presentationml/2006/ole">
              <mc:AlternateContent xmlns:mc="http://schemas.openxmlformats.org/markup-compatibility/2006">
                <mc:Choice xmlns:v="urn:schemas-microsoft-com:vml" Requires="v">
                  <p:oleObj spid="_x0000_s58385" name="公式" r:id="rId15" imgW="127000" imgH="165100" progId="Equation.3">
                    <p:embed/>
                  </p:oleObj>
                </mc:Choice>
                <mc:Fallback>
                  <p:oleObj name="公式" r:id="rId15" imgW="127000" imgH="165100" progId="Equation.3">
                    <p:embed/>
                    <p:pic>
                      <p:nvPicPr>
                        <p:cNvPr id="0" name="图片 583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26" y="1198"/>
                          <a:ext cx="224"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5" name="Group 85"/>
            <p:cNvGrpSpPr/>
            <p:nvPr/>
          </p:nvGrpSpPr>
          <p:grpSpPr bwMode="auto">
            <a:xfrm>
              <a:off x="3138" y="1012"/>
              <a:ext cx="192" cy="462"/>
              <a:chOff x="888" y="1865"/>
              <a:chExt cx="128" cy="528"/>
            </a:xfrm>
          </p:grpSpPr>
          <p:sp>
            <p:nvSpPr>
              <p:cNvPr id="66" name="Line 86"/>
              <p:cNvSpPr>
                <a:spLocks noChangeShapeType="1"/>
              </p:cNvSpPr>
              <p:nvPr/>
            </p:nvSpPr>
            <p:spPr bwMode="auto">
              <a:xfrm flipH="1">
                <a:off x="888" y="1865"/>
                <a:ext cx="128" cy="8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67" name="Line 87"/>
              <p:cNvSpPr>
                <a:spLocks noChangeShapeType="1"/>
              </p:cNvSpPr>
              <p:nvPr/>
            </p:nvSpPr>
            <p:spPr bwMode="auto">
              <a:xfrm>
                <a:off x="888" y="1946"/>
                <a:ext cx="0" cy="447"/>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grpSp>
      <p:grpSp>
        <p:nvGrpSpPr>
          <p:cNvPr id="90" name="Group 99"/>
          <p:cNvGrpSpPr/>
          <p:nvPr/>
        </p:nvGrpSpPr>
        <p:grpSpPr bwMode="auto">
          <a:xfrm>
            <a:off x="4679950" y="1916113"/>
            <a:ext cx="2555875" cy="1763712"/>
            <a:chOff x="3311" y="1230"/>
            <a:chExt cx="1610" cy="1111"/>
          </a:xfrm>
        </p:grpSpPr>
        <p:sp>
          <p:nvSpPr>
            <p:cNvPr id="91" name="Oval 88" descr="浅色上对角线"/>
            <p:cNvSpPr>
              <a:spLocks noChangeArrowheads="1"/>
            </p:cNvSpPr>
            <p:nvPr/>
          </p:nvSpPr>
          <p:spPr bwMode="auto">
            <a:xfrm>
              <a:off x="3810" y="1230"/>
              <a:ext cx="1111" cy="1111"/>
            </a:xfrm>
            <a:prstGeom prst="ellipse">
              <a:avLst/>
            </a:prstGeom>
            <a:noFill/>
            <a:ln w="28575" algn="ctr">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92" name="Oval 89" descr="浅色上对角线"/>
            <p:cNvSpPr>
              <a:spLocks noChangeArrowheads="1"/>
            </p:cNvSpPr>
            <p:nvPr/>
          </p:nvSpPr>
          <p:spPr bwMode="auto">
            <a:xfrm>
              <a:off x="4312" y="1733"/>
              <a:ext cx="110" cy="110"/>
            </a:xfrm>
            <a:prstGeom prst="ellipse">
              <a:avLst/>
            </a:prstGeom>
            <a:noFill/>
            <a:ln w="28575" algn="ctr">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93" name="Text Box 97"/>
            <p:cNvSpPr txBox="1">
              <a:spLocks noChangeArrowheads="1"/>
            </p:cNvSpPr>
            <p:nvPr/>
          </p:nvSpPr>
          <p:spPr bwMode="auto">
            <a:xfrm>
              <a:off x="3311" y="1956"/>
              <a:ext cx="71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线圈</a:t>
              </a:r>
              <a:r>
                <a:rPr kumimoji="1" lang="en-US" altLang="zh-CN" i="0" u="none" strike="noStrike" kern="0" cap="none" spc="0" normalizeH="0" baseline="0" noProof="0">
                  <a:ln>
                    <a:noFill/>
                  </a:ln>
                  <a:solidFill>
                    <a:srgbClr val="000000"/>
                  </a:solidFill>
                  <a:effectLst/>
                  <a:uLnTx/>
                  <a:uFillTx/>
                  <a:latin typeface="宋体" panose="02010600030101010101" pitchFamily="2" charset="-122"/>
                </a:rPr>
                <a:t>1</a:t>
              </a:r>
              <a:endParaRPr kumimoji="1" lang="en-US" altLang="zh-CN" i="0" u="none" strike="noStrike" kern="0" cap="none" spc="0" normalizeH="0" baseline="0" noProof="0">
                <a:ln>
                  <a:noFill/>
                </a:ln>
                <a:solidFill>
                  <a:srgbClr val="000000"/>
                </a:solidFill>
                <a:effectLst/>
                <a:uLnTx/>
                <a:uFillTx/>
                <a:latin typeface="宋体" panose="02010600030101010101" pitchFamily="2" charset="-122"/>
              </a:endParaRPr>
            </a:p>
          </p:txBody>
        </p:sp>
        <p:sp>
          <p:nvSpPr>
            <p:cNvPr id="94" name="Text Box 98"/>
            <p:cNvSpPr txBox="1">
              <a:spLocks noChangeArrowheads="1"/>
            </p:cNvSpPr>
            <p:nvPr/>
          </p:nvSpPr>
          <p:spPr bwMode="auto">
            <a:xfrm>
              <a:off x="4014" y="1788"/>
              <a:ext cx="6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i="0" u="none" strike="noStrike" kern="0" cap="none" spc="0" normalizeH="0" baseline="0" noProof="0">
                  <a:ln>
                    <a:noFill/>
                  </a:ln>
                  <a:solidFill>
                    <a:srgbClr val="000000"/>
                  </a:solidFill>
                  <a:effectLst/>
                  <a:uLnTx/>
                  <a:uFillTx/>
                  <a:latin typeface="宋体" panose="02010600030101010101" pitchFamily="2" charset="-122"/>
                </a:rPr>
                <a:t>线圈</a:t>
              </a:r>
              <a:r>
                <a:rPr kumimoji="1" lang="en-US" altLang="zh-CN" i="0" u="none" strike="noStrike" kern="0" cap="none" spc="0" normalizeH="0" baseline="0" noProof="0">
                  <a:ln>
                    <a:noFill/>
                  </a:ln>
                  <a:solidFill>
                    <a:srgbClr val="000000"/>
                  </a:solidFill>
                  <a:effectLst/>
                  <a:uLnTx/>
                  <a:uFillTx/>
                  <a:latin typeface="宋体" panose="02010600030101010101" pitchFamily="2" charset="-122"/>
                </a:rPr>
                <a:t>2</a:t>
              </a:r>
              <a:endParaRPr kumimoji="1" lang="en-US" altLang="zh-CN" i="0" u="none" strike="noStrike" kern="0" cap="none" spc="0" normalizeH="0" baseline="0" noProof="0">
                <a:ln>
                  <a:noFill/>
                </a:ln>
                <a:solidFill>
                  <a:srgbClr val="000000"/>
                </a:solidFill>
                <a:effectLst/>
                <a:uLnTx/>
                <a:uFillTx/>
                <a:latin typeface="宋体" panose="02010600030101010101" pitchFamily="2" charset="-122"/>
              </a:endParaRPr>
            </a:p>
          </p:txBody>
        </p:sp>
      </p:grpSp>
      <p:pic>
        <p:nvPicPr>
          <p:cNvPr id="105" name="Picture 6" descr="C:\Users\Administrator\Pictures\200651612146277.gif"/>
          <p:cNvPicPr>
            <a:picLocks noChangeAspect="1" noChangeArrowheads="1" noCrop="1"/>
          </p:cNvPicPr>
          <p:nvPr/>
        </p:nvPicPr>
        <p:blipFill>
          <a:blip r:embed="rId17">
            <a:extLst>
              <a:ext uri="{28A0092B-C50C-407E-A947-70E740481C1C}">
                <a14:useLocalDpi xmlns:a14="http://schemas.microsoft.com/office/drawing/2010/main" val="0"/>
              </a:ext>
            </a:extLst>
          </a:blip>
          <a:srcRect/>
          <a:stretch>
            <a:fillRect/>
          </a:stretch>
        </p:blipFill>
        <p:spPr bwMode="auto">
          <a:xfrm>
            <a:off x="164201" y="810375"/>
            <a:ext cx="12382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35" presetClass="emph" presetSubtype="0" repeatCount="3000" fill="hold" grpId="1" nodeType="afterEffect">
                                  <p:stCondLst>
                                    <p:cond delay="0"/>
                                  </p:stCondLst>
                                  <p:childTnLst>
                                    <p:anim calcmode="discrete" valueType="str">
                                      <p:cBhvr>
                                        <p:cTn id="14"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500"/>
                            </p:stCondLst>
                            <p:childTnLst>
                              <p:par>
                                <p:cTn id="21" presetID="23" presetClass="entr" presetSubtype="16" fill="hold" nodeType="after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p:cTn id="23" dur="500" fill="hold"/>
                                        <p:tgtEl>
                                          <p:spTgt spid="90"/>
                                        </p:tgtEl>
                                        <p:attrNameLst>
                                          <p:attrName>ppt_w</p:attrName>
                                        </p:attrNameLst>
                                      </p:cBhvr>
                                      <p:tavLst>
                                        <p:tav tm="0">
                                          <p:val>
                                            <p:fltVal val="0"/>
                                          </p:val>
                                        </p:tav>
                                        <p:tav tm="100000">
                                          <p:val>
                                            <p:strVal val="#ppt_w"/>
                                          </p:val>
                                        </p:tav>
                                      </p:tavLst>
                                    </p:anim>
                                    <p:anim calcmode="lin" valueType="num">
                                      <p:cBhvr>
                                        <p:cTn id="24" dur="500" fill="hold"/>
                                        <p:tgtEl>
                                          <p:spTgt spid="90"/>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ID="22" presetClass="entr" presetSubtype="8" fill="hold" nodeType="afterEffect">
                                  <p:stCondLst>
                                    <p:cond delay="50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2000"/>
                            </p:stCondLst>
                            <p:childTnLst>
                              <p:par>
                                <p:cTn id="30" presetID="23" presetClass="entr" presetSubtype="16" fill="hold" nodeType="afterEffect">
                                  <p:stCondLst>
                                    <p:cond delay="500"/>
                                  </p:stCondLst>
                                  <p:childTnLst>
                                    <p:set>
                                      <p:cBhvr>
                                        <p:cTn id="31" dur="1" fill="hold">
                                          <p:stCondLst>
                                            <p:cond delay="0"/>
                                          </p:stCondLst>
                                        </p:cTn>
                                        <p:tgtEl>
                                          <p:spTgt spid="35"/>
                                        </p:tgtEl>
                                        <p:attrNameLst>
                                          <p:attrName>style.visibility</p:attrName>
                                        </p:attrNameLst>
                                      </p:cBhvr>
                                      <p:to>
                                        <p:strVal val="visible"/>
                                      </p:to>
                                    </p:set>
                                    <p:anim calcmode="lin" valueType="num">
                                      <p:cBhvr>
                                        <p:cTn id="32" dur="500" fill="hold"/>
                                        <p:tgtEl>
                                          <p:spTgt spid="35"/>
                                        </p:tgtEl>
                                        <p:attrNameLst>
                                          <p:attrName>ppt_w</p:attrName>
                                        </p:attrNameLst>
                                      </p:cBhvr>
                                      <p:tavLst>
                                        <p:tav tm="0">
                                          <p:val>
                                            <p:fltVal val="0"/>
                                          </p:val>
                                        </p:tav>
                                        <p:tav tm="100000">
                                          <p:val>
                                            <p:strVal val="#ppt_w"/>
                                          </p:val>
                                        </p:tav>
                                      </p:tavLst>
                                    </p:anim>
                                    <p:anim calcmode="lin" valueType="num">
                                      <p:cBhvr>
                                        <p:cTn id="33" dur="500" fill="hold"/>
                                        <p:tgtEl>
                                          <p:spTgt spid="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5"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14"/>
          <p:cNvGraphicFramePr>
            <a:graphicFrameLocks noChangeAspect="1"/>
          </p:cNvGraphicFramePr>
          <p:nvPr/>
        </p:nvGraphicFramePr>
        <p:xfrm>
          <a:off x="5171281" y="3535909"/>
          <a:ext cx="3786188" cy="2609850"/>
        </p:xfrm>
        <a:graphic>
          <a:graphicData uri="http://schemas.openxmlformats.org/presentationml/2006/ole">
            <mc:AlternateContent xmlns:mc="http://schemas.openxmlformats.org/markup-compatibility/2006">
              <mc:Choice xmlns:v="urn:schemas-microsoft-com:vml" Requires="v">
                <p:oleObj spid="_x0000_s32786" name="Equation" r:id="rId1" imgW="1803400" imgH="1244600" progId="Equation.DSMT4">
                  <p:embed/>
                </p:oleObj>
              </mc:Choice>
              <mc:Fallback>
                <p:oleObj name="Equation" r:id="rId1" imgW="1803400" imgH="1244600" progId="Equation.DSMT4">
                  <p:embed/>
                  <p:pic>
                    <p:nvPicPr>
                      <p:cNvPr id="0" name="图片 327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1281" y="3535909"/>
                        <a:ext cx="3786188"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a:solidFill>
                  <a:srgbClr val="002060"/>
                </a:solidFill>
                <a:ea typeface="宋体" panose="02010600030101010101" pitchFamily="2" charset="-122"/>
              </a:rPr>
              <a:t>本章</a:t>
            </a:r>
            <a:r>
              <a:rPr kumimoji="0" lang="zh-CN" altLang="en-US" sz="2800" smtClean="0">
                <a:solidFill>
                  <a:srgbClr val="002060"/>
                </a:solidFill>
                <a:ea typeface="宋体" panose="02010600030101010101" pitchFamily="2" charset="-122"/>
              </a:rPr>
              <a:t>小结</a:t>
            </a:r>
            <a:endParaRPr kumimoji="0" lang="zh-CN" altLang="en-US" sz="2800" smtClean="0">
              <a:solidFill>
                <a:srgbClr val="002060"/>
              </a:solidFill>
              <a:ea typeface="宋体" panose="02010600030101010101" pitchFamily="2" charset="-122"/>
            </a:endParaRPr>
          </a:p>
        </p:txBody>
      </p:sp>
      <p:grpSp>
        <p:nvGrpSpPr>
          <p:cNvPr id="9" name="Group 3"/>
          <p:cNvGrpSpPr/>
          <p:nvPr/>
        </p:nvGrpSpPr>
        <p:grpSpPr bwMode="auto">
          <a:xfrm>
            <a:off x="526256" y="692696"/>
            <a:ext cx="8299450" cy="1671638"/>
            <a:chOff x="204" y="495"/>
            <a:chExt cx="5228" cy="1053"/>
          </a:xfrm>
        </p:grpSpPr>
        <p:sp>
          <p:nvSpPr>
            <p:cNvPr id="12" name="Text Box 4"/>
            <p:cNvSpPr txBox="1">
              <a:spLocks noChangeArrowheads="1"/>
            </p:cNvSpPr>
            <p:nvPr/>
          </p:nvSpPr>
          <p:spPr bwMode="auto">
            <a:xfrm>
              <a:off x="204" y="858"/>
              <a:ext cx="11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电磁感应 </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5" name="Text Box 5"/>
            <p:cNvSpPr txBox="1">
              <a:spLocks noChangeArrowheads="1"/>
            </p:cNvSpPr>
            <p:nvPr/>
          </p:nvSpPr>
          <p:spPr bwMode="auto">
            <a:xfrm>
              <a:off x="1440" y="49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动生电动势</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8" name="Text Box 6"/>
            <p:cNvSpPr txBox="1">
              <a:spLocks noChangeArrowheads="1"/>
            </p:cNvSpPr>
            <p:nvPr/>
          </p:nvSpPr>
          <p:spPr bwMode="auto">
            <a:xfrm>
              <a:off x="1344" y="952"/>
              <a:ext cx="146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 </a:t>
              </a: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感生电动势</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（涡旋电场）</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sp>
          <p:nvSpPr>
            <p:cNvPr id="19" name="AutoShape 7"/>
            <p:cNvSpPr/>
            <p:nvPr/>
          </p:nvSpPr>
          <p:spPr bwMode="auto">
            <a:xfrm>
              <a:off x="1248" y="585"/>
              <a:ext cx="135" cy="930"/>
            </a:xfrm>
            <a:prstGeom prst="leftBrace">
              <a:avLst>
                <a:gd name="adj1" fmla="val 49275"/>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20" name="Group 8"/>
            <p:cNvGrpSpPr/>
            <p:nvPr/>
          </p:nvGrpSpPr>
          <p:grpSpPr bwMode="auto">
            <a:xfrm>
              <a:off x="2767" y="904"/>
              <a:ext cx="2665" cy="596"/>
              <a:chOff x="2863" y="1200"/>
              <a:chExt cx="2665" cy="596"/>
            </a:xfrm>
          </p:grpSpPr>
          <p:sp>
            <p:nvSpPr>
              <p:cNvPr id="21" name="Text Box 9"/>
              <p:cNvSpPr txBox="1">
                <a:spLocks noChangeArrowheads="1"/>
              </p:cNvSpPr>
              <p:nvPr/>
            </p:nvSpPr>
            <p:spPr bwMode="auto">
              <a:xfrm>
                <a:off x="2976" y="1200"/>
                <a:ext cx="1241"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自感电动势</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互感电动势</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AutoShape 10"/>
              <p:cNvSpPr/>
              <p:nvPr/>
            </p:nvSpPr>
            <p:spPr bwMode="auto">
              <a:xfrm>
                <a:off x="2863" y="1267"/>
                <a:ext cx="113" cy="522"/>
              </a:xfrm>
              <a:prstGeom prst="leftBrace">
                <a:avLst>
                  <a:gd name="adj1" fmla="val 20830"/>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3" name="Text Box 11"/>
              <p:cNvSpPr txBox="1">
                <a:spLocks noChangeArrowheads="1"/>
              </p:cNvSpPr>
              <p:nvPr/>
            </p:nvSpPr>
            <p:spPr bwMode="auto">
              <a:xfrm>
                <a:off x="4512" y="1296"/>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磁场能量</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2"/>
              <p:cNvSpPr>
                <a:spLocks noChangeShapeType="1"/>
              </p:cNvSpPr>
              <p:nvPr/>
            </p:nvSpPr>
            <p:spPr bwMode="auto">
              <a:xfrm>
                <a:off x="4224" y="1488"/>
                <a:ext cx="240" cy="0"/>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grpSp>
        <p:nvGrpSpPr>
          <p:cNvPr id="26" name="Group 20"/>
          <p:cNvGrpSpPr/>
          <p:nvPr/>
        </p:nvGrpSpPr>
        <p:grpSpPr bwMode="auto">
          <a:xfrm>
            <a:off x="323850" y="3830744"/>
            <a:ext cx="4148138" cy="1785938"/>
            <a:chOff x="27" y="2619"/>
            <a:chExt cx="2613" cy="1125"/>
          </a:xfrm>
        </p:grpSpPr>
        <p:graphicFrame>
          <p:nvGraphicFramePr>
            <p:cNvPr id="27" name="Object 21"/>
            <p:cNvGraphicFramePr>
              <a:graphicFrameLocks noChangeAspect="1"/>
            </p:cNvGraphicFramePr>
            <p:nvPr/>
          </p:nvGraphicFramePr>
          <p:xfrm>
            <a:off x="979" y="2619"/>
            <a:ext cx="1201" cy="418"/>
          </p:xfrm>
          <a:graphic>
            <a:graphicData uri="http://schemas.openxmlformats.org/presentationml/2006/ole">
              <mc:AlternateContent xmlns:mc="http://schemas.openxmlformats.org/markup-compatibility/2006">
                <mc:Choice xmlns:v="urn:schemas-microsoft-com:vml" Requires="v">
                  <p:oleObj spid="_x0000_s32787" name="Equation" r:id="rId3" imgW="16154400" imgH="5791200" progId="Equation.DSMT4">
                    <p:embed/>
                  </p:oleObj>
                </mc:Choice>
                <mc:Fallback>
                  <p:oleObj name="Equation" r:id="rId3" imgW="16154400" imgH="5791200" progId="Equation.DSMT4">
                    <p:embed/>
                    <p:pic>
                      <p:nvPicPr>
                        <p:cNvPr id="0" name="图片 32786"/>
                        <p:cNvPicPr>
                          <a:picLocks noChangeAspect="1" noChangeArrowheads="1"/>
                        </p:cNvPicPr>
                        <p:nvPr/>
                      </p:nvPicPr>
                      <p:blipFill>
                        <a:blip r:embed="rId4"/>
                        <a:srcRect/>
                        <a:stretch>
                          <a:fillRect/>
                        </a:stretch>
                      </p:blipFill>
                      <p:spPr bwMode="auto">
                        <a:xfrm>
                          <a:off x="979" y="2619"/>
                          <a:ext cx="1201" cy="4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8" name="Group 22"/>
            <p:cNvGrpSpPr/>
            <p:nvPr/>
          </p:nvGrpSpPr>
          <p:grpSpPr bwMode="auto">
            <a:xfrm>
              <a:off x="192" y="3072"/>
              <a:ext cx="2448" cy="672"/>
              <a:chOff x="384" y="3360"/>
              <a:chExt cx="2448" cy="576"/>
            </a:xfrm>
          </p:grpSpPr>
          <p:graphicFrame>
            <p:nvGraphicFramePr>
              <p:cNvPr id="30" name="Object 23"/>
              <p:cNvGraphicFramePr/>
              <p:nvPr/>
            </p:nvGraphicFramePr>
            <p:xfrm>
              <a:off x="384" y="3448"/>
              <a:ext cx="937" cy="399"/>
            </p:xfrm>
            <a:graphic>
              <a:graphicData uri="http://schemas.openxmlformats.org/presentationml/2006/ole">
                <mc:AlternateContent xmlns:mc="http://schemas.openxmlformats.org/markup-compatibility/2006">
                  <mc:Choice xmlns:v="urn:schemas-microsoft-com:vml" Requires="v">
                    <p:oleObj spid="_x0000_s32788" name="公式" r:id="rId5" imgW="1511300" imgH="736600" progId="Equation.3">
                      <p:embed/>
                    </p:oleObj>
                  </mc:Choice>
                  <mc:Fallback>
                    <p:oleObj name="公式" r:id="rId5" imgW="1511300" imgH="736600" progId="Equation.3">
                      <p:embed/>
                      <p:pic>
                        <p:nvPicPr>
                          <p:cNvPr id="0" name="图片 3278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3448"/>
                            <a:ext cx="937" cy="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24"/>
              <p:cNvGraphicFramePr>
                <a:graphicFrameLocks noChangeAspect="1"/>
              </p:cNvGraphicFramePr>
              <p:nvPr/>
            </p:nvGraphicFramePr>
            <p:xfrm>
              <a:off x="1200" y="3360"/>
              <a:ext cx="1632" cy="576"/>
            </p:xfrm>
            <a:graphic>
              <a:graphicData uri="http://schemas.openxmlformats.org/presentationml/2006/ole">
                <mc:AlternateContent xmlns:mc="http://schemas.openxmlformats.org/markup-compatibility/2006">
                  <mc:Choice xmlns:v="urn:schemas-microsoft-com:vml" Requires="v">
                    <p:oleObj spid="_x0000_s32789" name="公式" r:id="rId7" imgW="1244600" imgH="419100" progId="Equation.3">
                      <p:embed/>
                    </p:oleObj>
                  </mc:Choice>
                  <mc:Fallback>
                    <p:oleObj name="公式" r:id="rId7" imgW="1244600" imgH="419100" progId="Equation.3">
                      <p:embed/>
                      <p:pic>
                        <p:nvPicPr>
                          <p:cNvPr id="0" name="图片 327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3360"/>
                            <a:ext cx="1632"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 name="AutoShape 25"/>
            <p:cNvSpPr/>
            <p:nvPr/>
          </p:nvSpPr>
          <p:spPr bwMode="auto">
            <a:xfrm>
              <a:off x="27" y="2619"/>
              <a:ext cx="136" cy="998"/>
            </a:xfrm>
            <a:prstGeom prst="leftBrace">
              <a:avLst>
                <a:gd name="adj1" fmla="val 29183"/>
                <a:gd name="adj2" fmla="val 50000"/>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32" name="Group 27"/>
          <p:cNvGrpSpPr/>
          <p:nvPr/>
        </p:nvGrpSpPr>
        <p:grpSpPr bwMode="auto">
          <a:xfrm>
            <a:off x="973931" y="2492921"/>
            <a:ext cx="5553075" cy="1076325"/>
            <a:chOff x="288" y="1619"/>
            <a:chExt cx="3498" cy="678"/>
          </a:xfrm>
        </p:grpSpPr>
        <p:graphicFrame>
          <p:nvGraphicFramePr>
            <p:cNvPr id="33" name="Object 28"/>
            <p:cNvGraphicFramePr>
              <a:graphicFrameLocks noChangeAspect="1"/>
            </p:cNvGraphicFramePr>
            <p:nvPr/>
          </p:nvGraphicFramePr>
          <p:xfrm>
            <a:off x="2547" y="1619"/>
            <a:ext cx="1239" cy="678"/>
          </p:xfrm>
          <a:graphic>
            <a:graphicData uri="http://schemas.openxmlformats.org/presentationml/2006/ole">
              <mc:AlternateContent xmlns:mc="http://schemas.openxmlformats.org/markup-compatibility/2006">
                <mc:Choice xmlns:v="urn:schemas-microsoft-com:vml" Requires="v">
                  <p:oleObj spid="_x0000_s32790" name="Equation" r:id="rId9" imgW="799465" imgH="393700" progId="Equation.DSMT4">
                    <p:embed/>
                  </p:oleObj>
                </mc:Choice>
                <mc:Fallback>
                  <p:oleObj name="Equation" r:id="rId9" imgW="799465" imgH="393700" progId="Equation.DSMT4">
                    <p:embed/>
                    <p:pic>
                      <p:nvPicPr>
                        <p:cNvPr id="0" name="图片 327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7" y="1619"/>
                          <a:ext cx="1239" cy="67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 Box 29"/>
            <p:cNvSpPr txBox="1">
              <a:spLocks noChangeArrowheads="1"/>
            </p:cNvSpPr>
            <p:nvPr/>
          </p:nvSpPr>
          <p:spPr bwMode="auto">
            <a:xfrm>
              <a:off x="288" y="1776"/>
              <a:ext cx="21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法拉第电磁感应定律</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aphicFrame>
        <p:nvGraphicFramePr>
          <p:cNvPr id="35" name="Object 23"/>
          <p:cNvGraphicFramePr/>
          <p:nvPr/>
        </p:nvGraphicFramePr>
        <p:xfrm>
          <a:off x="608982" y="3824835"/>
          <a:ext cx="1358129" cy="792162"/>
        </p:xfrm>
        <a:graphic>
          <a:graphicData uri="http://schemas.openxmlformats.org/presentationml/2006/ole">
            <mc:AlternateContent xmlns:mc="http://schemas.openxmlformats.org/markup-compatibility/2006">
              <mc:Choice xmlns:v="urn:schemas-microsoft-com:vml" Requires="v">
                <p:oleObj spid="_x0000_s32791" name="公式" r:id="rId11" imgW="15544800" imgH="7010400" progId="Equation.3">
                  <p:embed/>
                </p:oleObj>
              </mc:Choice>
              <mc:Fallback>
                <p:oleObj name="公式" r:id="rId11" imgW="15544800" imgH="7010400" progId="Equation.3">
                  <p:embed/>
                  <p:pic>
                    <p:nvPicPr>
                      <p:cNvPr id="0" name="图片 32790"/>
                      <p:cNvPicPr>
                        <a:picLocks noChangeArrowheads="1"/>
                      </p:cNvPicPr>
                      <p:nvPr/>
                    </p:nvPicPr>
                    <p:blipFill>
                      <a:blip r:embed="rId12"/>
                      <a:srcRect/>
                      <a:stretch>
                        <a:fillRect/>
                      </a:stretch>
                    </p:blipFill>
                    <p:spPr bwMode="auto">
                      <a:xfrm>
                        <a:off x="608982" y="3824835"/>
                        <a:ext cx="1358129" cy="79216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1000"/>
                                        <p:tgtEl>
                                          <p:spTgt spid="9"/>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blinds(horizontal)">
                                      <p:cBhvr>
                                        <p:cTn id="11" dur="500"/>
                                        <p:tgtEl>
                                          <p:spTgt spid="32"/>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linds(horizontal)">
                                      <p:cBhvr>
                                        <p:cTn id="15" dur="500"/>
                                        <p:tgtEl>
                                          <p:spTgt spid="26"/>
                                        </p:tgtEl>
                                      </p:cBhvr>
                                    </p:animEffect>
                                  </p:childTnLst>
                                </p:cTn>
                              </p:par>
                            </p:childTnLst>
                          </p:cTn>
                        </p:par>
                        <p:par>
                          <p:cTn id="16" fill="hold">
                            <p:stCondLst>
                              <p:cond delay="2000"/>
                            </p:stCondLst>
                            <p:childTnLst>
                              <p:par>
                                <p:cTn id="17" presetID="18" presetClass="entr" presetSubtype="6"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trips(downRigh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9672" y="2420888"/>
            <a:ext cx="5660524" cy="1446422"/>
          </a:xfrm>
          <a:prstGeom prst="rect">
            <a:avLst/>
          </a:prstGeom>
          <a:noFill/>
          <a:effectLst>
            <a:outerShdw blurRad="50800" dist="38100" dir="5400000" algn="t" rotWithShape="0">
              <a:prstClr val="black">
                <a:alpha val="40000"/>
              </a:prstClr>
            </a:outerShdw>
          </a:effectLst>
          <a:scene3d>
            <a:camera prst="orthographicFront"/>
            <a:lightRig rig="flat" dir="t">
              <a:rot lat="0" lon="0" rev="18900000"/>
            </a:lightRig>
          </a:scene3d>
          <a:sp3d prstMaterial="metal">
            <a:bevelT/>
          </a:sp3d>
        </p:spPr>
        <p:txBody>
          <a:bodyPr wrap="none">
            <a:spAutoFit/>
            <a:sp3d extrusionH="31750" contourW="6350" prstMaterial="powder">
              <a:bevelT w="19050" h="19050" prst="angle"/>
              <a:contourClr>
                <a:schemeClr val="accent3">
                  <a:tint val="100000"/>
                  <a:shade val="100000"/>
                  <a:satMod val="100000"/>
                  <a:hueMod val="100000"/>
                </a:schemeClr>
              </a:contourClr>
            </a:sp3d>
          </a:bodyPr>
          <a:lstStyle/>
          <a:p>
            <a:pPr algn="ctr" fontAlgn="base">
              <a:spcBef>
                <a:spcPct val="0"/>
              </a:spcBef>
              <a:spcAft>
                <a:spcPct val="0"/>
              </a:spcAft>
              <a:defRPr/>
            </a:pPr>
            <a:r>
              <a:rPr lang="zh-CN" altLang="en-US" sz="8800" b="1" dirty="0">
                <a:solidFill>
                  <a:srgbClr val="0070C0"/>
                </a:solidFill>
                <a:effectLst>
                  <a:outerShdw blurRad="38100" dist="38100" dir="2700000" algn="tl">
                    <a:srgbClr val="000000">
                      <a:alpha val="43137"/>
                    </a:srgbClr>
                  </a:outerShdw>
                </a:effectLst>
                <a:ea typeface="宋体" panose="02010600030101010101" pitchFamily="2" charset="-122"/>
              </a:rPr>
              <a:t>谢 谢 大 家</a:t>
            </a:r>
            <a:endParaRPr lang="zh-CN" altLang="en-US" sz="8800" b="1" dirty="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3" name="灯片编号占位符 2"/>
          <p:cNvSpPr>
            <a:spLocks noGrp="1"/>
          </p:cNvSpPr>
          <p:nvPr>
            <p:ph type="sldNum" sz="quarter" idx="12"/>
          </p:nvPr>
        </p:nvSpPr>
        <p:spPr/>
        <p:txBody>
          <a:bodyPr/>
          <a:lstStyle/>
          <a:p>
            <a:fld id="{49AE70B2-8BF9-45C0-BB95-33D1B9D3A854}" type="slidenum">
              <a:rPr lang="zh-CN" altLang="en-US" smtClean="0">
                <a:solidFill>
                  <a:srgbClr val="000000">
                    <a:tint val="75000"/>
                  </a:srgbClr>
                </a:solidFill>
              </a:rPr>
            </a:fld>
            <a:endParaRPr lang="zh-CN" altLang="en-US">
              <a:solidFill>
                <a:srgbClr val="000000">
                  <a:tint val="75000"/>
                </a:srgb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本章内容</a:t>
            </a:r>
            <a:endParaRPr kumimoji="0" lang="zh-CN" altLang="en-US" sz="2800" smtClean="0">
              <a:solidFill>
                <a:srgbClr val="002060"/>
              </a:solidFill>
              <a:ea typeface="宋体" panose="02010600030101010101" pitchFamily="2" charset="-122"/>
            </a:endParaRPr>
          </a:p>
        </p:txBody>
      </p:sp>
      <p:sp>
        <p:nvSpPr>
          <p:cNvPr id="3" name="灯片编号占位符 2"/>
          <p:cNvSpPr>
            <a:spLocks noGrp="1"/>
          </p:cNvSpPr>
          <p:nvPr>
            <p:ph type="sldNum" sz="quarter" idx="12"/>
          </p:nvPr>
        </p:nvSpPr>
        <p:spPr>
          <a:noFill/>
          <a:ln w="9525">
            <a:noFill/>
            <a:miter lim="800000"/>
          </a:ln>
          <a:effectLst/>
        </p:spPr>
        <p:txBody>
          <a:bodyPr vert="horz" wrap="square" lIns="91440" tIns="45720" rIns="91440" bIns="45720" numCol="1" anchor="t" anchorCtr="0" compatLnSpc="1">
            <a:normAutofit fontScale="85000" lnSpcReduction="20000"/>
          </a:bodyPr>
          <a:lstStyle/>
          <a:p>
            <a:pPr eaLnBrk="1" hangingPunct="1">
              <a:defRPr/>
            </a:pPr>
            <a:fld id="{9A0DB2DC-4C9A-4742-B13C-FB6460FD3503}" type="slidenum">
              <a:rPr kumimoji="1" lang="en-US" altLang="zh-CN" sz="2000" b="1">
                <a:solidFill>
                  <a:srgbClr val="006600"/>
                </a:solidFill>
                <a:latin typeface="Times New Roman" panose="02020603050405020304" pitchFamily="18" charset="0"/>
                <a:ea typeface="宋体" panose="02010600030101010101" pitchFamily="2" charset="-122"/>
              </a:rPr>
            </a:fld>
            <a:endParaRPr kumimoji="1" lang="en-US" altLang="zh-CN" sz="2000" b="1" dirty="0">
              <a:solidFill>
                <a:srgbClr val="006600"/>
              </a:solidFill>
              <a:latin typeface="Times New Roman" panose="02020603050405020304" pitchFamily="18" charset="0"/>
              <a:ea typeface="宋体" panose="02010600030101010101" pitchFamily="2" charset="-122"/>
            </a:endParaRPr>
          </a:p>
        </p:txBody>
      </p:sp>
      <p:sp>
        <p:nvSpPr>
          <p:cNvPr id="30" name="矩形 2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6" name="Text Box 4"/>
          <p:cNvSpPr txBox="1">
            <a:spLocks noChangeArrowheads="1"/>
          </p:cNvSpPr>
          <p:nvPr/>
        </p:nvSpPr>
        <p:spPr bwMode="auto">
          <a:xfrm>
            <a:off x="1500188" y="1844824"/>
            <a:ext cx="6335712"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lnSpc>
                <a:spcPct val="130000"/>
              </a:lnSpc>
              <a:defRPr/>
            </a:pPr>
            <a:r>
              <a:rPr lang="en-US" altLang="zh-CN" sz="2800" kern="0">
                <a:solidFill>
                  <a:srgbClr val="000000"/>
                </a:solidFill>
              </a:rPr>
              <a:t>§11-1 </a:t>
            </a:r>
            <a:r>
              <a:rPr lang="zh-CN" altLang="en-US" sz="2800" kern="0">
                <a:solidFill>
                  <a:srgbClr val="000000"/>
                </a:solidFill>
              </a:rPr>
              <a:t>法拉第电磁感应定律</a:t>
            </a:r>
            <a:endParaRPr lang="zh-CN" altLang="en-US" sz="2800" kern="0">
              <a:solidFill>
                <a:srgbClr val="000000"/>
              </a:solidFill>
            </a:endParaRPr>
          </a:p>
          <a:p>
            <a:pPr eaLnBrk="1" hangingPunct="1">
              <a:lnSpc>
                <a:spcPct val="130000"/>
              </a:lnSpc>
              <a:defRPr/>
            </a:pPr>
            <a:r>
              <a:rPr lang="en-US" altLang="zh-CN" sz="2800" kern="0">
                <a:solidFill>
                  <a:srgbClr val="000000"/>
                </a:solidFill>
              </a:rPr>
              <a:t>§11-2 </a:t>
            </a:r>
            <a:r>
              <a:rPr lang="zh-CN" altLang="en-US" sz="2800" kern="0">
                <a:solidFill>
                  <a:srgbClr val="000000"/>
                </a:solidFill>
              </a:rPr>
              <a:t>动生电动势</a:t>
            </a:r>
            <a:endParaRPr lang="zh-CN" altLang="en-US" sz="2800" kern="0">
              <a:solidFill>
                <a:srgbClr val="000000"/>
              </a:solidFill>
            </a:endParaRPr>
          </a:p>
          <a:p>
            <a:pPr eaLnBrk="1" hangingPunct="1">
              <a:lnSpc>
                <a:spcPct val="130000"/>
              </a:lnSpc>
              <a:defRPr/>
            </a:pPr>
            <a:r>
              <a:rPr lang="en-US" altLang="zh-CN" sz="2800" kern="0">
                <a:solidFill>
                  <a:schemeClr val="tx1"/>
                </a:solidFill>
              </a:rPr>
              <a:t>§11-3 </a:t>
            </a:r>
            <a:r>
              <a:rPr lang="zh-CN" altLang="en-US" sz="2800" kern="0">
                <a:solidFill>
                  <a:schemeClr val="tx1"/>
                </a:solidFill>
              </a:rPr>
              <a:t>感生电动势 感生电场</a:t>
            </a:r>
            <a:endParaRPr lang="zh-CN" altLang="en-US" sz="2800" kern="0">
              <a:solidFill>
                <a:schemeClr val="tx1"/>
              </a:solidFill>
            </a:endParaRPr>
          </a:p>
          <a:p>
            <a:pPr eaLnBrk="1" hangingPunct="1">
              <a:lnSpc>
                <a:spcPct val="130000"/>
              </a:lnSpc>
              <a:defRPr/>
            </a:pPr>
            <a:r>
              <a:rPr lang="en-US" altLang="zh-CN" sz="2800" kern="0">
                <a:solidFill>
                  <a:srgbClr val="C00000"/>
                </a:solidFill>
              </a:rPr>
              <a:t>§11-4 </a:t>
            </a:r>
            <a:r>
              <a:rPr lang="zh-CN" altLang="en-US" sz="2800" kern="0">
                <a:solidFill>
                  <a:srgbClr val="C00000"/>
                </a:solidFill>
              </a:rPr>
              <a:t>自感和互感</a:t>
            </a:r>
            <a:endParaRPr lang="zh-CN" altLang="en-US" sz="2800" kern="0">
              <a:solidFill>
                <a:srgbClr val="C00000"/>
              </a:solidFill>
            </a:endParaRPr>
          </a:p>
          <a:p>
            <a:pPr eaLnBrk="1" hangingPunct="1">
              <a:lnSpc>
                <a:spcPct val="130000"/>
              </a:lnSpc>
              <a:defRPr/>
            </a:pPr>
            <a:r>
              <a:rPr lang="en-US" altLang="zh-CN" sz="2800" kern="0">
                <a:solidFill>
                  <a:srgbClr val="000000"/>
                </a:solidFill>
              </a:rPr>
              <a:t>§11-5 </a:t>
            </a:r>
            <a:r>
              <a:rPr lang="zh-CN" altLang="en-US" sz="2800" kern="0">
                <a:solidFill>
                  <a:srgbClr val="000000"/>
                </a:solidFill>
              </a:rPr>
              <a:t>磁场的能量</a:t>
            </a:r>
            <a:endParaRPr lang="zh-CN" altLang="en-US" sz="2800" kern="0">
              <a:solidFill>
                <a:srgbClr val="000000"/>
              </a:solidFill>
            </a:endParaRPr>
          </a:p>
          <a:p>
            <a:pPr eaLnBrk="1" hangingPunct="1">
              <a:lnSpc>
                <a:spcPct val="130000"/>
              </a:lnSpc>
              <a:defRPr/>
            </a:pPr>
            <a:r>
              <a:rPr lang="en-US" altLang="zh-CN" sz="2800" kern="0">
                <a:solidFill>
                  <a:srgbClr val="000000"/>
                </a:solidFill>
              </a:rPr>
              <a:t>§11-6 </a:t>
            </a:r>
            <a:r>
              <a:rPr lang="zh-CN" altLang="en-US" sz="2800" kern="0">
                <a:solidFill>
                  <a:srgbClr val="000000"/>
                </a:solidFill>
              </a:rPr>
              <a:t>电磁场的理论基础</a:t>
            </a:r>
            <a:endParaRPr lang="zh-CN" altLang="en-US" sz="2800" kern="0">
              <a:solidFill>
                <a:srgbClr val="000000"/>
              </a:solidFill>
            </a:endParaRPr>
          </a:p>
        </p:txBody>
      </p:sp>
      <p:sp>
        <p:nvSpPr>
          <p:cNvPr id="18" name="Text Box 3"/>
          <p:cNvSpPr txBox="1">
            <a:spLocks noChangeArrowheads="1"/>
          </p:cNvSpPr>
          <p:nvPr/>
        </p:nvSpPr>
        <p:spPr bwMode="auto">
          <a:xfrm>
            <a:off x="1500188" y="868789"/>
            <a:ext cx="5040312" cy="646331"/>
          </a:xfrm>
          <a:prstGeom prst="rect">
            <a:avLst/>
          </a:prstGeom>
          <a:noFill/>
          <a:ln w="9525">
            <a:noFill/>
            <a:miter lim="800000"/>
          </a:ln>
          <a:effectLst>
            <a:outerShdw dist="35921" dir="2700000" algn="ctr" rotWithShape="0">
              <a:srgbClr val="808080">
                <a:alpha val="50000"/>
              </a:srgbClr>
            </a:outerShdw>
          </a:effectLst>
        </p:spPr>
        <p:txBody>
          <a:bodyPr>
            <a:spAutoFit/>
          </a:bodyPr>
          <a:lstStyle/>
          <a:p>
            <a:pPr>
              <a:defRPr/>
            </a:pPr>
            <a:r>
              <a:rPr lang="zh-CN" altLang="en-US" sz="3600" b="1" kern="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rPr>
              <a:t>第十一章 变化的电磁场</a:t>
            </a:r>
            <a:endParaRPr lang="zh-CN" altLang="en-US" sz="3600" b="1" kern="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19" name="Picture 5" descr="P200704191025445060296312"/>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1164788" y="3645024"/>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a:t>
            </a:r>
            <a:r>
              <a:rPr kumimoji="0" lang="zh-CN" altLang="en-US" sz="2800" smtClean="0">
                <a:solidFill>
                  <a:srgbClr val="002060"/>
                </a:solidFill>
                <a:ea typeface="宋体" panose="02010600030101010101" pitchFamily="2" charset="-122"/>
              </a:rPr>
              <a:t>、自感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91" name="Group 3"/>
          <p:cNvGrpSpPr/>
          <p:nvPr/>
        </p:nvGrpSpPr>
        <p:grpSpPr bwMode="auto">
          <a:xfrm>
            <a:off x="5486400" y="2787650"/>
            <a:ext cx="3276600" cy="2209800"/>
            <a:chOff x="384" y="816"/>
            <a:chExt cx="2064" cy="1392"/>
          </a:xfrm>
        </p:grpSpPr>
        <p:sp>
          <p:nvSpPr>
            <p:cNvPr id="92" name="Rectangle 4"/>
            <p:cNvSpPr>
              <a:spLocks noChangeArrowheads="1"/>
            </p:cNvSpPr>
            <p:nvPr/>
          </p:nvSpPr>
          <p:spPr bwMode="auto">
            <a:xfrm>
              <a:off x="384" y="816"/>
              <a:ext cx="2064" cy="1392"/>
            </a:xfrm>
            <a:prstGeom prst="rect">
              <a:avLst/>
            </a:prstGeom>
            <a:solidFill>
              <a:srgbClr val="FFFFFF"/>
            </a:solidFill>
            <a:ln w="9525">
              <a:solidFill>
                <a:srgbClr val="CC99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3" name="Line 5"/>
            <p:cNvSpPr>
              <a:spLocks noChangeShapeType="1"/>
            </p:cNvSpPr>
            <p:nvPr/>
          </p:nvSpPr>
          <p:spPr bwMode="auto">
            <a:xfrm flipV="1">
              <a:off x="573" y="957"/>
              <a:ext cx="0" cy="10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4" name="Line 6"/>
            <p:cNvSpPr>
              <a:spLocks noChangeShapeType="1"/>
            </p:cNvSpPr>
            <p:nvPr/>
          </p:nvSpPr>
          <p:spPr bwMode="auto">
            <a:xfrm>
              <a:off x="573" y="1978"/>
              <a:ext cx="172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95" name="Object 7"/>
            <p:cNvGraphicFramePr>
              <a:graphicFrameLocks noChangeAspect="1"/>
            </p:cNvGraphicFramePr>
            <p:nvPr/>
          </p:nvGraphicFramePr>
          <p:xfrm>
            <a:off x="672" y="864"/>
            <a:ext cx="238" cy="279"/>
          </p:xfrm>
          <a:graphic>
            <a:graphicData uri="http://schemas.openxmlformats.org/presentationml/2006/ole">
              <mc:AlternateContent xmlns:mc="http://schemas.openxmlformats.org/markup-compatibility/2006">
                <mc:Choice xmlns:v="urn:schemas-microsoft-com:vml" Requires="v">
                  <p:oleObj spid="_x0000_s14454" name="公式" r:id="rId1" imgW="381000" imgH="508000" progId="Equation.3">
                    <p:embed/>
                  </p:oleObj>
                </mc:Choice>
                <mc:Fallback>
                  <p:oleObj name="公式" r:id="rId1" imgW="381000" imgH="508000" progId="Equation.3">
                    <p:embed/>
                    <p:pic>
                      <p:nvPicPr>
                        <p:cNvPr id="0" name="图片 144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864"/>
                          <a:ext cx="238"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 name="Object 8"/>
            <p:cNvGraphicFramePr>
              <a:graphicFrameLocks noChangeAspect="1"/>
            </p:cNvGraphicFramePr>
            <p:nvPr/>
          </p:nvGraphicFramePr>
          <p:xfrm>
            <a:off x="528" y="2024"/>
            <a:ext cx="143" cy="162"/>
          </p:xfrm>
          <a:graphic>
            <a:graphicData uri="http://schemas.openxmlformats.org/presentationml/2006/ole">
              <mc:AlternateContent xmlns:mc="http://schemas.openxmlformats.org/markup-compatibility/2006">
                <mc:Choice xmlns:v="urn:schemas-microsoft-com:vml" Requires="v">
                  <p:oleObj spid="_x0000_s14455" name="公式" r:id="rId3" imgW="241300" imgH="266700" progId="Equation.3">
                    <p:embed/>
                  </p:oleObj>
                </mc:Choice>
                <mc:Fallback>
                  <p:oleObj name="公式" r:id="rId3" imgW="241300" imgH="266700" progId="Equation.3">
                    <p:embed/>
                    <p:pic>
                      <p:nvPicPr>
                        <p:cNvPr id="0" name="图片 144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 y="2024"/>
                          <a:ext cx="143" cy="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9"/>
            <p:cNvGraphicFramePr>
              <a:graphicFrameLocks noChangeAspect="1"/>
            </p:cNvGraphicFramePr>
            <p:nvPr/>
          </p:nvGraphicFramePr>
          <p:xfrm>
            <a:off x="2256" y="1728"/>
            <a:ext cx="98" cy="192"/>
          </p:xfrm>
          <a:graphic>
            <a:graphicData uri="http://schemas.openxmlformats.org/presentationml/2006/ole">
              <mc:AlternateContent xmlns:mc="http://schemas.openxmlformats.org/markup-compatibility/2006">
                <mc:Choice xmlns:v="urn:schemas-microsoft-com:vml" Requires="v">
                  <p:oleObj spid="_x0000_s14456" name="公式" r:id="rId5" imgW="165100" imgH="316865" progId="Equation.3">
                    <p:embed/>
                  </p:oleObj>
                </mc:Choice>
                <mc:Fallback>
                  <p:oleObj name="公式" r:id="rId5" imgW="165100" imgH="316865" progId="Equation.3">
                    <p:embed/>
                    <p:pic>
                      <p:nvPicPr>
                        <p:cNvPr id="0" name="图片 144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6" y="1728"/>
                          <a:ext cx="98"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 name="Arc 10"/>
            <p:cNvSpPr/>
            <p:nvPr/>
          </p:nvSpPr>
          <p:spPr bwMode="auto">
            <a:xfrm flipH="1">
              <a:off x="573" y="1189"/>
              <a:ext cx="1539" cy="78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9" name="Line 11"/>
            <p:cNvSpPr>
              <a:spLocks noChangeShapeType="1"/>
            </p:cNvSpPr>
            <p:nvPr/>
          </p:nvSpPr>
          <p:spPr bwMode="auto">
            <a:xfrm>
              <a:off x="573" y="1143"/>
              <a:ext cx="1648" cy="9"/>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00" name="Rectangle 12"/>
          <p:cNvSpPr>
            <a:spLocks noChangeArrowheads="1"/>
          </p:cNvSpPr>
          <p:nvPr/>
        </p:nvSpPr>
        <p:spPr bwMode="auto">
          <a:xfrm>
            <a:off x="838200" y="781957"/>
            <a:ext cx="2058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en-US" altLang="zh-CN" sz="2800">
                <a:solidFill>
                  <a:srgbClr val="C00000"/>
                </a:solidFill>
                <a:latin typeface="Times New Roman" panose="02020603050405020304" pitchFamily="18" charset="0"/>
              </a:rPr>
              <a:t>1.</a:t>
            </a:r>
            <a:r>
              <a:rPr kumimoji="1" lang="en-US" altLang="zh-CN" sz="2800">
                <a:solidFill>
                  <a:srgbClr val="C00000"/>
                </a:solidFill>
                <a:latin typeface="宋体" panose="02010600030101010101" pitchFamily="2" charset="-122"/>
              </a:rPr>
              <a:t> </a:t>
            </a:r>
            <a:r>
              <a:rPr kumimoji="1" lang="zh-CN" altLang="en-US" sz="2800">
                <a:solidFill>
                  <a:srgbClr val="C00000"/>
                </a:solidFill>
                <a:latin typeface="宋体" panose="02010600030101010101" pitchFamily="2" charset="-122"/>
              </a:rPr>
              <a:t>自感现象</a:t>
            </a:r>
            <a:endParaRPr kumimoji="1" lang="zh-CN" altLang="en-US" sz="2800">
              <a:solidFill>
                <a:srgbClr val="C00000"/>
              </a:solidFill>
              <a:latin typeface="宋体" panose="02010600030101010101" pitchFamily="2" charset="-122"/>
            </a:endParaRPr>
          </a:p>
        </p:txBody>
      </p:sp>
      <p:sp>
        <p:nvSpPr>
          <p:cNvPr id="101" name="Arc 13"/>
          <p:cNvSpPr/>
          <p:nvPr/>
        </p:nvSpPr>
        <p:spPr bwMode="auto">
          <a:xfrm flipH="1" flipV="1">
            <a:off x="5811838" y="3295650"/>
            <a:ext cx="2286000" cy="1295400"/>
          </a:xfrm>
          <a:custGeom>
            <a:avLst/>
            <a:gdLst>
              <a:gd name="T0" fmla="*/ 0 w 21552"/>
              <a:gd name="T1" fmla="*/ 0 h 21600"/>
              <a:gd name="T2" fmla="*/ 2147483647 w 21552"/>
              <a:gd name="T3" fmla="*/ 2147483647 h 21600"/>
              <a:gd name="T4" fmla="*/ 0 w 21552"/>
              <a:gd name="T5" fmla="*/ 2147483647 h 21600"/>
              <a:gd name="T6" fmla="*/ 0 60000 65536"/>
              <a:gd name="T7" fmla="*/ 0 60000 65536"/>
              <a:gd name="T8" fmla="*/ 0 60000 65536"/>
              <a:gd name="T9" fmla="*/ 0 w 21552"/>
              <a:gd name="T10" fmla="*/ 0 h 21600"/>
              <a:gd name="T11" fmla="*/ 21552 w 21552"/>
              <a:gd name="T12" fmla="*/ 21600 h 21600"/>
            </a:gdLst>
            <a:ahLst/>
            <a:cxnLst>
              <a:cxn ang="T6">
                <a:pos x="T0" y="T1"/>
              </a:cxn>
              <a:cxn ang="T7">
                <a:pos x="T2" y="T3"/>
              </a:cxn>
              <a:cxn ang="T8">
                <a:pos x="T4" y="T5"/>
              </a:cxn>
            </a:cxnLst>
            <a:rect l="T9" t="T10" r="T11" b="T12"/>
            <a:pathLst>
              <a:path w="21552" h="21600" fill="none" extrusionOk="0">
                <a:moveTo>
                  <a:pt x="-1" y="0"/>
                </a:moveTo>
                <a:cubicBezTo>
                  <a:pt x="11368" y="0"/>
                  <a:pt x="20791" y="8812"/>
                  <a:pt x="21551" y="20155"/>
                </a:cubicBezTo>
              </a:path>
              <a:path w="21552" h="21600" stroke="0" extrusionOk="0">
                <a:moveTo>
                  <a:pt x="-1" y="0"/>
                </a:moveTo>
                <a:cubicBezTo>
                  <a:pt x="11368" y="0"/>
                  <a:pt x="20791" y="8812"/>
                  <a:pt x="21551" y="20155"/>
                </a:cubicBezTo>
                <a:lnTo>
                  <a:pt x="0" y="21600"/>
                </a:lnTo>
                <a:close/>
              </a:path>
            </a:pathLst>
          </a:cu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2" name="Text Box 16"/>
          <p:cNvSpPr txBox="1">
            <a:spLocks noChangeArrowheads="1"/>
          </p:cNvSpPr>
          <p:nvPr/>
        </p:nvSpPr>
        <p:spPr bwMode="auto">
          <a:xfrm>
            <a:off x="179388" y="4941888"/>
            <a:ext cx="87471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宋体" panose="02010600030101010101" pitchFamily="2" charset="-122"/>
              </a:rPr>
              <a:t>    由于回路中电流变化，引起穿过回路包围面积的全磁通变化，从而在回路自身中产生感生电动势的现象叫</a:t>
            </a:r>
            <a:r>
              <a:rPr kumimoji="1" lang="zh-CN" altLang="en-US">
                <a:solidFill>
                  <a:srgbClr val="CC0000"/>
                </a:solidFill>
                <a:latin typeface="宋体" panose="02010600030101010101" pitchFamily="2" charset="-122"/>
              </a:rPr>
              <a:t>自感现象</a:t>
            </a:r>
            <a:r>
              <a:rPr kumimoji="1" lang="zh-CN" altLang="en-US">
                <a:latin typeface="宋体" panose="02010600030101010101" pitchFamily="2" charset="-122"/>
              </a:rPr>
              <a:t>。</a:t>
            </a:r>
            <a:endParaRPr kumimoji="1" lang="zh-CN" altLang="en-US">
              <a:latin typeface="宋体" panose="02010600030101010101" pitchFamily="2" charset="-122"/>
            </a:endParaRPr>
          </a:p>
        </p:txBody>
      </p:sp>
      <p:grpSp>
        <p:nvGrpSpPr>
          <p:cNvPr id="103" name="Group 57"/>
          <p:cNvGrpSpPr/>
          <p:nvPr/>
        </p:nvGrpSpPr>
        <p:grpSpPr bwMode="auto">
          <a:xfrm>
            <a:off x="5940425" y="5903913"/>
            <a:ext cx="2206625" cy="750887"/>
            <a:chOff x="2931" y="3838"/>
            <a:chExt cx="1390" cy="473"/>
          </a:xfrm>
        </p:grpSpPr>
        <p:sp>
          <p:nvSpPr>
            <p:cNvPr id="104" name="Line 17"/>
            <p:cNvSpPr>
              <a:spLocks noChangeShapeType="1"/>
            </p:cNvSpPr>
            <p:nvPr/>
          </p:nvSpPr>
          <p:spPr bwMode="auto">
            <a:xfrm>
              <a:off x="3016" y="3838"/>
              <a:ext cx="1104"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05" name="Group 18"/>
            <p:cNvGrpSpPr/>
            <p:nvPr/>
          </p:nvGrpSpPr>
          <p:grpSpPr bwMode="auto">
            <a:xfrm>
              <a:off x="2931" y="3888"/>
              <a:ext cx="1390" cy="423"/>
              <a:chOff x="2600" y="2400"/>
              <a:chExt cx="1390" cy="423"/>
            </a:xfrm>
          </p:grpSpPr>
          <p:grpSp>
            <p:nvGrpSpPr>
              <p:cNvPr id="106" name="Group 19"/>
              <p:cNvGrpSpPr/>
              <p:nvPr/>
            </p:nvGrpSpPr>
            <p:grpSpPr bwMode="auto">
              <a:xfrm>
                <a:off x="2600" y="2496"/>
                <a:ext cx="1390" cy="327"/>
                <a:chOff x="2686" y="3984"/>
                <a:chExt cx="1390" cy="327"/>
              </a:xfrm>
            </p:grpSpPr>
            <p:sp>
              <p:nvSpPr>
                <p:cNvPr id="108" name="Text Box 20"/>
                <p:cNvSpPr txBox="1">
                  <a:spLocks noChangeArrowheads="1"/>
                </p:cNvSpPr>
                <p:nvPr/>
              </p:nvSpPr>
              <p:spPr bwMode="auto">
                <a:xfrm>
                  <a:off x="2686" y="3984"/>
                  <a:ext cx="11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自感电动势</a:t>
                  </a:r>
                  <a:endParaRPr kumimoji="1" lang="zh-CN" altLang="en-US" sz="26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graphicFrame>
              <p:nvGraphicFramePr>
                <p:cNvPr id="109" name="Object 21"/>
                <p:cNvGraphicFramePr>
                  <a:graphicFrameLocks noChangeAspect="1"/>
                </p:cNvGraphicFramePr>
                <p:nvPr/>
              </p:nvGraphicFramePr>
              <p:xfrm>
                <a:off x="3829" y="3991"/>
                <a:ext cx="247" cy="320"/>
              </p:xfrm>
              <a:graphic>
                <a:graphicData uri="http://schemas.openxmlformats.org/presentationml/2006/ole">
                  <mc:AlternateContent xmlns:mc="http://schemas.openxmlformats.org/markup-compatibility/2006">
                    <mc:Choice xmlns:v="urn:schemas-microsoft-com:vml" Requires="v">
                      <p:oleObj spid="_x0000_s14457" name="公式" r:id="rId7" imgW="393700" imgH="508000" progId="Equation.3">
                        <p:embed/>
                      </p:oleObj>
                    </mc:Choice>
                    <mc:Fallback>
                      <p:oleObj name="公式" r:id="rId7" imgW="393700" imgH="508000" progId="Equation.3">
                        <p:embed/>
                        <p:pic>
                          <p:nvPicPr>
                            <p:cNvPr id="0" name="图片 144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9" y="3991"/>
                              <a:ext cx="247"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7" name="Line 22"/>
              <p:cNvSpPr>
                <a:spLocks noChangeShapeType="1"/>
              </p:cNvSpPr>
              <p:nvPr/>
            </p:nvSpPr>
            <p:spPr bwMode="auto">
              <a:xfrm>
                <a:off x="3264" y="2400"/>
                <a:ext cx="0" cy="144"/>
              </a:xfrm>
              <a:prstGeom prst="line">
                <a:avLst/>
              </a:prstGeom>
              <a:noFill/>
              <a:ln w="38100">
                <a:solidFill>
                  <a:srgbClr val="FF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pic>
        <p:nvPicPr>
          <p:cNvPr id="110" name="Picture 23" descr="zgy"/>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50899" y="1319212"/>
            <a:ext cx="4092575"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1" name="Group 24"/>
          <p:cNvGrpSpPr/>
          <p:nvPr/>
        </p:nvGrpSpPr>
        <p:grpSpPr bwMode="auto">
          <a:xfrm>
            <a:off x="5486400" y="476250"/>
            <a:ext cx="3276600" cy="2362200"/>
            <a:chOff x="3456" y="96"/>
            <a:chExt cx="2064" cy="1488"/>
          </a:xfrm>
        </p:grpSpPr>
        <p:sp>
          <p:nvSpPr>
            <p:cNvPr id="112" name="Rectangle 25"/>
            <p:cNvSpPr>
              <a:spLocks noChangeArrowheads="1"/>
            </p:cNvSpPr>
            <p:nvPr/>
          </p:nvSpPr>
          <p:spPr bwMode="auto">
            <a:xfrm>
              <a:off x="3456" y="96"/>
              <a:ext cx="2064" cy="1488"/>
            </a:xfrm>
            <a:prstGeom prst="rect">
              <a:avLst/>
            </a:prstGeom>
            <a:solidFill>
              <a:srgbClr val="FFFFFF"/>
            </a:solidFill>
            <a:ln w="9525">
              <a:solidFill>
                <a:srgbClr val="CC99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nvGrpSpPr>
            <p:cNvPr id="113" name="Group 26"/>
            <p:cNvGrpSpPr/>
            <p:nvPr/>
          </p:nvGrpSpPr>
          <p:grpSpPr bwMode="auto">
            <a:xfrm>
              <a:off x="4139" y="1296"/>
              <a:ext cx="85" cy="212"/>
              <a:chOff x="672" y="3456"/>
              <a:chExt cx="96" cy="240"/>
            </a:xfrm>
          </p:grpSpPr>
          <p:sp>
            <p:nvSpPr>
              <p:cNvPr id="141" name="Line 27"/>
              <p:cNvSpPr>
                <a:spLocks noChangeShapeType="1"/>
              </p:cNvSpPr>
              <p:nvPr/>
            </p:nvSpPr>
            <p:spPr bwMode="auto">
              <a:xfrm>
                <a:off x="672" y="3456"/>
                <a:ext cx="0" cy="24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2" name="Line 28"/>
              <p:cNvSpPr>
                <a:spLocks noChangeShapeType="1"/>
              </p:cNvSpPr>
              <p:nvPr/>
            </p:nvSpPr>
            <p:spPr bwMode="auto">
              <a:xfrm>
                <a:off x="768" y="3504"/>
                <a:ext cx="0" cy="14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14" name="Group 29"/>
            <p:cNvGrpSpPr/>
            <p:nvPr/>
          </p:nvGrpSpPr>
          <p:grpSpPr bwMode="auto">
            <a:xfrm>
              <a:off x="4331" y="1295"/>
              <a:ext cx="85" cy="212"/>
              <a:chOff x="672" y="3456"/>
              <a:chExt cx="96" cy="240"/>
            </a:xfrm>
          </p:grpSpPr>
          <p:sp>
            <p:nvSpPr>
              <p:cNvPr id="139" name="Line 30"/>
              <p:cNvSpPr>
                <a:spLocks noChangeShapeType="1"/>
              </p:cNvSpPr>
              <p:nvPr/>
            </p:nvSpPr>
            <p:spPr bwMode="auto">
              <a:xfrm>
                <a:off x="672" y="3456"/>
                <a:ext cx="0" cy="24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0" name="Line 31"/>
              <p:cNvSpPr>
                <a:spLocks noChangeShapeType="1"/>
              </p:cNvSpPr>
              <p:nvPr/>
            </p:nvSpPr>
            <p:spPr bwMode="auto">
              <a:xfrm>
                <a:off x="768" y="3504"/>
                <a:ext cx="0" cy="144"/>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15" name="Group 32"/>
            <p:cNvGrpSpPr/>
            <p:nvPr/>
          </p:nvGrpSpPr>
          <p:grpSpPr bwMode="auto">
            <a:xfrm>
              <a:off x="4800" y="1344"/>
              <a:ext cx="382" cy="85"/>
              <a:chOff x="1584" y="3264"/>
              <a:chExt cx="432" cy="96"/>
            </a:xfrm>
          </p:grpSpPr>
          <p:sp>
            <p:nvSpPr>
              <p:cNvPr id="137" name="Oval 33"/>
              <p:cNvSpPr>
                <a:spLocks noChangeArrowheads="1"/>
              </p:cNvSpPr>
              <p:nvPr/>
            </p:nvSpPr>
            <p:spPr bwMode="auto">
              <a:xfrm>
                <a:off x="1584" y="3264"/>
                <a:ext cx="96" cy="96"/>
              </a:xfrm>
              <a:prstGeom prst="ellipse">
                <a:avLst/>
              </a:prstGeom>
              <a:solidFill>
                <a:srgbClr val="CCFFFF"/>
              </a:solidFill>
              <a:ln w="1905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8" name="Oval 34"/>
              <p:cNvSpPr>
                <a:spLocks noChangeArrowheads="1"/>
              </p:cNvSpPr>
              <p:nvPr/>
            </p:nvSpPr>
            <p:spPr bwMode="auto">
              <a:xfrm>
                <a:off x="1920" y="3264"/>
                <a:ext cx="96" cy="96"/>
              </a:xfrm>
              <a:prstGeom prst="ellipse">
                <a:avLst/>
              </a:prstGeom>
              <a:solidFill>
                <a:srgbClr val="CCFFFF"/>
              </a:solidFill>
              <a:ln w="19050">
                <a:solidFill>
                  <a:srgbClr val="000000"/>
                </a:solidFill>
                <a:rou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16" name="Line 35"/>
            <p:cNvSpPr>
              <a:spLocks noChangeShapeType="1"/>
            </p:cNvSpPr>
            <p:nvPr/>
          </p:nvSpPr>
          <p:spPr bwMode="auto">
            <a:xfrm flipV="1">
              <a:off x="4848" y="1296"/>
              <a:ext cx="298" cy="85"/>
            </a:xfrm>
            <a:prstGeom prst="line">
              <a:avLst/>
            </a:prstGeom>
            <a:noFill/>
            <a:ln w="38100">
              <a:solidFill>
                <a:srgbClr val="FF0000"/>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17" name="Object 36"/>
            <p:cNvGraphicFramePr>
              <a:graphicFrameLocks noChangeAspect="1"/>
            </p:cNvGraphicFramePr>
            <p:nvPr/>
          </p:nvGraphicFramePr>
          <p:xfrm>
            <a:off x="4110" y="1055"/>
            <a:ext cx="218" cy="240"/>
          </p:xfrm>
          <a:graphic>
            <a:graphicData uri="http://schemas.openxmlformats.org/presentationml/2006/ole">
              <mc:AlternateContent xmlns:mc="http://schemas.openxmlformats.org/markup-compatibility/2006">
                <mc:Choice xmlns:v="urn:schemas-microsoft-com:vml" Requires="v">
                  <p:oleObj spid="_x0000_s14458" name="公式" r:id="rId10" imgW="3048000" imgH="3352800" progId="Equation.3">
                    <p:embed/>
                  </p:oleObj>
                </mc:Choice>
                <mc:Fallback>
                  <p:oleObj name="公式" r:id="rId10" imgW="3048000" imgH="3352800" progId="Equation.3">
                    <p:embed/>
                    <p:pic>
                      <p:nvPicPr>
                        <p:cNvPr id="0" name="图片 14457"/>
                        <p:cNvPicPr>
                          <a:picLocks noChangeAspect="1" noChangeArrowheads="1"/>
                        </p:cNvPicPr>
                        <p:nvPr/>
                      </p:nvPicPr>
                      <p:blipFill>
                        <a:blip r:embed="rId11"/>
                        <a:srcRect/>
                        <a:stretch>
                          <a:fillRect/>
                        </a:stretch>
                      </p:blipFill>
                      <p:spPr bwMode="auto">
                        <a:xfrm>
                          <a:off x="4110" y="1055"/>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8" name="Object 37"/>
            <p:cNvGraphicFramePr>
              <a:graphicFrameLocks noChangeAspect="1"/>
            </p:cNvGraphicFramePr>
            <p:nvPr/>
          </p:nvGraphicFramePr>
          <p:xfrm>
            <a:off x="3792" y="144"/>
            <a:ext cx="220" cy="240"/>
          </p:xfrm>
          <a:graphic>
            <a:graphicData uri="http://schemas.openxmlformats.org/presentationml/2006/ole">
              <mc:AlternateContent xmlns:mc="http://schemas.openxmlformats.org/markup-compatibility/2006">
                <mc:Choice xmlns:v="urn:schemas-microsoft-com:vml" Requires="v">
                  <p:oleObj spid="_x0000_s14459" name="Equation" r:id="rId12" imgW="152400" imgH="165100" progId="Equation.3">
                    <p:embed/>
                  </p:oleObj>
                </mc:Choice>
                <mc:Fallback>
                  <p:oleObj name="Equation" r:id="rId12" imgW="152400" imgH="165100" progId="Equation.3">
                    <p:embed/>
                    <p:pic>
                      <p:nvPicPr>
                        <p:cNvPr id="0" name="图片 144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92" y="144"/>
                          <a:ext cx="22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 name="Object 38"/>
            <p:cNvGraphicFramePr>
              <a:graphicFrameLocks noChangeAspect="1"/>
            </p:cNvGraphicFramePr>
            <p:nvPr/>
          </p:nvGraphicFramePr>
          <p:xfrm>
            <a:off x="4752" y="624"/>
            <a:ext cx="177" cy="190"/>
          </p:xfrm>
          <a:graphic>
            <a:graphicData uri="http://schemas.openxmlformats.org/presentationml/2006/ole">
              <mc:AlternateContent xmlns:mc="http://schemas.openxmlformats.org/markup-compatibility/2006">
                <mc:Choice xmlns:v="urn:schemas-microsoft-com:vml" Requires="v">
                  <p:oleObj spid="_x0000_s14460" name="公式" r:id="rId14" imgW="317500" imgH="342900" progId="Equation.3">
                    <p:embed/>
                  </p:oleObj>
                </mc:Choice>
                <mc:Fallback>
                  <p:oleObj name="公式" r:id="rId14" imgW="317500" imgH="342900" progId="Equation.3">
                    <p:embed/>
                    <p:pic>
                      <p:nvPicPr>
                        <p:cNvPr id="0" name="图片 144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2" y="624"/>
                          <a:ext cx="177"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 name="Object 39"/>
            <p:cNvGraphicFramePr>
              <a:graphicFrameLocks noChangeAspect="1"/>
            </p:cNvGraphicFramePr>
            <p:nvPr/>
          </p:nvGraphicFramePr>
          <p:xfrm>
            <a:off x="3792" y="672"/>
            <a:ext cx="240" cy="240"/>
          </p:xfrm>
          <a:graphic>
            <a:graphicData uri="http://schemas.openxmlformats.org/presentationml/2006/ole">
              <mc:AlternateContent xmlns:mc="http://schemas.openxmlformats.org/markup-compatibility/2006">
                <mc:Choice xmlns:v="urn:schemas-microsoft-com:vml" Requires="v">
                  <p:oleObj spid="_x0000_s14461" name="Equation" r:id="rId16" imgW="152400" imgH="152400" progId="Equation.3">
                    <p:embed/>
                  </p:oleObj>
                </mc:Choice>
                <mc:Fallback>
                  <p:oleObj name="Equation" r:id="rId16" imgW="152400" imgH="152400" progId="Equation.3">
                    <p:embed/>
                    <p:pic>
                      <p:nvPicPr>
                        <p:cNvPr id="0" name="图片 144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92" y="672"/>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1" name="Object 40"/>
            <p:cNvGraphicFramePr>
              <a:graphicFrameLocks noChangeAspect="1"/>
            </p:cNvGraphicFramePr>
            <p:nvPr/>
          </p:nvGraphicFramePr>
          <p:xfrm>
            <a:off x="4656" y="144"/>
            <a:ext cx="480" cy="196"/>
          </p:xfrm>
          <a:graphic>
            <a:graphicData uri="http://schemas.openxmlformats.org/presentationml/2006/ole">
              <mc:AlternateContent xmlns:mc="http://schemas.openxmlformats.org/markup-compatibility/2006">
                <mc:Choice xmlns:v="urn:schemas-microsoft-com:vml" Requires="v">
                  <p:oleObj spid="_x0000_s14462" name="Equation" r:id="rId18" imgW="292100" imgH="177800" progId="Equation.3">
                    <p:embed/>
                  </p:oleObj>
                </mc:Choice>
                <mc:Fallback>
                  <p:oleObj name="Equation" r:id="rId18" imgW="292100" imgH="177800" progId="Equation.3">
                    <p:embed/>
                    <p:pic>
                      <p:nvPicPr>
                        <p:cNvPr id="0" name="图片 144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6" y="144"/>
                          <a:ext cx="480"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 name="Object 41"/>
            <p:cNvGraphicFramePr>
              <a:graphicFrameLocks noChangeAspect="1"/>
            </p:cNvGraphicFramePr>
            <p:nvPr/>
          </p:nvGraphicFramePr>
          <p:xfrm>
            <a:off x="4848" y="1152"/>
            <a:ext cx="212" cy="170"/>
          </p:xfrm>
          <a:graphic>
            <a:graphicData uri="http://schemas.openxmlformats.org/presentationml/2006/ole">
              <mc:AlternateContent xmlns:mc="http://schemas.openxmlformats.org/markup-compatibility/2006">
                <mc:Choice xmlns:v="urn:schemas-microsoft-com:vml" Requires="v">
                  <p:oleObj spid="_x0000_s14463" name="公式" r:id="rId20" imgW="381000" imgH="342900" progId="Equation.3">
                    <p:embed/>
                  </p:oleObj>
                </mc:Choice>
                <mc:Fallback>
                  <p:oleObj name="公式" r:id="rId20" imgW="381000" imgH="342900" progId="Equation.3">
                    <p:embed/>
                    <p:pic>
                      <p:nvPicPr>
                        <p:cNvPr id="0" name="图片 144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48" y="1152"/>
                          <a:ext cx="212"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 name="Line 42"/>
            <p:cNvSpPr>
              <a:spLocks noChangeShapeType="1"/>
            </p:cNvSpPr>
            <p:nvPr/>
          </p:nvSpPr>
          <p:spPr bwMode="auto">
            <a:xfrm>
              <a:off x="3600" y="432"/>
              <a:ext cx="432"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4" name="Line 43"/>
            <p:cNvSpPr>
              <a:spLocks noChangeShapeType="1"/>
            </p:cNvSpPr>
            <p:nvPr/>
          </p:nvSpPr>
          <p:spPr bwMode="auto">
            <a:xfrm>
              <a:off x="3600" y="912"/>
              <a:ext cx="480"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5" name="Line 44"/>
            <p:cNvSpPr>
              <a:spLocks noChangeShapeType="1"/>
            </p:cNvSpPr>
            <p:nvPr/>
          </p:nvSpPr>
          <p:spPr bwMode="auto">
            <a:xfrm>
              <a:off x="3611" y="1395"/>
              <a:ext cx="528"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6" name="Line 45"/>
            <p:cNvSpPr>
              <a:spLocks noChangeShapeType="1"/>
            </p:cNvSpPr>
            <p:nvPr/>
          </p:nvSpPr>
          <p:spPr bwMode="auto">
            <a:xfrm>
              <a:off x="3600" y="432"/>
              <a:ext cx="0" cy="977"/>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7" name="Line 46"/>
            <p:cNvSpPr>
              <a:spLocks noChangeShapeType="1"/>
            </p:cNvSpPr>
            <p:nvPr/>
          </p:nvSpPr>
          <p:spPr bwMode="auto">
            <a:xfrm>
              <a:off x="5424" y="432"/>
              <a:ext cx="0" cy="977"/>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8" name="Line 47"/>
            <p:cNvSpPr>
              <a:spLocks noChangeShapeType="1"/>
            </p:cNvSpPr>
            <p:nvPr/>
          </p:nvSpPr>
          <p:spPr bwMode="auto">
            <a:xfrm flipV="1">
              <a:off x="4416" y="1392"/>
              <a:ext cx="384"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29" name="Line 48"/>
            <p:cNvSpPr>
              <a:spLocks noChangeShapeType="1"/>
            </p:cNvSpPr>
            <p:nvPr/>
          </p:nvSpPr>
          <p:spPr bwMode="auto">
            <a:xfrm flipV="1">
              <a:off x="5184" y="1392"/>
              <a:ext cx="240"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0" name="Line 49"/>
            <p:cNvSpPr>
              <a:spLocks noChangeShapeType="1"/>
            </p:cNvSpPr>
            <p:nvPr/>
          </p:nvSpPr>
          <p:spPr bwMode="auto">
            <a:xfrm>
              <a:off x="5136" y="912"/>
              <a:ext cx="288"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1" name="Line 50"/>
            <p:cNvSpPr>
              <a:spLocks noChangeShapeType="1"/>
            </p:cNvSpPr>
            <p:nvPr/>
          </p:nvSpPr>
          <p:spPr bwMode="auto">
            <a:xfrm>
              <a:off x="4224" y="432"/>
              <a:ext cx="1200"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32" name="Rectangle 51"/>
            <p:cNvSpPr>
              <a:spLocks noChangeArrowheads="1"/>
            </p:cNvSpPr>
            <p:nvPr/>
          </p:nvSpPr>
          <p:spPr bwMode="auto">
            <a:xfrm>
              <a:off x="4608" y="850"/>
              <a:ext cx="510" cy="127"/>
            </a:xfrm>
            <a:prstGeom prst="rect">
              <a:avLst/>
            </a:prstGeom>
            <a:solidFill>
              <a:srgbClr val="3B812F"/>
            </a:solid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33" name="Object 52"/>
            <p:cNvGraphicFramePr>
              <a:graphicFrameLocks noChangeAspect="1"/>
            </p:cNvGraphicFramePr>
            <p:nvPr/>
          </p:nvGraphicFramePr>
          <p:xfrm>
            <a:off x="4032" y="768"/>
            <a:ext cx="255" cy="255"/>
          </p:xfrm>
          <a:graphic>
            <a:graphicData uri="http://schemas.openxmlformats.org/presentationml/2006/ole">
              <mc:AlternateContent xmlns:mc="http://schemas.openxmlformats.org/markup-compatibility/2006">
                <mc:Choice xmlns:v="urn:schemas-microsoft-com:vml" Requires="v">
                  <p:oleObj spid="_x0000_s14464" name="公式" r:id="rId22" imgW="302260" imgH="302260" progId="Equation.3">
                    <p:embed/>
                  </p:oleObj>
                </mc:Choice>
                <mc:Fallback>
                  <p:oleObj name="公式" r:id="rId22" imgW="302260" imgH="302260" progId="Equation.3">
                    <p:embed/>
                    <p:pic>
                      <p:nvPicPr>
                        <p:cNvPr id="0" name="图片 144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32" y="768"/>
                          <a:ext cx="255" cy="2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 name="Object 53"/>
            <p:cNvGraphicFramePr>
              <a:graphicFrameLocks noChangeAspect="1"/>
            </p:cNvGraphicFramePr>
            <p:nvPr/>
          </p:nvGraphicFramePr>
          <p:xfrm>
            <a:off x="3984" y="288"/>
            <a:ext cx="265" cy="265"/>
          </p:xfrm>
          <a:graphic>
            <a:graphicData uri="http://schemas.openxmlformats.org/presentationml/2006/ole">
              <mc:AlternateContent xmlns:mc="http://schemas.openxmlformats.org/markup-compatibility/2006">
                <mc:Choice xmlns:v="urn:schemas-microsoft-com:vml" Requires="v">
                  <p:oleObj spid="_x0000_s14465" name="公式" r:id="rId24" imgW="302260" imgH="302260" progId="Equation.3">
                    <p:embed/>
                  </p:oleObj>
                </mc:Choice>
                <mc:Fallback>
                  <p:oleObj name="公式" r:id="rId24" imgW="302260" imgH="302260" progId="Equation.3">
                    <p:embed/>
                    <p:pic>
                      <p:nvPicPr>
                        <p:cNvPr id="0" name="图片 1446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84" y="288"/>
                          <a:ext cx="265" cy="2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 name="Line 54"/>
            <p:cNvSpPr>
              <a:spLocks noChangeShapeType="1"/>
            </p:cNvSpPr>
            <p:nvPr/>
          </p:nvSpPr>
          <p:spPr bwMode="auto">
            <a:xfrm flipH="1">
              <a:off x="4272" y="912"/>
              <a:ext cx="336" cy="0"/>
            </a:xfrm>
            <a:prstGeom prst="line">
              <a:avLst/>
            </a:prstGeom>
            <a:noFill/>
            <a:ln w="38100">
              <a:solidFill>
                <a:srgbClr val="996633"/>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136" name="Picture 55" descr="ctu-3"/>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4512" y="288"/>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1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1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91"/>
                                        </p:tgtEl>
                                        <p:attrNameLst>
                                          <p:attrName>style.visibility</p:attrName>
                                        </p:attrNameLst>
                                      </p:cBhvr>
                                      <p:to>
                                        <p:strVal val="visible"/>
                                      </p:to>
                                    </p:se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01"/>
                                        </p:tgtEl>
                                        <p:attrNameLst>
                                          <p:attrName>style.visibility</p:attrName>
                                        </p:attrNameLst>
                                      </p:cBhvr>
                                      <p:to>
                                        <p:strVal val="visible"/>
                                      </p:to>
                                    </p:set>
                                    <p:animEffect transition="in" filter="wipe(left)">
                                      <p:cBhvr>
                                        <p:cTn id="16" dur="500"/>
                                        <p:tgtEl>
                                          <p:spTgt spid="101"/>
                                        </p:tgtEl>
                                      </p:cBhvr>
                                    </p:animEffect>
                                  </p:childTnLst>
                                </p:cTn>
                              </p:par>
                            </p:childTnLst>
                          </p:cTn>
                        </p:par>
                        <p:par>
                          <p:cTn id="17" fill="hold">
                            <p:stCondLst>
                              <p:cond delay="2000"/>
                            </p:stCondLst>
                            <p:childTnLst>
                              <p:par>
                                <p:cTn id="18" presetID="27" presetClass="entr" presetSubtype="0" fill="hold" grpId="0" nodeType="afterEffect">
                                  <p:stCondLst>
                                    <p:cond delay="0"/>
                                  </p:stCondLst>
                                  <p:iterate type="lt">
                                    <p:tmPct val="50000"/>
                                  </p:iterate>
                                  <p:childTnLst>
                                    <p:set>
                                      <p:cBhvr>
                                        <p:cTn id="19" dur="1" fill="hold">
                                          <p:stCondLst>
                                            <p:cond delay="0"/>
                                          </p:stCondLst>
                                        </p:cTn>
                                        <p:tgtEl>
                                          <p:spTgt spid="102"/>
                                        </p:tgtEl>
                                        <p:attrNameLst>
                                          <p:attrName>style.visibility</p:attrName>
                                        </p:attrNameLst>
                                      </p:cBhvr>
                                      <p:to>
                                        <p:strVal val="visible"/>
                                      </p:to>
                                    </p:set>
                                    <p:anim calcmode="discrete" valueType="clr">
                                      <p:cBhvr override="childStyle">
                                        <p:cTn id="20" dur="80"/>
                                        <p:tgtEl>
                                          <p:spTgt spid="102"/>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02"/>
                                        </p:tgtEl>
                                        <p:attrNameLst>
                                          <p:attrName>fillcolor</p:attrName>
                                        </p:attrNameLst>
                                      </p:cBhvr>
                                      <p:tavLst>
                                        <p:tav tm="0">
                                          <p:val>
                                            <p:clrVal>
                                              <a:schemeClr val="accent2"/>
                                            </p:clrVal>
                                          </p:val>
                                        </p:tav>
                                        <p:tav tm="50000">
                                          <p:val>
                                            <p:clrVal>
                                              <a:schemeClr val="hlink"/>
                                            </p:clrVal>
                                          </p:val>
                                        </p:tav>
                                      </p:tavLst>
                                    </p:anim>
                                    <p:set>
                                      <p:cBhvr>
                                        <p:cTn id="22" dur="80"/>
                                        <p:tgtEl>
                                          <p:spTgt spid="102"/>
                                        </p:tgtEl>
                                        <p:attrNameLst>
                                          <p:attrName>fill.type</p:attrName>
                                        </p:attrNameLst>
                                      </p:cBhvr>
                                      <p:to>
                                        <p:strVal val="solid"/>
                                      </p:to>
                                    </p:set>
                                  </p:childTnLst>
                                </p:cTn>
                              </p:par>
                            </p:childTnLst>
                          </p:cTn>
                        </p:par>
                        <p:par>
                          <p:cTn id="23" fill="hold">
                            <p:stCondLst>
                              <p:cond delay="4239"/>
                            </p:stCondLst>
                            <p:childTnLst>
                              <p:par>
                                <p:cTn id="24" presetID="22" presetClass="entr" presetSubtype="1" fill="hold" nodeType="afterEffect">
                                  <p:stCondLst>
                                    <p:cond delay="0"/>
                                  </p:stCondLst>
                                  <p:childTnLst>
                                    <p:set>
                                      <p:cBhvr>
                                        <p:cTn id="25" dur="1" fill="hold">
                                          <p:stCondLst>
                                            <p:cond delay="0"/>
                                          </p:stCondLst>
                                        </p:cTn>
                                        <p:tgtEl>
                                          <p:spTgt spid="103"/>
                                        </p:tgtEl>
                                        <p:attrNameLst>
                                          <p:attrName>style.visibility</p:attrName>
                                        </p:attrNameLst>
                                      </p:cBhvr>
                                      <p:to>
                                        <p:strVal val="visible"/>
                                      </p:to>
                                    </p:set>
                                    <p:animEffect transition="in" filter="wipe(up)">
                                      <p:cBhvr>
                                        <p:cTn id="26"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grpSp>
        <p:nvGrpSpPr>
          <p:cNvPr id="57" name="Group 2"/>
          <p:cNvGrpSpPr/>
          <p:nvPr/>
        </p:nvGrpSpPr>
        <p:grpSpPr bwMode="auto">
          <a:xfrm>
            <a:off x="2145507" y="1968833"/>
            <a:ext cx="4824412" cy="698500"/>
            <a:chOff x="336" y="240"/>
            <a:chExt cx="3039" cy="440"/>
          </a:xfrm>
        </p:grpSpPr>
        <p:sp>
          <p:nvSpPr>
            <p:cNvPr id="58" name="Text Box 3"/>
            <p:cNvSpPr txBox="1">
              <a:spLocks noChangeArrowheads="1"/>
            </p:cNvSpPr>
            <p:nvPr/>
          </p:nvSpPr>
          <p:spPr bwMode="auto">
            <a:xfrm>
              <a:off x="336" y="240"/>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由叠加原理：</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graphicFrame>
          <p:nvGraphicFramePr>
            <p:cNvPr id="59" name="Object 4"/>
            <p:cNvGraphicFramePr/>
            <p:nvPr/>
          </p:nvGraphicFramePr>
          <p:xfrm>
            <a:off x="1615" y="240"/>
            <a:ext cx="1760" cy="440"/>
          </p:xfrm>
          <a:graphic>
            <a:graphicData uri="http://schemas.openxmlformats.org/presentationml/2006/ole">
              <mc:AlternateContent xmlns:mc="http://schemas.openxmlformats.org/markup-compatibility/2006">
                <mc:Choice xmlns:v="urn:schemas-microsoft-com:vml" Requires="v">
                  <p:oleObj spid="_x0000_s36897" name="Equation" r:id="rId1" imgW="1117600" imgH="279400" progId="Equation.DSMT4">
                    <p:embed/>
                  </p:oleObj>
                </mc:Choice>
                <mc:Fallback>
                  <p:oleObj name="Equation" r:id="rId1" imgW="1117600" imgH="279400" progId="Equation.DSMT4">
                    <p:embed/>
                    <p:pic>
                      <p:nvPicPr>
                        <p:cNvPr id="0" name="图片 3689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5" y="240"/>
                          <a:ext cx="1760"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0" name="Group 6"/>
          <p:cNvGrpSpPr/>
          <p:nvPr/>
        </p:nvGrpSpPr>
        <p:grpSpPr bwMode="auto">
          <a:xfrm>
            <a:off x="1187450" y="2830016"/>
            <a:ext cx="7196138" cy="730250"/>
            <a:chOff x="624" y="711"/>
            <a:chExt cx="4533" cy="460"/>
          </a:xfrm>
        </p:grpSpPr>
        <p:grpSp>
          <p:nvGrpSpPr>
            <p:cNvPr id="61" name="Group 7"/>
            <p:cNvGrpSpPr/>
            <p:nvPr/>
          </p:nvGrpSpPr>
          <p:grpSpPr bwMode="auto">
            <a:xfrm>
              <a:off x="624" y="711"/>
              <a:ext cx="3493" cy="460"/>
              <a:chOff x="672" y="711"/>
              <a:chExt cx="3493" cy="460"/>
            </a:xfrm>
          </p:grpSpPr>
          <p:sp>
            <p:nvSpPr>
              <p:cNvPr id="63" name="Text Box 8"/>
              <p:cNvSpPr txBox="1">
                <a:spLocks noChangeArrowheads="1"/>
              </p:cNvSpPr>
              <p:nvPr/>
            </p:nvSpPr>
            <p:spPr bwMode="auto">
              <a:xfrm>
                <a:off x="672" y="76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磁通链：</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graphicFrame>
            <p:nvGraphicFramePr>
              <p:cNvPr id="64" name="Object 9"/>
              <p:cNvGraphicFramePr/>
              <p:nvPr/>
            </p:nvGraphicFramePr>
            <p:xfrm>
              <a:off x="1625" y="711"/>
              <a:ext cx="2540" cy="460"/>
            </p:xfrm>
            <a:graphic>
              <a:graphicData uri="http://schemas.openxmlformats.org/presentationml/2006/ole">
                <mc:AlternateContent xmlns:mc="http://schemas.openxmlformats.org/markup-compatibility/2006">
                  <mc:Choice xmlns:v="urn:schemas-microsoft-com:vml" Requires="v">
                    <p:oleObj spid="_x0000_s36898" name="Equation" r:id="rId3" imgW="1612900" imgH="292100" progId="Equation.DSMT4">
                      <p:embed/>
                    </p:oleObj>
                  </mc:Choice>
                  <mc:Fallback>
                    <p:oleObj name="Equation" r:id="rId3" imgW="1612900" imgH="292100" progId="Equation.DSMT4">
                      <p:embed/>
                      <p:pic>
                        <p:nvPicPr>
                          <p:cNvPr id="0" name="图片 368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 y="711"/>
                            <a:ext cx="2540"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 name="Object 11"/>
            <p:cNvGraphicFramePr>
              <a:graphicFrameLocks noChangeAspect="1"/>
            </p:cNvGraphicFramePr>
            <p:nvPr/>
          </p:nvGraphicFramePr>
          <p:xfrm>
            <a:off x="4298" y="750"/>
            <a:ext cx="859" cy="304"/>
          </p:xfrm>
          <a:graphic>
            <a:graphicData uri="http://schemas.openxmlformats.org/presentationml/2006/ole">
              <mc:AlternateContent xmlns:mc="http://schemas.openxmlformats.org/markup-compatibility/2006">
                <mc:Choice xmlns:v="urn:schemas-microsoft-com:vml" Requires="v">
                  <p:oleObj spid="_x0000_s36899" name="公式" r:id="rId5" imgW="1435100" imgH="508000" progId="Equation.3">
                    <p:embed/>
                  </p:oleObj>
                </mc:Choice>
                <mc:Fallback>
                  <p:oleObj name="公式" r:id="rId5" imgW="1435100" imgH="508000" progId="Equation.3">
                    <p:embed/>
                    <p:pic>
                      <p:nvPicPr>
                        <p:cNvPr id="0" name="图片 368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 y="750"/>
                          <a:ext cx="85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5" name="Rectangle 13"/>
          <p:cNvSpPr>
            <a:spLocks noChangeArrowheads="1"/>
          </p:cNvSpPr>
          <p:nvPr/>
        </p:nvSpPr>
        <p:spPr bwMode="auto">
          <a:xfrm>
            <a:off x="1294152" y="3787123"/>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latin typeface="宋体" panose="02010600030101010101" pitchFamily="2" charset="-122"/>
              </a:rPr>
              <a:t>自感系数：</a:t>
            </a:r>
            <a:endParaRPr kumimoji="1" lang="zh-CN" altLang="en-US" sz="2800" b="1">
              <a:latin typeface="宋体" panose="02010600030101010101" pitchFamily="2" charset="-122"/>
            </a:endParaRPr>
          </a:p>
        </p:txBody>
      </p:sp>
      <p:graphicFrame>
        <p:nvGraphicFramePr>
          <p:cNvPr id="66" name="Object 14"/>
          <p:cNvGraphicFramePr/>
          <p:nvPr/>
        </p:nvGraphicFramePr>
        <p:xfrm>
          <a:off x="3305515" y="3526773"/>
          <a:ext cx="2005012" cy="985837"/>
        </p:xfrm>
        <a:graphic>
          <a:graphicData uri="http://schemas.openxmlformats.org/presentationml/2006/ole">
            <mc:AlternateContent xmlns:mc="http://schemas.openxmlformats.org/markup-compatibility/2006">
              <mc:Choice xmlns:v="urn:schemas-microsoft-com:vml" Requires="v">
                <p:oleObj spid="_x0000_s36900" name="Equation" r:id="rId7" imgW="799465" imgH="393700" progId="Equation.DSMT4">
                  <p:embed/>
                </p:oleObj>
              </mc:Choice>
              <mc:Fallback>
                <p:oleObj name="Equation" r:id="rId7" imgW="799465" imgH="393700" progId="Equation.DSMT4">
                  <p:embed/>
                  <p:pic>
                    <p:nvPicPr>
                      <p:cNvPr id="0" name="图片 3689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5515" y="3526773"/>
                        <a:ext cx="2005012" cy="985837"/>
                      </a:xfrm>
                      <a:prstGeom prst="rect">
                        <a:avLst/>
                      </a:prstGeom>
                      <a:gradFill rotWithShape="1">
                        <a:gsLst>
                          <a:gs pos="0">
                            <a:srgbClr val="FFFFCC"/>
                          </a:gs>
                          <a:gs pos="50000">
                            <a:srgbClr val="FFFFFF"/>
                          </a:gs>
                          <a:gs pos="100000">
                            <a:srgbClr val="FFFFCC"/>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 name="Text Box 15"/>
          <p:cNvSpPr txBox="1">
            <a:spLocks noChangeArrowheads="1"/>
          </p:cNvSpPr>
          <p:nvPr/>
        </p:nvSpPr>
        <p:spPr bwMode="auto">
          <a:xfrm>
            <a:off x="237481" y="4683922"/>
            <a:ext cx="8756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002060"/>
                </a:solidFill>
                <a:latin typeface="宋体" panose="02010600030101010101" pitchFamily="2" charset="-122"/>
              </a:rPr>
              <a:t>意义：当线圈中通有单位电流时，穿过线圈的全磁通。</a:t>
            </a:r>
            <a:endParaRPr kumimoji="1" lang="zh-CN" altLang="en-US">
              <a:solidFill>
                <a:srgbClr val="002060"/>
              </a:solidFill>
              <a:latin typeface="宋体" panose="02010600030101010101" pitchFamily="2" charset="-122"/>
            </a:endParaRPr>
          </a:p>
        </p:txBody>
      </p:sp>
      <p:sp>
        <p:nvSpPr>
          <p:cNvPr id="69" name="Text Box 18"/>
          <p:cNvSpPr txBox="1">
            <a:spLocks noChangeArrowheads="1"/>
          </p:cNvSpPr>
          <p:nvPr/>
        </p:nvSpPr>
        <p:spPr bwMode="auto">
          <a:xfrm>
            <a:off x="413883" y="5301207"/>
            <a:ext cx="8580247"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a:solidFill>
                  <a:srgbClr val="002060"/>
                </a:solidFill>
                <a:latin typeface="宋体" panose="02010600030101010101" pitchFamily="2" charset="-122"/>
              </a:rPr>
              <a:t>由线圈形状、大小、匝数、周围介质分布等因素决定</a:t>
            </a:r>
            <a:r>
              <a:rPr kumimoji="1" lang="zh-CN" altLang="en-US" smtClean="0">
                <a:solidFill>
                  <a:srgbClr val="002060"/>
                </a:solidFill>
                <a:latin typeface="宋体" panose="02010600030101010101" pitchFamily="2" charset="-122"/>
              </a:rPr>
              <a:t>。</a:t>
            </a:r>
            <a:r>
              <a:rPr kumimoji="1" lang="zh-CN" altLang="en-US" sz="2400" smtClean="0">
                <a:solidFill>
                  <a:srgbClr val="002060"/>
                </a:solidFill>
                <a:latin typeface="Times New Roman" panose="02020603050405020304" pitchFamily="18" charset="0"/>
              </a:rPr>
              <a:t>  </a:t>
            </a:r>
            <a:r>
              <a:rPr kumimoji="1" lang="zh-CN" altLang="en-US">
                <a:solidFill>
                  <a:srgbClr val="002060"/>
                </a:solidFill>
                <a:latin typeface="Times New Roman" panose="02020603050405020304" pitchFamily="18" charset="0"/>
              </a:rPr>
              <a:t>单位：亨利  </a:t>
            </a:r>
            <a:r>
              <a:rPr kumimoji="1" lang="en-US" altLang="zh-CN">
                <a:solidFill>
                  <a:srgbClr val="002060"/>
                </a:solidFill>
                <a:latin typeface="Times New Roman" panose="02020603050405020304" pitchFamily="18" charset="0"/>
              </a:rPr>
              <a:t>H</a:t>
            </a:r>
            <a:endParaRPr kumimoji="1" lang="en-US" altLang="zh-CN">
              <a:solidFill>
                <a:srgbClr val="002060"/>
              </a:solidFill>
              <a:latin typeface="宋体" panose="02010600030101010101" pitchFamily="2" charset="-122"/>
            </a:endParaRPr>
          </a:p>
        </p:txBody>
      </p:sp>
      <p:grpSp>
        <p:nvGrpSpPr>
          <p:cNvPr id="70" name="Group 19"/>
          <p:cNvGrpSpPr/>
          <p:nvPr/>
        </p:nvGrpSpPr>
        <p:grpSpPr bwMode="auto">
          <a:xfrm>
            <a:off x="2012532" y="1347291"/>
            <a:ext cx="3971925" cy="528638"/>
            <a:chOff x="2592" y="192"/>
            <a:chExt cx="2502" cy="333"/>
          </a:xfrm>
        </p:grpSpPr>
        <p:sp>
          <p:nvSpPr>
            <p:cNvPr id="71" name="Text Box 20"/>
            <p:cNvSpPr txBox="1">
              <a:spLocks noChangeArrowheads="1"/>
            </p:cNvSpPr>
            <p:nvPr/>
          </p:nvSpPr>
          <p:spPr bwMode="auto">
            <a:xfrm>
              <a:off x="2592" y="192"/>
              <a:ext cx="1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由毕</a:t>
              </a:r>
              <a:r>
                <a:rPr kumimoji="1"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萨定律：</a:t>
              </a:r>
              <a:endPar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endParaRPr>
            </a:p>
          </p:txBody>
        </p:sp>
        <p:graphicFrame>
          <p:nvGraphicFramePr>
            <p:cNvPr id="72" name="Object 21"/>
            <p:cNvGraphicFramePr>
              <a:graphicFrameLocks noChangeAspect="1"/>
            </p:cNvGraphicFramePr>
            <p:nvPr/>
          </p:nvGraphicFramePr>
          <p:xfrm>
            <a:off x="4181" y="250"/>
            <a:ext cx="913" cy="275"/>
          </p:xfrm>
          <a:graphic>
            <a:graphicData uri="http://schemas.openxmlformats.org/presentationml/2006/ole">
              <mc:AlternateContent xmlns:mc="http://schemas.openxmlformats.org/markup-compatibility/2006">
                <mc:Choice xmlns:v="urn:schemas-microsoft-com:vml" Requires="v">
                  <p:oleObj spid="_x0000_s36901" name="公式" r:id="rId9" imgW="13106400" imgH="3962400" progId="Equation.3">
                    <p:embed/>
                  </p:oleObj>
                </mc:Choice>
                <mc:Fallback>
                  <p:oleObj name="公式" r:id="rId9" imgW="13106400" imgH="3962400" progId="Equation.3">
                    <p:embed/>
                    <p:pic>
                      <p:nvPicPr>
                        <p:cNvPr id="0" name="图片 36900"/>
                        <p:cNvPicPr>
                          <a:picLocks noChangeAspect="1" noChangeArrowheads="1"/>
                        </p:cNvPicPr>
                        <p:nvPr/>
                      </p:nvPicPr>
                      <p:blipFill>
                        <a:blip r:embed="rId10"/>
                        <a:srcRect/>
                        <a:stretch>
                          <a:fillRect/>
                        </a:stretch>
                      </p:blipFill>
                      <p:spPr bwMode="auto">
                        <a:xfrm>
                          <a:off x="4181" y="250"/>
                          <a:ext cx="913"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 name="Text Box 24"/>
          <p:cNvSpPr txBox="1">
            <a:spLocks noChangeArrowheads="1"/>
          </p:cNvSpPr>
          <p:nvPr/>
        </p:nvSpPr>
        <p:spPr bwMode="auto">
          <a:xfrm>
            <a:off x="413884" y="1388530"/>
            <a:ext cx="176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latin typeface="Times New Roman" panose="02020603050405020304" pitchFamily="18" charset="0"/>
              </a:rPr>
              <a:t>(1) </a:t>
            </a:r>
            <a:r>
              <a:rPr kumimoji="1" lang="zh-CN" altLang="en-US">
                <a:latin typeface="宋体" panose="02010600030101010101" pitchFamily="2" charset="-122"/>
              </a:rPr>
              <a:t>定义：</a:t>
            </a:r>
            <a:endParaRPr kumimoji="1" lang="zh-CN" altLang="en-US">
              <a:latin typeface="宋体" panose="02010600030101010101" pitchFamily="2" charset="-122"/>
            </a:endParaRPr>
          </a:p>
        </p:txBody>
      </p:sp>
      <p:sp>
        <p:nvSpPr>
          <p:cNvPr id="76" name="Text Box 23"/>
          <p:cNvSpPr txBox="1">
            <a:spLocks noChangeArrowheads="1"/>
          </p:cNvSpPr>
          <p:nvPr/>
        </p:nvSpPr>
        <p:spPr bwMode="auto">
          <a:xfrm>
            <a:off x="395288" y="778924"/>
            <a:ext cx="1968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a:solidFill>
                  <a:srgbClr val="C00000"/>
                </a:solidFill>
                <a:latin typeface="Times New Roman" panose="02020603050405020304" pitchFamily="18" charset="0"/>
              </a:rPr>
              <a:t>2. </a:t>
            </a:r>
            <a:r>
              <a:rPr kumimoji="1" lang="zh-CN" altLang="en-US">
                <a:solidFill>
                  <a:srgbClr val="C00000"/>
                </a:solidFill>
                <a:latin typeface="宋体" panose="02010600030101010101" pitchFamily="2" charset="-122"/>
              </a:rPr>
              <a:t>自感系数</a:t>
            </a:r>
            <a:endParaRPr kumimoji="1" lang="zh-CN" altLang="en-US">
              <a:solidFill>
                <a:srgbClr val="C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blinds(horizontal)">
                                      <p:cBhvr>
                                        <p:cTn id="11" dur="500"/>
                                        <p:tgtEl>
                                          <p:spTgt spid="57"/>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blinds(horizontal)">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wipe(left)">
                                      <p:cBhvr>
                                        <p:cTn id="20" dur="500"/>
                                        <p:tgtEl>
                                          <p:spTgt spid="65"/>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left)">
                                      <p:cBhvr>
                                        <p:cTn id="24" dur="500"/>
                                        <p:tgtEl>
                                          <p:spTgt spid="66"/>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wipe(left)">
                                      <p:cBhvr>
                                        <p:cTn id="28" dur="500"/>
                                        <p:tgtEl>
                                          <p:spTgt spid="67"/>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7" grpId="0"/>
      <p:bldP spid="6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22" name="Text Box 2"/>
          <p:cNvSpPr txBox="1">
            <a:spLocks noChangeArrowheads="1"/>
          </p:cNvSpPr>
          <p:nvPr/>
        </p:nvSpPr>
        <p:spPr bwMode="auto">
          <a:xfrm>
            <a:off x="611560" y="5143240"/>
            <a:ext cx="8280400" cy="1373188"/>
          </a:xfrm>
          <a:prstGeom prst="rect">
            <a:avLst/>
          </a:prstGeom>
          <a:solidFill>
            <a:srgbClr val="FFFFCC">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solidFill>
                  <a:srgbClr val="002060"/>
                </a:solidFill>
                <a:latin typeface="Times New Roman" panose="02020603050405020304" pitchFamily="18" charset="0"/>
              </a:rPr>
              <a:t>        物理意义：线圈的自感系数 </a:t>
            </a:r>
            <a:r>
              <a:rPr kumimoji="1" lang="en-US" altLang="zh-CN" i="1">
                <a:solidFill>
                  <a:srgbClr val="002060"/>
                </a:solidFill>
                <a:latin typeface="Times New Roman" panose="02020603050405020304" pitchFamily="18" charset="0"/>
              </a:rPr>
              <a:t>L </a:t>
            </a:r>
            <a:r>
              <a:rPr kumimoji="1" lang="zh-CN" altLang="en-US">
                <a:solidFill>
                  <a:srgbClr val="002060"/>
                </a:solidFill>
                <a:latin typeface="Times New Roman" panose="02020603050405020304" pitchFamily="18" charset="0"/>
              </a:rPr>
              <a:t>的大小，在量值上等于电流强度变化率为一个单位时，在这个线圈中产生的感应电动势。</a:t>
            </a:r>
            <a:endParaRPr kumimoji="1" lang="zh-CN" altLang="en-US">
              <a:solidFill>
                <a:srgbClr val="002060"/>
              </a:solidFill>
              <a:latin typeface="Times New Roman" panose="02020603050405020304" pitchFamily="18" charset="0"/>
            </a:endParaRPr>
          </a:p>
        </p:txBody>
      </p:sp>
      <p:sp>
        <p:nvSpPr>
          <p:cNvPr id="23" name="Text Box 3"/>
          <p:cNvSpPr txBox="1">
            <a:spLocks noChangeArrowheads="1"/>
          </p:cNvSpPr>
          <p:nvPr/>
        </p:nvSpPr>
        <p:spPr bwMode="auto">
          <a:xfrm>
            <a:off x="611560" y="769032"/>
            <a:ext cx="2865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mtClean="0">
                <a:solidFill>
                  <a:srgbClr val="C00000"/>
                </a:solidFill>
                <a:latin typeface="Times New Roman" panose="02020603050405020304" pitchFamily="18" charset="0"/>
                <a:ea typeface="楷体_GB2312" pitchFamily="49" charset="-122"/>
              </a:rPr>
              <a:t>3. </a:t>
            </a:r>
            <a:r>
              <a:rPr kumimoji="1" lang="zh-CN" altLang="en-US" smtClean="0">
                <a:solidFill>
                  <a:srgbClr val="C00000"/>
                </a:solidFill>
                <a:latin typeface="Times New Roman" panose="02020603050405020304" pitchFamily="18" charset="0"/>
                <a:ea typeface="楷体_GB2312" pitchFamily="49" charset="-122"/>
              </a:rPr>
              <a:t>自感</a:t>
            </a:r>
            <a:r>
              <a:rPr kumimoji="1" lang="zh-CN" altLang="en-US">
                <a:solidFill>
                  <a:srgbClr val="C00000"/>
                </a:solidFill>
                <a:latin typeface="Times New Roman" panose="02020603050405020304" pitchFamily="18" charset="0"/>
                <a:ea typeface="楷体_GB2312" pitchFamily="49" charset="-122"/>
              </a:rPr>
              <a:t>电动势</a:t>
            </a:r>
            <a:endParaRPr kumimoji="1" lang="zh-CN" altLang="en-US">
              <a:solidFill>
                <a:srgbClr val="C00000"/>
              </a:solidFill>
              <a:latin typeface="Times New Roman" panose="02020603050405020304" pitchFamily="18" charset="0"/>
            </a:endParaRPr>
          </a:p>
        </p:txBody>
      </p:sp>
      <p:graphicFrame>
        <p:nvGraphicFramePr>
          <p:cNvPr id="24" name="Object 6"/>
          <p:cNvGraphicFramePr>
            <a:graphicFrameLocks noChangeAspect="1"/>
          </p:cNvGraphicFramePr>
          <p:nvPr/>
        </p:nvGraphicFramePr>
        <p:xfrm>
          <a:off x="983754" y="3178608"/>
          <a:ext cx="1911350" cy="984250"/>
        </p:xfrm>
        <a:graphic>
          <a:graphicData uri="http://schemas.openxmlformats.org/presentationml/2006/ole">
            <mc:AlternateContent xmlns:mc="http://schemas.openxmlformats.org/markup-compatibility/2006">
              <mc:Choice xmlns:v="urn:schemas-microsoft-com:vml" Requires="v">
                <p:oleObj spid="_x0000_s40973" name="Equation" r:id="rId1" imgW="761365" imgH="393700" progId="Equation.DSMT4">
                  <p:embed/>
                </p:oleObj>
              </mc:Choice>
              <mc:Fallback>
                <p:oleObj name="Equation" r:id="rId1" imgW="761365" imgH="393700" progId="Equation.DSMT4">
                  <p:embed/>
                  <p:pic>
                    <p:nvPicPr>
                      <p:cNvPr id="0" name="图片 409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754" y="3178608"/>
                        <a:ext cx="1911350" cy="984250"/>
                      </a:xfrm>
                      <a:prstGeom prst="rect">
                        <a:avLst/>
                      </a:prstGeom>
                      <a:gradFill rotWithShape="0">
                        <a:gsLst>
                          <a:gs pos="0">
                            <a:srgbClr val="CCFFFF"/>
                          </a:gs>
                          <a:gs pos="50000">
                            <a:srgbClr val="CCFFFF">
                              <a:gamma/>
                              <a:tint val="0"/>
                              <a:invGamma/>
                            </a:srgbClr>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7"/>
          <p:cNvGraphicFramePr>
            <a:graphicFrameLocks noChangeAspect="1"/>
          </p:cNvGraphicFramePr>
          <p:nvPr/>
        </p:nvGraphicFramePr>
        <p:xfrm>
          <a:off x="1853812" y="4258324"/>
          <a:ext cx="2105025" cy="917575"/>
        </p:xfrm>
        <a:graphic>
          <a:graphicData uri="http://schemas.openxmlformats.org/presentationml/2006/ole">
            <mc:AlternateContent xmlns:mc="http://schemas.openxmlformats.org/markup-compatibility/2006">
              <mc:Choice xmlns:v="urn:schemas-microsoft-com:vml" Requires="v">
                <p:oleObj spid="_x0000_s40974" name="Equation" r:id="rId3" imgW="901065" imgH="393700" progId="Equation.DSMT4">
                  <p:embed/>
                </p:oleObj>
              </mc:Choice>
              <mc:Fallback>
                <p:oleObj name="Equation" r:id="rId3" imgW="901065" imgH="393700" progId="Equation.DSMT4">
                  <p:embed/>
                  <p:pic>
                    <p:nvPicPr>
                      <p:cNvPr id="0" name="图片 4097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812" y="4258324"/>
                        <a:ext cx="2105025" cy="917575"/>
                      </a:xfrm>
                      <a:prstGeom prst="rect">
                        <a:avLst/>
                      </a:prstGeom>
                      <a:gradFill rotWithShape="0">
                        <a:gsLst>
                          <a:gs pos="0">
                            <a:srgbClr val="CCFFFF"/>
                          </a:gs>
                          <a:gs pos="50000">
                            <a:srgbClr val="CCFFFF">
                              <a:gamma/>
                              <a:tint val="0"/>
                              <a:invGamma/>
                            </a:srgbClr>
                          </a:gs>
                          <a:gs pos="100000">
                            <a:srgbClr val="CC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22"/>
          <p:cNvSpPr txBox="1">
            <a:spLocks noChangeArrowheads="1"/>
          </p:cNvSpPr>
          <p:nvPr/>
        </p:nvSpPr>
        <p:spPr bwMode="auto">
          <a:xfrm>
            <a:off x="860425" y="1325223"/>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a:latin typeface="宋体" panose="02010600030101010101" pitchFamily="2" charset="-122"/>
              </a:rPr>
              <a:t>由法拉第电磁感应定律，有：</a:t>
            </a:r>
            <a:endParaRPr kumimoji="1" lang="zh-CN" altLang="en-US">
              <a:latin typeface="宋体" panose="02010600030101010101" pitchFamily="2" charset="-122"/>
            </a:endParaRPr>
          </a:p>
        </p:txBody>
      </p:sp>
      <p:graphicFrame>
        <p:nvGraphicFramePr>
          <p:cNvPr id="27" name="Object 26"/>
          <p:cNvGraphicFramePr>
            <a:graphicFrameLocks noChangeAspect="1"/>
          </p:cNvGraphicFramePr>
          <p:nvPr/>
        </p:nvGraphicFramePr>
        <p:xfrm>
          <a:off x="1295400" y="1987211"/>
          <a:ext cx="4908550" cy="1089025"/>
        </p:xfrm>
        <a:graphic>
          <a:graphicData uri="http://schemas.openxmlformats.org/presentationml/2006/ole">
            <mc:AlternateContent xmlns:mc="http://schemas.openxmlformats.org/markup-compatibility/2006">
              <mc:Choice xmlns:v="urn:schemas-microsoft-com:vml" Requires="v">
                <p:oleObj spid="_x0000_s40975" name="Equation" r:id="rId5" imgW="1892300" imgH="419100" progId="Equation.DSMT4">
                  <p:embed/>
                </p:oleObj>
              </mc:Choice>
              <mc:Fallback>
                <p:oleObj name="Equation" r:id="rId5" imgW="1892300" imgH="419100" progId="Equation.DSMT4">
                  <p:embed/>
                  <p:pic>
                    <p:nvPicPr>
                      <p:cNvPr id="0" name="图片 409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987211"/>
                        <a:ext cx="4908550"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4"/>
          <p:cNvSpPr txBox="1">
            <a:spLocks noChangeArrowheads="1"/>
          </p:cNvSpPr>
          <p:nvPr/>
        </p:nvSpPr>
        <p:spPr bwMode="auto">
          <a:xfrm>
            <a:off x="3132138" y="3180411"/>
            <a:ext cx="5111750" cy="10779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a:solidFill>
                  <a:srgbClr val="800080"/>
                </a:solidFill>
                <a:latin typeface="Times New Roman" panose="02020603050405020304" pitchFamily="18" charset="0"/>
                <a:ea typeface="楷体_GB2312" pitchFamily="49" charset="-122"/>
              </a:rPr>
              <a:t>自感电动势的方向总是要使它阻碍回路本身电流的变化。</a:t>
            </a:r>
            <a:endParaRPr kumimoji="1" lang="zh-CN" altLang="en-US">
              <a:solidFill>
                <a:srgbClr val="80008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dissolve">
                                      <p:cBhvr>
                                        <p:cTn id="11" dur="500"/>
                                        <p:tgtEl>
                                          <p:spTgt spid="26"/>
                                        </p:tgtEl>
                                      </p:cBhvr>
                                    </p:animEffect>
                                  </p:childTnLst>
                                </p:cTn>
                              </p:par>
                              <p:par>
                                <p:cTn id="12" presetID="9" presetClass="entr" presetSubtype="0" fill="hold" nodeType="with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dissolve">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par>
                          <p:cTn id="24" fill="hold">
                            <p:stCondLst>
                              <p:cond delay="1000"/>
                            </p:stCondLst>
                            <p:childTnLst>
                              <p:par>
                                <p:cTn id="25" presetID="22" presetClass="entr" presetSubtype="8" fill="hold" grpId="0" nodeType="afterEffect">
                                  <p:stCondLst>
                                    <p:cond delay="0"/>
                                  </p:stCondLst>
                                  <p:iterate type="lt">
                                    <p:tmPct val="100000"/>
                                  </p:iterate>
                                  <p:childTnLst>
                                    <p:set>
                                      <p:cBhvr>
                                        <p:cTn id="26" dur="1" fill="hold">
                                          <p:stCondLst>
                                            <p:cond delay="0"/>
                                          </p:stCondLst>
                                        </p:cTn>
                                        <p:tgtEl>
                                          <p:spTgt spid="22"/>
                                        </p:tgtEl>
                                        <p:attrNameLst>
                                          <p:attrName>style.visibility</p:attrName>
                                        </p:attrNameLst>
                                      </p:cBhvr>
                                      <p:to>
                                        <p:strVal val="visible"/>
                                      </p:to>
                                    </p:set>
                                    <p:animEffect transition="in" filter="wipe(left)">
                                      <p:cBhvr>
                                        <p:cTn id="27" dur="75"/>
                                        <p:tgtEl>
                                          <p:spTgt spid="22"/>
                                        </p:tgtEl>
                                      </p:cBhvr>
                                    </p:animEffect>
                                  </p:childTnLst>
                                </p:cTn>
                              </p:par>
                            </p:childTnLst>
                          </p:cTn>
                        </p:par>
                        <p:par>
                          <p:cTn id="28" fill="hold">
                            <p:stCondLst>
                              <p:cond delay="5650"/>
                            </p:stCondLst>
                            <p:childTnLst>
                              <p:par>
                                <p:cTn id="29" presetID="22" presetClass="entr" presetSubtype="8" fill="hold" grpId="0" nodeType="afterEffect">
                                  <p:stCondLst>
                                    <p:cond delay="0"/>
                                  </p:stCondLst>
                                  <p:iterate type="lt">
                                    <p:tmPct val="100000"/>
                                  </p:iterate>
                                  <p:childTnLst>
                                    <p:set>
                                      <p:cBhvr>
                                        <p:cTn id="30" dur="1" fill="hold">
                                          <p:stCondLst>
                                            <p:cond delay="0"/>
                                          </p:stCondLst>
                                        </p:cTn>
                                        <p:tgtEl>
                                          <p:spTgt spid="28"/>
                                        </p:tgtEl>
                                        <p:attrNameLst>
                                          <p:attrName>style.visibility</p:attrName>
                                        </p:attrNameLst>
                                      </p:cBhvr>
                                      <p:to>
                                        <p:strVal val="visible"/>
                                      </p:to>
                                    </p:set>
                                    <p:animEffect transition="in" filter="wipe(left)">
                                      <p:cBhvr>
                                        <p:cTn id="31" dur="75"/>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P spid="23" grpId="0" autoUpdateAnimBg="0"/>
      <p:bldP spid="26" grpId="0"/>
      <p:bldP spid="2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2" name="Text Box 5"/>
          <p:cNvSpPr txBox="1">
            <a:spLocks noChangeArrowheads="1"/>
          </p:cNvSpPr>
          <p:nvPr/>
        </p:nvSpPr>
        <p:spPr bwMode="auto">
          <a:xfrm>
            <a:off x="1128713" y="846435"/>
            <a:ext cx="6611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mtClean="0">
                <a:solidFill>
                  <a:srgbClr val="C00000"/>
                </a:solidFill>
                <a:latin typeface="Times New Roman" panose="02020603050405020304" pitchFamily="18" charset="0"/>
                <a:ea typeface="楷体_GB2312" pitchFamily="49" charset="-122"/>
              </a:rPr>
              <a:t>4.</a:t>
            </a:r>
            <a:r>
              <a:rPr kumimoji="1" lang="zh-CN" altLang="en-US" smtClean="0">
                <a:solidFill>
                  <a:srgbClr val="C00000"/>
                </a:solidFill>
                <a:latin typeface="Times New Roman" panose="02020603050405020304" pitchFamily="18" charset="0"/>
                <a:ea typeface="楷体_GB2312" pitchFamily="49" charset="-122"/>
              </a:rPr>
              <a:t>电磁</a:t>
            </a:r>
            <a:r>
              <a:rPr kumimoji="1" lang="zh-CN" altLang="en-US">
                <a:solidFill>
                  <a:srgbClr val="C00000"/>
                </a:solidFill>
                <a:latin typeface="Times New Roman" panose="02020603050405020304" pitchFamily="18" charset="0"/>
                <a:ea typeface="楷体_GB2312" pitchFamily="49" charset="-122"/>
              </a:rPr>
              <a:t>惯性</a:t>
            </a:r>
            <a:r>
              <a:rPr kumimoji="1" lang="zh-CN" altLang="en-US" sz="2600">
                <a:solidFill>
                  <a:srgbClr val="3333FF"/>
                </a:solidFill>
                <a:latin typeface="Times New Roman" panose="02020603050405020304" pitchFamily="18" charset="0"/>
                <a:ea typeface="楷体_GB2312" pitchFamily="49" charset="-122"/>
              </a:rPr>
              <a:t>（</a:t>
            </a:r>
            <a:r>
              <a:rPr kumimoji="1" lang="zh-CN" altLang="en-US" sz="2600">
                <a:latin typeface="Times New Roman" panose="02020603050405020304" pitchFamily="18" charset="0"/>
              </a:rPr>
              <a:t>维持原电路状态不变的性质</a:t>
            </a:r>
            <a:r>
              <a:rPr kumimoji="1" lang="zh-CN" altLang="en-US" sz="2600">
                <a:solidFill>
                  <a:srgbClr val="3333FF"/>
                </a:solidFill>
                <a:latin typeface="Times New Roman" panose="02020603050405020304" pitchFamily="18" charset="0"/>
                <a:ea typeface="楷体_GB2312" pitchFamily="49" charset="-122"/>
              </a:rPr>
              <a:t>）</a:t>
            </a:r>
            <a:endParaRPr kumimoji="1" lang="zh-CN" altLang="en-US" sz="2600">
              <a:latin typeface="Times New Roman" panose="02020603050405020304" pitchFamily="18" charset="0"/>
            </a:endParaRPr>
          </a:p>
        </p:txBody>
      </p:sp>
      <p:sp>
        <p:nvSpPr>
          <p:cNvPr id="13" name="Text Box 8"/>
          <p:cNvSpPr txBox="1">
            <a:spLocks noChangeArrowheads="1"/>
          </p:cNvSpPr>
          <p:nvPr/>
        </p:nvSpPr>
        <p:spPr bwMode="auto">
          <a:xfrm>
            <a:off x="1201424" y="4149080"/>
            <a:ext cx="68964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i="1" smtClean="0">
                <a:solidFill>
                  <a:srgbClr val="002060"/>
                </a:solidFill>
                <a:latin typeface="Times New Roman" panose="02020603050405020304" pitchFamily="18" charset="0"/>
                <a:cs typeface="Times New Roman" panose="02020603050405020304" pitchFamily="18" charset="0"/>
              </a:rPr>
              <a:t>L</a:t>
            </a:r>
            <a:r>
              <a:rPr kumimoji="1" lang="zh-CN" altLang="en-US" smtClean="0">
                <a:solidFill>
                  <a:srgbClr val="002060"/>
                </a:solidFill>
                <a:latin typeface="Times New Roman" panose="02020603050405020304" pitchFamily="18" charset="0"/>
                <a:cs typeface="Times New Roman" panose="02020603050405020304" pitchFamily="18" charset="0"/>
              </a:rPr>
              <a:t>的物理意义：</a:t>
            </a:r>
            <a:r>
              <a:rPr kumimoji="1" lang="zh-CN" altLang="en-US">
                <a:solidFill>
                  <a:srgbClr val="002060"/>
                </a:solidFill>
                <a:latin typeface="Times New Roman" panose="02020603050405020304" pitchFamily="18" charset="0"/>
                <a:cs typeface="Times New Roman" panose="02020603050405020304" pitchFamily="18" charset="0"/>
              </a:rPr>
              <a:t>描述线圈电磁惯性的大小。</a:t>
            </a:r>
            <a:endParaRPr kumimoji="1" lang="zh-CN" altLang="en-US">
              <a:solidFill>
                <a:srgbClr val="002060"/>
              </a:solidFill>
              <a:latin typeface="Times New Roman" panose="02020603050405020304" pitchFamily="18" charset="0"/>
              <a:cs typeface="Times New Roman" panose="02020603050405020304" pitchFamily="18" charset="0"/>
            </a:endParaRPr>
          </a:p>
        </p:txBody>
      </p:sp>
      <p:grpSp>
        <p:nvGrpSpPr>
          <p:cNvPr id="14" name="Group 9"/>
          <p:cNvGrpSpPr/>
          <p:nvPr/>
        </p:nvGrpSpPr>
        <p:grpSpPr bwMode="auto">
          <a:xfrm>
            <a:off x="987408" y="2785464"/>
            <a:ext cx="7545388" cy="914400"/>
            <a:chOff x="466" y="1874"/>
            <a:chExt cx="4753" cy="576"/>
          </a:xfrm>
        </p:grpSpPr>
        <p:grpSp>
          <p:nvGrpSpPr>
            <p:cNvPr id="15" name="Group 11"/>
            <p:cNvGrpSpPr/>
            <p:nvPr/>
          </p:nvGrpSpPr>
          <p:grpSpPr bwMode="auto">
            <a:xfrm>
              <a:off x="761" y="1998"/>
              <a:ext cx="4458" cy="343"/>
              <a:chOff x="761" y="1998"/>
              <a:chExt cx="4458" cy="343"/>
            </a:xfrm>
          </p:grpSpPr>
          <p:sp>
            <p:nvSpPr>
              <p:cNvPr id="17" name="Text Box 12"/>
              <p:cNvSpPr txBox="1">
                <a:spLocks noChangeArrowheads="1"/>
              </p:cNvSpPr>
              <p:nvPr/>
            </p:nvSpPr>
            <p:spPr bwMode="auto">
              <a:xfrm>
                <a:off x="761" y="1998"/>
                <a:ext cx="445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一定</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线圈阻碍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变化能力增强。</a:t>
                </a: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8" name="Object 13"/>
              <p:cNvGraphicFramePr>
                <a:graphicFrameLocks noChangeAspect="1"/>
              </p:cNvGraphicFramePr>
              <p:nvPr/>
            </p:nvGraphicFramePr>
            <p:xfrm>
              <a:off x="1435" y="2024"/>
              <a:ext cx="901" cy="317"/>
            </p:xfrm>
            <a:graphic>
              <a:graphicData uri="http://schemas.openxmlformats.org/presentationml/2006/ole">
                <mc:AlternateContent xmlns:mc="http://schemas.openxmlformats.org/markup-compatibility/2006">
                  <mc:Choice xmlns:v="urn:schemas-microsoft-com:vml" Requires="v">
                    <p:oleObj spid="_x0000_s39949" name="公式" r:id="rId1" imgW="2145665" imgH="584200" progId="Equation.3">
                      <p:embed/>
                    </p:oleObj>
                  </mc:Choice>
                  <mc:Fallback>
                    <p:oleObj name="公式" r:id="rId1" imgW="2145665" imgH="584200" progId="Equation.3">
                      <p:embed/>
                      <p:pic>
                        <p:nvPicPr>
                          <p:cNvPr id="0" name="图片 399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 y="2024"/>
                            <a:ext cx="901"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 name="Object 14"/>
            <p:cNvGraphicFramePr/>
            <p:nvPr/>
          </p:nvGraphicFramePr>
          <p:xfrm>
            <a:off x="466" y="1874"/>
            <a:ext cx="340" cy="576"/>
          </p:xfrm>
          <a:graphic>
            <a:graphicData uri="http://schemas.openxmlformats.org/presentationml/2006/ole">
              <mc:AlternateContent xmlns:mc="http://schemas.openxmlformats.org/markup-compatibility/2006">
                <mc:Choice xmlns:v="urn:schemas-microsoft-com:vml" Requires="v">
                  <p:oleObj spid="_x0000_s39950" name="公式" r:id="rId3" imgW="215900" imgH="393065" progId="Equation.3">
                    <p:embed/>
                  </p:oleObj>
                </mc:Choice>
                <mc:Fallback>
                  <p:oleObj name="公式" r:id="rId3" imgW="215900" imgH="393065" progId="Equation.3">
                    <p:embed/>
                    <p:pic>
                      <p:nvPicPr>
                        <p:cNvPr id="0" name="图片 399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 y="1874"/>
                          <a:ext cx="340"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 name="组合 18"/>
          <p:cNvGrpSpPr/>
          <p:nvPr/>
        </p:nvGrpSpPr>
        <p:grpSpPr bwMode="auto">
          <a:xfrm>
            <a:off x="1029204" y="1569261"/>
            <a:ext cx="4292600" cy="909638"/>
            <a:chOff x="395536" y="692150"/>
            <a:chExt cx="4292301" cy="909638"/>
          </a:xfrm>
        </p:grpSpPr>
        <p:graphicFrame>
          <p:nvGraphicFramePr>
            <p:cNvPr id="29" name="Object 17"/>
            <p:cNvGraphicFramePr>
              <a:graphicFrameLocks noChangeAspect="1"/>
            </p:cNvGraphicFramePr>
            <p:nvPr/>
          </p:nvGraphicFramePr>
          <p:xfrm>
            <a:off x="922165" y="692150"/>
            <a:ext cx="1766887" cy="909638"/>
          </p:xfrm>
          <a:graphic>
            <a:graphicData uri="http://schemas.openxmlformats.org/presentationml/2006/ole">
              <mc:AlternateContent xmlns:mc="http://schemas.openxmlformats.org/markup-compatibility/2006">
                <mc:Choice xmlns:v="urn:schemas-microsoft-com:vml" Requires="v">
                  <p:oleObj spid="_x0000_s39951" name="Equation" r:id="rId5" imgW="761365" imgH="393700" progId="Equation.DSMT4">
                    <p:embed/>
                  </p:oleObj>
                </mc:Choice>
                <mc:Fallback>
                  <p:oleObj name="Equation" r:id="rId5" imgW="761365" imgH="393700" progId="Equation.DSMT4">
                    <p:embed/>
                    <p:pic>
                      <p:nvPicPr>
                        <p:cNvPr id="0" name="图片 399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165" y="692150"/>
                          <a:ext cx="1766887" cy="909638"/>
                        </a:xfrm>
                        <a:prstGeom prst="rect">
                          <a:avLst/>
                        </a:prstGeom>
                        <a:noFill/>
                        <a:ln>
                          <a:noFill/>
                        </a:ln>
                        <a:effectLst/>
                        <a:extLst>
                          <a:ext uri="{909E8E84-426E-40DD-AFC4-6F175D3DCCD1}">
                            <a14:hiddenFill xmlns:a14="http://schemas.microsoft.com/office/drawing/2010/main">
                              <a:gradFill rotWithShape="0">
                                <a:gsLst>
                                  <a:gs pos="0">
                                    <a:srgbClr val="66FF33"/>
                                  </a:gs>
                                  <a:gs pos="50000">
                                    <a:srgbClr val="66FF33">
                                      <a:gamma/>
                                      <a:tint val="0"/>
                                      <a:invGamma/>
                                    </a:srgbClr>
                                  </a:gs>
                                  <a:gs pos="100000">
                                    <a:srgbClr val="66FF33"/>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Rectangle 18"/>
            <p:cNvSpPr>
              <a:spLocks noChangeArrowheads="1"/>
            </p:cNvSpPr>
            <p:nvPr/>
          </p:nvSpPr>
          <p:spPr bwMode="auto">
            <a:xfrm>
              <a:off x="395536" y="908050"/>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由</a:t>
              </a:r>
              <a:endPar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sp>
          <p:nvSpPr>
            <p:cNvPr id="31" name="Rectangle 19"/>
            <p:cNvSpPr>
              <a:spLocks noChangeArrowheads="1"/>
            </p:cNvSpPr>
            <p:nvPr/>
          </p:nvSpPr>
          <p:spPr bwMode="auto">
            <a:xfrm>
              <a:off x="2699792" y="908050"/>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rPr>
                <a:t>可以看出：</a:t>
              </a:r>
              <a:endParaRPr kumimoji="1" lang="zh-CN" altLang="en-US" sz="2800" b="1" i="0" u="none" strike="noStrike" kern="0" cap="none" spc="0" normalizeH="0" baseline="0" noProof="0">
                <a:ln>
                  <a:noFill/>
                </a:ln>
                <a:solidFill>
                  <a:sysClr val="windowText" lastClr="000000"/>
                </a:solidFill>
                <a:effectLst/>
                <a:uLnTx/>
                <a:uFillTx/>
                <a:latin typeface="宋体" panose="02010600030101010101" pitchFamily="2" charset="-122"/>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strips(downRight)">
                                      <p:cBhvr>
                                        <p:cTn id="11" dur="500"/>
                                        <p:tgtEl>
                                          <p:spTgt spid="21"/>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strips(downRight)">
                                      <p:cBhvr>
                                        <p:cTn id="15" dur="500"/>
                                        <p:tgtEl>
                                          <p:spTgt spid="14"/>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sp>
        <p:nvSpPr>
          <p:cNvPr id="19" name="Text Box 15"/>
          <p:cNvSpPr txBox="1">
            <a:spLocks noChangeArrowheads="1"/>
          </p:cNvSpPr>
          <p:nvPr/>
        </p:nvSpPr>
        <p:spPr bwMode="auto">
          <a:xfrm>
            <a:off x="755576" y="757828"/>
            <a:ext cx="3068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mtClean="0">
                <a:solidFill>
                  <a:srgbClr val="C00000"/>
                </a:solidFill>
                <a:latin typeface="Times New Roman" panose="02020603050405020304" pitchFamily="18" charset="0"/>
                <a:ea typeface="楷体_GB2312" pitchFamily="49" charset="-122"/>
              </a:rPr>
              <a:t>5</a:t>
            </a:r>
            <a:r>
              <a:rPr kumimoji="1" lang="en-US" altLang="zh-CN" smtClean="0">
                <a:solidFill>
                  <a:srgbClr val="C00000"/>
                </a:solidFill>
                <a:latin typeface="Times New Roman" panose="02020603050405020304" pitchFamily="18" charset="0"/>
                <a:ea typeface="楷体_GB2312" pitchFamily="49" charset="-122"/>
              </a:rPr>
              <a:t>. </a:t>
            </a:r>
            <a:r>
              <a:rPr kumimoji="1" lang="zh-CN" altLang="en-US" smtClean="0">
                <a:solidFill>
                  <a:srgbClr val="C00000"/>
                </a:solidFill>
                <a:latin typeface="Times New Roman" panose="02020603050405020304" pitchFamily="18" charset="0"/>
                <a:ea typeface="楷体_GB2312" pitchFamily="49" charset="-122"/>
              </a:rPr>
              <a:t>自感现象的</a:t>
            </a:r>
            <a:r>
              <a:rPr kumimoji="1" lang="zh-CN" altLang="en-US">
                <a:solidFill>
                  <a:srgbClr val="C00000"/>
                </a:solidFill>
                <a:latin typeface="Times New Roman" panose="02020603050405020304" pitchFamily="18" charset="0"/>
                <a:ea typeface="楷体_GB2312" pitchFamily="49" charset="-122"/>
              </a:rPr>
              <a:t>利弊</a:t>
            </a:r>
            <a:endParaRPr kumimoji="1" lang="zh-CN" altLang="en-US" sz="2400">
              <a:solidFill>
                <a:srgbClr val="C00000"/>
              </a:solidFill>
              <a:latin typeface="Times New Roman" panose="02020603050405020304" pitchFamily="18" charset="0"/>
            </a:endParaRPr>
          </a:p>
        </p:txBody>
      </p:sp>
      <p:sp>
        <p:nvSpPr>
          <p:cNvPr id="20" name="Text Box 16"/>
          <p:cNvSpPr txBox="1">
            <a:spLocks noChangeArrowheads="1"/>
          </p:cNvSpPr>
          <p:nvPr/>
        </p:nvSpPr>
        <p:spPr bwMode="auto">
          <a:xfrm>
            <a:off x="323528" y="1268760"/>
            <a:ext cx="8569325"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Arial" panose="020B0604020202020204" pitchFamily="34" charset="0"/>
                <a:ea typeface="宋体" panose="02010600030101010101" pitchFamily="2" charset="-122"/>
              </a:defRPr>
            </a:lvl1pPr>
            <a:lvl2pPr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buFont typeface="Wingdings" panose="05000000000000000000" pitchFamily="2" charset="2"/>
              <a:buChar char="Ø"/>
            </a:pPr>
            <a:r>
              <a:rPr kumimoji="1" lang="zh-CN" altLang="en-US" smtClean="0">
                <a:solidFill>
                  <a:srgbClr val="002060"/>
                </a:solidFill>
                <a:latin typeface="Times New Roman" panose="02020603050405020304" pitchFamily="18" charset="0"/>
              </a:rPr>
              <a:t>有利</a:t>
            </a:r>
            <a:r>
              <a:rPr kumimoji="1" lang="zh-CN" altLang="en-US">
                <a:solidFill>
                  <a:srgbClr val="002060"/>
                </a:solidFill>
                <a:latin typeface="Times New Roman" panose="02020603050405020304" pitchFamily="18" charset="0"/>
              </a:rPr>
              <a:t>的一方面</a:t>
            </a:r>
            <a:r>
              <a:rPr kumimoji="1" lang="en-US" altLang="zh-CN">
                <a:solidFill>
                  <a:srgbClr val="002060"/>
                </a:solidFill>
                <a:latin typeface="Times New Roman" panose="02020603050405020304" pitchFamily="18" charset="0"/>
              </a:rPr>
              <a:t>: </a:t>
            </a:r>
            <a:r>
              <a:rPr kumimoji="1" lang="en-US" altLang="zh-CN" smtClean="0">
                <a:solidFill>
                  <a:srgbClr val="000000"/>
                </a:solidFill>
                <a:latin typeface="Times New Roman" panose="02020603050405020304" pitchFamily="18" charset="0"/>
              </a:rPr>
              <a:t> </a:t>
            </a:r>
            <a:r>
              <a:rPr kumimoji="1" lang="zh-CN" altLang="en-US">
                <a:solidFill>
                  <a:srgbClr val="000000"/>
                </a:solidFill>
                <a:latin typeface="Times New Roman" panose="02020603050405020304" pitchFamily="18" charset="0"/>
              </a:rPr>
              <a:t>应用于扼流圈</a:t>
            </a:r>
            <a:r>
              <a:rPr kumimoji="1" lang="zh-CN" altLang="en-US">
                <a:solidFill>
                  <a:srgbClr val="000000"/>
                </a:solidFill>
                <a:latin typeface="Times New Roman" panose="02020603050405020304" pitchFamily="18" charset="0"/>
              </a:rPr>
              <a:t>镇流器</a:t>
            </a:r>
            <a:r>
              <a:rPr kumimoji="1" lang="zh-CN" altLang="en-US" smtClean="0">
                <a:solidFill>
                  <a:srgbClr val="000000"/>
                </a:solidFill>
                <a:latin typeface="Times New Roman" panose="02020603050405020304" pitchFamily="18" charset="0"/>
              </a:rPr>
              <a:t>，谐振电路</a:t>
            </a:r>
            <a:r>
              <a:rPr kumimoji="1" lang="zh-CN" altLang="en-US">
                <a:solidFill>
                  <a:srgbClr val="000000"/>
                </a:solidFill>
                <a:latin typeface="Times New Roman" panose="02020603050405020304" pitchFamily="18" charset="0"/>
              </a:rPr>
              <a:t>，滤波电路</a:t>
            </a:r>
            <a:r>
              <a:rPr kumimoji="1" lang="zh-CN" altLang="en-US">
                <a:solidFill>
                  <a:srgbClr val="000000"/>
                </a:solidFill>
                <a:latin typeface="Times New Roman" panose="02020603050405020304" pitchFamily="18" charset="0"/>
              </a:rPr>
              <a:t>等</a:t>
            </a:r>
            <a:r>
              <a:rPr kumimoji="1" lang="zh-CN" altLang="en-US" smtClean="0">
                <a:solidFill>
                  <a:srgbClr val="000000"/>
                </a:solidFill>
                <a:latin typeface="Times New Roman" panose="02020603050405020304" pitchFamily="18" charset="0"/>
              </a:rPr>
              <a:t>。</a:t>
            </a:r>
            <a:endParaRPr kumimoji="1" lang="zh-CN" altLang="en-US">
              <a:solidFill>
                <a:srgbClr val="000000"/>
              </a:solidFill>
              <a:latin typeface="Times New Roman" panose="02020603050405020304" pitchFamily="18" charset="0"/>
            </a:endParaRPr>
          </a:p>
        </p:txBody>
      </p:sp>
      <p:sp>
        <p:nvSpPr>
          <p:cNvPr id="2" name="矩形 1"/>
          <p:cNvSpPr/>
          <p:nvPr/>
        </p:nvSpPr>
        <p:spPr>
          <a:xfrm>
            <a:off x="3143572" y="5424749"/>
            <a:ext cx="2031325" cy="461665"/>
          </a:xfrm>
          <a:prstGeom prst="rect">
            <a:avLst/>
          </a:prstGeom>
        </p:spPr>
        <p:txBody>
          <a:bodyPr wrap="none">
            <a:spAutoFit/>
          </a:bodyPr>
          <a:lstStyle/>
          <a:p>
            <a:r>
              <a:rPr kumimoji="1" lang="zh-CN" altLang="en-US" sz="2400" b="1" smtClean="0">
                <a:solidFill>
                  <a:srgbClr val="002060"/>
                </a:solidFill>
                <a:latin typeface="Times New Roman" panose="02020603050405020304" pitchFamily="18" charset="0"/>
              </a:rPr>
              <a:t>荧光灯镇流器</a:t>
            </a:r>
            <a:endParaRPr lang="zh-CN" altLang="en-US" sz="2400" b="1">
              <a:solidFill>
                <a:srgbClr val="002060"/>
              </a:solidFill>
            </a:endParaRPr>
          </a:p>
        </p:txBody>
      </p:sp>
      <p:pic>
        <p:nvPicPr>
          <p:cNvPr id="38916" name="Picture 4" descr="https://ss2.bdstatic.com/70cFvnSh_Q1YnxGkpoWK1HF6hhy/it/u=4014443762,1655720758&amp;fm=26&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0455" y="2276618"/>
            <a:ext cx="6675469" cy="3148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downRight)">
                                      <p:cBhvr>
                                        <p:cTn id="7" dur="500"/>
                                        <p:tgtEl>
                                          <p:spTgt spid="19"/>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strips(downRight)">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fontAlgn="base" hangingPunct="1">
              <a:spcBef>
                <a:spcPct val="0"/>
              </a:spcBef>
              <a:spcAft>
                <a:spcPct val="0"/>
              </a:spcAft>
              <a:defRPr/>
            </a:pPr>
            <a:r>
              <a:rPr kumimoji="0" lang="zh-CN" altLang="en-US" sz="2800" smtClean="0">
                <a:solidFill>
                  <a:srgbClr val="002060"/>
                </a:solidFill>
                <a:ea typeface="宋体" panose="02010600030101010101" pitchFamily="2" charset="-122"/>
              </a:rPr>
              <a:t>一、自感</a:t>
            </a:r>
            <a:endParaRPr kumimoji="0" lang="zh-CN" altLang="en-US" sz="2800" smtClean="0">
              <a:solidFill>
                <a:srgbClr val="002060"/>
              </a:solidFill>
              <a:ea typeface="宋体" panose="02010600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fld id="{9A0DB2DC-4C9A-4742-B13C-FB6460FD3503}" type="slidenum">
              <a:rPr lang="en-US" altLang="zh-CN" sz="2000" b="1">
                <a:solidFill>
                  <a:srgbClr val="56CA95">
                    <a:lumMod val="50000"/>
                  </a:srgbClr>
                </a:solidFill>
                <a:latin typeface="Times New Roman" panose="02020603050405020304" pitchFamily="18" charset="0"/>
                <a:cs typeface="Times New Roman" panose="02020603050405020304" pitchFamily="18" charset="0"/>
              </a:rPr>
            </a:fld>
            <a:endParaRPr lang="en-US" altLang="zh-CN" sz="2000" b="1" dirty="0">
              <a:solidFill>
                <a:srgbClr val="56CA95">
                  <a:lumMod val="50000"/>
                </a:srgbClr>
              </a:solidFill>
              <a:latin typeface="Times New Roman" panose="02020603050405020304" pitchFamily="18" charset="0"/>
              <a:cs typeface="Times New Roman" panose="02020603050405020304" pitchFamily="18" charset="0"/>
            </a:endParaRPr>
          </a:p>
        </p:txBody>
      </p:sp>
      <p:sp>
        <p:nvSpPr>
          <p:cNvPr id="39" name="矩形 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eaLnBrk="0" hangingPunct="0">
              <a:defRPr/>
            </a:pPr>
            <a:endParaRPr lang="zh-CN" altLang="en-US">
              <a:solidFill>
                <a:srgbClr val="FFFFFF"/>
              </a:solidFill>
              <a:ea typeface="FZHei-B01S" panose="02010601030101010101" pitchFamily="2" charset="-122"/>
              <a:sym typeface="FZHei-B01S" panose="02010601030101010101" pitchFamily="2" charset="-122"/>
            </a:endParaRPr>
          </a:p>
        </p:txBody>
      </p:sp>
      <p:pic>
        <p:nvPicPr>
          <p:cNvPr id="9" name="Picture 2" descr="https://timgsa.baidu.com/timg?image&amp;quality=80&amp;size=b9999_10000&amp;sec=1598155911695&amp;di=65f3e0854df7855727a74afacbc4fe2d&amp;imgtype=0&amp;src=http%3A%2F%2Ftxt6-4.book118.com%2F2018%2F0518%2Fbook167222%2F167221690.jpg"/>
          <p:cNvPicPr>
            <a:picLocks noChangeAspect="1" noChangeArrowheads="1"/>
          </p:cNvPicPr>
          <p:nvPr/>
        </p:nvPicPr>
        <p:blipFill rotWithShape="1">
          <a:blip r:embed="rId1">
            <a:extLst>
              <a:ext uri="{28A0092B-C50C-407E-A947-70E740481C1C}">
                <a14:useLocalDpi xmlns:a14="http://schemas.microsoft.com/office/drawing/2010/main" val="0"/>
              </a:ext>
            </a:extLst>
          </a:blip>
          <a:srcRect t="18756"/>
          <a:stretch>
            <a:fillRect/>
          </a:stretch>
        </p:blipFill>
        <p:spPr bwMode="auto">
          <a:xfrm>
            <a:off x="539551" y="1052736"/>
            <a:ext cx="8154147" cy="4968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1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2002</Words>
  <Application>WPS 演示</Application>
  <PresentationFormat>全屏显示(4:3)</PresentationFormat>
  <Paragraphs>282</Paragraphs>
  <Slides>24</Slides>
  <Notes>35</Notes>
  <HiddenSlides>0</HiddenSlides>
  <MMClips>0</MMClips>
  <ScaleCrop>false</ScaleCrop>
  <HeadingPairs>
    <vt:vector size="8" baseType="variant">
      <vt:variant>
        <vt:lpstr>已用的字体</vt:lpstr>
      </vt:variant>
      <vt:variant>
        <vt:i4>15</vt:i4>
      </vt:variant>
      <vt:variant>
        <vt:lpstr>主题</vt:lpstr>
      </vt:variant>
      <vt:variant>
        <vt:i4>5</vt:i4>
      </vt:variant>
      <vt:variant>
        <vt:lpstr>嵌入 OLE 服务器</vt:lpstr>
      </vt:variant>
      <vt:variant>
        <vt:i4>78</vt:i4>
      </vt:variant>
      <vt:variant>
        <vt:lpstr>幻灯片标题</vt:lpstr>
      </vt:variant>
      <vt:variant>
        <vt:i4>24</vt:i4>
      </vt:variant>
    </vt:vector>
  </HeadingPairs>
  <TitlesOfParts>
    <vt:vector size="122" baseType="lpstr">
      <vt:lpstr>Arial</vt:lpstr>
      <vt:lpstr>宋体</vt:lpstr>
      <vt:lpstr>Wingdings</vt:lpstr>
      <vt:lpstr>微软雅黑</vt:lpstr>
      <vt:lpstr>Calibri</vt:lpstr>
      <vt:lpstr>楷体_GB2312</vt:lpstr>
      <vt:lpstr>新宋体</vt:lpstr>
      <vt:lpstr>Times New Roman</vt:lpstr>
      <vt:lpstr>FZHei-B01S</vt:lpstr>
      <vt:lpstr>Arial</vt:lpstr>
      <vt:lpstr>黑体</vt:lpstr>
      <vt:lpstr>Arial Unicode MS</vt:lpstr>
      <vt:lpstr>Symbol</vt:lpstr>
      <vt:lpstr>幼圆</vt:lpstr>
      <vt:lpstr>Ebrima</vt:lpstr>
      <vt:lpstr>1_空白设计模板</vt:lpstr>
      <vt:lpstr>2_空白设计模板</vt:lpstr>
      <vt:lpstr>3_空白设计模板</vt:lpstr>
      <vt:lpstr>4_空白设计模板</vt:lpstr>
      <vt:lpstr>5_空白设计模板</vt:lpstr>
      <vt:lpstr>Equation.DSMT4</vt:lpstr>
      <vt:lpstr>Equation.3</vt:lpstr>
      <vt:lpstr>Equation.3</vt:lpstr>
      <vt:lpstr>Equation.3</vt:lpstr>
      <vt:lpstr>Equation.3</vt:lpstr>
      <vt:lpstr>Equation.3</vt:lpstr>
      <vt:lpstr>Equation.3</vt:lpstr>
      <vt:lpstr>Equation.DSMT4</vt:lpstr>
      <vt:lpstr>Equation.DSMT4</vt:lpstr>
      <vt:lpstr>Equation.3</vt:lpstr>
      <vt:lpstr>Equation.DSMT4</vt:lpstr>
      <vt:lpstr>Equation.3</vt:lpstr>
      <vt:lpstr>Equation.3</vt:lpstr>
      <vt:lpstr>Equation.DSMT4</vt:lpstr>
      <vt:lpstr>Equation.DSMT4</vt:lpstr>
      <vt:lpstr>Equation.DSMT4</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吴江文</cp:lastModifiedBy>
  <cp:revision>26</cp:revision>
  <dcterms:created xsi:type="dcterms:W3CDTF">2020-08-21T14:32:00Z</dcterms:created>
  <dcterms:modified xsi:type="dcterms:W3CDTF">2020-11-19T11:12:03Z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