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>
  <p:sldMasterIdLst>
    <p:sldMasterId id="2147483648" r:id="rId1"/>
    <p:sldMasterId id="2147483660" r:id="rId3"/>
    <p:sldMasterId id="2147483674" r:id="rId4"/>
  </p:sldMasterIdLst>
  <p:notesMasterIdLst>
    <p:notesMasterId r:id="rId6"/>
  </p:notesMasterIdLst>
  <p:handoutMasterIdLst>
    <p:handoutMasterId r:id="rId36"/>
  </p:handoutMasterIdLst>
  <p:sldIdLst>
    <p:sldId id="259" r:id="rId5"/>
    <p:sldId id="350" r:id="rId7"/>
    <p:sldId id="344" r:id="rId8"/>
    <p:sldId id="351" r:id="rId9"/>
    <p:sldId id="352" r:id="rId10"/>
    <p:sldId id="354" r:id="rId11"/>
    <p:sldId id="353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39" r:id="rId20"/>
    <p:sldId id="362" r:id="rId21"/>
    <p:sldId id="340" r:id="rId22"/>
    <p:sldId id="363" r:id="rId23"/>
    <p:sldId id="364" r:id="rId24"/>
    <p:sldId id="365" r:id="rId25"/>
    <p:sldId id="373" r:id="rId26"/>
    <p:sldId id="366" r:id="rId27"/>
    <p:sldId id="367" r:id="rId28"/>
    <p:sldId id="368" r:id="rId29"/>
    <p:sldId id="369" r:id="rId30"/>
    <p:sldId id="370" r:id="rId31"/>
    <p:sldId id="372" r:id="rId32"/>
    <p:sldId id="376" r:id="rId33"/>
    <p:sldId id="349" r:id="rId34"/>
    <p:sldId id="283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DDDDDD"/>
    <a:srgbClr val="3333FF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08" autoAdjust="0"/>
  </p:normalViewPr>
  <p:slideViewPr>
    <p:cSldViewPr showGuides="1">
      <p:cViewPr varScale="1">
        <p:scale>
          <a:sx n="65" d="100"/>
          <a:sy n="65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emf"/><Relationship Id="rId4" Type="http://schemas.openxmlformats.org/officeDocument/2006/relationships/image" Target="../media/image78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7" Type="http://schemas.openxmlformats.org/officeDocument/2006/relationships/image" Target="../media/image24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7" Type="http://schemas.openxmlformats.org/officeDocument/2006/relationships/image" Target="../media/image111.wmf"/><Relationship Id="rId6" Type="http://schemas.openxmlformats.org/officeDocument/2006/relationships/image" Target="../media/image104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9.wmf"/><Relationship Id="rId1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e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wmf"/><Relationship Id="rId8" Type="http://schemas.openxmlformats.org/officeDocument/2006/relationships/image" Target="../media/image127.wmf"/><Relationship Id="rId7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24.wmf"/><Relationship Id="rId15" Type="http://schemas.openxmlformats.org/officeDocument/2006/relationships/image" Target="../media/image133.wmf"/><Relationship Id="rId14" Type="http://schemas.openxmlformats.org/officeDocument/2006/relationships/image" Target="../media/image132.wmf"/><Relationship Id="rId13" Type="http://schemas.openxmlformats.org/officeDocument/2006/relationships/image" Target="../media/image131.wmf"/><Relationship Id="rId12" Type="http://schemas.openxmlformats.org/officeDocument/2006/relationships/image" Target="../media/image104.wmf"/><Relationship Id="rId11" Type="http://schemas.openxmlformats.org/officeDocument/2006/relationships/image" Target="../media/image130.wmf"/><Relationship Id="rId10" Type="http://schemas.openxmlformats.org/officeDocument/2006/relationships/image" Target="../media/image129.wmf"/><Relationship Id="rId1" Type="http://schemas.openxmlformats.org/officeDocument/2006/relationships/image" Target="../media/image9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24.wmf"/><Relationship Id="rId5" Type="http://schemas.openxmlformats.org/officeDocument/2006/relationships/image" Target="../media/image9.wmf"/><Relationship Id="rId4" Type="http://schemas.openxmlformats.org/officeDocument/2006/relationships/image" Target="../media/image124.wmf"/><Relationship Id="rId3" Type="http://schemas.openxmlformats.org/officeDocument/2006/relationships/image" Target="../media/image127.wmf"/><Relationship Id="rId2" Type="http://schemas.openxmlformats.org/officeDocument/2006/relationships/image" Target="../media/image135.wmf"/><Relationship Id="rId11" Type="http://schemas.openxmlformats.org/officeDocument/2006/relationships/image" Target="../media/image11.wmf"/><Relationship Id="rId10" Type="http://schemas.openxmlformats.org/officeDocument/2006/relationships/image" Target="../media/image139.wmf"/><Relationship Id="rId1" Type="http://schemas.openxmlformats.org/officeDocument/2006/relationships/image" Target="../media/image134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image" Target="../media/image8.wmf"/><Relationship Id="rId7" Type="http://schemas.openxmlformats.org/officeDocument/2006/relationships/image" Target="../media/image131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24.wmf"/><Relationship Id="rId14" Type="http://schemas.openxmlformats.org/officeDocument/2006/relationships/image" Target="../media/image136.wmf"/><Relationship Id="rId13" Type="http://schemas.openxmlformats.org/officeDocument/2006/relationships/image" Target="../media/image149.wmf"/><Relationship Id="rId12" Type="http://schemas.openxmlformats.org/officeDocument/2006/relationships/image" Target="../media/image148.wmf"/><Relationship Id="rId11" Type="http://schemas.openxmlformats.org/officeDocument/2006/relationships/image" Target="../media/image147.wmf"/><Relationship Id="rId10" Type="http://schemas.openxmlformats.org/officeDocument/2006/relationships/image" Target="../media/image146.wmf"/><Relationship Id="rId1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4.emf"/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1" Type="http://schemas.openxmlformats.org/officeDocument/2006/relationships/image" Target="../media/image28.wmf"/><Relationship Id="rId10" Type="http://schemas.openxmlformats.org/officeDocument/2006/relationships/image" Target="../media/image12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1" Type="http://schemas.openxmlformats.org/officeDocument/2006/relationships/image" Target="../media/image28.wmf"/><Relationship Id="rId10" Type="http://schemas.openxmlformats.org/officeDocument/2006/relationships/image" Target="../media/image23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24.wmf"/><Relationship Id="rId2" Type="http://schemas.openxmlformats.org/officeDocument/2006/relationships/image" Target="../media/image25.wmf"/><Relationship Id="rId11" Type="http://schemas.openxmlformats.org/officeDocument/2006/relationships/image" Target="../media/image40.wmf"/><Relationship Id="rId10" Type="http://schemas.openxmlformats.org/officeDocument/2006/relationships/image" Target="../media/image39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24.wmf"/><Relationship Id="rId6" Type="http://schemas.openxmlformats.org/officeDocument/2006/relationships/image" Target="../media/image25.wmf"/><Relationship Id="rId5" Type="http://schemas.openxmlformats.org/officeDocument/2006/relationships/image" Target="../media/image33.wmf"/><Relationship Id="rId4" Type="http://schemas.openxmlformats.org/officeDocument/2006/relationships/image" Target="../media/image11.wmf"/><Relationship Id="rId3" Type="http://schemas.openxmlformats.org/officeDocument/2006/relationships/image" Target="../media/image40.wmf"/><Relationship Id="rId2" Type="http://schemas.openxmlformats.org/officeDocument/2006/relationships/image" Target="../media/image42.wmf"/><Relationship Id="rId12" Type="http://schemas.openxmlformats.org/officeDocument/2006/relationships/image" Target="../media/image46.wmf"/><Relationship Id="rId11" Type="http://schemas.openxmlformats.org/officeDocument/2006/relationships/image" Target="../media/image45.wmf"/><Relationship Id="rId10" Type="http://schemas.openxmlformats.org/officeDocument/2006/relationships/image" Target="../media/image36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3" Type="http://schemas.openxmlformats.org/officeDocument/2006/relationships/image" Target="../media/image59.wmf"/><Relationship Id="rId12" Type="http://schemas.openxmlformats.org/officeDocument/2006/relationships/image" Target="../media/image58.wmf"/><Relationship Id="rId11" Type="http://schemas.openxmlformats.org/officeDocument/2006/relationships/image" Target="../media/image57.wmf"/><Relationship Id="rId10" Type="http://schemas.openxmlformats.org/officeDocument/2006/relationships/image" Target="../media/image56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48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8-3 安培环路定理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第八章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FB5200B-D5CD-4E46-AFAC-C6C2AEC78F25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6B63235-B674-472C-A6E0-977B57697A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BBE6472-AA1F-4915-9277-D23EC856E2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19B43EFA-D127-49B7-B1E3-07D62342C2D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03BE804-FCDD-49B5-9AAE-F5CCF882C7F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539FFA8-D5A0-4EBD-80E3-320CF314196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890AE7A-2A99-4DCA-AE92-B83198515D7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6804248" y="464880"/>
            <a:ext cx="2174240" cy="85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658200" y="64770"/>
            <a:ext cx="262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§8-3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磁场的性质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E81464B-B041-431A-9A0A-C60D83ABAC4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8017339-2008-490B-A205-E9850B9BA0B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4F14C9F-2529-49F4-8DCD-9257D0BC049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04710933-4F22-4D2F-A97B-8302D3C5CEB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2405-A869-4745-90A1-5D3337111DB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3DF6-1080-4F65-A1E5-C4A29D64081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B5200B-D5CD-4E46-AFAC-C6C2AEC78F25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B63235-B674-472C-A6E0-977B57697A5C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BE6472-AA1F-4915-9277-D23EC856E265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B43EFA-D127-49B7-B1E3-07D62342C2D6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3BE804-FCDD-49B5-9AAE-F5CCF882C7FB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39FFA8-D5A0-4EBD-80E3-320CF3141966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096E6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90AE7A-2A99-4DCA-AE92-B83198515D7D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6804248" y="464880"/>
            <a:ext cx="2174240" cy="85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58200" y="64770"/>
            <a:ext cx="262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§8-2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电流的磁场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096E6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096E6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81464B-B041-431A-9A0A-C60D83ABAC42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BC47A4-756D-490B-A52F-7D9E2C9FC05F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017339-2008-490B-A205-E9850B9BA0B1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4C9F-2529-49F4-8DCD-9257D0BC0493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10933-4F22-4D2F-A97B-8302D3C5CEB3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B2405-A869-4745-90A1-5D3337111DB0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383DF6-1080-4F65-A1E5-C4A29D640810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5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26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A9B4CBB7-C641-4BF8-9B62-E1D8A3CB71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B4CBB7-C641-4BF8-9B62-E1D8A3CB710C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60.wmf"/><Relationship Id="rId15" Type="http://schemas.openxmlformats.org/officeDocument/2006/relationships/notesSlide" Target="../notesSlides/notesSlide10.xml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79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66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oleObject" Target="../embeddings/oleObject91.bin"/><Relationship Id="rId7" Type="http://schemas.openxmlformats.org/officeDocument/2006/relationships/oleObject" Target="../embeddings/oleObject90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65.wmf"/><Relationship Id="rId15" Type="http://schemas.openxmlformats.org/officeDocument/2006/relationships/notesSlide" Target="../notesSlides/notesSlide12.xml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93.bin"/><Relationship Id="rId10" Type="http://schemas.openxmlformats.org/officeDocument/2006/relationships/oleObject" Target="../embeddings/oleObject92.bin"/><Relationship Id="rId1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e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oleObject" Target="../embeddings/oleObject97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96.bin"/><Relationship Id="rId3" Type="http://schemas.openxmlformats.org/officeDocument/2006/relationships/oleObject" Target="../embeddings/oleObject95.bin"/><Relationship Id="rId25" Type="http://schemas.openxmlformats.org/officeDocument/2006/relationships/notesSlide" Target="../notesSlides/notesSlide13.xml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83.wmf"/><Relationship Id="rId21" Type="http://schemas.openxmlformats.org/officeDocument/2006/relationships/oleObject" Target="../embeddings/oleObject102.bin"/><Relationship Id="rId20" Type="http://schemas.openxmlformats.org/officeDocument/2006/relationships/image" Target="../media/image82.wmf"/><Relationship Id="rId2" Type="http://schemas.openxmlformats.org/officeDocument/2006/relationships/image" Target="../media/image71.wmf"/><Relationship Id="rId19" Type="http://schemas.openxmlformats.org/officeDocument/2006/relationships/image" Target="../media/image81.wmf"/><Relationship Id="rId18" Type="http://schemas.openxmlformats.org/officeDocument/2006/relationships/oleObject" Target="../embeddings/oleObject101.bin"/><Relationship Id="rId17" Type="http://schemas.openxmlformats.org/officeDocument/2006/relationships/image" Target="../media/image80.wmf"/><Relationship Id="rId16" Type="http://schemas.openxmlformats.org/officeDocument/2006/relationships/oleObject" Target="../embeddings/oleObject100.bin"/><Relationship Id="rId15" Type="http://schemas.openxmlformats.org/officeDocument/2006/relationships/image" Target="../media/image79.emf"/><Relationship Id="rId14" Type="http://schemas.openxmlformats.org/officeDocument/2006/relationships/oleObject" Target="../embeddings/oleObject99.bin"/><Relationship Id="rId13" Type="http://schemas.openxmlformats.org/officeDocument/2006/relationships/image" Target="../media/image78.wmf"/><Relationship Id="rId12" Type="http://schemas.openxmlformats.org/officeDocument/2006/relationships/oleObject" Target="../embeddings/oleObject98.bin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9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84.wmf"/><Relationship Id="rId11" Type="http://schemas.openxmlformats.org/officeDocument/2006/relationships/notesSlide" Target="../notesSlides/notesSlide14.xml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03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oleObject" Target="../embeddings/oleObject107.bin"/><Relationship Id="rId1" Type="http://schemas.openxmlformats.org/officeDocument/2006/relationships/image" Target="../media/image88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93.wmf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91.wmf"/><Relationship Id="rId2" Type="http://schemas.openxmlformats.org/officeDocument/2006/relationships/oleObject" Target="../embeddings/oleObject108.bin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88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94.emf"/><Relationship Id="rId1" Type="http://schemas.openxmlformats.org/officeDocument/2006/relationships/oleObject" Target="../embeddings/oleObject111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97.jpeg"/><Relationship Id="rId1" Type="http://schemas.openxmlformats.org/officeDocument/2006/relationships/image" Target="../media/image96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99.wmf"/><Relationship Id="rId19" Type="http://schemas.openxmlformats.org/officeDocument/2006/relationships/notesSlide" Target="../notesSlides/notesSlide19.xml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oleObject" Target="../embeddings/oleObject125.bin"/><Relationship Id="rId7" Type="http://schemas.openxmlformats.org/officeDocument/2006/relationships/image" Target="../media/image108.wmf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3.bin"/><Relationship Id="rId3" Type="http://schemas.openxmlformats.org/officeDocument/2006/relationships/image" Target="../media/image107.wmf"/><Relationship Id="rId22" Type="http://schemas.openxmlformats.org/officeDocument/2006/relationships/notesSlide" Target="../notesSlides/notesSlide20.xml"/><Relationship Id="rId21" Type="http://schemas.openxmlformats.org/officeDocument/2006/relationships/vmlDrawing" Target="../drawings/vmlDrawing19.vml"/><Relationship Id="rId20" Type="http://schemas.openxmlformats.org/officeDocument/2006/relationships/slideLayout" Target="../slideLayouts/slideLayout18.xml"/><Relationship Id="rId2" Type="http://schemas.openxmlformats.org/officeDocument/2006/relationships/oleObject" Target="../embeddings/oleObject122.bin"/><Relationship Id="rId19" Type="http://schemas.openxmlformats.org/officeDocument/2006/relationships/image" Target="../media/image113.wmf"/><Relationship Id="rId18" Type="http://schemas.openxmlformats.org/officeDocument/2006/relationships/oleObject" Target="../embeddings/oleObject130.bin"/><Relationship Id="rId17" Type="http://schemas.openxmlformats.org/officeDocument/2006/relationships/image" Target="../media/image112.png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29.bin"/><Relationship Id="rId14" Type="http://schemas.openxmlformats.org/officeDocument/2006/relationships/oleObject" Target="../embeddings/oleObject128.bin"/><Relationship Id="rId13" Type="http://schemas.openxmlformats.org/officeDocument/2006/relationships/image" Target="../media/image104.wmf"/><Relationship Id="rId12" Type="http://schemas.openxmlformats.org/officeDocument/2006/relationships/oleObject" Target="../embeddings/oleObject127.bin"/><Relationship Id="rId11" Type="http://schemas.openxmlformats.org/officeDocument/2006/relationships/image" Target="../media/image110.wmf"/><Relationship Id="rId10" Type="http://schemas.openxmlformats.org/officeDocument/2006/relationships/oleObject" Target="../embeddings/oleObject126.bin"/><Relationship Id="rId1" Type="http://schemas.openxmlformats.org/officeDocument/2006/relationships/image" Target="../media/image106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oleObject" Target="../embeddings/oleObject134.bin"/><Relationship Id="rId7" Type="http://schemas.openxmlformats.org/officeDocument/2006/relationships/image" Target="../media/image116.wmf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32.bin"/><Relationship Id="rId3" Type="http://schemas.openxmlformats.org/officeDocument/2006/relationships/image" Target="../media/image114.wmf"/><Relationship Id="rId20" Type="http://schemas.openxmlformats.org/officeDocument/2006/relationships/notesSlide" Target="../notesSlides/notesSlide21.xml"/><Relationship Id="rId2" Type="http://schemas.openxmlformats.org/officeDocument/2006/relationships/oleObject" Target="../embeddings/oleObject131.bin"/><Relationship Id="rId19" Type="http://schemas.openxmlformats.org/officeDocument/2006/relationships/vmlDrawing" Target="../drawings/vmlDrawing20.vml"/><Relationship Id="rId18" Type="http://schemas.openxmlformats.org/officeDocument/2006/relationships/slideLayout" Target="../slideLayouts/slideLayout18.xml"/><Relationship Id="rId17" Type="http://schemas.openxmlformats.org/officeDocument/2006/relationships/image" Target="../media/image121.wmf"/><Relationship Id="rId16" Type="http://schemas.openxmlformats.org/officeDocument/2006/relationships/oleObject" Target="../embeddings/oleObject138.bin"/><Relationship Id="rId15" Type="http://schemas.openxmlformats.org/officeDocument/2006/relationships/image" Target="../media/image120.wmf"/><Relationship Id="rId14" Type="http://schemas.openxmlformats.org/officeDocument/2006/relationships/oleObject" Target="../embeddings/oleObject137.bin"/><Relationship Id="rId13" Type="http://schemas.openxmlformats.org/officeDocument/2006/relationships/image" Target="../media/image119.wmf"/><Relationship Id="rId12" Type="http://schemas.openxmlformats.org/officeDocument/2006/relationships/oleObject" Target="../embeddings/oleObject136.bin"/><Relationship Id="rId11" Type="http://schemas.openxmlformats.org/officeDocument/2006/relationships/image" Target="../media/image118.emf"/><Relationship Id="rId10" Type="http://schemas.openxmlformats.org/officeDocument/2006/relationships/oleObject" Target="../embeddings/oleObject135.bin"/><Relationship Id="rId1" Type="http://schemas.openxmlformats.org/officeDocument/2006/relationships/image" Target="../media/image88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24.wmf"/><Relationship Id="rId36" Type="http://schemas.openxmlformats.org/officeDocument/2006/relationships/notesSlide" Target="../notesSlides/notesSlide22.xml"/><Relationship Id="rId35" Type="http://schemas.openxmlformats.org/officeDocument/2006/relationships/vmlDrawing" Target="../drawings/vmlDrawing21.vml"/><Relationship Id="rId34" Type="http://schemas.openxmlformats.org/officeDocument/2006/relationships/slideLayout" Target="../slideLayouts/slideLayout18.xml"/><Relationship Id="rId33" Type="http://schemas.openxmlformats.org/officeDocument/2006/relationships/oleObject" Target="../embeddings/oleObject156.bin"/><Relationship Id="rId32" Type="http://schemas.openxmlformats.org/officeDocument/2006/relationships/oleObject" Target="../embeddings/oleObject155.bin"/><Relationship Id="rId31" Type="http://schemas.openxmlformats.org/officeDocument/2006/relationships/image" Target="../media/image133.wmf"/><Relationship Id="rId30" Type="http://schemas.openxmlformats.org/officeDocument/2006/relationships/oleObject" Target="../embeddings/oleObject154.bin"/><Relationship Id="rId3" Type="http://schemas.openxmlformats.org/officeDocument/2006/relationships/oleObject" Target="../embeddings/oleObject140.bin"/><Relationship Id="rId29" Type="http://schemas.openxmlformats.org/officeDocument/2006/relationships/image" Target="../media/image132.wmf"/><Relationship Id="rId28" Type="http://schemas.openxmlformats.org/officeDocument/2006/relationships/oleObject" Target="../embeddings/oleObject153.bin"/><Relationship Id="rId27" Type="http://schemas.openxmlformats.org/officeDocument/2006/relationships/image" Target="../media/image131.wmf"/><Relationship Id="rId26" Type="http://schemas.openxmlformats.org/officeDocument/2006/relationships/oleObject" Target="../embeddings/oleObject152.bin"/><Relationship Id="rId25" Type="http://schemas.openxmlformats.org/officeDocument/2006/relationships/image" Target="../media/image104.wmf"/><Relationship Id="rId24" Type="http://schemas.openxmlformats.org/officeDocument/2006/relationships/oleObject" Target="../embeddings/oleObject151.bin"/><Relationship Id="rId23" Type="http://schemas.openxmlformats.org/officeDocument/2006/relationships/image" Target="../media/image130.wmf"/><Relationship Id="rId22" Type="http://schemas.openxmlformats.org/officeDocument/2006/relationships/oleObject" Target="../embeddings/oleObject150.bin"/><Relationship Id="rId21" Type="http://schemas.openxmlformats.org/officeDocument/2006/relationships/image" Target="../media/image129.wmf"/><Relationship Id="rId20" Type="http://schemas.openxmlformats.org/officeDocument/2006/relationships/oleObject" Target="../embeddings/oleObject149.bin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28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27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3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58.bin"/><Relationship Id="rId27" Type="http://schemas.openxmlformats.org/officeDocument/2006/relationships/notesSlide" Target="../notesSlides/notesSlide23.xml"/><Relationship Id="rId26" Type="http://schemas.openxmlformats.org/officeDocument/2006/relationships/vmlDrawing" Target="../drawings/vmlDrawing22.vml"/><Relationship Id="rId25" Type="http://schemas.openxmlformats.org/officeDocument/2006/relationships/slideLayout" Target="../slideLayouts/slideLayout18.xml"/><Relationship Id="rId24" Type="http://schemas.openxmlformats.org/officeDocument/2006/relationships/oleObject" Target="../embeddings/oleObject169.bin"/><Relationship Id="rId23" Type="http://schemas.openxmlformats.org/officeDocument/2006/relationships/image" Target="../media/image11.wmf"/><Relationship Id="rId22" Type="http://schemas.openxmlformats.org/officeDocument/2006/relationships/oleObject" Target="../embeddings/oleObject168.bin"/><Relationship Id="rId21" Type="http://schemas.openxmlformats.org/officeDocument/2006/relationships/image" Target="../media/image139.wmf"/><Relationship Id="rId20" Type="http://schemas.openxmlformats.org/officeDocument/2006/relationships/oleObject" Target="../embeddings/oleObject167.bin"/><Relationship Id="rId2" Type="http://schemas.openxmlformats.org/officeDocument/2006/relationships/image" Target="../media/image134.wmf"/><Relationship Id="rId19" Type="http://schemas.openxmlformats.org/officeDocument/2006/relationships/image" Target="../media/image138.wmf"/><Relationship Id="rId18" Type="http://schemas.openxmlformats.org/officeDocument/2006/relationships/oleObject" Target="../embeddings/oleObject166.bin"/><Relationship Id="rId17" Type="http://schemas.openxmlformats.org/officeDocument/2006/relationships/oleObject" Target="../embeddings/oleObject165.bin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5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24.wmf"/><Relationship Id="rId34" Type="http://schemas.openxmlformats.org/officeDocument/2006/relationships/notesSlide" Target="../notesSlides/notesSlide24.xml"/><Relationship Id="rId33" Type="http://schemas.openxmlformats.org/officeDocument/2006/relationships/vmlDrawing" Target="../drawings/vmlDrawing23.vml"/><Relationship Id="rId32" Type="http://schemas.openxmlformats.org/officeDocument/2006/relationships/slideLayout" Target="../slideLayouts/slideLayout18.xml"/><Relationship Id="rId31" Type="http://schemas.openxmlformats.org/officeDocument/2006/relationships/image" Target="../media/image136.wmf"/><Relationship Id="rId30" Type="http://schemas.openxmlformats.org/officeDocument/2006/relationships/oleObject" Target="../embeddings/oleObject186.bin"/><Relationship Id="rId3" Type="http://schemas.openxmlformats.org/officeDocument/2006/relationships/oleObject" Target="../embeddings/oleObject171.bin"/><Relationship Id="rId29" Type="http://schemas.openxmlformats.org/officeDocument/2006/relationships/oleObject" Target="../embeddings/oleObject185.bin"/><Relationship Id="rId28" Type="http://schemas.openxmlformats.org/officeDocument/2006/relationships/image" Target="../media/image149.wmf"/><Relationship Id="rId27" Type="http://schemas.openxmlformats.org/officeDocument/2006/relationships/oleObject" Target="../embeddings/oleObject184.bin"/><Relationship Id="rId26" Type="http://schemas.openxmlformats.org/officeDocument/2006/relationships/oleObject" Target="../embeddings/oleObject183.bin"/><Relationship Id="rId25" Type="http://schemas.openxmlformats.org/officeDocument/2006/relationships/image" Target="../media/image148.wmf"/><Relationship Id="rId24" Type="http://schemas.openxmlformats.org/officeDocument/2006/relationships/oleObject" Target="../embeddings/oleObject182.bin"/><Relationship Id="rId23" Type="http://schemas.openxmlformats.org/officeDocument/2006/relationships/oleObject" Target="../embeddings/oleObject181.bin"/><Relationship Id="rId22" Type="http://schemas.openxmlformats.org/officeDocument/2006/relationships/image" Target="../media/image147.wmf"/><Relationship Id="rId21" Type="http://schemas.openxmlformats.org/officeDocument/2006/relationships/oleObject" Target="../embeddings/oleObject180.bin"/><Relationship Id="rId20" Type="http://schemas.openxmlformats.org/officeDocument/2006/relationships/image" Target="../media/image146.wmf"/><Relationship Id="rId2" Type="http://schemas.openxmlformats.org/officeDocument/2006/relationships/image" Target="../media/image140.wmf"/><Relationship Id="rId19" Type="http://schemas.openxmlformats.org/officeDocument/2006/relationships/oleObject" Target="../embeddings/oleObject179.bin"/><Relationship Id="rId18" Type="http://schemas.openxmlformats.org/officeDocument/2006/relationships/image" Target="../media/image145.wmf"/><Relationship Id="rId17" Type="http://schemas.openxmlformats.org/officeDocument/2006/relationships/oleObject" Target="../embeddings/oleObject178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77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76.bin"/><Relationship Id="rId12" Type="http://schemas.openxmlformats.org/officeDocument/2006/relationships/image" Target="../media/image144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7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8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emf"/><Relationship Id="rId8" Type="http://schemas.openxmlformats.org/officeDocument/2006/relationships/oleObject" Target="../embeddings/oleObject192.bin"/><Relationship Id="rId7" Type="http://schemas.openxmlformats.org/officeDocument/2006/relationships/image" Target="../media/image153.emf"/><Relationship Id="rId6" Type="http://schemas.openxmlformats.org/officeDocument/2006/relationships/oleObject" Target="../embeddings/oleObject191.bin"/><Relationship Id="rId5" Type="http://schemas.openxmlformats.org/officeDocument/2006/relationships/image" Target="../media/image152.emf"/><Relationship Id="rId4" Type="http://schemas.openxmlformats.org/officeDocument/2006/relationships/oleObject" Target="../embeddings/oleObject190.bin"/><Relationship Id="rId3" Type="http://schemas.openxmlformats.org/officeDocument/2006/relationships/image" Target="../media/image151.wmf"/><Relationship Id="rId2" Type="http://schemas.openxmlformats.org/officeDocument/2006/relationships/oleObject" Target="../embeddings/oleObject189.bin"/><Relationship Id="rId12" Type="http://schemas.openxmlformats.org/officeDocument/2006/relationships/notesSlide" Target="../notesSlides/notesSlide27.xml"/><Relationship Id="rId11" Type="http://schemas.openxmlformats.org/officeDocument/2006/relationships/vmlDrawing" Target="../drawings/vmlDrawing25.vml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88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9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0" Type="http://schemas.openxmlformats.org/officeDocument/2006/relationships/notesSlide" Target="../notesSlides/notesSlide3.xml"/><Relationship Id="rId2" Type="http://schemas.openxmlformats.org/officeDocument/2006/relationships/image" Target="../media/image7.wmf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18.xml"/><Relationship Id="rId17" Type="http://schemas.openxmlformats.org/officeDocument/2006/relationships/image" Target="../media/image15.jpeg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5" Type="http://schemas.openxmlformats.org/officeDocument/2006/relationships/notesSlide" Target="../notesSlides/notesSlide4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0.bin"/><Relationship Id="rId25" Type="http://schemas.openxmlformats.org/officeDocument/2006/relationships/notesSlide" Target="../notesSlides/notesSlide5.xml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12.wmf"/><Relationship Id="rId2" Type="http://schemas.openxmlformats.org/officeDocument/2006/relationships/image" Target="../media/image22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1.bin"/><Relationship Id="rId25" Type="http://schemas.openxmlformats.org/officeDocument/2006/relationships/notesSlide" Target="../notesSlides/notesSlide6.xml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23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42.bin"/><Relationship Id="rId27" Type="http://schemas.openxmlformats.org/officeDocument/2006/relationships/notesSlide" Target="../notesSlides/notesSlide7.xml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40.wmf"/><Relationship Id="rId23" Type="http://schemas.openxmlformats.org/officeDocument/2006/relationships/oleObject" Target="../embeddings/oleObject53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38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48.bin"/><Relationship Id="rId12" Type="http://schemas.openxmlformats.org/officeDocument/2006/relationships/oleObject" Target="../embeddings/oleObject47.bin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4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55.bin"/><Relationship Id="rId27" Type="http://schemas.openxmlformats.org/officeDocument/2006/relationships/notesSlide" Target="../notesSlides/notesSlide8.xml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46.w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45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36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67.bin"/><Relationship Id="rId29" Type="http://schemas.openxmlformats.org/officeDocument/2006/relationships/notesSlide" Target="../notesSlides/notesSlide9.xml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59.wmf"/><Relationship Id="rId25" Type="http://schemas.openxmlformats.org/officeDocument/2006/relationships/oleObject" Target="../embeddings/oleObject78.bin"/><Relationship Id="rId24" Type="http://schemas.openxmlformats.org/officeDocument/2006/relationships/image" Target="../media/image58.wmf"/><Relationship Id="rId23" Type="http://schemas.openxmlformats.org/officeDocument/2006/relationships/oleObject" Target="../embeddings/oleObject77.bin"/><Relationship Id="rId22" Type="http://schemas.openxmlformats.org/officeDocument/2006/relationships/image" Target="../media/image57.wmf"/><Relationship Id="rId21" Type="http://schemas.openxmlformats.org/officeDocument/2006/relationships/oleObject" Target="../embeddings/oleObject76.bin"/><Relationship Id="rId20" Type="http://schemas.openxmlformats.org/officeDocument/2006/relationships/image" Target="../media/image56.wmf"/><Relationship Id="rId2" Type="http://schemas.openxmlformats.org/officeDocument/2006/relationships/image" Target="../media/image47.wmf"/><Relationship Id="rId19" Type="http://schemas.openxmlformats.org/officeDocument/2006/relationships/oleObject" Target="../embeddings/oleObject75.bin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51720" y="1275196"/>
            <a:ext cx="5461101" cy="76944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altLang="zh-CN" sz="4400" b="1" kern="0">
                <a:solidFill>
                  <a:srgbClr val="CC0000"/>
                </a:solidFill>
              </a:rPr>
              <a:t>§</a:t>
            </a:r>
            <a:r>
              <a:rPr kumimoji="1" lang="en-US" altLang="zh-CN" sz="4400" b="1" kern="0" smtClean="0">
                <a:solidFill>
                  <a:srgbClr val="CC0000"/>
                </a:solidFill>
              </a:rPr>
              <a:t>8-3 </a:t>
            </a:r>
            <a:r>
              <a:rPr kumimoji="1" lang="zh-CN" altLang="en-US" sz="4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磁场的性质</a:t>
            </a:r>
            <a:endParaRPr kumimoji="1" lang="zh-CN" altLang="en-US" sz="4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40894" y="91195"/>
            <a:ext cx="4699258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第八章 电流与磁场</a:t>
            </a: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12610" y="847996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chemeClr val="lt1"/>
              </a:solidFill>
              <a:effectLst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22352" y="2175701"/>
            <a:ext cx="4918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2060"/>
                </a:solidFill>
              </a:rPr>
              <a:t>Properties of magnetic field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291117" y="2061493"/>
            <a:ext cx="4248472" cy="7886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l="27863" t="54922" r="30077" b="14563"/>
          <a:stretch>
            <a:fillRect/>
          </a:stretch>
        </p:blipFill>
        <p:spPr>
          <a:xfrm>
            <a:off x="179511" y="2839360"/>
            <a:ext cx="8506999" cy="3469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3" name="Text Box 30"/>
          <p:cNvSpPr txBox="1">
            <a:spLocks noChangeArrowheads="1"/>
          </p:cNvSpPr>
          <p:nvPr/>
        </p:nvSpPr>
        <p:spPr bwMode="auto">
          <a:xfrm>
            <a:off x="395288" y="1361122"/>
            <a:ext cx="3024584" cy="52322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tailEnd type="none" w="sm" len="lg"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zh-CN" altLang="en-US" sz="2800" b="1" kern="0" smtClean="0">
                <a:solidFill>
                  <a:srgbClr val="000000"/>
                </a:solidFill>
              </a:rPr>
              <a:t>（</a:t>
            </a:r>
            <a:r>
              <a:rPr kumimoji="0" lang="en-US" altLang="zh-CN" sz="2800" b="1" kern="0" smtClean="0">
                <a:solidFill>
                  <a:srgbClr val="000000"/>
                </a:solidFill>
              </a:rPr>
              <a:t>4</a:t>
            </a:r>
            <a:r>
              <a:rPr kumimoji="0" lang="zh-CN" altLang="en-US" sz="2800" b="1" kern="0" smtClean="0">
                <a:solidFill>
                  <a:srgbClr val="000000"/>
                </a:solidFill>
              </a:rPr>
              <a:t>）多电流情况</a:t>
            </a:r>
            <a:endParaRPr kumimoji="0" lang="zh-CN" altLang="en-US" sz="2800" b="1" kern="0">
              <a:solidFill>
                <a:srgbClr val="00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9552" y="836712"/>
            <a:ext cx="120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2.</a:t>
            </a:r>
            <a:r>
              <a:rPr lang="zh-CN" altLang="en-US" sz="2800" b="1" smtClean="0">
                <a:solidFill>
                  <a:srgbClr val="C00000"/>
                </a:solidFill>
              </a:rPr>
              <a:t>验证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pSp>
        <p:nvGrpSpPr>
          <p:cNvPr id="48" name="Group 6"/>
          <p:cNvGrpSpPr/>
          <p:nvPr/>
        </p:nvGrpSpPr>
        <p:grpSpPr bwMode="auto">
          <a:xfrm>
            <a:off x="5289913" y="1182964"/>
            <a:ext cx="3505200" cy="3429000"/>
            <a:chOff x="240" y="1248"/>
            <a:chExt cx="2208" cy="2160"/>
          </a:xfrm>
        </p:grpSpPr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240" y="1248"/>
              <a:ext cx="2208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0" name="Object 8"/>
            <p:cNvGraphicFramePr>
              <a:graphicFrameLocks noChangeAspect="1"/>
            </p:cNvGraphicFramePr>
            <p:nvPr/>
          </p:nvGraphicFramePr>
          <p:xfrm>
            <a:off x="343" y="1816"/>
            <a:ext cx="21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50" name="公式" r:id="rId1" imgW="139700" imgH="215900" progId="Equation.3">
                    <p:embed/>
                  </p:oleObj>
                </mc:Choice>
                <mc:Fallback>
                  <p:oleObj name="公式" r:id="rId1" imgW="139700" imgH="215900" progId="Equation.3">
                    <p:embed/>
                    <p:pic>
                      <p:nvPicPr>
                        <p:cNvPr id="0" name="图片 93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1816"/>
                          <a:ext cx="21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9"/>
            <p:cNvSpPr>
              <a:spLocks noChangeShapeType="1"/>
            </p:cNvSpPr>
            <p:nvPr/>
          </p:nvSpPr>
          <p:spPr bwMode="auto">
            <a:xfrm flipV="1">
              <a:off x="548" y="1589"/>
              <a:ext cx="0" cy="39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Group 10"/>
            <p:cNvGrpSpPr/>
            <p:nvPr/>
          </p:nvGrpSpPr>
          <p:grpSpPr bwMode="auto">
            <a:xfrm>
              <a:off x="651" y="1475"/>
              <a:ext cx="52" cy="1706"/>
              <a:chOff x="672" y="1056"/>
              <a:chExt cx="49" cy="1440"/>
            </a:xfrm>
          </p:grpSpPr>
          <p:sp>
            <p:nvSpPr>
              <p:cNvPr id="113" name="AutoShape 11"/>
              <p:cNvSpPr>
                <a:spLocks noChangeArrowheads="1"/>
              </p:cNvSpPr>
              <p:nvPr/>
            </p:nvSpPr>
            <p:spPr bwMode="auto">
              <a:xfrm>
                <a:off x="675" y="1200"/>
                <a:ext cx="46" cy="1108"/>
              </a:xfrm>
              <a:prstGeom prst="can">
                <a:avLst>
                  <a:gd name="adj" fmla="val 120435"/>
                </a:avLst>
              </a:prstGeom>
              <a:gradFill rotWithShape="0">
                <a:gsLst>
                  <a:gs pos="0">
                    <a:srgbClr val="6B6A6A"/>
                  </a:gs>
                  <a:gs pos="50000">
                    <a:srgbClr val="E8E6E4"/>
                  </a:gs>
                  <a:gs pos="100000">
                    <a:srgbClr val="6B6A6A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12"/>
              <p:cNvSpPr>
                <a:spLocks noChangeShapeType="1"/>
              </p:cNvSpPr>
              <p:nvPr/>
            </p:nvSpPr>
            <p:spPr bwMode="auto">
              <a:xfrm>
                <a:off x="672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13"/>
              <p:cNvSpPr>
                <a:spLocks noChangeShapeType="1"/>
              </p:cNvSpPr>
              <p:nvPr/>
            </p:nvSpPr>
            <p:spPr bwMode="auto">
              <a:xfrm>
                <a:off x="720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14"/>
              <p:cNvSpPr>
                <a:spLocks noChangeShapeType="1"/>
              </p:cNvSpPr>
              <p:nvPr/>
            </p:nvSpPr>
            <p:spPr bwMode="auto">
              <a:xfrm>
                <a:off x="672" y="105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Line 15"/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AutoShape 16"/>
            <p:cNvSpPr>
              <a:spLocks noChangeArrowheads="1"/>
            </p:cNvSpPr>
            <p:nvPr/>
          </p:nvSpPr>
          <p:spPr bwMode="auto">
            <a:xfrm>
              <a:off x="1422" y="2481"/>
              <a:ext cx="49" cy="472"/>
            </a:xfrm>
            <a:prstGeom prst="can">
              <a:avLst>
                <a:gd name="adj" fmla="val 85757"/>
              </a:avLst>
            </a:prstGeom>
            <a:gradFill rotWithShape="0">
              <a:gsLst>
                <a:gs pos="0">
                  <a:srgbClr val="808080">
                    <a:gamma/>
                    <a:shade val="56078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1421" y="2896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>
              <a:off x="1472" y="2896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6" name="Object 19"/>
            <p:cNvGraphicFramePr>
              <a:graphicFrameLocks noChangeAspect="1"/>
            </p:cNvGraphicFramePr>
            <p:nvPr/>
          </p:nvGraphicFramePr>
          <p:xfrm>
            <a:off x="1062" y="1646"/>
            <a:ext cx="25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51" name="公式" r:id="rId3" imgW="165100" imgH="215900" progId="Equation.3">
                    <p:embed/>
                  </p:oleObj>
                </mc:Choice>
                <mc:Fallback>
                  <p:oleObj name="公式" r:id="rId3" imgW="165100" imgH="215900" progId="Equation.3">
                    <p:embed/>
                    <p:pic>
                      <p:nvPicPr>
                        <p:cNvPr id="0" name="图片 93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" y="1646"/>
                          <a:ext cx="25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20"/>
            <p:cNvSpPr>
              <a:spLocks noChangeShapeType="1"/>
            </p:cNvSpPr>
            <p:nvPr/>
          </p:nvSpPr>
          <p:spPr bwMode="auto">
            <a:xfrm flipV="1">
              <a:off x="1318" y="1532"/>
              <a:ext cx="0" cy="39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1421" y="1362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1472" y="1362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AutoShape 23"/>
            <p:cNvSpPr>
              <a:spLocks noChangeArrowheads="1"/>
            </p:cNvSpPr>
            <p:nvPr/>
          </p:nvSpPr>
          <p:spPr bwMode="auto">
            <a:xfrm>
              <a:off x="1729" y="2499"/>
              <a:ext cx="51" cy="454"/>
            </a:xfrm>
            <a:prstGeom prst="can">
              <a:avLst>
                <a:gd name="adj" fmla="val 79252"/>
              </a:avLst>
            </a:prstGeom>
            <a:gradFill rotWithShape="0">
              <a:gsLst>
                <a:gs pos="0">
                  <a:srgbClr val="FF3300">
                    <a:gamma/>
                    <a:shade val="46275"/>
                    <a:invGamma/>
                  </a:srgbClr>
                </a:gs>
                <a:gs pos="5000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1729" y="2896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1780" y="2896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1729" y="1362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1780" y="1362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65" name="Object 28"/>
            <p:cNvGraphicFramePr>
              <a:graphicFrameLocks noChangeAspect="1"/>
            </p:cNvGraphicFramePr>
            <p:nvPr/>
          </p:nvGraphicFramePr>
          <p:xfrm>
            <a:off x="1935" y="1589"/>
            <a:ext cx="235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52" name="公式" r:id="rId5" imgW="152400" imgH="228600" progId="Equation.3">
                    <p:embed/>
                  </p:oleObj>
                </mc:Choice>
                <mc:Fallback>
                  <p:oleObj name="公式" r:id="rId5" imgW="152400" imgH="228600" progId="Equation.3">
                    <p:embed/>
                    <p:pic>
                      <p:nvPicPr>
                        <p:cNvPr id="0" name="图片 93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589"/>
                          <a:ext cx="235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1883" y="1589"/>
              <a:ext cx="0" cy="39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7" name="Group 30"/>
            <p:cNvGrpSpPr/>
            <p:nvPr/>
          </p:nvGrpSpPr>
          <p:grpSpPr bwMode="auto">
            <a:xfrm>
              <a:off x="850" y="2016"/>
              <a:ext cx="1598" cy="714"/>
              <a:chOff x="850" y="2016"/>
              <a:chExt cx="1598" cy="714"/>
            </a:xfrm>
          </p:grpSpPr>
          <p:grpSp>
            <p:nvGrpSpPr>
              <p:cNvPr id="70" name="Group 31"/>
              <p:cNvGrpSpPr/>
              <p:nvPr/>
            </p:nvGrpSpPr>
            <p:grpSpPr bwMode="auto">
              <a:xfrm>
                <a:off x="850" y="2016"/>
                <a:ext cx="1369" cy="525"/>
                <a:chOff x="858" y="1695"/>
                <a:chExt cx="1280" cy="443"/>
              </a:xfrm>
            </p:grpSpPr>
            <p:sp>
              <p:nvSpPr>
                <p:cNvPr id="72" name="Oval 32"/>
                <p:cNvSpPr>
                  <a:spLocks noChangeArrowheads="1"/>
                </p:cNvSpPr>
                <p:nvPr/>
              </p:nvSpPr>
              <p:spPr bwMode="auto">
                <a:xfrm>
                  <a:off x="858" y="1695"/>
                  <a:ext cx="1280" cy="443"/>
                </a:xfrm>
                <a:prstGeom prst="ellipse">
                  <a:avLst/>
                </a:prstGeom>
                <a:solidFill>
                  <a:srgbClr val="00CC99">
                    <a:lumMod val="20000"/>
                    <a:lumOff val="80000"/>
                  </a:srgbClr>
                </a:solidFill>
                <a:ln w="38100">
                  <a:solidFill>
                    <a:srgbClr val="6600CC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2134"/>
                  <a:ext cx="91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aphicFrame>
            <p:nvGraphicFramePr>
              <p:cNvPr id="71" name="Object 34"/>
              <p:cNvGraphicFramePr>
                <a:graphicFrameLocks noChangeAspect="1"/>
              </p:cNvGraphicFramePr>
              <p:nvPr/>
            </p:nvGraphicFramePr>
            <p:xfrm>
              <a:off x="2078" y="2407"/>
              <a:ext cx="370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53" name="Equation" r:id="rId7" imgW="114300" imgH="254000" progId="Equation.3">
                      <p:embed/>
                    </p:oleObj>
                  </mc:Choice>
                  <mc:Fallback>
                    <p:oleObj name="Equation" r:id="rId7" imgW="114300" imgH="254000" progId="Equation.3">
                      <p:embed/>
                      <p:pic>
                        <p:nvPicPr>
                          <p:cNvPr id="0" name="图片 933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8" y="2407"/>
                            <a:ext cx="370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8" name="AutoShape 35"/>
            <p:cNvSpPr>
              <a:spLocks noChangeArrowheads="1"/>
            </p:cNvSpPr>
            <p:nvPr/>
          </p:nvSpPr>
          <p:spPr bwMode="auto">
            <a:xfrm>
              <a:off x="1730" y="1589"/>
              <a:ext cx="49" cy="734"/>
            </a:xfrm>
            <a:prstGeom prst="can">
              <a:avLst>
                <a:gd name="adj" fmla="val 133360"/>
              </a:avLst>
            </a:prstGeom>
            <a:gradFill rotWithShape="0">
              <a:gsLst>
                <a:gs pos="0">
                  <a:srgbClr val="FF3300">
                    <a:gamma/>
                    <a:shade val="46275"/>
                    <a:invGamma/>
                  </a:srgbClr>
                </a:gs>
                <a:gs pos="5000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36"/>
            <p:cNvSpPr>
              <a:spLocks noChangeArrowheads="1"/>
            </p:cNvSpPr>
            <p:nvPr/>
          </p:nvSpPr>
          <p:spPr bwMode="auto">
            <a:xfrm>
              <a:off x="1422" y="1589"/>
              <a:ext cx="49" cy="734"/>
            </a:xfrm>
            <a:prstGeom prst="can">
              <a:avLst>
                <a:gd name="adj" fmla="val 133360"/>
              </a:avLst>
            </a:prstGeom>
            <a:gradFill rotWithShape="0">
              <a:gsLst>
                <a:gs pos="0">
                  <a:srgbClr val="808080">
                    <a:gamma/>
                    <a:shade val="56078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39552" y="2104153"/>
          <a:ext cx="28194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4" name="公式" r:id="rId9" imgW="1002665" imgH="241300" progId="Equation.3">
                  <p:embed/>
                </p:oleObj>
              </mc:Choice>
              <mc:Fallback>
                <p:oleObj name="公式" r:id="rId9" imgW="1002665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104153"/>
                        <a:ext cx="28194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79010" y="2945883"/>
          <a:ext cx="3733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5" name="Equation" r:id="rId11" imgW="1282700" imgH="292100" progId="Equation.3">
                  <p:embed/>
                </p:oleObj>
              </mc:Choice>
              <mc:Fallback>
                <p:oleObj name="Equation" r:id="rId11" imgW="12827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10" y="2945883"/>
                        <a:ext cx="37338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36684" y="4032019"/>
            <a:ext cx="4744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990099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kumimoji="0"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结果对</a:t>
            </a:r>
            <a:r>
              <a:rPr kumimoji="0" lang="zh-CN" altLang="en-US" sz="2800" b="1" dirty="0">
                <a:solidFill>
                  <a:srgbClr val="CC0000"/>
                </a:solidFill>
                <a:ea typeface="宋体" panose="02010600030101010101" pitchFamily="2" charset="-122"/>
              </a:rPr>
              <a:t>任意</a:t>
            </a:r>
            <a:r>
              <a:rPr kumimoji="0"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形状的回路，</a:t>
            </a:r>
            <a:r>
              <a:rPr kumimoji="0" lang="zh-CN" altLang="en-US" sz="2800" b="1" dirty="0">
                <a:solidFill>
                  <a:srgbClr val="CC0000"/>
                </a:solidFill>
                <a:ea typeface="宋体" panose="02010600030101010101" pitchFamily="2" charset="-122"/>
              </a:rPr>
              <a:t>任意</a:t>
            </a:r>
            <a:r>
              <a:rPr kumimoji="0"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形状的</a:t>
            </a:r>
            <a:r>
              <a:rPr kumimoji="0"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闭合电流</a:t>
            </a:r>
            <a:r>
              <a:rPr kumimoji="0"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伸向无限远的电流</a:t>
            </a:r>
            <a:r>
              <a:rPr kumimoji="0"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）均成立</a:t>
            </a:r>
            <a:r>
              <a:rPr kumimoji="0"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kumimoji="0" lang="en-US" altLang="zh-CN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9552" y="836712"/>
            <a:ext cx="120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3.</a:t>
            </a:r>
            <a:r>
              <a:rPr lang="zh-CN" altLang="en-US" sz="2800" b="1">
                <a:solidFill>
                  <a:srgbClr val="C00000"/>
                </a:solidFill>
              </a:rPr>
              <a:t>意义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pSp>
        <p:nvGrpSpPr>
          <p:cNvPr id="41" name="Group 2"/>
          <p:cNvGrpSpPr/>
          <p:nvPr/>
        </p:nvGrpSpPr>
        <p:grpSpPr bwMode="auto">
          <a:xfrm>
            <a:off x="1142441" y="1542928"/>
            <a:ext cx="6858000" cy="1366837"/>
            <a:chOff x="672" y="672"/>
            <a:chExt cx="4320" cy="861"/>
          </a:xfrm>
        </p:grpSpPr>
        <p:sp>
          <p:nvSpPr>
            <p:cNvPr id="42" name="Text Box 3"/>
            <p:cNvSpPr txBox="1">
              <a:spLocks noChangeArrowheads="1"/>
            </p:cNvSpPr>
            <p:nvPr/>
          </p:nvSpPr>
          <p:spPr bwMode="auto">
            <a:xfrm>
              <a:off x="672" y="864"/>
              <a:ext cx="1824" cy="3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安培环路定理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" name="Object 4"/>
            <p:cNvGraphicFramePr>
              <a:graphicFrameLocks noChangeAspect="1"/>
            </p:cNvGraphicFramePr>
            <p:nvPr/>
          </p:nvGraphicFramePr>
          <p:xfrm>
            <a:off x="2853" y="672"/>
            <a:ext cx="2139" cy="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2" name="Equation" r:id="rId1" imgW="1066800" imgH="469900" progId="Equation.3">
                    <p:embed/>
                  </p:oleObj>
                </mc:Choice>
                <mc:Fallback>
                  <p:oleObj name="Equation" r:id="rId1" imgW="1066800" imgH="469900" progId="Equation.3">
                    <p:embed/>
                    <p:pic>
                      <p:nvPicPr>
                        <p:cNvPr id="0" name="图片 94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672"/>
                          <a:ext cx="2139" cy="86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404948" y="4605645"/>
            <a:ext cx="53351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800" b="1">
                <a:latin typeface="宋体" panose="02010600030101010101" pitchFamily="2" charset="-122"/>
              </a:rPr>
              <a:t>2</a:t>
            </a:r>
            <a:r>
              <a:rPr kumimoji="0" lang="en-US" altLang="zh-CN" sz="2800" b="1" smtClean="0">
                <a:latin typeface="宋体" panose="02010600030101010101" pitchFamily="2" charset="-122"/>
              </a:rPr>
              <a:t>)</a:t>
            </a:r>
            <a:r>
              <a:rPr kumimoji="0" lang="zh-CN" altLang="en-US" sz="2800" b="1" smtClean="0">
                <a:latin typeface="Arial" panose="020B0604020202020204" pitchFamily="34" charset="0"/>
              </a:rPr>
              <a:t> 磁感应线</a:t>
            </a:r>
            <a:r>
              <a:rPr kumimoji="0" lang="zh-CN" altLang="en-US" sz="2800" b="1">
                <a:latin typeface="Arial" panose="020B0604020202020204" pitchFamily="34" charset="0"/>
              </a:rPr>
              <a:t>与电流的互相套联。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grpSp>
        <p:nvGrpSpPr>
          <p:cNvPr id="45" name="Group 23"/>
          <p:cNvGrpSpPr/>
          <p:nvPr/>
        </p:nvGrpSpPr>
        <p:grpSpPr bwMode="auto">
          <a:xfrm>
            <a:off x="333511" y="3381686"/>
            <a:ext cx="6715125" cy="523876"/>
            <a:chOff x="113" y="2808"/>
            <a:chExt cx="4230" cy="330"/>
          </a:xfrm>
        </p:grpSpPr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113" y="2808"/>
              <a:ext cx="4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800" b="1">
                  <a:latin typeface="宋体" panose="02010600030101010101" pitchFamily="2" charset="-122"/>
                </a:rPr>
                <a:t>1</a:t>
              </a:r>
              <a:r>
                <a:rPr kumimoji="0" lang="en-US" altLang="zh-CN" sz="2800" b="1" smtClean="0">
                  <a:latin typeface="宋体" panose="02010600030101010101" pitchFamily="2" charset="-122"/>
                </a:rPr>
                <a:t>)</a:t>
              </a:r>
              <a:r>
                <a:rPr kumimoji="0" lang="zh-CN" altLang="en-US" sz="2800" b="1" smtClean="0">
                  <a:latin typeface="Arial" panose="020B0604020202020204" pitchFamily="34" charset="0"/>
                </a:rPr>
                <a:t>    对</a:t>
              </a:r>
              <a:r>
                <a:rPr kumimoji="0" lang="zh-CN" altLang="en-US" sz="2800" b="1">
                  <a:latin typeface="Arial" panose="020B0604020202020204" pitchFamily="34" charset="0"/>
                </a:rPr>
                <a:t>任意闭合曲线的环流不恒等于零；</a:t>
              </a:r>
              <a:endParaRPr kumimoji="0" lang="zh-CN" altLang="en-US" sz="28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47" name="Object 25"/>
            <p:cNvGraphicFramePr>
              <a:graphicFrameLocks noChangeAspect="1"/>
            </p:cNvGraphicFramePr>
            <p:nvPr/>
          </p:nvGraphicFramePr>
          <p:xfrm>
            <a:off x="442" y="2843"/>
            <a:ext cx="18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3" name="公式" r:id="rId3" imgW="317500" imgH="431165" progId="Equation.3">
                    <p:embed/>
                  </p:oleObj>
                </mc:Choice>
                <mc:Fallback>
                  <p:oleObj name="公式" r:id="rId3" imgW="317500" imgH="431165" progId="Equation.3">
                    <p:embed/>
                    <p:pic>
                      <p:nvPicPr>
                        <p:cNvPr id="0" name="图片 94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843"/>
                          <a:ext cx="18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4848224" y="5128685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磁场是涡旋场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6" name="Rectangle 30"/>
          <p:cNvSpPr>
            <a:spLocks noChangeArrowheads="1"/>
          </p:cNvSpPr>
          <p:nvPr/>
        </p:nvSpPr>
        <p:spPr bwMode="auto">
          <a:xfrm>
            <a:off x="4860032" y="3893242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磁场是非保守场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7" name="AutoShape 31"/>
          <p:cNvSpPr>
            <a:spLocks noChangeArrowheads="1"/>
          </p:cNvSpPr>
          <p:nvPr/>
        </p:nvSpPr>
        <p:spPr bwMode="auto">
          <a:xfrm>
            <a:off x="3468108" y="5305732"/>
            <a:ext cx="1223963" cy="215900"/>
          </a:xfrm>
          <a:prstGeom prst="rightArrow">
            <a:avLst>
              <a:gd name="adj1" fmla="val 50000"/>
              <a:gd name="adj2" fmla="val 141728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78" name="AutoShape 33"/>
          <p:cNvSpPr>
            <a:spLocks noChangeArrowheads="1"/>
          </p:cNvSpPr>
          <p:nvPr/>
        </p:nvSpPr>
        <p:spPr bwMode="auto">
          <a:xfrm>
            <a:off x="3426060" y="4044848"/>
            <a:ext cx="1223962" cy="215900"/>
          </a:xfrm>
          <a:prstGeom prst="rightArrow">
            <a:avLst>
              <a:gd name="adj1" fmla="val 50000"/>
              <a:gd name="adj2" fmla="val 141728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75" grpId="0" autoUpdateAnimBg="0"/>
      <p:bldP spid="76" grpId="0"/>
      <p:bldP spid="77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9552" y="836712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</a:rPr>
              <a:t>正确理解</a:t>
            </a:r>
            <a:endParaRPr lang="zh-CN" altLang="en-US" sz="2800" b="1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1" name="Group 2"/>
          <p:cNvGrpSpPr/>
          <p:nvPr/>
        </p:nvGrpSpPr>
        <p:grpSpPr bwMode="auto">
          <a:xfrm>
            <a:off x="3072427" y="713460"/>
            <a:ext cx="5532438" cy="1152526"/>
            <a:chOff x="961" y="646"/>
            <a:chExt cx="3485" cy="726"/>
          </a:xfrm>
        </p:grpSpPr>
        <p:sp>
          <p:nvSpPr>
            <p:cNvPr id="42" name="Text Box 3"/>
            <p:cNvSpPr txBox="1">
              <a:spLocks noChangeArrowheads="1"/>
            </p:cNvSpPr>
            <p:nvPr/>
          </p:nvSpPr>
          <p:spPr bwMode="auto">
            <a:xfrm>
              <a:off x="961" y="724"/>
              <a:ext cx="1506" cy="3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kumimoji="0" lang="zh-CN" altLang="en-US" sz="2800" b="1" kern="0" smtClean="0">
                  <a:solidFill>
                    <a:srgbClr val="CC0000"/>
                  </a:solidFill>
                </a:rPr>
                <a:t>安培环路定理</a:t>
              </a:r>
              <a:endParaRPr kumimoji="0" lang="zh-CN" altLang="en-US" sz="2800" b="1" kern="0" smtClean="0">
                <a:solidFill>
                  <a:srgbClr val="CC0000"/>
                </a:solidFill>
              </a:endParaRPr>
            </a:p>
          </p:txBody>
        </p:sp>
        <p:graphicFrame>
          <p:nvGraphicFramePr>
            <p:cNvPr id="43" name="Object 4"/>
            <p:cNvGraphicFramePr>
              <a:graphicFrameLocks noChangeAspect="1"/>
            </p:cNvGraphicFramePr>
            <p:nvPr/>
          </p:nvGraphicFramePr>
          <p:xfrm>
            <a:off x="2641" y="646"/>
            <a:ext cx="1805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9" name="Equation" r:id="rId1" imgW="1066800" imgH="469900" progId="Equation.3">
                    <p:embed/>
                  </p:oleObj>
                </mc:Choice>
                <mc:Fallback>
                  <p:oleObj name="Equation" r:id="rId1" imgW="1066800" imgH="469900" progId="Equation.3">
                    <p:embed/>
                    <p:pic>
                      <p:nvPicPr>
                        <p:cNvPr id="0" name="图片 95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" y="646"/>
                          <a:ext cx="1805" cy="72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3"/>
          <p:cNvGrpSpPr/>
          <p:nvPr/>
        </p:nvGrpSpPr>
        <p:grpSpPr bwMode="auto">
          <a:xfrm>
            <a:off x="330643" y="1963170"/>
            <a:ext cx="8208073" cy="1031875"/>
            <a:chOff x="100" y="549"/>
            <a:chExt cx="5656" cy="650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100" y="598"/>
              <a:ext cx="565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457200" lvl="0" indent="-45720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kumimoji="0" lang="zh-CN" altLang="en-US" sz="2800" b="1" kern="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  <a:r>
                <a:rPr kumimoji="0" lang="zh-CN" altLang="en-US" sz="2800" b="1" kern="0" smtClean="0">
                  <a:solidFill>
                    <a:srgbClr val="002060"/>
                  </a:solidFill>
                  <a:latin typeface="Arial" panose="020B0604020202020204" pitchFamily="34" charset="0"/>
                </a:rPr>
                <a:t>  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上各点的　应是空间中所有闭合稳恒电流在该处产</a:t>
              </a:r>
              <a:r>
                <a:rPr kumimoji="0" lang="zh-CN" altLang="en-US" sz="2800" b="1" kern="0">
                  <a:solidFill>
                    <a:srgbClr val="002060"/>
                  </a:solidFill>
                  <a:latin typeface="Arial" panose="020B0604020202020204" pitchFamily="34" charset="0"/>
                </a:rPr>
                <a:t>生的　的矢量</a:t>
              </a:r>
              <a:r>
                <a:rPr kumimoji="0" lang="zh-CN" altLang="en-US" sz="2800" b="1" kern="0" smtClean="0">
                  <a:solidFill>
                    <a:srgbClr val="002060"/>
                  </a:solidFill>
                  <a:latin typeface="Arial" panose="020B0604020202020204" pitchFamily="34" charset="0"/>
                </a:rPr>
                <a:t>和</a:t>
              </a:r>
              <a:r>
                <a:rPr kumimoji="0" lang="zh-CN" altLang="en-US" sz="2800" b="1" kern="0">
                  <a:solidFill>
                    <a:srgbClr val="002060"/>
                  </a:solidFill>
                  <a:latin typeface="Arial" panose="020B0604020202020204" pitchFamily="34" charset="0"/>
                </a:rPr>
                <a:t>；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" name="Object 5"/>
            <p:cNvGraphicFramePr>
              <a:graphicFrameLocks noChangeAspect="1"/>
            </p:cNvGraphicFramePr>
            <p:nvPr/>
          </p:nvGraphicFramePr>
          <p:xfrm>
            <a:off x="431" y="618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0" name="公式" r:id="rId3" imgW="139700" imgH="165100" progId="Equation.3">
                    <p:embed/>
                  </p:oleObj>
                </mc:Choice>
                <mc:Fallback>
                  <p:oleObj name="公式" r:id="rId3" imgW="139700" imgH="165100" progId="Equation.3">
                    <p:embed/>
                    <p:pic>
                      <p:nvPicPr>
                        <p:cNvPr id="0" name="图片 95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618"/>
                          <a:ext cx="2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6"/>
            <p:cNvGraphicFramePr>
              <a:graphicFrameLocks noChangeAspect="1"/>
            </p:cNvGraphicFramePr>
            <p:nvPr/>
          </p:nvGraphicFramePr>
          <p:xfrm>
            <a:off x="1710" y="549"/>
            <a:ext cx="27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1" name="公式" r:id="rId5" imgW="152400" imgH="203200" progId="Equation.3">
                    <p:embed/>
                  </p:oleObj>
                </mc:Choice>
                <mc:Fallback>
                  <p:oleObj name="公式" r:id="rId5" imgW="152400" imgH="203200" progId="Equation.3">
                    <p:embed/>
                    <p:pic>
                      <p:nvPicPr>
                        <p:cNvPr id="0" name="图片 95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549"/>
                          <a:ext cx="27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1479" y="836"/>
            <a:ext cx="27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2" name="公式" r:id="rId7" imgW="152400" imgH="203200" progId="Equation.3">
                    <p:embed/>
                  </p:oleObj>
                </mc:Choice>
                <mc:Fallback>
                  <p:oleObj name="公式" r:id="rId7" imgW="152400" imgH="203200" progId="Equation.3">
                    <p:embed/>
                    <p:pic>
                      <p:nvPicPr>
                        <p:cNvPr id="0" name="图片 954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836"/>
                          <a:ext cx="27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59212" y="4523541"/>
            <a:ext cx="8581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zh-CN" altLang="en-US" sz="2800" b="1" smtClean="0">
                <a:solidFill>
                  <a:srgbClr val="002060"/>
                </a:solidFill>
                <a:latin typeface="Arial" panose="020B0604020202020204" pitchFamily="34" charset="0"/>
              </a:rPr>
              <a:t>安培环路定理</a:t>
            </a:r>
            <a:r>
              <a:rPr kumimoji="0" lang="zh-CN" altLang="en-US" sz="2800" b="1">
                <a:solidFill>
                  <a:srgbClr val="002060"/>
                </a:solidFill>
                <a:latin typeface="Arial" panose="020B0604020202020204" pitchFamily="34" charset="0"/>
              </a:rPr>
              <a:t>仅适用于</a:t>
            </a:r>
            <a:r>
              <a:rPr kumimoji="0" lang="zh-CN" altLang="en-US" sz="2800" b="1">
                <a:solidFill>
                  <a:srgbClr val="C00000"/>
                </a:solidFill>
                <a:latin typeface="Arial" panose="020B0604020202020204" pitchFamily="34" charset="0"/>
              </a:rPr>
              <a:t>闭合稳恒电流产生的</a:t>
            </a:r>
            <a:r>
              <a:rPr kumimoji="0" lang="zh-CN" altLang="en-US" sz="2800" b="1" smtClean="0">
                <a:solidFill>
                  <a:srgbClr val="C00000"/>
                </a:solidFill>
                <a:latin typeface="Arial" panose="020B0604020202020204" pitchFamily="34" charset="0"/>
              </a:rPr>
              <a:t>磁场</a:t>
            </a:r>
            <a:r>
              <a:rPr kumimoji="0" lang="zh-CN" altLang="en-US" sz="2800" b="1" smtClean="0">
                <a:solidFill>
                  <a:srgbClr val="002060"/>
                </a:solidFill>
                <a:latin typeface="Arial" panose="020B0604020202020204" pitchFamily="34" charset="0"/>
              </a:rPr>
              <a:t>。</a:t>
            </a:r>
            <a:endParaRPr kumimoji="0" lang="en-US" altLang="zh-CN" sz="28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grpSp>
        <p:nvGrpSpPr>
          <p:cNvPr id="26" name="Group 12"/>
          <p:cNvGrpSpPr/>
          <p:nvPr/>
        </p:nvGrpSpPr>
        <p:grpSpPr bwMode="auto">
          <a:xfrm>
            <a:off x="1365225" y="5189244"/>
            <a:ext cx="4867274" cy="954088"/>
            <a:chOff x="884" y="3657"/>
            <a:chExt cx="3066" cy="601"/>
          </a:xfrm>
        </p:grpSpPr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884" y="3657"/>
              <a:ext cx="193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随时间变化的磁场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一段电流的磁场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925" y="3825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</a:rPr>
                <a:t>均不适用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9" name="AutoShape 15"/>
            <p:cNvSpPr/>
            <p:nvPr/>
          </p:nvSpPr>
          <p:spPr bwMode="auto">
            <a:xfrm>
              <a:off x="2835" y="3748"/>
              <a:ext cx="45" cy="454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roup 20"/>
          <p:cNvGrpSpPr/>
          <p:nvPr/>
        </p:nvGrpSpPr>
        <p:grpSpPr bwMode="auto">
          <a:xfrm>
            <a:off x="328875" y="3191373"/>
            <a:ext cx="8580438" cy="1201738"/>
            <a:chOff x="113" y="1448"/>
            <a:chExt cx="5405" cy="757"/>
          </a:xfrm>
        </p:grpSpPr>
        <p:grpSp>
          <p:nvGrpSpPr>
            <p:cNvPr id="31" name="Group 21"/>
            <p:cNvGrpSpPr/>
            <p:nvPr/>
          </p:nvGrpSpPr>
          <p:grpSpPr bwMode="auto">
            <a:xfrm>
              <a:off x="113" y="1448"/>
              <a:ext cx="5405" cy="757"/>
              <a:chOff x="158" y="1085"/>
              <a:chExt cx="5405" cy="757"/>
            </a:xfrm>
          </p:grpSpPr>
          <p:sp>
            <p:nvSpPr>
              <p:cNvPr id="33" name="Text Box 22"/>
              <p:cNvSpPr txBox="1">
                <a:spLocks noChangeArrowheads="1"/>
              </p:cNvSpPr>
              <p:nvPr/>
            </p:nvSpPr>
            <p:spPr bwMode="auto">
              <a:xfrm>
                <a:off x="158" y="1117"/>
                <a:ext cx="540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电流　是指闭合路径所包围并穿过的　的代数和；</a:t>
                </a:r>
                <a:endPara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5" name="Group 23"/>
              <p:cNvGrpSpPr/>
              <p:nvPr/>
            </p:nvGrpSpPr>
            <p:grpSpPr bwMode="auto">
              <a:xfrm>
                <a:off x="472" y="1085"/>
                <a:ext cx="4927" cy="757"/>
                <a:chOff x="472" y="1131"/>
                <a:chExt cx="4927" cy="757"/>
              </a:xfrm>
            </p:grpSpPr>
            <p:graphicFrame>
              <p:nvGraphicFramePr>
                <p:cNvPr id="36" name="Object 24"/>
                <p:cNvGraphicFramePr>
                  <a:graphicFrameLocks noChangeAspect="1"/>
                </p:cNvGraphicFramePr>
                <p:nvPr/>
              </p:nvGraphicFramePr>
              <p:xfrm>
                <a:off x="917" y="1131"/>
                <a:ext cx="279" cy="3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413" name="公式" r:id="rId8" imgW="127000" imgH="165100" progId="Equation.3">
                        <p:embed/>
                      </p:oleObj>
                    </mc:Choice>
                    <mc:Fallback>
                      <p:oleObj name="公式" r:id="rId8" imgW="127000" imgH="165100" progId="Equation.3">
                        <p:embed/>
                        <p:pic>
                          <p:nvPicPr>
                            <p:cNvPr id="0" name="图片 954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7" y="1131"/>
                              <a:ext cx="279" cy="3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25"/>
                <p:cNvGraphicFramePr>
                  <a:graphicFrameLocks noChangeAspect="1"/>
                </p:cNvGraphicFramePr>
                <p:nvPr/>
              </p:nvGraphicFramePr>
              <p:xfrm>
                <a:off x="4139" y="1147"/>
                <a:ext cx="279" cy="3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5414" name="公式" r:id="rId10" imgW="127000" imgH="165100" progId="Equation.3">
                        <p:embed/>
                      </p:oleObj>
                    </mc:Choice>
                    <mc:Fallback>
                      <p:oleObj name="公式" r:id="rId10" imgW="127000" imgH="165100" progId="Equation.3">
                        <p:embed/>
                        <p:pic>
                          <p:nvPicPr>
                            <p:cNvPr id="0" name="图片 954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39" y="1147"/>
                              <a:ext cx="279" cy="3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8" name="AutoShape 26"/>
                <p:cNvSpPr>
                  <a:spLocks noChangeArrowheads="1"/>
                </p:cNvSpPr>
                <p:nvPr/>
              </p:nvSpPr>
              <p:spPr bwMode="auto">
                <a:xfrm>
                  <a:off x="3198" y="1434"/>
                  <a:ext cx="91" cy="210"/>
                </a:xfrm>
                <a:prstGeom prst="downArrow">
                  <a:avLst>
                    <a:gd name="adj1" fmla="val 50000"/>
                    <a:gd name="adj2" fmla="val 74725"/>
                  </a:avLst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2608" y="1434"/>
                  <a:ext cx="1315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72" y="1558"/>
                  <a:ext cx="4927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隶书" panose="02010509060101010101" pitchFamily="49" charset="-122"/>
                    </a:rPr>
                    <a:t>（是指以    为边界的任意曲面内的闭合稳恒电流）</a:t>
                  </a:r>
                  <a:endPara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aphicFrame>
          <p:nvGraphicFramePr>
            <p:cNvPr id="32" name="Object 29"/>
            <p:cNvGraphicFramePr>
              <a:graphicFrameLocks noChangeAspect="1"/>
            </p:cNvGraphicFramePr>
            <p:nvPr/>
          </p:nvGraphicFramePr>
          <p:xfrm>
            <a:off x="1384" y="1904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5" name="公式" r:id="rId11" imgW="139700" imgH="165100" progId="Equation.3">
                    <p:embed/>
                  </p:oleObj>
                </mc:Choice>
                <mc:Fallback>
                  <p:oleObj name="公式" r:id="rId11" imgW="139700" imgH="165100" progId="Equation.3">
                    <p:embed/>
                    <p:pic>
                      <p:nvPicPr>
                        <p:cNvPr id="0" name="图片 95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1904"/>
                          <a:ext cx="2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31302" y="6057061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9552" y="836712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</a:rPr>
              <a:t>正确理解</a:t>
            </a:r>
            <a:endParaRPr lang="zh-CN" altLang="en-US" sz="2800" b="1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4" name="Group 61"/>
          <p:cNvGrpSpPr/>
          <p:nvPr/>
        </p:nvGrpSpPr>
        <p:grpSpPr bwMode="auto">
          <a:xfrm>
            <a:off x="2711451" y="735112"/>
            <a:ext cx="6173788" cy="960438"/>
            <a:chOff x="158" y="383"/>
            <a:chExt cx="3889" cy="605"/>
          </a:xfrm>
        </p:grpSpPr>
        <p:grpSp>
          <p:nvGrpSpPr>
            <p:cNvPr id="45" name="Group 3"/>
            <p:cNvGrpSpPr/>
            <p:nvPr/>
          </p:nvGrpSpPr>
          <p:grpSpPr bwMode="auto">
            <a:xfrm>
              <a:off x="1109" y="383"/>
              <a:ext cx="2938" cy="605"/>
              <a:chOff x="1631" y="776"/>
              <a:chExt cx="2938" cy="605"/>
            </a:xfrm>
          </p:grpSpPr>
          <p:grpSp>
            <p:nvGrpSpPr>
              <p:cNvPr id="47" name="Group 4"/>
              <p:cNvGrpSpPr/>
              <p:nvPr/>
            </p:nvGrpSpPr>
            <p:grpSpPr bwMode="auto">
              <a:xfrm>
                <a:off x="1631" y="776"/>
                <a:ext cx="2255" cy="599"/>
                <a:chOff x="2510" y="663"/>
                <a:chExt cx="2255" cy="599"/>
              </a:xfrm>
            </p:grpSpPr>
            <p:graphicFrame>
              <p:nvGraphicFramePr>
                <p:cNvPr id="50" name="Object 5"/>
                <p:cNvGraphicFramePr>
                  <a:graphicFrameLocks noChangeAspect="1"/>
                </p:cNvGraphicFramePr>
                <p:nvPr/>
              </p:nvGraphicFramePr>
              <p:xfrm>
                <a:off x="3005" y="1065"/>
                <a:ext cx="158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5" name="公式" r:id="rId1" imgW="292100" imgH="342900" progId="Equation.3">
                        <p:embed/>
                      </p:oleObj>
                    </mc:Choice>
                    <mc:Fallback>
                      <p:oleObj name="公式" r:id="rId1" imgW="292100" imgH="342900" progId="Equation.3">
                        <p:embed/>
                        <p:pic>
                          <p:nvPicPr>
                            <p:cNvPr id="0" name="图片 964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05" y="1065"/>
                              <a:ext cx="158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1" name="Group 6"/>
                <p:cNvGrpSpPr/>
                <p:nvPr/>
              </p:nvGrpSpPr>
              <p:grpSpPr bwMode="auto">
                <a:xfrm>
                  <a:off x="2510" y="663"/>
                  <a:ext cx="2255" cy="596"/>
                  <a:chOff x="2510" y="663"/>
                  <a:chExt cx="2255" cy="596"/>
                </a:xfrm>
              </p:grpSpPr>
              <p:sp>
                <p:nvSpPr>
                  <p:cNvPr id="5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10" y="663"/>
                    <a:ext cx="2255" cy="5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与   绕向成右旋关系</a:t>
                    </a:r>
                    <a:endParaRPr kumimoji="1" lang="zh-CN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与   绕向成左旋关系</a:t>
                    </a:r>
                    <a:endParaRPr kumimoji="1" lang="zh-CN" altLang="en-US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53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2998" y="779"/>
                  <a:ext cx="158" cy="19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66" name="公式" r:id="rId3" imgW="292100" imgH="342900" progId="Equation.3">
                          <p:embed/>
                        </p:oleObj>
                      </mc:Choice>
                      <mc:Fallback>
                        <p:oleObj name="公式" r:id="rId3" imgW="292100" imgH="342900" progId="Equation.3">
                          <p:embed/>
                          <p:pic>
                            <p:nvPicPr>
                              <p:cNvPr id="0" name="图片 9646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98" y="779"/>
                                <a:ext cx="158" cy="19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48" name="Object 9"/>
              <p:cNvGraphicFramePr>
                <a:graphicFrameLocks noChangeAspect="1"/>
              </p:cNvGraphicFramePr>
              <p:nvPr/>
            </p:nvGraphicFramePr>
            <p:xfrm>
              <a:off x="3941" y="798"/>
              <a:ext cx="61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467" name="公式" r:id="rId4" imgW="977900" imgH="508000" progId="Equation.3">
                      <p:embed/>
                    </p:oleObj>
                  </mc:Choice>
                  <mc:Fallback>
                    <p:oleObj name="公式" r:id="rId4" imgW="977900" imgH="508000" progId="Equation.3">
                      <p:embed/>
                      <p:pic>
                        <p:nvPicPr>
                          <p:cNvPr id="0" name="图片 964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1" y="798"/>
                            <a:ext cx="61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10"/>
              <p:cNvGraphicFramePr>
                <a:graphicFrameLocks noChangeAspect="1"/>
              </p:cNvGraphicFramePr>
              <p:nvPr/>
            </p:nvGraphicFramePr>
            <p:xfrm>
              <a:off x="3953" y="1105"/>
              <a:ext cx="616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468" name="公式" r:id="rId6" imgW="977900" imgH="508000" progId="Equation.3">
                      <p:embed/>
                    </p:oleObj>
                  </mc:Choice>
                  <mc:Fallback>
                    <p:oleObj name="公式" r:id="rId6" imgW="977900" imgH="508000" progId="Equation.3">
                      <p:embed/>
                      <p:pic>
                        <p:nvPicPr>
                          <p:cNvPr id="0" name="图片 964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3" y="1105"/>
                            <a:ext cx="616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158" y="482"/>
              <a:ext cx="9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规定：</a:t>
              </a:r>
              <a:endPara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Group 60"/>
          <p:cNvGrpSpPr/>
          <p:nvPr/>
        </p:nvGrpSpPr>
        <p:grpSpPr bwMode="auto">
          <a:xfrm>
            <a:off x="395536" y="1868165"/>
            <a:ext cx="8362950" cy="3086100"/>
            <a:chOff x="295" y="1480"/>
            <a:chExt cx="5268" cy="1944"/>
          </a:xfrm>
        </p:grpSpPr>
        <p:grpSp>
          <p:nvGrpSpPr>
            <p:cNvPr id="55" name="Group 12"/>
            <p:cNvGrpSpPr/>
            <p:nvPr/>
          </p:nvGrpSpPr>
          <p:grpSpPr bwMode="auto">
            <a:xfrm>
              <a:off x="295" y="1480"/>
              <a:ext cx="5268" cy="1944"/>
              <a:chOff x="156" y="1488"/>
              <a:chExt cx="5268" cy="1944"/>
            </a:xfrm>
          </p:grpSpPr>
          <p:grpSp>
            <p:nvGrpSpPr>
              <p:cNvPr id="58" name="Group 13"/>
              <p:cNvGrpSpPr/>
              <p:nvPr/>
            </p:nvGrpSpPr>
            <p:grpSpPr bwMode="auto">
              <a:xfrm>
                <a:off x="972" y="1536"/>
                <a:ext cx="2184" cy="1896"/>
                <a:chOff x="972" y="1536"/>
                <a:chExt cx="2184" cy="1896"/>
              </a:xfrm>
            </p:grpSpPr>
            <p:sp>
              <p:nvSpPr>
                <p:cNvPr id="83" name="Rectangle 14"/>
                <p:cNvSpPr>
                  <a:spLocks noChangeArrowheads="1"/>
                </p:cNvSpPr>
                <p:nvPr/>
              </p:nvSpPr>
              <p:spPr bwMode="auto">
                <a:xfrm>
                  <a:off x="972" y="1536"/>
                  <a:ext cx="2184" cy="18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AAA6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4" name="Group 15"/>
                <p:cNvGrpSpPr/>
                <p:nvPr/>
              </p:nvGrpSpPr>
              <p:grpSpPr bwMode="auto">
                <a:xfrm>
                  <a:off x="1032" y="1681"/>
                  <a:ext cx="2054" cy="1658"/>
                  <a:chOff x="1032" y="1681"/>
                  <a:chExt cx="2054" cy="1658"/>
                </a:xfrm>
              </p:grpSpPr>
              <p:sp>
                <p:nvSpPr>
                  <p:cNvPr id="85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367" y="2286"/>
                    <a:ext cx="1335" cy="282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86" name="Group 17"/>
                  <p:cNvGrpSpPr/>
                  <p:nvPr/>
                </p:nvGrpSpPr>
                <p:grpSpPr bwMode="auto">
                  <a:xfrm>
                    <a:off x="2015" y="1681"/>
                    <a:ext cx="0" cy="1591"/>
                    <a:chOff x="3383" y="1717"/>
                    <a:chExt cx="0" cy="2337"/>
                  </a:xfrm>
                </p:grpSpPr>
                <p:sp>
                  <p:nvSpPr>
                    <p:cNvPr id="98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83" y="2244"/>
                      <a:ext cx="0" cy="139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9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83" y="1717"/>
                      <a:ext cx="0" cy="233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8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917" y="2567"/>
                    <a:ext cx="23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8" name="Freeform 21"/>
                  <p:cNvSpPr/>
                  <p:nvPr/>
                </p:nvSpPr>
                <p:spPr bwMode="auto">
                  <a:xfrm>
                    <a:off x="2400" y="1955"/>
                    <a:ext cx="686" cy="923"/>
                  </a:xfrm>
                  <a:custGeom>
                    <a:avLst/>
                    <a:gdLst>
                      <a:gd name="T0" fmla="*/ 2 w 877"/>
                      <a:gd name="T1" fmla="*/ 27 h 1357"/>
                      <a:gd name="T2" fmla="*/ 2 w 877"/>
                      <a:gd name="T3" fmla="*/ 35 h 1357"/>
                      <a:gd name="T4" fmla="*/ 17 w 877"/>
                      <a:gd name="T5" fmla="*/ 40 h 1357"/>
                      <a:gd name="T6" fmla="*/ 52 w 877"/>
                      <a:gd name="T7" fmla="*/ 41 h 1357"/>
                      <a:gd name="T8" fmla="*/ 87 w 877"/>
                      <a:gd name="T9" fmla="*/ 30 h 1357"/>
                      <a:gd name="T10" fmla="*/ 95 w 877"/>
                      <a:gd name="T11" fmla="*/ 16 h 1357"/>
                      <a:gd name="T12" fmla="*/ 90 w 877"/>
                      <a:gd name="T13" fmla="*/ 5 h 1357"/>
                      <a:gd name="T14" fmla="*/ 72 w 877"/>
                      <a:gd name="T15" fmla="*/ 1 h 1357"/>
                      <a:gd name="T16" fmla="*/ 42 w 877"/>
                      <a:gd name="T17" fmla="*/ 1 h 1357"/>
                      <a:gd name="T18" fmla="*/ 27 w 877"/>
                      <a:gd name="T19" fmla="*/ 5 h 1357"/>
                      <a:gd name="T20" fmla="*/ 17 w 877"/>
                      <a:gd name="T21" fmla="*/ 10 h 1357"/>
                      <a:gd name="T22" fmla="*/ 6 w 877"/>
                      <a:gd name="T23" fmla="*/ 20 h 135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7"/>
                      <a:gd name="T37" fmla="*/ 0 h 1357"/>
                      <a:gd name="T38" fmla="*/ 877 w 877"/>
                      <a:gd name="T39" fmla="*/ 1357 h 135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7" h="1357">
                        <a:moveTo>
                          <a:pt x="14" y="880"/>
                        </a:moveTo>
                        <a:cubicBezTo>
                          <a:pt x="7" y="959"/>
                          <a:pt x="0" y="1038"/>
                          <a:pt x="24" y="1107"/>
                        </a:cubicBezTo>
                        <a:cubicBezTo>
                          <a:pt x="48" y="1176"/>
                          <a:pt x="85" y="1261"/>
                          <a:pt x="159" y="1294"/>
                        </a:cubicBezTo>
                        <a:cubicBezTo>
                          <a:pt x="233" y="1327"/>
                          <a:pt x="364" y="1357"/>
                          <a:pt x="469" y="1304"/>
                        </a:cubicBezTo>
                        <a:cubicBezTo>
                          <a:pt x="574" y="1251"/>
                          <a:pt x="723" y="1101"/>
                          <a:pt x="790" y="973"/>
                        </a:cubicBezTo>
                        <a:cubicBezTo>
                          <a:pt x="857" y="845"/>
                          <a:pt x="867" y="674"/>
                          <a:pt x="872" y="538"/>
                        </a:cubicBezTo>
                        <a:cubicBezTo>
                          <a:pt x="877" y="402"/>
                          <a:pt x="857" y="242"/>
                          <a:pt x="821" y="156"/>
                        </a:cubicBezTo>
                        <a:cubicBezTo>
                          <a:pt x="785" y="70"/>
                          <a:pt x="728" y="42"/>
                          <a:pt x="655" y="21"/>
                        </a:cubicBezTo>
                        <a:cubicBezTo>
                          <a:pt x="582" y="0"/>
                          <a:pt x="455" y="4"/>
                          <a:pt x="386" y="32"/>
                        </a:cubicBezTo>
                        <a:cubicBezTo>
                          <a:pt x="317" y="60"/>
                          <a:pt x="279" y="137"/>
                          <a:pt x="241" y="187"/>
                        </a:cubicBezTo>
                        <a:cubicBezTo>
                          <a:pt x="203" y="237"/>
                          <a:pt x="190" y="255"/>
                          <a:pt x="159" y="332"/>
                        </a:cubicBezTo>
                        <a:cubicBezTo>
                          <a:pt x="128" y="409"/>
                          <a:pt x="91" y="530"/>
                          <a:pt x="55" y="652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9" name="Freeform 22"/>
                  <p:cNvSpPr/>
                  <p:nvPr/>
                </p:nvSpPr>
                <p:spPr bwMode="auto">
                  <a:xfrm>
                    <a:off x="1117" y="1813"/>
                    <a:ext cx="638" cy="918"/>
                  </a:xfrm>
                  <a:custGeom>
                    <a:avLst/>
                    <a:gdLst>
                      <a:gd name="T0" fmla="*/ 89 w 815"/>
                      <a:gd name="T1" fmla="*/ 20 h 1349"/>
                      <a:gd name="T2" fmla="*/ 89 w 815"/>
                      <a:gd name="T3" fmla="*/ 16 h 1349"/>
                      <a:gd name="T4" fmla="*/ 86 w 815"/>
                      <a:gd name="T5" fmla="*/ 10 h 1349"/>
                      <a:gd name="T6" fmla="*/ 69 w 815"/>
                      <a:gd name="T7" fmla="*/ 3 h 1349"/>
                      <a:gd name="T8" fmla="*/ 34 w 815"/>
                      <a:gd name="T9" fmla="*/ 1 h 1349"/>
                      <a:gd name="T10" fmla="*/ 10 w 815"/>
                      <a:gd name="T11" fmla="*/ 8 h 1349"/>
                      <a:gd name="T12" fmla="*/ 2 w 815"/>
                      <a:gd name="T13" fmla="*/ 20 h 1349"/>
                      <a:gd name="T14" fmla="*/ 7 w 815"/>
                      <a:gd name="T15" fmla="*/ 38 h 1349"/>
                      <a:gd name="T16" fmla="*/ 45 w 815"/>
                      <a:gd name="T17" fmla="*/ 42 h 1349"/>
                      <a:gd name="T18" fmla="*/ 72 w 815"/>
                      <a:gd name="T19" fmla="*/ 36 h 1349"/>
                      <a:gd name="T20" fmla="*/ 86 w 815"/>
                      <a:gd name="T21" fmla="*/ 27 h 134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815"/>
                      <a:gd name="T34" fmla="*/ 0 h 1349"/>
                      <a:gd name="T35" fmla="*/ 815 w 815"/>
                      <a:gd name="T36" fmla="*/ 1349 h 134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815" h="1349">
                        <a:moveTo>
                          <a:pt x="810" y="634"/>
                        </a:moveTo>
                        <a:cubicBezTo>
                          <a:pt x="812" y="609"/>
                          <a:pt x="815" y="584"/>
                          <a:pt x="810" y="531"/>
                        </a:cubicBezTo>
                        <a:cubicBezTo>
                          <a:pt x="805" y="478"/>
                          <a:pt x="810" y="382"/>
                          <a:pt x="779" y="313"/>
                        </a:cubicBezTo>
                        <a:cubicBezTo>
                          <a:pt x="748" y="244"/>
                          <a:pt x="703" y="165"/>
                          <a:pt x="624" y="117"/>
                        </a:cubicBezTo>
                        <a:cubicBezTo>
                          <a:pt x="545" y="69"/>
                          <a:pt x="391" y="0"/>
                          <a:pt x="303" y="24"/>
                        </a:cubicBezTo>
                        <a:cubicBezTo>
                          <a:pt x="215" y="48"/>
                          <a:pt x="145" y="159"/>
                          <a:pt x="97" y="262"/>
                        </a:cubicBezTo>
                        <a:cubicBezTo>
                          <a:pt x="49" y="365"/>
                          <a:pt x="19" y="482"/>
                          <a:pt x="14" y="644"/>
                        </a:cubicBezTo>
                        <a:cubicBezTo>
                          <a:pt x="9" y="806"/>
                          <a:pt x="0" y="1119"/>
                          <a:pt x="65" y="1234"/>
                        </a:cubicBezTo>
                        <a:cubicBezTo>
                          <a:pt x="130" y="1349"/>
                          <a:pt x="309" y="1349"/>
                          <a:pt x="407" y="1337"/>
                        </a:cubicBezTo>
                        <a:cubicBezTo>
                          <a:pt x="505" y="1325"/>
                          <a:pt x="593" y="1240"/>
                          <a:pt x="655" y="1161"/>
                        </a:cubicBezTo>
                        <a:cubicBezTo>
                          <a:pt x="717" y="1082"/>
                          <a:pt x="748" y="972"/>
                          <a:pt x="779" y="862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0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03" y="2256"/>
                    <a:ext cx="48" cy="204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1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19" y="2419"/>
                    <a:ext cx="24" cy="9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pic>
                <p:nvPicPr>
                  <p:cNvPr id="92" name="Picture 25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77" y="2022"/>
                    <a:ext cx="196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3" name="Picture 26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87" y="2615"/>
                    <a:ext cx="216" cy="2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4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49" y="1760"/>
                    <a:ext cx="237" cy="2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5" name="Freeform 29"/>
                  <p:cNvSpPr/>
                  <p:nvPr/>
                </p:nvSpPr>
                <p:spPr bwMode="auto">
                  <a:xfrm>
                    <a:off x="1295" y="2898"/>
                    <a:ext cx="479" cy="441"/>
                  </a:xfrm>
                  <a:custGeom>
                    <a:avLst/>
                    <a:gdLst>
                      <a:gd name="T0" fmla="*/ 41 w 612"/>
                      <a:gd name="T1" fmla="*/ 1 h 648"/>
                      <a:gd name="T2" fmla="*/ 13 w 612"/>
                      <a:gd name="T3" fmla="*/ 2 h 648"/>
                      <a:gd name="T4" fmla="*/ 7 w 612"/>
                      <a:gd name="T5" fmla="*/ 12 h 648"/>
                      <a:gd name="T6" fmla="*/ 53 w 612"/>
                      <a:gd name="T7" fmla="*/ 20 h 648"/>
                      <a:gd name="T8" fmla="*/ 66 w 612"/>
                      <a:gd name="T9" fmla="*/ 7 h 648"/>
                      <a:gd name="T10" fmla="*/ 41 w 612"/>
                      <a:gd name="T11" fmla="*/ 1 h 64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2"/>
                      <a:gd name="T19" fmla="*/ 0 h 648"/>
                      <a:gd name="T20" fmla="*/ 612 w 612"/>
                      <a:gd name="T21" fmla="*/ 648 h 64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2" h="648">
                        <a:moveTo>
                          <a:pt x="371" y="21"/>
                        </a:moveTo>
                        <a:cubicBezTo>
                          <a:pt x="292" y="0"/>
                          <a:pt x="175" y="24"/>
                          <a:pt x="123" y="83"/>
                        </a:cubicBezTo>
                        <a:cubicBezTo>
                          <a:pt x="71" y="142"/>
                          <a:pt x="0" y="283"/>
                          <a:pt x="60" y="373"/>
                        </a:cubicBezTo>
                        <a:cubicBezTo>
                          <a:pt x="120" y="463"/>
                          <a:pt x="395" y="648"/>
                          <a:pt x="485" y="621"/>
                        </a:cubicBezTo>
                        <a:cubicBezTo>
                          <a:pt x="575" y="594"/>
                          <a:pt x="612" y="306"/>
                          <a:pt x="598" y="208"/>
                        </a:cubicBezTo>
                        <a:cubicBezTo>
                          <a:pt x="584" y="110"/>
                          <a:pt x="450" y="42"/>
                          <a:pt x="371" y="21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63" y="3053"/>
                    <a:ext cx="0" cy="7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pic>
                <p:nvPicPr>
                  <p:cNvPr id="97" name="Picture 31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32" y="2923"/>
                    <a:ext cx="245" cy="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59" name="Group 32"/>
              <p:cNvGrpSpPr/>
              <p:nvPr/>
            </p:nvGrpSpPr>
            <p:grpSpPr bwMode="auto">
              <a:xfrm>
                <a:off x="3396" y="1572"/>
                <a:ext cx="2028" cy="1836"/>
                <a:chOff x="3396" y="1572"/>
                <a:chExt cx="2028" cy="1836"/>
              </a:xfrm>
            </p:grpSpPr>
            <p:sp>
              <p:nvSpPr>
                <p:cNvPr id="61" name="Rectangle 33"/>
                <p:cNvSpPr>
                  <a:spLocks noChangeArrowheads="1"/>
                </p:cNvSpPr>
                <p:nvPr/>
              </p:nvSpPr>
              <p:spPr bwMode="auto">
                <a:xfrm>
                  <a:off x="3396" y="1572"/>
                  <a:ext cx="2028" cy="18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AAA6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62" name="Group 34"/>
                <p:cNvGrpSpPr/>
                <p:nvPr/>
              </p:nvGrpSpPr>
              <p:grpSpPr bwMode="auto">
                <a:xfrm>
                  <a:off x="3577" y="1621"/>
                  <a:ext cx="1612" cy="1634"/>
                  <a:chOff x="3577" y="1621"/>
                  <a:chExt cx="1612" cy="1634"/>
                </a:xfrm>
              </p:grpSpPr>
              <p:graphicFrame>
                <p:nvGraphicFramePr>
                  <p:cNvPr id="63" name="Object 35"/>
                  <p:cNvGraphicFramePr>
                    <a:graphicFrameLocks noChangeAspect="1"/>
                  </p:cNvGraphicFramePr>
                  <p:nvPr/>
                </p:nvGraphicFramePr>
                <p:xfrm>
                  <a:off x="3669" y="2342"/>
                  <a:ext cx="158" cy="24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69" name="公式" r:id="rId12" imgW="241300" imgH="342900" progId="Equation.3">
                          <p:embed/>
                        </p:oleObj>
                      </mc:Choice>
                      <mc:Fallback>
                        <p:oleObj name="公式" r:id="rId12" imgW="241300" imgH="342900" progId="Equation.3">
                          <p:embed/>
                          <p:pic>
                            <p:nvPicPr>
                              <p:cNvPr id="0" name="图片 9646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69" y="2342"/>
                                <a:ext cx="158" cy="24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64" name="Group 36"/>
                  <p:cNvGrpSpPr/>
                  <p:nvPr/>
                </p:nvGrpSpPr>
                <p:grpSpPr bwMode="auto">
                  <a:xfrm>
                    <a:off x="3778" y="2081"/>
                    <a:ext cx="1411" cy="676"/>
                    <a:chOff x="3778" y="2081"/>
                    <a:chExt cx="1411" cy="676"/>
                  </a:xfrm>
                </p:grpSpPr>
                <p:sp>
                  <p:nvSpPr>
                    <p:cNvPr id="80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78" y="2081"/>
                      <a:ext cx="1411" cy="34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1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2418"/>
                      <a:ext cx="24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aphicFrame>
                  <p:nvGraphicFramePr>
                    <p:cNvPr id="82" name="Object 3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70" y="2494"/>
                    <a:ext cx="208" cy="26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96470" name="公式" r:id="rId14" imgW="179705" imgH="220345" progId="Equation.3">
                            <p:embed/>
                          </p:oleObj>
                        </mc:Choice>
                        <mc:Fallback>
                          <p:oleObj name="公式" r:id="rId14" imgW="179705" imgH="220345" progId="Equation.3">
                            <p:embed/>
                            <p:pic>
                              <p:nvPicPr>
                                <p:cNvPr id="0" name="图片 9646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70" y="2494"/>
                                  <a:ext cx="208" cy="26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65" name="Freeform 40"/>
                  <p:cNvSpPr/>
                  <p:nvPr/>
                </p:nvSpPr>
                <p:spPr bwMode="auto">
                  <a:xfrm>
                    <a:off x="3600" y="1903"/>
                    <a:ext cx="353" cy="851"/>
                  </a:xfrm>
                  <a:custGeom>
                    <a:avLst/>
                    <a:gdLst>
                      <a:gd name="T0" fmla="*/ 14 w 427"/>
                      <a:gd name="T1" fmla="*/ 206 h 1016"/>
                      <a:gd name="T2" fmla="*/ 4 w 427"/>
                      <a:gd name="T3" fmla="*/ 167 h 1016"/>
                      <a:gd name="T4" fmla="*/ 2 w 427"/>
                      <a:gd name="T5" fmla="*/ 103 h 1016"/>
                      <a:gd name="T6" fmla="*/ 8 w 427"/>
                      <a:gd name="T7" fmla="*/ 26 h 1016"/>
                      <a:gd name="T8" fmla="*/ 34 w 427"/>
                      <a:gd name="T9" fmla="*/ 2 h 1016"/>
                      <a:gd name="T10" fmla="*/ 64 w 427"/>
                      <a:gd name="T11" fmla="*/ 28 h 1016"/>
                      <a:gd name="T12" fmla="*/ 77 w 427"/>
                      <a:gd name="T13" fmla="*/ 83 h 10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27"/>
                      <a:gd name="T22" fmla="*/ 0 h 1016"/>
                      <a:gd name="T23" fmla="*/ 427 w 427"/>
                      <a:gd name="T24" fmla="*/ 1016 h 101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27" h="1016">
                        <a:moveTo>
                          <a:pt x="75" y="1016"/>
                        </a:moveTo>
                        <a:cubicBezTo>
                          <a:pt x="55" y="959"/>
                          <a:pt x="35" y="903"/>
                          <a:pt x="23" y="819"/>
                        </a:cubicBezTo>
                        <a:cubicBezTo>
                          <a:pt x="11" y="735"/>
                          <a:pt x="0" y="624"/>
                          <a:pt x="3" y="509"/>
                        </a:cubicBezTo>
                        <a:cubicBezTo>
                          <a:pt x="6" y="394"/>
                          <a:pt x="13" y="211"/>
                          <a:pt x="44" y="126"/>
                        </a:cubicBezTo>
                        <a:cubicBezTo>
                          <a:pt x="75" y="41"/>
                          <a:pt x="137" y="0"/>
                          <a:pt x="189" y="2"/>
                        </a:cubicBezTo>
                        <a:cubicBezTo>
                          <a:pt x="241" y="4"/>
                          <a:pt x="314" y="70"/>
                          <a:pt x="354" y="137"/>
                        </a:cubicBezTo>
                        <a:cubicBezTo>
                          <a:pt x="394" y="204"/>
                          <a:pt x="415" y="361"/>
                          <a:pt x="427" y="406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6" name="Freeform 41"/>
                  <p:cNvSpPr/>
                  <p:nvPr/>
                </p:nvSpPr>
                <p:spPr bwMode="auto">
                  <a:xfrm>
                    <a:off x="3943" y="1629"/>
                    <a:ext cx="600" cy="1273"/>
                  </a:xfrm>
                  <a:custGeom>
                    <a:avLst/>
                    <a:gdLst>
                      <a:gd name="T0" fmla="*/ 6 w 726"/>
                      <a:gd name="T1" fmla="*/ 184 h 1519"/>
                      <a:gd name="T2" fmla="*/ 4 w 726"/>
                      <a:gd name="T3" fmla="*/ 209 h 1519"/>
                      <a:gd name="T4" fmla="*/ 4 w 726"/>
                      <a:gd name="T5" fmla="*/ 267 h 1519"/>
                      <a:gd name="T6" fmla="*/ 28 w 726"/>
                      <a:gd name="T7" fmla="*/ 272 h 1519"/>
                      <a:gd name="T8" fmla="*/ 53 w 726"/>
                      <a:gd name="T9" fmla="*/ 39 h 1519"/>
                      <a:gd name="T10" fmla="*/ 84 w 726"/>
                      <a:gd name="T11" fmla="*/ 33 h 1519"/>
                      <a:gd name="T12" fmla="*/ 131 w 726"/>
                      <a:gd name="T13" fmla="*/ 164 h 151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26"/>
                      <a:gd name="T22" fmla="*/ 0 h 1519"/>
                      <a:gd name="T23" fmla="*/ 726 w 726"/>
                      <a:gd name="T24" fmla="*/ 1519 h 151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26" h="1519">
                        <a:moveTo>
                          <a:pt x="33" y="898"/>
                        </a:moveTo>
                        <a:cubicBezTo>
                          <a:pt x="28" y="925"/>
                          <a:pt x="24" y="953"/>
                          <a:pt x="22" y="1022"/>
                        </a:cubicBezTo>
                        <a:cubicBezTo>
                          <a:pt x="20" y="1091"/>
                          <a:pt x="0" y="1260"/>
                          <a:pt x="22" y="1312"/>
                        </a:cubicBezTo>
                        <a:cubicBezTo>
                          <a:pt x="44" y="1364"/>
                          <a:pt x="112" y="1519"/>
                          <a:pt x="157" y="1333"/>
                        </a:cubicBezTo>
                        <a:cubicBezTo>
                          <a:pt x="202" y="1147"/>
                          <a:pt x="239" y="390"/>
                          <a:pt x="291" y="195"/>
                        </a:cubicBezTo>
                        <a:cubicBezTo>
                          <a:pt x="343" y="0"/>
                          <a:pt x="395" y="62"/>
                          <a:pt x="467" y="164"/>
                        </a:cubicBezTo>
                        <a:cubicBezTo>
                          <a:pt x="539" y="266"/>
                          <a:pt x="681" y="695"/>
                          <a:pt x="726" y="805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Freeform 42"/>
                  <p:cNvSpPr/>
                  <p:nvPr/>
                </p:nvSpPr>
                <p:spPr bwMode="auto">
                  <a:xfrm>
                    <a:off x="4603" y="2408"/>
                    <a:ext cx="278" cy="494"/>
                  </a:xfrm>
                  <a:custGeom>
                    <a:avLst/>
                    <a:gdLst>
                      <a:gd name="T0" fmla="*/ 0 w 336"/>
                      <a:gd name="T1" fmla="*/ 8 h 590"/>
                      <a:gd name="T2" fmla="*/ 10 w 336"/>
                      <a:gd name="T3" fmla="*/ 33 h 590"/>
                      <a:gd name="T4" fmla="*/ 32 w 336"/>
                      <a:gd name="T5" fmla="*/ 100 h 590"/>
                      <a:gd name="T6" fmla="*/ 56 w 336"/>
                      <a:gd name="T7" fmla="*/ 103 h 590"/>
                      <a:gd name="T8" fmla="*/ 61 w 336"/>
                      <a:gd name="T9" fmla="*/ 0 h 5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6"/>
                      <a:gd name="T16" fmla="*/ 0 h 590"/>
                      <a:gd name="T17" fmla="*/ 336 w 336"/>
                      <a:gd name="T18" fmla="*/ 590 h 5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6" h="590">
                        <a:moveTo>
                          <a:pt x="0" y="42"/>
                        </a:moveTo>
                        <a:cubicBezTo>
                          <a:pt x="11" y="66"/>
                          <a:pt x="23" y="90"/>
                          <a:pt x="52" y="166"/>
                        </a:cubicBezTo>
                        <a:cubicBezTo>
                          <a:pt x="81" y="242"/>
                          <a:pt x="133" y="440"/>
                          <a:pt x="176" y="497"/>
                        </a:cubicBezTo>
                        <a:cubicBezTo>
                          <a:pt x="219" y="554"/>
                          <a:pt x="284" y="590"/>
                          <a:pt x="310" y="507"/>
                        </a:cubicBezTo>
                        <a:cubicBezTo>
                          <a:pt x="336" y="424"/>
                          <a:pt x="333" y="212"/>
                          <a:pt x="331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Freeform 43"/>
                  <p:cNvSpPr/>
                  <p:nvPr/>
                </p:nvSpPr>
                <p:spPr bwMode="auto">
                  <a:xfrm>
                    <a:off x="4885" y="1621"/>
                    <a:ext cx="254" cy="631"/>
                  </a:xfrm>
                  <a:custGeom>
                    <a:avLst/>
                    <a:gdLst>
                      <a:gd name="T0" fmla="*/ 0 w 307"/>
                      <a:gd name="T1" fmla="*/ 145 h 753"/>
                      <a:gd name="T2" fmla="*/ 6 w 307"/>
                      <a:gd name="T3" fmla="*/ 80 h 753"/>
                      <a:gd name="T4" fmla="*/ 13 w 307"/>
                      <a:gd name="T5" fmla="*/ 41 h 753"/>
                      <a:gd name="T6" fmla="*/ 53 w 307"/>
                      <a:gd name="T7" fmla="*/ 19 h 753"/>
                      <a:gd name="T8" fmla="*/ 32 w 307"/>
                      <a:gd name="T9" fmla="*/ 154 h 7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7"/>
                      <a:gd name="T16" fmla="*/ 0 h 753"/>
                      <a:gd name="T17" fmla="*/ 307 w 307"/>
                      <a:gd name="T18" fmla="*/ 753 h 7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7" h="753">
                        <a:moveTo>
                          <a:pt x="0" y="712"/>
                        </a:moveTo>
                        <a:cubicBezTo>
                          <a:pt x="9" y="593"/>
                          <a:pt x="19" y="475"/>
                          <a:pt x="31" y="391"/>
                        </a:cubicBezTo>
                        <a:cubicBezTo>
                          <a:pt x="43" y="307"/>
                          <a:pt x="30" y="255"/>
                          <a:pt x="73" y="205"/>
                        </a:cubicBezTo>
                        <a:cubicBezTo>
                          <a:pt x="116" y="155"/>
                          <a:pt x="273" y="0"/>
                          <a:pt x="290" y="91"/>
                        </a:cubicBezTo>
                        <a:cubicBezTo>
                          <a:pt x="307" y="182"/>
                          <a:pt x="195" y="643"/>
                          <a:pt x="176" y="753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Freeform 44"/>
                  <p:cNvSpPr/>
                  <p:nvPr/>
                </p:nvSpPr>
                <p:spPr bwMode="auto">
                  <a:xfrm>
                    <a:off x="3688" y="2381"/>
                    <a:ext cx="1336" cy="874"/>
                  </a:xfrm>
                  <a:custGeom>
                    <a:avLst/>
                    <a:gdLst>
                      <a:gd name="T0" fmla="*/ 289 w 1616"/>
                      <a:gd name="T1" fmla="*/ 0 h 1043"/>
                      <a:gd name="T2" fmla="*/ 287 w 1616"/>
                      <a:gd name="T3" fmla="*/ 70 h 1043"/>
                      <a:gd name="T4" fmla="*/ 286 w 1616"/>
                      <a:gd name="T5" fmla="*/ 131 h 1043"/>
                      <a:gd name="T6" fmla="*/ 252 w 1616"/>
                      <a:gd name="T7" fmla="*/ 200 h 1043"/>
                      <a:gd name="T8" fmla="*/ 89 w 1616"/>
                      <a:gd name="T9" fmla="*/ 204 h 1043"/>
                      <a:gd name="T10" fmla="*/ 30 w 1616"/>
                      <a:gd name="T11" fmla="*/ 180 h 1043"/>
                      <a:gd name="T12" fmla="*/ 0 w 1616"/>
                      <a:gd name="T13" fmla="*/ 116 h 104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616"/>
                      <a:gd name="T22" fmla="*/ 0 h 1043"/>
                      <a:gd name="T23" fmla="*/ 1616 w 1616"/>
                      <a:gd name="T24" fmla="*/ 1043 h 104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616" h="1043">
                        <a:moveTo>
                          <a:pt x="1604" y="0"/>
                        </a:moveTo>
                        <a:cubicBezTo>
                          <a:pt x="1600" y="117"/>
                          <a:pt x="1596" y="235"/>
                          <a:pt x="1593" y="342"/>
                        </a:cubicBezTo>
                        <a:cubicBezTo>
                          <a:pt x="1590" y="449"/>
                          <a:pt x="1616" y="534"/>
                          <a:pt x="1583" y="641"/>
                        </a:cubicBezTo>
                        <a:cubicBezTo>
                          <a:pt x="1550" y="748"/>
                          <a:pt x="1578" y="923"/>
                          <a:pt x="1397" y="983"/>
                        </a:cubicBezTo>
                        <a:cubicBezTo>
                          <a:pt x="1216" y="1043"/>
                          <a:pt x="702" y="1020"/>
                          <a:pt x="497" y="1003"/>
                        </a:cubicBezTo>
                        <a:cubicBezTo>
                          <a:pt x="292" y="986"/>
                          <a:pt x="249" y="951"/>
                          <a:pt x="166" y="879"/>
                        </a:cubicBezTo>
                        <a:cubicBezTo>
                          <a:pt x="83" y="807"/>
                          <a:pt x="28" y="621"/>
                          <a:pt x="0" y="569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577" y="2771"/>
                    <a:ext cx="2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645" y="2867"/>
                    <a:ext cx="119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2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11" y="2468"/>
                    <a:ext cx="8" cy="7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76" y="2521"/>
                    <a:ext cx="0" cy="11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02" y="1992"/>
                    <a:ext cx="0" cy="7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53" y="2252"/>
                    <a:ext cx="8" cy="9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Line 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552" y="2321"/>
                    <a:ext cx="42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76" y="2243"/>
                    <a:ext cx="0" cy="13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22" y="2269"/>
                    <a:ext cx="8" cy="6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60" name="Text Box 54"/>
              <p:cNvSpPr txBox="1">
                <a:spLocks noChangeArrowheads="1"/>
              </p:cNvSpPr>
              <p:nvPr/>
            </p:nvSpPr>
            <p:spPr bwMode="auto">
              <a:xfrm>
                <a:off x="156" y="1488"/>
                <a:ext cx="76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例如：</a:t>
                </a: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56" name="Object 58"/>
            <p:cNvGraphicFramePr>
              <a:graphicFrameLocks noChangeAspect="1"/>
            </p:cNvGraphicFramePr>
            <p:nvPr/>
          </p:nvGraphicFramePr>
          <p:xfrm>
            <a:off x="2139" y="1525"/>
            <a:ext cx="27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1" name="Equation" r:id="rId16" imgW="152400" imgH="228600" progId="Equation.DSMT4">
                    <p:embed/>
                  </p:oleObj>
                </mc:Choice>
                <mc:Fallback>
                  <p:oleObj name="Equation" r:id="rId16" imgW="152400" imgH="228600" progId="Equation.DSMT4">
                    <p:embed/>
                    <p:pic>
                      <p:nvPicPr>
                        <p:cNvPr id="0" name="图片 96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1525"/>
                          <a:ext cx="27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9"/>
            <p:cNvGraphicFramePr>
              <a:graphicFrameLocks noChangeAspect="1"/>
            </p:cNvGraphicFramePr>
            <p:nvPr/>
          </p:nvGraphicFramePr>
          <p:xfrm>
            <a:off x="2804" y="1525"/>
            <a:ext cx="308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2" name="Equation" r:id="rId18" imgW="152400" imgH="228600" progId="Equation.DSMT4">
                    <p:embed/>
                  </p:oleObj>
                </mc:Choice>
                <mc:Fallback>
                  <p:oleObj name="Equation" r:id="rId18" imgW="152400" imgH="228600" progId="Equation.DSMT4">
                    <p:embed/>
                    <p:pic>
                      <p:nvPicPr>
                        <p:cNvPr id="0" name="图片 96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525"/>
                          <a:ext cx="308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0" name="Picture 5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98" y="5422924"/>
            <a:ext cx="3200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" name="Object 56"/>
          <p:cNvGraphicFramePr>
            <a:graphicFrameLocks noChangeAspect="1"/>
          </p:cNvGraphicFramePr>
          <p:nvPr/>
        </p:nvGraphicFramePr>
        <p:xfrm>
          <a:off x="5291148" y="5278462"/>
          <a:ext cx="33194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3" name="公式" r:id="rId21" imgW="3568700" imgH="901700" progId="Equation.3">
                  <p:embed/>
                </p:oleObj>
              </mc:Choice>
              <mc:Fallback>
                <p:oleObj name="公式" r:id="rId21" imgW="3568700" imgH="901700" progId="Equation.3">
                  <p:embed/>
                  <p:pic>
                    <p:nvPicPr>
                      <p:cNvPr id="0" name="图片 96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48" y="5278462"/>
                        <a:ext cx="33194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86520" y="6381328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9552" y="83671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>
                <a:solidFill>
                  <a:srgbClr val="C00000"/>
                </a:solidFill>
                <a:latin typeface="宋体" panose="02010600030101010101" pitchFamily="2" charset="-122"/>
              </a:rPr>
              <a:t>类比理解</a:t>
            </a:r>
            <a:endParaRPr lang="zh-CN" altLang="en-US" sz="2800" b="1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02" name="Group 2"/>
          <p:cNvGrpSpPr/>
          <p:nvPr/>
        </p:nvGrpSpPr>
        <p:grpSpPr bwMode="auto">
          <a:xfrm>
            <a:off x="334391" y="1340768"/>
            <a:ext cx="8774113" cy="4819650"/>
            <a:chOff x="-28" y="152"/>
            <a:chExt cx="5527" cy="3036"/>
          </a:xfrm>
        </p:grpSpPr>
        <p:grpSp>
          <p:nvGrpSpPr>
            <p:cNvPr id="103" name="Group 3"/>
            <p:cNvGrpSpPr/>
            <p:nvPr/>
          </p:nvGrpSpPr>
          <p:grpSpPr bwMode="auto">
            <a:xfrm>
              <a:off x="955" y="276"/>
              <a:ext cx="2074" cy="2650"/>
              <a:chOff x="955" y="276"/>
              <a:chExt cx="2074" cy="2650"/>
            </a:xfrm>
          </p:grpSpPr>
          <p:graphicFrame>
            <p:nvGraphicFramePr>
              <p:cNvPr id="121" name="Object 4"/>
              <p:cNvGraphicFramePr>
                <a:graphicFrameLocks noChangeAspect="1"/>
              </p:cNvGraphicFramePr>
              <p:nvPr/>
            </p:nvGraphicFramePr>
            <p:xfrm>
              <a:off x="1048" y="2126"/>
              <a:ext cx="1288" cy="5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66" name="公式" r:id="rId1" imgW="748665" imgH="304800" progId="Equation.3">
                      <p:embed/>
                    </p:oleObj>
                  </mc:Choice>
                  <mc:Fallback>
                    <p:oleObj name="公式" r:id="rId1" imgW="748665" imgH="304800" progId="Equation.3">
                      <p:embed/>
                      <p:pic>
                        <p:nvPicPr>
                          <p:cNvPr id="0" name="图片 973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8" y="2126"/>
                            <a:ext cx="1288" cy="5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" name="Text Box 5"/>
              <p:cNvSpPr txBox="1">
                <a:spLocks noChangeArrowheads="1"/>
              </p:cNvSpPr>
              <p:nvPr/>
            </p:nvSpPr>
            <p:spPr bwMode="auto">
              <a:xfrm>
                <a:off x="1141" y="2599"/>
                <a:ext cx="8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无源场</a:t>
                </a: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123" name="Object 6"/>
              <p:cNvGraphicFramePr>
                <a:graphicFrameLocks noChangeAspect="1"/>
              </p:cNvGraphicFramePr>
              <p:nvPr/>
            </p:nvGraphicFramePr>
            <p:xfrm>
              <a:off x="955" y="799"/>
              <a:ext cx="2074" cy="7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67" name="公式" r:id="rId3" imgW="1205865" imgH="444500" progId="Equation.3">
                      <p:embed/>
                    </p:oleObj>
                  </mc:Choice>
                  <mc:Fallback>
                    <p:oleObj name="公式" r:id="rId3" imgW="1205865" imgH="444500" progId="Equation.3">
                      <p:embed/>
                      <p:pic>
                        <p:nvPicPr>
                          <p:cNvPr id="0" name="图片 973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5" y="799"/>
                            <a:ext cx="2074" cy="7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1410" y="1482"/>
                <a:ext cx="8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有源场</a:t>
                </a: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5" name="Text Box 8"/>
              <p:cNvSpPr txBox="1">
                <a:spLocks noChangeArrowheads="1"/>
              </p:cNvSpPr>
              <p:nvPr/>
            </p:nvSpPr>
            <p:spPr bwMode="auto">
              <a:xfrm>
                <a:off x="1152" y="276"/>
                <a:ext cx="1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高斯定理</a:t>
                </a: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4" name="Group 9"/>
            <p:cNvGrpSpPr/>
            <p:nvPr/>
          </p:nvGrpSpPr>
          <p:grpSpPr bwMode="auto">
            <a:xfrm>
              <a:off x="3361" y="276"/>
              <a:ext cx="2138" cy="2323"/>
              <a:chOff x="3361" y="276"/>
              <a:chExt cx="2138" cy="2323"/>
            </a:xfrm>
          </p:grpSpPr>
          <p:graphicFrame>
            <p:nvGraphicFramePr>
              <p:cNvPr id="117" name="Object 10"/>
              <p:cNvGraphicFramePr>
                <a:graphicFrameLocks noChangeAspect="1"/>
              </p:cNvGraphicFramePr>
              <p:nvPr/>
            </p:nvGraphicFramePr>
            <p:xfrm>
              <a:off x="3643" y="849"/>
              <a:ext cx="1265" cy="5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68" name="公式" r:id="rId5" imgW="735965" imgH="304800" progId="Equation.3">
                      <p:embed/>
                    </p:oleObj>
                  </mc:Choice>
                  <mc:Fallback>
                    <p:oleObj name="公式" r:id="rId5" imgW="735965" imgH="304800" progId="Equation.3">
                      <p:embed/>
                      <p:pic>
                        <p:nvPicPr>
                          <p:cNvPr id="0" name="图片 973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3" y="849"/>
                            <a:ext cx="1265" cy="5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8" name="Text Box 11"/>
              <p:cNvSpPr txBox="1">
                <a:spLocks noChangeArrowheads="1"/>
              </p:cNvSpPr>
              <p:nvPr/>
            </p:nvSpPr>
            <p:spPr bwMode="auto">
              <a:xfrm>
                <a:off x="3513" y="1327"/>
                <a:ext cx="16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保守场、有势场</a:t>
                </a: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19" name="Object 12"/>
              <p:cNvGraphicFramePr>
                <a:graphicFrameLocks noChangeAspect="1"/>
              </p:cNvGraphicFramePr>
              <p:nvPr/>
            </p:nvGraphicFramePr>
            <p:xfrm>
              <a:off x="3361" y="1931"/>
              <a:ext cx="2138" cy="6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69" name="公式" r:id="rId7" imgW="1243965" imgH="406400" progId="Equation.3">
                      <p:embed/>
                    </p:oleObj>
                  </mc:Choice>
                  <mc:Fallback>
                    <p:oleObj name="公式" r:id="rId7" imgW="1243965" imgH="406400" progId="Equation.3">
                      <p:embed/>
                      <p:pic>
                        <p:nvPicPr>
                          <p:cNvPr id="0" name="图片 973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1" y="1931"/>
                            <a:ext cx="2138" cy="6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" name="Text Box 13"/>
              <p:cNvSpPr txBox="1">
                <a:spLocks noChangeArrowheads="1"/>
              </p:cNvSpPr>
              <p:nvPr/>
            </p:nvSpPr>
            <p:spPr bwMode="auto">
              <a:xfrm>
                <a:off x="3816" y="276"/>
                <a:ext cx="13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环路定理</a:t>
                </a: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" name="Group 14"/>
            <p:cNvGrpSpPr/>
            <p:nvPr/>
          </p:nvGrpSpPr>
          <p:grpSpPr bwMode="auto">
            <a:xfrm>
              <a:off x="-28" y="152"/>
              <a:ext cx="5362" cy="3036"/>
              <a:chOff x="-28" y="152"/>
              <a:chExt cx="5362" cy="3036"/>
            </a:xfrm>
          </p:grpSpPr>
          <p:sp>
            <p:nvSpPr>
              <p:cNvPr id="107" name="Text Box 15"/>
              <p:cNvSpPr txBox="1">
                <a:spLocks noChangeArrowheads="1"/>
              </p:cNvSpPr>
              <p:nvPr/>
            </p:nvSpPr>
            <p:spPr bwMode="auto">
              <a:xfrm>
                <a:off x="60" y="288"/>
                <a:ext cx="660" cy="327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比较</a:t>
                </a: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Text Box 16"/>
              <p:cNvSpPr txBox="1">
                <a:spLocks noChangeArrowheads="1"/>
              </p:cNvSpPr>
              <p:nvPr/>
            </p:nvSpPr>
            <p:spPr bwMode="auto">
              <a:xfrm>
                <a:off x="0" y="852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静电场</a:t>
                </a: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Text Box 17"/>
              <p:cNvSpPr txBox="1">
                <a:spLocks noChangeArrowheads="1"/>
              </p:cNvSpPr>
              <p:nvPr/>
            </p:nvSpPr>
            <p:spPr bwMode="auto">
              <a:xfrm>
                <a:off x="-28" y="2248"/>
                <a:ext cx="74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稳恒磁场</a:t>
                </a: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Line 18"/>
              <p:cNvSpPr>
                <a:spLocks noChangeShapeType="1"/>
              </p:cNvSpPr>
              <p:nvPr/>
            </p:nvSpPr>
            <p:spPr bwMode="auto">
              <a:xfrm>
                <a:off x="0" y="696"/>
                <a:ext cx="53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19"/>
              <p:cNvSpPr>
                <a:spLocks noChangeShapeType="1"/>
              </p:cNvSpPr>
              <p:nvPr/>
            </p:nvSpPr>
            <p:spPr bwMode="auto">
              <a:xfrm>
                <a:off x="60" y="1815"/>
                <a:ext cx="51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20"/>
              <p:cNvSpPr>
                <a:spLocks noChangeShapeType="1"/>
              </p:cNvSpPr>
              <p:nvPr/>
            </p:nvSpPr>
            <p:spPr bwMode="auto">
              <a:xfrm>
                <a:off x="0" y="3179"/>
                <a:ext cx="5334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Line 21"/>
              <p:cNvSpPr>
                <a:spLocks noChangeShapeType="1"/>
              </p:cNvSpPr>
              <p:nvPr/>
            </p:nvSpPr>
            <p:spPr bwMode="auto">
              <a:xfrm>
                <a:off x="0" y="204"/>
                <a:ext cx="51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22"/>
              <p:cNvSpPr>
                <a:spLocks noChangeShapeType="1"/>
              </p:cNvSpPr>
              <p:nvPr/>
            </p:nvSpPr>
            <p:spPr bwMode="auto">
              <a:xfrm flipH="1">
                <a:off x="834" y="204"/>
                <a:ext cx="6" cy="29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23"/>
              <p:cNvSpPr>
                <a:spLocks noChangeShapeType="1"/>
              </p:cNvSpPr>
              <p:nvPr/>
            </p:nvSpPr>
            <p:spPr bwMode="auto">
              <a:xfrm>
                <a:off x="3077" y="152"/>
                <a:ext cx="0" cy="30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418" y="2592"/>
              <a:ext cx="191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非保守场、无势场</a:t>
              </a:r>
              <a:endPara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（涡旋场）</a:t>
              </a:r>
              <a:endPara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/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>
            <a:fillRect/>
          </a:stretch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625775" y="2275575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课堂练习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32204" y="948705"/>
            <a:ext cx="36387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42384" y="4137884"/>
          <a:ext cx="22510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4" name="公式" r:id="rId2" imgW="800100" imgH="228600" progId="Equation.3">
                  <p:embed/>
                </p:oleObj>
              </mc:Choice>
              <mc:Fallback>
                <p:oleObj name="公式" r:id="rId2" imgW="800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384" y="4137884"/>
                        <a:ext cx="22510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427984" y="4156074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kern="0" smtClean="0">
                <a:solidFill>
                  <a:srgbClr val="002060"/>
                </a:solidFill>
                <a:latin typeface="宋体" panose="02010600030101010101" pitchFamily="2" charset="-122"/>
              </a:rPr>
              <a:t>答案：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1347" y="1578023"/>
            <a:ext cx="597666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如图所示，磁感应强度</a:t>
            </a:r>
            <a:r>
              <a:rPr kumimoji="1"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沿闭合曲线</a:t>
            </a:r>
            <a:r>
              <a:rPr kumimoji="1"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环流</a:t>
            </a:r>
            <a:r>
              <a:rPr kumimoji="1" lang="en-US" altLang="zh-CN" sz="2800" b="1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________________________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kumimoji="1" lang="zh-CN" altLang="en-US" sz="280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（提示：载流导线中虚线部分表示穿过回路</a:t>
            </a:r>
            <a:r>
              <a:rPr kumimoji="1"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800" b="1">
              <a:solidFill>
                <a:srgbClr val="002060"/>
              </a:solidFill>
              <a:ea typeface="楷体_GB2312" pitchFamily="49" charset="-122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5" y="2643187"/>
            <a:ext cx="371475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/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>
            <a:fillRect/>
          </a:stretch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625775" y="2275575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00" b="1">
                <a:solidFill>
                  <a:srgbClr val="C00000"/>
                </a:solidFill>
              </a:rPr>
              <a:t>课堂练习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32204" y="948705"/>
            <a:ext cx="36387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600" b="1">
                <a:solidFill>
                  <a:srgbClr val="C00000"/>
                </a:solidFill>
              </a:rPr>
              <a:t>练习</a:t>
            </a:r>
            <a:r>
              <a:rPr lang="en-US" altLang="zh-CN" sz="2600" b="1">
                <a:solidFill>
                  <a:srgbClr val="C00000"/>
                </a:solidFill>
              </a:rPr>
              <a:t>2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0709" y="4293096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kern="0" smtClean="0">
                <a:solidFill>
                  <a:srgbClr val="002060"/>
                </a:solidFill>
                <a:latin typeface="宋体" panose="02010600030101010101" pitchFamily="2" charset="-122"/>
              </a:rPr>
              <a:t>答案：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6742" y="1427901"/>
            <a:ext cx="5401320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两根长直导线通有电流</a:t>
            </a:r>
            <a:r>
              <a:rPr kumimoji="1"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，图示有三种环路；在每种情况</a:t>
            </a:r>
            <a:r>
              <a:rPr kumimoji="1" lang="zh-CN" altLang="en-US" sz="2800" b="1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下</a:t>
            </a:r>
            <a:r>
              <a:rPr kumimoji="1" lang="en-US" altLang="zh-CN" sz="2800" b="1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</a:t>
            </a:r>
            <a:endParaRPr kumimoji="1" lang="zh-CN" altLang="en-US" sz="280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__________(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对环路</a:t>
            </a:r>
            <a:r>
              <a:rPr kumimoji="1"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kumimoji="1" lang="zh-CN" altLang="en-US" sz="280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__________(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对环路</a:t>
            </a:r>
            <a:r>
              <a:rPr kumimoji="1"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kumimoji="1" lang="zh-CN" altLang="en-US" sz="280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___________(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对环路</a:t>
            </a:r>
            <a:r>
              <a:rPr kumimoji="1"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endParaRPr kumimoji="1" lang="zh-CN" altLang="en-US" sz="2800" b="1">
              <a:solidFill>
                <a:srgbClr val="002060"/>
              </a:solidFill>
              <a:ea typeface="楷体_GB2312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10719" y="2646375"/>
          <a:ext cx="2168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0" name="Equation" r:id="rId2" imgW="18288000" imgH="7010400" progId="Equation.DSMT4">
                  <p:embed/>
                </p:oleObj>
              </mc:Choice>
              <mc:Fallback>
                <p:oleObj name="Equation" r:id="rId2" imgW="18288000" imgH="7010400" progId="Equation.DSMT4">
                  <p:embed/>
                  <p:pic>
                    <p:nvPicPr>
                      <p:cNvPr id="0" name="图片 98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719" y="2646375"/>
                        <a:ext cx="21685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6801" y="3134099"/>
          <a:ext cx="4322762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1" name="Picture" r:id="rId4" imgW="1262380" imgH="898525" progId="Word.Picture.8">
                  <p:embed/>
                </p:oleObj>
              </mc:Choice>
              <mc:Fallback>
                <p:oleObj name="Picture" r:id="rId4" imgW="1262380" imgH="898525" progId="Word.Picture.8">
                  <p:embed/>
                  <p:pic>
                    <p:nvPicPr>
                      <p:cNvPr id="0" name="图片 98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01" y="3134099"/>
                        <a:ext cx="4322762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124427" y="4301367"/>
          <a:ext cx="19446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Equation" r:id="rId6" imgW="19202400" imgH="5791200" progId="Equation.DSMT4">
                  <p:embed/>
                </p:oleObj>
              </mc:Choice>
              <mc:Fallback>
                <p:oleObj name="Equation" r:id="rId6" imgW="19202400" imgH="5791200" progId="Equation.DSMT4">
                  <p:embed/>
                  <p:pic>
                    <p:nvPicPr>
                      <p:cNvPr id="0" name="图片 98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427" y="4301367"/>
                        <a:ext cx="19446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556484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/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、安培环路定理的应用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469672" y="936144"/>
            <a:ext cx="28326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</a:rPr>
              <a:t>求解具有某些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对称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</a:rPr>
              <a:t>分布的静电场</a:t>
            </a:r>
            <a:endParaRPr lang="zh-CN" altLang="en-US" sz="2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608584" y="836712"/>
          <a:ext cx="2819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46" name="公式" r:id="rId1" imgW="922655" imgH="326390" progId="Equation.3">
                  <p:embed/>
                </p:oleObj>
              </mc:Choice>
              <mc:Fallback>
                <p:oleObj name="公式" r:id="rId1" imgW="922655" imgH="326390" progId="Equation.3">
                  <p:embed/>
                  <p:pic>
                    <p:nvPicPr>
                      <p:cNvPr id="0" name="图片 78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584" y="836712"/>
                        <a:ext cx="2819400" cy="1092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535559" y="2421037"/>
          <a:ext cx="28082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47" name="Equation" r:id="rId3" imgW="1091565" imgH="317500" progId="Equation.3">
                  <p:embed/>
                </p:oleObj>
              </mc:Choice>
              <mc:Fallback>
                <p:oleObj name="Equation" r:id="rId3" imgW="1091565" imgH="317500" progId="Equation.3">
                  <p:embed/>
                  <p:pic>
                    <p:nvPicPr>
                      <p:cNvPr id="0" name="图片 78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559" y="2421037"/>
                        <a:ext cx="2808287" cy="868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3"/>
          <p:cNvSpPr/>
          <p:nvPr/>
        </p:nvSpPr>
        <p:spPr bwMode="auto">
          <a:xfrm>
            <a:off x="926778" y="1197075"/>
            <a:ext cx="584200" cy="1657350"/>
          </a:xfrm>
          <a:prstGeom prst="leftBrace">
            <a:avLst>
              <a:gd name="adj1" fmla="val 23641"/>
              <a:gd name="adj2" fmla="val 50000"/>
            </a:avLst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570784" y="1269529"/>
            <a:ext cx="649288" cy="287338"/>
          </a:xfrm>
          <a:prstGeom prst="rightArrow">
            <a:avLst>
              <a:gd name="adj1" fmla="val 50000"/>
              <a:gd name="adj2" fmla="val 56492"/>
            </a:avLst>
          </a:prstGeom>
          <a:solidFill>
            <a:srgbClr val="FFFFCC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570784" y="2780928"/>
            <a:ext cx="649288" cy="287337"/>
          </a:xfrm>
          <a:prstGeom prst="rightArrow">
            <a:avLst>
              <a:gd name="adj1" fmla="val 50000"/>
              <a:gd name="adj2" fmla="val 56492"/>
            </a:avLst>
          </a:prstGeom>
          <a:solidFill>
            <a:srgbClr val="FFFFCC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6693917" y="1953742"/>
            <a:ext cx="360362" cy="539750"/>
          </a:xfrm>
          <a:prstGeom prst="upDownArrow">
            <a:avLst>
              <a:gd name="adj1" fmla="val 50000"/>
              <a:gd name="adj2" fmla="val 51982"/>
            </a:avLst>
          </a:prstGeom>
          <a:solidFill>
            <a:srgbClr val="FFFFCC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09588" y="4149254"/>
            <a:ext cx="777716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根据电流的分布，分析磁场的对称性；</a:t>
            </a:r>
            <a:endParaRPr kumimoji="1" lang="zh-CN" altLang="en-US" sz="2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过场点选取合适的闭合积分路径；</a:t>
            </a:r>
            <a:endParaRPr kumimoji="1" lang="zh-CN" altLang="en-US" sz="2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选好积分回路的取向，确定回路内电流的正负；</a:t>
            </a:r>
            <a:endParaRPr kumimoji="1" lang="zh-CN" altLang="en-US" sz="2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kumimoji="1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由安培环路定理求出</a:t>
            </a:r>
            <a:r>
              <a:rPr kumimoji="1" lang="en-US" altLang="zh-CN" sz="26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600" b="1" i="0" u="none" strike="noStrike" kern="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68313" y="3646017"/>
            <a:ext cx="7024687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</a:rPr>
              <a:t>应用安培环路定理求磁感应强度</a:t>
            </a:r>
            <a:r>
              <a:rPr kumimoji="0" lang="en-US" altLang="zh-CN" sz="2600" b="1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</a:rPr>
              <a:t>B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</a:rPr>
              <a:t>的方法：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499627" y="2492436"/>
            <a:ext cx="28764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求解具有某些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对称</a:t>
            </a:r>
            <a:r>
              <a:rPr lang="zh-CN" altLang="en-US" sz="2800" b="1">
                <a:solidFill>
                  <a:srgbClr val="0000FF"/>
                </a:solidFill>
              </a:rPr>
              <a:t>性的磁场分布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227" y="1548696"/>
            <a:ext cx="453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类比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9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 animBg="1"/>
      <p:bldP spid="19" grpId="0" animBg="1"/>
      <p:bldP spid="19" grpId="1" animBg="1"/>
      <p:bldP spid="20" grpId="0" animBg="1"/>
      <p:bldP spid="21" grpId="0" animBg="1"/>
      <p:bldP spid="22" grpId="0" bldLvl="2" autoUpdateAnimBg="0" build="p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556484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/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433986" y="938853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宋体" panose="02010600030101010101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宋体" panose="02010600030101010101" pitchFamily="2" charset="-122"/>
              </a:rPr>
              <a:t>1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求载流长直密绕螺线管内外的磁场分布。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grpSp>
        <p:nvGrpSpPr>
          <p:cNvPr id="26" name="Group 4"/>
          <p:cNvGrpSpPr/>
          <p:nvPr/>
        </p:nvGrpSpPr>
        <p:grpSpPr bwMode="auto">
          <a:xfrm>
            <a:off x="457200" y="1763713"/>
            <a:ext cx="8305800" cy="3048000"/>
            <a:chOff x="288" y="1344"/>
            <a:chExt cx="5232" cy="1920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288" y="1344"/>
              <a:ext cx="5232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6"/>
            <p:cNvGrpSpPr/>
            <p:nvPr/>
          </p:nvGrpSpPr>
          <p:grpSpPr bwMode="auto">
            <a:xfrm>
              <a:off x="384" y="1440"/>
              <a:ext cx="5136" cy="1735"/>
              <a:chOff x="384" y="1440"/>
              <a:chExt cx="5136" cy="1735"/>
            </a:xfrm>
          </p:grpSpPr>
          <p:pic>
            <p:nvPicPr>
              <p:cNvPr id="29" name="Picture 7" descr="XXX7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440"/>
                <a:ext cx="2592" cy="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8" descr="XXX6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1440"/>
                <a:ext cx="2640" cy="1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384" y="1440"/>
                <a:ext cx="5136" cy="1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2" name="Group 10"/>
          <p:cNvGrpSpPr/>
          <p:nvPr/>
        </p:nvGrpSpPr>
        <p:grpSpPr bwMode="auto">
          <a:xfrm>
            <a:off x="457200" y="5040313"/>
            <a:ext cx="8382000" cy="946150"/>
            <a:chOff x="288" y="3408"/>
            <a:chExt cx="5280" cy="596"/>
          </a:xfrm>
        </p:grpSpPr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288" y="3408"/>
              <a:ext cx="528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解    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1 )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对称性分析螺旋管内为均匀场 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, 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方向沿轴向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, 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外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部磁感强度趋于零 ，即              </a:t>
              </a:r>
              <a:r>
                <a:rPr lang="zh-CN" altLang="en-US" sz="2800" b="1" kern="0">
                  <a:solidFill>
                    <a:srgbClr val="000000"/>
                  </a:solidFill>
                </a:rPr>
                <a:t>。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3049" y="3706"/>
            <a:ext cx="6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44" name="Equation" r:id="rId3" imgW="698500" imgH="279400" progId="Equation.3">
                    <p:embed/>
                  </p:oleObj>
                </mc:Choice>
                <mc:Fallback>
                  <p:oleObj name="Equation" r:id="rId3" imgW="698500" imgH="279400" progId="Equation.3">
                    <p:embed/>
                    <p:pic>
                      <p:nvPicPr>
                        <p:cNvPr id="0" name="图片 99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3706"/>
                          <a:ext cx="67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556484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/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762000" y="3236913"/>
          <a:ext cx="76200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6" name="Equation" r:id="rId1" imgW="2768600" imgH="292100" progId="Equation.3">
                  <p:embed/>
                </p:oleObj>
              </mc:Choice>
              <mc:Fallback>
                <p:oleObj name="Equation" r:id="rId1" imgW="2768600" imgH="292100" progId="Equation.3">
                  <p:embed/>
                  <p:pic>
                    <p:nvPicPr>
                      <p:cNvPr id="0" name="图片 100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36913"/>
                        <a:ext cx="76200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3"/>
          <p:cNvSpPr>
            <a:spLocks noChangeShapeType="1"/>
          </p:cNvSpPr>
          <p:nvPr/>
        </p:nvSpPr>
        <p:spPr bwMode="auto">
          <a:xfrm>
            <a:off x="4495800" y="3240088"/>
            <a:ext cx="700088" cy="698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6019800" y="3252788"/>
            <a:ext cx="700088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7620000" y="3252788"/>
            <a:ext cx="700088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990600" y="4270375"/>
          <a:ext cx="3505200" cy="69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7" name="Equation" r:id="rId3" imgW="1167765" imgH="254000" progId="Equation.3">
                  <p:embed/>
                </p:oleObj>
              </mc:Choice>
              <mc:Fallback>
                <p:oleObj name="Equation" r:id="rId3" imgW="1167765" imgH="254000" progId="Equation.3">
                  <p:embed/>
                  <p:pic>
                    <p:nvPicPr>
                      <p:cNvPr id="0" name="图片 100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70375"/>
                        <a:ext cx="3505200" cy="698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5297487" y="4221088"/>
          <a:ext cx="2251075" cy="77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8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0" name="图片 100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7" y="4221088"/>
                        <a:ext cx="2251075" cy="77835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FFFFFF"/>
                          </a:gs>
                          <a:gs pos="100000">
                            <a:srgbClr val="00CC99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04800" y="5368925"/>
            <a:ext cx="8610600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无限长载流螺线管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内部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磁场处处相等 </a:t>
            </a: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外部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磁场为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零</a:t>
            </a: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0" lang="en-US" altLang="zh-CN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" name="Group 9"/>
          <p:cNvGrpSpPr/>
          <p:nvPr/>
        </p:nvGrpSpPr>
        <p:grpSpPr bwMode="auto">
          <a:xfrm>
            <a:off x="277854" y="960539"/>
            <a:ext cx="3811588" cy="523875"/>
            <a:chOff x="96" y="489"/>
            <a:chExt cx="2401" cy="330"/>
          </a:xfrm>
        </p:grpSpPr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96" y="489"/>
              <a:ext cx="240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2 )</a:t>
              </a: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0" lang="zh-CN" altLang="en-US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选回路     </a:t>
              </a:r>
              <a:endPara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" name="Object 11"/>
            <p:cNvGraphicFramePr>
              <a:graphicFrameLocks noChangeAspect="1"/>
            </p:cNvGraphicFramePr>
            <p:nvPr/>
          </p:nvGraphicFramePr>
          <p:xfrm>
            <a:off x="1117" y="505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69" name="Equation" r:id="rId7" imgW="190500" imgH="228600" progId="Equation.3">
                    <p:embed/>
                  </p:oleObj>
                </mc:Choice>
                <mc:Fallback>
                  <p:oleObj name="Equation" r:id="rId7" imgW="190500" imgH="228600" progId="Equation.3">
                    <p:embed/>
                    <p:pic>
                      <p:nvPicPr>
                        <p:cNvPr id="0" name="图片 100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505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12"/>
          <p:cNvGrpSpPr/>
          <p:nvPr/>
        </p:nvGrpSpPr>
        <p:grpSpPr bwMode="auto">
          <a:xfrm>
            <a:off x="4191000" y="977900"/>
            <a:ext cx="4495800" cy="2070100"/>
            <a:chOff x="2736" y="480"/>
            <a:chExt cx="2832" cy="1304"/>
          </a:xfrm>
        </p:grpSpPr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736" y="480"/>
              <a:ext cx="2832" cy="1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14"/>
            <p:cNvGrpSpPr/>
            <p:nvPr/>
          </p:nvGrpSpPr>
          <p:grpSpPr bwMode="auto">
            <a:xfrm>
              <a:off x="2890" y="545"/>
              <a:ext cx="2486" cy="912"/>
              <a:chOff x="2890" y="545"/>
              <a:chExt cx="2486" cy="912"/>
            </a:xfrm>
          </p:grpSpPr>
          <p:grpSp>
            <p:nvGrpSpPr>
              <p:cNvPr id="43" name="Group 15"/>
              <p:cNvGrpSpPr/>
              <p:nvPr/>
            </p:nvGrpSpPr>
            <p:grpSpPr bwMode="auto">
              <a:xfrm>
                <a:off x="3226" y="545"/>
                <a:ext cx="144" cy="144"/>
                <a:chOff x="1200" y="2304"/>
                <a:chExt cx="144" cy="144"/>
              </a:xfrm>
            </p:grpSpPr>
            <p:sp>
              <p:nvSpPr>
                <p:cNvPr id="121" name="Oval 16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Oval 17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4" name="Line 18"/>
              <p:cNvSpPr>
                <a:spLocks noChangeShapeType="1"/>
              </p:cNvSpPr>
              <p:nvPr/>
            </p:nvSpPr>
            <p:spPr bwMode="auto">
              <a:xfrm>
                <a:off x="3178" y="689"/>
                <a:ext cx="182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5" name="Group 19"/>
              <p:cNvGrpSpPr/>
              <p:nvPr/>
            </p:nvGrpSpPr>
            <p:grpSpPr bwMode="auto">
              <a:xfrm>
                <a:off x="3370" y="545"/>
                <a:ext cx="144" cy="144"/>
                <a:chOff x="1200" y="2304"/>
                <a:chExt cx="144" cy="144"/>
              </a:xfrm>
            </p:grpSpPr>
            <p:sp>
              <p:nvSpPr>
                <p:cNvPr id="119" name="Oval 20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Oval 21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6" name="Group 22"/>
              <p:cNvGrpSpPr/>
              <p:nvPr/>
            </p:nvGrpSpPr>
            <p:grpSpPr bwMode="auto">
              <a:xfrm>
                <a:off x="3658" y="545"/>
                <a:ext cx="144" cy="144"/>
                <a:chOff x="1200" y="2304"/>
                <a:chExt cx="144" cy="144"/>
              </a:xfrm>
            </p:grpSpPr>
            <p:sp>
              <p:nvSpPr>
                <p:cNvPr id="117" name="Oval 23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Oval 24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7" name="Group 25"/>
              <p:cNvGrpSpPr/>
              <p:nvPr/>
            </p:nvGrpSpPr>
            <p:grpSpPr bwMode="auto">
              <a:xfrm>
                <a:off x="3514" y="545"/>
                <a:ext cx="144" cy="144"/>
                <a:chOff x="1200" y="2304"/>
                <a:chExt cx="144" cy="144"/>
              </a:xfrm>
            </p:grpSpPr>
            <p:sp>
              <p:nvSpPr>
                <p:cNvPr id="115" name="Oval 26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27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8" name="Group 28"/>
              <p:cNvGrpSpPr/>
              <p:nvPr/>
            </p:nvGrpSpPr>
            <p:grpSpPr bwMode="auto">
              <a:xfrm>
                <a:off x="3802" y="545"/>
                <a:ext cx="144" cy="144"/>
                <a:chOff x="1200" y="2304"/>
                <a:chExt cx="144" cy="144"/>
              </a:xfrm>
            </p:grpSpPr>
            <p:sp>
              <p:nvSpPr>
                <p:cNvPr id="113" name="Oval 29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Oval 30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9" name="Group 31"/>
              <p:cNvGrpSpPr/>
              <p:nvPr/>
            </p:nvGrpSpPr>
            <p:grpSpPr bwMode="auto">
              <a:xfrm>
                <a:off x="3946" y="545"/>
                <a:ext cx="144" cy="144"/>
                <a:chOff x="1200" y="2304"/>
                <a:chExt cx="144" cy="144"/>
              </a:xfrm>
            </p:grpSpPr>
            <p:sp>
              <p:nvSpPr>
                <p:cNvPr id="111" name="Oval 32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Oval 33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0" name="Group 34"/>
              <p:cNvGrpSpPr/>
              <p:nvPr/>
            </p:nvGrpSpPr>
            <p:grpSpPr bwMode="auto">
              <a:xfrm>
                <a:off x="4090" y="545"/>
                <a:ext cx="144" cy="144"/>
                <a:chOff x="1200" y="2304"/>
                <a:chExt cx="144" cy="144"/>
              </a:xfrm>
            </p:grpSpPr>
            <p:sp>
              <p:nvSpPr>
                <p:cNvPr id="109" name="Oval 35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Oval 36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1" name="Group 37"/>
              <p:cNvGrpSpPr/>
              <p:nvPr/>
            </p:nvGrpSpPr>
            <p:grpSpPr bwMode="auto">
              <a:xfrm>
                <a:off x="4234" y="545"/>
                <a:ext cx="144" cy="144"/>
                <a:chOff x="1200" y="2304"/>
                <a:chExt cx="144" cy="144"/>
              </a:xfrm>
            </p:grpSpPr>
            <p:sp>
              <p:nvSpPr>
                <p:cNvPr id="107" name="Oval 38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Oval 39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40"/>
              <p:cNvGrpSpPr/>
              <p:nvPr/>
            </p:nvGrpSpPr>
            <p:grpSpPr bwMode="auto">
              <a:xfrm>
                <a:off x="4378" y="545"/>
                <a:ext cx="144" cy="144"/>
                <a:chOff x="1200" y="2304"/>
                <a:chExt cx="144" cy="144"/>
              </a:xfrm>
            </p:grpSpPr>
            <p:sp>
              <p:nvSpPr>
                <p:cNvPr id="105" name="Oval 41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Oval 42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3" name="Group 43"/>
              <p:cNvGrpSpPr/>
              <p:nvPr/>
            </p:nvGrpSpPr>
            <p:grpSpPr bwMode="auto">
              <a:xfrm>
                <a:off x="4522" y="545"/>
                <a:ext cx="144" cy="144"/>
                <a:chOff x="1200" y="2304"/>
                <a:chExt cx="144" cy="144"/>
              </a:xfrm>
            </p:grpSpPr>
            <p:sp>
              <p:nvSpPr>
                <p:cNvPr id="103" name="Oval 44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Oval 45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4" name="Group 46"/>
              <p:cNvGrpSpPr/>
              <p:nvPr/>
            </p:nvGrpSpPr>
            <p:grpSpPr bwMode="auto">
              <a:xfrm>
                <a:off x="4666" y="545"/>
                <a:ext cx="144" cy="144"/>
                <a:chOff x="1200" y="2304"/>
                <a:chExt cx="144" cy="144"/>
              </a:xfrm>
            </p:grpSpPr>
            <p:sp>
              <p:nvSpPr>
                <p:cNvPr id="101" name="Oval 47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Oval 48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5" name="Group 49"/>
              <p:cNvGrpSpPr/>
              <p:nvPr/>
            </p:nvGrpSpPr>
            <p:grpSpPr bwMode="auto">
              <a:xfrm>
                <a:off x="4810" y="545"/>
                <a:ext cx="144" cy="144"/>
                <a:chOff x="1200" y="2304"/>
                <a:chExt cx="144" cy="144"/>
              </a:xfrm>
            </p:grpSpPr>
            <p:sp>
              <p:nvSpPr>
                <p:cNvPr id="99" name="Oval 50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Oval 51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6" name="Oval 52"/>
              <p:cNvSpPr>
                <a:spLocks noChangeArrowheads="1"/>
              </p:cNvSpPr>
              <p:nvPr/>
            </p:nvSpPr>
            <p:spPr bwMode="auto">
              <a:xfrm>
                <a:off x="3226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Text Box 53"/>
              <p:cNvSpPr txBox="1">
                <a:spLocks noChangeArrowheads="1"/>
              </p:cNvSpPr>
              <p:nvPr/>
            </p:nvSpPr>
            <p:spPr bwMode="auto">
              <a:xfrm>
                <a:off x="3178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54"/>
              <p:cNvSpPr>
                <a:spLocks noChangeShapeType="1"/>
              </p:cNvSpPr>
              <p:nvPr/>
            </p:nvSpPr>
            <p:spPr bwMode="auto">
              <a:xfrm>
                <a:off x="3178" y="785"/>
                <a:ext cx="1824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55"/>
              <p:cNvSpPr>
                <a:spLocks noChangeShapeType="1"/>
              </p:cNvSpPr>
              <p:nvPr/>
            </p:nvSpPr>
            <p:spPr bwMode="auto">
              <a:xfrm>
                <a:off x="3178" y="881"/>
                <a:ext cx="1824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56"/>
              <p:cNvSpPr>
                <a:spLocks noChangeShapeType="1"/>
              </p:cNvSpPr>
              <p:nvPr/>
            </p:nvSpPr>
            <p:spPr bwMode="auto">
              <a:xfrm>
                <a:off x="3178" y="977"/>
                <a:ext cx="1824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>
                <a:off x="3178" y="1073"/>
                <a:ext cx="1824" cy="0"/>
              </a:xfrm>
              <a:prstGeom prst="line">
                <a:avLst/>
              </a:prstGeom>
              <a:noFill/>
              <a:ln w="19050">
                <a:solidFill>
                  <a:srgbClr val="80008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>
                <a:off x="3178" y="1217"/>
                <a:ext cx="182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59"/>
              <p:cNvSpPr>
                <a:spLocks noChangeArrowheads="1"/>
              </p:cNvSpPr>
              <p:nvPr/>
            </p:nvSpPr>
            <p:spPr bwMode="auto">
              <a:xfrm>
                <a:off x="3370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Text Box 60"/>
              <p:cNvSpPr txBox="1">
                <a:spLocks noChangeArrowheads="1"/>
              </p:cNvSpPr>
              <p:nvPr/>
            </p:nvSpPr>
            <p:spPr bwMode="auto">
              <a:xfrm>
                <a:off x="3322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Oval 61"/>
              <p:cNvSpPr>
                <a:spLocks noChangeArrowheads="1"/>
              </p:cNvSpPr>
              <p:nvPr/>
            </p:nvSpPr>
            <p:spPr bwMode="auto">
              <a:xfrm>
                <a:off x="3514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Text Box 62"/>
              <p:cNvSpPr txBox="1">
                <a:spLocks noChangeArrowheads="1"/>
              </p:cNvSpPr>
              <p:nvPr/>
            </p:nvSpPr>
            <p:spPr bwMode="auto">
              <a:xfrm>
                <a:off x="3466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Oval 63"/>
              <p:cNvSpPr>
                <a:spLocks noChangeArrowheads="1"/>
              </p:cNvSpPr>
              <p:nvPr/>
            </p:nvSpPr>
            <p:spPr bwMode="auto">
              <a:xfrm>
                <a:off x="3946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Text Box 64"/>
              <p:cNvSpPr txBox="1">
                <a:spLocks noChangeArrowheads="1"/>
              </p:cNvSpPr>
              <p:nvPr/>
            </p:nvSpPr>
            <p:spPr bwMode="auto">
              <a:xfrm>
                <a:off x="3898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Oval 65"/>
              <p:cNvSpPr>
                <a:spLocks noChangeArrowheads="1"/>
              </p:cNvSpPr>
              <p:nvPr/>
            </p:nvSpPr>
            <p:spPr bwMode="auto">
              <a:xfrm>
                <a:off x="3802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754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Oval 67"/>
              <p:cNvSpPr>
                <a:spLocks noChangeArrowheads="1"/>
              </p:cNvSpPr>
              <p:nvPr/>
            </p:nvSpPr>
            <p:spPr bwMode="auto">
              <a:xfrm>
                <a:off x="3658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3610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Oval 69"/>
              <p:cNvSpPr>
                <a:spLocks noChangeArrowheads="1"/>
              </p:cNvSpPr>
              <p:nvPr/>
            </p:nvSpPr>
            <p:spPr bwMode="auto">
              <a:xfrm>
                <a:off x="4090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 Box 70"/>
              <p:cNvSpPr txBox="1">
                <a:spLocks noChangeArrowheads="1"/>
              </p:cNvSpPr>
              <p:nvPr/>
            </p:nvSpPr>
            <p:spPr bwMode="auto">
              <a:xfrm>
                <a:off x="4042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Oval 71"/>
              <p:cNvSpPr>
                <a:spLocks noChangeArrowheads="1"/>
              </p:cNvSpPr>
              <p:nvPr/>
            </p:nvSpPr>
            <p:spPr bwMode="auto">
              <a:xfrm>
                <a:off x="4234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Text Box 72"/>
              <p:cNvSpPr txBox="1">
                <a:spLocks noChangeArrowheads="1"/>
              </p:cNvSpPr>
              <p:nvPr/>
            </p:nvSpPr>
            <p:spPr bwMode="auto">
              <a:xfrm>
                <a:off x="4186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Oval 73"/>
              <p:cNvSpPr>
                <a:spLocks noChangeArrowheads="1"/>
              </p:cNvSpPr>
              <p:nvPr/>
            </p:nvSpPr>
            <p:spPr bwMode="auto">
              <a:xfrm>
                <a:off x="4378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Text Box 74"/>
              <p:cNvSpPr txBox="1">
                <a:spLocks noChangeArrowheads="1"/>
              </p:cNvSpPr>
              <p:nvPr/>
            </p:nvSpPr>
            <p:spPr bwMode="auto">
              <a:xfrm>
                <a:off x="4330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Oval 75"/>
              <p:cNvSpPr>
                <a:spLocks noChangeArrowheads="1"/>
              </p:cNvSpPr>
              <p:nvPr/>
            </p:nvSpPr>
            <p:spPr bwMode="auto">
              <a:xfrm>
                <a:off x="4522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Text Box 76"/>
              <p:cNvSpPr txBox="1">
                <a:spLocks noChangeArrowheads="1"/>
              </p:cNvSpPr>
              <p:nvPr/>
            </p:nvSpPr>
            <p:spPr bwMode="auto">
              <a:xfrm>
                <a:off x="4474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Oval 77"/>
              <p:cNvSpPr>
                <a:spLocks noChangeArrowheads="1"/>
              </p:cNvSpPr>
              <p:nvPr/>
            </p:nvSpPr>
            <p:spPr bwMode="auto">
              <a:xfrm>
                <a:off x="4666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 Box 78"/>
              <p:cNvSpPr txBox="1">
                <a:spLocks noChangeArrowheads="1"/>
              </p:cNvSpPr>
              <p:nvPr/>
            </p:nvSpPr>
            <p:spPr bwMode="auto">
              <a:xfrm>
                <a:off x="4618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Oval 79"/>
              <p:cNvSpPr>
                <a:spLocks noChangeArrowheads="1"/>
              </p:cNvSpPr>
              <p:nvPr/>
            </p:nvSpPr>
            <p:spPr bwMode="auto">
              <a:xfrm>
                <a:off x="4810" y="1217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Text Box 80"/>
              <p:cNvSpPr txBox="1">
                <a:spLocks noChangeArrowheads="1"/>
              </p:cNvSpPr>
              <p:nvPr/>
            </p:nvSpPr>
            <p:spPr bwMode="auto">
              <a:xfrm>
                <a:off x="4762" y="11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>
                <a:off x="2890" y="689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82"/>
              <p:cNvSpPr>
                <a:spLocks noChangeShapeType="1"/>
              </p:cNvSpPr>
              <p:nvPr/>
            </p:nvSpPr>
            <p:spPr bwMode="auto">
              <a:xfrm flipH="1">
                <a:off x="2890" y="785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 flipH="1">
                <a:off x="2890" y="881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Line 84"/>
              <p:cNvSpPr>
                <a:spLocks noChangeShapeType="1"/>
              </p:cNvSpPr>
              <p:nvPr/>
            </p:nvSpPr>
            <p:spPr bwMode="auto">
              <a:xfrm flipH="1">
                <a:off x="2890" y="977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 flipH="1">
                <a:off x="2890" y="1073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2890" y="1217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4954" y="689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5002" y="1217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4954" y="785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5002" y="881"/>
                <a:ext cx="374" cy="0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Line 91"/>
              <p:cNvSpPr>
                <a:spLocks noChangeShapeType="1"/>
              </p:cNvSpPr>
              <p:nvPr/>
            </p:nvSpPr>
            <p:spPr bwMode="auto">
              <a:xfrm>
                <a:off x="5002" y="977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Line 92"/>
              <p:cNvSpPr>
                <a:spLocks noChangeShapeType="1"/>
              </p:cNvSpPr>
              <p:nvPr/>
            </p:nvSpPr>
            <p:spPr bwMode="auto">
              <a:xfrm>
                <a:off x="5002" y="1073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80008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98" name="Object 93"/>
              <p:cNvGraphicFramePr>
                <a:graphicFrameLocks noChangeAspect="1"/>
              </p:cNvGraphicFramePr>
              <p:nvPr/>
            </p:nvGraphicFramePr>
            <p:xfrm>
              <a:off x="5157" y="768"/>
              <a:ext cx="219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70" name="Equation" r:id="rId9" imgW="215900" imgH="266065" progId="Equation.3">
                      <p:embed/>
                    </p:oleObj>
                  </mc:Choice>
                  <mc:Fallback>
                    <p:oleObj name="Equation" r:id="rId9" imgW="215900" imgH="266065" progId="Equation.3">
                      <p:embed/>
                      <p:pic>
                        <p:nvPicPr>
                          <p:cNvPr id="0" name="图片 1004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7" y="768"/>
                            <a:ext cx="219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Text Box 94"/>
            <p:cNvSpPr txBox="1">
              <a:spLocks noChangeArrowheads="1"/>
            </p:cNvSpPr>
            <p:nvPr/>
          </p:nvSpPr>
          <p:spPr bwMode="auto">
            <a:xfrm>
              <a:off x="3322" y="1457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95"/>
            <p:cNvSpPr txBox="1">
              <a:spLocks noChangeArrowheads="1"/>
            </p:cNvSpPr>
            <p:nvPr/>
          </p:nvSpPr>
          <p:spPr bwMode="auto">
            <a:xfrm>
              <a:off x="3322" y="83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4522" y="785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4522" y="1409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" name="Group 98"/>
          <p:cNvGrpSpPr/>
          <p:nvPr/>
        </p:nvGrpSpPr>
        <p:grpSpPr bwMode="auto">
          <a:xfrm>
            <a:off x="304800" y="1676400"/>
            <a:ext cx="3886200" cy="990600"/>
            <a:chOff x="144" y="816"/>
            <a:chExt cx="2448" cy="624"/>
          </a:xfrm>
        </p:grpSpPr>
        <p:sp>
          <p:nvSpPr>
            <p:cNvPr id="124" name="Text Box 99"/>
            <p:cNvSpPr txBox="1">
              <a:spLocks noChangeArrowheads="1"/>
            </p:cNvSpPr>
            <p:nvPr/>
          </p:nvSpPr>
          <p:spPr bwMode="auto">
            <a:xfrm>
              <a:off x="144" y="844"/>
              <a:ext cx="244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0" lang="zh-CN" altLang="en-US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磁场      的方向与电流     成</a:t>
              </a:r>
              <a:r>
                <a:rPr kumimoji="0" lang="zh-CN" altLang="en-US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右螺旋</a:t>
              </a: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5" name="Object 100"/>
            <p:cNvGraphicFramePr>
              <a:graphicFrameLocks noChangeAspect="1"/>
            </p:cNvGraphicFramePr>
            <p:nvPr/>
          </p:nvGraphicFramePr>
          <p:xfrm>
            <a:off x="1152" y="816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71" name="公式" r:id="rId11" imgW="152400" imgH="190500" progId="Equation.3">
                    <p:embed/>
                  </p:oleObj>
                </mc:Choice>
                <mc:Fallback>
                  <p:oleObj name="公式" r:id="rId11" imgW="152400" imgH="190500" progId="Equation.3">
                    <p:embed/>
                    <p:pic>
                      <p:nvPicPr>
                        <p:cNvPr id="0" name="图片 100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816"/>
                          <a:ext cx="2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Object 101"/>
            <p:cNvGraphicFramePr>
              <a:graphicFrameLocks noChangeAspect="1"/>
            </p:cNvGraphicFramePr>
            <p:nvPr/>
          </p:nvGraphicFramePr>
          <p:xfrm>
            <a:off x="720" y="1152"/>
            <a:ext cx="19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72" name="Equation" r:id="rId13" imgW="165100" imgH="228600" progId="Equation.3">
                    <p:embed/>
                  </p:oleObj>
                </mc:Choice>
                <mc:Fallback>
                  <p:oleObj name="Equation" r:id="rId13" imgW="165100" imgH="228600" progId="Equation.3">
                    <p:embed/>
                    <p:pic>
                      <p:nvPicPr>
                        <p:cNvPr id="0" name="图片 100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152"/>
                          <a:ext cx="19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" name="Group 102"/>
          <p:cNvGrpSpPr/>
          <p:nvPr/>
        </p:nvGrpSpPr>
        <p:grpSpPr bwMode="auto">
          <a:xfrm>
            <a:off x="5029200" y="1525588"/>
            <a:ext cx="2590800" cy="1433512"/>
            <a:chOff x="3264" y="825"/>
            <a:chExt cx="1632" cy="903"/>
          </a:xfrm>
        </p:grpSpPr>
        <p:sp>
          <p:nvSpPr>
            <p:cNvPr id="128" name="Rectangle 103"/>
            <p:cNvSpPr>
              <a:spLocks noChangeArrowheads="1"/>
            </p:cNvSpPr>
            <p:nvPr/>
          </p:nvSpPr>
          <p:spPr bwMode="auto">
            <a:xfrm>
              <a:off x="3514" y="1023"/>
              <a:ext cx="1008" cy="57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Line 104"/>
            <p:cNvSpPr>
              <a:spLocks noChangeShapeType="1"/>
            </p:cNvSpPr>
            <p:nvPr/>
          </p:nvSpPr>
          <p:spPr bwMode="auto">
            <a:xfrm flipH="1">
              <a:off x="3898" y="1591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Line 105"/>
            <p:cNvSpPr>
              <a:spLocks noChangeShapeType="1"/>
            </p:cNvSpPr>
            <p:nvPr/>
          </p:nvSpPr>
          <p:spPr bwMode="auto">
            <a:xfrm>
              <a:off x="3898" y="1023"/>
              <a:ext cx="1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31" name="Object 106"/>
            <p:cNvGraphicFramePr>
              <a:graphicFrameLocks noChangeAspect="1"/>
            </p:cNvGraphicFramePr>
            <p:nvPr/>
          </p:nvGraphicFramePr>
          <p:xfrm>
            <a:off x="4140" y="1383"/>
            <a:ext cx="1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73" name="Equation" r:id="rId15" imgW="190500" imgH="228600" progId="Equation.3">
                    <p:embed/>
                  </p:oleObj>
                </mc:Choice>
                <mc:Fallback>
                  <p:oleObj name="Equation" r:id="rId15" imgW="190500" imgH="228600" progId="Equation.3">
                    <p:embed/>
                    <p:pic>
                      <p:nvPicPr>
                        <p:cNvPr id="0" name="图片 100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1383"/>
                          <a:ext cx="1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Text Box 107"/>
            <p:cNvSpPr txBox="1">
              <a:spLocks noChangeArrowheads="1"/>
            </p:cNvSpPr>
            <p:nvPr/>
          </p:nvSpPr>
          <p:spPr bwMode="auto">
            <a:xfrm>
              <a:off x="3264" y="82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0" lang="en-US" altLang="zh-CN" b="0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108"/>
            <p:cNvSpPr txBox="1">
              <a:spLocks noChangeArrowheads="1"/>
            </p:cNvSpPr>
            <p:nvPr/>
          </p:nvSpPr>
          <p:spPr bwMode="auto">
            <a:xfrm>
              <a:off x="4464" y="84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0" lang="en-US" altLang="zh-CN" b="0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Text Box 109"/>
            <p:cNvSpPr txBox="1">
              <a:spLocks noChangeArrowheads="1"/>
            </p:cNvSpPr>
            <p:nvPr/>
          </p:nvSpPr>
          <p:spPr bwMode="auto">
            <a:xfrm>
              <a:off x="3264" y="140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0" lang="en-US" altLang="zh-CN" b="0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" name="Text Box 110"/>
            <p:cNvSpPr txBox="1">
              <a:spLocks noChangeArrowheads="1"/>
            </p:cNvSpPr>
            <p:nvPr/>
          </p:nvSpPr>
          <p:spPr bwMode="auto">
            <a:xfrm>
              <a:off x="4512" y="140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0" lang="en-US" altLang="zh-CN" b="0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知识回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顾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962886" y="866084"/>
            <a:ext cx="3068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smtClean="0">
                <a:solidFill>
                  <a:srgbClr val="002060"/>
                </a:solidFill>
                <a:ea typeface="宋体" panose="02010600030101010101" pitchFamily="2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运动电荷的磁场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" name="Object 21"/>
          <p:cNvGraphicFramePr>
            <a:graphicFrameLocks noChangeAspect="1"/>
          </p:cNvGraphicFramePr>
          <p:nvPr/>
        </p:nvGraphicFramePr>
        <p:xfrm>
          <a:off x="1141815" y="1447699"/>
          <a:ext cx="2771989" cy="109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9" name="Equation" r:id="rId1" imgW="1308100" imgH="419100" progId="Equation.3">
                  <p:embed/>
                </p:oleObj>
              </mc:Choice>
              <mc:Fallback>
                <p:oleObj name="Equation" r:id="rId1" imgW="1308100" imgH="419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815" y="1447699"/>
                        <a:ext cx="2771989" cy="109515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"/>
          <p:cNvGraphicFramePr/>
          <p:nvPr/>
        </p:nvGraphicFramePr>
        <p:xfrm>
          <a:off x="5292259" y="985373"/>
          <a:ext cx="15763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0" name="Equation" r:id="rId3" imgW="685800" imgH="393700" progId="Equation.DSMT4">
                  <p:embed/>
                </p:oleObj>
              </mc:Choice>
              <mc:Fallback>
                <p:oleObj name="Equation" r:id="rId3" imgW="685800" imgH="3937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259" y="985373"/>
                        <a:ext cx="15763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4275244" y="1133114"/>
            <a:ext cx="1455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大小：</a:t>
            </a:r>
            <a:endParaRPr lang="zh-CN" altLang="en-US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4223661" y="2147726"/>
            <a:ext cx="286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方向：右手法则 </a:t>
            </a:r>
            <a:endParaRPr lang="zh-CN" altLang="en-US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AutoShape 6"/>
          <p:cNvSpPr/>
          <p:nvPr/>
        </p:nvSpPr>
        <p:spPr bwMode="auto">
          <a:xfrm>
            <a:off x="4010172" y="1583340"/>
            <a:ext cx="196850" cy="876300"/>
          </a:xfrm>
          <a:prstGeom prst="leftBrace">
            <a:avLst>
              <a:gd name="adj1" fmla="val 37097"/>
              <a:gd name="adj2" fmla="val 50000"/>
            </a:avLst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982793" y="2826203"/>
            <a:ext cx="18902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en-US" altLang="zh-CN" sz="2800" smtClean="0">
                <a:solidFill>
                  <a:srgbClr val="002060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sz="28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宋体" panose="02010600030101010101" pitchFamily="2" charset="-122"/>
              </a:rPr>
              <a:t>.</a:t>
            </a:r>
            <a:r>
              <a:rPr kumimoji="0" lang="zh-CN" altLang="en-US" sz="280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磁感应线</a:t>
            </a:r>
            <a:endParaRPr kumimoji="0" lang="zh-CN" altLang="en-US" sz="28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991811" y="3444673"/>
            <a:ext cx="1535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en-US" altLang="zh-CN" sz="2800" smtClean="0">
                <a:solidFill>
                  <a:srgbClr val="002060"/>
                </a:solidFill>
                <a:ea typeface="宋体" panose="02010600030101010101" pitchFamily="2" charset="-122"/>
              </a:rPr>
              <a:t>3</a:t>
            </a:r>
            <a:r>
              <a:rPr kumimoji="0" lang="en-US" altLang="zh-CN" sz="28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宋体" panose="02010600030101010101" pitchFamily="2" charset="-122"/>
              </a:rPr>
              <a:t>.</a:t>
            </a:r>
            <a:r>
              <a:rPr kumimoji="0" lang="zh-CN" altLang="en-US" sz="2800" smtClean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磁通量</a:t>
            </a:r>
            <a:endParaRPr kumimoji="0" lang="zh-CN" altLang="en-US" sz="28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graphicFrame>
        <p:nvGraphicFramePr>
          <p:cNvPr id="42" name="Object 62"/>
          <p:cNvGraphicFramePr>
            <a:graphicFrameLocks noChangeAspect="1"/>
          </p:cNvGraphicFramePr>
          <p:nvPr/>
        </p:nvGraphicFramePr>
        <p:xfrm>
          <a:off x="2657462" y="3433239"/>
          <a:ext cx="2088233" cy="69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1" name="Equation" r:id="rId5" imgW="726440" imgH="203835" progId="Equation.3">
                  <p:embed/>
                </p:oleObj>
              </mc:Choice>
              <mc:Fallback>
                <p:oleObj name="Equation" r:id="rId5" imgW="726440" imgH="203835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62" y="3433239"/>
                        <a:ext cx="2088233" cy="692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040128" y="4394619"/>
            <a:ext cx="3068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smtClean="0">
                <a:solidFill>
                  <a:srgbClr val="002060"/>
                </a:solidFill>
              </a:rPr>
              <a:t>4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磁场的高斯定理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4" name="对象 2"/>
          <p:cNvGraphicFramePr>
            <a:graphicFrameLocks noChangeAspect="1"/>
          </p:cNvGraphicFramePr>
          <p:nvPr/>
        </p:nvGraphicFramePr>
        <p:xfrm>
          <a:off x="2657462" y="5099290"/>
          <a:ext cx="25638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2" name="Equation" r:id="rId7" imgW="25298400" imgH="7010400" progId="Equation.DSMT4">
                  <p:embed/>
                </p:oleObj>
              </mc:Choice>
              <mc:Fallback>
                <p:oleObj name="Equation" r:id="rId7" imgW="25298400" imgH="7010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62" y="5099290"/>
                        <a:ext cx="2563813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556484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/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grpSp>
        <p:nvGrpSpPr>
          <p:cNvPr id="136" name="Group 2"/>
          <p:cNvGrpSpPr/>
          <p:nvPr/>
        </p:nvGrpSpPr>
        <p:grpSpPr bwMode="auto">
          <a:xfrm>
            <a:off x="5292080" y="2492896"/>
            <a:ext cx="3352800" cy="3200400"/>
            <a:chOff x="3024" y="1634"/>
            <a:chExt cx="2496" cy="2350"/>
          </a:xfrm>
        </p:grpSpPr>
        <p:grpSp>
          <p:nvGrpSpPr>
            <p:cNvPr id="137" name="Group 3"/>
            <p:cNvGrpSpPr/>
            <p:nvPr/>
          </p:nvGrpSpPr>
          <p:grpSpPr bwMode="auto">
            <a:xfrm>
              <a:off x="3024" y="1634"/>
              <a:ext cx="2496" cy="2350"/>
              <a:chOff x="2928" y="1538"/>
              <a:chExt cx="2688" cy="2542"/>
            </a:xfrm>
          </p:grpSpPr>
          <p:pic>
            <p:nvPicPr>
              <p:cNvPr id="139" name="Picture 4" descr="XXX9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538"/>
                <a:ext cx="2688" cy="2542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pic>
          <p:sp>
            <p:nvSpPr>
              <p:cNvPr id="140" name="Text Box 5"/>
              <p:cNvSpPr txBox="1">
                <a:spLocks noChangeArrowheads="1"/>
              </p:cNvSpPr>
              <p:nvPr/>
            </p:nvSpPr>
            <p:spPr bwMode="auto">
              <a:xfrm>
                <a:off x="4512" y="2739"/>
                <a:ext cx="249" cy="4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Rectangle 6"/>
              <p:cNvSpPr>
                <a:spLocks noChangeArrowheads="1"/>
              </p:cNvSpPr>
              <p:nvPr/>
            </p:nvSpPr>
            <p:spPr bwMode="auto">
              <a:xfrm>
                <a:off x="4421" y="2304"/>
                <a:ext cx="10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Text Box 7"/>
              <p:cNvSpPr txBox="1">
                <a:spLocks noChangeArrowheads="1"/>
              </p:cNvSpPr>
              <p:nvPr/>
            </p:nvSpPr>
            <p:spPr bwMode="auto">
              <a:xfrm>
                <a:off x="4371" y="2255"/>
                <a:ext cx="250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rgbClr val="3333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Line 8"/>
              <p:cNvSpPr>
                <a:spLocks noChangeShapeType="1"/>
              </p:cNvSpPr>
              <p:nvPr/>
            </p:nvSpPr>
            <p:spPr bwMode="auto">
              <a:xfrm flipV="1">
                <a:off x="4521" y="2304"/>
                <a:ext cx="199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Line 9"/>
              <p:cNvSpPr>
                <a:spLocks noChangeShapeType="1"/>
              </p:cNvSpPr>
              <p:nvPr/>
            </p:nvSpPr>
            <p:spPr bwMode="auto">
              <a:xfrm flipV="1">
                <a:off x="4969" y="1824"/>
                <a:ext cx="215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138" name="Object 10"/>
            <p:cNvGraphicFramePr>
              <a:graphicFrameLocks noChangeAspect="1"/>
            </p:cNvGraphicFramePr>
            <p:nvPr/>
          </p:nvGraphicFramePr>
          <p:xfrm>
            <a:off x="4317" y="2300"/>
            <a:ext cx="22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4" name="Equation" r:id="rId2" imgW="190500" imgH="254000" progId="Equation.3">
                    <p:embed/>
                  </p:oleObj>
                </mc:Choice>
                <mc:Fallback>
                  <p:oleObj name="Equation" r:id="rId2" imgW="190500" imgH="254000" progId="Equation.3">
                    <p:embed/>
                    <p:pic>
                      <p:nvPicPr>
                        <p:cNvPr id="0" name="图片 101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7" y="2300"/>
                          <a:ext cx="225" cy="26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Group 11"/>
          <p:cNvGrpSpPr/>
          <p:nvPr/>
        </p:nvGrpSpPr>
        <p:grpSpPr bwMode="auto">
          <a:xfrm>
            <a:off x="5788967" y="2973909"/>
            <a:ext cx="2235200" cy="2233612"/>
            <a:chOff x="3326" y="1920"/>
            <a:chExt cx="1792" cy="1776"/>
          </a:xfrm>
        </p:grpSpPr>
        <p:sp>
          <p:nvSpPr>
            <p:cNvPr id="146" name="Line 12"/>
            <p:cNvSpPr>
              <a:spLocks noChangeShapeType="1"/>
            </p:cNvSpPr>
            <p:nvPr/>
          </p:nvSpPr>
          <p:spPr bwMode="auto">
            <a:xfrm>
              <a:off x="4224" y="2784"/>
              <a:ext cx="695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Oval 13"/>
            <p:cNvSpPr>
              <a:spLocks noChangeArrowheads="1"/>
            </p:cNvSpPr>
            <p:nvPr/>
          </p:nvSpPr>
          <p:spPr bwMode="auto">
            <a:xfrm>
              <a:off x="3326" y="1920"/>
              <a:ext cx="1792" cy="177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48" name="Object 14"/>
            <p:cNvGraphicFramePr>
              <a:graphicFrameLocks noChangeAspect="1"/>
            </p:cNvGraphicFramePr>
            <p:nvPr/>
          </p:nvGraphicFramePr>
          <p:xfrm>
            <a:off x="4128" y="2930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5" name="Equation" r:id="rId4" imgW="215900" imgH="228600" progId="Equation.3">
                    <p:embed/>
                  </p:oleObj>
                </mc:Choice>
                <mc:Fallback>
                  <p:oleObj name="Equation" r:id="rId4" imgW="215900" imgH="228600" progId="Equation.3">
                    <p:embed/>
                    <p:pic>
                      <p:nvPicPr>
                        <p:cNvPr id="0" name="图片 101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30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" name="Object 16"/>
          <p:cNvGraphicFramePr>
            <a:graphicFrameLocks noChangeAspect="1"/>
          </p:cNvGraphicFramePr>
          <p:nvPr/>
        </p:nvGraphicFramePr>
        <p:xfrm>
          <a:off x="700088" y="2800177"/>
          <a:ext cx="3658198" cy="75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6" name="Equation" r:id="rId6" imgW="1624965" imgH="304800" progId="Equation.3">
                  <p:embed/>
                </p:oleObj>
              </mc:Choice>
              <mc:Fallback>
                <p:oleObj name="Equation" r:id="rId6" imgW="1624965" imgH="304800" progId="Equation.3">
                  <p:embed/>
                  <p:pic>
                    <p:nvPicPr>
                      <p:cNvPr id="0" name="图片 101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800177"/>
                        <a:ext cx="3658198" cy="756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" name="Group 18"/>
          <p:cNvGrpSpPr/>
          <p:nvPr/>
        </p:nvGrpSpPr>
        <p:grpSpPr bwMode="auto">
          <a:xfrm>
            <a:off x="488721" y="5799148"/>
            <a:ext cx="8305800" cy="523875"/>
            <a:chOff x="240" y="3552"/>
            <a:chExt cx="5232" cy="330"/>
          </a:xfrm>
        </p:grpSpPr>
        <p:sp>
          <p:nvSpPr>
            <p:cNvPr id="151" name="Text Box 19"/>
            <p:cNvSpPr txBox="1">
              <a:spLocks noChangeArrowheads="1"/>
            </p:cNvSpPr>
            <p:nvPr/>
          </p:nvSpPr>
          <p:spPr bwMode="auto">
            <a:xfrm>
              <a:off x="240" y="3552"/>
              <a:ext cx="5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       时，螺绕环内可视为均匀场 </a:t>
              </a: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2" name="Object 20"/>
            <p:cNvGraphicFramePr>
              <a:graphicFrameLocks noChangeAspect="1"/>
            </p:cNvGraphicFramePr>
            <p:nvPr/>
          </p:nvGraphicFramePr>
          <p:xfrm>
            <a:off x="576" y="3567"/>
            <a:ext cx="86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7" name="公式" r:id="rId8" imgW="888365" imgH="254000" progId="Equation.3">
                    <p:embed/>
                  </p:oleObj>
                </mc:Choice>
                <mc:Fallback>
                  <p:oleObj name="公式" r:id="rId8" imgW="888365" imgH="254000" progId="Equation.3">
                    <p:embed/>
                    <p:pic>
                      <p:nvPicPr>
                        <p:cNvPr id="0" name="图片 101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567"/>
                          <a:ext cx="86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" name="Rectangle 21"/>
          <p:cNvSpPr>
            <a:spLocks noChangeArrowheads="1"/>
          </p:cNvSpPr>
          <p:nvPr/>
        </p:nvSpPr>
        <p:spPr bwMode="auto">
          <a:xfrm>
            <a:off x="263525" y="728489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b="1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kumimoji="0" lang="zh-CN" altLang="en-US" sz="2800" b="1">
                <a:solidFill>
                  <a:srgbClr val="CC0000"/>
                </a:solidFill>
                <a:ea typeface="宋体" panose="02010600030101010101" pitchFamily="2" charset="-122"/>
              </a:rPr>
              <a:t>例</a:t>
            </a:r>
            <a:r>
              <a:rPr kumimoji="0" lang="en-US" altLang="zh-CN" sz="2800" b="1">
                <a:solidFill>
                  <a:srgbClr val="CC0000"/>
                </a:solidFill>
                <a:ea typeface="宋体" panose="02010600030101010101" pitchFamily="2" charset="-122"/>
              </a:rPr>
              <a:t>2   </a:t>
            </a:r>
            <a:r>
              <a:rPr kumimoji="0" lang="zh-CN" altLang="en-US" sz="2800" b="1">
                <a:solidFill>
                  <a:srgbClr val="000000"/>
                </a:solidFill>
                <a:ea typeface="宋体" panose="02010600030101010101" pitchFamily="2" charset="-122"/>
              </a:rPr>
              <a:t>求载流螺绕环内的磁场</a:t>
            </a:r>
            <a:endParaRPr kumimoji="0" lang="zh-CN" altLang="en-US" sz="2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4" name="Object 22"/>
          <p:cNvGraphicFramePr>
            <a:graphicFrameLocks noChangeAspect="1"/>
          </p:cNvGraphicFramePr>
          <p:nvPr/>
        </p:nvGraphicFramePr>
        <p:xfrm>
          <a:off x="1482725" y="3492232"/>
          <a:ext cx="1633452" cy="102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8" name="Equation" r:id="rId10" imgW="660400" imgH="393700" progId="Equation.3">
                  <p:embed/>
                </p:oleObj>
              </mc:Choice>
              <mc:Fallback>
                <p:oleObj name="Equation" r:id="rId10" imgW="660400" imgH="393700" progId="Equation.3">
                  <p:embed/>
                  <p:pic>
                    <p:nvPicPr>
                      <p:cNvPr id="0" name="图片 101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492232"/>
                        <a:ext cx="1633452" cy="102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Rectangle 23"/>
          <p:cNvSpPr>
            <a:spLocks noChangeArrowheads="1"/>
          </p:cNvSpPr>
          <p:nvPr/>
        </p:nvSpPr>
        <p:spPr bwMode="auto">
          <a:xfrm>
            <a:off x="1042988" y="2281064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800" b="1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2800" b="1">
                <a:solidFill>
                  <a:srgbClr val="333333"/>
                </a:solidFill>
                <a:ea typeface="宋体" panose="02010600030101010101" pitchFamily="2" charset="-122"/>
              </a:rPr>
              <a:t>）</a:t>
            </a:r>
            <a:r>
              <a:rPr kumimoji="0" lang="zh-CN" altLang="en-US" sz="2800" b="1">
                <a:solidFill>
                  <a:srgbClr val="1C1C1C"/>
                </a:solidFill>
                <a:ea typeface="宋体" panose="02010600030101010101" pitchFamily="2" charset="-122"/>
              </a:rPr>
              <a:t>选回路 </a:t>
            </a:r>
            <a:r>
              <a:rPr kumimoji="0" lang="en-US" altLang="zh-CN" sz="2800" b="1">
                <a:solidFill>
                  <a:srgbClr val="1C1C1C"/>
                </a:solidFill>
                <a:ea typeface="宋体" panose="02010600030101010101" pitchFamily="2" charset="-122"/>
              </a:rPr>
              <a:t>.</a:t>
            </a:r>
            <a:endParaRPr kumimoji="0" lang="en-US" altLang="zh-CN" sz="2800" b="1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grpSp>
        <p:nvGrpSpPr>
          <p:cNvPr id="156" name="Group 24"/>
          <p:cNvGrpSpPr/>
          <p:nvPr/>
        </p:nvGrpSpPr>
        <p:grpSpPr bwMode="auto">
          <a:xfrm>
            <a:off x="433388" y="1269254"/>
            <a:ext cx="4613275" cy="946150"/>
            <a:chOff x="192" y="912"/>
            <a:chExt cx="2906" cy="596"/>
          </a:xfrm>
        </p:grpSpPr>
        <p:sp>
          <p:nvSpPr>
            <p:cNvPr id="157" name="Text Box 25"/>
            <p:cNvSpPr txBox="1">
              <a:spLocks noChangeArrowheads="1"/>
            </p:cNvSpPr>
            <p:nvPr/>
          </p:nvSpPr>
          <p:spPr bwMode="auto">
            <a:xfrm>
              <a:off x="192" y="912"/>
              <a:ext cx="288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解   </a:t>
              </a: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0" lang="zh-CN" altLang="en-US" b="1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kumimoji="0" lang="zh-CN" altLang="en-US" b="1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对称性分析；环内                    线为同心圆，环外     为零</a:t>
              </a: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endPara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8" name="Object 26"/>
            <p:cNvGraphicFramePr>
              <a:graphicFrameLocks noChangeAspect="1"/>
            </p:cNvGraphicFramePr>
            <p:nvPr/>
          </p:nvGraphicFramePr>
          <p:xfrm>
            <a:off x="2086" y="1152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9" name="公式" r:id="rId12" imgW="152400" imgH="190500" progId="Equation.3">
                    <p:embed/>
                  </p:oleObj>
                </mc:Choice>
                <mc:Fallback>
                  <p:oleObj name="公式" r:id="rId12" imgW="152400" imgH="190500" progId="Equation.3">
                    <p:embed/>
                    <p:pic>
                      <p:nvPicPr>
                        <p:cNvPr id="0" name="图片 101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1152"/>
                          <a:ext cx="2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" name="Object 27"/>
            <p:cNvGraphicFramePr>
              <a:graphicFrameLocks noChangeAspect="1"/>
            </p:cNvGraphicFramePr>
            <p:nvPr/>
          </p:nvGraphicFramePr>
          <p:xfrm>
            <a:off x="2832" y="912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0" name="公式" r:id="rId14" imgW="152400" imgH="190500" progId="Equation.3">
                    <p:embed/>
                  </p:oleObj>
                </mc:Choice>
                <mc:Fallback>
                  <p:oleObj name="公式" r:id="rId14" imgW="152400" imgH="190500" progId="Equation.3">
                    <p:embed/>
                    <p:pic>
                      <p:nvPicPr>
                        <p:cNvPr id="0" name="图片 101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912"/>
                          <a:ext cx="2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0" name="Group 28"/>
          <p:cNvGrpSpPr/>
          <p:nvPr/>
        </p:nvGrpSpPr>
        <p:grpSpPr bwMode="auto">
          <a:xfrm>
            <a:off x="407299" y="4730018"/>
            <a:ext cx="2109788" cy="519113"/>
            <a:chOff x="240" y="3168"/>
            <a:chExt cx="1329" cy="327"/>
          </a:xfrm>
        </p:grpSpPr>
        <p:graphicFrame>
          <p:nvGraphicFramePr>
            <p:cNvPr id="161" name="Object 29"/>
            <p:cNvGraphicFramePr>
              <a:graphicFrameLocks noChangeAspect="1"/>
            </p:cNvGraphicFramePr>
            <p:nvPr/>
          </p:nvGraphicFramePr>
          <p:xfrm>
            <a:off x="576" y="3229"/>
            <a:ext cx="99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1" name="Equation" r:id="rId15" imgW="1040765" imgH="279400" progId="Equation.3">
                    <p:embed/>
                  </p:oleObj>
                </mc:Choice>
                <mc:Fallback>
                  <p:oleObj name="Equation" r:id="rId15" imgW="1040765" imgH="279400" progId="Equation.3">
                    <p:embed/>
                    <p:pic>
                      <p:nvPicPr>
                        <p:cNvPr id="0" name="图片 1015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229"/>
                          <a:ext cx="99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" name="Text Box 30"/>
            <p:cNvSpPr txBox="1">
              <a:spLocks noChangeArrowheads="1"/>
            </p:cNvSpPr>
            <p:nvPr/>
          </p:nvSpPr>
          <p:spPr bwMode="auto">
            <a:xfrm>
              <a:off x="240" y="3168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63" name="Picture 32" descr="13-环型磁约束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2" t="43315" r="26859" b="25174"/>
          <a:stretch>
            <a:fillRect/>
          </a:stretch>
        </p:blipFill>
        <p:spPr bwMode="auto">
          <a:xfrm>
            <a:off x="5292725" y="714201"/>
            <a:ext cx="3313113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4" name="对象 163"/>
          <p:cNvGraphicFramePr/>
          <p:nvPr/>
        </p:nvGraphicFramePr>
        <p:xfrm>
          <a:off x="2719388" y="4700124"/>
          <a:ext cx="1638898" cy="81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2" name="Equation" r:id="rId18" imgW="723900" imgH="342900" progId="Equation.DSMT4">
                  <p:embed/>
                </p:oleObj>
              </mc:Choice>
              <mc:Fallback>
                <p:oleObj name="Equation" r:id="rId18" imgW="723900" imgH="342900" progId="Equation.DSMT4">
                  <p:embed/>
                  <p:pic>
                    <p:nvPicPr>
                      <p:cNvPr id="0" name="图片 10151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700124"/>
                        <a:ext cx="1638898" cy="81467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50000">
                            <a:srgbClr val="FFFFFF"/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>
            <a:fillRect/>
          </a:stretch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2368182" y="948705"/>
            <a:ext cx="36387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600" b="1" smtClean="0">
                <a:solidFill>
                  <a:srgbClr val="C00000"/>
                </a:solidFill>
              </a:rPr>
              <a:t>练习</a:t>
            </a:r>
            <a:r>
              <a:rPr lang="en-US" altLang="zh-CN" sz="2600" b="1" smtClean="0">
                <a:solidFill>
                  <a:srgbClr val="C00000"/>
                </a:solidFill>
              </a:rPr>
              <a:t>3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575163" y="1413460"/>
            <a:ext cx="61012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latin typeface="宋体" panose="02010600030101010101" pitchFamily="2" charset="-122"/>
              </a:rPr>
              <a:t>若</a:t>
            </a:r>
            <a:r>
              <a:rPr lang="zh-CN" altLang="en-US" sz="2800" b="1">
                <a:latin typeface="宋体" panose="02010600030101010101" pitchFamily="2" charset="-122"/>
              </a:rPr>
              <a:t>螺绕环截面为正方形，求通过螺绕环截面的磁通量。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4379261" y="2386410"/>
          <a:ext cx="34226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2" name="公式" r:id="rId2" imgW="1409065" imgH="215900" progId="Equation.3">
                  <p:embed/>
                </p:oleObj>
              </mc:Choice>
              <mc:Fallback>
                <p:oleObj name="公式" r:id="rId2" imgW="1409065" imgH="215900" progId="Equation.3">
                  <p:embed/>
                  <p:pic>
                    <p:nvPicPr>
                      <p:cNvPr id="0" name="图片 107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261" y="2386410"/>
                        <a:ext cx="34226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4423171" y="2983087"/>
          <a:ext cx="360521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3" name="公式" r:id="rId4" imgW="1409065" imgH="635000" progId="Equation.3">
                  <p:embed/>
                </p:oleObj>
              </mc:Choice>
              <mc:Fallback>
                <p:oleObj name="公式" r:id="rId4" imgW="1409065" imgH="635000" progId="Equation.3">
                  <p:embed/>
                  <p:pic>
                    <p:nvPicPr>
                      <p:cNvPr id="0" name="图片 107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171" y="2983087"/>
                        <a:ext cx="3605213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5"/>
          <p:cNvGrpSpPr/>
          <p:nvPr/>
        </p:nvGrpSpPr>
        <p:grpSpPr bwMode="auto">
          <a:xfrm>
            <a:off x="3419271" y="4508839"/>
            <a:ext cx="5545137" cy="1956361"/>
            <a:chOff x="610" y="2356"/>
            <a:chExt cx="3948" cy="1391"/>
          </a:xfrm>
        </p:grpSpPr>
        <p:graphicFrame>
          <p:nvGraphicFramePr>
            <p:cNvPr id="34" name="Object 6"/>
            <p:cNvGraphicFramePr>
              <a:graphicFrameLocks noChangeAspect="1"/>
            </p:cNvGraphicFramePr>
            <p:nvPr/>
          </p:nvGraphicFramePr>
          <p:xfrm>
            <a:off x="610" y="2356"/>
            <a:ext cx="3948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4" name="公式" r:id="rId6" imgW="2108200" imgH="393700" progId="Equation.3">
                    <p:embed/>
                  </p:oleObj>
                </mc:Choice>
                <mc:Fallback>
                  <p:oleObj name="公式" r:id="rId6" imgW="2108200" imgH="393700" progId="Equation.3">
                    <p:embed/>
                    <p:pic>
                      <p:nvPicPr>
                        <p:cNvPr id="0" name="图片 107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2356"/>
                          <a:ext cx="3948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7"/>
            <p:cNvGraphicFramePr>
              <a:graphicFrameLocks noChangeAspect="1"/>
            </p:cNvGraphicFramePr>
            <p:nvPr/>
          </p:nvGraphicFramePr>
          <p:xfrm>
            <a:off x="852" y="3027"/>
            <a:ext cx="257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05" name="公式" r:id="rId8" imgW="1447800" imgH="431800" progId="Equation.3">
                    <p:embed/>
                  </p:oleObj>
                </mc:Choice>
                <mc:Fallback>
                  <p:oleObj name="公式" r:id="rId8" imgW="1447800" imgH="431800" progId="Equation.3">
                    <p:embed/>
                    <p:pic>
                      <p:nvPicPr>
                        <p:cNvPr id="0" name="图片 107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3027"/>
                          <a:ext cx="2576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76"/>
          <p:cNvSpPr txBox="1">
            <a:spLocks noChangeArrowheads="1"/>
          </p:cNvSpPr>
          <p:nvPr/>
        </p:nvSpPr>
        <p:spPr bwMode="auto">
          <a:xfrm>
            <a:off x="3707830" y="2333823"/>
            <a:ext cx="792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" name="Group 8"/>
          <p:cNvGrpSpPr/>
          <p:nvPr/>
        </p:nvGrpSpPr>
        <p:grpSpPr bwMode="auto">
          <a:xfrm>
            <a:off x="43606" y="2276872"/>
            <a:ext cx="3289300" cy="2209800"/>
            <a:chOff x="3256" y="1280"/>
            <a:chExt cx="2072" cy="1392"/>
          </a:xfrm>
        </p:grpSpPr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3256" y="1280"/>
              <a:ext cx="2072" cy="1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66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3551" y="1427"/>
              <a:ext cx="1609" cy="506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Arc 11"/>
            <p:cNvSpPr/>
            <p:nvPr/>
          </p:nvSpPr>
          <p:spPr bwMode="auto">
            <a:xfrm>
              <a:off x="3541" y="2006"/>
              <a:ext cx="1628" cy="269"/>
            </a:xfrm>
            <a:custGeom>
              <a:avLst/>
              <a:gdLst>
                <a:gd name="T0" fmla="*/ 0 w 43158"/>
                <a:gd name="T1" fmla="*/ 0 h 22050"/>
                <a:gd name="T2" fmla="*/ 0 w 43158"/>
                <a:gd name="T3" fmla="*/ 0 h 22050"/>
                <a:gd name="T4" fmla="*/ 0 w 43158"/>
                <a:gd name="T5" fmla="*/ 0 h 22050"/>
                <a:gd name="T6" fmla="*/ 0 60000 65536"/>
                <a:gd name="T7" fmla="*/ 0 60000 65536"/>
                <a:gd name="T8" fmla="*/ 0 60000 65536"/>
                <a:gd name="T9" fmla="*/ 0 w 43158"/>
                <a:gd name="T10" fmla="*/ 0 h 22050"/>
                <a:gd name="T11" fmla="*/ 43158 w 43158"/>
                <a:gd name="T12" fmla="*/ 22050 h 220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58" h="22050" fill="none" extrusionOk="0">
                  <a:moveTo>
                    <a:pt x="43157" y="1800"/>
                  </a:moveTo>
                  <a:cubicBezTo>
                    <a:pt x="42444" y="13183"/>
                    <a:pt x="33004" y="22049"/>
                    <a:pt x="21600" y="22050"/>
                  </a:cubicBezTo>
                  <a:cubicBezTo>
                    <a:pt x="9670" y="22050"/>
                    <a:pt x="0" y="12379"/>
                    <a:pt x="0" y="450"/>
                  </a:cubicBezTo>
                  <a:cubicBezTo>
                    <a:pt x="-1" y="299"/>
                    <a:pt x="1" y="149"/>
                    <a:pt x="4" y="-1"/>
                  </a:cubicBezTo>
                </a:path>
                <a:path w="43158" h="22050" stroke="0" extrusionOk="0">
                  <a:moveTo>
                    <a:pt x="43157" y="1800"/>
                  </a:moveTo>
                  <a:cubicBezTo>
                    <a:pt x="42444" y="13183"/>
                    <a:pt x="33004" y="22049"/>
                    <a:pt x="21600" y="22050"/>
                  </a:cubicBezTo>
                  <a:cubicBezTo>
                    <a:pt x="9670" y="22050"/>
                    <a:pt x="0" y="12379"/>
                    <a:pt x="0" y="450"/>
                  </a:cubicBezTo>
                  <a:cubicBezTo>
                    <a:pt x="-1" y="299"/>
                    <a:pt x="1" y="149"/>
                    <a:pt x="4" y="-1"/>
                  </a:cubicBezTo>
                  <a:lnTo>
                    <a:pt x="21600" y="450"/>
                  </a:lnTo>
                  <a:lnTo>
                    <a:pt x="43157" y="1800"/>
                  </a:lnTo>
                  <a:close/>
                </a:path>
              </a:pathLst>
            </a:custGeom>
            <a:noFill/>
            <a:ln w="38100" cap="rnd">
              <a:solidFill>
                <a:srgbClr val="00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3541" y="1680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H="1">
              <a:off x="5169" y="1680"/>
              <a:ext cx="1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3892" y="1559"/>
              <a:ext cx="929" cy="242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4355" y="1944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3657" y="1812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4530" y="1944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4879" y="1878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3832" y="1878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007" y="1944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4181" y="1944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5054" y="1812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4705" y="1944"/>
              <a:ext cx="0" cy="33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H="1" flipV="1">
              <a:off x="4789" y="1746"/>
              <a:ext cx="265" cy="6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 flipH="1" flipV="1">
              <a:off x="4705" y="1777"/>
              <a:ext cx="174" cy="101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H="1" flipV="1">
              <a:off x="4584" y="1777"/>
              <a:ext cx="121" cy="16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 flipH="1" flipV="1">
              <a:off x="4472" y="1812"/>
              <a:ext cx="58" cy="13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28"/>
            <p:cNvSpPr>
              <a:spLocks noChangeShapeType="1"/>
            </p:cNvSpPr>
            <p:nvPr/>
          </p:nvSpPr>
          <p:spPr bwMode="auto">
            <a:xfrm flipV="1">
              <a:off x="4355" y="1812"/>
              <a:ext cx="0" cy="13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 flipV="1">
              <a:off x="4181" y="1801"/>
              <a:ext cx="58" cy="14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 flipV="1">
              <a:off x="4007" y="1777"/>
              <a:ext cx="58" cy="16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 flipV="1">
              <a:off x="3832" y="1746"/>
              <a:ext cx="117" cy="13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 flipV="1">
              <a:off x="3657" y="1712"/>
              <a:ext cx="235" cy="10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3541" y="1680"/>
              <a:ext cx="349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3657" y="1548"/>
              <a:ext cx="235" cy="9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35"/>
            <p:cNvSpPr>
              <a:spLocks noChangeShapeType="1"/>
            </p:cNvSpPr>
            <p:nvPr/>
          </p:nvSpPr>
          <p:spPr bwMode="auto">
            <a:xfrm>
              <a:off x="3832" y="1482"/>
              <a:ext cx="117" cy="13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>
              <a:off x="3997" y="1431"/>
              <a:ext cx="58" cy="143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37"/>
            <p:cNvSpPr>
              <a:spLocks noChangeShapeType="1"/>
            </p:cNvSpPr>
            <p:nvPr/>
          </p:nvSpPr>
          <p:spPr bwMode="auto">
            <a:xfrm>
              <a:off x="4181" y="1416"/>
              <a:ext cx="58" cy="13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4355" y="1416"/>
              <a:ext cx="0" cy="13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 flipV="1">
              <a:off x="4472" y="1416"/>
              <a:ext cx="58" cy="13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flipV="1">
              <a:off x="4588" y="1431"/>
              <a:ext cx="116" cy="117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1"/>
            <p:cNvSpPr>
              <a:spLocks noChangeShapeType="1"/>
            </p:cNvSpPr>
            <p:nvPr/>
          </p:nvSpPr>
          <p:spPr bwMode="auto">
            <a:xfrm flipV="1">
              <a:off x="4705" y="1482"/>
              <a:ext cx="174" cy="13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42"/>
            <p:cNvSpPr>
              <a:spLocks noChangeShapeType="1"/>
            </p:cNvSpPr>
            <p:nvPr/>
          </p:nvSpPr>
          <p:spPr bwMode="auto">
            <a:xfrm>
              <a:off x="4821" y="1680"/>
              <a:ext cx="349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 flipV="1">
              <a:off x="4789" y="1548"/>
              <a:ext cx="265" cy="98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44"/>
            <p:cNvSpPr>
              <a:spLocks noChangeShapeType="1"/>
            </p:cNvSpPr>
            <p:nvPr/>
          </p:nvSpPr>
          <p:spPr bwMode="auto">
            <a:xfrm>
              <a:off x="4355" y="1548"/>
              <a:ext cx="0" cy="26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4472" y="1548"/>
              <a:ext cx="0" cy="26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4588" y="1548"/>
              <a:ext cx="0" cy="25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 flipH="1">
              <a:off x="4704" y="1614"/>
              <a:ext cx="1" cy="16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 flipH="1">
              <a:off x="4789" y="1646"/>
              <a:ext cx="0" cy="1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49"/>
            <p:cNvSpPr>
              <a:spLocks noChangeShapeType="1"/>
            </p:cNvSpPr>
            <p:nvPr/>
          </p:nvSpPr>
          <p:spPr bwMode="auto">
            <a:xfrm>
              <a:off x="4239" y="1548"/>
              <a:ext cx="0" cy="26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>
              <a:off x="4065" y="1603"/>
              <a:ext cx="0" cy="19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3949" y="1614"/>
              <a:ext cx="0" cy="13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3949" y="1712"/>
              <a:ext cx="0" cy="65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53"/>
            <p:cNvSpPr>
              <a:spLocks noChangeArrowheads="1"/>
            </p:cNvSpPr>
            <p:nvPr/>
          </p:nvSpPr>
          <p:spPr bwMode="auto">
            <a:xfrm>
              <a:off x="3826" y="2226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FF0033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I</a:t>
              </a:r>
              <a:endPara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7" name="Freeform 54"/>
            <p:cNvSpPr/>
            <p:nvPr/>
          </p:nvSpPr>
          <p:spPr bwMode="auto">
            <a:xfrm>
              <a:off x="3372" y="2142"/>
              <a:ext cx="285" cy="311"/>
            </a:xfrm>
            <a:custGeom>
              <a:avLst/>
              <a:gdLst>
                <a:gd name="T0" fmla="*/ 77 w 336"/>
                <a:gd name="T1" fmla="*/ 0 h 432"/>
                <a:gd name="T2" fmla="*/ 63 w 336"/>
                <a:gd name="T3" fmla="*/ 6 h 432"/>
                <a:gd name="T4" fmla="*/ 48 w 336"/>
                <a:gd name="T5" fmla="*/ 12 h 432"/>
                <a:gd name="T6" fmla="*/ 26 w 336"/>
                <a:gd name="T7" fmla="*/ 17 h 432"/>
                <a:gd name="T8" fmla="*/ 0 w 336"/>
                <a:gd name="T9" fmla="*/ 22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432"/>
                <a:gd name="T17" fmla="*/ 336 w 336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432">
                  <a:moveTo>
                    <a:pt x="336" y="0"/>
                  </a:moveTo>
                  <a:lnTo>
                    <a:pt x="278" y="119"/>
                  </a:lnTo>
                  <a:lnTo>
                    <a:pt x="209" y="234"/>
                  </a:lnTo>
                  <a:lnTo>
                    <a:pt x="117" y="326"/>
                  </a:lnTo>
                  <a:lnTo>
                    <a:pt x="0" y="432"/>
                  </a:lnTo>
                </a:path>
              </a:pathLst>
            </a:custGeom>
            <a:noFill/>
            <a:ln w="57150">
              <a:solidFill>
                <a:srgbClr val="FF0033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Rectangle 55"/>
            <p:cNvSpPr>
              <a:spLocks noChangeArrowheads="1"/>
            </p:cNvSpPr>
            <p:nvPr/>
          </p:nvSpPr>
          <p:spPr bwMode="auto">
            <a:xfrm>
              <a:off x="3361" y="2079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FF0033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I</a:t>
              </a:r>
              <a:endParaRPr kumimoji="0" lang="en-US" altLang="zh-CN" sz="1800" b="0" i="1" u="none" strike="noStrike" kern="0" cap="none" spc="0" normalizeH="0" baseline="0" noProof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9" name="Freeform 56"/>
            <p:cNvSpPr/>
            <p:nvPr/>
          </p:nvSpPr>
          <p:spPr bwMode="auto">
            <a:xfrm>
              <a:off x="3799" y="2208"/>
              <a:ext cx="69" cy="400"/>
            </a:xfrm>
            <a:custGeom>
              <a:avLst/>
              <a:gdLst>
                <a:gd name="T0" fmla="*/ 29 w 77"/>
                <a:gd name="T1" fmla="*/ 108 h 471"/>
                <a:gd name="T2" fmla="*/ 9 w 77"/>
                <a:gd name="T3" fmla="*/ 76 h 471"/>
                <a:gd name="T4" fmla="*/ 0 w 77"/>
                <a:gd name="T5" fmla="*/ 46 h 471"/>
                <a:gd name="T6" fmla="*/ 14 w 77"/>
                <a:gd name="T7" fmla="*/ 0 h 4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471"/>
                <a:gd name="T14" fmla="*/ 77 w 77"/>
                <a:gd name="T15" fmla="*/ 471 h 4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471">
                  <a:moveTo>
                    <a:pt x="77" y="471"/>
                  </a:moveTo>
                  <a:lnTo>
                    <a:pt x="23" y="333"/>
                  </a:lnTo>
                  <a:lnTo>
                    <a:pt x="0" y="195"/>
                  </a:lnTo>
                  <a:lnTo>
                    <a:pt x="3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0" name="Rectangle 57"/>
          <p:cNvSpPr>
            <a:spLocks noChangeArrowheads="1"/>
          </p:cNvSpPr>
          <p:nvPr/>
        </p:nvSpPr>
        <p:spPr bwMode="auto">
          <a:xfrm>
            <a:off x="48369" y="4432697"/>
            <a:ext cx="3308350" cy="2038350"/>
          </a:xfrm>
          <a:prstGeom prst="rect">
            <a:avLst/>
          </a:prstGeom>
          <a:solidFill>
            <a:srgbClr val="FFFFFF"/>
          </a:solidFill>
          <a:ln w="9525">
            <a:solidFill>
              <a:srgbClr val="CC66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437306" y="5113735"/>
            <a:ext cx="619125" cy="690562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Rectangle 59"/>
          <p:cNvSpPr>
            <a:spLocks noChangeArrowheads="1"/>
          </p:cNvSpPr>
          <p:nvPr/>
        </p:nvSpPr>
        <p:spPr bwMode="auto">
          <a:xfrm>
            <a:off x="2535981" y="5113735"/>
            <a:ext cx="606425" cy="690562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Line 60"/>
          <p:cNvSpPr>
            <a:spLocks noChangeShapeType="1"/>
          </p:cNvSpPr>
          <p:nvPr/>
        </p:nvSpPr>
        <p:spPr bwMode="auto">
          <a:xfrm>
            <a:off x="1056431" y="5113735"/>
            <a:ext cx="143668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Line 61"/>
          <p:cNvSpPr>
            <a:spLocks noChangeShapeType="1"/>
          </p:cNvSpPr>
          <p:nvPr/>
        </p:nvSpPr>
        <p:spPr bwMode="auto">
          <a:xfrm>
            <a:off x="1092944" y="5809060"/>
            <a:ext cx="14382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Line 62"/>
          <p:cNvSpPr>
            <a:spLocks noChangeShapeType="1"/>
          </p:cNvSpPr>
          <p:nvPr/>
        </p:nvSpPr>
        <p:spPr bwMode="auto">
          <a:xfrm>
            <a:off x="1781919" y="4605735"/>
            <a:ext cx="19050" cy="199231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Line 63"/>
          <p:cNvSpPr>
            <a:spLocks noChangeShapeType="1"/>
          </p:cNvSpPr>
          <p:nvPr/>
        </p:nvSpPr>
        <p:spPr bwMode="auto">
          <a:xfrm>
            <a:off x="2493119" y="5855097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Line 64"/>
          <p:cNvSpPr>
            <a:spLocks noChangeShapeType="1"/>
          </p:cNvSpPr>
          <p:nvPr/>
        </p:nvSpPr>
        <p:spPr bwMode="auto">
          <a:xfrm>
            <a:off x="437306" y="5856685"/>
            <a:ext cx="0" cy="415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Rectangle 65"/>
          <p:cNvSpPr>
            <a:spLocks noChangeArrowheads="1"/>
          </p:cNvSpPr>
          <p:nvPr/>
        </p:nvSpPr>
        <p:spPr bwMode="auto">
          <a:xfrm>
            <a:off x="2783631" y="5113735"/>
            <a:ext cx="79375" cy="690562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Line 66"/>
          <p:cNvSpPr>
            <a:spLocks noChangeShapeType="1"/>
          </p:cNvSpPr>
          <p:nvPr/>
        </p:nvSpPr>
        <p:spPr bwMode="auto">
          <a:xfrm flipH="1">
            <a:off x="1799381" y="6034485"/>
            <a:ext cx="193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Line 67"/>
          <p:cNvSpPr>
            <a:spLocks noChangeShapeType="1"/>
          </p:cNvSpPr>
          <p:nvPr/>
        </p:nvSpPr>
        <p:spPr bwMode="auto">
          <a:xfrm>
            <a:off x="2302619" y="6034485"/>
            <a:ext cx="193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Line 68"/>
          <p:cNvSpPr>
            <a:spLocks noChangeShapeType="1"/>
          </p:cNvSpPr>
          <p:nvPr/>
        </p:nvSpPr>
        <p:spPr bwMode="auto">
          <a:xfrm>
            <a:off x="1429494" y="6040835"/>
            <a:ext cx="339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Line 69"/>
          <p:cNvSpPr>
            <a:spLocks noChangeShapeType="1"/>
          </p:cNvSpPr>
          <p:nvPr/>
        </p:nvSpPr>
        <p:spPr bwMode="auto">
          <a:xfrm flipH="1">
            <a:off x="565894" y="6040835"/>
            <a:ext cx="339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03" name="Object 70"/>
          <p:cNvGraphicFramePr>
            <a:graphicFrameLocks noChangeAspect="1"/>
          </p:cNvGraphicFramePr>
          <p:nvPr/>
        </p:nvGraphicFramePr>
        <p:xfrm>
          <a:off x="2670919" y="4699397"/>
          <a:ext cx="4000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6" name="公式" r:id="rId10" imgW="114300" imgH="81915" progId="Equation.3">
                  <p:embed/>
                </p:oleObj>
              </mc:Choice>
              <mc:Fallback>
                <p:oleObj name="公式" r:id="rId10" imgW="114300" imgH="81915" progId="Equation.3">
                  <p:embed/>
                  <p:pic>
                    <p:nvPicPr>
                      <p:cNvPr id="0" name="图片 107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919" y="4699397"/>
                        <a:ext cx="4000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71"/>
          <p:cNvGraphicFramePr>
            <a:graphicFrameLocks noChangeAspect="1"/>
          </p:cNvGraphicFramePr>
          <p:nvPr/>
        </p:nvGraphicFramePr>
        <p:xfrm>
          <a:off x="1080244" y="5275660"/>
          <a:ext cx="13509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7" name="公式" r:id="rId12" imgW="1866900" imgH="508000" progId="Equation.3">
                  <p:embed/>
                </p:oleObj>
              </mc:Choice>
              <mc:Fallback>
                <p:oleObj name="公式" r:id="rId12" imgW="1866900" imgH="508000" progId="Equation.3">
                  <p:embed/>
                  <p:pic>
                    <p:nvPicPr>
                      <p:cNvPr id="0" name="图片 107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244" y="5275660"/>
                        <a:ext cx="13509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72"/>
          <p:cNvGraphicFramePr>
            <a:graphicFrameLocks noChangeAspect="1"/>
          </p:cNvGraphicFramePr>
          <p:nvPr/>
        </p:nvGraphicFramePr>
        <p:xfrm>
          <a:off x="1988294" y="5851922"/>
          <a:ext cx="3222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8" name="公式" r:id="rId14" imgW="381000" imgH="508000" progId="Equation.3">
                  <p:embed/>
                </p:oleObj>
              </mc:Choice>
              <mc:Fallback>
                <p:oleObj name="公式" r:id="rId14" imgW="381000" imgH="508000" progId="Equation.3">
                  <p:embed/>
                  <p:pic>
                    <p:nvPicPr>
                      <p:cNvPr id="0" name="图片 107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294" y="5851922"/>
                        <a:ext cx="3222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73"/>
          <p:cNvGraphicFramePr>
            <a:graphicFrameLocks noChangeAspect="1"/>
          </p:cNvGraphicFramePr>
          <p:nvPr/>
        </p:nvGraphicFramePr>
        <p:xfrm>
          <a:off x="1013569" y="5843985"/>
          <a:ext cx="3619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9" name="公式" r:id="rId16" imgW="431800" imgH="508000" progId="Equation.3">
                  <p:embed/>
                </p:oleObj>
              </mc:Choice>
              <mc:Fallback>
                <p:oleObj name="公式" r:id="rId16" imgW="431800" imgH="508000" progId="Equation.3">
                  <p:embed/>
                  <p:pic>
                    <p:nvPicPr>
                      <p:cNvPr id="0" name="图片 107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569" y="5843985"/>
                        <a:ext cx="3619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Line 74"/>
          <p:cNvSpPr>
            <a:spLocks noChangeShapeType="1"/>
          </p:cNvSpPr>
          <p:nvPr/>
        </p:nvSpPr>
        <p:spPr bwMode="auto">
          <a:xfrm flipV="1">
            <a:off x="1334244" y="5120085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Line 75"/>
          <p:cNvSpPr>
            <a:spLocks noChangeShapeType="1"/>
          </p:cNvSpPr>
          <p:nvPr/>
        </p:nvSpPr>
        <p:spPr bwMode="auto">
          <a:xfrm>
            <a:off x="1315194" y="559633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01995" y="620652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/>
          <p:nvPr/>
        </p:nvSpPr>
        <p:spPr bwMode="auto">
          <a:xfrm>
            <a:off x="8570912" y="64008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grpSp>
        <p:nvGrpSpPr>
          <p:cNvPr id="34" name="Group 2"/>
          <p:cNvGrpSpPr/>
          <p:nvPr/>
        </p:nvGrpSpPr>
        <p:grpSpPr bwMode="auto">
          <a:xfrm>
            <a:off x="5638800" y="962744"/>
            <a:ext cx="3124200" cy="5410200"/>
            <a:chOff x="3600" y="528"/>
            <a:chExt cx="1968" cy="3408"/>
          </a:xfrm>
        </p:grpSpPr>
        <p:grpSp>
          <p:nvGrpSpPr>
            <p:cNvPr id="35" name="Group 3"/>
            <p:cNvGrpSpPr/>
            <p:nvPr/>
          </p:nvGrpSpPr>
          <p:grpSpPr bwMode="auto">
            <a:xfrm>
              <a:off x="4272" y="528"/>
              <a:ext cx="707" cy="1920"/>
              <a:chOff x="960" y="576"/>
              <a:chExt cx="707" cy="1920"/>
            </a:xfrm>
          </p:grpSpPr>
          <p:sp>
            <p:nvSpPr>
              <p:cNvPr id="42" name="Line 4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>
                <a:off x="1200" y="230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AutoShape 6"/>
              <p:cNvSpPr>
                <a:spLocks noChangeArrowheads="1"/>
              </p:cNvSpPr>
              <p:nvPr/>
            </p:nvSpPr>
            <p:spPr bwMode="auto">
              <a:xfrm>
                <a:off x="960" y="768"/>
                <a:ext cx="480" cy="1536"/>
              </a:xfrm>
              <a:prstGeom prst="can">
                <a:avLst>
                  <a:gd name="adj" fmla="val 40000"/>
                </a:avLst>
              </a:prstGeom>
              <a:gradFill rotWithShape="0">
                <a:gsLst>
                  <a:gs pos="0">
                    <a:srgbClr val="728E72"/>
                  </a:gs>
                  <a:gs pos="50000">
                    <a:srgbClr val="CCFFCC"/>
                  </a:gs>
                  <a:gs pos="100000">
                    <a:srgbClr val="728E72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7"/>
              <p:cNvSpPr>
                <a:spLocks noChangeShapeType="1"/>
              </p:cNvSpPr>
              <p:nvPr/>
            </p:nvSpPr>
            <p:spPr bwMode="auto">
              <a:xfrm flipV="1">
                <a:off x="1200" y="864"/>
                <a:ext cx="0" cy="14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8"/>
              <p:cNvSpPr>
                <a:spLocks noChangeShapeType="1"/>
              </p:cNvSpPr>
              <p:nvPr/>
            </p:nvSpPr>
            <p:spPr bwMode="auto">
              <a:xfrm>
                <a:off x="120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9"/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>
                <a:off x="960" y="86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440" y="86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0" name="Object 12"/>
              <p:cNvGraphicFramePr>
                <a:graphicFrameLocks noChangeAspect="1"/>
              </p:cNvGraphicFramePr>
              <p:nvPr/>
            </p:nvGraphicFramePr>
            <p:xfrm>
              <a:off x="1440" y="960"/>
              <a:ext cx="22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54" name="Equation" r:id="rId1" imgW="215900" imgH="228600" progId="Equation.3">
                      <p:embed/>
                    </p:oleObj>
                  </mc:Choice>
                  <mc:Fallback>
                    <p:oleObj name="Equation" r:id="rId1" imgW="215900" imgH="228600" progId="Equation.3">
                      <p:embed/>
                      <p:pic>
                        <p:nvPicPr>
                          <p:cNvPr id="0" name="图片 1026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960"/>
                            <a:ext cx="22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13"/>
              <p:cNvGraphicFramePr>
                <a:graphicFrameLocks noChangeAspect="1"/>
              </p:cNvGraphicFramePr>
              <p:nvPr/>
            </p:nvGraphicFramePr>
            <p:xfrm>
              <a:off x="1008" y="576"/>
              <a:ext cx="15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55" name="Equation" r:id="rId3" imgW="165100" imgH="228600" progId="Equation.3">
                      <p:embed/>
                    </p:oleObj>
                  </mc:Choice>
                  <mc:Fallback>
                    <p:oleObj name="Equation" r:id="rId3" imgW="165100" imgH="228600" progId="Equation.3">
                      <p:embed/>
                      <p:pic>
                        <p:nvPicPr>
                          <p:cNvPr id="0" name="图片 1026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576"/>
                            <a:ext cx="15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600" y="528"/>
              <a:ext cx="1968" cy="34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512" y="1392"/>
              <a:ext cx="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4512" y="2208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AutoShape 17"/>
            <p:cNvSpPr>
              <a:spLocks noChangeArrowheads="1"/>
            </p:cNvSpPr>
            <p:nvPr/>
          </p:nvSpPr>
          <p:spPr bwMode="auto">
            <a:xfrm>
              <a:off x="4272" y="720"/>
              <a:ext cx="480" cy="1536"/>
            </a:xfrm>
            <a:prstGeom prst="can">
              <a:avLst>
                <a:gd name="adj" fmla="val 40000"/>
              </a:avLst>
            </a:prstGeom>
            <a:gradFill rotWithShape="0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V="1">
              <a:off x="4512" y="816"/>
              <a:ext cx="0" cy="1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4512" y="576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130323" y="908720"/>
            <a:ext cx="5305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   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无限长载流圆柱体的磁场</a:t>
            </a:r>
            <a:endParaRPr kumimoji="0" lang="zh-CN" altLang="en-US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197449" y="1528390"/>
            <a:ext cx="4160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解  </a:t>
            </a: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对称性分析</a:t>
            </a:r>
            <a:endParaRPr kumimoji="0" lang="zh-CN" altLang="en-US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683568" y="2113305"/>
            <a:ext cx="3929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选取回路</a:t>
            </a:r>
            <a:endParaRPr kumimoji="0" lang="zh-CN" altLang="en-US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" name="Object 23"/>
          <p:cNvGraphicFramePr>
            <a:graphicFrameLocks noChangeAspect="1"/>
          </p:cNvGraphicFramePr>
          <p:nvPr/>
        </p:nvGraphicFramePr>
        <p:xfrm>
          <a:off x="827584" y="2694330"/>
          <a:ext cx="1001688" cy="464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6" name="Equation" r:id="rId5" imgW="368300" imgH="165100" progId="Equation.3">
                  <p:embed/>
                </p:oleObj>
              </mc:Choice>
              <mc:Fallback>
                <p:oleObj name="Equation" r:id="rId5" imgW="368300" imgH="165100" progId="Equation.3">
                  <p:embed/>
                  <p:pic>
                    <p:nvPicPr>
                      <p:cNvPr id="0" name="图片 102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94330"/>
                        <a:ext cx="1001688" cy="464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4"/>
          <p:cNvGraphicFramePr>
            <a:graphicFrameLocks noChangeAspect="1"/>
          </p:cNvGraphicFramePr>
          <p:nvPr/>
        </p:nvGraphicFramePr>
        <p:xfrm>
          <a:off x="607556" y="3460429"/>
          <a:ext cx="1897856" cy="60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7" name="Equation" r:id="rId7" imgW="774065" imgH="228600" progId="Equation.3">
                  <p:embed/>
                </p:oleObj>
              </mc:Choice>
              <mc:Fallback>
                <p:oleObj name="Equation" r:id="rId7" imgW="774065" imgH="228600" progId="Equation.3">
                  <p:embed/>
                  <p:pic>
                    <p:nvPicPr>
                      <p:cNvPr id="0" name="图片 102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56" y="3460429"/>
                        <a:ext cx="1897856" cy="60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5"/>
          <p:cNvGraphicFramePr>
            <a:graphicFrameLocks noChangeAspect="1"/>
          </p:cNvGraphicFramePr>
          <p:nvPr/>
        </p:nvGraphicFramePr>
        <p:xfrm>
          <a:off x="3275856" y="3206996"/>
          <a:ext cx="1443608" cy="95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8" name="Equation" r:id="rId9" imgW="596900" imgH="393700" progId="Equation.3">
                  <p:embed/>
                </p:oleObj>
              </mc:Choice>
              <mc:Fallback>
                <p:oleObj name="Equation" r:id="rId9" imgW="596900" imgH="393700" progId="Equation.3">
                  <p:embed/>
                  <p:pic>
                    <p:nvPicPr>
                      <p:cNvPr id="0" name="图片 102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206996"/>
                        <a:ext cx="1443608" cy="955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6"/>
          <p:cNvGraphicFramePr>
            <a:graphicFrameLocks noChangeAspect="1"/>
          </p:cNvGraphicFramePr>
          <p:nvPr/>
        </p:nvGraphicFramePr>
        <p:xfrm>
          <a:off x="381000" y="4203898"/>
          <a:ext cx="4519613" cy="109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9" name="Equation" r:id="rId11" imgW="1981200" imgH="419100" progId="Equation.3">
                  <p:embed/>
                </p:oleObj>
              </mc:Choice>
              <mc:Fallback>
                <p:oleObj name="Equation" r:id="rId11" imgW="1981200" imgH="419100" progId="Equation.3">
                  <p:embed/>
                  <p:pic>
                    <p:nvPicPr>
                      <p:cNvPr id="0" name="图片 102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03898"/>
                        <a:ext cx="4519613" cy="1095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7"/>
          <p:cNvGraphicFramePr>
            <a:graphicFrameLocks noChangeAspect="1"/>
          </p:cNvGraphicFramePr>
          <p:nvPr/>
        </p:nvGraphicFramePr>
        <p:xfrm>
          <a:off x="524379" y="5147811"/>
          <a:ext cx="2064209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0" name="Equation" r:id="rId13" imgW="965200" imgH="419100" progId="Equation.3">
                  <p:embed/>
                </p:oleObj>
              </mc:Choice>
              <mc:Fallback>
                <p:oleObj name="Equation" r:id="rId13" imgW="965200" imgH="419100" progId="Equation.3">
                  <p:embed/>
                  <p:pic>
                    <p:nvPicPr>
                      <p:cNvPr id="0" name="图片 102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79" y="5147811"/>
                        <a:ext cx="2064209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8"/>
          <p:cNvGraphicFramePr>
            <a:graphicFrameLocks noChangeAspect="1"/>
          </p:cNvGraphicFramePr>
          <p:nvPr/>
        </p:nvGraphicFramePr>
        <p:xfrm>
          <a:off x="2936081" y="5247030"/>
          <a:ext cx="1690884" cy="98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1" name="Equation" r:id="rId15" imgW="698500" imgH="393700" progId="Equation.3">
                  <p:embed/>
                </p:oleObj>
              </mc:Choice>
              <mc:Fallback>
                <p:oleObj name="Equation" r:id="rId15" imgW="698500" imgH="393700" progId="Equation.3">
                  <p:embed/>
                  <p:pic>
                    <p:nvPicPr>
                      <p:cNvPr id="0" name="图片 102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081" y="5247030"/>
                        <a:ext cx="1690884" cy="983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9"/>
          <p:cNvGraphicFramePr>
            <a:graphicFrameLocks noChangeAspect="1"/>
          </p:cNvGraphicFramePr>
          <p:nvPr/>
        </p:nvGraphicFramePr>
        <p:xfrm>
          <a:off x="2663628" y="2580289"/>
          <a:ext cx="2215000" cy="73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2" name="Equation" r:id="rId17" imgW="862965" imgH="292100" progId="Equation.3">
                  <p:embed/>
                </p:oleObj>
              </mc:Choice>
              <mc:Fallback>
                <p:oleObj name="Equation" r:id="rId17" imgW="862965" imgH="292100" progId="Equation.3">
                  <p:embed/>
                  <p:pic>
                    <p:nvPicPr>
                      <p:cNvPr id="0" name="图片 102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628" y="2580289"/>
                        <a:ext cx="2215000" cy="735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30"/>
          <p:cNvGrpSpPr/>
          <p:nvPr/>
        </p:nvGrpSpPr>
        <p:grpSpPr bwMode="auto">
          <a:xfrm>
            <a:off x="6248400" y="4086944"/>
            <a:ext cx="1676400" cy="1676400"/>
            <a:chOff x="3984" y="2544"/>
            <a:chExt cx="1056" cy="1056"/>
          </a:xfrm>
        </p:grpSpPr>
        <p:sp>
          <p:nvSpPr>
            <p:cNvPr id="63" name="Oval 31"/>
            <p:cNvSpPr>
              <a:spLocks noChangeArrowheads="1"/>
            </p:cNvSpPr>
            <p:nvPr/>
          </p:nvSpPr>
          <p:spPr bwMode="auto">
            <a:xfrm>
              <a:off x="4272" y="2832"/>
              <a:ext cx="480" cy="480"/>
            </a:xfrm>
            <a:prstGeom prst="ellipse">
              <a:avLst/>
            </a:prstGeom>
            <a:solidFill>
              <a:srgbClr val="CBF4F5">
                <a:alpha val="50195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64" name="Oval 32"/>
            <p:cNvSpPr>
              <a:spLocks noChangeArrowheads="1"/>
            </p:cNvSpPr>
            <p:nvPr/>
          </p:nvSpPr>
          <p:spPr bwMode="auto">
            <a:xfrm>
              <a:off x="3984" y="2544"/>
              <a:ext cx="1056" cy="105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65" name="Object 33"/>
            <p:cNvGraphicFramePr>
              <a:graphicFrameLocks noChangeAspect="1"/>
            </p:cNvGraphicFramePr>
            <p:nvPr/>
          </p:nvGraphicFramePr>
          <p:xfrm>
            <a:off x="4128" y="2928"/>
            <a:ext cx="19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3" name="Equation" r:id="rId19" imgW="165100" imgH="228600" progId="Equation.3">
                    <p:embed/>
                  </p:oleObj>
                </mc:Choice>
                <mc:Fallback>
                  <p:oleObj name="Equation" r:id="rId19" imgW="165100" imgH="228600" progId="Equation.3">
                    <p:embed/>
                    <p:pic>
                      <p:nvPicPr>
                        <p:cNvPr id="0" name="图片 102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928"/>
                          <a:ext cx="19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oup 34"/>
          <p:cNvGrpSpPr/>
          <p:nvPr/>
        </p:nvGrpSpPr>
        <p:grpSpPr bwMode="auto">
          <a:xfrm>
            <a:off x="6858000" y="4569544"/>
            <a:ext cx="1576388" cy="1117600"/>
            <a:chOff x="4368" y="2848"/>
            <a:chExt cx="993" cy="704"/>
          </a:xfrm>
        </p:grpSpPr>
        <p:graphicFrame>
          <p:nvGraphicFramePr>
            <p:cNvPr id="67" name="Object 35"/>
            <p:cNvGraphicFramePr>
              <a:graphicFrameLocks noChangeAspect="1"/>
            </p:cNvGraphicFramePr>
            <p:nvPr/>
          </p:nvGraphicFramePr>
          <p:xfrm>
            <a:off x="5040" y="2848"/>
            <a:ext cx="32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4" name="Equation" r:id="rId20" imgW="330200" imgH="279400" progId="Equation.3">
                    <p:embed/>
                  </p:oleObj>
                </mc:Choice>
                <mc:Fallback>
                  <p:oleObj name="Equation" r:id="rId20" imgW="330200" imgH="279400" progId="Equation.3">
                    <p:embed/>
                    <p:pic>
                      <p:nvPicPr>
                        <p:cNvPr id="0" name="图片 102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48"/>
                          <a:ext cx="32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" name="Group 36"/>
            <p:cNvGrpSpPr/>
            <p:nvPr/>
          </p:nvGrpSpPr>
          <p:grpSpPr bwMode="auto">
            <a:xfrm>
              <a:off x="4368" y="3072"/>
              <a:ext cx="768" cy="480"/>
              <a:chOff x="4368" y="3072"/>
              <a:chExt cx="768" cy="480"/>
            </a:xfrm>
          </p:grpSpPr>
          <p:sp>
            <p:nvSpPr>
              <p:cNvPr id="69" name="Oval 37"/>
              <p:cNvSpPr>
                <a:spLocks noChangeArrowheads="1"/>
              </p:cNvSpPr>
              <p:nvPr/>
            </p:nvSpPr>
            <p:spPr bwMode="auto">
              <a:xfrm>
                <a:off x="4512" y="316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0" name="Group 38"/>
              <p:cNvGrpSpPr/>
              <p:nvPr/>
            </p:nvGrpSpPr>
            <p:grpSpPr bwMode="auto">
              <a:xfrm>
                <a:off x="4368" y="3072"/>
                <a:ext cx="768" cy="480"/>
                <a:chOff x="4368" y="3072"/>
                <a:chExt cx="768" cy="480"/>
              </a:xfrm>
            </p:grpSpPr>
            <p:graphicFrame>
              <p:nvGraphicFramePr>
                <p:cNvPr id="71" name="Object 39"/>
                <p:cNvGraphicFramePr>
                  <a:graphicFrameLocks noChangeAspect="1"/>
                </p:cNvGraphicFramePr>
                <p:nvPr/>
              </p:nvGraphicFramePr>
              <p:xfrm>
                <a:off x="4368" y="3290"/>
                <a:ext cx="288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665" name="Equation" r:id="rId22" imgW="279400" imgH="254000" progId="Equation.3">
                        <p:embed/>
                      </p:oleObj>
                    </mc:Choice>
                    <mc:Fallback>
                      <p:oleObj name="Equation" r:id="rId22" imgW="279400" imgH="254000" progId="Equation.3">
                        <p:embed/>
                        <p:pic>
                          <p:nvPicPr>
                            <p:cNvPr id="0" name="图片 1026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3290"/>
                              <a:ext cx="288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72" name="Group 40"/>
                <p:cNvGrpSpPr/>
                <p:nvPr/>
              </p:nvGrpSpPr>
              <p:grpSpPr bwMode="auto">
                <a:xfrm>
                  <a:off x="4560" y="3072"/>
                  <a:ext cx="576" cy="432"/>
                  <a:chOff x="1104" y="3024"/>
                  <a:chExt cx="576" cy="432"/>
                </a:xfrm>
              </p:grpSpPr>
              <p:sp>
                <p:nvSpPr>
                  <p:cNvPr id="73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04" y="3024"/>
                    <a:ext cx="480" cy="96"/>
                  </a:xfrm>
                  <a:prstGeom prst="line">
                    <a:avLst/>
                  </a:prstGeom>
                  <a:noFill/>
                  <a:ln w="25400">
                    <a:solidFill>
                      <a:srgbClr val="FF3399"/>
                    </a:solidFill>
                    <a:rou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3024"/>
                    <a:ext cx="96" cy="432"/>
                  </a:xfrm>
                  <a:prstGeom prst="line">
                    <a:avLst/>
                  </a:prstGeom>
                  <a:noFill/>
                  <a:ln w="31750">
                    <a:solidFill>
                      <a:srgbClr val="FF3399"/>
                    </a:solidFill>
                    <a:rou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2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</p:grpSp>
      <p:grpSp>
        <p:nvGrpSpPr>
          <p:cNvPr id="75" name="Group 43"/>
          <p:cNvGrpSpPr/>
          <p:nvPr/>
        </p:nvGrpSpPr>
        <p:grpSpPr bwMode="auto">
          <a:xfrm>
            <a:off x="7086600" y="4696544"/>
            <a:ext cx="838200" cy="914400"/>
            <a:chOff x="1056" y="2880"/>
            <a:chExt cx="528" cy="576"/>
          </a:xfrm>
        </p:grpSpPr>
        <p:sp>
          <p:nvSpPr>
            <p:cNvPr id="76" name="Oval 44"/>
            <p:cNvSpPr>
              <a:spLocks noChangeArrowheads="1"/>
            </p:cNvSpPr>
            <p:nvPr/>
          </p:nvSpPr>
          <p:spPr bwMode="auto">
            <a:xfrm>
              <a:off x="1056" y="288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1104" y="2928"/>
              <a:ext cx="480" cy="9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 flipH="1">
              <a:off x="1488" y="3024"/>
              <a:ext cx="96" cy="432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" name="Group 47"/>
          <p:cNvGrpSpPr/>
          <p:nvPr/>
        </p:nvGrpSpPr>
        <p:grpSpPr bwMode="auto">
          <a:xfrm>
            <a:off x="6858000" y="4558432"/>
            <a:ext cx="1066800" cy="1509712"/>
            <a:chOff x="4368" y="2841"/>
            <a:chExt cx="672" cy="951"/>
          </a:xfrm>
        </p:grpSpPr>
        <p:grpSp>
          <p:nvGrpSpPr>
            <p:cNvPr id="81" name="Group 48"/>
            <p:cNvGrpSpPr/>
            <p:nvPr/>
          </p:nvGrpSpPr>
          <p:grpSpPr bwMode="auto">
            <a:xfrm>
              <a:off x="4368" y="2928"/>
              <a:ext cx="672" cy="864"/>
              <a:chOff x="4368" y="2928"/>
              <a:chExt cx="672" cy="864"/>
            </a:xfrm>
          </p:grpSpPr>
          <p:sp>
            <p:nvSpPr>
              <p:cNvPr id="83" name="Line 49"/>
              <p:cNvSpPr>
                <a:spLocks noChangeShapeType="1"/>
              </p:cNvSpPr>
              <p:nvPr/>
            </p:nvSpPr>
            <p:spPr bwMode="auto">
              <a:xfrm>
                <a:off x="5040" y="3072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4" name="Group 50"/>
              <p:cNvGrpSpPr/>
              <p:nvPr/>
            </p:nvGrpSpPr>
            <p:grpSpPr bwMode="auto">
              <a:xfrm>
                <a:off x="4368" y="2928"/>
                <a:ext cx="672" cy="288"/>
                <a:chOff x="4368" y="2928"/>
                <a:chExt cx="672" cy="288"/>
              </a:xfrm>
            </p:grpSpPr>
            <p:sp>
              <p:nvSpPr>
                <p:cNvPr id="85" name="Line 51"/>
                <p:cNvSpPr>
                  <a:spLocks noChangeShapeType="1"/>
                </p:cNvSpPr>
                <p:nvPr/>
              </p:nvSpPr>
              <p:spPr bwMode="auto">
                <a:xfrm>
                  <a:off x="4512" y="3072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Oval 52"/>
                <p:cNvSpPr>
                  <a:spLocks noChangeArrowheads="1"/>
                </p:cNvSpPr>
                <p:nvPr/>
              </p:nvSpPr>
              <p:spPr bwMode="auto">
                <a:xfrm>
                  <a:off x="4368" y="2928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rgbClr val="CC660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2" name="Text Box 53"/>
            <p:cNvSpPr txBox="1">
              <a:spLocks noChangeArrowheads="1"/>
            </p:cNvSpPr>
            <p:nvPr/>
          </p:nvSpPr>
          <p:spPr bwMode="auto">
            <a:xfrm>
              <a:off x="4426" y="2841"/>
              <a:ext cx="1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kumimoji="0" lang="en-US" altLang="zh-CN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Group 54"/>
          <p:cNvGrpSpPr/>
          <p:nvPr/>
        </p:nvGrpSpPr>
        <p:grpSpPr bwMode="auto">
          <a:xfrm>
            <a:off x="7531100" y="4906094"/>
            <a:ext cx="422275" cy="1466850"/>
            <a:chOff x="4792" y="3060"/>
            <a:chExt cx="266" cy="924"/>
          </a:xfrm>
        </p:grpSpPr>
        <p:graphicFrame>
          <p:nvGraphicFramePr>
            <p:cNvPr id="88" name="Object 55"/>
            <p:cNvGraphicFramePr>
              <a:graphicFrameLocks noChangeAspect="1"/>
            </p:cNvGraphicFramePr>
            <p:nvPr/>
          </p:nvGraphicFramePr>
          <p:xfrm>
            <a:off x="4792" y="3648"/>
            <a:ext cx="26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6" name="公式" r:id="rId24" imgW="152400" imgH="190500" progId="Equation.3">
                    <p:embed/>
                  </p:oleObj>
                </mc:Choice>
                <mc:Fallback>
                  <p:oleObj name="公式" r:id="rId24" imgW="152400" imgH="190500" progId="Equation.3">
                    <p:embed/>
                    <p:pic>
                      <p:nvPicPr>
                        <p:cNvPr id="0" name="图片 102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3648"/>
                          <a:ext cx="26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Freeform 56"/>
            <p:cNvSpPr/>
            <p:nvPr/>
          </p:nvSpPr>
          <p:spPr bwMode="auto">
            <a:xfrm>
              <a:off x="5038" y="3060"/>
              <a:ext cx="1" cy="642"/>
            </a:xfrm>
            <a:custGeom>
              <a:avLst/>
              <a:gdLst>
                <a:gd name="T0" fmla="*/ 0 w 1"/>
                <a:gd name="T1" fmla="*/ 0 h 642"/>
                <a:gd name="T2" fmla="*/ 0 w 1"/>
                <a:gd name="T3" fmla="*/ 642 h 642"/>
                <a:gd name="T4" fmla="*/ 0 60000 65536"/>
                <a:gd name="T5" fmla="*/ 0 60000 65536"/>
                <a:gd name="T6" fmla="*/ 0 w 1"/>
                <a:gd name="T7" fmla="*/ 0 h 642"/>
                <a:gd name="T8" fmla="*/ 1 w 1"/>
                <a:gd name="T9" fmla="*/ 642 h 6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2">
                  <a:moveTo>
                    <a:pt x="0" y="0"/>
                  </a:moveTo>
                  <a:lnTo>
                    <a:pt x="0" y="642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roup 57"/>
          <p:cNvGrpSpPr/>
          <p:nvPr/>
        </p:nvGrpSpPr>
        <p:grpSpPr bwMode="auto">
          <a:xfrm>
            <a:off x="5791200" y="1038944"/>
            <a:ext cx="2209800" cy="1905000"/>
            <a:chOff x="3696" y="528"/>
            <a:chExt cx="1392" cy="1200"/>
          </a:xfrm>
        </p:grpSpPr>
        <p:grpSp>
          <p:nvGrpSpPr>
            <p:cNvPr id="91" name="Group 58"/>
            <p:cNvGrpSpPr/>
            <p:nvPr/>
          </p:nvGrpSpPr>
          <p:grpSpPr bwMode="auto">
            <a:xfrm>
              <a:off x="3696" y="528"/>
              <a:ext cx="1392" cy="1200"/>
              <a:chOff x="3696" y="528"/>
              <a:chExt cx="1392" cy="1200"/>
            </a:xfrm>
          </p:grpSpPr>
          <p:sp>
            <p:nvSpPr>
              <p:cNvPr id="93" name="Line 59"/>
              <p:cNvSpPr>
                <a:spLocks noChangeShapeType="1"/>
              </p:cNvSpPr>
              <p:nvPr/>
            </p:nvSpPr>
            <p:spPr bwMode="auto">
              <a:xfrm>
                <a:off x="4512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Line 60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Line 61"/>
              <p:cNvSpPr>
                <a:spLocks noChangeShapeType="1"/>
              </p:cNvSpPr>
              <p:nvPr/>
            </p:nvSpPr>
            <p:spPr bwMode="auto">
              <a:xfrm>
                <a:off x="4272" y="86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Line 62"/>
              <p:cNvSpPr>
                <a:spLocks noChangeShapeType="1"/>
              </p:cNvSpPr>
              <p:nvPr/>
            </p:nvSpPr>
            <p:spPr bwMode="auto">
              <a:xfrm>
                <a:off x="4752" y="86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97" name="Object 63"/>
              <p:cNvGraphicFramePr>
                <a:graphicFrameLocks noChangeAspect="1"/>
              </p:cNvGraphicFramePr>
              <p:nvPr/>
            </p:nvGraphicFramePr>
            <p:xfrm>
              <a:off x="4752" y="960"/>
              <a:ext cx="22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67" name="Equation" r:id="rId26" imgW="215900" imgH="228600" progId="Equation.3">
                      <p:embed/>
                    </p:oleObj>
                  </mc:Choice>
                  <mc:Fallback>
                    <p:oleObj name="Equation" r:id="rId26" imgW="215900" imgH="228600" progId="Equation.3">
                      <p:embed/>
                      <p:pic>
                        <p:nvPicPr>
                          <p:cNvPr id="0" name="图片 1026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960"/>
                            <a:ext cx="22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Object 64"/>
              <p:cNvGraphicFramePr>
                <a:graphicFrameLocks noChangeAspect="1"/>
              </p:cNvGraphicFramePr>
              <p:nvPr/>
            </p:nvGraphicFramePr>
            <p:xfrm>
              <a:off x="3696" y="1248"/>
              <a:ext cx="22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68" name="Equation" r:id="rId28" imgW="190500" imgH="228600" progId="Equation.3">
                      <p:embed/>
                    </p:oleObj>
                  </mc:Choice>
                  <mc:Fallback>
                    <p:oleObj name="Equation" r:id="rId28" imgW="190500" imgH="228600" progId="Equation.3">
                      <p:embed/>
                      <p:pic>
                        <p:nvPicPr>
                          <p:cNvPr id="0" name="图片 1026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48"/>
                            <a:ext cx="22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" name="Oval 65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1152" cy="672"/>
              </a:xfrm>
              <a:prstGeom prst="ellipse">
                <a:avLst/>
              </a:prstGeom>
              <a:solidFill>
                <a:srgbClr val="FFCCFF">
                  <a:alpha val="50195"/>
                </a:srgbClr>
              </a:solidFill>
              <a:ln w="28575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100" name="Object 66"/>
              <p:cNvGraphicFramePr>
                <a:graphicFrameLocks noChangeAspect="1"/>
              </p:cNvGraphicFramePr>
              <p:nvPr/>
            </p:nvGraphicFramePr>
            <p:xfrm>
              <a:off x="4704" y="1392"/>
              <a:ext cx="208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69" name="公式" r:id="rId30" imgW="114300" imgH="127000" progId="Equation.3">
                      <p:embed/>
                    </p:oleObj>
                  </mc:Choice>
                  <mc:Fallback>
                    <p:oleObj name="公式" r:id="rId30" imgW="114300" imgH="127000" progId="Equation.3">
                      <p:embed/>
                      <p:pic>
                        <p:nvPicPr>
                          <p:cNvPr id="0" name="图片 1026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392"/>
                            <a:ext cx="208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" name="Line 67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57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Line 68"/>
              <p:cNvSpPr>
                <a:spLocks noChangeShapeType="1"/>
              </p:cNvSpPr>
              <p:nvPr/>
            </p:nvSpPr>
            <p:spPr bwMode="auto">
              <a:xfrm flipV="1">
                <a:off x="3936" y="1344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AutoShape 69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480" cy="816"/>
              </a:xfrm>
              <a:prstGeom prst="can">
                <a:avLst>
                  <a:gd name="adj" fmla="val 42500"/>
                </a:avLst>
              </a:prstGeom>
              <a:gradFill rotWithShape="0">
                <a:gsLst>
                  <a:gs pos="0">
                    <a:srgbClr val="FFFFFF">
                      <a:gamma/>
                      <a:shade val="76078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76078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Line 70"/>
              <p:cNvSpPr>
                <a:spLocks noChangeShapeType="1"/>
              </p:cNvSpPr>
              <p:nvPr/>
            </p:nvSpPr>
            <p:spPr bwMode="auto">
              <a:xfrm flipV="1">
                <a:off x="4272" y="768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Oval 71"/>
              <p:cNvSpPr>
                <a:spLocks noChangeArrowheads="1"/>
              </p:cNvSpPr>
              <p:nvPr/>
            </p:nvSpPr>
            <p:spPr bwMode="auto">
              <a:xfrm>
                <a:off x="4272" y="672"/>
                <a:ext cx="480" cy="19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Line 72"/>
              <p:cNvSpPr>
                <a:spLocks noChangeShapeType="1"/>
              </p:cNvSpPr>
              <p:nvPr/>
            </p:nvSpPr>
            <p:spPr bwMode="auto">
              <a:xfrm flipV="1">
                <a:off x="4512" y="864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Line 73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108" name="Object 74"/>
              <p:cNvGraphicFramePr>
                <a:graphicFrameLocks noChangeAspect="1"/>
              </p:cNvGraphicFramePr>
              <p:nvPr/>
            </p:nvGraphicFramePr>
            <p:xfrm>
              <a:off x="4752" y="960"/>
              <a:ext cx="22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70" name="Equation" r:id="rId32" imgW="215900" imgH="228600" progId="Equation.3">
                      <p:embed/>
                    </p:oleObj>
                  </mc:Choice>
                  <mc:Fallback>
                    <p:oleObj name="Equation" r:id="rId32" imgW="215900" imgH="228600" progId="Equation.3">
                      <p:embed/>
                      <p:pic>
                        <p:nvPicPr>
                          <p:cNvPr id="0" name="图片 1026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960"/>
                            <a:ext cx="22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" name="Line 75"/>
              <p:cNvSpPr>
                <a:spLocks noChangeShapeType="1"/>
              </p:cNvSpPr>
              <p:nvPr/>
            </p:nvSpPr>
            <p:spPr bwMode="auto">
              <a:xfrm>
                <a:off x="4510" y="528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" name="Freeform 76"/>
            <p:cNvSpPr/>
            <p:nvPr/>
          </p:nvSpPr>
          <p:spPr bwMode="auto">
            <a:xfrm>
              <a:off x="4518" y="1344"/>
              <a:ext cx="234" cy="36"/>
            </a:xfrm>
            <a:custGeom>
              <a:avLst/>
              <a:gdLst>
                <a:gd name="T0" fmla="*/ 234 w 234"/>
                <a:gd name="T1" fmla="*/ 36 h 36"/>
                <a:gd name="T2" fmla="*/ 0 w 234"/>
                <a:gd name="T3" fmla="*/ 0 h 36"/>
                <a:gd name="T4" fmla="*/ 0 60000 65536"/>
                <a:gd name="T5" fmla="*/ 0 60000 65536"/>
                <a:gd name="T6" fmla="*/ 0 w 234"/>
                <a:gd name="T7" fmla="*/ 0 h 36"/>
                <a:gd name="T8" fmla="*/ 234 w 234"/>
                <a:gd name="T9" fmla="*/ 36 h 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4" h="36">
                  <a:moveTo>
                    <a:pt x="234" y="36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roup 77"/>
          <p:cNvGrpSpPr/>
          <p:nvPr/>
        </p:nvGrpSpPr>
        <p:grpSpPr bwMode="auto">
          <a:xfrm>
            <a:off x="7613650" y="2481982"/>
            <a:ext cx="609600" cy="936625"/>
            <a:chOff x="4848" y="1454"/>
            <a:chExt cx="384" cy="590"/>
          </a:xfrm>
        </p:grpSpPr>
        <p:sp>
          <p:nvSpPr>
            <p:cNvPr id="111" name="Freeform 78"/>
            <p:cNvSpPr/>
            <p:nvPr/>
          </p:nvSpPr>
          <p:spPr bwMode="auto">
            <a:xfrm>
              <a:off x="4848" y="1454"/>
              <a:ext cx="235" cy="454"/>
            </a:xfrm>
            <a:custGeom>
              <a:avLst/>
              <a:gdLst>
                <a:gd name="T0" fmla="*/ 235 w 235"/>
                <a:gd name="T1" fmla="*/ 0 h 454"/>
                <a:gd name="T2" fmla="*/ 0 w 235"/>
                <a:gd name="T3" fmla="*/ 454 h 454"/>
                <a:gd name="T4" fmla="*/ 0 60000 65536"/>
                <a:gd name="T5" fmla="*/ 0 60000 65536"/>
                <a:gd name="T6" fmla="*/ 0 w 235"/>
                <a:gd name="T7" fmla="*/ 0 h 454"/>
                <a:gd name="T8" fmla="*/ 235 w 235"/>
                <a:gd name="T9" fmla="*/ 454 h 4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454">
                  <a:moveTo>
                    <a:pt x="235" y="0"/>
                  </a:moveTo>
                  <a:lnTo>
                    <a:pt x="0" y="454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12" name="Object 79"/>
            <p:cNvGraphicFramePr>
              <a:graphicFrameLocks noChangeAspect="1"/>
            </p:cNvGraphicFramePr>
            <p:nvPr/>
          </p:nvGraphicFramePr>
          <p:xfrm>
            <a:off x="4896" y="1680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1" name="公式" r:id="rId33" imgW="152400" imgH="190500" progId="Equation.3">
                    <p:embed/>
                  </p:oleObj>
                </mc:Choice>
                <mc:Fallback>
                  <p:oleObj name="公式" r:id="rId33" imgW="152400" imgH="190500" progId="Equation.3">
                    <p:embed/>
                    <p:pic>
                      <p:nvPicPr>
                        <p:cNvPr id="0" name="图片 102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680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utoUpdateAnimBg="0"/>
      <p:bldP spid="5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 txBox="1"/>
          <p:nvPr/>
        </p:nvSpPr>
        <p:spPr bwMode="auto">
          <a:xfrm>
            <a:off x="8570912" y="64008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1101995" y="620688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4" name="Rectangle 2"/>
          <p:cNvSpPr>
            <a:spLocks noChangeArrowheads="1"/>
          </p:cNvSpPr>
          <p:nvPr/>
        </p:nvSpPr>
        <p:spPr bwMode="auto">
          <a:xfrm>
            <a:off x="1027113" y="1412776"/>
            <a:ext cx="6400800" cy="2074998"/>
          </a:xfrm>
          <a:prstGeom prst="rect">
            <a:avLst/>
          </a:prstGeom>
          <a:solidFill>
            <a:srgbClr val="FFFF99"/>
          </a:solidFill>
          <a:ln w="28575">
            <a:solidFill>
              <a:srgbClr val="CC0000"/>
            </a:solidFill>
            <a:miter lim="800000"/>
            <a:tailEnd type="none" w="sm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5" name="Group 3"/>
          <p:cNvGrpSpPr/>
          <p:nvPr/>
        </p:nvGrpSpPr>
        <p:grpSpPr bwMode="auto">
          <a:xfrm>
            <a:off x="1331913" y="1417798"/>
            <a:ext cx="5373687" cy="2083210"/>
            <a:chOff x="768" y="720"/>
            <a:chExt cx="3504" cy="1491"/>
          </a:xfrm>
        </p:grpSpPr>
        <p:graphicFrame>
          <p:nvGraphicFramePr>
            <p:cNvPr id="116" name="Object 4"/>
            <p:cNvGraphicFramePr>
              <a:graphicFrameLocks noChangeAspect="1"/>
            </p:cNvGraphicFramePr>
            <p:nvPr/>
          </p:nvGraphicFramePr>
          <p:xfrm>
            <a:off x="1089" y="1056"/>
            <a:ext cx="97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08" name="公式" r:id="rId1" imgW="1016000" imgH="279400" progId="Equation.3">
                    <p:embed/>
                  </p:oleObj>
                </mc:Choice>
                <mc:Fallback>
                  <p:oleObj name="公式" r:id="rId1" imgW="1016000" imgH="279400" progId="Equation.3">
                    <p:embed/>
                    <p:pic>
                      <p:nvPicPr>
                        <p:cNvPr id="0" name="图片 103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1056"/>
                          <a:ext cx="97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5"/>
            <p:cNvGraphicFramePr>
              <a:graphicFrameLocks noChangeAspect="1"/>
            </p:cNvGraphicFramePr>
            <p:nvPr/>
          </p:nvGraphicFramePr>
          <p:xfrm>
            <a:off x="1181" y="1584"/>
            <a:ext cx="78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09" name="Equation" r:id="rId3" imgW="444500" imgH="203200" progId="Equation.3">
                    <p:embed/>
                  </p:oleObj>
                </mc:Choice>
                <mc:Fallback>
                  <p:oleObj name="Equation" r:id="rId3" imgW="444500" imgH="203200" progId="Equation.3">
                    <p:embed/>
                    <p:pic>
                      <p:nvPicPr>
                        <p:cNvPr id="0" name="图片 103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" y="1584"/>
                          <a:ext cx="785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" name="AutoShape 6"/>
            <p:cNvSpPr/>
            <p:nvPr/>
          </p:nvSpPr>
          <p:spPr bwMode="auto">
            <a:xfrm>
              <a:off x="768" y="1152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19" name="Object 7"/>
            <p:cNvGraphicFramePr>
              <a:graphicFrameLocks noChangeAspect="1"/>
            </p:cNvGraphicFramePr>
            <p:nvPr/>
          </p:nvGraphicFramePr>
          <p:xfrm>
            <a:off x="2842" y="720"/>
            <a:ext cx="1430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10" name="Equation" r:id="rId5" imgW="698500" imgH="393700" progId="Equation.3">
                    <p:embed/>
                  </p:oleObj>
                </mc:Choice>
                <mc:Fallback>
                  <p:oleObj name="Equation" r:id="rId5" imgW="698500" imgH="393700" progId="Equation.3">
                    <p:embed/>
                    <p:pic>
                      <p:nvPicPr>
                        <p:cNvPr id="0" name="图片 103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720"/>
                          <a:ext cx="1430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8"/>
            <p:cNvGraphicFramePr>
              <a:graphicFrameLocks noChangeAspect="1"/>
            </p:cNvGraphicFramePr>
            <p:nvPr/>
          </p:nvGraphicFramePr>
          <p:xfrm>
            <a:off x="2847" y="1437"/>
            <a:ext cx="133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11" name="Equation" r:id="rId7" imgW="596900" imgH="393700" progId="Equation.3">
                    <p:embed/>
                  </p:oleObj>
                </mc:Choice>
                <mc:Fallback>
                  <p:oleObj name="Equation" r:id="rId7" imgW="596900" imgH="393700" progId="Equation.3">
                    <p:embed/>
                    <p:pic>
                      <p:nvPicPr>
                        <p:cNvPr id="0" name="图片 103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1437"/>
                          <a:ext cx="1338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" name="Group 9"/>
          <p:cNvGrpSpPr/>
          <p:nvPr/>
        </p:nvGrpSpPr>
        <p:grpSpPr bwMode="auto">
          <a:xfrm>
            <a:off x="990600" y="3581436"/>
            <a:ext cx="7239000" cy="2743200"/>
            <a:chOff x="624" y="2112"/>
            <a:chExt cx="4560" cy="1824"/>
          </a:xfrm>
        </p:grpSpPr>
        <p:sp>
          <p:nvSpPr>
            <p:cNvPr id="122" name="Rectangle 10"/>
            <p:cNvSpPr>
              <a:spLocks noChangeArrowheads="1"/>
            </p:cNvSpPr>
            <p:nvPr/>
          </p:nvSpPr>
          <p:spPr bwMode="auto">
            <a:xfrm>
              <a:off x="624" y="2112"/>
              <a:ext cx="4560" cy="1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3" name="Group 11"/>
            <p:cNvGrpSpPr/>
            <p:nvPr/>
          </p:nvGrpSpPr>
          <p:grpSpPr bwMode="auto">
            <a:xfrm>
              <a:off x="960" y="2208"/>
              <a:ext cx="816" cy="1632"/>
              <a:chOff x="960" y="2208"/>
              <a:chExt cx="816" cy="1632"/>
            </a:xfrm>
          </p:grpSpPr>
          <p:sp>
            <p:nvSpPr>
              <p:cNvPr id="139" name="AutoShape 12"/>
              <p:cNvSpPr>
                <a:spLocks noChangeArrowheads="1"/>
              </p:cNvSpPr>
              <p:nvPr/>
            </p:nvSpPr>
            <p:spPr bwMode="auto">
              <a:xfrm>
                <a:off x="960" y="2465"/>
                <a:ext cx="768" cy="1375"/>
              </a:xfrm>
              <a:prstGeom prst="can">
                <a:avLst>
                  <a:gd name="adj" fmla="val 28073"/>
                </a:avLst>
              </a:prstGeom>
              <a:gradFill rotWithShape="0">
                <a:gsLst>
                  <a:gs pos="0">
                    <a:srgbClr val="FFFFFF">
                      <a:gamma/>
                      <a:shade val="6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Line 13"/>
              <p:cNvSpPr>
                <a:spLocks noChangeShapeType="1"/>
              </p:cNvSpPr>
              <p:nvPr/>
            </p:nvSpPr>
            <p:spPr bwMode="auto">
              <a:xfrm>
                <a:off x="1344" y="2259"/>
                <a:ext cx="0" cy="35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Line 14"/>
              <p:cNvSpPr>
                <a:spLocks noChangeShapeType="1"/>
              </p:cNvSpPr>
              <p:nvPr/>
            </p:nvSpPr>
            <p:spPr bwMode="auto">
              <a:xfrm>
                <a:off x="1344" y="2616"/>
                <a:ext cx="0" cy="1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Line 15"/>
              <p:cNvSpPr>
                <a:spLocks noChangeShapeType="1"/>
              </p:cNvSpPr>
              <p:nvPr/>
            </p:nvSpPr>
            <p:spPr bwMode="auto">
              <a:xfrm>
                <a:off x="1344" y="312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143" name="Object 16"/>
              <p:cNvGraphicFramePr>
                <a:graphicFrameLocks noChangeAspect="1"/>
              </p:cNvGraphicFramePr>
              <p:nvPr/>
            </p:nvGraphicFramePr>
            <p:xfrm>
              <a:off x="1392" y="3168"/>
              <a:ext cx="38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12" name="Equation" r:id="rId9" imgW="215900" imgH="228600" progId="Equation.3">
                      <p:embed/>
                    </p:oleObj>
                  </mc:Choice>
                  <mc:Fallback>
                    <p:oleObj name="Equation" r:id="rId9" imgW="215900" imgH="228600" progId="Equation.3">
                      <p:embed/>
                      <p:pic>
                        <p:nvPicPr>
                          <p:cNvPr id="0" name="图片 1036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168"/>
                            <a:ext cx="384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0">
                                  <a:gsLst>
                                    <a:gs pos="0">
                                      <a:srgbClr val="76765E"/>
                                    </a:gs>
                                    <a:gs pos="50000">
                                      <a:srgbClr val="FFFFCC"/>
                                    </a:gs>
                                    <a:gs pos="100000">
                                      <a:srgbClr val="76765E"/>
                                    </a:gs>
                                  </a:gsLst>
                                  <a:lin ang="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" name="Object 17"/>
              <p:cNvGraphicFramePr>
                <a:graphicFrameLocks noChangeAspect="1"/>
              </p:cNvGraphicFramePr>
              <p:nvPr/>
            </p:nvGraphicFramePr>
            <p:xfrm>
              <a:off x="1037" y="2208"/>
              <a:ext cx="277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13" name="Equation" r:id="rId11" imgW="165100" imgH="228600" progId="Equation.3">
                      <p:embed/>
                    </p:oleObj>
                  </mc:Choice>
                  <mc:Fallback>
                    <p:oleObj name="Equation" r:id="rId11" imgW="165100" imgH="228600" progId="Equation.3">
                      <p:embed/>
                      <p:pic>
                        <p:nvPicPr>
                          <p:cNvPr id="0" name="图片 1036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7" y="2208"/>
                            <a:ext cx="277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0">
                                  <a:gsLst>
                                    <a:gs pos="0">
                                      <a:srgbClr val="76765E"/>
                                    </a:gs>
                                    <a:gs pos="50000">
                                      <a:srgbClr val="FFFFCC"/>
                                    </a:gs>
                                    <a:gs pos="100000">
                                      <a:srgbClr val="76765E"/>
                                    </a:gs>
                                  </a:gsLst>
                                  <a:lin ang="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4" name="Group 18"/>
            <p:cNvGrpSpPr/>
            <p:nvPr/>
          </p:nvGrpSpPr>
          <p:grpSpPr bwMode="auto">
            <a:xfrm>
              <a:off x="2592" y="2256"/>
              <a:ext cx="2304" cy="1488"/>
              <a:chOff x="2592" y="2256"/>
              <a:chExt cx="2304" cy="1488"/>
            </a:xfrm>
          </p:grpSpPr>
          <p:grpSp>
            <p:nvGrpSpPr>
              <p:cNvPr id="125" name="Group 19"/>
              <p:cNvGrpSpPr/>
              <p:nvPr/>
            </p:nvGrpSpPr>
            <p:grpSpPr bwMode="auto">
              <a:xfrm>
                <a:off x="2592" y="2256"/>
                <a:ext cx="824" cy="768"/>
                <a:chOff x="1248" y="576"/>
                <a:chExt cx="576" cy="576"/>
              </a:xfrm>
            </p:grpSpPr>
            <p:sp>
              <p:nvSpPr>
                <p:cNvPr id="137" name="AutoShape 20"/>
                <p:cNvSpPr>
                  <a:spLocks noChangeArrowheads="1"/>
                </p:cNvSpPr>
                <p:nvPr/>
              </p:nvSpPr>
              <p:spPr bwMode="auto">
                <a:xfrm>
                  <a:off x="1248" y="576"/>
                  <a:ext cx="528" cy="576"/>
                </a:xfrm>
                <a:prstGeom prst="wedgeRectCallout">
                  <a:avLst>
                    <a:gd name="adj1" fmla="val 65907"/>
                    <a:gd name="adj2" fmla="val 16667"/>
                  </a:avLst>
                </a:prstGeom>
                <a:gradFill rotWithShape="0">
                  <a:gsLst>
                    <a:gs pos="0">
                      <a:srgbClr val="FF3300"/>
                    </a:gs>
                    <a:gs pos="50000">
                      <a:srgbClr val="FFFFFF"/>
                    </a:gs>
                    <a:gs pos="100000">
                      <a:srgbClr val="FF3300"/>
                    </a:gs>
                  </a:gsLst>
                  <a:lin ang="5400000" scaled="1"/>
                </a:gradFill>
                <a:ln w="9525">
                  <a:solidFill>
                    <a:srgbClr val="FF3399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38" name="Object 21"/>
                <p:cNvGraphicFramePr>
                  <a:graphicFrameLocks noChangeAspect="1"/>
                </p:cNvGraphicFramePr>
                <p:nvPr/>
              </p:nvGraphicFramePr>
              <p:xfrm>
                <a:off x="1248" y="576"/>
                <a:ext cx="576" cy="5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614" name="Equation" r:id="rId13" imgW="381000" imgH="393700" progId="Equation.3">
                        <p:embed/>
                      </p:oleObj>
                    </mc:Choice>
                    <mc:Fallback>
                      <p:oleObj name="Equation" r:id="rId13" imgW="381000" imgH="393700" progId="Equation.3">
                        <p:embed/>
                        <p:pic>
                          <p:nvPicPr>
                            <p:cNvPr id="0" name="图片 1036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576"/>
                              <a:ext cx="576" cy="5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gradFill rotWithShape="0">
                                    <a:gsLst>
                                      <a:gs pos="0">
                                        <a:schemeClr val="folHlink"/>
                                      </a:gs>
                                      <a:gs pos="50000">
                                        <a:srgbClr val="FFFFFF"/>
                                      </a:gs>
                                      <a:gs pos="100000">
                                        <a:schemeClr val="folHlink"/>
                                      </a:gs>
                                    </a:gsLst>
                                    <a:lin ang="5400000" scaled="1"/>
                                  </a:gra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990099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6" name="Group 22"/>
              <p:cNvGrpSpPr/>
              <p:nvPr/>
            </p:nvGrpSpPr>
            <p:grpSpPr bwMode="auto">
              <a:xfrm>
                <a:off x="2640" y="2359"/>
                <a:ext cx="2256" cy="1385"/>
                <a:chOff x="1200" y="624"/>
                <a:chExt cx="1776" cy="1200"/>
              </a:xfrm>
            </p:grpSpPr>
            <p:sp>
              <p:nvSpPr>
                <p:cNvPr id="127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1584"/>
                  <a:ext cx="177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872" y="624"/>
                  <a:ext cx="0" cy="9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Line 25"/>
                <p:cNvSpPr>
                  <a:spLocks noChangeShapeType="1"/>
                </p:cNvSpPr>
                <p:nvPr/>
              </p:nvSpPr>
              <p:spPr bwMode="auto">
                <a:xfrm>
                  <a:off x="2112" y="96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872" y="96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dash"/>
                  <a:rou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Arc 27"/>
                <p:cNvSpPr/>
                <p:nvPr/>
              </p:nvSpPr>
              <p:spPr bwMode="auto">
                <a:xfrm flipH="1" flipV="1">
                  <a:off x="2102" y="816"/>
                  <a:ext cx="826" cy="624"/>
                </a:xfrm>
                <a:custGeom>
                  <a:avLst/>
                  <a:gdLst>
                    <a:gd name="T0" fmla="*/ 0 w 21079"/>
                    <a:gd name="T1" fmla="*/ 0 h 21541"/>
                    <a:gd name="T2" fmla="*/ 0 w 21079"/>
                    <a:gd name="T3" fmla="*/ 0 h 21541"/>
                    <a:gd name="T4" fmla="*/ 0 w 21079"/>
                    <a:gd name="T5" fmla="*/ 0 h 21541"/>
                    <a:gd name="T6" fmla="*/ 0 60000 65536"/>
                    <a:gd name="T7" fmla="*/ 0 60000 65536"/>
                    <a:gd name="T8" fmla="*/ 0 60000 65536"/>
                    <a:gd name="T9" fmla="*/ 0 w 21079"/>
                    <a:gd name="T10" fmla="*/ 0 h 21541"/>
                    <a:gd name="T11" fmla="*/ 21079 w 21079"/>
                    <a:gd name="T12" fmla="*/ 21541 h 215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079" h="21541" fill="none" extrusionOk="0">
                      <a:moveTo>
                        <a:pt x="1600" y="0"/>
                      </a:moveTo>
                      <a:cubicBezTo>
                        <a:pt x="11090" y="705"/>
                        <a:pt x="19000" y="7538"/>
                        <a:pt x="21078" y="16824"/>
                      </a:cubicBezTo>
                    </a:path>
                    <a:path w="21079" h="21541" stroke="0" extrusionOk="0">
                      <a:moveTo>
                        <a:pt x="1600" y="0"/>
                      </a:moveTo>
                      <a:cubicBezTo>
                        <a:pt x="11090" y="705"/>
                        <a:pt x="19000" y="7538"/>
                        <a:pt x="21078" y="16824"/>
                      </a:cubicBezTo>
                      <a:lnTo>
                        <a:pt x="0" y="21541"/>
                      </a:lnTo>
                      <a:lnTo>
                        <a:pt x="160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aphicFrame>
              <p:nvGraphicFramePr>
                <p:cNvPr id="132" name="Object 28"/>
                <p:cNvGraphicFramePr>
                  <a:graphicFrameLocks noChangeAspect="1"/>
                </p:cNvGraphicFramePr>
                <p:nvPr/>
              </p:nvGraphicFramePr>
              <p:xfrm>
                <a:off x="1920" y="624"/>
                <a:ext cx="2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615" name="Equation" r:id="rId15" imgW="215900" imgH="228600" progId="Equation.3">
                        <p:embed/>
                      </p:oleObj>
                    </mc:Choice>
                    <mc:Fallback>
                      <p:oleObj name="Equation" r:id="rId15" imgW="215900" imgH="228600" progId="Equation.3">
                        <p:embed/>
                        <p:pic>
                          <p:nvPicPr>
                            <p:cNvPr id="0" name="图片 1036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624"/>
                              <a:ext cx="2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" name="Object 29"/>
                <p:cNvGraphicFramePr>
                  <a:graphicFrameLocks noChangeAspect="1"/>
                </p:cNvGraphicFramePr>
                <p:nvPr/>
              </p:nvGraphicFramePr>
              <p:xfrm>
                <a:off x="2016" y="1584"/>
                <a:ext cx="22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616" name="Equation" r:id="rId17" imgW="215900" imgH="228600" progId="Equation.3">
                        <p:embed/>
                      </p:oleObj>
                    </mc:Choice>
                    <mc:Fallback>
                      <p:oleObj name="Equation" r:id="rId17" imgW="215900" imgH="228600" progId="Equation.3">
                        <p:embed/>
                        <p:pic>
                          <p:nvPicPr>
                            <p:cNvPr id="0" name="图片 1036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1584"/>
                              <a:ext cx="228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4" name="Object 30"/>
                <p:cNvGraphicFramePr>
                  <a:graphicFrameLocks noChangeAspect="1"/>
                </p:cNvGraphicFramePr>
                <p:nvPr/>
              </p:nvGraphicFramePr>
              <p:xfrm>
                <a:off x="1713" y="1584"/>
                <a:ext cx="209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617" name="Equation" r:id="rId18" imgW="165100" imgH="190500" progId="Equation.3">
                        <p:embed/>
                      </p:oleObj>
                    </mc:Choice>
                    <mc:Fallback>
                      <p:oleObj name="Equation" r:id="rId18" imgW="165100" imgH="190500" progId="Equation.3">
                        <p:embed/>
                        <p:pic>
                          <p:nvPicPr>
                            <p:cNvPr id="0" name="图片 1036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13" y="1584"/>
                              <a:ext cx="209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5" name="Object 31"/>
                <p:cNvGraphicFramePr>
                  <a:graphicFrameLocks noChangeAspect="1"/>
                </p:cNvGraphicFramePr>
                <p:nvPr/>
              </p:nvGraphicFramePr>
              <p:xfrm>
                <a:off x="2695" y="1584"/>
                <a:ext cx="20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618" name="Equation" r:id="rId20" imgW="152400" imgH="177800" progId="Equation.3">
                        <p:embed/>
                      </p:oleObj>
                    </mc:Choice>
                    <mc:Fallback>
                      <p:oleObj name="Equation" r:id="rId20" imgW="152400" imgH="177800" progId="Equation.3">
                        <p:embed/>
                        <p:pic>
                          <p:nvPicPr>
                            <p:cNvPr id="0" name="图片 1036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95" y="1584"/>
                              <a:ext cx="206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872" y="960"/>
                  <a:ext cx="24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145" name="Group 33"/>
          <p:cNvGrpSpPr/>
          <p:nvPr/>
        </p:nvGrpSpPr>
        <p:grpSpPr bwMode="auto">
          <a:xfrm>
            <a:off x="792077" y="718224"/>
            <a:ext cx="4648200" cy="519113"/>
            <a:chOff x="912" y="489"/>
            <a:chExt cx="2928" cy="327"/>
          </a:xfrm>
        </p:grpSpPr>
        <p:sp>
          <p:nvSpPr>
            <p:cNvPr id="146" name="Text Box 34"/>
            <p:cNvSpPr txBox="1">
              <a:spLocks noChangeArrowheads="1"/>
            </p:cNvSpPr>
            <p:nvPr/>
          </p:nvSpPr>
          <p:spPr bwMode="auto">
            <a:xfrm>
              <a:off x="912" y="489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0" lang="zh-CN" altLang="en-US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的方向与    成右螺旋</a:t>
              </a:r>
              <a:endPara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7" name="Object 35"/>
            <p:cNvGraphicFramePr>
              <a:graphicFrameLocks noChangeAspect="1"/>
            </p:cNvGraphicFramePr>
            <p:nvPr/>
          </p:nvGraphicFramePr>
          <p:xfrm>
            <a:off x="1028" y="557"/>
            <a:ext cx="16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19" name="Equation" r:id="rId22" imgW="215900" imgH="266065" progId="Equation.3">
                    <p:embed/>
                  </p:oleObj>
                </mc:Choice>
                <mc:Fallback>
                  <p:oleObj name="Equation" r:id="rId22" imgW="215900" imgH="266065" progId="Equation.3">
                    <p:embed/>
                    <p:pic>
                      <p:nvPicPr>
                        <p:cNvPr id="0" name="图片 1036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557"/>
                          <a:ext cx="16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" name="Object 36"/>
            <p:cNvGraphicFramePr>
              <a:graphicFrameLocks noChangeAspect="1"/>
            </p:cNvGraphicFramePr>
            <p:nvPr/>
          </p:nvGraphicFramePr>
          <p:xfrm>
            <a:off x="2187" y="528"/>
            <a:ext cx="18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20" name="Equation" r:id="rId24" imgW="165100" imgH="228600" progId="Equation.3">
                    <p:embed/>
                  </p:oleObj>
                </mc:Choice>
                <mc:Fallback>
                  <p:oleObj name="Equation" r:id="rId24" imgW="165100" imgH="228600" progId="Equation.3">
                    <p:embed/>
                    <p:pic>
                      <p:nvPicPr>
                        <p:cNvPr id="0" name="图片 1036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528"/>
                          <a:ext cx="18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 txBox="1"/>
          <p:nvPr/>
        </p:nvSpPr>
        <p:spPr bwMode="auto">
          <a:xfrm>
            <a:off x="8570912" y="64008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1101995" y="620688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/>
        </p:nvGraphicFramePr>
        <p:xfrm>
          <a:off x="7467283" y="4651722"/>
          <a:ext cx="1143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4" name="公式" r:id="rId1" imgW="380365" imgH="177800" progId="Equation.3">
                  <p:embed/>
                </p:oleObj>
              </mc:Choice>
              <mc:Fallback>
                <p:oleObj name="公式" r:id="rId1" imgW="380365" imgH="177800" progId="Equation.3">
                  <p:embed/>
                  <p:pic>
                    <p:nvPicPr>
                      <p:cNvPr id="0" name="图片 104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283" y="4651722"/>
                        <a:ext cx="1143000" cy="527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96900" y="720998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无限长载流圆柱面的磁场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6617969" y="5340381"/>
          <a:ext cx="1763903" cy="106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5" name="Equation" r:id="rId3" imgW="596900" imgH="393700" progId="Equation.3">
                  <p:embed/>
                </p:oleObj>
              </mc:Choice>
              <mc:Fallback>
                <p:oleObj name="Equation" r:id="rId3" imgW="596900" imgH="393700" progId="Equation.3">
                  <p:embed/>
                  <p:pic>
                    <p:nvPicPr>
                      <p:cNvPr id="0" name="图片 104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969" y="5340381"/>
                        <a:ext cx="1763903" cy="106017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/>
        </p:nvGraphicFramePr>
        <p:xfrm>
          <a:off x="2300447" y="5454521"/>
          <a:ext cx="4320540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6" name="公式" r:id="rId5" imgW="1409700" imgH="316865" progId="Equation.3">
                  <p:embed/>
                </p:oleObj>
              </mc:Choice>
              <mc:Fallback>
                <p:oleObj name="公式" r:id="rId5" imgW="1409700" imgH="316865" progId="Equation.3">
                  <p:embed/>
                  <p:pic>
                    <p:nvPicPr>
                      <p:cNvPr id="0" name="图片 104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447" y="5454521"/>
                        <a:ext cx="4320540" cy="861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827088" y="5516910"/>
          <a:ext cx="11525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7" name="公式" r:id="rId7" imgW="368300" imgH="165100" progId="Equation.3">
                  <p:embed/>
                </p:oleObj>
              </mc:Choice>
              <mc:Fallback>
                <p:oleObj name="公式" r:id="rId7" imgW="368300" imgH="165100" progId="Equation.3">
                  <p:embed/>
                  <p:pic>
                    <p:nvPicPr>
                      <p:cNvPr id="0" name="图片 104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16910"/>
                        <a:ext cx="11525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1331913" y="4651722"/>
          <a:ext cx="15843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8" name="公式" r:id="rId9" imgW="596900" imgH="177800" progId="Equation.3">
                  <p:embed/>
                </p:oleObj>
              </mc:Choice>
              <mc:Fallback>
                <p:oleObj name="公式" r:id="rId9" imgW="596900" imgH="177800" progId="Equation.3">
                  <p:embed/>
                  <p:pic>
                    <p:nvPicPr>
                      <p:cNvPr id="0" name="图片 104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1722"/>
                        <a:ext cx="15843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"/>
          <p:cNvGraphicFramePr>
            <a:graphicFrameLocks noChangeAspect="1"/>
          </p:cNvGraphicFramePr>
          <p:nvPr/>
        </p:nvGraphicFramePr>
        <p:xfrm>
          <a:off x="3281839" y="4544407"/>
          <a:ext cx="3972560" cy="90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9" name="公式" r:id="rId11" imgW="1257300" imgH="316865" progId="Equation.3">
                  <p:embed/>
                </p:oleObj>
              </mc:Choice>
              <mc:Fallback>
                <p:oleObj name="公式" r:id="rId11" imgW="1257300" imgH="316865" progId="Equation.3">
                  <p:embed/>
                  <p:pic>
                    <p:nvPicPr>
                      <p:cNvPr id="0" name="图片 104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839" y="4544407"/>
                        <a:ext cx="3972560" cy="909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9"/>
          <p:cNvGrpSpPr/>
          <p:nvPr/>
        </p:nvGrpSpPr>
        <p:grpSpPr bwMode="auto">
          <a:xfrm>
            <a:off x="838200" y="1298922"/>
            <a:ext cx="7543800" cy="3124200"/>
            <a:chOff x="480" y="960"/>
            <a:chExt cx="4752" cy="1920"/>
          </a:xfrm>
        </p:grpSpPr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480" y="960"/>
              <a:ext cx="4752" cy="1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AutoShape 11"/>
            <p:cNvSpPr>
              <a:spLocks noChangeArrowheads="1"/>
            </p:cNvSpPr>
            <p:nvPr/>
          </p:nvSpPr>
          <p:spPr bwMode="auto">
            <a:xfrm>
              <a:off x="1236" y="1199"/>
              <a:ext cx="756" cy="1394"/>
            </a:xfrm>
            <a:prstGeom prst="can">
              <a:avLst>
                <a:gd name="adj" fmla="val 40105"/>
              </a:avLst>
            </a:prstGeom>
            <a:gradFill rotWithShape="0">
              <a:gsLst>
                <a:gs pos="0">
                  <a:srgbClr val="FFFFFF">
                    <a:gamma/>
                    <a:shade val="65882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5882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1589" y="976"/>
              <a:ext cx="0" cy="18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589" y="1980"/>
              <a:ext cx="403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prstDash val="dash"/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589" y="2593"/>
              <a:ext cx="0" cy="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1589" y="976"/>
              <a:ext cx="0" cy="3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4" name="Object 16"/>
            <p:cNvGraphicFramePr>
              <a:graphicFrameLocks noChangeAspect="1"/>
            </p:cNvGraphicFramePr>
            <p:nvPr/>
          </p:nvGraphicFramePr>
          <p:xfrm>
            <a:off x="1639" y="1757"/>
            <a:ext cx="19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0" name="Equation" r:id="rId13" imgW="215900" imgH="228600" progId="Equation.3">
                    <p:embed/>
                  </p:oleObj>
                </mc:Choice>
                <mc:Fallback>
                  <p:oleObj name="Equation" r:id="rId13" imgW="215900" imgH="228600" progId="Equation.3">
                    <p:embed/>
                    <p:pic>
                      <p:nvPicPr>
                        <p:cNvPr id="0" name="图片 1046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1757"/>
                          <a:ext cx="19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17"/>
            <p:cNvGrpSpPr/>
            <p:nvPr/>
          </p:nvGrpSpPr>
          <p:grpSpPr bwMode="auto">
            <a:xfrm>
              <a:off x="1236" y="1757"/>
              <a:ext cx="165" cy="390"/>
              <a:chOff x="480" y="3120"/>
              <a:chExt cx="157" cy="336"/>
            </a:xfrm>
          </p:grpSpPr>
          <p:sp>
            <p:nvSpPr>
              <p:cNvPr id="56" name="Line 18"/>
              <p:cNvSpPr>
                <a:spLocks noChangeShapeType="1"/>
              </p:cNvSpPr>
              <p:nvPr/>
            </p:nvSpPr>
            <p:spPr bwMode="auto">
              <a:xfrm>
                <a:off x="637" y="312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7" name="Object 19"/>
              <p:cNvGraphicFramePr>
                <a:graphicFrameLocks noChangeAspect="1"/>
              </p:cNvGraphicFramePr>
              <p:nvPr/>
            </p:nvGraphicFramePr>
            <p:xfrm>
              <a:off x="480" y="3192"/>
              <a:ext cx="157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61" name="Equation" r:id="rId15" imgW="165100" imgH="228600" progId="Equation.3">
                      <p:embed/>
                    </p:oleObj>
                  </mc:Choice>
                  <mc:Fallback>
                    <p:oleObj name="Equation" r:id="rId15" imgW="165100" imgH="228600" progId="Equation.3">
                      <p:embed/>
                      <p:pic>
                        <p:nvPicPr>
                          <p:cNvPr id="0" name="图片 1046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3192"/>
                            <a:ext cx="157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" name="Group 20"/>
          <p:cNvGrpSpPr/>
          <p:nvPr/>
        </p:nvGrpSpPr>
        <p:grpSpPr bwMode="auto">
          <a:xfrm>
            <a:off x="1908175" y="1268760"/>
            <a:ext cx="1439863" cy="935037"/>
            <a:chOff x="432" y="2448"/>
            <a:chExt cx="816" cy="432"/>
          </a:xfrm>
        </p:grpSpPr>
        <p:graphicFrame>
          <p:nvGraphicFramePr>
            <p:cNvPr id="59" name="Object 21"/>
            <p:cNvGraphicFramePr>
              <a:graphicFrameLocks noChangeAspect="1"/>
            </p:cNvGraphicFramePr>
            <p:nvPr/>
          </p:nvGraphicFramePr>
          <p:xfrm>
            <a:off x="432" y="2448"/>
            <a:ext cx="2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2" name="Equation" r:id="rId17" imgW="228600" imgH="317500" progId="Equation.3">
                    <p:embed/>
                  </p:oleObj>
                </mc:Choice>
                <mc:Fallback>
                  <p:oleObj name="Equation" r:id="rId17" imgW="228600" imgH="317500" progId="Equation.3">
                    <p:embed/>
                    <p:pic>
                      <p:nvPicPr>
                        <p:cNvPr id="0" name="图片 104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448"/>
                          <a:ext cx="21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816" y="2736"/>
              <a:ext cx="288" cy="48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61" name="Object 23"/>
            <p:cNvGraphicFramePr>
              <a:graphicFrameLocks noChangeAspect="1"/>
            </p:cNvGraphicFramePr>
            <p:nvPr/>
          </p:nvGraphicFramePr>
          <p:xfrm>
            <a:off x="1083" y="2688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3" name="Equation" r:id="rId19" imgW="152400" imgH="177800" progId="Equation.3">
                    <p:embed/>
                  </p:oleObj>
                </mc:Choice>
                <mc:Fallback>
                  <p:oleObj name="Equation" r:id="rId19" imgW="152400" imgH="177800" progId="Equation.3">
                    <p:embed/>
                    <p:pic>
                      <p:nvPicPr>
                        <p:cNvPr id="0" name="图片 104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" y="2688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576" y="2688"/>
              <a:ext cx="528" cy="144"/>
            </a:xfrm>
            <a:prstGeom prst="ellipse">
              <a:avLst/>
            </a:prstGeom>
            <a:noFill/>
            <a:ln w="2857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822" y="2826"/>
              <a:ext cx="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Group 26"/>
          <p:cNvGrpSpPr/>
          <p:nvPr/>
        </p:nvGrpSpPr>
        <p:grpSpPr bwMode="auto">
          <a:xfrm>
            <a:off x="1558925" y="2573685"/>
            <a:ext cx="2109788" cy="1239837"/>
            <a:chOff x="934" y="1701"/>
            <a:chExt cx="1329" cy="781"/>
          </a:xfrm>
        </p:grpSpPr>
        <p:graphicFrame>
          <p:nvGraphicFramePr>
            <p:cNvPr id="65" name="Object 27"/>
            <p:cNvGraphicFramePr>
              <a:graphicFrameLocks noChangeAspect="1"/>
            </p:cNvGraphicFramePr>
            <p:nvPr/>
          </p:nvGraphicFramePr>
          <p:xfrm>
            <a:off x="1337" y="2173"/>
            <a:ext cx="24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4" name="Equation" r:id="rId21" imgW="254000" imgH="317500" progId="Equation.3">
                    <p:embed/>
                  </p:oleObj>
                </mc:Choice>
                <mc:Fallback>
                  <p:oleObj name="Equation" r:id="rId21" imgW="254000" imgH="317500" progId="Equation.3">
                    <p:embed/>
                    <p:pic>
                      <p:nvPicPr>
                        <p:cNvPr id="0" name="图片 104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2173"/>
                          <a:ext cx="24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1592" y="1980"/>
              <a:ext cx="400" cy="167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67" name="Object 29"/>
            <p:cNvGraphicFramePr>
              <a:graphicFrameLocks noChangeAspect="1"/>
            </p:cNvGraphicFramePr>
            <p:nvPr/>
          </p:nvGraphicFramePr>
          <p:xfrm>
            <a:off x="1977" y="2147"/>
            <a:ext cx="21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5" name="Equation" r:id="rId23" imgW="152400" imgH="177800" progId="Equation.3">
                    <p:embed/>
                  </p:oleObj>
                </mc:Choice>
                <mc:Fallback>
                  <p:oleObj name="Equation" r:id="rId23" imgW="152400" imgH="177800" progId="Equation.3">
                    <p:embed/>
                    <p:pic>
                      <p:nvPicPr>
                        <p:cNvPr id="0" name="图片 104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2147"/>
                          <a:ext cx="217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Oval 30"/>
            <p:cNvSpPr>
              <a:spLocks noChangeArrowheads="1"/>
            </p:cNvSpPr>
            <p:nvPr/>
          </p:nvSpPr>
          <p:spPr bwMode="auto">
            <a:xfrm>
              <a:off x="937" y="1701"/>
              <a:ext cx="1310" cy="50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"/>
            <p:cNvSpPr/>
            <p:nvPr/>
          </p:nvSpPr>
          <p:spPr bwMode="auto">
            <a:xfrm>
              <a:off x="934" y="1739"/>
              <a:ext cx="1329" cy="464"/>
            </a:xfrm>
            <a:custGeom>
              <a:avLst/>
              <a:gdLst>
                <a:gd name="T0" fmla="*/ 463 w 1266"/>
                <a:gd name="T1" fmla="*/ 0 h 399"/>
                <a:gd name="T2" fmla="*/ 165 w 1266"/>
                <a:gd name="T3" fmla="*/ 216 h 399"/>
                <a:gd name="T4" fmla="*/ 20 w 1266"/>
                <a:gd name="T5" fmla="*/ 592 h 399"/>
                <a:gd name="T6" fmla="*/ 66 w 1266"/>
                <a:gd name="T7" fmla="*/ 965 h 399"/>
                <a:gd name="T8" fmla="*/ 315 w 1266"/>
                <a:gd name="T9" fmla="*/ 1336 h 399"/>
                <a:gd name="T10" fmla="*/ 760 w 1266"/>
                <a:gd name="T11" fmla="*/ 1525 h 399"/>
                <a:gd name="T12" fmla="*/ 1300 w 1266"/>
                <a:gd name="T13" fmla="*/ 1504 h 399"/>
                <a:gd name="T14" fmla="*/ 1571 w 1266"/>
                <a:gd name="T15" fmla="*/ 1362 h 399"/>
                <a:gd name="T16" fmla="*/ 1571 w 1266"/>
                <a:gd name="T17" fmla="*/ 1354 h 399"/>
                <a:gd name="T18" fmla="*/ 1800 w 1266"/>
                <a:gd name="T19" fmla="*/ 1178 h 399"/>
                <a:gd name="T20" fmla="*/ 1817 w 1266"/>
                <a:gd name="T21" fmla="*/ 1148 h 399"/>
                <a:gd name="T22" fmla="*/ 1900 w 1266"/>
                <a:gd name="T23" fmla="*/ 957 h 399"/>
                <a:gd name="T24" fmla="*/ 1944 w 1266"/>
                <a:gd name="T25" fmla="*/ 714 h 399"/>
                <a:gd name="T26" fmla="*/ 1950 w 1266"/>
                <a:gd name="T27" fmla="*/ 637 h 399"/>
                <a:gd name="T28" fmla="*/ 1875 w 1266"/>
                <a:gd name="T29" fmla="*/ 406 h 399"/>
                <a:gd name="T30" fmla="*/ 1796 w 1266"/>
                <a:gd name="T31" fmla="*/ 260 h 399"/>
                <a:gd name="T32" fmla="*/ 1579 w 1266"/>
                <a:gd name="T33" fmla="*/ 30 h 3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66"/>
                <a:gd name="T52" fmla="*/ 0 h 399"/>
                <a:gd name="T53" fmla="*/ 1266 w 1266"/>
                <a:gd name="T54" fmla="*/ 399 h 39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66" h="399">
                  <a:moveTo>
                    <a:pt x="299" y="0"/>
                  </a:moveTo>
                  <a:cubicBezTo>
                    <a:pt x="267" y="9"/>
                    <a:pt x="155" y="31"/>
                    <a:pt x="107" y="56"/>
                  </a:cubicBezTo>
                  <a:cubicBezTo>
                    <a:pt x="59" y="81"/>
                    <a:pt x="22" y="120"/>
                    <a:pt x="11" y="152"/>
                  </a:cubicBezTo>
                  <a:cubicBezTo>
                    <a:pt x="0" y="184"/>
                    <a:pt x="11" y="216"/>
                    <a:pt x="43" y="248"/>
                  </a:cubicBezTo>
                  <a:cubicBezTo>
                    <a:pt x="75" y="280"/>
                    <a:pt x="128" y="320"/>
                    <a:pt x="203" y="344"/>
                  </a:cubicBezTo>
                  <a:cubicBezTo>
                    <a:pt x="278" y="368"/>
                    <a:pt x="385" y="385"/>
                    <a:pt x="491" y="392"/>
                  </a:cubicBezTo>
                  <a:cubicBezTo>
                    <a:pt x="597" y="399"/>
                    <a:pt x="752" y="394"/>
                    <a:pt x="839" y="387"/>
                  </a:cubicBezTo>
                  <a:cubicBezTo>
                    <a:pt x="926" y="380"/>
                    <a:pt x="986" y="358"/>
                    <a:pt x="1015" y="351"/>
                  </a:cubicBezTo>
                  <a:cubicBezTo>
                    <a:pt x="1044" y="344"/>
                    <a:pt x="990" y="355"/>
                    <a:pt x="1015" y="347"/>
                  </a:cubicBezTo>
                  <a:cubicBezTo>
                    <a:pt x="1040" y="339"/>
                    <a:pt x="1136" y="312"/>
                    <a:pt x="1163" y="303"/>
                  </a:cubicBezTo>
                  <a:cubicBezTo>
                    <a:pt x="1190" y="294"/>
                    <a:pt x="1164" y="304"/>
                    <a:pt x="1175" y="295"/>
                  </a:cubicBezTo>
                  <a:cubicBezTo>
                    <a:pt x="1186" y="286"/>
                    <a:pt x="1214" y="266"/>
                    <a:pt x="1227" y="247"/>
                  </a:cubicBezTo>
                  <a:cubicBezTo>
                    <a:pt x="1240" y="228"/>
                    <a:pt x="1250" y="197"/>
                    <a:pt x="1255" y="183"/>
                  </a:cubicBezTo>
                  <a:cubicBezTo>
                    <a:pt x="1260" y="169"/>
                    <a:pt x="1266" y="176"/>
                    <a:pt x="1259" y="163"/>
                  </a:cubicBezTo>
                  <a:cubicBezTo>
                    <a:pt x="1252" y="150"/>
                    <a:pt x="1228" y="120"/>
                    <a:pt x="1211" y="104"/>
                  </a:cubicBezTo>
                  <a:cubicBezTo>
                    <a:pt x="1194" y="88"/>
                    <a:pt x="1191" y="83"/>
                    <a:pt x="1159" y="67"/>
                  </a:cubicBezTo>
                  <a:cubicBezTo>
                    <a:pt x="1127" y="51"/>
                    <a:pt x="1048" y="20"/>
                    <a:pt x="1019" y="8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32"/>
            <p:cNvSpPr>
              <a:spLocks noChangeShapeType="1"/>
            </p:cNvSpPr>
            <p:nvPr/>
          </p:nvSpPr>
          <p:spPr bwMode="auto">
            <a:xfrm flipV="1">
              <a:off x="1542" y="2187"/>
              <a:ext cx="15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roup 33"/>
          <p:cNvGrpSpPr/>
          <p:nvPr/>
        </p:nvGrpSpPr>
        <p:grpSpPr bwMode="auto">
          <a:xfrm>
            <a:off x="5175250" y="1908522"/>
            <a:ext cx="2673350" cy="2057400"/>
            <a:chOff x="1484" y="2736"/>
            <a:chExt cx="1684" cy="1296"/>
          </a:xfrm>
        </p:grpSpPr>
        <p:sp>
          <p:nvSpPr>
            <p:cNvPr id="72" name="Line 34"/>
            <p:cNvSpPr>
              <a:spLocks noChangeShapeType="1"/>
            </p:cNvSpPr>
            <p:nvPr/>
          </p:nvSpPr>
          <p:spPr bwMode="auto">
            <a:xfrm>
              <a:off x="1536" y="3759"/>
              <a:ext cx="16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35"/>
            <p:cNvSpPr>
              <a:spLocks noChangeShapeType="1"/>
            </p:cNvSpPr>
            <p:nvPr/>
          </p:nvSpPr>
          <p:spPr bwMode="auto">
            <a:xfrm flipV="1">
              <a:off x="2204" y="2736"/>
              <a:ext cx="4" cy="10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2544" y="3168"/>
              <a:ext cx="0" cy="6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37"/>
            <p:cNvSpPr>
              <a:spLocks noChangeShapeType="1"/>
            </p:cNvSpPr>
            <p:nvPr/>
          </p:nvSpPr>
          <p:spPr bwMode="auto">
            <a:xfrm flipH="1">
              <a:off x="2204" y="3155"/>
              <a:ext cx="3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Arc 38"/>
            <p:cNvSpPr/>
            <p:nvPr/>
          </p:nvSpPr>
          <p:spPr bwMode="auto">
            <a:xfrm flipH="1" flipV="1">
              <a:off x="2544" y="2976"/>
              <a:ext cx="624" cy="624"/>
            </a:xfrm>
            <a:custGeom>
              <a:avLst/>
              <a:gdLst>
                <a:gd name="T0" fmla="*/ 0 w 20835"/>
                <a:gd name="T1" fmla="*/ 0 h 21541"/>
                <a:gd name="T2" fmla="*/ 0 w 20835"/>
                <a:gd name="T3" fmla="*/ 0 h 21541"/>
                <a:gd name="T4" fmla="*/ 0 w 20835"/>
                <a:gd name="T5" fmla="*/ 0 h 21541"/>
                <a:gd name="T6" fmla="*/ 0 60000 65536"/>
                <a:gd name="T7" fmla="*/ 0 60000 65536"/>
                <a:gd name="T8" fmla="*/ 0 60000 65536"/>
                <a:gd name="T9" fmla="*/ 0 w 20835"/>
                <a:gd name="T10" fmla="*/ 0 h 21541"/>
                <a:gd name="T11" fmla="*/ 20835 w 20835"/>
                <a:gd name="T12" fmla="*/ 21541 h 215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35" h="21541" fill="none" extrusionOk="0">
                  <a:moveTo>
                    <a:pt x="1600" y="0"/>
                  </a:moveTo>
                  <a:cubicBezTo>
                    <a:pt x="10718" y="678"/>
                    <a:pt x="18422" y="7023"/>
                    <a:pt x="20834" y="15842"/>
                  </a:cubicBezTo>
                </a:path>
                <a:path w="20835" h="21541" stroke="0" extrusionOk="0">
                  <a:moveTo>
                    <a:pt x="1600" y="0"/>
                  </a:moveTo>
                  <a:cubicBezTo>
                    <a:pt x="10718" y="678"/>
                    <a:pt x="18422" y="7023"/>
                    <a:pt x="20834" y="15842"/>
                  </a:cubicBezTo>
                  <a:lnTo>
                    <a:pt x="0" y="21541"/>
                  </a:lnTo>
                  <a:lnTo>
                    <a:pt x="160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39"/>
            <p:cNvSpPr>
              <a:spLocks noChangeShapeType="1"/>
            </p:cNvSpPr>
            <p:nvPr/>
          </p:nvSpPr>
          <p:spPr bwMode="auto">
            <a:xfrm>
              <a:off x="2204" y="3759"/>
              <a:ext cx="3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79" name="Object 40"/>
            <p:cNvGraphicFramePr>
              <a:graphicFrameLocks noChangeAspect="1"/>
            </p:cNvGraphicFramePr>
            <p:nvPr/>
          </p:nvGraphicFramePr>
          <p:xfrm>
            <a:off x="2256" y="2736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6" name="Equation" r:id="rId24" imgW="215900" imgH="228600" progId="Equation.3">
                    <p:embed/>
                  </p:oleObj>
                </mc:Choice>
                <mc:Fallback>
                  <p:oleObj name="Equation" r:id="rId24" imgW="215900" imgH="228600" progId="Equation.3">
                    <p:embed/>
                    <p:pic>
                      <p:nvPicPr>
                        <p:cNvPr id="0" name="图片 104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736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41"/>
            <p:cNvGraphicFramePr>
              <a:graphicFrameLocks noChangeAspect="1"/>
            </p:cNvGraphicFramePr>
            <p:nvPr/>
          </p:nvGraphicFramePr>
          <p:xfrm>
            <a:off x="2448" y="3744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7" name="Equation" r:id="rId26" imgW="215900" imgH="228600" progId="Equation.3">
                    <p:embed/>
                  </p:oleObj>
                </mc:Choice>
                <mc:Fallback>
                  <p:oleObj name="Equation" r:id="rId26" imgW="215900" imgH="228600" progId="Equation.3">
                    <p:embed/>
                    <p:pic>
                      <p:nvPicPr>
                        <p:cNvPr id="0" name="图片 104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744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42"/>
            <p:cNvGraphicFramePr>
              <a:graphicFrameLocks noChangeAspect="1"/>
            </p:cNvGraphicFramePr>
            <p:nvPr/>
          </p:nvGraphicFramePr>
          <p:xfrm>
            <a:off x="2064" y="3744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8" name="Equation" r:id="rId27" imgW="165100" imgH="190500" progId="Equation.3">
                    <p:embed/>
                  </p:oleObj>
                </mc:Choice>
                <mc:Fallback>
                  <p:oleObj name="Equation" r:id="rId27" imgW="165100" imgH="190500" progId="Equation.3">
                    <p:embed/>
                    <p:pic>
                      <p:nvPicPr>
                        <p:cNvPr id="0" name="图片 1046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744"/>
                          <a:ext cx="2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43"/>
            <p:cNvGraphicFramePr>
              <a:graphicFrameLocks noChangeAspect="1"/>
            </p:cNvGraphicFramePr>
            <p:nvPr/>
          </p:nvGraphicFramePr>
          <p:xfrm>
            <a:off x="2928" y="3792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69" name="Equation" r:id="rId29" imgW="152400" imgH="177800" progId="Equation.3">
                    <p:embed/>
                  </p:oleObj>
                </mc:Choice>
                <mc:Fallback>
                  <p:oleObj name="Equation" r:id="rId29" imgW="152400" imgH="177800" progId="Equation.3">
                    <p:embed/>
                    <p:pic>
                      <p:nvPicPr>
                        <p:cNvPr id="0" name="图片 1046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792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AutoShape 44"/>
            <p:cNvSpPr>
              <a:spLocks noChangeArrowheads="1"/>
            </p:cNvSpPr>
            <p:nvPr/>
          </p:nvSpPr>
          <p:spPr bwMode="auto">
            <a:xfrm>
              <a:off x="1584" y="2880"/>
              <a:ext cx="528" cy="528"/>
            </a:xfrm>
            <a:prstGeom prst="wedgeRectCallout">
              <a:avLst>
                <a:gd name="adj1" fmla="val 62500"/>
                <a:gd name="adj2" fmla="val 1134"/>
              </a:avLst>
            </a:prstGeom>
            <a:gradFill rotWithShape="0">
              <a:gsLst>
                <a:gs pos="0">
                  <a:srgbClr val="FF3300"/>
                </a:gs>
                <a:gs pos="50000">
                  <a:srgbClr val="FFFFFF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rgbClr val="FF3399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graphicFrame>
          <p:nvGraphicFramePr>
            <p:cNvPr id="84" name="Object 45"/>
            <p:cNvGraphicFramePr>
              <a:graphicFrameLocks noChangeAspect="1"/>
            </p:cNvGraphicFramePr>
            <p:nvPr/>
          </p:nvGraphicFramePr>
          <p:xfrm>
            <a:off x="1484" y="2832"/>
            <a:ext cx="628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70" name="Equation" r:id="rId30" imgW="381000" imgH="393700" progId="Equation.3">
                    <p:embed/>
                  </p:oleObj>
                </mc:Choice>
                <mc:Fallback>
                  <p:oleObj name="Equation" r:id="rId30" imgW="381000" imgH="393700" progId="Equation.3">
                    <p:embed/>
                    <p:pic>
                      <p:nvPicPr>
                        <p:cNvPr id="0" name="图片 1046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2832"/>
                          <a:ext cx="628" cy="685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" name="Text Box 46"/>
          <p:cNvSpPr txBox="1">
            <a:spLocks noChangeArrowheads="1"/>
          </p:cNvSpPr>
          <p:nvPr/>
        </p:nvSpPr>
        <p:spPr bwMode="auto">
          <a:xfrm>
            <a:off x="685800" y="4619972"/>
            <a:ext cx="573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 txBox="1"/>
          <p:nvPr/>
        </p:nvSpPr>
        <p:spPr bwMode="auto">
          <a:xfrm>
            <a:off x="8570912" y="64008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1101995" y="620688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86" name="Group 2"/>
          <p:cNvGrpSpPr/>
          <p:nvPr/>
        </p:nvGrpSpPr>
        <p:grpSpPr bwMode="auto">
          <a:xfrm>
            <a:off x="533400" y="763042"/>
            <a:ext cx="8610600" cy="946150"/>
            <a:chOff x="144" y="480"/>
            <a:chExt cx="5424" cy="596"/>
          </a:xfrm>
        </p:grpSpPr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144" y="480"/>
              <a:ext cx="542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在一无限大的导体平板上均匀流有电流密度为 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的面电流，求平板两侧的磁感应强度。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4"/>
            <p:cNvSpPr>
              <a:spLocks noChangeShapeType="1"/>
            </p:cNvSpPr>
            <p:nvPr/>
          </p:nvSpPr>
          <p:spPr bwMode="auto">
            <a:xfrm flipV="1">
              <a:off x="5136" y="48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4962525" y="3198267"/>
            <a:ext cx="3733800" cy="228600"/>
          </a:xfrm>
          <a:prstGeom prst="rect">
            <a:avLst/>
          </a:prstGeom>
          <a:solidFill>
            <a:srgbClr val="FF3300"/>
          </a:solidFill>
          <a:ln w="28575">
            <a:solidFill>
              <a:srgbClr val="CC0000"/>
            </a:solidFill>
            <a:prstDash val="dash"/>
            <a:miter lim="800000"/>
            <a:tailEnd type="none" w="sm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0" name="Group 6"/>
          <p:cNvGrpSpPr/>
          <p:nvPr/>
        </p:nvGrpSpPr>
        <p:grpSpPr bwMode="auto">
          <a:xfrm rot="-2712400">
            <a:off x="5724525" y="2131467"/>
            <a:ext cx="2362200" cy="2362200"/>
            <a:chOff x="3216" y="2496"/>
            <a:chExt cx="1488" cy="1488"/>
          </a:xfrm>
        </p:grpSpPr>
        <p:sp>
          <p:nvSpPr>
            <p:cNvPr id="91" name="AutoShape 7"/>
            <p:cNvSpPr>
              <a:spLocks noChangeArrowheads="1"/>
            </p:cNvSpPr>
            <p:nvPr/>
          </p:nvSpPr>
          <p:spPr bwMode="auto">
            <a:xfrm>
              <a:off x="3216" y="2496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AutoShape 8"/>
            <p:cNvSpPr>
              <a:spLocks noChangeArrowheads="1"/>
            </p:cNvSpPr>
            <p:nvPr/>
          </p:nvSpPr>
          <p:spPr bwMode="auto">
            <a:xfrm>
              <a:off x="3312" y="2592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AutoShape 9"/>
            <p:cNvSpPr>
              <a:spLocks noChangeArrowheads="1"/>
            </p:cNvSpPr>
            <p:nvPr/>
          </p:nvSpPr>
          <p:spPr bwMode="auto">
            <a:xfrm>
              <a:off x="3408" y="2688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AutoShape 10"/>
            <p:cNvSpPr>
              <a:spLocks noChangeArrowheads="1"/>
            </p:cNvSpPr>
            <p:nvPr/>
          </p:nvSpPr>
          <p:spPr bwMode="auto">
            <a:xfrm>
              <a:off x="3504" y="2784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AutoShape 11"/>
            <p:cNvSpPr>
              <a:spLocks noChangeArrowheads="1"/>
            </p:cNvSpPr>
            <p:nvPr/>
          </p:nvSpPr>
          <p:spPr bwMode="auto">
            <a:xfrm>
              <a:off x="3600" y="2880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AutoShape 12"/>
            <p:cNvSpPr>
              <a:spLocks noChangeArrowheads="1"/>
            </p:cNvSpPr>
            <p:nvPr/>
          </p:nvSpPr>
          <p:spPr bwMode="auto">
            <a:xfrm>
              <a:off x="3696" y="2976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AutoShape 13"/>
            <p:cNvSpPr>
              <a:spLocks noChangeArrowheads="1"/>
            </p:cNvSpPr>
            <p:nvPr/>
          </p:nvSpPr>
          <p:spPr bwMode="auto">
            <a:xfrm>
              <a:off x="3792" y="3072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AutoShape 14"/>
            <p:cNvSpPr>
              <a:spLocks noChangeArrowheads="1"/>
            </p:cNvSpPr>
            <p:nvPr/>
          </p:nvSpPr>
          <p:spPr bwMode="auto">
            <a:xfrm>
              <a:off x="3888" y="3168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AutoShape 15"/>
            <p:cNvSpPr>
              <a:spLocks noChangeArrowheads="1"/>
            </p:cNvSpPr>
            <p:nvPr/>
          </p:nvSpPr>
          <p:spPr bwMode="auto">
            <a:xfrm>
              <a:off x="3984" y="3264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AutoShape 16"/>
            <p:cNvSpPr>
              <a:spLocks noChangeArrowheads="1"/>
            </p:cNvSpPr>
            <p:nvPr/>
          </p:nvSpPr>
          <p:spPr bwMode="auto">
            <a:xfrm>
              <a:off x="4080" y="3360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AutoShape 17"/>
            <p:cNvSpPr>
              <a:spLocks noChangeArrowheads="1"/>
            </p:cNvSpPr>
            <p:nvPr/>
          </p:nvSpPr>
          <p:spPr bwMode="auto">
            <a:xfrm>
              <a:off x="4176" y="3456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AutoShape 18"/>
            <p:cNvSpPr>
              <a:spLocks noChangeArrowheads="1"/>
            </p:cNvSpPr>
            <p:nvPr/>
          </p:nvSpPr>
          <p:spPr bwMode="auto">
            <a:xfrm>
              <a:off x="4272" y="3552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AutoShape 19"/>
            <p:cNvSpPr>
              <a:spLocks noChangeArrowheads="1"/>
            </p:cNvSpPr>
            <p:nvPr/>
          </p:nvSpPr>
          <p:spPr bwMode="auto">
            <a:xfrm>
              <a:off x="4368" y="3648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AutoShape 20"/>
            <p:cNvSpPr>
              <a:spLocks noChangeArrowheads="1"/>
            </p:cNvSpPr>
            <p:nvPr/>
          </p:nvSpPr>
          <p:spPr bwMode="auto">
            <a:xfrm>
              <a:off x="4464" y="3744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AutoShape 21"/>
            <p:cNvSpPr>
              <a:spLocks noChangeArrowheads="1"/>
            </p:cNvSpPr>
            <p:nvPr/>
          </p:nvSpPr>
          <p:spPr bwMode="auto">
            <a:xfrm>
              <a:off x="4560" y="3840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AutoShape 22"/>
            <p:cNvSpPr>
              <a:spLocks noChangeArrowheads="1"/>
            </p:cNvSpPr>
            <p:nvPr/>
          </p:nvSpPr>
          <p:spPr bwMode="auto">
            <a:xfrm>
              <a:off x="4656" y="3936"/>
              <a:ext cx="48" cy="48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7" name="Line 23"/>
          <p:cNvSpPr>
            <a:spLocks noChangeShapeType="1"/>
          </p:cNvSpPr>
          <p:nvPr/>
        </p:nvSpPr>
        <p:spPr bwMode="auto">
          <a:xfrm>
            <a:off x="6867525" y="3274467"/>
            <a:ext cx="0" cy="236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8" name="Group 24"/>
          <p:cNvGrpSpPr/>
          <p:nvPr/>
        </p:nvGrpSpPr>
        <p:grpSpPr bwMode="auto">
          <a:xfrm>
            <a:off x="4962525" y="2588667"/>
            <a:ext cx="2362200" cy="1676400"/>
            <a:chOff x="3216" y="1440"/>
            <a:chExt cx="1488" cy="1056"/>
          </a:xfrm>
        </p:grpSpPr>
        <p:grpSp>
          <p:nvGrpSpPr>
            <p:cNvPr id="109" name="Group 25"/>
            <p:cNvGrpSpPr/>
            <p:nvPr/>
          </p:nvGrpSpPr>
          <p:grpSpPr bwMode="auto">
            <a:xfrm>
              <a:off x="3312" y="1824"/>
              <a:ext cx="1392" cy="672"/>
              <a:chOff x="3312" y="1824"/>
              <a:chExt cx="1392" cy="672"/>
            </a:xfrm>
          </p:grpSpPr>
          <p:sp>
            <p:nvSpPr>
              <p:cNvPr id="111" name="Line 26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1056" cy="57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27"/>
              <p:cNvSpPr>
                <a:spLocks noChangeShapeType="1"/>
              </p:cNvSpPr>
              <p:nvPr/>
            </p:nvSpPr>
            <p:spPr bwMode="auto">
              <a:xfrm flipV="1">
                <a:off x="4416" y="2208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28"/>
              <p:cNvSpPr>
                <a:spLocks noChangeShapeType="1"/>
              </p:cNvSpPr>
              <p:nvPr/>
            </p:nvSpPr>
            <p:spPr bwMode="auto">
              <a:xfrm flipV="1">
                <a:off x="4320" y="2304"/>
                <a:ext cx="96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29"/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AutoShape 30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144" cy="144"/>
              </a:xfrm>
              <a:prstGeom prst="flowChartProcess">
                <a:avLst/>
              </a:prstGeom>
              <a:solidFill>
                <a:srgbClr val="00CC99"/>
              </a:solidFill>
              <a:ln w="28575">
                <a:solidFill>
                  <a:srgbClr val="000000"/>
                </a:solidFill>
                <a:miter lim="800000"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0" name="Text Box 31"/>
            <p:cNvSpPr txBox="1">
              <a:spLocks noChangeArrowheads="1"/>
            </p:cNvSpPr>
            <p:nvPr/>
          </p:nvSpPr>
          <p:spPr bwMode="auto">
            <a:xfrm>
              <a:off x="3216" y="144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" name="Group 32"/>
          <p:cNvGrpSpPr/>
          <p:nvPr/>
        </p:nvGrpSpPr>
        <p:grpSpPr bwMode="auto">
          <a:xfrm>
            <a:off x="6867525" y="2664867"/>
            <a:ext cx="1828800" cy="1981200"/>
            <a:chOff x="4416" y="1488"/>
            <a:chExt cx="1152" cy="1248"/>
          </a:xfrm>
        </p:grpSpPr>
        <p:grpSp>
          <p:nvGrpSpPr>
            <p:cNvPr id="118" name="Group 33"/>
            <p:cNvGrpSpPr/>
            <p:nvPr/>
          </p:nvGrpSpPr>
          <p:grpSpPr bwMode="auto">
            <a:xfrm>
              <a:off x="4416" y="1824"/>
              <a:ext cx="1104" cy="912"/>
              <a:chOff x="4416" y="1824"/>
              <a:chExt cx="1104" cy="912"/>
            </a:xfrm>
          </p:grpSpPr>
          <p:sp>
            <p:nvSpPr>
              <p:cNvPr id="120" name="Line 34"/>
              <p:cNvSpPr>
                <a:spLocks noChangeShapeType="1"/>
              </p:cNvSpPr>
              <p:nvPr/>
            </p:nvSpPr>
            <p:spPr bwMode="auto">
              <a:xfrm flipH="1">
                <a:off x="4416" y="1872"/>
                <a:ext cx="1104" cy="62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35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336" cy="24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Line 36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Line 37"/>
              <p:cNvSpPr>
                <a:spLocks noChangeShapeType="1"/>
              </p:cNvSpPr>
              <p:nvPr/>
            </p:nvSpPr>
            <p:spPr bwMode="auto">
              <a:xfrm flipH="1">
                <a:off x="4560" y="2496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AutoShape 38"/>
              <p:cNvSpPr>
                <a:spLocks noChangeArrowheads="1"/>
              </p:cNvSpPr>
              <p:nvPr/>
            </p:nvSpPr>
            <p:spPr bwMode="auto">
              <a:xfrm>
                <a:off x="5376" y="1824"/>
                <a:ext cx="144" cy="144"/>
              </a:xfrm>
              <a:prstGeom prst="flowChartProcess">
                <a:avLst/>
              </a:prstGeom>
              <a:solidFill>
                <a:srgbClr val="00CC99"/>
              </a:solidFill>
              <a:ln w="28575">
                <a:solidFill>
                  <a:srgbClr val="000000"/>
                </a:solidFill>
                <a:miter lim="800000"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9" name="Text Box 39"/>
            <p:cNvSpPr txBox="1">
              <a:spLocks noChangeArrowheads="1"/>
            </p:cNvSpPr>
            <p:nvPr/>
          </p:nvSpPr>
          <p:spPr bwMode="auto">
            <a:xfrm>
              <a:off x="5184" y="148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I’</a:t>
              </a:r>
              <a:endPara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5" name="Group 40"/>
          <p:cNvGrpSpPr/>
          <p:nvPr/>
        </p:nvGrpSpPr>
        <p:grpSpPr bwMode="auto">
          <a:xfrm>
            <a:off x="6943725" y="3807867"/>
            <a:ext cx="1752600" cy="838200"/>
            <a:chOff x="4512" y="3120"/>
            <a:chExt cx="1104" cy="528"/>
          </a:xfrm>
        </p:grpSpPr>
        <p:grpSp>
          <p:nvGrpSpPr>
            <p:cNvPr id="126" name="Group 41"/>
            <p:cNvGrpSpPr/>
            <p:nvPr/>
          </p:nvGrpSpPr>
          <p:grpSpPr bwMode="auto">
            <a:xfrm>
              <a:off x="4512" y="3120"/>
              <a:ext cx="672" cy="528"/>
              <a:chOff x="4464" y="2208"/>
              <a:chExt cx="672" cy="528"/>
            </a:xfrm>
          </p:grpSpPr>
          <p:sp>
            <p:nvSpPr>
              <p:cNvPr id="130" name="Line 42"/>
              <p:cNvSpPr>
                <a:spLocks noChangeShapeType="1"/>
              </p:cNvSpPr>
              <p:nvPr/>
            </p:nvSpPr>
            <p:spPr bwMode="auto">
              <a:xfrm>
                <a:off x="4704" y="2208"/>
                <a:ext cx="432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Line 43"/>
              <p:cNvSpPr>
                <a:spLocks noChangeShapeType="1"/>
              </p:cNvSpPr>
              <p:nvPr/>
            </p:nvSpPr>
            <p:spPr bwMode="auto">
              <a:xfrm flipV="1">
                <a:off x="4752" y="2448"/>
                <a:ext cx="384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Line 44"/>
              <p:cNvSpPr>
                <a:spLocks noChangeShapeType="1"/>
              </p:cNvSpPr>
              <p:nvPr/>
            </p:nvSpPr>
            <p:spPr bwMode="auto">
              <a:xfrm flipV="1">
                <a:off x="4464" y="2448"/>
                <a:ext cx="624" cy="4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7" name="Group 45"/>
            <p:cNvGrpSpPr/>
            <p:nvPr/>
          </p:nvGrpSpPr>
          <p:grpSpPr bwMode="auto">
            <a:xfrm>
              <a:off x="5136" y="3216"/>
              <a:ext cx="480" cy="327"/>
              <a:chOff x="3168" y="3024"/>
              <a:chExt cx="480" cy="327"/>
            </a:xfrm>
          </p:grpSpPr>
          <p:sp>
            <p:nvSpPr>
              <p:cNvPr id="128" name="Text Box 46"/>
              <p:cNvSpPr txBox="1">
                <a:spLocks noChangeArrowheads="1"/>
              </p:cNvSpPr>
              <p:nvPr/>
            </p:nvSpPr>
            <p:spPr bwMode="auto">
              <a:xfrm>
                <a:off x="3168" y="302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B</a:t>
                </a:r>
                <a:endPara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Line 47"/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33" name="Group 48"/>
          <p:cNvGrpSpPr/>
          <p:nvPr/>
        </p:nvGrpSpPr>
        <p:grpSpPr bwMode="auto">
          <a:xfrm>
            <a:off x="611188" y="2202904"/>
            <a:ext cx="4267200" cy="3962400"/>
            <a:chOff x="192" y="1152"/>
            <a:chExt cx="2688" cy="2496"/>
          </a:xfrm>
        </p:grpSpPr>
        <p:sp>
          <p:nvSpPr>
            <p:cNvPr id="134" name="Rectangle 49"/>
            <p:cNvSpPr>
              <a:spLocks noChangeArrowheads="1"/>
            </p:cNvSpPr>
            <p:nvPr/>
          </p:nvSpPr>
          <p:spPr bwMode="auto">
            <a:xfrm>
              <a:off x="192" y="1152"/>
              <a:ext cx="2688" cy="2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5" name="Group 50"/>
            <p:cNvGrpSpPr/>
            <p:nvPr/>
          </p:nvGrpSpPr>
          <p:grpSpPr bwMode="auto">
            <a:xfrm>
              <a:off x="480" y="1392"/>
              <a:ext cx="2112" cy="2076"/>
              <a:chOff x="240" y="1440"/>
              <a:chExt cx="2112" cy="2076"/>
            </a:xfrm>
          </p:grpSpPr>
          <p:grpSp>
            <p:nvGrpSpPr>
              <p:cNvPr id="139" name="Group 51"/>
              <p:cNvGrpSpPr/>
              <p:nvPr/>
            </p:nvGrpSpPr>
            <p:grpSpPr bwMode="auto">
              <a:xfrm>
                <a:off x="240" y="1584"/>
                <a:ext cx="2112" cy="1932"/>
                <a:chOff x="3360" y="1701"/>
                <a:chExt cx="2112" cy="1932"/>
              </a:xfrm>
            </p:grpSpPr>
            <p:sp>
              <p:nvSpPr>
                <p:cNvPr id="149" name="AutoShape 52"/>
                <p:cNvSpPr>
                  <a:spLocks noChangeArrowheads="1"/>
                </p:cNvSpPr>
                <p:nvPr/>
              </p:nvSpPr>
              <p:spPr bwMode="auto">
                <a:xfrm rot="-876749">
                  <a:off x="3360" y="1701"/>
                  <a:ext cx="2112" cy="1680"/>
                </a:xfrm>
                <a:prstGeom prst="parallelogram">
                  <a:avLst>
                    <a:gd name="adj" fmla="val 26033"/>
                  </a:avLst>
                </a:prstGeom>
                <a:solidFill>
                  <a:srgbClr val="FFEB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50" name="Group 53"/>
                <p:cNvGrpSpPr/>
                <p:nvPr/>
              </p:nvGrpSpPr>
              <p:grpSpPr bwMode="auto">
                <a:xfrm>
                  <a:off x="3621" y="1864"/>
                  <a:ext cx="122" cy="1769"/>
                  <a:chOff x="3621" y="1864"/>
                  <a:chExt cx="122" cy="1769"/>
                </a:xfrm>
              </p:grpSpPr>
              <p:sp>
                <p:nvSpPr>
                  <p:cNvPr id="151" name="Text Box 54"/>
                  <p:cNvSpPr txBox="1">
                    <a:spLocks noChangeArrowheads="1"/>
                  </p:cNvSpPr>
                  <p:nvPr/>
                </p:nvSpPr>
                <p:spPr bwMode="auto">
                  <a:xfrm rot="20696240">
                    <a:off x="3621" y="1864"/>
                    <a:ext cx="116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2" name="Text Box 55"/>
                  <p:cNvSpPr txBox="1">
                    <a:spLocks noChangeArrowheads="1"/>
                  </p:cNvSpPr>
                  <p:nvPr/>
                </p:nvSpPr>
                <p:spPr bwMode="auto">
                  <a:xfrm rot="20696240">
                    <a:off x="3627" y="2151"/>
                    <a:ext cx="116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3" name="Text Box 56"/>
                  <p:cNvSpPr txBox="1">
                    <a:spLocks noChangeArrowheads="1"/>
                  </p:cNvSpPr>
                  <p:nvPr/>
                </p:nvSpPr>
                <p:spPr bwMode="auto">
                  <a:xfrm rot="20696240">
                    <a:off x="3627" y="2439"/>
                    <a:ext cx="116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4" name="Text Box 57"/>
                  <p:cNvSpPr txBox="1">
                    <a:spLocks noChangeArrowheads="1"/>
                  </p:cNvSpPr>
                  <p:nvPr/>
                </p:nvSpPr>
                <p:spPr bwMode="auto">
                  <a:xfrm rot="20696240">
                    <a:off x="3627" y="2727"/>
                    <a:ext cx="116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5" name="Text Box 58"/>
                  <p:cNvSpPr txBox="1">
                    <a:spLocks noChangeArrowheads="1"/>
                  </p:cNvSpPr>
                  <p:nvPr/>
                </p:nvSpPr>
                <p:spPr bwMode="auto">
                  <a:xfrm rot="20696240">
                    <a:off x="3627" y="3015"/>
                    <a:ext cx="116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6" name="Text Box 59"/>
                  <p:cNvSpPr txBox="1">
                    <a:spLocks noChangeArrowheads="1"/>
                  </p:cNvSpPr>
                  <p:nvPr/>
                </p:nvSpPr>
                <p:spPr bwMode="auto">
                  <a:xfrm rot="20696240">
                    <a:off x="3621" y="3303"/>
                    <a:ext cx="116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40" name="Group 60"/>
              <p:cNvGrpSpPr/>
              <p:nvPr/>
            </p:nvGrpSpPr>
            <p:grpSpPr bwMode="auto">
              <a:xfrm>
                <a:off x="624" y="1440"/>
                <a:ext cx="1344" cy="2016"/>
                <a:chOff x="3072" y="1632"/>
                <a:chExt cx="1344" cy="2016"/>
              </a:xfrm>
            </p:grpSpPr>
            <p:sp>
              <p:nvSpPr>
                <p:cNvPr id="14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072" y="2016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032" y="1728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264" y="1968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224" y="1680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456" y="1872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648" y="1824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416" y="1632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840" y="1776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6" name="Group 69"/>
            <p:cNvGrpSpPr/>
            <p:nvPr/>
          </p:nvGrpSpPr>
          <p:grpSpPr bwMode="auto">
            <a:xfrm>
              <a:off x="672" y="1344"/>
              <a:ext cx="624" cy="327"/>
              <a:chOff x="3024" y="2928"/>
              <a:chExt cx="624" cy="327"/>
            </a:xfrm>
          </p:grpSpPr>
          <p:sp>
            <p:nvSpPr>
              <p:cNvPr id="137" name="Text Box 70"/>
              <p:cNvSpPr txBox="1">
                <a:spLocks noChangeArrowheads="1"/>
              </p:cNvSpPr>
              <p:nvPr/>
            </p:nvSpPr>
            <p:spPr bwMode="auto">
              <a:xfrm>
                <a:off x="3024" y="2928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Line 71"/>
              <p:cNvSpPr>
                <a:spLocks noChangeShapeType="1"/>
              </p:cNvSpPr>
              <p:nvPr/>
            </p:nvSpPr>
            <p:spPr bwMode="auto">
              <a:xfrm>
                <a:off x="326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 txBox="1"/>
          <p:nvPr/>
        </p:nvSpPr>
        <p:spPr bwMode="auto">
          <a:xfrm>
            <a:off x="8570912" y="64008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1101995" y="620688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75" name="Group 2"/>
          <p:cNvGrpSpPr/>
          <p:nvPr/>
        </p:nvGrpSpPr>
        <p:grpSpPr bwMode="auto">
          <a:xfrm>
            <a:off x="5076825" y="1773064"/>
            <a:ext cx="3733800" cy="2362200"/>
            <a:chOff x="3216" y="1152"/>
            <a:chExt cx="2352" cy="1488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3216" y="1824"/>
              <a:ext cx="2352" cy="14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CC0000"/>
              </a:solidFill>
              <a:prstDash val="dash"/>
              <a:miter lim="800000"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7" name="Group 4"/>
            <p:cNvGrpSpPr/>
            <p:nvPr/>
          </p:nvGrpSpPr>
          <p:grpSpPr bwMode="auto">
            <a:xfrm rot="-2712400">
              <a:off x="3696" y="1152"/>
              <a:ext cx="1488" cy="1488"/>
              <a:chOff x="3216" y="2496"/>
              <a:chExt cx="1488" cy="1488"/>
            </a:xfrm>
          </p:grpSpPr>
          <p:sp>
            <p:nvSpPr>
              <p:cNvPr id="79" name="AutoShape 5"/>
              <p:cNvSpPr>
                <a:spLocks noChangeArrowheads="1"/>
              </p:cNvSpPr>
              <p:nvPr/>
            </p:nvSpPr>
            <p:spPr bwMode="auto">
              <a:xfrm>
                <a:off x="3216" y="2496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AutoShape 6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AutoShape 7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AutoShape 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AutoShape 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AutoShape 10"/>
              <p:cNvSpPr>
                <a:spLocks noChangeArrowheads="1"/>
              </p:cNvSpPr>
              <p:nvPr/>
            </p:nvSpPr>
            <p:spPr bwMode="auto">
              <a:xfrm>
                <a:off x="3696" y="2976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AutoShape 11"/>
              <p:cNvSpPr>
                <a:spLocks noChangeArrowheads="1"/>
              </p:cNvSpPr>
              <p:nvPr/>
            </p:nvSpPr>
            <p:spPr bwMode="auto">
              <a:xfrm>
                <a:off x="3792" y="3072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AutoShape 12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AutoShape 13"/>
              <p:cNvSpPr>
                <a:spLocks noChangeArrowheads="1"/>
              </p:cNvSpPr>
              <p:nvPr/>
            </p:nvSpPr>
            <p:spPr bwMode="auto">
              <a:xfrm>
                <a:off x="3984" y="3264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AutoShape 14"/>
              <p:cNvSpPr>
                <a:spLocks noChangeArrowheads="1"/>
              </p:cNvSpPr>
              <p:nvPr/>
            </p:nvSpPr>
            <p:spPr bwMode="auto">
              <a:xfrm>
                <a:off x="4080" y="3360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AutoShape 15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AutoShape 16"/>
              <p:cNvSpPr>
                <a:spLocks noChangeArrowheads="1"/>
              </p:cNvSpPr>
              <p:nvPr/>
            </p:nvSpPr>
            <p:spPr bwMode="auto">
              <a:xfrm>
                <a:off x="4272" y="3552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AutoShape 17"/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AutoShape 18"/>
              <p:cNvSpPr>
                <a:spLocks noChangeArrowheads="1"/>
              </p:cNvSpPr>
              <p:nvPr/>
            </p:nvSpPr>
            <p:spPr bwMode="auto">
              <a:xfrm>
                <a:off x="4464" y="3744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AutoShape 19"/>
              <p:cNvSpPr>
                <a:spLocks noChangeArrowheads="1"/>
              </p:cNvSpPr>
              <p:nvPr/>
            </p:nvSpPr>
            <p:spPr bwMode="auto">
              <a:xfrm>
                <a:off x="4560" y="3840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AutoShape 20"/>
              <p:cNvSpPr>
                <a:spLocks noChangeArrowheads="1"/>
              </p:cNvSpPr>
              <p:nvPr/>
            </p:nvSpPr>
            <p:spPr bwMode="auto">
              <a:xfrm>
                <a:off x="4656" y="3936"/>
                <a:ext cx="48" cy="48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66" name="Group 21"/>
          <p:cNvGrpSpPr/>
          <p:nvPr/>
        </p:nvGrpSpPr>
        <p:grpSpPr bwMode="auto">
          <a:xfrm>
            <a:off x="5838825" y="1392064"/>
            <a:ext cx="2133600" cy="3109912"/>
            <a:chOff x="3696" y="912"/>
            <a:chExt cx="1344" cy="1959"/>
          </a:xfrm>
        </p:grpSpPr>
        <p:sp>
          <p:nvSpPr>
            <p:cNvPr id="167" name="Line 22"/>
            <p:cNvSpPr>
              <a:spLocks noChangeShapeType="1"/>
            </p:cNvSpPr>
            <p:nvPr/>
          </p:nvSpPr>
          <p:spPr bwMode="auto">
            <a:xfrm>
              <a:off x="3696" y="2304"/>
              <a:ext cx="12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Line 23"/>
            <p:cNvSpPr>
              <a:spLocks noChangeShapeType="1"/>
            </p:cNvSpPr>
            <p:nvPr/>
          </p:nvSpPr>
          <p:spPr bwMode="auto">
            <a:xfrm flipV="1">
              <a:off x="4992" y="1392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Line 24"/>
            <p:cNvSpPr>
              <a:spLocks noChangeShapeType="1"/>
            </p:cNvSpPr>
            <p:nvPr/>
          </p:nvSpPr>
          <p:spPr bwMode="auto">
            <a:xfrm flipH="1">
              <a:off x="3696" y="1440"/>
              <a:ext cx="12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25"/>
            <p:cNvSpPr>
              <a:spLocks noChangeShapeType="1"/>
            </p:cNvSpPr>
            <p:nvPr/>
          </p:nvSpPr>
          <p:spPr bwMode="auto">
            <a:xfrm>
              <a:off x="3696" y="1440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Line 26"/>
            <p:cNvSpPr>
              <a:spLocks noChangeShapeType="1"/>
            </p:cNvSpPr>
            <p:nvPr/>
          </p:nvSpPr>
          <p:spPr bwMode="auto">
            <a:xfrm>
              <a:off x="3744" y="2496"/>
              <a:ext cx="115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27"/>
            <p:cNvSpPr>
              <a:spLocks noChangeShapeType="1"/>
            </p:cNvSpPr>
            <p:nvPr/>
          </p:nvSpPr>
          <p:spPr bwMode="auto">
            <a:xfrm flipH="1">
              <a:off x="3696" y="1296"/>
              <a:ext cx="13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3" name="Group 28"/>
            <p:cNvGrpSpPr/>
            <p:nvPr/>
          </p:nvGrpSpPr>
          <p:grpSpPr bwMode="auto">
            <a:xfrm>
              <a:off x="4128" y="2544"/>
              <a:ext cx="432" cy="327"/>
              <a:chOff x="1488" y="1200"/>
              <a:chExt cx="432" cy="327"/>
            </a:xfrm>
          </p:grpSpPr>
          <p:sp>
            <p:nvSpPr>
              <p:cNvPr id="177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20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Line 30"/>
              <p:cNvSpPr>
                <a:spLocks noChangeShapeType="1"/>
              </p:cNvSpPr>
              <p:nvPr/>
            </p:nvSpPr>
            <p:spPr bwMode="auto">
              <a:xfrm>
                <a:off x="1632" y="124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4" name="Group 31"/>
            <p:cNvGrpSpPr/>
            <p:nvPr/>
          </p:nvGrpSpPr>
          <p:grpSpPr bwMode="auto">
            <a:xfrm>
              <a:off x="4224" y="912"/>
              <a:ext cx="432" cy="327"/>
              <a:chOff x="1488" y="1200"/>
              <a:chExt cx="432" cy="327"/>
            </a:xfrm>
          </p:grpSpPr>
          <p:sp>
            <p:nvSpPr>
              <p:cNvPr id="175" name="Text Box 32"/>
              <p:cNvSpPr txBox="1">
                <a:spLocks noChangeArrowheads="1"/>
              </p:cNvSpPr>
              <p:nvPr/>
            </p:nvSpPr>
            <p:spPr bwMode="auto">
              <a:xfrm>
                <a:off x="1488" y="120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Line 33"/>
              <p:cNvSpPr>
                <a:spLocks noChangeShapeType="1"/>
              </p:cNvSpPr>
              <p:nvPr/>
            </p:nvSpPr>
            <p:spPr bwMode="auto">
              <a:xfrm>
                <a:off x="1632" y="124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aphicFrame>
        <p:nvGraphicFramePr>
          <p:cNvPr id="179" name="Object 34"/>
          <p:cNvGraphicFramePr>
            <a:graphicFrameLocks noChangeAspect="1"/>
          </p:cNvGraphicFramePr>
          <p:nvPr/>
        </p:nvGraphicFramePr>
        <p:xfrm>
          <a:off x="1143000" y="4863926"/>
          <a:ext cx="76200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Equation" r:id="rId1" imgW="2768600" imgH="292100" progId="Equation.3">
                  <p:embed/>
                </p:oleObj>
              </mc:Choice>
              <mc:Fallback>
                <p:oleObj name="Equation" r:id="rId1" imgW="2768600" imgH="292100" progId="Equation.3">
                  <p:embed/>
                  <p:pic>
                    <p:nvPicPr>
                      <p:cNvPr id="0" name="图片 105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63926"/>
                        <a:ext cx="76200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Line 35"/>
          <p:cNvSpPr>
            <a:spLocks noChangeShapeType="1"/>
          </p:cNvSpPr>
          <p:nvPr/>
        </p:nvSpPr>
        <p:spPr bwMode="auto">
          <a:xfrm>
            <a:off x="4419600" y="4787726"/>
            <a:ext cx="700088" cy="698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1" name="Line 36"/>
          <p:cNvSpPr>
            <a:spLocks noChangeShapeType="1"/>
          </p:cNvSpPr>
          <p:nvPr/>
        </p:nvSpPr>
        <p:spPr bwMode="auto">
          <a:xfrm>
            <a:off x="7696200" y="4940126"/>
            <a:ext cx="700088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2" name="Group 37"/>
          <p:cNvGrpSpPr/>
          <p:nvPr/>
        </p:nvGrpSpPr>
        <p:grpSpPr bwMode="auto">
          <a:xfrm>
            <a:off x="5076825" y="1849264"/>
            <a:ext cx="3733800" cy="1966912"/>
            <a:chOff x="3120" y="1248"/>
            <a:chExt cx="2352" cy="1239"/>
          </a:xfrm>
        </p:grpSpPr>
        <p:sp>
          <p:nvSpPr>
            <p:cNvPr id="183" name="Text Box 38"/>
            <p:cNvSpPr txBox="1">
              <a:spLocks noChangeArrowheads="1"/>
            </p:cNvSpPr>
            <p:nvPr/>
          </p:nvSpPr>
          <p:spPr bwMode="auto">
            <a:xfrm>
              <a:off x="3120" y="216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Text Box 39"/>
            <p:cNvSpPr txBox="1">
              <a:spLocks noChangeArrowheads="1"/>
            </p:cNvSpPr>
            <p:nvPr/>
          </p:nvSpPr>
          <p:spPr bwMode="auto">
            <a:xfrm>
              <a:off x="4944" y="2112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" name="Text Box 40"/>
            <p:cNvSpPr txBox="1">
              <a:spLocks noChangeArrowheads="1"/>
            </p:cNvSpPr>
            <p:nvPr/>
          </p:nvSpPr>
          <p:spPr bwMode="auto">
            <a:xfrm>
              <a:off x="4896" y="124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6" name="Text Box 41"/>
            <p:cNvSpPr txBox="1">
              <a:spLocks noChangeArrowheads="1"/>
            </p:cNvSpPr>
            <p:nvPr/>
          </p:nvSpPr>
          <p:spPr bwMode="auto">
            <a:xfrm>
              <a:off x="3216" y="124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7" name="Group 42"/>
          <p:cNvGrpSpPr/>
          <p:nvPr/>
        </p:nvGrpSpPr>
        <p:grpSpPr bwMode="auto">
          <a:xfrm>
            <a:off x="1600200" y="5778326"/>
            <a:ext cx="3124200" cy="704850"/>
            <a:chOff x="1200" y="3120"/>
            <a:chExt cx="2016" cy="377"/>
          </a:xfrm>
        </p:grpSpPr>
        <p:sp>
          <p:nvSpPr>
            <p:cNvPr id="188" name="Text Box 43"/>
            <p:cNvSpPr txBox="1">
              <a:spLocks noChangeArrowheads="1"/>
            </p:cNvSpPr>
            <p:nvPr/>
          </p:nvSpPr>
          <p:spPr bwMode="auto">
            <a:xfrm>
              <a:off x="1200" y="3168"/>
              <a:ext cx="201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0" lang="en-US" altLang="zh-CN" sz="3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kumimoji="0" lang="en-US" altLang="zh-CN" sz="3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 l=</a:t>
              </a: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0" lang="en-US" altLang="zh-CN" sz="3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kumimoji="0" lang="en-US" altLang="zh-CN" sz="32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9" name="Group 44"/>
            <p:cNvGrpSpPr/>
            <p:nvPr/>
          </p:nvGrpSpPr>
          <p:grpSpPr bwMode="auto">
            <a:xfrm>
              <a:off x="2350" y="3120"/>
              <a:ext cx="239" cy="377"/>
              <a:chOff x="1991" y="3586"/>
              <a:chExt cx="239" cy="377"/>
            </a:xfrm>
          </p:grpSpPr>
          <p:sp>
            <p:nvSpPr>
              <p:cNvPr id="190" name="Rectangle 45"/>
              <p:cNvSpPr>
                <a:spLocks noChangeArrowheads="1"/>
              </p:cNvSpPr>
              <p:nvPr/>
            </p:nvSpPr>
            <p:spPr bwMode="auto">
              <a:xfrm>
                <a:off x="2144" y="3792"/>
                <a:ext cx="86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0</a:t>
                </a:r>
                <a:endPara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Rectangle 46"/>
              <p:cNvSpPr>
                <a:spLocks noChangeArrowheads="1"/>
              </p:cNvSpPr>
              <p:nvPr/>
            </p:nvSpPr>
            <p:spPr bwMode="auto">
              <a:xfrm>
                <a:off x="1991" y="3586"/>
                <a:ext cx="16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5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</a:rPr>
                  <a:t>m</a:t>
                </a:r>
                <a:endPara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92" name="Group 56"/>
          <p:cNvGrpSpPr/>
          <p:nvPr/>
        </p:nvGrpSpPr>
        <p:grpSpPr bwMode="auto">
          <a:xfrm>
            <a:off x="684213" y="836439"/>
            <a:ext cx="4267200" cy="3962400"/>
            <a:chOff x="192" y="1152"/>
            <a:chExt cx="2688" cy="2496"/>
          </a:xfrm>
        </p:grpSpPr>
        <p:sp>
          <p:nvSpPr>
            <p:cNvPr id="193" name="Rectangle 57"/>
            <p:cNvSpPr>
              <a:spLocks noChangeArrowheads="1"/>
            </p:cNvSpPr>
            <p:nvPr/>
          </p:nvSpPr>
          <p:spPr bwMode="auto">
            <a:xfrm>
              <a:off x="192" y="1152"/>
              <a:ext cx="2688" cy="2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6666"/>
              </a:solidFill>
              <a:miter lim="800000"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4" name="Group 58"/>
            <p:cNvGrpSpPr/>
            <p:nvPr/>
          </p:nvGrpSpPr>
          <p:grpSpPr bwMode="auto">
            <a:xfrm>
              <a:off x="480" y="1392"/>
              <a:ext cx="2112" cy="2055"/>
              <a:chOff x="240" y="1440"/>
              <a:chExt cx="2112" cy="2055"/>
            </a:xfrm>
          </p:grpSpPr>
          <p:grpSp>
            <p:nvGrpSpPr>
              <p:cNvPr id="198" name="Group 59"/>
              <p:cNvGrpSpPr/>
              <p:nvPr/>
            </p:nvGrpSpPr>
            <p:grpSpPr bwMode="auto">
              <a:xfrm>
                <a:off x="240" y="1584"/>
                <a:ext cx="2112" cy="1911"/>
                <a:chOff x="3360" y="1701"/>
                <a:chExt cx="2112" cy="1911"/>
              </a:xfrm>
            </p:grpSpPr>
            <p:sp>
              <p:nvSpPr>
                <p:cNvPr id="208" name="AutoShape 60"/>
                <p:cNvSpPr>
                  <a:spLocks noChangeArrowheads="1"/>
                </p:cNvSpPr>
                <p:nvPr/>
              </p:nvSpPr>
              <p:spPr bwMode="auto">
                <a:xfrm rot="-876749">
                  <a:off x="3360" y="1701"/>
                  <a:ext cx="2112" cy="1680"/>
                </a:xfrm>
                <a:prstGeom prst="parallelogram">
                  <a:avLst>
                    <a:gd name="adj" fmla="val 26033"/>
                  </a:avLst>
                </a:prstGeom>
                <a:solidFill>
                  <a:srgbClr val="FFEB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09" name="Group 61"/>
                <p:cNvGrpSpPr/>
                <p:nvPr/>
              </p:nvGrpSpPr>
              <p:grpSpPr bwMode="auto">
                <a:xfrm>
                  <a:off x="3621" y="1885"/>
                  <a:ext cx="122" cy="1727"/>
                  <a:chOff x="3621" y="1885"/>
                  <a:chExt cx="122" cy="1727"/>
                </a:xfrm>
              </p:grpSpPr>
              <p:sp>
                <p:nvSpPr>
                  <p:cNvPr id="210" name="Text Box 62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21" y="1885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1" name="Text Box 63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27" y="2172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2" name="Text Box 64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27" y="2460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3" name="Text Box 65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27" y="2748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4" name="Text Box 66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27" y="3036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5" name="Text Box 67"/>
                  <p:cNvSpPr txBox="1">
                    <a:spLocks noChangeArrowheads="1"/>
                  </p:cNvSpPr>
                  <p:nvPr/>
                </p:nvSpPr>
                <p:spPr bwMode="auto">
                  <a:xfrm rot="-903760">
                    <a:off x="3621" y="332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99" name="Group 68"/>
              <p:cNvGrpSpPr/>
              <p:nvPr/>
            </p:nvGrpSpPr>
            <p:grpSpPr bwMode="auto">
              <a:xfrm>
                <a:off x="624" y="1440"/>
                <a:ext cx="1344" cy="2016"/>
                <a:chOff x="3072" y="1632"/>
                <a:chExt cx="1344" cy="2016"/>
              </a:xfrm>
            </p:grpSpPr>
            <p:sp>
              <p:nvSpPr>
                <p:cNvPr id="20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072" y="2016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032" y="1728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2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264" y="1968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224" y="1680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4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456" y="1872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5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648" y="1824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6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4416" y="1632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7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3840" y="1776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prstDash val="dash"/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95" name="Group 77"/>
            <p:cNvGrpSpPr/>
            <p:nvPr/>
          </p:nvGrpSpPr>
          <p:grpSpPr bwMode="auto">
            <a:xfrm>
              <a:off x="672" y="1344"/>
              <a:ext cx="624" cy="327"/>
              <a:chOff x="3024" y="2928"/>
              <a:chExt cx="624" cy="327"/>
            </a:xfrm>
          </p:grpSpPr>
          <p:sp>
            <p:nvSpPr>
              <p:cNvPr id="196" name="Text Box 78"/>
              <p:cNvSpPr txBox="1">
                <a:spLocks noChangeArrowheads="1"/>
              </p:cNvSpPr>
              <p:nvPr/>
            </p:nvSpPr>
            <p:spPr bwMode="auto">
              <a:xfrm>
                <a:off x="3024" y="2928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Line 79"/>
              <p:cNvSpPr>
                <a:spLocks noChangeShapeType="1"/>
              </p:cNvSpPr>
              <p:nvPr/>
            </p:nvSpPr>
            <p:spPr bwMode="auto">
              <a:xfrm>
                <a:off x="326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6" name="Group 80"/>
          <p:cNvGrpSpPr/>
          <p:nvPr/>
        </p:nvGrpSpPr>
        <p:grpSpPr bwMode="auto">
          <a:xfrm>
            <a:off x="1676400" y="2273126"/>
            <a:ext cx="2438400" cy="1128713"/>
            <a:chOff x="1056" y="1296"/>
            <a:chExt cx="1536" cy="711"/>
          </a:xfrm>
        </p:grpSpPr>
        <p:sp>
          <p:nvSpPr>
            <p:cNvPr id="217" name="Line 81"/>
            <p:cNvSpPr>
              <a:spLocks noChangeShapeType="1"/>
            </p:cNvSpPr>
            <p:nvPr/>
          </p:nvSpPr>
          <p:spPr bwMode="auto">
            <a:xfrm>
              <a:off x="1056" y="1584"/>
              <a:ext cx="288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Line 82"/>
            <p:cNvSpPr>
              <a:spLocks noChangeShapeType="1"/>
            </p:cNvSpPr>
            <p:nvPr/>
          </p:nvSpPr>
          <p:spPr bwMode="auto">
            <a:xfrm flipV="1">
              <a:off x="1344" y="1536"/>
              <a:ext cx="768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Line 83"/>
            <p:cNvSpPr>
              <a:spLocks noChangeShapeType="1"/>
            </p:cNvSpPr>
            <p:nvPr/>
          </p:nvSpPr>
          <p:spPr bwMode="auto">
            <a:xfrm flipH="1" flipV="1">
              <a:off x="1824" y="1392"/>
              <a:ext cx="288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Text Box 84"/>
            <p:cNvSpPr txBox="1">
              <a:spLocks noChangeArrowheads="1"/>
            </p:cNvSpPr>
            <p:nvPr/>
          </p:nvSpPr>
          <p:spPr bwMode="auto">
            <a:xfrm>
              <a:off x="1056" y="1680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1" name="Text Box 85"/>
            <p:cNvSpPr txBox="1">
              <a:spLocks noChangeArrowheads="1"/>
            </p:cNvSpPr>
            <p:nvPr/>
          </p:nvSpPr>
          <p:spPr bwMode="auto">
            <a:xfrm>
              <a:off x="2016" y="129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2" name="Text Box 86"/>
          <p:cNvSpPr txBox="1">
            <a:spLocks noChangeArrowheads="1"/>
          </p:cNvSpPr>
          <p:nvPr/>
        </p:nvSpPr>
        <p:spPr bwMode="auto">
          <a:xfrm>
            <a:off x="304800" y="486392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3" name="组合 92"/>
          <p:cNvGrpSpPr/>
          <p:nvPr/>
        </p:nvGrpSpPr>
        <p:grpSpPr bwMode="auto">
          <a:xfrm>
            <a:off x="5089525" y="5732289"/>
            <a:ext cx="2511773" cy="1081087"/>
            <a:chOff x="3131840" y="5589240"/>
            <a:chExt cx="2511475" cy="1081087"/>
          </a:xfrm>
        </p:grpSpPr>
        <p:sp>
          <p:nvSpPr>
            <p:cNvPr id="224" name="Rectangle 48"/>
            <p:cNvSpPr>
              <a:spLocks noChangeArrowheads="1"/>
            </p:cNvSpPr>
            <p:nvPr/>
          </p:nvSpPr>
          <p:spPr bwMode="auto">
            <a:xfrm>
              <a:off x="3995936" y="5589240"/>
              <a:ext cx="1550947" cy="829370"/>
            </a:xfrm>
            <a:prstGeom prst="rect">
              <a:avLst/>
            </a:prstGeom>
            <a:solidFill>
              <a:srgbClr val="CCFFCC">
                <a:alpha val="59999"/>
              </a:srgbClr>
            </a:solidFill>
            <a:ln w="12700">
              <a:solidFill>
                <a:srgbClr val="CC0000"/>
              </a:solidFill>
              <a:miter lim="800000"/>
              <a:tailEnd type="none" w="sm" len="lg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Text Box 55"/>
            <p:cNvSpPr txBox="1">
              <a:spLocks noChangeArrowheads="1"/>
            </p:cNvSpPr>
            <p:nvPr/>
          </p:nvSpPr>
          <p:spPr bwMode="auto">
            <a:xfrm flipH="1">
              <a:off x="3131840" y="5877272"/>
              <a:ext cx="792087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故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6" name="Object 92"/>
            <p:cNvGraphicFramePr>
              <a:graphicFrameLocks noChangeAspect="1"/>
            </p:cNvGraphicFramePr>
            <p:nvPr/>
          </p:nvGraphicFramePr>
          <p:xfrm>
            <a:off x="4139952" y="5589240"/>
            <a:ext cx="1503363" cy="1081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9" name="Equation" r:id="rId3" imgW="546100" imgH="393700" progId="Equation.DSMT4">
                    <p:embed/>
                  </p:oleObj>
                </mc:Choice>
                <mc:Fallback>
                  <p:oleObj name="Equation" r:id="rId3" imgW="546100" imgH="393700" progId="Equation.DSMT4">
                    <p:embed/>
                    <p:pic>
                      <p:nvPicPr>
                        <p:cNvPr id="0" name="图片 105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5589240"/>
                          <a:ext cx="1503363" cy="1081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1" grpId="0" animBg="1"/>
      <p:bldP spid="222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/>
          <p:nvPr/>
        </p:nvSpPr>
        <p:spPr bwMode="auto">
          <a:xfrm>
            <a:off x="5690469" y="4165615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fld id="{BD9976BC-C8C9-4D62-9C14-B6F8D2E83274}" type="slidenum">
              <a:rPr lang="en-US" altLang="zh-CN" sz="2000" smtClean="0">
                <a:solidFill>
                  <a:srgbClr val="006600"/>
                </a:solidFill>
                <a:ea typeface="宋体" panose="02010600030101010101" pitchFamily="2" charset="-122"/>
              </a:rPr>
            </a:fld>
            <a:endParaRPr lang="en-US" altLang="zh-CN" sz="200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>
            <a:fillRect/>
          </a:stretch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625775" y="2275575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00" b="1">
                <a:solidFill>
                  <a:srgbClr val="C00000"/>
                </a:solidFill>
              </a:rPr>
              <a:t>课堂练习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68182" y="948705"/>
            <a:ext cx="36387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600" b="1" smtClean="0">
                <a:solidFill>
                  <a:srgbClr val="C00000"/>
                </a:solidFill>
              </a:rPr>
              <a:t>练习</a:t>
            </a:r>
            <a:r>
              <a:rPr lang="en-US" altLang="zh-CN" sz="2600" b="1" smtClean="0">
                <a:solidFill>
                  <a:srgbClr val="C00000"/>
                </a:solidFill>
              </a:rPr>
              <a:t>4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08926" y="2914868"/>
            <a:ext cx="29875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>
                <a:latin typeface="Arial" panose="020B0604020202020204" pitchFamily="34" charset="0"/>
              </a:rPr>
              <a:t>如有两块面积很大</a:t>
            </a:r>
            <a:r>
              <a:rPr kumimoji="0" lang="en-US" altLang="zh-CN" sz="2800" b="1">
                <a:latin typeface="Arial" panose="020B0604020202020204" pitchFamily="34" charset="0"/>
              </a:rPr>
              <a:t>,</a:t>
            </a:r>
            <a:r>
              <a:rPr kumimoji="0" lang="zh-CN" altLang="en-US" sz="2800" b="1">
                <a:latin typeface="Arial" panose="020B0604020202020204" pitchFamily="34" charset="0"/>
              </a:rPr>
              <a:t>彼此相距很近的金属薄板</a:t>
            </a:r>
            <a:r>
              <a:rPr kumimoji="0" lang="en-US" altLang="zh-CN" sz="2800" b="1" smtClean="0">
                <a:latin typeface="Arial" panose="020B0604020202020204" pitchFamily="34" charset="0"/>
              </a:rPr>
              <a:t>,</a:t>
            </a:r>
            <a:r>
              <a:rPr kumimoji="0"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单位长度的电流密度为</a:t>
            </a:r>
            <a:endParaRPr kumimoji="0" lang="zh-CN" altLang="en-US" sz="28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kumimoji="0" lang="en-US" altLang="zh-CN" sz="2800" b="1">
              <a:latin typeface="Arial" panose="020B0604020202020204" pitchFamily="34" charset="0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972061" y="4565009"/>
          <a:ext cx="3825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6" name="公式" r:id="rId2" imgW="127000" imgH="190500" progId="Equation.3">
                  <p:embed/>
                </p:oleObj>
              </mc:Choice>
              <mc:Fallback>
                <p:oleObj name="公式" r:id="rId2" imgW="127000" imgH="190500" progId="Equation.3">
                  <p:embed/>
                  <p:pic>
                    <p:nvPicPr>
                      <p:cNvPr id="0" name="图片 106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61" y="4565009"/>
                        <a:ext cx="3825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76099" y="4599543"/>
            <a:ext cx="25922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latin typeface="Arial" panose="020B0604020202020204" pitchFamily="34" charset="0"/>
              </a:rPr>
              <a:t>    </a:t>
            </a:r>
            <a:r>
              <a:rPr kumimoji="0" lang="zh-CN" altLang="en-US" sz="2800" b="1" smtClean="0">
                <a:latin typeface="Arial" panose="020B0604020202020204" pitchFamily="34" charset="0"/>
              </a:rPr>
              <a:t>  ，则磁感应强度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1817420" y="5366986"/>
          <a:ext cx="134485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7" name="公式" r:id="rId4" imgW="375285" imgH="122555" progId="Equation.3">
                  <p:embed/>
                </p:oleObj>
              </mc:Choice>
              <mc:Fallback>
                <p:oleObj name="公式" r:id="rId4" imgW="375285" imgH="122555" progId="Equation.3">
                  <p:embed/>
                  <p:pic>
                    <p:nvPicPr>
                      <p:cNvPr id="0" name="图片 106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420" y="5366986"/>
                        <a:ext cx="134485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5139630" y="5571396"/>
          <a:ext cx="972146" cy="45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8" name="公式" r:id="rId6" imgW="253365" imgH="81915" progId="Equation.3">
                  <p:embed/>
                </p:oleObj>
              </mc:Choice>
              <mc:Fallback>
                <p:oleObj name="公式" r:id="rId6" imgW="253365" imgH="81915" progId="Equation.3">
                  <p:embed/>
                  <p:pic>
                    <p:nvPicPr>
                      <p:cNvPr id="0" name="图片 106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630" y="5571396"/>
                        <a:ext cx="972146" cy="453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825212" y="5559683"/>
            <a:ext cx="1366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latin typeface="Arial" panose="020B0604020202020204" pitchFamily="34" charset="0"/>
              </a:rPr>
              <a:t>板外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1567100" y="6061402"/>
            <a:ext cx="2016125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4756308" y="6024763"/>
            <a:ext cx="2016125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714092" y="5592524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latin typeface="Arial" panose="020B0604020202020204" pitchFamily="34" charset="0"/>
              </a:rPr>
              <a:t>板内</a:t>
            </a:r>
            <a:endParaRPr kumimoji="0" lang="zh-CN" altLang="en-US" sz="2800" b="1">
              <a:latin typeface="Arial" panose="020B0604020202020204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923804" y="913746"/>
            <a:ext cx="4103688" cy="4679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8" name="Object 20"/>
          <p:cNvGraphicFramePr>
            <a:graphicFrameLocks noChangeAspect="1"/>
          </p:cNvGraphicFramePr>
          <p:nvPr/>
        </p:nvGraphicFramePr>
        <p:xfrm>
          <a:off x="3707904" y="1202671"/>
          <a:ext cx="4751388" cy="399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9" name="Visio" r:id="rId8" imgW="1704340" imgH="1851660" progId="Visio.Drawing.11">
                  <p:embed/>
                </p:oleObj>
              </mc:Choice>
              <mc:Fallback>
                <p:oleObj name="Visio" r:id="rId8" imgW="1704340" imgH="1851660" progId="Visio.Drawing.11">
                  <p:embed/>
                  <p:pic>
                    <p:nvPicPr>
                      <p:cNvPr id="0" name="图片 106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202671"/>
                        <a:ext cx="4751388" cy="399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21"/>
          <p:cNvSpPr/>
          <p:nvPr/>
        </p:nvSpPr>
        <p:spPr bwMode="auto">
          <a:xfrm>
            <a:off x="7452817" y="4155421"/>
            <a:ext cx="1547812" cy="855662"/>
          </a:xfrm>
          <a:prstGeom prst="borderCallout1">
            <a:avLst>
              <a:gd name="adj1" fmla="val 13356"/>
              <a:gd name="adj2" fmla="val -5431"/>
              <a:gd name="adj3" fmla="val -114236"/>
              <a:gd name="adj4" fmla="val -143852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ea typeface="宋体" panose="02010600030101010101" pitchFamily="2" charset="-122"/>
              </a:rPr>
              <a:t>无限大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ea typeface="宋体" panose="02010600030101010101" pitchFamily="2" charset="-122"/>
              </a:rPr>
              <a:t>导体平板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6516192" y="4299883"/>
            <a:ext cx="1008062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、安培环路定理的应用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小结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59" name="矩形 3"/>
          <p:cNvSpPr>
            <a:spLocks noChangeArrowheads="1"/>
          </p:cNvSpPr>
          <p:nvPr/>
        </p:nvSpPr>
        <p:spPr bwMode="auto">
          <a:xfrm>
            <a:off x="1493136" y="1124744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三、安培环路定理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0" name="矩形 4"/>
          <p:cNvSpPr>
            <a:spLocks noChangeArrowheads="1"/>
          </p:cNvSpPr>
          <p:nvPr/>
        </p:nvSpPr>
        <p:spPr bwMode="auto">
          <a:xfrm>
            <a:off x="1523470" y="3140968"/>
            <a:ext cx="441668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四、安培环路定理的应用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61" name="对象 5"/>
          <p:cNvGraphicFramePr>
            <a:graphicFrameLocks noChangeAspect="1"/>
          </p:cNvGraphicFramePr>
          <p:nvPr/>
        </p:nvGraphicFramePr>
        <p:xfrm>
          <a:off x="2123728" y="1648619"/>
          <a:ext cx="32543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7" name="公式" r:id="rId1" imgW="1066165" imgH="444500" progId="Equation.3">
                  <p:embed/>
                </p:oleObj>
              </mc:Choice>
              <mc:Fallback>
                <p:oleObj name="公式" r:id="rId1" imgW="1066165" imgH="444500" progId="Equation.3">
                  <p:embed/>
                  <p:pic>
                    <p:nvPicPr>
                      <p:cNvPr id="0" name="图片 109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648619"/>
                        <a:ext cx="3254375" cy="123983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9999"/>
                        </a:srgbClr>
                      </a:solidFill>
                      <a:ln w="12700">
                        <a:solidFill>
                          <a:srgbClr val="FF993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71505" y="2636912"/>
            <a:ext cx="2249805" cy="9220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900000"/>
            </a:lightRig>
          </a:scene3d>
          <a:sp3d prstMaterial="metal">
            <a:bevelT/>
          </a:sp3d>
        </p:spPr>
        <p:txBody>
          <a:bodyPr wrap="none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作业：</a:t>
            </a:r>
            <a:endParaRPr kumimoji="0" lang="zh-CN" altLang="en-US" sz="5400" b="1" i="0" u="none" strike="noStrike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0" compatLnSpc="1">
            <a:normAutofit fontScale="85000" lnSpcReduction="20000"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AE70B2-8BF9-45C0-BB95-33D1B9D3A854}" type="slidenum"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836712"/>
            <a:ext cx="1728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>
                <a:solidFill>
                  <a:srgbClr val="C00000"/>
                </a:solidFill>
              </a:rPr>
              <a:t>静电场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70561" y="135993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宋体" panose="02010600030101010101" pitchFamily="2" charset="-122"/>
              </a:rPr>
              <a:t>静电场的环路定理</a:t>
            </a:r>
            <a:endParaRPr kumimoji="0" lang="zh-CN" altLang="en-US" sz="28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33426" y="1214348"/>
          <a:ext cx="17287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9" name="Equation" r:id="rId1" imgW="17068800" imgH="7010400" progId="Equation.DSMT4">
                  <p:embed/>
                </p:oleObj>
              </mc:Choice>
              <mc:Fallback>
                <p:oleObj name="Equation" r:id="rId1" imgW="17068800" imgH="7010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426" y="1214348"/>
                        <a:ext cx="172878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26484" y="2023773"/>
            <a:ext cx="42484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宋体" panose="02010600030101010101" pitchFamily="2" charset="-122"/>
              </a:rPr>
              <a:t>静电场是无旋场和保守场，可以引入电势来描述。</a:t>
            </a:r>
            <a:endParaRPr kumimoji="0" lang="zh-CN" altLang="en-US" sz="28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6890" y="3612924"/>
            <a:ext cx="44851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宋体" panose="02010600030101010101" pitchFamily="2" charset="-122"/>
              </a:rPr>
              <a:t>磁感应线是闭合曲线，如图，若沿磁感应线取积分回路</a:t>
            </a:r>
            <a:r>
              <a:rPr kumimoji="0" lang="en-US" altLang="zh-CN" sz="28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宋体" panose="02010600030101010101" pitchFamily="2" charset="-122"/>
              </a:rPr>
              <a:t>L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，回路上</a:t>
            </a:r>
            <a:endParaRPr kumimoji="0" lang="zh-CN" altLang="en-US" sz="280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410200" y="1793082"/>
            <a:ext cx="3352800" cy="3581400"/>
            <a:chOff x="5410200" y="1793082"/>
            <a:chExt cx="3352800" cy="3581400"/>
          </a:xfrm>
        </p:grpSpPr>
        <p:grpSp>
          <p:nvGrpSpPr>
            <p:cNvPr id="10" name="Group 4"/>
            <p:cNvGrpSpPr/>
            <p:nvPr/>
          </p:nvGrpSpPr>
          <p:grpSpPr bwMode="auto">
            <a:xfrm>
              <a:off x="5410200" y="1793082"/>
              <a:ext cx="3352800" cy="3581400"/>
              <a:chOff x="3216" y="1584"/>
              <a:chExt cx="2112" cy="2256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216" y="1584"/>
                <a:ext cx="2112" cy="2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96" cy="960"/>
              </a:xfrm>
              <a:prstGeom prst="can">
                <a:avLst>
                  <a:gd name="adj" fmla="val 40972"/>
                </a:avLst>
              </a:prstGeom>
              <a:gradFill rotWithShape="0">
                <a:gsLst>
                  <a:gs pos="0">
                    <a:srgbClr val="8F8F72"/>
                  </a:gs>
                  <a:gs pos="50000">
                    <a:srgbClr val="FFFFCC"/>
                  </a:gs>
                  <a:gs pos="100000">
                    <a:srgbClr val="8F8F72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1488" cy="768"/>
              </a:xfrm>
              <a:prstGeom prst="ellipse">
                <a:avLst/>
              </a:prstGeom>
              <a:solidFill>
                <a:srgbClr val="FF3300">
                  <a:alpha val="50195"/>
                </a:srgbClr>
              </a:solidFill>
              <a:ln w="38100">
                <a:solidFill>
                  <a:srgbClr val="CC00CC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AutoShape 8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96" cy="960"/>
              </a:xfrm>
              <a:prstGeom prst="can">
                <a:avLst>
                  <a:gd name="adj" fmla="val 40972"/>
                </a:avLst>
              </a:prstGeom>
              <a:gradFill rotWithShape="0">
                <a:gsLst>
                  <a:gs pos="0">
                    <a:srgbClr val="8F8F72"/>
                  </a:gs>
                  <a:gs pos="50000">
                    <a:srgbClr val="FFFFCC"/>
                  </a:gs>
                  <a:gs pos="100000">
                    <a:srgbClr val="8F8F72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V="1">
                <a:off x="4529" y="3089"/>
                <a:ext cx="144" cy="4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 flipV="1">
                <a:off x="4128" y="1776"/>
                <a:ext cx="1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4032" y="25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V="1">
                <a:off x="4272" y="2640"/>
                <a:ext cx="672" cy="14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19" name="Object 13"/>
              <p:cNvGraphicFramePr>
                <a:graphicFrameLocks noChangeAspect="1"/>
              </p:cNvGraphicFramePr>
              <p:nvPr/>
            </p:nvGraphicFramePr>
            <p:xfrm>
              <a:off x="3888" y="1872"/>
              <a:ext cx="19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300" name="Equation" r:id="rId3" imgW="165100" imgH="228600" progId="Equation.3">
                      <p:embed/>
                    </p:oleObj>
                  </mc:Choice>
                  <mc:Fallback>
                    <p:oleObj name="Equation" r:id="rId3" imgW="165100" imgH="228600" progId="Equation.3">
                      <p:embed/>
                      <p:pic>
                        <p:nvPicPr>
                          <p:cNvPr id="0" name="图片 862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872"/>
                            <a:ext cx="19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4"/>
              <p:cNvGraphicFramePr>
                <a:graphicFrameLocks noChangeAspect="1"/>
              </p:cNvGraphicFramePr>
              <p:nvPr/>
            </p:nvGraphicFramePr>
            <p:xfrm>
              <a:off x="4464" y="2712"/>
              <a:ext cx="20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301" name="Equation" r:id="rId5" imgW="215900" imgH="228600" progId="Equation.3">
                      <p:embed/>
                    </p:oleObj>
                  </mc:Choice>
                  <mc:Fallback>
                    <p:oleObj name="Equation" r:id="rId5" imgW="215900" imgH="228600" progId="Equation.3">
                      <p:embed/>
                      <p:pic>
                        <p:nvPicPr>
                          <p:cNvPr id="0" name="图片 863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712"/>
                            <a:ext cx="20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5"/>
              <p:cNvGraphicFramePr>
                <a:graphicFrameLocks noChangeAspect="1"/>
              </p:cNvGraphicFramePr>
              <p:nvPr/>
            </p:nvGraphicFramePr>
            <p:xfrm>
              <a:off x="4591" y="3165"/>
              <a:ext cx="291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302" name="Equation" r:id="rId7" imgW="3352800" imgH="3962400" progId="Equation.DSMT4">
                      <p:embed/>
                    </p:oleObj>
                  </mc:Choice>
                  <mc:Fallback>
                    <p:oleObj name="Equation" r:id="rId7" imgW="3352800" imgH="3962400" progId="Equation.DSMT4">
                      <p:embed/>
                      <p:pic>
                        <p:nvPicPr>
                          <p:cNvPr id="0" name="图片 863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" y="3165"/>
                            <a:ext cx="291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Group 23"/>
            <p:cNvGrpSpPr/>
            <p:nvPr/>
          </p:nvGrpSpPr>
          <p:grpSpPr bwMode="auto">
            <a:xfrm>
              <a:off x="7416800" y="2250282"/>
              <a:ext cx="736600" cy="1219200"/>
              <a:chOff x="4480" y="1872"/>
              <a:chExt cx="464" cy="768"/>
            </a:xfrm>
          </p:grpSpPr>
          <p:sp>
            <p:nvSpPr>
              <p:cNvPr id="24" name="Freeform 24"/>
              <p:cNvSpPr/>
              <p:nvPr/>
            </p:nvSpPr>
            <p:spPr bwMode="auto">
              <a:xfrm>
                <a:off x="4480" y="2085"/>
                <a:ext cx="464" cy="555"/>
              </a:xfrm>
              <a:custGeom>
                <a:avLst/>
                <a:gdLst>
                  <a:gd name="T0" fmla="*/ 464 w 464"/>
                  <a:gd name="T1" fmla="*/ 555 h 555"/>
                  <a:gd name="T2" fmla="*/ 0 w 464"/>
                  <a:gd name="T3" fmla="*/ 0 h 555"/>
                  <a:gd name="T4" fmla="*/ 0 60000 65536"/>
                  <a:gd name="T5" fmla="*/ 0 60000 65536"/>
                  <a:gd name="T6" fmla="*/ 0 w 464"/>
                  <a:gd name="T7" fmla="*/ 0 h 555"/>
                  <a:gd name="T8" fmla="*/ 464 w 464"/>
                  <a:gd name="T9" fmla="*/ 555 h 5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4" h="555">
                    <a:moveTo>
                      <a:pt x="464" y="55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5" name="Object 25"/>
              <p:cNvGraphicFramePr>
                <a:graphicFrameLocks noChangeAspect="1"/>
              </p:cNvGraphicFramePr>
              <p:nvPr/>
            </p:nvGraphicFramePr>
            <p:xfrm>
              <a:off x="4608" y="1872"/>
              <a:ext cx="263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303" name="Equation" r:id="rId9" imgW="215900" imgH="266065" progId="Equation.3">
                      <p:embed/>
                    </p:oleObj>
                  </mc:Choice>
                  <mc:Fallback>
                    <p:oleObj name="Equation" r:id="rId9" imgW="215900" imgH="266065" progId="Equation.3">
                      <p:embed/>
                      <p:pic>
                        <p:nvPicPr>
                          <p:cNvPr id="0" name="图片 863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872"/>
                            <a:ext cx="263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" name="Group 26"/>
            <p:cNvGrpSpPr/>
            <p:nvPr/>
          </p:nvGrpSpPr>
          <p:grpSpPr bwMode="auto">
            <a:xfrm>
              <a:off x="7956550" y="2945607"/>
              <a:ext cx="730250" cy="538162"/>
              <a:chOff x="4827" y="2310"/>
              <a:chExt cx="460" cy="339"/>
            </a:xfrm>
          </p:grpSpPr>
          <p:sp>
            <p:nvSpPr>
              <p:cNvPr id="27" name="Freeform 27"/>
              <p:cNvSpPr/>
              <p:nvPr/>
            </p:nvSpPr>
            <p:spPr bwMode="auto">
              <a:xfrm>
                <a:off x="4827" y="2505"/>
                <a:ext cx="124" cy="144"/>
              </a:xfrm>
              <a:custGeom>
                <a:avLst/>
                <a:gdLst>
                  <a:gd name="T0" fmla="*/ 124 w 124"/>
                  <a:gd name="T1" fmla="*/ 144 h 144"/>
                  <a:gd name="T2" fmla="*/ 0 w 124"/>
                  <a:gd name="T3" fmla="*/ 0 h 144"/>
                  <a:gd name="T4" fmla="*/ 0 60000 65536"/>
                  <a:gd name="T5" fmla="*/ 0 60000 65536"/>
                  <a:gd name="T6" fmla="*/ 0 w 124"/>
                  <a:gd name="T7" fmla="*/ 0 h 144"/>
                  <a:gd name="T8" fmla="*/ 124 w 124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4" h="144">
                    <a:moveTo>
                      <a:pt x="124" y="14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8" name="Object 28"/>
              <p:cNvGraphicFramePr>
                <a:graphicFrameLocks noChangeAspect="1"/>
              </p:cNvGraphicFramePr>
              <p:nvPr/>
            </p:nvGraphicFramePr>
            <p:xfrm>
              <a:off x="4951" y="2310"/>
              <a:ext cx="33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304" name="Equation" r:id="rId11" imgW="292100" imgH="292100" progId="Equation.3">
                      <p:embed/>
                    </p:oleObj>
                  </mc:Choice>
                  <mc:Fallback>
                    <p:oleObj name="Equation" r:id="rId11" imgW="292100" imgH="292100" progId="Equation.3">
                      <p:embed/>
                      <p:pic>
                        <p:nvPicPr>
                          <p:cNvPr id="0" name="图片 863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1" y="2310"/>
                            <a:ext cx="33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7010400" y="1869282"/>
              <a:ext cx="0" cy="3810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V="1">
              <a:off x="7162800" y="1869282"/>
              <a:ext cx="0" cy="3810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7010400" y="4993482"/>
              <a:ext cx="0" cy="3810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V="1">
              <a:off x="7162800" y="4993482"/>
              <a:ext cx="0" cy="3810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39552" y="3000703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>
                <a:solidFill>
                  <a:srgbClr val="C00000"/>
                </a:solidFill>
              </a:rPr>
              <a:t>稳恒磁场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14911" y="4661575"/>
          <a:ext cx="13890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5" name="Equation" r:id="rId13" imgW="13716000" imgH="4876800" progId="Equation.DSMT4">
                  <p:embed/>
                </p:oleObj>
              </mc:Choice>
              <mc:Fallback>
                <p:oleObj name="Equation" r:id="rId13" imgW="13716000" imgH="4876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911" y="4661575"/>
                        <a:ext cx="138906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28270" y="5332413"/>
          <a:ext cx="18224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6" name="Equation" r:id="rId15" imgW="17983200" imgH="7010400" progId="Equation.DSMT4">
                  <p:embed/>
                </p:oleObj>
              </mc:Choice>
              <mc:Fallback>
                <p:oleObj name="Equation" r:id="rId15" imgW="17983200" imgH="7010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270" y="5332413"/>
                        <a:ext cx="18224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828833" y="5416039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2060"/>
                </a:solidFill>
              </a:rPr>
              <a:t>则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pic>
        <p:nvPicPr>
          <p:cNvPr id="86034" name="Picture 18" descr="https://ss0.bdstatic.com/70cFuHSh_Q1YnxGkpoWK1HF6hhy/it/u=1928024420,696231686&amp;fm=26&amp;gp=0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4639366"/>
            <a:ext cx="1667053" cy="173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/>
          <p:cNvSpPr/>
          <p:nvPr/>
        </p:nvSpPr>
        <p:spPr>
          <a:xfrm>
            <a:off x="5022355" y="5654699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</a:rPr>
              <a:t>规律如何？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3" grpId="0"/>
      <p:bldP spid="35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2420888"/>
            <a:ext cx="5660524" cy="14464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900000"/>
            </a:lightRig>
          </a:scene3d>
          <a:sp3d prstMaterial="metal">
            <a:bevelT/>
          </a:sp3d>
        </p:spPr>
        <p:txBody>
          <a:bodyPr wrap="none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8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谢 谢 大 家</a:t>
            </a:r>
            <a:endParaRPr lang="zh-CN" altLang="en-US" sz="8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836712"/>
            <a:ext cx="1927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1.</a:t>
            </a:r>
            <a:r>
              <a:rPr lang="zh-CN" altLang="en-US" sz="2800" b="1" smtClean="0">
                <a:solidFill>
                  <a:srgbClr val="C00000"/>
                </a:solidFill>
              </a:rPr>
              <a:t>定理表述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24744" y="1497014"/>
            <a:ext cx="8367736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在稳恒电流的磁场中，磁感应强度</a:t>
            </a: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沿任何闭合回路</a:t>
            </a: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的线积分，等于穿过这回路的所有电流强度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代数和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kumimoji="1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倍，数学表达式：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/>
        </p:nvGraphicFramePr>
        <p:xfrm>
          <a:off x="1163355" y="3555604"/>
          <a:ext cx="3230257" cy="99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4" name="公式" r:id="rId1" imgW="914400" imgH="236855" progId="Equation.3">
                  <p:embed/>
                </p:oleObj>
              </mc:Choice>
              <mc:Fallback>
                <p:oleObj name="公式" r:id="rId1" imgW="914400" imgH="236855" progId="Equation.3">
                  <p:embed/>
                  <p:pic>
                    <p:nvPicPr>
                      <p:cNvPr id="0" name="图片 87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355" y="3555604"/>
                        <a:ext cx="3230257" cy="9989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FFFFFF"/>
                          </a:gs>
                          <a:gs pos="100000">
                            <a:srgbClr val="00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5230545" y="2724204"/>
            <a:ext cx="3352800" cy="3505200"/>
            <a:chOff x="5230545" y="2724204"/>
            <a:chExt cx="3352800" cy="3505200"/>
          </a:xfrm>
        </p:grpSpPr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5230545" y="2724204"/>
              <a:ext cx="3352800" cy="35052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6132245" y="4135491"/>
              <a:ext cx="1752600" cy="838200"/>
            </a:xfrm>
            <a:prstGeom prst="ellipse">
              <a:avLst/>
            </a:prstGeom>
            <a:noFill/>
            <a:ln w="57150">
              <a:solidFill>
                <a:srgbClr val="00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" name="Group 8"/>
            <p:cNvGrpSpPr/>
            <p:nvPr/>
          </p:nvGrpSpPr>
          <p:grpSpPr bwMode="auto">
            <a:xfrm>
              <a:off x="5751245" y="3602091"/>
              <a:ext cx="1219200" cy="1916113"/>
              <a:chOff x="3888" y="1488"/>
              <a:chExt cx="768" cy="1207"/>
            </a:xfrm>
          </p:grpSpPr>
          <p:sp>
            <p:nvSpPr>
              <p:cNvPr id="45" name="Freeform 9"/>
              <p:cNvSpPr/>
              <p:nvPr/>
            </p:nvSpPr>
            <p:spPr bwMode="auto">
              <a:xfrm>
                <a:off x="4445" y="1488"/>
                <a:ext cx="211" cy="649"/>
              </a:xfrm>
              <a:custGeom>
                <a:avLst/>
                <a:gdLst>
                  <a:gd name="T0" fmla="*/ 0 w 211"/>
                  <a:gd name="T1" fmla="*/ 0 h 649"/>
                  <a:gd name="T2" fmla="*/ 32 w 211"/>
                  <a:gd name="T3" fmla="*/ 649 h 649"/>
                  <a:gd name="T4" fmla="*/ 0 60000 65536"/>
                  <a:gd name="T5" fmla="*/ 0 60000 65536"/>
                  <a:gd name="T6" fmla="*/ 0 w 211"/>
                  <a:gd name="T7" fmla="*/ 0 h 649"/>
                  <a:gd name="T8" fmla="*/ 211 w 211"/>
                  <a:gd name="T9" fmla="*/ 649 h 64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1" h="649">
                    <a:moveTo>
                      <a:pt x="0" y="0"/>
                    </a:moveTo>
                    <a:cubicBezTo>
                      <a:pt x="81" y="243"/>
                      <a:pt x="211" y="260"/>
                      <a:pt x="32" y="649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0"/>
              <p:cNvSpPr/>
              <p:nvPr/>
            </p:nvSpPr>
            <p:spPr bwMode="auto">
              <a:xfrm>
                <a:off x="3900" y="2340"/>
                <a:ext cx="504" cy="355"/>
              </a:xfrm>
              <a:custGeom>
                <a:avLst/>
                <a:gdLst>
                  <a:gd name="T0" fmla="*/ 504 w 504"/>
                  <a:gd name="T1" fmla="*/ 0 h 355"/>
                  <a:gd name="T2" fmla="*/ 0 w 504"/>
                  <a:gd name="T3" fmla="*/ 355 h 355"/>
                  <a:gd name="T4" fmla="*/ 0 60000 65536"/>
                  <a:gd name="T5" fmla="*/ 0 60000 65536"/>
                  <a:gd name="T6" fmla="*/ 0 w 504"/>
                  <a:gd name="T7" fmla="*/ 0 h 355"/>
                  <a:gd name="T8" fmla="*/ 504 w 504"/>
                  <a:gd name="T9" fmla="*/ 355 h 3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4" h="355">
                    <a:moveTo>
                      <a:pt x="504" y="0"/>
                    </a:moveTo>
                    <a:cubicBezTo>
                      <a:pt x="504" y="0"/>
                      <a:pt x="324" y="274"/>
                      <a:pt x="0" y="355"/>
                    </a:cubicBezTo>
                  </a:path>
                </a:pathLst>
              </a:custGeom>
              <a:noFill/>
              <a:ln w="476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1"/>
              <p:cNvSpPr/>
              <p:nvPr/>
            </p:nvSpPr>
            <p:spPr bwMode="auto">
              <a:xfrm>
                <a:off x="4061" y="2429"/>
                <a:ext cx="274" cy="192"/>
              </a:xfrm>
              <a:custGeom>
                <a:avLst/>
                <a:gdLst>
                  <a:gd name="T0" fmla="*/ 2 w 504"/>
                  <a:gd name="T1" fmla="*/ 0 h 355"/>
                  <a:gd name="T2" fmla="*/ 0 w 504"/>
                  <a:gd name="T3" fmla="*/ 2 h 355"/>
                  <a:gd name="T4" fmla="*/ 0 60000 65536"/>
                  <a:gd name="T5" fmla="*/ 0 60000 65536"/>
                  <a:gd name="T6" fmla="*/ 0 w 504"/>
                  <a:gd name="T7" fmla="*/ 0 h 355"/>
                  <a:gd name="T8" fmla="*/ 504 w 504"/>
                  <a:gd name="T9" fmla="*/ 355 h 3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4" h="355">
                    <a:moveTo>
                      <a:pt x="504" y="0"/>
                    </a:moveTo>
                    <a:cubicBezTo>
                      <a:pt x="504" y="0"/>
                      <a:pt x="324" y="274"/>
                      <a:pt x="0" y="355"/>
                    </a:cubicBezTo>
                  </a:path>
                </a:pathLst>
              </a:custGeom>
              <a:noFill/>
              <a:ln w="47625">
                <a:solidFill>
                  <a:srgbClr val="FF0000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48" name="Object 12"/>
              <p:cNvGraphicFramePr>
                <a:graphicFrameLocks noChangeAspect="1"/>
              </p:cNvGraphicFramePr>
              <p:nvPr/>
            </p:nvGraphicFramePr>
            <p:xfrm>
              <a:off x="3888" y="2245"/>
              <a:ext cx="254" cy="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235" name="Equation" r:id="rId3" imgW="48895" imgH="122555" progId="Equation.DSMT4">
                      <p:embed/>
                    </p:oleObj>
                  </mc:Choice>
                  <mc:Fallback>
                    <p:oleObj name="Equation" r:id="rId3" imgW="48895" imgH="122555" progId="Equation.DSMT4">
                      <p:embed/>
                      <p:pic>
                        <p:nvPicPr>
                          <p:cNvPr id="0" name="图片 87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245"/>
                            <a:ext cx="254" cy="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" name="Group 13"/>
            <p:cNvGrpSpPr/>
            <p:nvPr/>
          </p:nvGrpSpPr>
          <p:grpSpPr bwMode="auto">
            <a:xfrm>
              <a:off x="6360845" y="3586216"/>
              <a:ext cx="1295400" cy="2424113"/>
              <a:chOff x="4368" y="1493"/>
              <a:chExt cx="816" cy="1527"/>
            </a:xfrm>
          </p:grpSpPr>
          <p:sp>
            <p:nvSpPr>
              <p:cNvPr id="50" name="Freeform 14"/>
              <p:cNvSpPr/>
              <p:nvPr/>
            </p:nvSpPr>
            <p:spPr bwMode="auto">
              <a:xfrm>
                <a:off x="4368" y="2352"/>
                <a:ext cx="406" cy="668"/>
              </a:xfrm>
              <a:custGeom>
                <a:avLst/>
                <a:gdLst>
                  <a:gd name="T0" fmla="*/ 406 w 406"/>
                  <a:gd name="T1" fmla="*/ 0 h 668"/>
                  <a:gd name="T2" fmla="*/ 272 w 406"/>
                  <a:gd name="T3" fmla="*/ 668 h 668"/>
                  <a:gd name="T4" fmla="*/ 0 60000 65536"/>
                  <a:gd name="T5" fmla="*/ 0 60000 65536"/>
                  <a:gd name="T6" fmla="*/ 0 w 406"/>
                  <a:gd name="T7" fmla="*/ 0 h 668"/>
                  <a:gd name="T8" fmla="*/ 406 w 406"/>
                  <a:gd name="T9" fmla="*/ 668 h 6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6" h="668">
                    <a:moveTo>
                      <a:pt x="406" y="0"/>
                    </a:moveTo>
                    <a:cubicBezTo>
                      <a:pt x="0" y="568"/>
                      <a:pt x="65" y="341"/>
                      <a:pt x="272" y="668"/>
                    </a:cubicBezTo>
                  </a:path>
                </a:pathLst>
              </a:custGeom>
              <a:noFill/>
              <a:ln w="508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5"/>
              <p:cNvSpPr/>
              <p:nvPr/>
            </p:nvSpPr>
            <p:spPr bwMode="auto">
              <a:xfrm>
                <a:off x="4630" y="1578"/>
                <a:ext cx="276" cy="486"/>
              </a:xfrm>
              <a:custGeom>
                <a:avLst/>
                <a:gdLst>
                  <a:gd name="T0" fmla="*/ 162 w 276"/>
                  <a:gd name="T1" fmla="*/ 486 h 486"/>
                  <a:gd name="T2" fmla="*/ 276 w 276"/>
                  <a:gd name="T3" fmla="*/ 0 h 486"/>
                  <a:gd name="T4" fmla="*/ 0 60000 65536"/>
                  <a:gd name="T5" fmla="*/ 0 60000 65536"/>
                  <a:gd name="T6" fmla="*/ 0 w 276"/>
                  <a:gd name="T7" fmla="*/ 0 h 486"/>
                  <a:gd name="T8" fmla="*/ 276 w 276"/>
                  <a:gd name="T9" fmla="*/ 486 h 4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6" h="486">
                    <a:moveTo>
                      <a:pt x="162" y="486"/>
                    </a:moveTo>
                    <a:cubicBezTo>
                      <a:pt x="181" y="405"/>
                      <a:pt x="0" y="97"/>
                      <a:pt x="276" y="0"/>
                    </a:cubicBezTo>
                  </a:path>
                </a:pathLst>
              </a:custGeom>
              <a:noFill/>
              <a:ln w="47625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6"/>
              <p:cNvSpPr/>
              <p:nvPr/>
            </p:nvSpPr>
            <p:spPr bwMode="auto">
              <a:xfrm>
                <a:off x="4759" y="1650"/>
                <a:ext cx="26" cy="294"/>
              </a:xfrm>
              <a:custGeom>
                <a:avLst/>
                <a:gdLst>
                  <a:gd name="T0" fmla="*/ 17 w 26"/>
                  <a:gd name="T1" fmla="*/ 294 h 294"/>
                  <a:gd name="T2" fmla="*/ 2 w 26"/>
                  <a:gd name="T3" fmla="*/ 221 h 294"/>
                  <a:gd name="T4" fmla="*/ 26 w 26"/>
                  <a:gd name="T5" fmla="*/ 0 h 294"/>
                  <a:gd name="T6" fmla="*/ 0 60000 65536"/>
                  <a:gd name="T7" fmla="*/ 0 60000 65536"/>
                  <a:gd name="T8" fmla="*/ 0 60000 65536"/>
                  <a:gd name="T9" fmla="*/ 0 w 26"/>
                  <a:gd name="T10" fmla="*/ 0 h 294"/>
                  <a:gd name="T11" fmla="*/ 26 w 26"/>
                  <a:gd name="T12" fmla="*/ 294 h 2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" h="294">
                    <a:moveTo>
                      <a:pt x="17" y="294"/>
                    </a:moveTo>
                    <a:cubicBezTo>
                      <a:pt x="17" y="282"/>
                      <a:pt x="0" y="270"/>
                      <a:pt x="2" y="221"/>
                    </a:cubicBezTo>
                    <a:cubicBezTo>
                      <a:pt x="4" y="172"/>
                      <a:pt x="21" y="46"/>
                      <a:pt x="26" y="0"/>
                    </a:cubicBezTo>
                  </a:path>
                </a:pathLst>
              </a:custGeom>
              <a:noFill/>
              <a:ln w="47625">
                <a:solidFill>
                  <a:srgbClr val="FF0000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3" name="Object 17"/>
              <p:cNvGraphicFramePr>
                <a:graphicFrameLocks noChangeAspect="1"/>
              </p:cNvGraphicFramePr>
              <p:nvPr/>
            </p:nvGraphicFramePr>
            <p:xfrm>
              <a:off x="4923" y="1493"/>
              <a:ext cx="261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236" name="Equation" r:id="rId5" imgW="57150" imgH="122555" progId="Equation.DSMT4">
                      <p:embed/>
                    </p:oleObj>
                  </mc:Choice>
                  <mc:Fallback>
                    <p:oleObj name="Equation" r:id="rId5" imgW="57150" imgH="122555" progId="Equation.DSMT4">
                      <p:embed/>
                      <p:pic>
                        <p:nvPicPr>
                          <p:cNvPr id="0" name="图片 87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3" y="1493"/>
                            <a:ext cx="261" cy="3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" name="Group 18"/>
            <p:cNvGrpSpPr/>
            <p:nvPr/>
          </p:nvGrpSpPr>
          <p:grpSpPr bwMode="auto">
            <a:xfrm>
              <a:off x="5646470" y="4092629"/>
              <a:ext cx="1308100" cy="922337"/>
              <a:chOff x="3792" y="2064"/>
              <a:chExt cx="824" cy="581"/>
            </a:xfrm>
          </p:grpSpPr>
          <p:sp>
            <p:nvSpPr>
              <p:cNvPr id="55" name="Freeform 19"/>
              <p:cNvSpPr/>
              <p:nvPr/>
            </p:nvSpPr>
            <p:spPr bwMode="auto">
              <a:xfrm>
                <a:off x="4098" y="2285"/>
                <a:ext cx="518" cy="360"/>
              </a:xfrm>
              <a:custGeom>
                <a:avLst/>
                <a:gdLst>
                  <a:gd name="T0" fmla="*/ 0 w 518"/>
                  <a:gd name="T1" fmla="*/ 0 h 360"/>
                  <a:gd name="T2" fmla="*/ 102 w 518"/>
                  <a:gd name="T3" fmla="*/ 237 h 360"/>
                  <a:gd name="T4" fmla="*/ 518 w 518"/>
                  <a:gd name="T5" fmla="*/ 360 h 360"/>
                  <a:gd name="T6" fmla="*/ 0 60000 65536"/>
                  <a:gd name="T7" fmla="*/ 0 60000 65536"/>
                  <a:gd name="T8" fmla="*/ 0 60000 65536"/>
                  <a:gd name="T9" fmla="*/ 0 w 518"/>
                  <a:gd name="T10" fmla="*/ 0 h 360"/>
                  <a:gd name="T11" fmla="*/ 518 w 518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8" h="360">
                    <a:moveTo>
                      <a:pt x="0" y="0"/>
                    </a:moveTo>
                    <a:cubicBezTo>
                      <a:pt x="17" y="40"/>
                      <a:pt x="16" y="177"/>
                      <a:pt x="102" y="237"/>
                    </a:cubicBezTo>
                    <a:cubicBezTo>
                      <a:pt x="188" y="297"/>
                      <a:pt x="431" y="335"/>
                      <a:pt x="518" y="360"/>
                    </a:cubicBezTo>
                  </a:path>
                </a:pathLst>
              </a:custGeom>
              <a:noFill/>
              <a:ln w="82550">
                <a:solidFill>
                  <a:srgbClr val="3333FF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20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" name="Group 21"/>
            <p:cNvGrpSpPr/>
            <p:nvPr/>
          </p:nvGrpSpPr>
          <p:grpSpPr bwMode="auto">
            <a:xfrm>
              <a:off x="7313345" y="3725916"/>
              <a:ext cx="696913" cy="2184400"/>
              <a:chOff x="4872" y="1566"/>
              <a:chExt cx="439" cy="1376"/>
            </a:xfrm>
          </p:grpSpPr>
          <p:sp>
            <p:nvSpPr>
              <p:cNvPr id="58" name="Freeform 22"/>
              <p:cNvSpPr/>
              <p:nvPr/>
            </p:nvSpPr>
            <p:spPr bwMode="auto">
              <a:xfrm>
                <a:off x="4989" y="1566"/>
                <a:ext cx="322" cy="644"/>
              </a:xfrm>
              <a:custGeom>
                <a:avLst/>
                <a:gdLst>
                  <a:gd name="T0" fmla="*/ 322 w 322"/>
                  <a:gd name="T1" fmla="*/ 0 h 644"/>
                  <a:gd name="T2" fmla="*/ 59 w 322"/>
                  <a:gd name="T3" fmla="*/ 381 h 644"/>
                  <a:gd name="T4" fmla="*/ 0 w 322"/>
                  <a:gd name="T5" fmla="*/ 644 h 644"/>
                  <a:gd name="T6" fmla="*/ 0 60000 65536"/>
                  <a:gd name="T7" fmla="*/ 0 60000 65536"/>
                  <a:gd name="T8" fmla="*/ 0 60000 65536"/>
                  <a:gd name="T9" fmla="*/ 0 w 322"/>
                  <a:gd name="T10" fmla="*/ 0 h 644"/>
                  <a:gd name="T11" fmla="*/ 322 w 322"/>
                  <a:gd name="T12" fmla="*/ 644 h 6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2" h="644">
                    <a:moveTo>
                      <a:pt x="322" y="0"/>
                    </a:moveTo>
                    <a:cubicBezTo>
                      <a:pt x="303" y="76"/>
                      <a:pt x="113" y="274"/>
                      <a:pt x="59" y="381"/>
                    </a:cubicBezTo>
                    <a:cubicBezTo>
                      <a:pt x="5" y="488"/>
                      <a:pt x="12" y="589"/>
                      <a:pt x="0" y="644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23"/>
              <p:cNvSpPr/>
              <p:nvPr/>
            </p:nvSpPr>
            <p:spPr bwMode="auto">
              <a:xfrm>
                <a:off x="4872" y="2371"/>
                <a:ext cx="132" cy="571"/>
              </a:xfrm>
              <a:custGeom>
                <a:avLst/>
                <a:gdLst>
                  <a:gd name="T0" fmla="*/ 44 w 132"/>
                  <a:gd name="T1" fmla="*/ 0 h 571"/>
                  <a:gd name="T2" fmla="*/ 15 w 132"/>
                  <a:gd name="T3" fmla="*/ 395 h 571"/>
                  <a:gd name="T4" fmla="*/ 132 w 132"/>
                  <a:gd name="T5" fmla="*/ 571 h 571"/>
                  <a:gd name="T6" fmla="*/ 0 60000 65536"/>
                  <a:gd name="T7" fmla="*/ 0 60000 65536"/>
                  <a:gd name="T8" fmla="*/ 0 60000 65536"/>
                  <a:gd name="T9" fmla="*/ 0 w 132"/>
                  <a:gd name="T10" fmla="*/ 0 h 571"/>
                  <a:gd name="T11" fmla="*/ 132 w 132"/>
                  <a:gd name="T12" fmla="*/ 571 h 5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" h="571">
                    <a:moveTo>
                      <a:pt x="44" y="0"/>
                    </a:moveTo>
                    <a:cubicBezTo>
                      <a:pt x="39" y="66"/>
                      <a:pt x="0" y="300"/>
                      <a:pt x="15" y="395"/>
                    </a:cubicBezTo>
                    <a:cubicBezTo>
                      <a:pt x="81" y="534"/>
                      <a:pt x="50" y="474"/>
                      <a:pt x="132" y="571"/>
                    </a:cubicBezTo>
                  </a:path>
                </a:pathLst>
              </a:custGeom>
              <a:noFill/>
              <a:ln w="476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24"/>
              <p:cNvSpPr/>
              <p:nvPr/>
            </p:nvSpPr>
            <p:spPr bwMode="auto">
              <a:xfrm>
                <a:off x="4872" y="2508"/>
                <a:ext cx="52" cy="258"/>
              </a:xfrm>
              <a:custGeom>
                <a:avLst/>
                <a:gdLst>
                  <a:gd name="T0" fmla="*/ 52 w 52"/>
                  <a:gd name="T1" fmla="*/ 0 h 258"/>
                  <a:gd name="T2" fmla="*/ 15 w 52"/>
                  <a:gd name="T3" fmla="*/ 258 h 258"/>
                  <a:gd name="T4" fmla="*/ 0 60000 65536"/>
                  <a:gd name="T5" fmla="*/ 0 60000 65536"/>
                  <a:gd name="T6" fmla="*/ 0 w 52"/>
                  <a:gd name="T7" fmla="*/ 0 h 258"/>
                  <a:gd name="T8" fmla="*/ 52 w 52"/>
                  <a:gd name="T9" fmla="*/ 258 h 25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2" h="258">
                    <a:moveTo>
                      <a:pt x="52" y="0"/>
                    </a:moveTo>
                    <a:cubicBezTo>
                      <a:pt x="46" y="43"/>
                      <a:pt x="0" y="244"/>
                      <a:pt x="15" y="258"/>
                    </a:cubicBezTo>
                  </a:path>
                </a:pathLst>
              </a:custGeom>
              <a:noFill/>
              <a:ln w="47625">
                <a:solidFill>
                  <a:srgbClr val="FF0000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61" name="Object 25"/>
              <p:cNvGraphicFramePr>
                <a:graphicFrameLocks noChangeAspect="1"/>
              </p:cNvGraphicFramePr>
              <p:nvPr/>
            </p:nvGraphicFramePr>
            <p:xfrm>
              <a:off x="4896" y="2496"/>
              <a:ext cx="339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237" name="Equation" r:id="rId7" imgW="48895" imgH="122555" progId="Equation.DSMT4">
                      <p:embed/>
                    </p:oleObj>
                  </mc:Choice>
                  <mc:Fallback>
                    <p:oleObj name="Equation" r:id="rId7" imgW="48895" imgH="122555" progId="Equation.DSMT4">
                      <p:embed/>
                      <p:pic>
                        <p:nvPicPr>
                          <p:cNvPr id="0" name="图片 872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496"/>
                            <a:ext cx="339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Group 26"/>
            <p:cNvGrpSpPr/>
            <p:nvPr/>
          </p:nvGrpSpPr>
          <p:grpSpPr bwMode="auto">
            <a:xfrm>
              <a:off x="5459145" y="3525891"/>
              <a:ext cx="1036638" cy="1916113"/>
              <a:chOff x="3629" y="315"/>
              <a:chExt cx="653" cy="1207"/>
            </a:xfrm>
          </p:grpSpPr>
          <p:sp>
            <p:nvSpPr>
              <p:cNvPr id="63" name="Freeform 27"/>
              <p:cNvSpPr/>
              <p:nvPr/>
            </p:nvSpPr>
            <p:spPr bwMode="auto">
              <a:xfrm>
                <a:off x="3629" y="315"/>
                <a:ext cx="385" cy="1207"/>
              </a:xfrm>
              <a:custGeom>
                <a:avLst/>
                <a:gdLst>
                  <a:gd name="T0" fmla="*/ 0 w 385"/>
                  <a:gd name="T1" fmla="*/ 1207 h 1207"/>
                  <a:gd name="T2" fmla="*/ 337 w 385"/>
                  <a:gd name="T3" fmla="*/ 666 h 1207"/>
                  <a:gd name="T4" fmla="*/ 290 w 385"/>
                  <a:gd name="T5" fmla="*/ 0 h 1207"/>
                  <a:gd name="T6" fmla="*/ 0 60000 65536"/>
                  <a:gd name="T7" fmla="*/ 0 60000 65536"/>
                  <a:gd name="T8" fmla="*/ 0 60000 65536"/>
                  <a:gd name="T9" fmla="*/ 0 w 385"/>
                  <a:gd name="T10" fmla="*/ 0 h 1207"/>
                  <a:gd name="T11" fmla="*/ 385 w 385"/>
                  <a:gd name="T12" fmla="*/ 1207 h 12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5" h="1207">
                    <a:moveTo>
                      <a:pt x="0" y="1207"/>
                    </a:moveTo>
                    <a:cubicBezTo>
                      <a:pt x="56" y="1117"/>
                      <a:pt x="289" y="867"/>
                      <a:pt x="337" y="666"/>
                    </a:cubicBezTo>
                    <a:cubicBezTo>
                      <a:pt x="385" y="465"/>
                      <a:pt x="300" y="139"/>
                      <a:pt x="290" y="0"/>
                    </a:cubicBezTo>
                  </a:path>
                </a:pathLst>
              </a:custGeom>
              <a:noFill/>
              <a:ln w="47625">
                <a:solidFill>
                  <a:srgbClr val="FF6600"/>
                </a:solidFill>
                <a:round/>
                <a:headEnd type="arrow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64" name="Object 28"/>
              <p:cNvGraphicFramePr>
                <a:graphicFrameLocks noChangeAspect="1"/>
              </p:cNvGraphicFramePr>
              <p:nvPr/>
            </p:nvGraphicFramePr>
            <p:xfrm>
              <a:off x="3866" y="326"/>
              <a:ext cx="416" cy="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238" name="Equation" r:id="rId9" imgW="130810" imgH="122555" progId="Equation.DSMT4">
                      <p:embed/>
                    </p:oleObj>
                  </mc:Choice>
                  <mc:Fallback>
                    <p:oleObj name="Equation" r:id="rId9" imgW="130810" imgH="122555" progId="Equation.DSMT4">
                      <p:embed/>
                      <p:pic>
                        <p:nvPicPr>
                          <p:cNvPr id="0" name="图片 872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6" y="326"/>
                            <a:ext cx="416" cy="3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" name="Group 29"/>
            <p:cNvGrpSpPr/>
            <p:nvPr/>
          </p:nvGrpSpPr>
          <p:grpSpPr bwMode="auto">
            <a:xfrm>
              <a:off x="7729270" y="3840216"/>
              <a:ext cx="765175" cy="1743075"/>
              <a:chOff x="5214" y="644"/>
              <a:chExt cx="482" cy="1098"/>
            </a:xfrm>
          </p:grpSpPr>
          <p:sp>
            <p:nvSpPr>
              <p:cNvPr id="66" name="Freeform 30"/>
              <p:cNvSpPr/>
              <p:nvPr/>
            </p:nvSpPr>
            <p:spPr bwMode="auto">
              <a:xfrm>
                <a:off x="5367" y="644"/>
                <a:ext cx="208" cy="1098"/>
              </a:xfrm>
              <a:custGeom>
                <a:avLst/>
                <a:gdLst>
                  <a:gd name="T0" fmla="*/ 208 w 208"/>
                  <a:gd name="T1" fmla="*/ 0 h 1098"/>
                  <a:gd name="T2" fmla="*/ 17 w 208"/>
                  <a:gd name="T3" fmla="*/ 790 h 1098"/>
                  <a:gd name="T4" fmla="*/ 105 w 208"/>
                  <a:gd name="T5" fmla="*/ 1098 h 1098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1098"/>
                  <a:gd name="T11" fmla="*/ 208 w 208"/>
                  <a:gd name="T12" fmla="*/ 1098 h 10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1098">
                    <a:moveTo>
                      <a:pt x="208" y="0"/>
                    </a:moveTo>
                    <a:cubicBezTo>
                      <a:pt x="176" y="132"/>
                      <a:pt x="34" y="607"/>
                      <a:pt x="17" y="790"/>
                    </a:cubicBezTo>
                    <a:cubicBezTo>
                      <a:pt x="0" y="973"/>
                      <a:pt x="87" y="1034"/>
                      <a:pt x="105" y="1098"/>
                    </a:cubicBezTo>
                  </a:path>
                </a:pathLst>
              </a:custGeom>
              <a:noFill/>
              <a:ln w="47625">
                <a:solidFill>
                  <a:srgbClr val="FF0000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67" name="Object 31"/>
              <p:cNvGraphicFramePr>
                <a:graphicFrameLocks noChangeAspect="1"/>
              </p:cNvGraphicFramePr>
              <p:nvPr/>
            </p:nvGraphicFramePr>
            <p:xfrm>
              <a:off x="5214" y="1235"/>
              <a:ext cx="482" cy="4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239" name="Equation" r:id="rId11" imgW="154940" imgH="122555" progId="Equation.DSMT4">
                      <p:embed/>
                    </p:oleObj>
                  </mc:Choice>
                  <mc:Fallback>
                    <p:oleObj name="Equation" r:id="rId11" imgW="154940" imgH="122555" progId="Equation.DSMT4">
                      <p:embed/>
                      <p:pic>
                        <p:nvPicPr>
                          <p:cNvPr id="0" name="图片 872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4" y="1235"/>
                            <a:ext cx="482" cy="4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836712"/>
            <a:ext cx="120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2.</a:t>
            </a:r>
            <a:r>
              <a:rPr lang="zh-CN" altLang="en-US" sz="2800" b="1" smtClean="0">
                <a:solidFill>
                  <a:srgbClr val="C00000"/>
                </a:solidFill>
              </a:rPr>
              <a:t>验证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506548" y="2627412"/>
          <a:ext cx="3287636" cy="124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9" name="Equation" r:id="rId1" imgW="1155700" imgH="457200" progId="Equation.3">
                  <p:embed/>
                </p:oleObj>
              </mc:Choice>
              <mc:Fallback>
                <p:oleObj name="Equation" r:id="rId1" imgW="1155700" imgH="457200" progId="Equation.3">
                  <p:embed/>
                  <p:pic>
                    <p:nvPicPr>
                      <p:cNvPr id="0" name="图片 88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48" y="2627412"/>
                        <a:ext cx="3287636" cy="1243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4"/>
          <p:cNvGrpSpPr/>
          <p:nvPr/>
        </p:nvGrpSpPr>
        <p:grpSpPr bwMode="auto">
          <a:xfrm>
            <a:off x="5539680" y="836712"/>
            <a:ext cx="3352800" cy="3581400"/>
            <a:chOff x="3216" y="1584"/>
            <a:chExt cx="2112" cy="2256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3216" y="1584"/>
              <a:ext cx="2112" cy="2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4224" y="2688"/>
              <a:ext cx="96" cy="960"/>
            </a:xfrm>
            <a:prstGeom prst="can">
              <a:avLst>
                <a:gd name="adj" fmla="val 40972"/>
              </a:avLst>
            </a:prstGeom>
            <a:gradFill rotWithShape="0">
              <a:gsLst>
                <a:gs pos="0">
                  <a:srgbClr val="8F8F72"/>
                </a:gs>
                <a:gs pos="50000">
                  <a:srgbClr val="FFFFCC"/>
                </a:gs>
                <a:gs pos="100000">
                  <a:srgbClr val="8F8F72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3504" y="2400"/>
              <a:ext cx="1488" cy="768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38100">
              <a:solidFill>
                <a:srgbClr val="CC00CC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AutoShape 8"/>
            <p:cNvSpPr>
              <a:spLocks noChangeArrowheads="1"/>
            </p:cNvSpPr>
            <p:nvPr/>
          </p:nvSpPr>
          <p:spPr bwMode="auto">
            <a:xfrm>
              <a:off x="4224" y="1824"/>
              <a:ext cx="96" cy="960"/>
            </a:xfrm>
            <a:prstGeom prst="can">
              <a:avLst>
                <a:gd name="adj" fmla="val 40972"/>
              </a:avLst>
            </a:prstGeom>
            <a:gradFill rotWithShape="0">
              <a:gsLst>
                <a:gs pos="0">
                  <a:srgbClr val="8F8F72"/>
                </a:gs>
                <a:gs pos="50000">
                  <a:srgbClr val="FFFFCC"/>
                </a:gs>
                <a:gs pos="100000">
                  <a:srgbClr val="8F8F72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 flipV="1">
              <a:off x="4529" y="3089"/>
              <a:ext cx="144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 flipV="1">
              <a:off x="4128" y="1776"/>
              <a:ext cx="1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4032" y="259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flipV="1">
              <a:off x="4272" y="2640"/>
              <a:ext cx="672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74" name="Object 13"/>
            <p:cNvGraphicFramePr>
              <a:graphicFrameLocks noChangeAspect="1"/>
            </p:cNvGraphicFramePr>
            <p:nvPr/>
          </p:nvGraphicFramePr>
          <p:xfrm>
            <a:off x="3888" y="1872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0" name="Equation" r:id="rId3" imgW="165100" imgH="228600" progId="Equation.3">
                    <p:embed/>
                  </p:oleObj>
                </mc:Choice>
                <mc:Fallback>
                  <p:oleObj name="Equation" r:id="rId3" imgW="165100" imgH="228600" progId="Equation.3">
                    <p:embed/>
                    <p:pic>
                      <p:nvPicPr>
                        <p:cNvPr id="0" name="图片 88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872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14"/>
            <p:cNvGraphicFramePr>
              <a:graphicFrameLocks noChangeAspect="1"/>
            </p:cNvGraphicFramePr>
            <p:nvPr/>
          </p:nvGraphicFramePr>
          <p:xfrm>
            <a:off x="4464" y="2712"/>
            <a:ext cx="2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1" name="Equation" r:id="rId5" imgW="215900" imgH="228600" progId="Equation.3">
                    <p:embed/>
                  </p:oleObj>
                </mc:Choice>
                <mc:Fallback>
                  <p:oleObj name="Equation" r:id="rId5" imgW="215900" imgH="228600" progId="Equation.3">
                    <p:embed/>
                    <p:pic>
                      <p:nvPicPr>
                        <p:cNvPr id="0" name="图片 88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712"/>
                          <a:ext cx="20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15"/>
            <p:cNvGraphicFramePr>
              <a:graphicFrameLocks noChangeAspect="1"/>
            </p:cNvGraphicFramePr>
            <p:nvPr/>
          </p:nvGraphicFramePr>
          <p:xfrm>
            <a:off x="4368" y="3024"/>
            <a:ext cx="13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2" name="Equation" r:id="rId7" imgW="114300" imgH="254000" progId="Equation.3">
                    <p:embed/>
                  </p:oleObj>
                </mc:Choice>
                <mc:Fallback>
                  <p:oleObj name="Equation" r:id="rId7" imgW="114300" imgH="254000" progId="Equation.3">
                    <p:embed/>
                    <p:pic>
                      <p:nvPicPr>
                        <p:cNvPr id="0" name="图片 88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24"/>
                          <a:ext cx="13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" name="Group 17"/>
          <p:cNvGrpSpPr/>
          <p:nvPr/>
        </p:nvGrpSpPr>
        <p:grpSpPr bwMode="auto">
          <a:xfrm>
            <a:off x="4667313" y="4797152"/>
            <a:ext cx="4495800" cy="519112"/>
            <a:chOff x="2928" y="3408"/>
            <a:chExt cx="2832" cy="327"/>
          </a:xfrm>
        </p:grpSpPr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2928" y="340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设    与    成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右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螺旋关系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" name="Object 19"/>
            <p:cNvGraphicFramePr>
              <a:graphicFrameLocks noChangeAspect="1"/>
            </p:cNvGraphicFramePr>
            <p:nvPr/>
          </p:nvGraphicFramePr>
          <p:xfrm>
            <a:off x="4080" y="3456"/>
            <a:ext cx="30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3" name="Equation" r:id="rId9" imgW="165100" imgH="228600" progId="Equation.3">
                    <p:embed/>
                  </p:oleObj>
                </mc:Choice>
                <mc:Fallback>
                  <p:oleObj name="Equation" r:id="rId9" imgW="165100" imgH="228600" progId="Equation.3">
                    <p:embed/>
                    <p:pic>
                      <p:nvPicPr>
                        <p:cNvPr id="0" name="图片 88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456"/>
                          <a:ext cx="30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20"/>
            <p:cNvGraphicFramePr>
              <a:graphicFrameLocks noChangeAspect="1"/>
            </p:cNvGraphicFramePr>
            <p:nvPr/>
          </p:nvGraphicFramePr>
          <p:xfrm>
            <a:off x="3696" y="3408"/>
            <a:ext cx="1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4" name="Equation" r:id="rId11" imgW="114300" imgH="254000" progId="Equation.3">
                    <p:embed/>
                  </p:oleObj>
                </mc:Choice>
                <mc:Fallback>
                  <p:oleObj name="Equation" r:id="rId11" imgW="114300" imgH="254000" progId="Equation.3">
                    <p:embed/>
                    <p:pic>
                      <p:nvPicPr>
                        <p:cNvPr id="0" name="图片 88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408"/>
                          <a:ext cx="1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" name="Object 21"/>
          <p:cNvGraphicFramePr>
            <a:graphicFrameLocks noChangeAspect="1"/>
          </p:cNvGraphicFramePr>
          <p:nvPr/>
        </p:nvGraphicFramePr>
        <p:xfrm>
          <a:off x="1619672" y="3664843"/>
          <a:ext cx="261143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5" name="Equation" r:id="rId13" imgW="21640800" imgH="10058400" progId="Equation.DSMT4">
                  <p:embed/>
                </p:oleObj>
              </mc:Choice>
              <mc:Fallback>
                <p:oleObj name="Equation" r:id="rId13" imgW="21640800" imgH="10058400" progId="Equation.DSMT4">
                  <p:embed/>
                  <p:pic>
                    <p:nvPicPr>
                      <p:cNvPr id="0" name="图片 88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64843"/>
                        <a:ext cx="2611437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2"/>
          <p:cNvGraphicFramePr>
            <a:graphicFrameLocks noChangeAspect="1"/>
          </p:cNvGraphicFramePr>
          <p:nvPr/>
        </p:nvGraphicFramePr>
        <p:xfrm>
          <a:off x="1656953" y="5056708"/>
          <a:ext cx="1219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6" name="Equation" r:id="rId15" imgW="10058400" imgH="5791200" progId="Equation.DSMT4">
                  <p:embed/>
                </p:oleObj>
              </mc:Choice>
              <mc:Fallback>
                <p:oleObj name="Equation" r:id="rId15" imgW="10058400" imgH="5791200" progId="Equation.DSMT4">
                  <p:embed/>
                  <p:pic>
                    <p:nvPicPr>
                      <p:cNvPr id="0" name="图片 88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953" y="5056708"/>
                        <a:ext cx="1219200" cy="7080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23"/>
          <p:cNvGrpSpPr/>
          <p:nvPr/>
        </p:nvGrpSpPr>
        <p:grpSpPr bwMode="auto">
          <a:xfrm>
            <a:off x="7546280" y="1293912"/>
            <a:ext cx="736600" cy="1219200"/>
            <a:chOff x="4480" y="1872"/>
            <a:chExt cx="464" cy="768"/>
          </a:xfrm>
        </p:grpSpPr>
        <p:sp>
          <p:nvSpPr>
            <p:cNvPr id="84" name="Freeform 24"/>
            <p:cNvSpPr/>
            <p:nvPr/>
          </p:nvSpPr>
          <p:spPr bwMode="auto">
            <a:xfrm>
              <a:off x="4480" y="2085"/>
              <a:ext cx="464" cy="555"/>
            </a:xfrm>
            <a:custGeom>
              <a:avLst/>
              <a:gdLst>
                <a:gd name="T0" fmla="*/ 464 w 464"/>
                <a:gd name="T1" fmla="*/ 555 h 555"/>
                <a:gd name="T2" fmla="*/ 0 w 464"/>
                <a:gd name="T3" fmla="*/ 0 h 555"/>
                <a:gd name="T4" fmla="*/ 0 60000 65536"/>
                <a:gd name="T5" fmla="*/ 0 60000 65536"/>
                <a:gd name="T6" fmla="*/ 0 w 464"/>
                <a:gd name="T7" fmla="*/ 0 h 555"/>
                <a:gd name="T8" fmla="*/ 464 w 464"/>
                <a:gd name="T9" fmla="*/ 555 h 5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4" h="555">
                  <a:moveTo>
                    <a:pt x="464" y="55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85" name="Object 25"/>
            <p:cNvGraphicFramePr>
              <a:graphicFrameLocks noChangeAspect="1"/>
            </p:cNvGraphicFramePr>
            <p:nvPr/>
          </p:nvGraphicFramePr>
          <p:xfrm>
            <a:off x="4608" y="1872"/>
            <a:ext cx="26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7" name="Equation" r:id="rId17" imgW="215900" imgH="266065" progId="Equation.3">
                    <p:embed/>
                  </p:oleObj>
                </mc:Choice>
                <mc:Fallback>
                  <p:oleObj name="Equation" r:id="rId17" imgW="215900" imgH="266065" progId="Equation.3">
                    <p:embed/>
                    <p:pic>
                      <p:nvPicPr>
                        <p:cNvPr id="0" name="图片 88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72"/>
                          <a:ext cx="26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Group 26"/>
          <p:cNvGrpSpPr/>
          <p:nvPr/>
        </p:nvGrpSpPr>
        <p:grpSpPr bwMode="auto">
          <a:xfrm>
            <a:off x="8086030" y="1989237"/>
            <a:ext cx="730250" cy="538162"/>
            <a:chOff x="4827" y="2310"/>
            <a:chExt cx="460" cy="339"/>
          </a:xfrm>
        </p:grpSpPr>
        <p:sp>
          <p:nvSpPr>
            <p:cNvPr id="87" name="Freeform 27"/>
            <p:cNvSpPr/>
            <p:nvPr/>
          </p:nvSpPr>
          <p:spPr bwMode="auto">
            <a:xfrm>
              <a:off x="4827" y="2505"/>
              <a:ext cx="124" cy="144"/>
            </a:xfrm>
            <a:custGeom>
              <a:avLst/>
              <a:gdLst>
                <a:gd name="T0" fmla="*/ 124 w 124"/>
                <a:gd name="T1" fmla="*/ 144 h 144"/>
                <a:gd name="T2" fmla="*/ 0 w 124"/>
                <a:gd name="T3" fmla="*/ 0 h 144"/>
                <a:gd name="T4" fmla="*/ 0 60000 65536"/>
                <a:gd name="T5" fmla="*/ 0 60000 65536"/>
                <a:gd name="T6" fmla="*/ 0 w 124"/>
                <a:gd name="T7" fmla="*/ 0 h 144"/>
                <a:gd name="T8" fmla="*/ 124 w 124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4" h="144">
                  <a:moveTo>
                    <a:pt x="124" y="14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88" name="Object 28"/>
            <p:cNvGraphicFramePr>
              <a:graphicFrameLocks noChangeAspect="1"/>
            </p:cNvGraphicFramePr>
            <p:nvPr/>
          </p:nvGraphicFramePr>
          <p:xfrm>
            <a:off x="4951" y="231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28" name="Equation" r:id="rId19" imgW="292100" imgH="292100" progId="Equation.3">
                    <p:embed/>
                  </p:oleObj>
                </mc:Choice>
                <mc:Fallback>
                  <p:oleObj name="Equation" r:id="rId19" imgW="292100" imgH="292100" progId="Equation.3">
                    <p:embed/>
                    <p:pic>
                      <p:nvPicPr>
                        <p:cNvPr id="0" name="图片 88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231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" name="Object 29"/>
          <p:cNvGraphicFramePr>
            <a:graphicFrameLocks noChangeAspect="1"/>
          </p:cNvGraphicFramePr>
          <p:nvPr/>
        </p:nvGraphicFramePr>
        <p:xfrm>
          <a:off x="7451898" y="3467837"/>
          <a:ext cx="1440582" cy="95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9" name="Equation" r:id="rId21" imgW="635000" imgH="393700" progId="Equation.3">
                  <p:embed/>
                </p:oleObj>
              </mc:Choice>
              <mc:Fallback>
                <p:oleObj name="Equation" r:id="rId21" imgW="635000" imgH="393700" progId="Equation.3">
                  <p:embed/>
                  <p:pic>
                    <p:nvPicPr>
                      <p:cNvPr id="0" name="图片 88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898" y="3467837"/>
                        <a:ext cx="1440582" cy="95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 Box 30"/>
          <p:cNvSpPr txBox="1">
            <a:spLocks noChangeArrowheads="1"/>
          </p:cNvSpPr>
          <p:nvPr/>
        </p:nvSpPr>
        <p:spPr bwMode="auto">
          <a:xfrm>
            <a:off x="395288" y="1412875"/>
            <a:ext cx="5144392" cy="10810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tailEnd type="none" w="sm" len="lg"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）设闭合回路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为圆形回路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载流长直导线位于其中心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Line 31"/>
          <p:cNvSpPr>
            <a:spLocks noChangeShapeType="1"/>
          </p:cNvSpPr>
          <p:nvPr/>
        </p:nvSpPr>
        <p:spPr bwMode="auto">
          <a:xfrm flipV="1">
            <a:off x="7139880" y="912912"/>
            <a:ext cx="0" cy="3810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Line 32"/>
          <p:cNvSpPr>
            <a:spLocks noChangeShapeType="1"/>
          </p:cNvSpPr>
          <p:nvPr/>
        </p:nvSpPr>
        <p:spPr bwMode="auto">
          <a:xfrm flipV="1">
            <a:off x="7292280" y="912912"/>
            <a:ext cx="0" cy="3810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Line 33"/>
          <p:cNvSpPr>
            <a:spLocks noChangeShapeType="1"/>
          </p:cNvSpPr>
          <p:nvPr/>
        </p:nvSpPr>
        <p:spPr bwMode="auto">
          <a:xfrm flipV="1">
            <a:off x="7139880" y="4037112"/>
            <a:ext cx="0" cy="3810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Line 34"/>
          <p:cNvSpPr>
            <a:spLocks noChangeShapeType="1"/>
          </p:cNvSpPr>
          <p:nvPr/>
        </p:nvSpPr>
        <p:spPr bwMode="auto">
          <a:xfrm flipV="1">
            <a:off x="7292280" y="4037112"/>
            <a:ext cx="0" cy="3810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836712"/>
            <a:ext cx="120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2.</a:t>
            </a:r>
            <a:r>
              <a:rPr lang="zh-CN" altLang="en-US" sz="2800" b="1" smtClean="0">
                <a:solidFill>
                  <a:srgbClr val="C00000"/>
                </a:solidFill>
              </a:rPr>
              <a:t>验证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395288" y="3186634"/>
          <a:ext cx="4406901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4" name="Equation" r:id="rId1" imgW="37185600" imgH="10972800" progId="Equation.DSMT4">
                  <p:embed/>
                </p:oleObj>
              </mc:Choice>
              <mc:Fallback>
                <p:oleObj name="Equation" r:id="rId1" imgW="37185600" imgH="10972800" progId="Equation.DSMT4">
                  <p:embed/>
                  <p:pic>
                    <p:nvPicPr>
                      <p:cNvPr id="0" name="图片 89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86634"/>
                        <a:ext cx="4406901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17"/>
          <p:cNvGrpSpPr/>
          <p:nvPr/>
        </p:nvGrpSpPr>
        <p:grpSpPr bwMode="auto">
          <a:xfrm>
            <a:off x="4519060" y="4785478"/>
            <a:ext cx="4495800" cy="523875"/>
            <a:chOff x="2928" y="3408"/>
            <a:chExt cx="2832" cy="330"/>
          </a:xfrm>
        </p:grpSpPr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2928" y="3408"/>
              <a:ext cx="2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</a:pPr>
              <a:r>
                <a:rPr kumimoji="0" lang="zh-CN" altLang="zh-CN" sz="2800" b="1" kern="0" smtClean="0">
                  <a:solidFill>
                    <a:srgbClr val="000000"/>
                  </a:solidFill>
                </a:rPr>
                <a:t>  </a:t>
              </a:r>
              <a:r>
                <a:rPr kumimoji="0" lang="en-US" altLang="zh-CN" sz="2800" b="1" kern="0" smtClean="0">
                  <a:solidFill>
                    <a:srgbClr val="000000"/>
                  </a:solidFill>
                </a:rPr>
                <a:t>      </a:t>
              </a:r>
              <a:r>
                <a:rPr kumimoji="0" lang="zh-CN" altLang="en-US" sz="2800" b="1" kern="0" smtClean="0">
                  <a:solidFill>
                    <a:srgbClr val="000000"/>
                  </a:solidFill>
                </a:rPr>
                <a:t>设    与    成</a:t>
              </a:r>
              <a:r>
                <a:rPr kumimoji="0" lang="zh-CN" altLang="en-US" sz="2800" b="1" kern="0" smtClean="0">
                  <a:solidFill>
                    <a:srgbClr val="C00000"/>
                  </a:solidFill>
                </a:rPr>
                <a:t>左</a:t>
              </a:r>
              <a:r>
                <a:rPr kumimoji="0" lang="zh-CN" altLang="en-US" sz="2800" b="1" kern="0" smtClean="0">
                  <a:solidFill>
                    <a:srgbClr val="000000"/>
                  </a:solidFill>
                </a:rPr>
                <a:t>螺旋关系</a:t>
              </a:r>
              <a:endParaRPr kumimoji="0" lang="zh-CN" altLang="en-US" sz="2800" b="1" kern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9" name="Object 19"/>
            <p:cNvGraphicFramePr>
              <a:graphicFrameLocks noChangeAspect="1"/>
            </p:cNvGraphicFramePr>
            <p:nvPr/>
          </p:nvGraphicFramePr>
          <p:xfrm>
            <a:off x="4080" y="3456"/>
            <a:ext cx="30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45" name="Equation" r:id="rId3" imgW="165100" imgH="228600" progId="Equation.3">
                    <p:embed/>
                  </p:oleObj>
                </mc:Choice>
                <mc:Fallback>
                  <p:oleObj name="Equation" r:id="rId3" imgW="165100" imgH="228600" progId="Equation.3">
                    <p:embed/>
                    <p:pic>
                      <p:nvPicPr>
                        <p:cNvPr id="0" name="图片 89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456"/>
                          <a:ext cx="30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20"/>
            <p:cNvGraphicFramePr>
              <a:graphicFrameLocks noChangeAspect="1"/>
            </p:cNvGraphicFramePr>
            <p:nvPr/>
          </p:nvGraphicFramePr>
          <p:xfrm>
            <a:off x="3696" y="3408"/>
            <a:ext cx="1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46" name="Equation" r:id="rId5" imgW="114300" imgH="254000" progId="Equation.3">
                    <p:embed/>
                  </p:oleObj>
                </mc:Choice>
                <mc:Fallback>
                  <p:oleObj name="Equation" r:id="rId5" imgW="114300" imgH="254000" progId="Equation.3">
                    <p:embed/>
                    <p:pic>
                      <p:nvPicPr>
                        <p:cNvPr id="0" name="图片 89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408"/>
                          <a:ext cx="1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" name="Object 21"/>
          <p:cNvGraphicFramePr>
            <a:graphicFrameLocks noChangeAspect="1"/>
          </p:cNvGraphicFramePr>
          <p:nvPr/>
        </p:nvGraphicFramePr>
        <p:xfrm>
          <a:off x="2222920" y="4194827"/>
          <a:ext cx="29781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7" name="Equation" r:id="rId7" imgW="24688800" imgH="10058400" progId="Equation.DSMT4">
                  <p:embed/>
                </p:oleObj>
              </mc:Choice>
              <mc:Fallback>
                <p:oleObj name="Equation" r:id="rId7" imgW="24688800" imgH="10058400" progId="Equation.DSMT4">
                  <p:embed/>
                  <p:pic>
                    <p:nvPicPr>
                      <p:cNvPr id="0" name="图片 89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920" y="4194827"/>
                        <a:ext cx="297815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2"/>
          <p:cNvGraphicFramePr>
            <a:graphicFrameLocks noChangeAspect="1"/>
          </p:cNvGraphicFramePr>
          <p:nvPr/>
        </p:nvGraphicFramePr>
        <p:xfrm>
          <a:off x="2267744" y="5601295"/>
          <a:ext cx="14779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8" name="Equation" r:id="rId9" imgW="12192000" imgH="5791200" progId="Equation.DSMT4">
                  <p:embed/>
                </p:oleObj>
              </mc:Choice>
              <mc:Fallback>
                <p:oleObj name="Equation" r:id="rId9" imgW="12192000" imgH="5791200" progId="Equation.DSMT4">
                  <p:embed/>
                  <p:pic>
                    <p:nvPicPr>
                      <p:cNvPr id="0" name="图片 89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601295"/>
                        <a:ext cx="1477963" cy="7080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5722838" y="1284013"/>
            <a:ext cx="120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2.</a:t>
            </a:r>
            <a:r>
              <a:rPr lang="zh-CN" altLang="en-US" sz="2800" b="1" smtClean="0">
                <a:solidFill>
                  <a:srgbClr val="C00000"/>
                </a:solidFill>
              </a:rPr>
              <a:t>验证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pSp>
        <p:nvGrpSpPr>
          <p:cNvPr id="41" name="Group 2"/>
          <p:cNvGrpSpPr/>
          <p:nvPr/>
        </p:nvGrpSpPr>
        <p:grpSpPr bwMode="auto">
          <a:xfrm>
            <a:off x="5597624" y="1226764"/>
            <a:ext cx="3124200" cy="3559176"/>
            <a:chOff x="240" y="576"/>
            <a:chExt cx="1968" cy="2242"/>
          </a:xfrm>
        </p:grpSpPr>
        <p:sp>
          <p:nvSpPr>
            <p:cNvPr id="42" name="Rectangle 3"/>
            <p:cNvSpPr>
              <a:spLocks noChangeArrowheads="1"/>
            </p:cNvSpPr>
            <p:nvPr/>
          </p:nvSpPr>
          <p:spPr bwMode="auto">
            <a:xfrm>
              <a:off x="240" y="576"/>
              <a:ext cx="1968" cy="22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4"/>
            <p:cNvSpPr>
              <a:spLocks noChangeArrowheads="1"/>
            </p:cNvSpPr>
            <p:nvPr/>
          </p:nvSpPr>
          <p:spPr bwMode="auto">
            <a:xfrm>
              <a:off x="1104" y="1381"/>
              <a:ext cx="96" cy="947"/>
            </a:xfrm>
            <a:prstGeom prst="can">
              <a:avLst>
                <a:gd name="adj" fmla="val 40417"/>
              </a:avLst>
            </a:prstGeom>
            <a:gradFill rotWithShape="0">
              <a:gsLst>
                <a:gs pos="0">
                  <a:srgbClr val="8F8F72"/>
                </a:gs>
                <a:gs pos="50000">
                  <a:srgbClr val="FFFFCC"/>
                </a:gs>
                <a:gs pos="100000">
                  <a:srgbClr val="8F8F72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384" y="1239"/>
              <a:ext cx="1488" cy="757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38100">
              <a:solidFill>
                <a:srgbClr val="CC00CC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auto">
            <a:xfrm>
              <a:off x="1104" y="812"/>
              <a:ext cx="96" cy="806"/>
            </a:xfrm>
            <a:prstGeom prst="can">
              <a:avLst>
                <a:gd name="adj" fmla="val 34400"/>
              </a:avLst>
            </a:prstGeom>
            <a:gradFill rotWithShape="0">
              <a:gsLst>
                <a:gs pos="0">
                  <a:srgbClr val="8F8F72"/>
                </a:gs>
                <a:gs pos="50000">
                  <a:srgbClr val="FFFFCC"/>
                </a:gs>
                <a:gs pos="100000">
                  <a:srgbClr val="8F8F72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V="1">
              <a:off x="1008" y="623"/>
              <a:ext cx="1" cy="37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912" y="14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V="1">
              <a:off x="1152" y="1476"/>
              <a:ext cx="672" cy="14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49" name="Object 10"/>
            <p:cNvGraphicFramePr>
              <a:graphicFrameLocks noChangeAspect="1"/>
            </p:cNvGraphicFramePr>
            <p:nvPr/>
          </p:nvGraphicFramePr>
          <p:xfrm>
            <a:off x="768" y="718"/>
            <a:ext cx="19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49" name="Equation" r:id="rId11" imgW="165100" imgH="228600" progId="Equation.3">
                    <p:embed/>
                  </p:oleObj>
                </mc:Choice>
                <mc:Fallback>
                  <p:oleObj name="Equation" r:id="rId11" imgW="165100" imgH="228600" progId="Equation.3">
                    <p:embed/>
                    <p:pic>
                      <p:nvPicPr>
                        <p:cNvPr id="0" name="图片 894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718"/>
                          <a:ext cx="19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1"/>
            <p:cNvGraphicFramePr>
              <a:graphicFrameLocks noChangeAspect="1"/>
            </p:cNvGraphicFramePr>
            <p:nvPr/>
          </p:nvGraphicFramePr>
          <p:xfrm>
            <a:off x="1344" y="1547"/>
            <a:ext cx="2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50" name="Equation" r:id="rId13" imgW="215900" imgH="228600" progId="Equation.3">
                    <p:embed/>
                  </p:oleObj>
                </mc:Choice>
                <mc:Fallback>
                  <p:oleObj name="Equation" r:id="rId13" imgW="215900" imgH="228600" progId="Equation.3">
                    <p:embed/>
                    <p:pic>
                      <p:nvPicPr>
                        <p:cNvPr id="0" name="图片 89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47"/>
                          <a:ext cx="2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12"/>
            <p:cNvGrpSpPr/>
            <p:nvPr/>
          </p:nvGrpSpPr>
          <p:grpSpPr bwMode="auto">
            <a:xfrm>
              <a:off x="1440" y="718"/>
              <a:ext cx="384" cy="758"/>
              <a:chOff x="4560" y="1728"/>
              <a:chExt cx="384" cy="768"/>
            </a:xfrm>
          </p:grpSpPr>
          <p:sp>
            <p:nvSpPr>
              <p:cNvPr id="56" name="Line 13"/>
              <p:cNvSpPr>
                <a:spLocks noChangeShapeType="1"/>
              </p:cNvSpPr>
              <p:nvPr/>
            </p:nvSpPr>
            <p:spPr bwMode="auto">
              <a:xfrm flipH="1" flipV="1">
                <a:off x="4560" y="1920"/>
                <a:ext cx="384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7" name="Object 14"/>
              <p:cNvGraphicFramePr>
                <a:graphicFrameLocks noChangeAspect="1"/>
              </p:cNvGraphicFramePr>
              <p:nvPr/>
            </p:nvGraphicFramePr>
            <p:xfrm>
              <a:off x="4656" y="1728"/>
              <a:ext cx="263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51" name="Equation" r:id="rId15" imgW="215900" imgH="266065" progId="Equation.3">
                      <p:embed/>
                    </p:oleObj>
                  </mc:Choice>
                  <mc:Fallback>
                    <p:oleObj name="Equation" r:id="rId15" imgW="215900" imgH="266065" progId="Equation.3">
                      <p:embed/>
                      <p:pic>
                        <p:nvPicPr>
                          <p:cNvPr id="0" name="图片 894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728"/>
                            <a:ext cx="263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" name="Object 15"/>
            <p:cNvGraphicFramePr>
              <a:graphicFrameLocks noChangeAspect="1"/>
            </p:cNvGraphicFramePr>
            <p:nvPr/>
          </p:nvGraphicFramePr>
          <p:xfrm>
            <a:off x="1824" y="1144"/>
            <a:ext cx="33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52" name="Equation" r:id="rId17" imgW="292100" imgH="292100" progId="Equation.3">
                    <p:embed/>
                  </p:oleObj>
                </mc:Choice>
                <mc:Fallback>
                  <p:oleObj name="Equation" r:id="rId17" imgW="292100" imgH="292100" progId="Equation.3">
                    <p:embed/>
                    <p:pic>
                      <p:nvPicPr>
                        <p:cNvPr id="0" name="图片 89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44"/>
                          <a:ext cx="33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6"/>
            <p:cNvGraphicFramePr>
              <a:graphicFrameLocks noChangeAspect="1"/>
            </p:cNvGraphicFramePr>
            <p:nvPr/>
          </p:nvGraphicFramePr>
          <p:xfrm>
            <a:off x="1785" y="1760"/>
            <a:ext cx="13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53" name="Equation" r:id="rId19" imgW="114300" imgH="254000" progId="Equation.3">
                    <p:embed/>
                  </p:oleObj>
                </mc:Choice>
                <mc:Fallback>
                  <p:oleObj name="Equation" r:id="rId19" imgW="114300" imgH="254000" progId="Equation.3">
                    <p:embed/>
                    <p:pic>
                      <p:nvPicPr>
                        <p:cNvPr id="0" name="图片 89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1760"/>
                          <a:ext cx="13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672" y="1921"/>
              <a:ext cx="192" cy="47"/>
            </a:xfrm>
            <a:prstGeom prst="line">
              <a:avLst/>
            </a:prstGeom>
            <a:noFill/>
            <a:ln w="44450">
              <a:solidFill>
                <a:srgbClr val="FF33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rot="607695" flipH="1" flipV="1">
              <a:off x="1738" y="1373"/>
              <a:ext cx="144" cy="142"/>
            </a:xfrm>
            <a:prstGeom prst="line">
              <a:avLst/>
            </a:prstGeom>
            <a:noFill/>
            <a:ln w="44450">
              <a:solidFill>
                <a:srgbClr val="FF33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7121624" y="3741364"/>
            <a:ext cx="0" cy="3810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51"/>
          <p:cNvSpPr>
            <a:spLocks noChangeShapeType="1"/>
          </p:cNvSpPr>
          <p:nvPr/>
        </p:nvSpPr>
        <p:spPr bwMode="auto">
          <a:xfrm flipV="1">
            <a:off x="6969224" y="3741364"/>
            <a:ext cx="0" cy="3810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52"/>
          <p:cNvSpPr>
            <a:spLocks noChangeShapeType="1"/>
          </p:cNvSpPr>
          <p:nvPr/>
        </p:nvSpPr>
        <p:spPr bwMode="auto">
          <a:xfrm flipV="1">
            <a:off x="7121624" y="1379164"/>
            <a:ext cx="0" cy="3810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53"/>
          <p:cNvSpPr>
            <a:spLocks noChangeShapeType="1"/>
          </p:cNvSpPr>
          <p:nvPr/>
        </p:nvSpPr>
        <p:spPr bwMode="auto">
          <a:xfrm flipV="1">
            <a:off x="6969224" y="1379164"/>
            <a:ext cx="0" cy="3810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236934" y="3757428"/>
          <a:ext cx="14414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4" name="Equation" r:id="rId21" imgW="635000" imgH="393700" progId="Equation.3">
                  <p:embed/>
                </p:oleObj>
              </mc:Choice>
              <mc:Fallback>
                <p:oleObj name="Equation" r:id="rId21" imgW="6350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934" y="3757428"/>
                        <a:ext cx="14414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395288" y="1412875"/>
            <a:ext cx="5144392" cy="10810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tailEnd type="none" w="sm" len="lg"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）设闭合回路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36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为圆形回路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载流长直导线位于其中心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395288" y="2655514"/>
            <a:ext cx="513791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回路绕向化为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逆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时针时，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395288" y="1361122"/>
            <a:ext cx="4032696" cy="95410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tailEnd type="none" w="sm" len="lg"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sz="2800" b="1" kern="0">
                <a:solidFill>
                  <a:srgbClr val="000000"/>
                </a:solidFill>
              </a:rPr>
              <a:t>）对任意形状的回路，载流长直导线位于</a:t>
            </a:r>
            <a:r>
              <a:rPr kumimoji="0" lang="zh-CN" altLang="en-US" sz="2800" b="1" kern="0" smtClean="0">
                <a:solidFill>
                  <a:srgbClr val="000000"/>
                </a:solidFill>
              </a:rPr>
              <a:t>其内</a:t>
            </a:r>
            <a:endParaRPr kumimoji="0" lang="zh-CN" altLang="en-US" sz="2800" b="1" kern="0">
              <a:solidFill>
                <a:srgbClr val="000000"/>
              </a:solidFill>
            </a:endParaRPr>
          </a:p>
        </p:txBody>
      </p:sp>
      <p:graphicFrame>
        <p:nvGraphicFramePr>
          <p:cNvPr id="118" name="Object 9"/>
          <p:cNvGraphicFramePr>
            <a:graphicFrameLocks noChangeAspect="1"/>
          </p:cNvGraphicFramePr>
          <p:nvPr/>
        </p:nvGraphicFramePr>
        <p:xfrm>
          <a:off x="433648" y="2543547"/>
          <a:ext cx="39925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5" name="Equation" r:id="rId1" imgW="1574800" imgH="241300" progId="Equation.DSMT4">
                  <p:embed/>
                </p:oleObj>
              </mc:Choice>
              <mc:Fallback>
                <p:oleObj name="Equation" r:id="rId1" imgW="1574800" imgH="241300" progId="Equation.DSMT4">
                  <p:embed/>
                  <p:pic>
                    <p:nvPicPr>
                      <p:cNvPr id="0" name="图片 90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48" y="2543547"/>
                        <a:ext cx="39925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" name="Group 14"/>
          <p:cNvGrpSpPr/>
          <p:nvPr/>
        </p:nvGrpSpPr>
        <p:grpSpPr bwMode="auto">
          <a:xfrm>
            <a:off x="6136953" y="4762475"/>
            <a:ext cx="2476500" cy="466725"/>
            <a:chOff x="432" y="3696"/>
            <a:chExt cx="1471" cy="294"/>
          </a:xfrm>
        </p:grpSpPr>
        <p:sp>
          <p:nvSpPr>
            <p:cNvPr id="120" name="Text Box 15"/>
            <p:cNvSpPr txBox="1">
              <a:spLocks noChangeArrowheads="1"/>
            </p:cNvSpPr>
            <p:nvPr/>
          </p:nvSpPr>
          <p:spPr bwMode="auto">
            <a:xfrm>
              <a:off x="432" y="3696"/>
              <a:ext cx="1471" cy="294"/>
            </a:xfrm>
            <a:prstGeom prst="rect">
              <a:avLst/>
            </a:prstGeom>
            <a:noFill/>
            <a:ln w="9525">
              <a:solidFill>
                <a:srgbClr val="99FF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与    成</a:t>
              </a: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右</a:t>
              </a: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螺旋</a:t>
              </a: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1" name="Object 16"/>
            <p:cNvGraphicFramePr>
              <a:graphicFrameLocks noChangeAspect="1"/>
            </p:cNvGraphicFramePr>
            <p:nvPr/>
          </p:nvGraphicFramePr>
          <p:xfrm>
            <a:off x="480" y="3744"/>
            <a:ext cx="1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26" name="Equation" r:id="rId3" imgW="114300" imgH="254000" progId="Equation.3">
                    <p:embed/>
                  </p:oleObj>
                </mc:Choice>
                <mc:Fallback>
                  <p:oleObj name="Equation" r:id="rId3" imgW="114300" imgH="254000" progId="Equation.3">
                    <p:embed/>
                    <p:pic>
                      <p:nvPicPr>
                        <p:cNvPr id="0" name="图片 90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744"/>
                          <a:ext cx="1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Object 17"/>
            <p:cNvGraphicFramePr>
              <a:graphicFrameLocks noChangeAspect="1"/>
            </p:cNvGraphicFramePr>
            <p:nvPr/>
          </p:nvGraphicFramePr>
          <p:xfrm>
            <a:off x="864" y="3735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27" name="Equation" r:id="rId5" imgW="165100" imgH="228600" progId="Equation.3">
                    <p:embed/>
                  </p:oleObj>
                </mc:Choice>
                <mc:Fallback>
                  <p:oleObj name="Equation" r:id="rId5" imgW="165100" imgH="228600" progId="Equation.3">
                    <p:embed/>
                    <p:pic>
                      <p:nvPicPr>
                        <p:cNvPr id="0" name="图片 90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735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" name="Text Box 31"/>
          <p:cNvSpPr txBox="1">
            <a:spLocks noChangeArrowheads="1"/>
          </p:cNvSpPr>
          <p:nvPr/>
        </p:nvSpPr>
        <p:spPr bwMode="auto">
          <a:xfrm>
            <a:off x="6418232" y="2151265"/>
            <a:ext cx="1800225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俯视图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4" name="Group 41"/>
          <p:cNvGrpSpPr/>
          <p:nvPr/>
        </p:nvGrpSpPr>
        <p:grpSpPr bwMode="auto">
          <a:xfrm>
            <a:off x="4932040" y="1809725"/>
            <a:ext cx="3797300" cy="3089275"/>
            <a:chOff x="216" y="1253"/>
            <a:chExt cx="2392" cy="1946"/>
          </a:xfrm>
        </p:grpSpPr>
        <p:sp>
          <p:nvSpPr>
            <p:cNvPr id="125" name="Freeform 21"/>
            <p:cNvSpPr/>
            <p:nvPr/>
          </p:nvSpPr>
          <p:spPr bwMode="auto">
            <a:xfrm>
              <a:off x="216" y="1253"/>
              <a:ext cx="2392" cy="1946"/>
            </a:xfrm>
            <a:custGeom>
              <a:avLst/>
              <a:gdLst>
                <a:gd name="T0" fmla="*/ 2249 w 2392"/>
                <a:gd name="T1" fmla="*/ 1125 h 1946"/>
                <a:gd name="T2" fmla="*/ 1477 w 2392"/>
                <a:gd name="T3" fmla="*/ 1725 h 1946"/>
                <a:gd name="T4" fmla="*/ 715 w 2392"/>
                <a:gd name="T5" fmla="*/ 1946 h 1946"/>
                <a:gd name="T6" fmla="*/ 263 w 2392"/>
                <a:gd name="T7" fmla="*/ 1884 h 1946"/>
                <a:gd name="T8" fmla="*/ 60 w 2392"/>
                <a:gd name="T9" fmla="*/ 1232 h 1946"/>
                <a:gd name="T10" fmla="*/ 626 w 2392"/>
                <a:gd name="T11" fmla="*/ 502 h 1946"/>
                <a:gd name="T12" fmla="*/ 1051 w 2392"/>
                <a:gd name="T13" fmla="*/ 165 h 1946"/>
                <a:gd name="T14" fmla="*/ 1778 w 2392"/>
                <a:gd name="T15" fmla="*/ 76 h 1946"/>
                <a:gd name="T16" fmla="*/ 2214 w 2392"/>
                <a:gd name="T17" fmla="*/ 407 h 1946"/>
                <a:gd name="T18" fmla="*/ 2249 w 2392"/>
                <a:gd name="T19" fmla="*/ 1125 h 19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92"/>
                <a:gd name="T31" fmla="*/ 0 h 1946"/>
                <a:gd name="T32" fmla="*/ 2392 w 2392"/>
                <a:gd name="T33" fmla="*/ 1946 h 19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92" h="1946">
                  <a:moveTo>
                    <a:pt x="2249" y="1125"/>
                  </a:moveTo>
                  <a:cubicBezTo>
                    <a:pt x="2131" y="1181"/>
                    <a:pt x="1617" y="1709"/>
                    <a:pt x="1477" y="1725"/>
                  </a:cubicBezTo>
                  <a:cubicBezTo>
                    <a:pt x="1256" y="1811"/>
                    <a:pt x="935" y="1893"/>
                    <a:pt x="715" y="1946"/>
                  </a:cubicBezTo>
                  <a:cubicBezTo>
                    <a:pt x="681" y="1927"/>
                    <a:pt x="298" y="1899"/>
                    <a:pt x="263" y="1884"/>
                  </a:cubicBezTo>
                  <a:cubicBezTo>
                    <a:pt x="185" y="1778"/>
                    <a:pt x="0" y="1462"/>
                    <a:pt x="60" y="1232"/>
                  </a:cubicBezTo>
                  <a:cubicBezTo>
                    <a:pt x="120" y="1002"/>
                    <a:pt x="461" y="680"/>
                    <a:pt x="626" y="502"/>
                  </a:cubicBezTo>
                  <a:cubicBezTo>
                    <a:pt x="719" y="359"/>
                    <a:pt x="1002" y="224"/>
                    <a:pt x="1051" y="165"/>
                  </a:cubicBezTo>
                  <a:cubicBezTo>
                    <a:pt x="1227" y="121"/>
                    <a:pt x="1564" y="0"/>
                    <a:pt x="1778" y="76"/>
                  </a:cubicBezTo>
                  <a:cubicBezTo>
                    <a:pt x="1972" y="116"/>
                    <a:pt x="2136" y="232"/>
                    <a:pt x="2214" y="407"/>
                  </a:cubicBezTo>
                  <a:cubicBezTo>
                    <a:pt x="2258" y="633"/>
                    <a:pt x="2392" y="941"/>
                    <a:pt x="2249" y="1125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5"/>
            <p:cNvSpPr/>
            <p:nvPr/>
          </p:nvSpPr>
          <p:spPr bwMode="auto">
            <a:xfrm>
              <a:off x="1085" y="2784"/>
              <a:ext cx="888" cy="4"/>
            </a:xfrm>
            <a:custGeom>
              <a:avLst/>
              <a:gdLst>
                <a:gd name="T0" fmla="*/ 0 w 888"/>
                <a:gd name="T1" fmla="*/ 4 h 4"/>
                <a:gd name="T2" fmla="*/ 888 w 888"/>
                <a:gd name="T3" fmla="*/ 0 h 4"/>
                <a:gd name="T4" fmla="*/ 0 60000 65536"/>
                <a:gd name="T5" fmla="*/ 0 60000 65536"/>
                <a:gd name="T6" fmla="*/ 0 w 888"/>
                <a:gd name="T7" fmla="*/ 0 h 4"/>
                <a:gd name="T8" fmla="*/ 888 w 88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8" h="4">
                  <a:moveTo>
                    <a:pt x="0" y="4"/>
                  </a:moveTo>
                  <a:lnTo>
                    <a:pt x="888" y="0"/>
                  </a:lnTo>
                </a:path>
              </a:pathLst>
            </a:custGeom>
            <a:noFill/>
            <a:ln w="28575">
              <a:solidFill>
                <a:srgbClr val="008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27" name="Object 6"/>
            <p:cNvGraphicFramePr>
              <a:graphicFrameLocks noChangeAspect="1"/>
            </p:cNvGraphicFramePr>
            <p:nvPr/>
          </p:nvGraphicFramePr>
          <p:xfrm>
            <a:off x="1355" y="2748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28" name="公式" r:id="rId7" imgW="114300" imgH="127000" progId="Equation.3">
                    <p:embed/>
                  </p:oleObj>
                </mc:Choice>
                <mc:Fallback>
                  <p:oleObj name="公式" r:id="rId7" imgW="114300" imgH="127000" progId="Equation.3">
                    <p:embed/>
                    <p:pic>
                      <p:nvPicPr>
                        <p:cNvPr id="0" name="图片 905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" y="2748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" name="Line 7"/>
            <p:cNvSpPr>
              <a:spLocks noChangeShapeType="1"/>
            </p:cNvSpPr>
            <p:nvPr/>
          </p:nvSpPr>
          <p:spPr bwMode="auto">
            <a:xfrm flipV="1">
              <a:off x="1029" y="2523"/>
              <a:ext cx="898" cy="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 flipH="1" flipV="1">
              <a:off x="1925" y="2220"/>
              <a:ext cx="5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30" name="Object 13"/>
            <p:cNvGraphicFramePr>
              <a:graphicFrameLocks noChangeAspect="1"/>
            </p:cNvGraphicFramePr>
            <p:nvPr/>
          </p:nvGraphicFramePr>
          <p:xfrm>
            <a:off x="1882" y="1979"/>
            <a:ext cx="1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29" name="公式" r:id="rId9" imgW="215900" imgH="266065" progId="Equation.3">
                    <p:embed/>
                  </p:oleObj>
                </mc:Choice>
                <mc:Fallback>
                  <p:oleObj name="公式" r:id="rId9" imgW="215900" imgH="266065" progId="Equation.3">
                    <p:embed/>
                    <p:pic>
                      <p:nvPicPr>
                        <p:cNvPr id="0" name="图片 90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979"/>
                          <a:ext cx="19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Object 19"/>
            <p:cNvGraphicFramePr>
              <a:graphicFrameLocks noChangeAspect="1"/>
            </p:cNvGraphicFramePr>
            <p:nvPr/>
          </p:nvGraphicFramePr>
          <p:xfrm>
            <a:off x="295" y="2432"/>
            <a:ext cx="12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30" name="Equation" r:id="rId11" imgW="114300" imgH="254000" progId="Equation.3">
                    <p:embed/>
                  </p:oleObj>
                </mc:Choice>
                <mc:Fallback>
                  <p:oleObj name="Equation" r:id="rId11" imgW="114300" imgH="254000" progId="Equation.3">
                    <p:embed/>
                    <p:pic>
                      <p:nvPicPr>
                        <p:cNvPr id="0" name="图片 90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432"/>
                          <a:ext cx="12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Line 20"/>
            <p:cNvSpPr>
              <a:spLocks noChangeShapeType="1"/>
            </p:cNvSpPr>
            <p:nvPr/>
          </p:nvSpPr>
          <p:spPr bwMode="auto">
            <a:xfrm flipV="1">
              <a:off x="1973" y="2523"/>
              <a:ext cx="317" cy="25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3" name="Group 22"/>
            <p:cNvGrpSpPr/>
            <p:nvPr/>
          </p:nvGrpSpPr>
          <p:grpSpPr bwMode="auto">
            <a:xfrm>
              <a:off x="789" y="2604"/>
              <a:ext cx="290" cy="240"/>
              <a:chOff x="672" y="2928"/>
              <a:chExt cx="290" cy="240"/>
            </a:xfrm>
          </p:grpSpPr>
          <p:grpSp>
            <p:nvGrpSpPr>
              <p:cNvPr id="144" name="Group 23"/>
              <p:cNvGrpSpPr/>
              <p:nvPr/>
            </p:nvGrpSpPr>
            <p:grpSpPr bwMode="auto">
              <a:xfrm>
                <a:off x="818" y="3024"/>
                <a:ext cx="144" cy="144"/>
                <a:chOff x="1152" y="2832"/>
                <a:chExt cx="144" cy="144"/>
              </a:xfrm>
            </p:grpSpPr>
            <p:sp>
              <p:nvSpPr>
                <p:cNvPr id="146" name="Oval 24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Oval 25"/>
                <p:cNvSpPr>
                  <a:spLocks noChangeArrowheads="1"/>
                </p:cNvSpPr>
                <p:nvPr/>
              </p:nvSpPr>
              <p:spPr bwMode="auto">
                <a:xfrm>
                  <a:off x="1200" y="2880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aphicFrame>
            <p:nvGraphicFramePr>
              <p:cNvPr id="145" name="Object 26"/>
              <p:cNvGraphicFramePr>
                <a:graphicFrameLocks noChangeAspect="1"/>
              </p:cNvGraphicFramePr>
              <p:nvPr/>
            </p:nvGraphicFramePr>
            <p:xfrm>
              <a:off x="672" y="2928"/>
              <a:ext cx="19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531" name="Equation" r:id="rId12" imgW="165100" imgH="228600" progId="Equation.3">
                      <p:embed/>
                    </p:oleObj>
                  </mc:Choice>
                  <mc:Fallback>
                    <p:oleObj name="Equation" r:id="rId12" imgW="165100" imgH="228600" progId="Equation.3">
                      <p:embed/>
                      <p:pic>
                        <p:nvPicPr>
                          <p:cNvPr id="0" name="图片 905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928"/>
                            <a:ext cx="19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4" name="Group 27"/>
            <p:cNvGrpSpPr/>
            <p:nvPr/>
          </p:nvGrpSpPr>
          <p:grpSpPr bwMode="auto">
            <a:xfrm>
              <a:off x="1057" y="2170"/>
              <a:ext cx="353" cy="294"/>
              <a:chOff x="1008" y="2383"/>
              <a:chExt cx="353" cy="294"/>
            </a:xfrm>
          </p:grpSpPr>
          <p:sp>
            <p:nvSpPr>
              <p:cNvPr id="142" name="AutoShape 28"/>
              <p:cNvSpPr>
                <a:spLocks noChangeArrowheads="1"/>
              </p:cNvSpPr>
              <p:nvPr/>
            </p:nvSpPr>
            <p:spPr bwMode="auto">
              <a:xfrm>
                <a:off x="1008" y="2400"/>
                <a:ext cx="336" cy="240"/>
              </a:xfrm>
              <a:prstGeom prst="wedgeRectCallout">
                <a:avLst>
                  <a:gd name="adj1" fmla="val 41667"/>
                  <a:gd name="adj2" fmla="val 185417"/>
                </a:avLst>
              </a:prstGeom>
              <a:gradFill rotWithShape="0">
                <a:gsLst>
                  <a:gs pos="0">
                    <a:srgbClr val="AAE2CA">
                      <a:lumMod val="40000"/>
                      <a:lumOff val="60000"/>
                    </a:srgbClr>
                  </a:gs>
                  <a:gs pos="5000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43" name="Object 29"/>
              <p:cNvGraphicFramePr>
                <a:graphicFrameLocks noChangeAspect="1"/>
              </p:cNvGraphicFramePr>
              <p:nvPr/>
            </p:nvGraphicFramePr>
            <p:xfrm>
              <a:off x="1030" y="2383"/>
              <a:ext cx="331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532" name="Equation" r:id="rId13" imgW="228600" imgH="203200" progId="Equation.DSMT4">
                      <p:embed/>
                    </p:oleObj>
                  </mc:Choice>
                  <mc:Fallback>
                    <p:oleObj name="Equation" r:id="rId13" imgW="228600" imgH="203200" progId="Equation.DSMT4">
                      <p:embed/>
                      <p:pic>
                        <p:nvPicPr>
                          <p:cNvPr id="0" name="图片 905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0" y="2383"/>
                            <a:ext cx="331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D6009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5" name="Freeform 10"/>
            <p:cNvSpPr/>
            <p:nvPr/>
          </p:nvSpPr>
          <p:spPr bwMode="auto">
            <a:xfrm>
              <a:off x="1925" y="2523"/>
              <a:ext cx="44" cy="228"/>
            </a:xfrm>
            <a:custGeom>
              <a:avLst/>
              <a:gdLst>
                <a:gd name="T0" fmla="*/ 0 w 150"/>
                <a:gd name="T1" fmla="*/ 228 h 228"/>
                <a:gd name="T2" fmla="*/ 0 w 150"/>
                <a:gd name="T3" fmla="*/ 0 h 228"/>
                <a:gd name="T4" fmla="*/ 0 60000 65536"/>
                <a:gd name="T5" fmla="*/ 0 60000 65536"/>
                <a:gd name="T6" fmla="*/ 0 w 150"/>
                <a:gd name="T7" fmla="*/ 0 h 228"/>
                <a:gd name="T8" fmla="*/ 150 w 150"/>
                <a:gd name="T9" fmla="*/ 228 h 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228">
                  <a:moveTo>
                    <a:pt x="150" y="22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36" name="Object 34"/>
            <p:cNvGraphicFramePr>
              <a:graphicFrameLocks noChangeAspect="1"/>
            </p:cNvGraphicFramePr>
            <p:nvPr/>
          </p:nvGraphicFramePr>
          <p:xfrm>
            <a:off x="2064" y="2614"/>
            <a:ext cx="34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33" name="Equation" r:id="rId15" imgW="215900" imgH="241300" progId="Equation.DSMT4">
                    <p:embed/>
                  </p:oleObj>
                </mc:Choice>
                <mc:Fallback>
                  <p:oleObj name="Equation" r:id="rId15" imgW="215900" imgH="241300" progId="Equation.DSMT4">
                    <p:embed/>
                    <p:pic>
                      <p:nvPicPr>
                        <p:cNvPr id="0" name="图片 90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14"/>
                          <a:ext cx="342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7" name="Group 38"/>
            <p:cNvGrpSpPr/>
            <p:nvPr/>
          </p:nvGrpSpPr>
          <p:grpSpPr bwMode="auto">
            <a:xfrm>
              <a:off x="2200" y="1888"/>
              <a:ext cx="336" cy="267"/>
              <a:chOff x="3016" y="1498"/>
              <a:chExt cx="336" cy="267"/>
            </a:xfrm>
          </p:grpSpPr>
          <p:sp>
            <p:nvSpPr>
              <p:cNvPr id="140" name="AutoShape 36"/>
              <p:cNvSpPr>
                <a:spLocks noChangeArrowheads="1"/>
              </p:cNvSpPr>
              <p:nvPr/>
            </p:nvSpPr>
            <p:spPr bwMode="auto">
              <a:xfrm>
                <a:off x="3016" y="1525"/>
                <a:ext cx="336" cy="240"/>
              </a:xfrm>
              <a:prstGeom prst="wedgeRectCallout">
                <a:avLst>
                  <a:gd name="adj1" fmla="val -95236"/>
                  <a:gd name="adj2" fmla="val 229583"/>
                </a:avLst>
              </a:prstGeom>
              <a:noFill/>
              <a:ln w="9525">
                <a:solidFill>
                  <a:srgbClr val="000000"/>
                </a:solidFill>
                <a:prstDash val="lg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41" name="Object 37"/>
              <p:cNvGraphicFramePr>
                <a:graphicFrameLocks noChangeAspect="1"/>
              </p:cNvGraphicFramePr>
              <p:nvPr/>
            </p:nvGraphicFramePr>
            <p:xfrm>
              <a:off x="3093" y="1498"/>
              <a:ext cx="188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534" name="Equation" r:id="rId17" imgW="127000" imgH="177165" progId="Equation.DSMT4">
                      <p:embed/>
                    </p:oleObj>
                  </mc:Choice>
                  <mc:Fallback>
                    <p:oleObj name="Equation" r:id="rId17" imgW="127000" imgH="177165" progId="Equation.DSMT4">
                      <p:embed/>
                      <p:pic>
                        <p:nvPicPr>
                          <p:cNvPr id="0" name="图片 905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3" y="1498"/>
                            <a:ext cx="188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D6009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8" name="Arc 39"/>
            <p:cNvSpPr>
              <a:spLocks noChangeAspect="1"/>
            </p:cNvSpPr>
            <p:nvPr/>
          </p:nvSpPr>
          <p:spPr bwMode="auto">
            <a:xfrm>
              <a:off x="1359" y="2687"/>
              <a:ext cx="70" cy="116"/>
            </a:xfrm>
            <a:custGeom>
              <a:avLst/>
              <a:gdLst>
                <a:gd name="T0" fmla="*/ 0 w 22025"/>
                <a:gd name="T1" fmla="*/ 0 h 36740"/>
                <a:gd name="T2" fmla="*/ 0 w 22025"/>
                <a:gd name="T3" fmla="*/ 0 h 36740"/>
                <a:gd name="T4" fmla="*/ 0 w 22025"/>
                <a:gd name="T5" fmla="*/ 0 h 36740"/>
                <a:gd name="T6" fmla="*/ 0 60000 65536"/>
                <a:gd name="T7" fmla="*/ 0 60000 65536"/>
                <a:gd name="T8" fmla="*/ 0 60000 65536"/>
                <a:gd name="T9" fmla="*/ 0 w 22025"/>
                <a:gd name="T10" fmla="*/ 0 h 36740"/>
                <a:gd name="T11" fmla="*/ 22025 w 22025"/>
                <a:gd name="T12" fmla="*/ 36740 h 36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5" h="3674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5" y="0"/>
                  </a:cubicBezTo>
                  <a:cubicBezTo>
                    <a:pt x="12354" y="0"/>
                    <a:pt x="22025" y="9670"/>
                    <a:pt x="22025" y="21600"/>
                  </a:cubicBezTo>
                  <a:cubicBezTo>
                    <a:pt x="22025" y="27263"/>
                    <a:pt x="19800" y="32700"/>
                    <a:pt x="15830" y="36739"/>
                  </a:cubicBezTo>
                </a:path>
                <a:path w="22025" h="36740" stroke="0" extrusionOk="0">
                  <a:moveTo>
                    <a:pt x="0" y="4"/>
                  </a:moveTo>
                  <a:cubicBezTo>
                    <a:pt x="141" y="1"/>
                    <a:pt x="283" y="-1"/>
                    <a:pt x="425" y="0"/>
                  </a:cubicBezTo>
                  <a:cubicBezTo>
                    <a:pt x="12354" y="0"/>
                    <a:pt x="22025" y="9670"/>
                    <a:pt x="22025" y="21600"/>
                  </a:cubicBezTo>
                  <a:cubicBezTo>
                    <a:pt x="22025" y="27263"/>
                    <a:pt x="19800" y="32700"/>
                    <a:pt x="15830" y="36739"/>
                  </a:cubicBezTo>
                  <a:lnTo>
                    <a:pt x="425" y="2160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Arc 40"/>
            <p:cNvSpPr>
              <a:spLocks noChangeAspect="1"/>
            </p:cNvSpPr>
            <p:nvPr/>
          </p:nvSpPr>
          <p:spPr bwMode="auto">
            <a:xfrm>
              <a:off x="1960" y="2633"/>
              <a:ext cx="122" cy="162"/>
            </a:xfrm>
            <a:custGeom>
              <a:avLst/>
              <a:gdLst>
                <a:gd name="T0" fmla="*/ 0 w 16315"/>
                <a:gd name="T1" fmla="*/ 0 h 21600"/>
                <a:gd name="T2" fmla="*/ 0 w 16315"/>
                <a:gd name="T3" fmla="*/ 0 h 21600"/>
                <a:gd name="T4" fmla="*/ 0 w 16315"/>
                <a:gd name="T5" fmla="*/ 0 h 21600"/>
                <a:gd name="T6" fmla="*/ 0 60000 65536"/>
                <a:gd name="T7" fmla="*/ 0 60000 65536"/>
                <a:gd name="T8" fmla="*/ 0 60000 65536"/>
                <a:gd name="T9" fmla="*/ 0 w 16315"/>
                <a:gd name="T10" fmla="*/ 0 h 21600"/>
                <a:gd name="T11" fmla="*/ 16315 w 163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15" h="21600" fill="none" extrusionOk="0">
                  <a:moveTo>
                    <a:pt x="-1" y="0"/>
                  </a:moveTo>
                  <a:cubicBezTo>
                    <a:pt x="6260" y="0"/>
                    <a:pt x="12212" y="2715"/>
                    <a:pt x="16314" y="7444"/>
                  </a:cubicBezTo>
                </a:path>
                <a:path w="16315" h="21600" stroke="0" extrusionOk="0">
                  <a:moveTo>
                    <a:pt x="-1" y="0"/>
                  </a:moveTo>
                  <a:cubicBezTo>
                    <a:pt x="6260" y="0"/>
                    <a:pt x="12212" y="2715"/>
                    <a:pt x="16314" y="74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48" name="Object 43"/>
          <p:cNvGraphicFramePr>
            <a:graphicFrameLocks noChangeAspect="1"/>
          </p:cNvGraphicFramePr>
          <p:nvPr/>
        </p:nvGraphicFramePr>
        <p:xfrm>
          <a:off x="511749" y="3297609"/>
          <a:ext cx="3749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5" name="Equation" r:id="rId19" imgW="1675765" imgH="393700" progId="Equation.DSMT4">
                  <p:embed/>
                </p:oleObj>
              </mc:Choice>
              <mc:Fallback>
                <p:oleObj name="Equation" r:id="rId19" imgW="1675765" imgH="393700" progId="Equation.DSMT4">
                  <p:embed/>
                  <p:pic>
                    <p:nvPicPr>
                      <p:cNvPr id="0" name="图片 90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49" y="3297609"/>
                        <a:ext cx="37496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44"/>
          <p:cNvGraphicFramePr>
            <a:graphicFrameLocks noChangeAspect="1"/>
          </p:cNvGraphicFramePr>
          <p:nvPr/>
        </p:nvGraphicFramePr>
        <p:xfrm>
          <a:off x="553619" y="4293096"/>
          <a:ext cx="34115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6" name="Equation" r:id="rId21" imgW="31394400" imgH="9448800" progId="Equation.DSMT4">
                  <p:embed/>
                </p:oleObj>
              </mc:Choice>
              <mc:Fallback>
                <p:oleObj name="Equation" r:id="rId21" imgW="31394400" imgH="9448800" progId="Equation.DSMT4">
                  <p:embed/>
                  <p:pic>
                    <p:nvPicPr>
                      <p:cNvPr id="0" name="图片 90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19" y="4293096"/>
                        <a:ext cx="341153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矩形 149"/>
          <p:cNvSpPr/>
          <p:nvPr/>
        </p:nvSpPr>
        <p:spPr>
          <a:xfrm>
            <a:off x="539552" y="836712"/>
            <a:ext cx="120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2.</a:t>
            </a:r>
            <a:r>
              <a:rPr lang="zh-CN" altLang="en-US" sz="2800" b="1" smtClean="0">
                <a:solidFill>
                  <a:srgbClr val="C00000"/>
                </a:solidFill>
              </a:rPr>
              <a:t>验证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14748" y="5445224"/>
          <a:ext cx="9937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7" name="Equation" r:id="rId23" imgW="9144000" imgH="5486400" progId="Equation.DSMT4">
                  <p:embed/>
                </p:oleObj>
              </mc:Choice>
              <mc:Fallback>
                <p:oleObj name="Equation" r:id="rId23" imgW="9144000" imgH="5486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748" y="5445224"/>
                        <a:ext cx="993775" cy="58896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6"/>
          <p:cNvGrpSpPr/>
          <p:nvPr/>
        </p:nvGrpSpPr>
        <p:grpSpPr bwMode="auto">
          <a:xfrm>
            <a:off x="395288" y="2411734"/>
            <a:ext cx="4356100" cy="2160591"/>
            <a:chOff x="4788024" y="4437112"/>
            <a:chExt cx="4355976" cy="2160631"/>
          </a:xfrm>
        </p:grpSpPr>
        <p:sp>
          <p:nvSpPr>
            <p:cNvPr id="70" name="矩形 69"/>
            <p:cNvSpPr/>
            <p:nvPr/>
          </p:nvSpPr>
          <p:spPr>
            <a:xfrm>
              <a:off x="4788024" y="4437112"/>
              <a:ext cx="4355976" cy="21606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把   分解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为：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平行于导线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的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d</a:t>
              </a:r>
              <a:r>
                <a:rPr kumimoji="0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l</a:t>
              </a:r>
              <a:r>
                <a:rPr kumimoji="0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//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   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垂直于导线的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d</a:t>
              </a:r>
              <a:r>
                <a:rPr kumimoji="0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l</a:t>
              </a:r>
              <a:r>
                <a:rPr kumimoji="0" lang="zh-CN" alt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⊥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,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只有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d</a:t>
              </a:r>
              <a:r>
                <a:rPr kumimoji="0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l</a:t>
              </a:r>
              <a:r>
                <a:rPr kumimoji="0" lang="zh-CN" altLang="en-US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⊥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</a:rPr>
                <a:t>有贡献。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graphicFrame>
          <p:nvGraphicFramePr>
            <p:cNvPr id="69" name="Object 64"/>
            <p:cNvGraphicFramePr>
              <a:graphicFrameLocks noChangeAspect="1"/>
            </p:cNvGraphicFramePr>
            <p:nvPr/>
          </p:nvGraphicFramePr>
          <p:xfrm>
            <a:off x="5336200" y="4480631"/>
            <a:ext cx="439737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10" name="Equation" r:id="rId1" imgW="190500" imgH="215900" progId="Equation.DSMT4">
                    <p:embed/>
                  </p:oleObj>
                </mc:Choice>
                <mc:Fallback>
                  <p:oleObj name="Equation" r:id="rId1" imgW="190500" imgH="215900" progId="Equation.DSMT4">
                    <p:embed/>
                    <p:pic>
                      <p:nvPicPr>
                        <p:cNvPr id="0" name="图片 91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200" y="4480631"/>
                          <a:ext cx="439737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395288" y="1361122"/>
            <a:ext cx="4356100" cy="95410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tailEnd type="none" w="sm" len="lg"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zh-CN" altLang="en-US" sz="2800" b="1" kern="0" smtClean="0">
                <a:solidFill>
                  <a:srgbClr val="000000"/>
                </a:solidFill>
              </a:rPr>
              <a:t>（</a:t>
            </a:r>
            <a:r>
              <a:rPr kumimoji="0" lang="en-US" altLang="zh-CN" sz="2800" b="1" kern="0" smtClean="0">
                <a:solidFill>
                  <a:srgbClr val="000000"/>
                </a:solidFill>
              </a:rPr>
              <a:t>2</a:t>
            </a:r>
            <a:r>
              <a:rPr kumimoji="0" lang="zh-CN" altLang="en-US" sz="2800" b="1" kern="0">
                <a:solidFill>
                  <a:srgbClr val="000000"/>
                </a:solidFill>
              </a:rPr>
              <a:t>）对任意形状的</a:t>
            </a:r>
            <a:r>
              <a:rPr kumimoji="0" lang="zh-CN" altLang="en-US" sz="2800" b="1" kern="0" smtClean="0">
                <a:solidFill>
                  <a:srgbClr val="000000"/>
                </a:solidFill>
              </a:rPr>
              <a:t>回路（载</a:t>
            </a:r>
            <a:r>
              <a:rPr kumimoji="0" lang="zh-CN" altLang="en-US" sz="2800" b="1" kern="0">
                <a:solidFill>
                  <a:srgbClr val="000000"/>
                </a:solidFill>
              </a:rPr>
              <a:t>流长直导线位于</a:t>
            </a:r>
            <a:r>
              <a:rPr kumimoji="0" lang="zh-CN" altLang="en-US" sz="2800" b="1" kern="0" smtClean="0">
                <a:solidFill>
                  <a:srgbClr val="000000"/>
                </a:solidFill>
              </a:rPr>
              <a:t>其内）</a:t>
            </a:r>
            <a:endParaRPr kumimoji="0" lang="zh-CN" altLang="en-US" sz="2800" b="1" kern="0">
              <a:solidFill>
                <a:srgbClr val="000000"/>
              </a:solidFill>
            </a:endParaRPr>
          </a:p>
        </p:txBody>
      </p:sp>
      <p:graphicFrame>
        <p:nvGraphicFramePr>
          <p:cNvPr id="149" name="Object 44"/>
          <p:cNvGraphicFramePr>
            <a:graphicFrameLocks noChangeAspect="1"/>
          </p:cNvGraphicFramePr>
          <p:nvPr/>
        </p:nvGraphicFramePr>
        <p:xfrm>
          <a:off x="3432175" y="4868863"/>
          <a:ext cx="13573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1" name="Equation" r:id="rId3" imgW="12496800" imgH="7010400" progId="Equation.DSMT4">
                  <p:embed/>
                </p:oleObj>
              </mc:Choice>
              <mc:Fallback>
                <p:oleObj name="Equation" r:id="rId3" imgW="12496800" imgH="7010400" progId="Equation.DSMT4">
                  <p:embed/>
                  <p:pic>
                    <p:nvPicPr>
                      <p:cNvPr id="0" name="图片 91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868863"/>
                        <a:ext cx="13573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矩形 149"/>
          <p:cNvSpPr/>
          <p:nvPr/>
        </p:nvSpPr>
        <p:spPr>
          <a:xfrm>
            <a:off x="539552" y="836712"/>
            <a:ext cx="120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2.</a:t>
            </a:r>
            <a:r>
              <a:rPr lang="zh-CN" altLang="en-US" sz="2800" b="1" smtClean="0">
                <a:solidFill>
                  <a:srgbClr val="C00000"/>
                </a:solidFill>
              </a:rPr>
              <a:t>验证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751388" y="4913404"/>
          <a:ext cx="9937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2" name="Equation" r:id="rId5" imgW="9144000" imgH="5486400" progId="Equation.DSMT4">
                  <p:embed/>
                </p:oleObj>
              </mc:Choice>
              <mc:Fallback>
                <p:oleObj name="Equation" r:id="rId5" imgW="9144000" imgH="5486400" progId="Equation.DSMT4">
                  <p:embed/>
                  <p:pic>
                    <p:nvPicPr>
                      <p:cNvPr id="0" name="图片 91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4913404"/>
                        <a:ext cx="993775" cy="58896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19050"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268624" y="877505"/>
            <a:ext cx="34598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若回路不是平面曲线，也得到相同结果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" name="Group 72"/>
          <p:cNvGrpSpPr/>
          <p:nvPr/>
        </p:nvGrpSpPr>
        <p:grpSpPr bwMode="auto">
          <a:xfrm>
            <a:off x="5401670" y="1737501"/>
            <a:ext cx="2963889" cy="2618083"/>
            <a:chOff x="2757" y="579"/>
            <a:chExt cx="2210" cy="2035"/>
          </a:xfrm>
        </p:grpSpPr>
        <p:sp>
          <p:nvSpPr>
            <p:cNvPr id="42" name="Line 73"/>
            <p:cNvSpPr>
              <a:spLocks noChangeShapeType="1"/>
            </p:cNvSpPr>
            <p:nvPr/>
          </p:nvSpPr>
          <p:spPr bwMode="auto">
            <a:xfrm flipH="1" flipV="1">
              <a:off x="4241" y="1616"/>
              <a:ext cx="202" cy="5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43" name="Object 74"/>
            <p:cNvGraphicFramePr>
              <a:graphicFrameLocks noChangeAspect="1"/>
            </p:cNvGraphicFramePr>
            <p:nvPr/>
          </p:nvGraphicFramePr>
          <p:xfrm>
            <a:off x="4105" y="1434"/>
            <a:ext cx="18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13" name="Equation" r:id="rId7" imgW="215900" imgH="266065" progId="Equation.3">
                    <p:embed/>
                  </p:oleObj>
                </mc:Choice>
                <mc:Fallback>
                  <p:oleObj name="Equation" r:id="rId7" imgW="215900" imgH="266065" progId="Equation.3">
                    <p:embed/>
                    <p:pic>
                      <p:nvPicPr>
                        <p:cNvPr id="0" name="图片 91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434"/>
                          <a:ext cx="18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Freeform 75"/>
            <p:cNvSpPr/>
            <p:nvPr/>
          </p:nvSpPr>
          <p:spPr bwMode="auto">
            <a:xfrm>
              <a:off x="2757" y="579"/>
              <a:ext cx="2073" cy="2035"/>
            </a:xfrm>
            <a:custGeom>
              <a:avLst/>
              <a:gdLst>
                <a:gd name="T0" fmla="*/ 1674 w 2073"/>
                <a:gd name="T1" fmla="*/ 1681 h 2035"/>
                <a:gd name="T2" fmla="*/ 1169 w 2073"/>
                <a:gd name="T3" fmla="*/ 1929 h 2035"/>
                <a:gd name="T4" fmla="*/ 657 w 2073"/>
                <a:gd name="T5" fmla="*/ 2035 h 2035"/>
                <a:gd name="T6" fmla="*/ 205 w 2073"/>
                <a:gd name="T7" fmla="*/ 1973 h 2035"/>
                <a:gd name="T8" fmla="*/ 17 w 2073"/>
                <a:gd name="T9" fmla="*/ 1503 h 2035"/>
                <a:gd name="T10" fmla="*/ 575 w 2073"/>
                <a:gd name="T11" fmla="*/ 821 h 2035"/>
                <a:gd name="T12" fmla="*/ 841 w 2073"/>
                <a:gd name="T13" fmla="*/ 334 h 2035"/>
                <a:gd name="T14" fmla="*/ 1355 w 2073"/>
                <a:gd name="T15" fmla="*/ 50 h 2035"/>
                <a:gd name="T16" fmla="*/ 2055 w 2073"/>
                <a:gd name="T17" fmla="*/ 272 h 2035"/>
                <a:gd name="T18" fmla="*/ 1674 w 2073"/>
                <a:gd name="T19" fmla="*/ 1681 h 20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73"/>
                <a:gd name="T31" fmla="*/ 0 h 2035"/>
                <a:gd name="T32" fmla="*/ 2073 w 2073"/>
                <a:gd name="T33" fmla="*/ 2035 h 20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73" h="2035">
                  <a:moveTo>
                    <a:pt x="1674" y="1681"/>
                  </a:moveTo>
                  <a:cubicBezTo>
                    <a:pt x="1526" y="1957"/>
                    <a:pt x="1338" y="1870"/>
                    <a:pt x="1169" y="1929"/>
                  </a:cubicBezTo>
                  <a:cubicBezTo>
                    <a:pt x="948" y="2015"/>
                    <a:pt x="877" y="1982"/>
                    <a:pt x="657" y="2035"/>
                  </a:cubicBezTo>
                  <a:cubicBezTo>
                    <a:pt x="623" y="2016"/>
                    <a:pt x="240" y="1988"/>
                    <a:pt x="205" y="1973"/>
                  </a:cubicBezTo>
                  <a:cubicBezTo>
                    <a:pt x="127" y="1867"/>
                    <a:pt x="0" y="1671"/>
                    <a:pt x="17" y="1503"/>
                  </a:cubicBezTo>
                  <a:cubicBezTo>
                    <a:pt x="79" y="1311"/>
                    <a:pt x="438" y="1016"/>
                    <a:pt x="575" y="821"/>
                  </a:cubicBezTo>
                  <a:cubicBezTo>
                    <a:pt x="668" y="678"/>
                    <a:pt x="792" y="393"/>
                    <a:pt x="841" y="334"/>
                  </a:cubicBezTo>
                  <a:cubicBezTo>
                    <a:pt x="1017" y="290"/>
                    <a:pt x="1153" y="60"/>
                    <a:pt x="1355" y="50"/>
                  </a:cubicBezTo>
                  <a:cubicBezTo>
                    <a:pt x="1557" y="40"/>
                    <a:pt x="2002" y="0"/>
                    <a:pt x="2055" y="272"/>
                  </a:cubicBezTo>
                  <a:cubicBezTo>
                    <a:pt x="2073" y="910"/>
                    <a:pt x="1753" y="1387"/>
                    <a:pt x="1674" y="168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76"/>
            <p:cNvSpPr/>
            <p:nvPr/>
          </p:nvSpPr>
          <p:spPr bwMode="auto">
            <a:xfrm>
              <a:off x="3568" y="2199"/>
              <a:ext cx="888" cy="4"/>
            </a:xfrm>
            <a:custGeom>
              <a:avLst/>
              <a:gdLst>
                <a:gd name="T0" fmla="*/ 0 w 888"/>
                <a:gd name="T1" fmla="*/ 4 h 4"/>
                <a:gd name="T2" fmla="*/ 888 w 888"/>
                <a:gd name="T3" fmla="*/ 0 h 4"/>
                <a:gd name="T4" fmla="*/ 0 60000 65536"/>
                <a:gd name="T5" fmla="*/ 0 60000 65536"/>
                <a:gd name="T6" fmla="*/ 0 w 888"/>
                <a:gd name="T7" fmla="*/ 0 h 4"/>
                <a:gd name="T8" fmla="*/ 888 w 88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8" h="4">
                  <a:moveTo>
                    <a:pt x="0" y="4"/>
                  </a:moveTo>
                  <a:lnTo>
                    <a:pt x="888" y="0"/>
                  </a:lnTo>
                </a:path>
              </a:pathLst>
            </a:custGeom>
            <a:noFill/>
            <a:ln w="28575">
              <a:solidFill>
                <a:srgbClr val="008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46" name="Object 77"/>
            <p:cNvGraphicFramePr>
              <a:graphicFrameLocks noChangeAspect="1"/>
            </p:cNvGraphicFramePr>
            <p:nvPr/>
          </p:nvGraphicFramePr>
          <p:xfrm>
            <a:off x="3838" y="2163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14" name="公式" r:id="rId9" imgW="114300" imgH="127000" progId="Equation.3">
                    <p:embed/>
                  </p:oleObj>
                </mc:Choice>
                <mc:Fallback>
                  <p:oleObj name="公式" r:id="rId9" imgW="114300" imgH="127000" progId="Equation.3">
                    <p:embed/>
                    <p:pic>
                      <p:nvPicPr>
                        <p:cNvPr id="0" name="图片 91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" y="2163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78"/>
            <p:cNvSpPr>
              <a:spLocks noChangeShapeType="1"/>
            </p:cNvSpPr>
            <p:nvPr/>
          </p:nvSpPr>
          <p:spPr bwMode="auto">
            <a:xfrm flipV="1">
              <a:off x="3512" y="1938"/>
              <a:ext cx="898" cy="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79"/>
            <p:cNvSpPr>
              <a:spLocks noChangeShapeType="1"/>
            </p:cNvSpPr>
            <p:nvPr/>
          </p:nvSpPr>
          <p:spPr bwMode="auto">
            <a:xfrm flipH="1" flipV="1">
              <a:off x="4422" y="1752"/>
              <a:ext cx="36" cy="459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49" name="Object 80"/>
            <p:cNvGraphicFramePr>
              <a:graphicFrameLocks noChangeAspect="1"/>
            </p:cNvGraphicFramePr>
            <p:nvPr/>
          </p:nvGraphicFramePr>
          <p:xfrm>
            <a:off x="2778" y="1847"/>
            <a:ext cx="12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15" name="Equation" r:id="rId11" imgW="114300" imgH="254000" progId="Equation.3">
                    <p:embed/>
                  </p:oleObj>
                </mc:Choice>
                <mc:Fallback>
                  <p:oleObj name="Equation" r:id="rId11" imgW="114300" imgH="254000" progId="Equation.3">
                    <p:embed/>
                    <p:pic>
                      <p:nvPicPr>
                        <p:cNvPr id="0" name="图片 91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1847"/>
                          <a:ext cx="127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81"/>
            <p:cNvSpPr>
              <a:spLocks noChangeShapeType="1"/>
            </p:cNvSpPr>
            <p:nvPr/>
          </p:nvSpPr>
          <p:spPr bwMode="auto">
            <a:xfrm flipV="1">
              <a:off x="4456" y="1938"/>
              <a:ext cx="317" cy="25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1" name="Group 82"/>
            <p:cNvGrpSpPr/>
            <p:nvPr/>
          </p:nvGrpSpPr>
          <p:grpSpPr bwMode="auto">
            <a:xfrm>
              <a:off x="3272" y="2019"/>
              <a:ext cx="290" cy="240"/>
              <a:chOff x="672" y="2928"/>
              <a:chExt cx="290" cy="240"/>
            </a:xfrm>
          </p:grpSpPr>
          <p:grpSp>
            <p:nvGrpSpPr>
              <p:cNvPr id="64" name="Group 83"/>
              <p:cNvGrpSpPr/>
              <p:nvPr/>
            </p:nvGrpSpPr>
            <p:grpSpPr bwMode="auto">
              <a:xfrm>
                <a:off x="818" y="3024"/>
                <a:ext cx="144" cy="144"/>
                <a:chOff x="1152" y="2832"/>
                <a:chExt cx="144" cy="144"/>
              </a:xfrm>
            </p:grpSpPr>
            <p:sp>
              <p:nvSpPr>
                <p:cNvPr id="66" name="Oval 84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85"/>
                <p:cNvSpPr>
                  <a:spLocks noChangeArrowheads="1"/>
                </p:cNvSpPr>
                <p:nvPr/>
              </p:nvSpPr>
              <p:spPr bwMode="auto">
                <a:xfrm>
                  <a:off x="1200" y="2880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aphicFrame>
            <p:nvGraphicFramePr>
              <p:cNvPr id="65" name="Object 86"/>
              <p:cNvGraphicFramePr>
                <a:graphicFrameLocks noChangeAspect="1"/>
              </p:cNvGraphicFramePr>
              <p:nvPr/>
            </p:nvGraphicFramePr>
            <p:xfrm>
              <a:off x="672" y="2928"/>
              <a:ext cx="19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516" name="Equation" r:id="rId13" imgW="165100" imgH="228600" progId="Equation.3">
                      <p:embed/>
                    </p:oleObj>
                  </mc:Choice>
                  <mc:Fallback>
                    <p:oleObj name="Equation" r:id="rId13" imgW="165100" imgH="228600" progId="Equation.3">
                      <p:embed/>
                      <p:pic>
                        <p:nvPicPr>
                          <p:cNvPr id="0" name="图片 915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928"/>
                            <a:ext cx="19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" name="Group 87"/>
            <p:cNvGrpSpPr/>
            <p:nvPr/>
          </p:nvGrpSpPr>
          <p:grpSpPr bwMode="auto">
            <a:xfrm>
              <a:off x="3540" y="1588"/>
              <a:ext cx="358" cy="296"/>
              <a:chOff x="1008" y="2386"/>
              <a:chExt cx="358" cy="296"/>
            </a:xfrm>
          </p:grpSpPr>
          <p:sp>
            <p:nvSpPr>
              <p:cNvPr id="62" name="AutoShape 88"/>
              <p:cNvSpPr>
                <a:spLocks noChangeArrowheads="1"/>
              </p:cNvSpPr>
              <p:nvPr/>
            </p:nvSpPr>
            <p:spPr bwMode="auto">
              <a:xfrm>
                <a:off x="1008" y="2401"/>
                <a:ext cx="317" cy="239"/>
              </a:xfrm>
              <a:prstGeom prst="wedgeRectCallout">
                <a:avLst>
                  <a:gd name="adj1" fmla="val 41667"/>
                  <a:gd name="adj2" fmla="val 185417"/>
                </a:avLst>
              </a:prstGeom>
              <a:gradFill rotWithShape="0">
                <a:gsLst>
                  <a:gs pos="0">
                    <a:srgbClr val="AAE2CA">
                      <a:lumMod val="40000"/>
                      <a:lumOff val="60000"/>
                    </a:srgbClr>
                  </a:gs>
                  <a:gs pos="5000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3" name="Object 89"/>
              <p:cNvGraphicFramePr>
                <a:graphicFrameLocks noChangeAspect="1"/>
              </p:cNvGraphicFramePr>
              <p:nvPr/>
            </p:nvGraphicFramePr>
            <p:xfrm>
              <a:off x="1035" y="2386"/>
              <a:ext cx="33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517" name="Equation" r:id="rId15" imgW="228600" imgH="203200" progId="Equation.DSMT4">
                      <p:embed/>
                    </p:oleObj>
                  </mc:Choice>
                  <mc:Fallback>
                    <p:oleObj name="Equation" r:id="rId15" imgW="228600" imgH="203200" progId="Equation.DSMT4">
                      <p:embed/>
                      <p:pic>
                        <p:nvPicPr>
                          <p:cNvPr id="0" name="图片 915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" y="2386"/>
                            <a:ext cx="33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D6009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" name="Freeform 90"/>
            <p:cNvSpPr/>
            <p:nvPr/>
          </p:nvSpPr>
          <p:spPr bwMode="auto">
            <a:xfrm>
              <a:off x="4408" y="1938"/>
              <a:ext cx="44" cy="228"/>
            </a:xfrm>
            <a:custGeom>
              <a:avLst/>
              <a:gdLst>
                <a:gd name="T0" fmla="*/ 0 w 150"/>
                <a:gd name="T1" fmla="*/ 228 h 228"/>
                <a:gd name="T2" fmla="*/ 0 w 150"/>
                <a:gd name="T3" fmla="*/ 0 h 228"/>
                <a:gd name="T4" fmla="*/ 0 60000 65536"/>
                <a:gd name="T5" fmla="*/ 0 60000 65536"/>
                <a:gd name="T6" fmla="*/ 0 w 150"/>
                <a:gd name="T7" fmla="*/ 0 h 228"/>
                <a:gd name="T8" fmla="*/ 150 w 150"/>
                <a:gd name="T9" fmla="*/ 228 h 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228">
                  <a:moveTo>
                    <a:pt x="150" y="22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4" name="Object 91"/>
            <p:cNvGraphicFramePr>
              <a:graphicFrameLocks noChangeAspect="1"/>
            </p:cNvGraphicFramePr>
            <p:nvPr/>
          </p:nvGraphicFramePr>
          <p:xfrm>
            <a:off x="4558" y="2115"/>
            <a:ext cx="33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18" name="Equation" r:id="rId17" imgW="266700" imgH="241300" progId="Equation.DSMT4">
                    <p:embed/>
                  </p:oleObj>
                </mc:Choice>
                <mc:Fallback>
                  <p:oleObj name="Equation" r:id="rId17" imgW="266700" imgH="241300" progId="Equation.DSMT4">
                    <p:embed/>
                    <p:pic>
                      <p:nvPicPr>
                        <p:cNvPr id="0" name="图片 91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115"/>
                          <a:ext cx="33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Arc 92"/>
            <p:cNvSpPr>
              <a:spLocks noChangeAspect="1"/>
            </p:cNvSpPr>
            <p:nvPr/>
          </p:nvSpPr>
          <p:spPr bwMode="auto">
            <a:xfrm>
              <a:off x="3842" y="2102"/>
              <a:ext cx="70" cy="116"/>
            </a:xfrm>
            <a:custGeom>
              <a:avLst/>
              <a:gdLst>
                <a:gd name="T0" fmla="*/ 0 w 22025"/>
                <a:gd name="T1" fmla="*/ 0 h 36740"/>
                <a:gd name="T2" fmla="*/ 0 w 22025"/>
                <a:gd name="T3" fmla="*/ 0 h 36740"/>
                <a:gd name="T4" fmla="*/ 0 w 22025"/>
                <a:gd name="T5" fmla="*/ 0 h 36740"/>
                <a:gd name="T6" fmla="*/ 0 60000 65536"/>
                <a:gd name="T7" fmla="*/ 0 60000 65536"/>
                <a:gd name="T8" fmla="*/ 0 60000 65536"/>
                <a:gd name="T9" fmla="*/ 0 w 22025"/>
                <a:gd name="T10" fmla="*/ 0 h 36740"/>
                <a:gd name="T11" fmla="*/ 22025 w 22025"/>
                <a:gd name="T12" fmla="*/ 36740 h 36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5" h="36740" fill="none" extrusionOk="0">
                  <a:moveTo>
                    <a:pt x="0" y="4"/>
                  </a:moveTo>
                  <a:cubicBezTo>
                    <a:pt x="141" y="1"/>
                    <a:pt x="283" y="-1"/>
                    <a:pt x="425" y="0"/>
                  </a:cubicBezTo>
                  <a:cubicBezTo>
                    <a:pt x="12354" y="0"/>
                    <a:pt x="22025" y="9670"/>
                    <a:pt x="22025" y="21600"/>
                  </a:cubicBezTo>
                  <a:cubicBezTo>
                    <a:pt x="22025" y="27263"/>
                    <a:pt x="19800" y="32700"/>
                    <a:pt x="15830" y="36739"/>
                  </a:cubicBezTo>
                </a:path>
                <a:path w="22025" h="36740" stroke="0" extrusionOk="0">
                  <a:moveTo>
                    <a:pt x="0" y="4"/>
                  </a:moveTo>
                  <a:cubicBezTo>
                    <a:pt x="141" y="1"/>
                    <a:pt x="283" y="-1"/>
                    <a:pt x="425" y="0"/>
                  </a:cubicBezTo>
                  <a:cubicBezTo>
                    <a:pt x="12354" y="0"/>
                    <a:pt x="22025" y="9670"/>
                    <a:pt x="22025" y="21600"/>
                  </a:cubicBezTo>
                  <a:cubicBezTo>
                    <a:pt x="22025" y="27263"/>
                    <a:pt x="19800" y="32700"/>
                    <a:pt x="15830" y="36739"/>
                  </a:cubicBezTo>
                  <a:lnTo>
                    <a:pt x="425" y="2160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Arc 93"/>
            <p:cNvSpPr>
              <a:spLocks noChangeAspect="1"/>
            </p:cNvSpPr>
            <p:nvPr/>
          </p:nvSpPr>
          <p:spPr bwMode="auto">
            <a:xfrm>
              <a:off x="4443" y="2048"/>
              <a:ext cx="122" cy="162"/>
            </a:xfrm>
            <a:custGeom>
              <a:avLst/>
              <a:gdLst>
                <a:gd name="T0" fmla="*/ 0 w 16315"/>
                <a:gd name="T1" fmla="*/ 0 h 21600"/>
                <a:gd name="T2" fmla="*/ 0 w 16315"/>
                <a:gd name="T3" fmla="*/ 0 h 21600"/>
                <a:gd name="T4" fmla="*/ 0 w 16315"/>
                <a:gd name="T5" fmla="*/ 0 h 21600"/>
                <a:gd name="T6" fmla="*/ 0 60000 65536"/>
                <a:gd name="T7" fmla="*/ 0 60000 65536"/>
                <a:gd name="T8" fmla="*/ 0 60000 65536"/>
                <a:gd name="T9" fmla="*/ 0 w 16315"/>
                <a:gd name="T10" fmla="*/ 0 h 21600"/>
                <a:gd name="T11" fmla="*/ 16315 w 163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15" h="21600" fill="none" extrusionOk="0">
                  <a:moveTo>
                    <a:pt x="-1" y="0"/>
                  </a:moveTo>
                  <a:cubicBezTo>
                    <a:pt x="6260" y="0"/>
                    <a:pt x="12212" y="2715"/>
                    <a:pt x="16314" y="7444"/>
                  </a:cubicBezTo>
                </a:path>
                <a:path w="16315" h="21600" stroke="0" extrusionOk="0">
                  <a:moveTo>
                    <a:pt x="-1" y="0"/>
                  </a:moveTo>
                  <a:cubicBezTo>
                    <a:pt x="6260" y="0"/>
                    <a:pt x="12212" y="2715"/>
                    <a:pt x="16314" y="74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94"/>
            <p:cNvSpPr>
              <a:spLocks noChangeShapeType="1"/>
            </p:cNvSpPr>
            <p:nvPr/>
          </p:nvSpPr>
          <p:spPr bwMode="auto">
            <a:xfrm flipV="1">
              <a:off x="4468" y="1570"/>
              <a:ext cx="226" cy="595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8" name="Object 95"/>
            <p:cNvGraphicFramePr>
              <a:graphicFrameLocks noChangeAspect="1"/>
            </p:cNvGraphicFramePr>
            <p:nvPr/>
          </p:nvGraphicFramePr>
          <p:xfrm>
            <a:off x="4625" y="1253"/>
            <a:ext cx="34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19" name="Equation" r:id="rId19" imgW="215900" imgH="241300" progId="Equation.DSMT4">
                    <p:embed/>
                  </p:oleObj>
                </mc:Choice>
                <mc:Fallback>
                  <p:oleObj name="Equation" r:id="rId19" imgW="215900" imgH="241300" progId="Equation.DSMT4">
                    <p:embed/>
                    <p:pic>
                      <p:nvPicPr>
                        <p:cNvPr id="0" name="图片 91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5" y="1253"/>
                          <a:ext cx="342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96"/>
            <p:cNvGraphicFramePr>
              <a:graphicFrameLocks noChangeAspect="1"/>
            </p:cNvGraphicFramePr>
            <p:nvPr/>
          </p:nvGraphicFramePr>
          <p:xfrm>
            <a:off x="4286" y="1434"/>
            <a:ext cx="33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20" name="Equation" r:id="rId21" imgW="266700" imgH="241300" progId="Equation.DSMT4">
                    <p:embed/>
                  </p:oleObj>
                </mc:Choice>
                <mc:Fallback>
                  <p:oleObj name="Equation" r:id="rId21" imgW="266700" imgH="241300" progId="Equation.DSMT4">
                    <p:embed/>
                    <p:pic>
                      <p:nvPicPr>
                        <p:cNvPr id="0" name="图片 91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434"/>
                          <a:ext cx="33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97"/>
            <p:cNvSpPr>
              <a:spLocks noChangeShapeType="1"/>
            </p:cNvSpPr>
            <p:nvPr/>
          </p:nvSpPr>
          <p:spPr bwMode="auto">
            <a:xfrm>
              <a:off x="4694" y="1616"/>
              <a:ext cx="46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98"/>
            <p:cNvSpPr>
              <a:spLocks noChangeShapeType="1"/>
            </p:cNvSpPr>
            <p:nvPr/>
          </p:nvSpPr>
          <p:spPr bwMode="auto">
            <a:xfrm flipH="1">
              <a:off x="4422" y="1570"/>
              <a:ext cx="272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71" name="Object 65"/>
          <p:cNvGraphicFramePr>
            <a:graphicFrameLocks noChangeAspect="1"/>
          </p:cNvGraphicFramePr>
          <p:nvPr/>
        </p:nvGraphicFramePr>
        <p:xfrm>
          <a:off x="890463" y="4604891"/>
          <a:ext cx="1709735" cy="66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1" name="Equation" r:id="rId23" imgW="635000" imgH="241300" progId="Equation.DSMT4">
                  <p:embed/>
                </p:oleObj>
              </mc:Choice>
              <mc:Fallback>
                <p:oleObj name="Equation" r:id="rId23" imgW="635000" imgH="241300" progId="Equation.DSMT4">
                  <p:embed/>
                  <p:pic>
                    <p:nvPicPr>
                      <p:cNvPr id="0" name="图片 91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63" y="4604891"/>
                        <a:ext cx="1709735" cy="662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左大括号 71"/>
          <p:cNvSpPr/>
          <p:nvPr/>
        </p:nvSpPr>
        <p:spPr bwMode="auto">
          <a:xfrm>
            <a:off x="179388" y="2987998"/>
            <a:ext cx="215900" cy="790575"/>
          </a:xfrm>
          <a:prstGeom prst="leftBrace">
            <a:avLst>
              <a:gd name="adj1" fmla="val 48586"/>
              <a:gd name="adj2" fmla="val 50000"/>
            </a:avLst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三、安培环路定理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3" name="Text Box 30"/>
          <p:cNvSpPr txBox="1">
            <a:spLocks noChangeArrowheads="1"/>
          </p:cNvSpPr>
          <p:nvPr/>
        </p:nvSpPr>
        <p:spPr bwMode="auto">
          <a:xfrm>
            <a:off x="395288" y="1361122"/>
            <a:ext cx="4392736" cy="954107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tailEnd type="none" w="sm" len="lg"/>
          </a:ln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zh-CN" altLang="en-US" sz="2800" b="1" kern="0" smtClean="0">
                <a:solidFill>
                  <a:srgbClr val="000000"/>
                </a:solidFill>
              </a:rPr>
              <a:t>（</a:t>
            </a:r>
            <a:r>
              <a:rPr kumimoji="0" lang="en-US" altLang="zh-CN" sz="2800" b="1" kern="0">
                <a:solidFill>
                  <a:srgbClr val="000000"/>
                </a:solidFill>
              </a:rPr>
              <a:t>3</a:t>
            </a:r>
            <a:r>
              <a:rPr kumimoji="0" lang="zh-CN" altLang="en-US" sz="2800" b="1" kern="0" smtClean="0">
                <a:solidFill>
                  <a:srgbClr val="000000"/>
                </a:solidFill>
              </a:rPr>
              <a:t>）</a:t>
            </a:r>
            <a:r>
              <a:rPr kumimoji="0" lang="zh-CN" altLang="en-US" sz="2800" b="1" kern="0">
                <a:solidFill>
                  <a:srgbClr val="000000"/>
                </a:solidFill>
              </a:rPr>
              <a:t>对任意形状的回路</a:t>
            </a:r>
            <a:r>
              <a:rPr kumimoji="0" lang="zh-CN" altLang="en-US" sz="2800" b="1" kern="0" smtClean="0">
                <a:solidFill>
                  <a:srgbClr val="000000"/>
                </a:solidFill>
              </a:rPr>
              <a:t>，（载</a:t>
            </a:r>
            <a:r>
              <a:rPr kumimoji="0" lang="zh-CN" altLang="en-US" sz="2800" b="1" kern="0">
                <a:solidFill>
                  <a:srgbClr val="000000"/>
                </a:solidFill>
              </a:rPr>
              <a:t>流长直导线位于</a:t>
            </a:r>
            <a:r>
              <a:rPr kumimoji="0" lang="zh-CN" altLang="en-US" sz="2800" b="1" kern="0" smtClean="0">
                <a:solidFill>
                  <a:srgbClr val="000000"/>
                </a:solidFill>
              </a:rPr>
              <a:t>其</a:t>
            </a:r>
            <a:r>
              <a:rPr kumimoji="0" lang="zh-CN" altLang="en-US" sz="2800" b="1" kern="0" smtClean="0">
                <a:solidFill>
                  <a:srgbClr val="C00000"/>
                </a:solidFill>
              </a:rPr>
              <a:t>外</a:t>
            </a:r>
            <a:r>
              <a:rPr kumimoji="0" lang="zh-CN" altLang="en-US" sz="2800" b="1" kern="0" smtClean="0">
                <a:solidFill>
                  <a:srgbClr val="000000"/>
                </a:solidFill>
              </a:rPr>
              <a:t>）</a:t>
            </a:r>
            <a:endParaRPr kumimoji="0" lang="zh-CN" altLang="en-US" sz="2800" b="1" kern="0">
              <a:solidFill>
                <a:srgbClr val="00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39552" y="836712"/>
            <a:ext cx="120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2.</a:t>
            </a:r>
            <a:r>
              <a:rPr lang="zh-CN" altLang="en-US" sz="2800" b="1" smtClean="0">
                <a:solidFill>
                  <a:srgbClr val="C00000"/>
                </a:solidFill>
              </a:rPr>
              <a:t>验证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pSp>
        <p:nvGrpSpPr>
          <p:cNvPr id="75" name="Group 2"/>
          <p:cNvGrpSpPr/>
          <p:nvPr/>
        </p:nvGrpSpPr>
        <p:grpSpPr bwMode="auto">
          <a:xfrm>
            <a:off x="5220072" y="1098322"/>
            <a:ext cx="3505200" cy="5029200"/>
            <a:chOff x="192" y="672"/>
            <a:chExt cx="2208" cy="3168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auto">
            <a:xfrm>
              <a:off x="192" y="672"/>
              <a:ext cx="2208" cy="31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7" name="Group 4"/>
            <p:cNvGrpSpPr/>
            <p:nvPr/>
          </p:nvGrpSpPr>
          <p:grpSpPr bwMode="auto">
            <a:xfrm>
              <a:off x="417" y="2582"/>
              <a:ext cx="178" cy="209"/>
              <a:chOff x="2448" y="3360"/>
              <a:chExt cx="144" cy="144"/>
            </a:xfrm>
          </p:grpSpPr>
          <p:sp>
            <p:nvSpPr>
              <p:cNvPr id="79" name="Oval 5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144" cy="1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Oval 6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78" name="Object 7"/>
            <p:cNvGraphicFramePr>
              <a:graphicFrameLocks noChangeAspect="1"/>
            </p:cNvGraphicFramePr>
            <p:nvPr/>
          </p:nvGraphicFramePr>
          <p:xfrm>
            <a:off x="237" y="2544"/>
            <a:ext cx="19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3" name="Equation" r:id="rId1" imgW="165100" imgH="228600" progId="Equation.3">
                    <p:embed/>
                  </p:oleObj>
                </mc:Choice>
                <mc:Fallback>
                  <p:oleObj name="Equation" r:id="rId1" imgW="165100" imgH="228600" progId="Equation.3">
                    <p:embed/>
                    <p:pic>
                      <p:nvPicPr>
                        <p:cNvPr id="0" name="图片 92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" y="2544"/>
                          <a:ext cx="19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Group 8"/>
          <p:cNvGrpSpPr/>
          <p:nvPr/>
        </p:nvGrpSpPr>
        <p:grpSpPr bwMode="auto">
          <a:xfrm>
            <a:off x="6852022" y="2700109"/>
            <a:ext cx="1819275" cy="2513013"/>
            <a:chOff x="1268" y="1624"/>
            <a:chExt cx="1146" cy="1583"/>
          </a:xfrm>
        </p:grpSpPr>
        <p:grpSp>
          <p:nvGrpSpPr>
            <p:cNvPr id="82" name="Group 9"/>
            <p:cNvGrpSpPr/>
            <p:nvPr/>
          </p:nvGrpSpPr>
          <p:grpSpPr bwMode="auto">
            <a:xfrm>
              <a:off x="1268" y="1624"/>
              <a:ext cx="1033" cy="1583"/>
              <a:chOff x="1268" y="1624"/>
              <a:chExt cx="1033" cy="1583"/>
            </a:xfrm>
          </p:grpSpPr>
          <p:sp>
            <p:nvSpPr>
              <p:cNvPr id="84" name="Freeform 10"/>
              <p:cNvSpPr/>
              <p:nvPr/>
            </p:nvSpPr>
            <p:spPr bwMode="auto">
              <a:xfrm>
                <a:off x="1268" y="1624"/>
                <a:ext cx="1033" cy="1583"/>
              </a:xfrm>
              <a:custGeom>
                <a:avLst/>
                <a:gdLst>
                  <a:gd name="T0" fmla="*/ 20 w 1033"/>
                  <a:gd name="T1" fmla="*/ 224 h 1583"/>
                  <a:gd name="T2" fmla="*/ 341 w 1033"/>
                  <a:gd name="T3" fmla="*/ 0 h 1583"/>
                  <a:gd name="T4" fmla="*/ 506 w 1033"/>
                  <a:gd name="T5" fmla="*/ 16 h 1583"/>
                  <a:gd name="T6" fmla="*/ 581 w 1033"/>
                  <a:gd name="T7" fmla="*/ 48 h 1583"/>
                  <a:gd name="T8" fmla="*/ 708 w 1033"/>
                  <a:gd name="T9" fmla="*/ 178 h 1583"/>
                  <a:gd name="T10" fmla="*/ 783 w 1033"/>
                  <a:gd name="T11" fmla="*/ 226 h 1583"/>
                  <a:gd name="T12" fmla="*/ 896 w 1033"/>
                  <a:gd name="T13" fmla="*/ 437 h 1583"/>
                  <a:gd name="T14" fmla="*/ 972 w 1033"/>
                  <a:gd name="T15" fmla="*/ 631 h 1583"/>
                  <a:gd name="T16" fmla="*/ 997 w 1033"/>
                  <a:gd name="T17" fmla="*/ 729 h 1583"/>
                  <a:gd name="T18" fmla="*/ 1010 w 1033"/>
                  <a:gd name="T19" fmla="*/ 777 h 1583"/>
                  <a:gd name="T20" fmla="*/ 1004 w 1033"/>
                  <a:gd name="T21" fmla="*/ 1240 h 1583"/>
                  <a:gd name="T22" fmla="*/ 972 w 1033"/>
                  <a:gd name="T23" fmla="*/ 1320 h 1583"/>
                  <a:gd name="T24" fmla="*/ 700 w 1033"/>
                  <a:gd name="T25" fmla="*/ 1544 h 1583"/>
                  <a:gd name="T26" fmla="*/ 481 w 1033"/>
                  <a:gd name="T27" fmla="*/ 1538 h 1583"/>
                  <a:gd name="T28" fmla="*/ 417 w 1033"/>
                  <a:gd name="T29" fmla="*/ 1458 h 1583"/>
                  <a:gd name="T30" fmla="*/ 292 w 1033"/>
                  <a:gd name="T31" fmla="*/ 1392 h 1583"/>
                  <a:gd name="T32" fmla="*/ 141 w 1033"/>
                  <a:gd name="T33" fmla="*/ 1150 h 1583"/>
                  <a:gd name="T34" fmla="*/ 102 w 1033"/>
                  <a:gd name="T35" fmla="*/ 1052 h 1583"/>
                  <a:gd name="T36" fmla="*/ 52 w 1033"/>
                  <a:gd name="T37" fmla="*/ 793 h 1583"/>
                  <a:gd name="T38" fmla="*/ 14 w 1033"/>
                  <a:gd name="T39" fmla="*/ 695 h 1583"/>
                  <a:gd name="T40" fmla="*/ 27 w 1033"/>
                  <a:gd name="T41" fmla="*/ 356 h 1583"/>
                  <a:gd name="T42" fmla="*/ 20 w 1033"/>
                  <a:gd name="T43" fmla="*/ 224 h 15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033"/>
                  <a:gd name="T67" fmla="*/ 0 h 1583"/>
                  <a:gd name="T68" fmla="*/ 1033 w 1033"/>
                  <a:gd name="T69" fmla="*/ 1583 h 158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033" h="1583">
                    <a:moveTo>
                      <a:pt x="20" y="224"/>
                    </a:moveTo>
                    <a:cubicBezTo>
                      <a:pt x="108" y="0"/>
                      <a:pt x="231" y="23"/>
                      <a:pt x="341" y="0"/>
                    </a:cubicBezTo>
                    <a:cubicBezTo>
                      <a:pt x="396" y="6"/>
                      <a:pt x="451" y="6"/>
                      <a:pt x="506" y="16"/>
                    </a:cubicBezTo>
                    <a:cubicBezTo>
                      <a:pt x="532" y="22"/>
                      <a:pt x="581" y="48"/>
                      <a:pt x="581" y="48"/>
                    </a:cubicBezTo>
                    <a:cubicBezTo>
                      <a:pt x="614" y="87"/>
                      <a:pt x="668" y="147"/>
                      <a:pt x="708" y="178"/>
                    </a:cubicBezTo>
                    <a:cubicBezTo>
                      <a:pt x="801" y="248"/>
                      <a:pt x="687" y="130"/>
                      <a:pt x="783" y="226"/>
                    </a:cubicBezTo>
                    <a:cubicBezTo>
                      <a:pt x="837" y="281"/>
                      <a:pt x="848" y="373"/>
                      <a:pt x="896" y="437"/>
                    </a:cubicBezTo>
                    <a:cubicBezTo>
                      <a:pt x="914" y="507"/>
                      <a:pt x="949" y="564"/>
                      <a:pt x="972" y="631"/>
                    </a:cubicBezTo>
                    <a:cubicBezTo>
                      <a:pt x="982" y="663"/>
                      <a:pt x="989" y="697"/>
                      <a:pt x="997" y="729"/>
                    </a:cubicBezTo>
                    <a:cubicBezTo>
                      <a:pt x="1002" y="745"/>
                      <a:pt x="1010" y="777"/>
                      <a:pt x="1010" y="777"/>
                    </a:cubicBezTo>
                    <a:cubicBezTo>
                      <a:pt x="1028" y="984"/>
                      <a:pt x="1033" y="982"/>
                      <a:pt x="1004" y="1240"/>
                    </a:cubicBezTo>
                    <a:cubicBezTo>
                      <a:pt x="1001" y="1262"/>
                      <a:pt x="983" y="1302"/>
                      <a:pt x="972" y="1320"/>
                    </a:cubicBezTo>
                    <a:cubicBezTo>
                      <a:pt x="853" y="1504"/>
                      <a:pt x="908" y="1480"/>
                      <a:pt x="700" y="1544"/>
                    </a:cubicBezTo>
                    <a:cubicBezTo>
                      <a:pt x="641" y="1537"/>
                      <a:pt x="529" y="1583"/>
                      <a:pt x="481" y="1538"/>
                    </a:cubicBezTo>
                    <a:cubicBezTo>
                      <a:pt x="457" y="1514"/>
                      <a:pt x="446" y="1466"/>
                      <a:pt x="417" y="1458"/>
                    </a:cubicBezTo>
                    <a:cubicBezTo>
                      <a:pt x="368" y="1442"/>
                      <a:pt x="335" y="1428"/>
                      <a:pt x="292" y="1392"/>
                    </a:cubicBezTo>
                    <a:cubicBezTo>
                      <a:pt x="247" y="1306"/>
                      <a:pt x="189" y="1233"/>
                      <a:pt x="141" y="1150"/>
                    </a:cubicBezTo>
                    <a:cubicBezTo>
                      <a:pt x="132" y="1115"/>
                      <a:pt x="111" y="1087"/>
                      <a:pt x="102" y="1052"/>
                    </a:cubicBezTo>
                    <a:cubicBezTo>
                      <a:pt x="81" y="969"/>
                      <a:pt x="83" y="873"/>
                      <a:pt x="52" y="793"/>
                    </a:cubicBezTo>
                    <a:cubicBezTo>
                      <a:pt x="0" y="659"/>
                      <a:pt x="50" y="828"/>
                      <a:pt x="14" y="695"/>
                    </a:cubicBezTo>
                    <a:cubicBezTo>
                      <a:pt x="18" y="582"/>
                      <a:pt x="20" y="469"/>
                      <a:pt x="27" y="356"/>
                    </a:cubicBezTo>
                    <a:cubicBezTo>
                      <a:pt x="29" y="321"/>
                      <a:pt x="55" y="224"/>
                      <a:pt x="20" y="224"/>
                    </a:cubicBez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Line 11"/>
              <p:cNvSpPr>
                <a:spLocks noChangeShapeType="1"/>
              </p:cNvSpPr>
              <p:nvPr/>
            </p:nvSpPr>
            <p:spPr bwMode="auto">
              <a:xfrm flipV="1">
                <a:off x="2112" y="2976"/>
                <a:ext cx="109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83" name="Object 12"/>
            <p:cNvGraphicFramePr>
              <a:graphicFrameLocks noChangeAspect="1"/>
            </p:cNvGraphicFramePr>
            <p:nvPr/>
          </p:nvGraphicFramePr>
          <p:xfrm>
            <a:off x="2256" y="2832"/>
            <a:ext cx="15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4" name="Equation" r:id="rId3" imgW="114300" imgH="254000" progId="Equation.3">
                    <p:embed/>
                  </p:oleObj>
                </mc:Choice>
                <mc:Fallback>
                  <p:oleObj name="Equation" r:id="rId3" imgW="114300" imgH="254000" progId="Equation.3">
                    <p:embed/>
                    <p:pic>
                      <p:nvPicPr>
                        <p:cNvPr id="0" name="图片 92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832"/>
                          <a:ext cx="15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Group 18"/>
          <p:cNvGrpSpPr/>
          <p:nvPr/>
        </p:nvGrpSpPr>
        <p:grpSpPr bwMode="auto">
          <a:xfrm>
            <a:off x="5524872" y="3231922"/>
            <a:ext cx="609600" cy="533400"/>
            <a:chOff x="432" y="1968"/>
            <a:chExt cx="384" cy="336"/>
          </a:xfrm>
        </p:grpSpPr>
        <p:sp>
          <p:nvSpPr>
            <p:cNvPr id="87" name="AutoShape 19"/>
            <p:cNvSpPr>
              <a:spLocks noChangeArrowheads="1"/>
            </p:cNvSpPr>
            <p:nvPr/>
          </p:nvSpPr>
          <p:spPr bwMode="auto">
            <a:xfrm>
              <a:off x="432" y="1968"/>
              <a:ext cx="384" cy="336"/>
            </a:xfrm>
            <a:prstGeom prst="wedgeRectCallout">
              <a:avLst>
                <a:gd name="adj1" fmla="val 110940"/>
                <a:gd name="adj2" fmla="val 114583"/>
              </a:avLst>
            </a:prstGeom>
            <a:gradFill rotWithShape="0">
              <a:gsLst>
                <a:gs pos="0">
                  <a:srgbClr val="FF33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990099"/>
              </a:solidFill>
              <a:miter lim="800000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graphicFrame>
          <p:nvGraphicFramePr>
            <p:cNvPr id="88" name="Object 20"/>
            <p:cNvGraphicFramePr>
              <a:graphicFrameLocks noChangeAspect="1"/>
            </p:cNvGraphicFramePr>
            <p:nvPr/>
          </p:nvGraphicFramePr>
          <p:xfrm>
            <a:off x="440" y="1968"/>
            <a:ext cx="3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5" name="Equation" r:id="rId5" imgW="317500" imgH="304800" progId="Equation.3">
                    <p:embed/>
                  </p:oleObj>
                </mc:Choice>
                <mc:Fallback>
                  <p:oleObj name="Equation" r:id="rId5" imgW="317500" imgH="304800" progId="Equation.3">
                    <p:embed/>
                    <p:pic>
                      <p:nvPicPr>
                        <p:cNvPr id="0" name="图片 92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1968"/>
                          <a:ext cx="37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21"/>
          <p:cNvGrpSpPr/>
          <p:nvPr/>
        </p:nvGrpSpPr>
        <p:grpSpPr bwMode="auto">
          <a:xfrm>
            <a:off x="6896472" y="3612922"/>
            <a:ext cx="612775" cy="609600"/>
            <a:chOff x="1296" y="2208"/>
            <a:chExt cx="386" cy="384"/>
          </a:xfrm>
        </p:grpSpPr>
        <p:graphicFrame>
          <p:nvGraphicFramePr>
            <p:cNvPr id="90" name="Object 22"/>
            <p:cNvGraphicFramePr>
              <a:graphicFrameLocks noChangeAspect="1"/>
            </p:cNvGraphicFramePr>
            <p:nvPr/>
          </p:nvGraphicFramePr>
          <p:xfrm>
            <a:off x="1350" y="2208"/>
            <a:ext cx="33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6" name="Equation" r:id="rId7" imgW="292100" imgH="342900" progId="Equation.3">
                    <p:embed/>
                  </p:oleObj>
                </mc:Choice>
                <mc:Fallback>
                  <p:oleObj name="Equation" r:id="rId7" imgW="292100" imgH="342900" progId="Equation.3">
                    <p:embed/>
                    <p:pic>
                      <p:nvPicPr>
                        <p:cNvPr id="0" name="图片 92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2208"/>
                          <a:ext cx="33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23"/>
            <p:cNvSpPr>
              <a:spLocks noChangeShapeType="1"/>
            </p:cNvSpPr>
            <p:nvPr/>
          </p:nvSpPr>
          <p:spPr bwMode="auto">
            <a:xfrm>
              <a:off x="1296" y="2352"/>
              <a:ext cx="48" cy="24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2" name="Group 24"/>
          <p:cNvGrpSpPr/>
          <p:nvPr/>
        </p:nvGrpSpPr>
        <p:grpSpPr bwMode="auto">
          <a:xfrm>
            <a:off x="5753472" y="3993922"/>
            <a:ext cx="1219200" cy="838200"/>
            <a:chOff x="528" y="2496"/>
            <a:chExt cx="768" cy="528"/>
          </a:xfrm>
        </p:grpSpPr>
        <p:graphicFrame>
          <p:nvGraphicFramePr>
            <p:cNvPr id="93" name="Object 25"/>
            <p:cNvGraphicFramePr>
              <a:graphicFrameLocks noChangeAspect="1"/>
            </p:cNvGraphicFramePr>
            <p:nvPr/>
          </p:nvGraphicFramePr>
          <p:xfrm>
            <a:off x="960" y="2496"/>
            <a:ext cx="3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7" name="公式" r:id="rId9" imgW="127000" imgH="215265" progId="Equation.3">
                    <p:embed/>
                  </p:oleObj>
                </mc:Choice>
                <mc:Fallback>
                  <p:oleObj name="公式" r:id="rId9" imgW="127000" imgH="215265" progId="Equation.3">
                    <p:embed/>
                    <p:pic>
                      <p:nvPicPr>
                        <p:cNvPr id="0" name="图片 92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96"/>
                          <a:ext cx="33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Freeform 26"/>
            <p:cNvSpPr/>
            <p:nvPr/>
          </p:nvSpPr>
          <p:spPr bwMode="auto">
            <a:xfrm>
              <a:off x="528" y="2628"/>
              <a:ext cx="768" cy="82"/>
            </a:xfrm>
            <a:custGeom>
              <a:avLst/>
              <a:gdLst>
                <a:gd name="T0" fmla="*/ 0 w 768"/>
                <a:gd name="T1" fmla="*/ 82 h 82"/>
                <a:gd name="T2" fmla="*/ 768 w 768"/>
                <a:gd name="T3" fmla="*/ 0 h 82"/>
                <a:gd name="T4" fmla="*/ 0 60000 65536"/>
                <a:gd name="T5" fmla="*/ 0 60000 65536"/>
                <a:gd name="T6" fmla="*/ 0 w 768"/>
                <a:gd name="T7" fmla="*/ 0 h 82"/>
                <a:gd name="T8" fmla="*/ 768 w 768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82">
                  <a:moveTo>
                    <a:pt x="0" y="82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5" name="Group 27"/>
          <p:cNvGrpSpPr/>
          <p:nvPr/>
        </p:nvGrpSpPr>
        <p:grpSpPr bwMode="auto">
          <a:xfrm>
            <a:off x="5728072" y="3241447"/>
            <a:ext cx="2768600" cy="1514475"/>
            <a:chOff x="560" y="1974"/>
            <a:chExt cx="1744" cy="954"/>
          </a:xfrm>
        </p:grpSpPr>
        <p:sp>
          <p:nvSpPr>
            <p:cNvPr id="96" name="Line 28"/>
            <p:cNvSpPr>
              <a:spLocks noChangeShapeType="1"/>
            </p:cNvSpPr>
            <p:nvPr/>
          </p:nvSpPr>
          <p:spPr bwMode="auto">
            <a:xfrm flipV="1">
              <a:off x="560" y="1974"/>
              <a:ext cx="1579" cy="69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7" name="Group 29"/>
            <p:cNvGrpSpPr/>
            <p:nvPr/>
          </p:nvGrpSpPr>
          <p:grpSpPr bwMode="auto">
            <a:xfrm>
              <a:off x="615" y="2400"/>
              <a:ext cx="1689" cy="528"/>
              <a:chOff x="615" y="2400"/>
              <a:chExt cx="1689" cy="528"/>
            </a:xfrm>
          </p:grpSpPr>
          <p:sp>
            <p:nvSpPr>
              <p:cNvPr id="98" name="Line 30"/>
              <p:cNvSpPr>
                <a:spLocks noChangeShapeType="1"/>
              </p:cNvSpPr>
              <p:nvPr/>
            </p:nvSpPr>
            <p:spPr bwMode="auto">
              <a:xfrm flipV="1">
                <a:off x="615" y="2448"/>
                <a:ext cx="1689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99" name="Object 31"/>
              <p:cNvGraphicFramePr>
                <a:graphicFrameLocks noChangeAspect="1"/>
              </p:cNvGraphicFramePr>
              <p:nvPr/>
            </p:nvGraphicFramePr>
            <p:xfrm>
              <a:off x="1680" y="2400"/>
              <a:ext cx="418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48" name="公式" r:id="rId11" imgW="139700" imgH="215900" progId="Equation.3">
                      <p:embed/>
                    </p:oleObj>
                  </mc:Choice>
                  <mc:Fallback>
                    <p:oleObj name="公式" r:id="rId11" imgW="139700" imgH="215900" progId="Equation.3">
                      <p:embed/>
                      <p:pic>
                        <p:nvPicPr>
                          <p:cNvPr id="0" name="图片 925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400"/>
                            <a:ext cx="418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0" name="Group 32"/>
          <p:cNvGrpSpPr/>
          <p:nvPr/>
        </p:nvGrpSpPr>
        <p:grpSpPr bwMode="auto">
          <a:xfrm>
            <a:off x="7810872" y="3241447"/>
            <a:ext cx="676275" cy="773112"/>
            <a:chOff x="1824" y="2022"/>
            <a:chExt cx="426" cy="487"/>
          </a:xfrm>
        </p:grpSpPr>
        <p:sp>
          <p:nvSpPr>
            <p:cNvPr id="101" name="Freeform 33"/>
            <p:cNvSpPr/>
            <p:nvPr/>
          </p:nvSpPr>
          <p:spPr bwMode="auto">
            <a:xfrm>
              <a:off x="2094" y="2022"/>
              <a:ext cx="156" cy="480"/>
            </a:xfrm>
            <a:custGeom>
              <a:avLst/>
              <a:gdLst>
                <a:gd name="T0" fmla="*/ 156 w 156"/>
                <a:gd name="T1" fmla="*/ 480 h 480"/>
                <a:gd name="T2" fmla="*/ 0 w 156"/>
                <a:gd name="T3" fmla="*/ 0 h 480"/>
                <a:gd name="T4" fmla="*/ 0 60000 65536"/>
                <a:gd name="T5" fmla="*/ 0 60000 65536"/>
                <a:gd name="T6" fmla="*/ 0 w 156"/>
                <a:gd name="T7" fmla="*/ 0 h 480"/>
                <a:gd name="T8" fmla="*/ 156 w 156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6" h="480">
                  <a:moveTo>
                    <a:pt x="156" y="48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CC00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02" name="Object 34"/>
            <p:cNvGraphicFramePr>
              <a:graphicFrameLocks noChangeAspect="1"/>
            </p:cNvGraphicFramePr>
            <p:nvPr/>
          </p:nvGraphicFramePr>
          <p:xfrm>
            <a:off x="1824" y="2112"/>
            <a:ext cx="34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9" name="Equation" r:id="rId13" imgW="304800" imgH="342900" progId="Equation.3">
                    <p:embed/>
                  </p:oleObj>
                </mc:Choice>
                <mc:Fallback>
                  <p:oleObj name="Equation" r:id="rId13" imgW="304800" imgH="342900" progId="Equation.3">
                    <p:embed/>
                    <p:pic>
                      <p:nvPicPr>
                        <p:cNvPr id="0" name="图片 92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12"/>
                          <a:ext cx="34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" name="Group 35"/>
          <p:cNvGrpSpPr/>
          <p:nvPr/>
        </p:nvGrpSpPr>
        <p:grpSpPr bwMode="auto">
          <a:xfrm>
            <a:off x="6134472" y="2469922"/>
            <a:ext cx="746125" cy="1346200"/>
            <a:chOff x="864" y="1456"/>
            <a:chExt cx="422" cy="880"/>
          </a:xfrm>
        </p:grpSpPr>
        <p:sp>
          <p:nvSpPr>
            <p:cNvPr id="104" name="Line 36"/>
            <p:cNvSpPr>
              <a:spLocks noChangeShapeType="1"/>
            </p:cNvSpPr>
            <p:nvPr/>
          </p:nvSpPr>
          <p:spPr bwMode="auto">
            <a:xfrm flipH="1" flipV="1">
              <a:off x="1152" y="1728"/>
              <a:ext cx="134" cy="6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05" name="Object 37"/>
            <p:cNvGraphicFramePr>
              <a:graphicFrameLocks noChangeAspect="1"/>
            </p:cNvGraphicFramePr>
            <p:nvPr/>
          </p:nvGraphicFramePr>
          <p:xfrm>
            <a:off x="864" y="1456"/>
            <a:ext cx="33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0" name="公式" r:id="rId15" imgW="177800" imgH="228600" progId="Equation.3">
                    <p:embed/>
                  </p:oleObj>
                </mc:Choice>
                <mc:Fallback>
                  <p:oleObj name="公式" r:id="rId15" imgW="177800" imgH="228600" progId="Equation.3">
                    <p:embed/>
                    <p:pic>
                      <p:nvPicPr>
                        <p:cNvPr id="0" name="图片 92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456"/>
                          <a:ext cx="33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Group 38"/>
          <p:cNvGrpSpPr/>
          <p:nvPr/>
        </p:nvGrpSpPr>
        <p:grpSpPr bwMode="auto">
          <a:xfrm>
            <a:off x="8055347" y="2355622"/>
            <a:ext cx="577850" cy="1651000"/>
            <a:chOff x="1978" y="1464"/>
            <a:chExt cx="364" cy="1040"/>
          </a:xfrm>
        </p:grpSpPr>
        <p:sp>
          <p:nvSpPr>
            <p:cNvPr id="107" name="Freeform 39"/>
            <p:cNvSpPr/>
            <p:nvPr/>
          </p:nvSpPr>
          <p:spPr bwMode="auto">
            <a:xfrm>
              <a:off x="2248" y="1860"/>
              <a:ext cx="2" cy="644"/>
            </a:xfrm>
            <a:custGeom>
              <a:avLst/>
              <a:gdLst>
                <a:gd name="T0" fmla="*/ 0 w 2"/>
                <a:gd name="T1" fmla="*/ 644 h 644"/>
                <a:gd name="T2" fmla="*/ 2 w 2"/>
                <a:gd name="T3" fmla="*/ 0 h 644"/>
                <a:gd name="T4" fmla="*/ 0 60000 65536"/>
                <a:gd name="T5" fmla="*/ 0 60000 65536"/>
                <a:gd name="T6" fmla="*/ 0 w 2"/>
                <a:gd name="T7" fmla="*/ 0 h 644"/>
                <a:gd name="T8" fmla="*/ 2 w 2"/>
                <a:gd name="T9" fmla="*/ 644 h 6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644">
                  <a:moveTo>
                    <a:pt x="0" y="644"/>
                  </a:moveTo>
                  <a:lnTo>
                    <a:pt x="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08" name="Object 40"/>
            <p:cNvGraphicFramePr>
              <a:graphicFrameLocks noChangeAspect="1"/>
            </p:cNvGraphicFramePr>
            <p:nvPr/>
          </p:nvGraphicFramePr>
          <p:xfrm>
            <a:off x="1978" y="1464"/>
            <a:ext cx="36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1" name="Equation" r:id="rId17" imgW="203200" imgH="254000" progId="Equation.3">
                    <p:embed/>
                  </p:oleObj>
                </mc:Choice>
                <mc:Fallback>
                  <p:oleObj name="Equation" r:id="rId17" imgW="203200" imgH="254000" progId="Equation.3">
                    <p:embed/>
                    <p:pic>
                      <p:nvPicPr>
                        <p:cNvPr id="0" name="图片 92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1464"/>
                          <a:ext cx="36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" name="Group 41"/>
          <p:cNvGrpSpPr/>
          <p:nvPr/>
        </p:nvGrpSpPr>
        <p:grpSpPr bwMode="auto">
          <a:xfrm>
            <a:off x="5677272" y="2088922"/>
            <a:ext cx="2819400" cy="3429000"/>
            <a:chOff x="528" y="1248"/>
            <a:chExt cx="1776" cy="2160"/>
          </a:xfrm>
        </p:grpSpPr>
        <p:sp>
          <p:nvSpPr>
            <p:cNvPr id="110" name="Line 42"/>
            <p:cNvSpPr>
              <a:spLocks noChangeShapeType="1"/>
            </p:cNvSpPr>
            <p:nvPr/>
          </p:nvSpPr>
          <p:spPr bwMode="auto">
            <a:xfrm flipV="1">
              <a:off x="576" y="1248"/>
              <a:ext cx="1200" cy="13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Line 43"/>
            <p:cNvSpPr>
              <a:spLocks noChangeShapeType="1"/>
            </p:cNvSpPr>
            <p:nvPr/>
          </p:nvSpPr>
          <p:spPr bwMode="auto">
            <a:xfrm>
              <a:off x="528" y="2640"/>
              <a:ext cx="1776" cy="76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04888" y="4626544"/>
          <a:ext cx="3105311" cy="56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2" name="Equation" r:id="rId19" imgW="1943100" imgH="342900" progId="Equation.3">
                  <p:embed/>
                </p:oleObj>
              </mc:Choice>
              <mc:Fallback>
                <p:oleObj name="Equation" r:id="rId19" imgW="19431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626544"/>
                        <a:ext cx="3105311" cy="563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62956" y="5500184"/>
          <a:ext cx="20574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3" name="Equation" r:id="rId21" imgW="711200" imgH="292100" progId="Equation.3">
                  <p:embed/>
                </p:oleObj>
              </mc:Choice>
              <mc:Fallback>
                <p:oleObj name="Equation" r:id="rId21" imgW="711200" imgH="292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956" y="5500184"/>
                        <a:ext cx="2057400" cy="86518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47219" y="2350409"/>
          <a:ext cx="3655888" cy="11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4" name="Equation" r:id="rId23" imgW="1497965" imgH="431800" progId="Equation.3">
                  <p:embed/>
                </p:oleObj>
              </mc:Choice>
              <mc:Fallback>
                <p:oleObj name="Equation" r:id="rId23" imgW="1497965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19" y="2350409"/>
                        <a:ext cx="3655888" cy="114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5288" y="3461066"/>
          <a:ext cx="4392736" cy="1065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5" name="Equation" r:id="rId25" imgW="1765300" imgH="393700" progId="Equation.3">
                  <p:embed/>
                </p:oleObj>
              </mc:Choice>
              <mc:Fallback>
                <p:oleObj name="Equation" r:id="rId25" imgW="17653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61066"/>
                        <a:ext cx="4392736" cy="1065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2054</Words>
  <Application>WPS 演示</Application>
  <PresentationFormat>全屏显示(4:3)</PresentationFormat>
  <Paragraphs>431</Paragraphs>
  <Slides>30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193</vt:i4>
      </vt:variant>
      <vt:variant>
        <vt:lpstr>幻灯片标题</vt:lpstr>
      </vt:variant>
      <vt:variant>
        <vt:i4>30</vt:i4>
      </vt:variant>
    </vt:vector>
  </HeadingPairs>
  <TitlesOfParts>
    <vt:vector size="241" baseType="lpstr">
      <vt:lpstr>Arial</vt:lpstr>
      <vt:lpstr>宋体</vt:lpstr>
      <vt:lpstr>Wingdings</vt:lpstr>
      <vt:lpstr>微软雅黑</vt:lpstr>
      <vt:lpstr>Calibri</vt:lpstr>
      <vt:lpstr>Arial</vt:lpstr>
      <vt:lpstr>楷体_GB2312</vt:lpstr>
      <vt:lpstr>新宋体</vt:lpstr>
      <vt:lpstr>Times New Roman</vt:lpstr>
      <vt:lpstr>FZHei-B01S</vt:lpstr>
      <vt:lpstr>Times New Roman</vt:lpstr>
      <vt:lpstr>Arial Unicode MS</vt:lpstr>
      <vt:lpstr>隶书</vt:lpstr>
      <vt:lpstr>黑体</vt:lpstr>
      <vt:lpstr>Symbol</vt:lpstr>
      <vt:lpstr>1_默认设计模板</vt:lpstr>
      <vt:lpstr>1_空白设计模板</vt:lpstr>
      <vt:lpstr>2_空白设计模板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Word.Picture.8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Visio.Drawing.11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zyjy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彭青;刘朗</dc:creator>
  <cp:lastModifiedBy>吴江文</cp:lastModifiedBy>
  <cp:revision>232</cp:revision>
  <dcterms:created xsi:type="dcterms:W3CDTF">2005-09-11T15:39:00Z</dcterms:created>
  <dcterms:modified xsi:type="dcterms:W3CDTF">2020-11-08T13:36:14Z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