
<file path=[Content_Types].xml><?xml version="1.0" encoding="utf-8"?>
<Types xmlns="http://schemas.openxmlformats.org/package/2006/content-types">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60"/>
  </p:handoutMasterIdLst>
  <p:sldIdLst>
    <p:sldId id="256" r:id="rId3"/>
    <p:sldId id="789" r:id="rId4"/>
    <p:sldId id="894" r:id="rId5"/>
    <p:sldId id="955" r:id="rId7"/>
    <p:sldId id="929" r:id="rId8"/>
    <p:sldId id="899" r:id="rId9"/>
    <p:sldId id="901" r:id="rId10"/>
    <p:sldId id="900" r:id="rId11"/>
    <p:sldId id="902" r:id="rId12"/>
    <p:sldId id="930" r:id="rId13"/>
    <p:sldId id="893" r:id="rId14"/>
    <p:sldId id="895" r:id="rId15"/>
    <p:sldId id="896" r:id="rId16"/>
    <p:sldId id="897" r:id="rId17"/>
    <p:sldId id="962" r:id="rId18"/>
    <p:sldId id="963" r:id="rId19"/>
    <p:sldId id="965" r:id="rId20"/>
    <p:sldId id="966" r:id="rId21"/>
    <p:sldId id="960" r:id="rId22"/>
    <p:sldId id="967" r:id="rId23"/>
    <p:sldId id="964" r:id="rId24"/>
    <p:sldId id="940" r:id="rId25"/>
    <p:sldId id="961" r:id="rId26"/>
    <p:sldId id="941" r:id="rId27"/>
    <p:sldId id="932" r:id="rId28"/>
    <p:sldId id="931" r:id="rId29"/>
    <p:sldId id="903" r:id="rId30"/>
    <p:sldId id="904" r:id="rId31"/>
    <p:sldId id="905" r:id="rId32"/>
    <p:sldId id="906" r:id="rId33"/>
    <p:sldId id="907" r:id="rId34"/>
    <p:sldId id="908" r:id="rId35"/>
    <p:sldId id="909" r:id="rId36"/>
    <p:sldId id="911" r:id="rId37"/>
    <p:sldId id="933" r:id="rId38"/>
    <p:sldId id="934" r:id="rId39"/>
    <p:sldId id="942" r:id="rId40"/>
    <p:sldId id="943" r:id="rId41"/>
    <p:sldId id="944" r:id="rId42"/>
    <p:sldId id="945" r:id="rId43"/>
    <p:sldId id="946" r:id="rId44"/>
    <p:sldId id="947" r:id="rId45"/>
    <p:sldId id="968" r:id="rId46"/>
    <p:sldId id="948" r:id="rId47"/>
    <p:sldId id="970" r:id="rId48"/>
    <p:sldId id="974" r:id="rId49"/>
    <p:sldId id="973" r:id="rId50"/>
    <p:sldId id="972" r:id="rId51"/>
    <p:sldId id="971" r:id="rId52"/>
    <p:sldId id="949" r:id="rId53"/>
    <p:sldId id="950" r:id="rId54"/>
    <p:sldId id="951" r:id="rId55"/>
    <p:sldId id="952" r:id="rId56"/>
    <p:sldId id="953" r:id="rId57"/>
    <p:sldId id="975" r:id="rId58"/>
    <p:sldId id="954" r:id="rId5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83021" autoAdjust="0"/>
  </p:normalViewPr>
  <p:slideViewPr>
    <p:cSldViewPr snapToGrid="0" showGuides="1">
      <p:cViewPr varScale="1">
        <p:scale>
          <a:sx n="73" d="100"/>
          <a:sy n="73" d="100"/>
        </p:scale>
        <p:origin x="54" y="2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38B36A-BBBC-425E-842F-FD7BF1D7AEF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09660E-6137-45BE-9A76-ACEF1CDF3561}"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5EAEAE-E33B-40AD-9AB2-8D400637E2A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B91C9-46B2-44E8-A7FD-15ABD48527B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ea typeface="宋体" panose="02010600030101010101" pitchFamily="2" charset="-122"/>
                <a:cs typeface="+mn-lt"/>
              </a:rPr>
              <a:t>现实生活中的银行转账、网上购物、库存控制、股票交易等，都是事物的例子。例如，将资金从一个银行账户转到另一个银行账户，第一个操作从一个银行账户中减少一定的资金，第二个操作向另一个银行账户中增加相应的资金，减少和增加这两个操作必须作为整体永久性地记录到数据库中，否则资金会丢失。如果转账发生问题，必须同时取消这两个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事务一致性是指事务执行的结果使得数据库从一种正确状态转换成另一种正确状态。</a:t>
            </a:r>
            <a:endParaRPr lang="en-US" altLang="zh-CN" dirty="0"/>
          </a:p>
          <a:p>
            <a:r>
              <a:rPr lang="zh-CN" altLang="en-US" dirty="0"/>
              <a:t>操作前满足一定的业务规则 操作后也要满足这种规则</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事务的隔离性是指一个事务的执行不能被其它事务干扰，即一个事务内部的操作及使用的数据对并发的其它事务是隔离的，并发执行的各个事务之间不能互相干扰。</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COMMIT</a:t>
            </a:r>
            <a:r>
              <a:rPr lang="zh-CN" altLang="en-US" sz="1200" b="1" dirty="0">
                <a:solidFill>
                  <a:schemeClr val="tx1"/>
                </a:solidFill>
                <a:latin typeface="Euclid" panose="02020503060505020303" pitchFamily="18" charset="0"/>
                <a:ea typeface="华文细黑" panose="02010600040101010101" pitchFamily="2" charset="-122"/>
              </a:rPr>
              <a:t>命令是事务提交命令，表明该事务对数据库所做的修改操作将永久记录到数据库中，不能被撤销回滚</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en-US" dirty="0"/>
              <a:t>回滚命令，撤销未提交的事务所做的各种修改操作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DDL</a:t>
            </a:r>
            <a:r>
              <a:rPr lang="zh-CN" altLang="en-US" sz="1200" b="1" dirty="0">
                <a:solidFill>
                  <a:schemeClr val="tx1"/>
                </a:solidFill>
                <a:latin typeface="Euclid" panose="02020503060505020303" pitchFamily="18" charset="0"/>
                <a:ea typeface="华文细黑" panose="02010600040101010101" pitchFamily="2" charset="-122"/>
              </a:rPr>
              <a:t>语句，如</a:t>
            </a:r>
            <a:r>
              <a:rPr lang="en-US" altLang="zh-CN" sz="1200" b="1" dirty="0">
                <a:solidFill>
                  <a:schemeClr val="tx1"/>
                </a:solidFill>
                <a:latin typeface="Euclid" panose="02020503060505020303" pitchFamily="18" charset="0"/>
                <a:ea typeface="华文细黑" panose="02010600040101010101" pitchFamily="2" charset="-122"/>
              </a:rPr>
              <a:t>CREATE</a:t>
            </a:r>
            <a:r>
              <a:rPr lang="zh-CN" altLang="en-US" sz="1200" b="1" dirty="0">
                <a:solidFill>
                  <a:schemeClr val="tx1"/>
                </a:solidFill>
                <a:latin typeface="Euclid" panose="02020503060505020303" pitchFamily="18" charset="0"/>
                <a:ea typeface="华文细黑" panose="02010600040101010101" pitchFamily="2" charset="-122"/>
              </a:rPr>
              <a:t>、</a:t>
            </a:r>
            <a:r>
              <a:rPr lang="en-US" altLang="zh-CN" sz="1200" b="1" dirty="0">
                <a:solidFill>
                  <a:schemeClr val="tx1"/>
                </a:solidFill>
                <a:latin typeface="Euclid" panose="02020503060505020303" pitchFamily="18" charset="0"/>
                <a:ea typeface="华文细黑" panose="02010600040101010101" pitchFamily="2" charset="-122"/>
              </a:rPr>
              <a:t>DROP</a:t>
            </a:r>
            <a:r>
              <a:rPr lang="zh-CN" altLang="en-US" sz="1200" b="1" dirty="0">
                <a:solidFill>
                  <a:schemeClr val="tx1"/>
                </a:solidFill>
                <a:latin typeface="Euclid" panose="02020503060505020303" pitchFamily="18" charset="0"/>
                <a:ea typeface="华文细黑" panose="02010600040101010101" pitchFamily="2" charset="-122"/>
              </a:rPr>
              <a:t>或</a:t>
            </a:r>
            <a:r>
              <a:rPr lang="en-US" altLang="zh-CN" sz="1200" b="1" dirty="0">
                <a:solidFill>
                  <a:schemeClr val="tx1"/>
                </a:solidFill>
                <a:latin typeface="Euclid" panose="02020503060505020303" pitchFamily="18" charset="0"/>
                <a:ea typeface="华文细黑" panose="02010600040101010101" pitchFamily="2" charset="-122"/>
              </a:rPr>
              <a:t>ALTER</a:t>
            </a:r>
            <a:r>
              <a:rPr lang="zh-CN" altLang="en-US" sz="1200" b="1" dirty="0">
                <a:solidFill>
                  <a:schemeClr val="tx1"/>
                </a:solidFill>
                <a:latin typeface="Euclid" panose="02020503060505020303" pitchFamily="18" charset="0"/>
                <a:ea typeface="华文细黑" panose="02010600040101010101" pitchFamily="2" charset="-122"/>
              </a:rPr>
              <a:t>语句</a:t>
            </a:r>
            <a:endParaRPr lang="en-US" altLang="zh-CN" sz="1200" b="1" dirty="0">
              <a:solidFill>
                <a:schemeClr val="tx1"/>
              </a:solidFill>
              <a:latin typeface="Euclid" panose="02020503060505020303" pitchFamily="18" charset="0"/>
              <a:ea typeface="华文细黑" panose="02010600040101010101" pitchFamily="2" charset="-122"/>
            </a:endParaRPr>
          </a:p>
          <a:p>
            <a:r>
              <a:rPr lang="en-US" altLang="zh-CN" sz="1200" b="1" dirty="0">
                <a:solidFill>
                  <a:schemeClr val="tx1"/>
                </a:solidFill>
                <a:latin typeface="Euclid" panose="02020503060505020303" pitchFamily="18" charset="0"/>
                <a:ea typeface="华文细黑" panose="02010600040101010101" pitchFamily="2" charset="-122"/>
              </a:rPr>
              <a:t>DCL</a:t>
            </a:r>
            <a:r>
              <a:rPr lang="zh-CN" altLang="en-US" sz="1200" b="1" dirty="0">
                <a:solidFill>
                  <a:schemeClr val="tx1"/>
                </a:solidFill>
                <a:latin typeface="Euclid" panose="02020503060505020303" pitchFamily="18" charset="0"/>
                <a:ea typeface="华文细黑" panose="02010600040101010101" pitchFamily="2" charset="-122"/>
              </a:rPr>
              <a:t>语句，如</a:t>
            </a:r>
            <a:r>
              <a:rPr lang="en-US" altLang="zh-CN" sz="1200" b="1" dirty="0">
                <a:solidFill>
                  <a:schemeClr val="tx1"/>
                </a:solidFill>
                <a:latin typeface="Euclid" panose="02020503060505020303" pitchFamily="18" charset="0"/>
                <a:ea typeface="华文细黑" panose="02010600040101010101" pitchFamily="2" charset="-122"/>
              </a:rPr>
              <a:t>GRANT</a:t>
            </a:r>
            <a:r>
              <a:rPr lang="zh-CN" altLang="en-US" sz="1200" b="1" dirty="0">
                <a:solidFill>
                  <a:schemeClr val="tx1"/>
                </a:solidFill>
                <a:latin typeface="Euclid" panose="02020503060505020303" pitchFamily="18" charset="0"/>
                <a:ea typeface="华文细黑" panose="02010600040101010101" pitchFamily="2" charset="-122"/>
              </a:rPr>
              <a:t>、</a:t>
            </a:r>
            <a:r>
              <a:rPr lang="en-US" altLang="zh-CN" sz="1200" b="1" dirty="0">
                <a:solidFill>
                  <a:schemeClr val="tx1"/>
                </a:solidFill>
                <a:latin typeface="Euclid" panose="02020503060505020303" pitchFamily="18" charset="0"/>
                <a:ea typeface="华文细黑" panose="02010600040101010101" pitchFamily="2" charset="-122"/>
              </a:rPr>
              <a:t>REVOKE</a:t>
            </a:r>
            <a:r>
              <a:rPr lang="zh-CN" altLang="en-US" sz="1200" b="1" dirty="0">
                <a:solidFill>
                  <a:schemeClr val="tx1"/>
                </a:solidFill>
                <a:latin typeface="Euclid" panose="02020503060505020303" pitchFamily="18" charset="0"/>
                <a:ea typeface="华文细黑" panose="02010600040101010101" pitchFamily="2" charset="-122"/>
              </a:rPr>
              <a:t>、</a:t>
            </a:r>
            <a:r>
              <a:rPr lang="en-US" altLang="zh-CN" sz="1200" b="1" dirty="0">
                <a:solidFill>
                  <a:schemeClr val="tx1"/>
                </a:solidFill>
                <a:latin typeface="Euclid" panose="02020503060505020303" pitchFamily="18" charset="0"/>
                <a:ea typeface="华文细黑" panose="02010600040101010101" pitchFamily="2" charset="-122"/>
              </a:rPr>
              <a:t>AUDIT</a:t>
            </a:r>
            <a:r>
              <a:rPr lang="zh-CN" altLang="en-US" sz="1200" b="1" dirty="0">
                <a:solidFill>
                  <a:schemeClr val="tx1"/>
                </a:solidFill>
                <a:latin typeface="Euclid" panose="02020503060505020303" pitchFamily="18" charset="0"/>
                <a:ea typeface="华文细黑" panose="02010600040101010101" pitchFamily="2" charset="-122"/>
              </a:rPr>
              <a:t>、</a:t>
            </a:r>
            <a:r>
              <a:rPr lang="en-US" altLang="zh-CN" sz="1200" b="1" dirty="0">
                <a:solidFill>
                  <a:schemeClr val="tx1"/>
                </a:solidFill>
                <a:latin typeface="Euclid" panose="02020503060505020303" pitchFamily="18" charset="0"/>
                <a:ea typeface="华文细黑" panose="02010600040101010101" pitchFamily="2" charset="-122"/>
              </a:rPr>
              <a:t>NOAUDIT</a:t>
            </a:r>
            <a:r>
              <a:rPr lang="zh-CN" altLang="en-US" sz="1200" b="1" dirty="0">
                <a:solidFill>
                  <a:schemeClr val="tx1"/>
                </a:solidFill>
                <a:latin typeface="Euclid" panose="02020503060505020303" pitchFamily="18" charset="0"/>
                <a:ea typeface="华文细黑" panose="02010600040101010101" pitchFamily="2" charset="-122"/>
              </a:rPr>
              <a:t>等</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COMMIT</a:t>
            </a:r>
            <a:r>
              <a:rPr lang="zh-CN" altLang="en-US" sz="1200" b="1" dirty="0">
                <a:solidFill>
                  <a:schemeClr val="tx1"/>
                </a:solidFill>
                <a:latin typeface="Euclid" panose="02020503060505020303" pitchFamily="18" charset="0"/>
                <a:ea typeface="华文细黑" panose="02010600040101010101" pitchFamily="2" charset="-122"/>
              </a:rPr>
              <a:t>命令是事务提交命令，表明该事务对数据库所做的修改操作将永久记录到数据库中，不能被撤销回滚</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en-US" dirty="0"/>
              <a:t>回滚命令，撤销未提交的事务所做的各种修改操作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COMMIT</a:t>
            </a:r>
            <a:r>
              <a:rPr lang="zh-CN" altLang="en-US" sz="1200" b="1" dirty="0">
                <a:solidFill>
                  <a:schemeClr val="tx1"/>
                </a:solidFill>
                <a:latin typeface="Euclid" panose="02020503060505020303" pitchFamily="18" charset="0"/>
                <a:ea typeface="华文细黑" panose="02010600040101010101" pitchFamily="2" charset="-122"/>
              </a:rPr>
              <a:t>命令是事务提交命令，表明该事务对数据库所做的修改操作将永久记录到数据库中，不能被撤销回滚</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en-US" dirty="0"/>
              <a:t>回滚命令，撤销未提交的事务所做的各种修改操作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COMMIT</a:t>
            </a:r>
            <a:r>
              <a:rPr lang="zh-CN" altLang="en-US" sz="1200" b="1" dirty="0">
                <a:solidFill>
                  <a:schemeClr val="tx1"/>
                </a:solidFill>
                <a:latin typeface="Euclid" panose="02020503060505020303" pitchFamily="18" charset="0"/>
                <a:ea typeface="华文细黑" panose="02010600040101010101" pitchFamily="2" charset="-122"/>
              </a:rPr>
              <a:t>命令是事务提交命令，表明该事务对数据库所做的修改操作将永久记录到数据库中，不能被撤销回滚</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en-US" dirty="0"/>
              <a:t>回滚命令，撤销未提交的事务所做的各种修改操作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COMMIT</a:t>
            </a:r>
            <a:r>
              <a:rPr lang="zh-CN" altLang="en-US" sz="1200" b="1" dirty="0">
                <a:solidFill>
                  <a:schemeClr val="tx1"/>
                </a:solidFill>
                <a:latin typeface="Euclid" panose="02020503060505020303" pitchFamily="18" charset="0"/>
                <a:ea typeface="华文细黑" panose="02010600040101010101" pitchFamily="2" charset="-122"/>
              </a:rPr>
              <a:t>命令是事务提交命令，表明该事务对数据库所做的修改操作将永久记录到数据库中，不能被撤销回滚</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en-US" dirty="0"/>
              <a:t>回滚命令，撤销未提交的事务所做的各种修改操作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solidFill>
                  <a:schemeClr val="tx1"/>
                </a:solidFill>
                <a:latin typeface="Euclid" panose="02020503060505020303" pitchFamily="18" charset="0"/>
                <a:ea typeface="华文细黑" panose="02010600040101010101" pitchFamily="2" charset="-122"/>
              </a:rPr>
              <a:t>COMMIT</a:t>
            </a:r>
            <a:r>
              <a:rPr lang="zh-CN" altLang="en-US" sz="1200" b="1" dirty="0">
                <a:solidFill>
                  <a:schemeClr val="tx1"/>
                </a:solidFill>
                <a:latin typeface="Euclid" panose="02020503060505020303" pitchFamily="18" charset="0"/>
                <a:ea typeface="华文细黑" panose="02010600040101010101" pitchFamily="2" charset="-122"/>
              </a:rPr>
              <a:t>命令是事务提交命令，表明该事务对数据库所做的修改操作将永久记录到数据库中，不能被撤销回滚</a:t>
            </a:r>
            <a:endParaRPr lang="en-US" altLang="zh-CN" sz="1200" b="1" dirty="0">
              <a:solidFill>
                <a:schemeClr val="tx1"/>
              </a:solidFill>
              <a:latin typeface="Euclid" panose="02020503060505020303" pitchFamily="18" charset="0"/>
              <a:ea typeface="华文细黑" panose="02010600040101010101" pitchFamily="2" charset="-122"/>
            </a:endParaRPr>
          </a:p>
          <a:p>
            <a:r>
              <a:rPr lang="zh-CN" altLang="en-US" dirty="0"/>
              <a:t>回滚命令，撤销未提交的事务所做的各种修改操作</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并发</a:t>
            </a:r>
            <a:r>
              <a:rPr lang="en-US" altLang="zh-CN" sz="1200" b="0" i="0" kern="1200" dirty="0">
                <a:solidFill>
                  <a:schemeClr val="tx1"/>
                </a:solidFill>
                <a:effectLst/>
                <a:latin typeface="+mn-lt"/>
                <a:ea typeface="+mn-ea"/>
                <a:cs typeface="+mn-cs"/>
              </a:rPr>
              <a:t>(concurrency)</a:t>
            </a:r>
            <a:r>
              <a:rPr lang="zh-CN" altLang="en-US" sz="1200" b="0" i="0" kern="1200" dirty="0">
                <a:solidFill>
                  <a:schemeClr val="tx1"/>
                </a:solidFill>
                <a:effectLst/>
                <a:latin typeface="+mn-lt"/>
                <a:ea typeface="+mn-ea"/>
                <a:cs typeface="+mn-cs"/>
              </a:rPr>
              <a:t>和并行</a:t>
            </a:r>
            <a:r>
              <a:rPr lang="en-US" altLang="zh-CN" sz="1200" b="0" i="0" kern="1200" dirty="0">
                <a:solidFill>
                  <a:schemeClr val="tx1"/>
                </a:solidFill>
                <a:effectLst/>
                <a:latin typeface="+mn-lt"/>
                <a:ea typeface="+mn-ea"/>
                <a:cs typeface="+mn-cs"/>
              </a:rPr>
              <a:t>(parallel)</a:t>
            </a:r>
            <a:r>
              <a:rPr lang="zh-CN" altLang="en-US" sz="1200" b="0" i="0" kern="1200" dirty="0">
                <a:solidFill>
                  <a:schemeClr val="tx1"/>
                </a:solidFill>
                <a:effectLst/>
                <a:latin typeface="+mn-lt"/>
                <a:ea typeface="+mn-ea"/>
                <a:cs typeface="+mn-cs"/>
              </a:rPr>
              <a:t>：并发意思是在数据库中有超过两个以上用户对同样的数据做修改，而并行的意思就是将一个任务分成很多小的任务，让每一个小任务同时执行，最后将结果汇总到一起。所以说，锁产生的原因就是并发，并发产生的原因是因为系统和客户的需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Oracle</a:t>
            </a:r>
            <a:r>
              <a:rPr lang="zh-CN" altLang="en-US" sz="1200" b="0" i="0" kern="1200" dirty="0">
                <a:solidFill>
                  <a:schemeClr val="tx1"/>
                </a:solidFill>
                <a:effectLst/>
                <a:latin typeface="+mn-lt"/>
                <a:ea typeface="+mn-ea"/>
                <a:cs typeface="+mn-cs"/>
              </a:rPr>
              <a:t>数据库自动使用最低适用的限制级别，来提供最高程度的数据并发。</a:t>
            </a: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英[ˈsɪərɪəlaɪzəbl]</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避免不可重复读需要锁行就行，避免幻影读则需要锁表如果使用锁机制来实现这两种隔离级别，在可重复读中，该</a:t>
            </a:r>
            <a:r>
              <a:rPr lang="en-US" altLang="zh-CN" dirty="0" err="1"/>
              <a:t>sql</a:t>
            </a:r>
            <a:r>
              <a:rPr lang="zh-CN" altLang="en-US" dirty="0"/>
              <a:t>第一次读取到数据后，就将这些数据加锁，其它事务无法修改这些数据，就可以实现可重复 读了。但这种方法却无法锁住</a:t>
            </a:r>
            <a:r>
              <a:rPr lang="en-US" altLang="zh-CN" dirty="0"/>
              <a:t>insert</a:t>
            </a:r>
            <a:r>
              <a:rPr lang="zh-CN" altLang="en-US" dirty="0"/>
              <a:t>的数据，所以当事务</a:t>
            </a:r>
            <a:r>
              <a:rPr lang="en-US" altLang="zh-CN" dirty="0"/>
              <a:t>A</a:t>
            </a:r>
            <a:r>
              <a:rPr lang="zh-CN" altLang="en-US" dirty="0"/>
              <a:t>先前读取了数据，或者修改了全部数据，事务</a:t>
            </a:r>
            <a:r>
              <a:rPr lang="en-US" altLang="zh-CN" dirty="0"/>
              <a:t>B</a:t>
            </a:r>
            <a:r>
              <a:rPr lang="zh-CN" altLang="en-US" dirty="0"/>
              <a:t>还是可以</a:t>
            </a:r>
            <a:r>
              <a:rPr lang="en-US" altLang="zh-CN" dirty="0"/>
              <a:t>insert</a:t>
            </a:r>
            <a:r>
              <a:rPr lang="zh-CN" altLang="en-US" dirty="0"/>
              <a:t>数据提交，这时事务</a:t>
            </a:r>
            <a:r>
              <a:rPr lang="en-US" altLang="zh-CN" dirty="0"/>
              <a:t>A</a:t>
            </a:r>
            <a:r>
              <a:rPr lang="zh-CN" altLang="en-US" dirty="0"/>
              <a:t>就会 发现莫名其妙多了一条之前没有的数据，这就是幻读，不能通过行锁来避免。需要</a:t>
            </a:r>
            <a:r>
              <a:rPr lang="en-US" altLang="zh-CN" dirty="0"/>
              <a:t>Serializable</a:t>
            </a:r>
            <a:r>
              <a:rPr lang="zh-CN" altLang="en-US" dirty="0"/>
              <a:t>隔离级别 ，读用读锁，写用写锁，读锁和写锁互斥，这么做可以有效的避免幻读、不可重复读、脏读等问题，但会极大的降低数据库的并发能力。所以说不可重复读和幻读最大的区别，就在于如何通过锁机制来解决他们产生的问题。</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Oracle</a:t>
            </a:r>
            <a:r>
              <a:rPr lang="zh-CN" altLang="en-US" dirty="0"/>
              <a:t>的</a:t>
            </a:r>
            <a:r>
              <a:rPr lang="en-US" altLang="zh-CN" dirty="0"/>
              <a:t>Serializable</a:t>
            </a:r>
            <a:r>
              <a:rPr lang="zh-CN" altLang="en-US" dirty="0"/>
              <a:t>级别工作机制较为复杂，与</a:t>
            </a:r>
            <a:r>
              <a:rPr lang="en-US" altLang="zh-CN" dirty="0"/>
              <a:t>SQL92</a:t>
            </a:r>
            <a:r>
              <a:rPr lang="zh-CN" altLang="en-US" dirty="0"/>
              <a:t>中描述的稍有不同，感兴趣的同学可自行查阅相关资料。</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基本上所有的锁都可以由</a:t>
            </a:r>
            <a:r>
              <a:rPr lang="en-US" altLang="zh-CN" dirty="0"/>
              <a:t>Oracle</a:t>
            </a:r>
            <a:r>
              <a:rPr lang="zh-CN" altLang="en-US" dirty="0"/>
              <a:t>内部自动创建和释放，而</a:t>
            </a:r>
            <a:r>
              <a:rPr lang="en-US" altLang="zh-CN" dirty="0" err="1"/>
              <a:t>ddl</a:t>
            </a:r>
            <a:r>
              <a:rPr lang="zh-CN" altLang="en-US" dirty="0"/>
              <a:t>和</a:t>
            </a:r>
            <a:r>
              <a:rPr lang="en-US" altLang="zh-CN" dirty="0" err="1"/>
              <a:t>dml</a:t>
            </a:r>
            <a:r>
              <a:rPr lang="zh-CN" altLang="en-US" dirty="0"/>
              <a:t>锁也可以通过命令来管理</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在记录被某一会话锁定后，其它需要访问被锁定对象的会话会按先进先出的方式等待锁的释放，对于</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操作而言，并不需要任何锁，所以即使记录被锁定，</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语句依然可以执行。</a:t>
            </a:r>
            <a:endParaRPr lang="en-US" altLang="zh-CN" sz="1200" b="0" i="0" kern="1200" dirty="0">
              <a:solidFill>
                <a:schemeClr val="tx1"/>
              </a:solidFill>
              <a:effectLst/>
              <a:latin typeface="+mn-lt"/>
              <a:ea typeface="+mn-ea"/>
              <a:cs typeface="+mn-cs"/>
            </a:endParaRPr>
          </a:p>
          <a:p>
            <a:r>
              <a:rPr lang="zh-CN" altLang="en-US" b="0" i="0" u="none" strike="noStrike" dirty="0">
                <a:solidFill>
                  <a:srgbClr val="000000"/>
                </a:solidFill>
                <a:effectLst/>
                <a:latin typeface="Courier New" panose="02070309020205020404" pitchFamily="49" charset="0"/>
              </a:rPr>
              <a:t>行锁，也称为</a:t>
            </a:r>
            <a:r>
              <a:rPr lang="en-US" altLang="zh-CN" b="0" i="0" u="none" strike="noStrike" dirty="0">
                <a:solidFill>
                  <a:srgbClr val="000000"/>
                </a:solidFill>
                <a:effectLst/>
                <a:latin typeface="Courier New" panose="02070309020205020404" pitchFamily="49" charset="0"/>
              </a:rPr>
              <a:t>TX </a:t>
            </a:r>
            <a:r>
              <a:rPr lang="zh-CN" altLang="en-US" b="0" i="0" u="none" strike="noStrike" dirty="0">
                <a:solidFill>
                  <a:srgbClr val="000000"/>
                </a:solidFill>
                <a:effectLst/>
                <a:latin typeface="Courier New" panose="02070309020205020404" pitchFamily="49" charset="0"/>
              </a:rPr>
              <a:t>锁，是一个表中单个行上的锁。一个事务在被</a:t>
            </a:r>
            <a:r>
              <a:rPr lang="en-US" altLang="zh-CN" b="0" i="0" u="none" strike="noStrike" dirty="0">
                <a:solidFill>
                  <a:srgbClr val="000000"/>
                </a:solidFill>
                <a:effectLst/>
                <a:latin typeface="Courier New" panose="02070309020205020404" pitchFamily="49" charset="0"/>
              </a:rPr>
              <a:t>INSERT</a:t>
            </a:r>
            <a:r>
              <a:rPr lang="zh-CN" altLang="en-US" b="0" i="0" u="none" strike="noStrike" dirty="0">
                <a:solidFill>
                  <a:srgbClr val="000000"/>
                </a:solidFill>
                <a:effectLst/>
                <a:latin typeface="Courier New" panose="02070309020205020404" pitchFamily="49" charset="0"/>
              </a:rPr>
              <a:t>、</a:t>
            </a:r>
            <a:r>
              <a:rPr lang="en-US" altLang="zh-CN" b="0" i="0" u="none" strike="noStrike" dirty="0">
                <a:solidFill>
                  <a:srgbClr val="000000"/>
                </a:solidFill>
                <a:effectLst/>
                <a:latin typeface="Courier New" panose="02070309020205020404" pitchFamily="49" charset="0"/>
              </a:rPr>
              <a:t>UPDATE</a:t>
            </a:r>
            <a:r>
              <a:rPr lang="zh-CN" altLang="en-US" b="0" i="0" u="none" strike="noStrike" dirty="0">
                <a:solidFill>
                  <a:srgbClr val="000000"/>
                </a:solidFill>
                <a:effectLst/>
                <a:latin typeface="Courier New" panose="02070309020205020404" pitchFamily="49" charset="0"/>
              </a:rPr>
              <a:t>、</a:t>
            </a:r>
            <a:r>
              <a:rPr lang="en-US" altLang="zh-CN" b="0" i="0" u="none" strike="noStrike" dirty="0">
                <a:solidFill>
                  <a:srgbClr val="000000"/>
                </a:solidFill>
                <a:effectLst/>
                <a:latin typeface="Courier New" panose="02070309020205020404" pitchFamily="49" charset="0"/>
              </a:rPr>
              <a:t>DELETE</a:t>
            </a:r>
            <a:r>
              <a:rPr lang="zh-CN" altLang="en-US" b="0" i="0" u="none" strike="noStrike" dirty="0">
                <a:solidFill>
                  <a:srgbClr val="000000"/>
                </a:solidFill>
                <a:effectLst/>
                <a:latin typeface="Courier New" panose="02070309020205020404" pitchFamily="49" charset="0"/>
              </a:rPr>
              <a:t>、</a:t>
            </a:r>
            <a:r>
              <a:rPr lang="en-US" altLang="zh-CN" b="0" i="0" u="none" strike="noStrike" dirty="0">
                <a:solidFill>
                  <a:srgbClr val="000000"/>
                </a:solidFill>
                <a:effectLst/>
                <a:latin typeface="Courier New" panose="02070309020205020404" pitchFamily="49" charset="0"/>
              </a:rPr>
              <a:t>MERGE</a:t>
            </a:r>
            <a:r>
              <a:rPr lang="zh-CN" altLang="en-US" b="0" i="0" u="none" strike="noStrike" dirty="0">
                <a:solidFill>
                  <a:srgbClr val="000000"/>
                </a:solidFill>
                <a:effectLst/>
                <a:latin typeface="Courier New" panose="02070309020205020404" pitchFamily="49" charset="0"/>
              </a:rPr>
              <a:t>、或</a:t>
            </a:r>
            <a:r>
              <a:rPr lang="en-US" altLang="zh-CN" b="0" i="0" u="none" strike="noStrike" dirty="0">
                <a:solidFill>
                  <a:srgbClr val="000000"/>
                </a:solidFill>
                <a:effectLst/>
                <a:latin typeface="Courier New" panose="02070309020205020404" pitchFamily="49" charset="0"/>
              </a:rPr>
              <a:t>SELECT ... FOR UPDATE </a:t>
            </a:r>
            <a:r>
              <a:rPr lang="zh-CN" altLang="en-US" b="0" i="0" u="none" strike="noStrike" dirty="0">
                <a:solidFill>
                  <a:srgbClr val="000000"/>
                </a:solidFill>
                <a:effectLst/>
                <a:latin typeface="Courier New" panose="02070309020205020404" pitchFamily="49" charset="0"/>
              </a:rPr>
              <a:t>等语句所修改的每一行上获取一个行锁。</a:t>
            </a:r>
            <a:endParaRPr lang="en-US" altLang="zh-CN" b="0" i="0" u="none" strike="noStrike" dirty="0">
              <a:solidFill>
                <a:srgbClr val="000000"/>
              </a:solidFill>
              <a:effectLst/>
              <a:latin typeface="Courier New" panose="02070309020205020404" pitchFamily="49" charset="0"/>
            </a:endParaRPr>
          </a:p>
          <a:p>
            <a:r>
              <a:rPr lang="zh-CN" altLang="en-US" b="0" i="0" u="none" strike="noStrike" dirty="0">
                <a:solidFill>
                  <a:srgbClr val="000000"/>
                </a:solidFill>
                <a:effectLst/>
                <a:latin typeface="Courier New" panose="02070309020205020404" pitchFamily="49" charset="0"/>
              </a:rPr>
              <a:t>表锁，也称为</a:t>
            </a:r>
            <a:r>
              <a:rPr lang="en-US" altLang="zh-CN" b="0" i="0" u="none" strike="noStrike" dirty="0">
                <a:solidFill>
                  <a:srgbClr val="000000"/>
                </a:solidFill>
                <a:effectLst/>
                <a:latin typeface="Courier New" panose="02070309020205020404" pitchFamily="49" charset="0"/>
              </a:rPr>
              <a:t>TM</a:t>
            </a:r>
            <a:r>
              <a:rPr lang="zh-CN" altLang="en-US" b="0" i="0" u="none" strike="noStrike" dirty="0">
                <a:solidFill>
                  <a:srgbClr val="000000"/>
                </a:solidFill>
                <a:effectLst/>
                <a:latin typeface="Courier New" panose="02070309020205020404" pitchFamily="49" charset="0"/>
              </a:rPr>
              <a:t>锁，当一个表被</a:t>
            </a:r>
            <a:r>
              <a:rPr lang="en-US" altLang="zh-CN" b="0" i="0" u="none" strike="noStrike" dirty="0">
                <a:solidFill>
                  <a:srgbClr val="000000"/>
                </a:solidFill>
                <a:effectLst/>
                <a:latin typeface="Courier New" panose="02070309020205020404" pitchFamily="49" charset="0"/>
              </a:rPr>
              <a:t>INSERT</a:t>
            </a:r>
            <a:r>
              <a:rPr lang="zh-CN" altLang="en-US" b="0" i="0" u="none" strike="noStrike" dirty="0">
                <a:solidFill>
                  <a:srgbClr val="000000"/>
                </a:solidFill>
                <a:effectLst/>
                <a:latin typeface="Courier New" panose="02070309020205020404" pitchFamily="49" charset="0"/>
              </a:rPr>
              <a:t>、</a:t>
            </a:r>
            <a:r>
              <a:rPr lang="en-US" altLang="zh-CN" b="0" i="0" u="none" strike="noStrike" dirty="0">
                <a:solidFill>
                  <a:srgbClr val="000000"/>
                </a:solidFill>
                <a:effectLst/>
                <a:latin typeface="Courier New" panose="02070309020205020404" pitchFamily="49" charset="0"/>
              </a:rPr>
              <a:t>UPDATE</a:t>
            </a:r>
            <a:r>
              <a:rPr lang="zh-CN" altLang="en-US" b="0" i="0" u="none" strike="noStrike" dirty="0">
                <a:solidFill>
                  <a:srgbClr val="000000"/>
                </a:solidFill>
                <a:effectLst/>
                <a:latin typeface="Courier New" panose="02070309020205020404" pitchFamily="49" charset="0"/>
              </a:rPr>
              <a:t>、</a:t>
            </a:r>
            <a:r>
              <a:rPr lang="en-US" altLang="zh-CN" b="0" i="0" u="none" strike="noStrike" dirty="0">
                <a:solidFill>
                  <a:srgbClr val="000000"/>
                </a:solidFill>
                <a:effectLst/>
                <a:latin typeface="Courier New" panose="02070309020205020404" pitchFamily="49" charset="0"/>
              </a:rPr>
              <a:t>DELETE</a:t>
            </a:r>
            <a:r>
              <a:rPr lang="zh-CN" altLang="en-US" b="0" i="0" u="none" strike="noStrike" dirty="0">
                <a:solidFill>
                  <a:srgbClr val="000000"/>
                </a:solidFill>
                <a:effectLst/>
                <a:latin typeface="Courier New" panose="02070309020205020404" pitchFamily="49" charset="0"/>
              </a:rPr>
              <a:t>、</a:t>
            </a:r>
            <a:r>
              <a:rPr lang="en-US" altLang="zh-CN" b="0" i="0" u="none" strike="noStrike" dirty="0">
                <a:solidFill>
                  <a:srgbClr val="000000"/>
                </a:solidFill>
                <a:effectLst/>
                <a:latin typeface="Courier New" panose="02070309020205020404" pitchFamily="49" charset="0"/>
              </a:rPr>
              <a:t>MERGE</a:t>
            </a:r>
            <a:r>
              <a:rPr lang="zh-CN" altLang="en-US" b="0" i="0" u="none" strike="noStrike" dirty="0">
                <a:solidFill>
                  <a:srgbClr val="000000"/>
                </a:solidFill>
                <a:effectLst/>
                <a:latin typeface="Courier New" panose="02070309020205020404" pitchFamily="49" charset="0"/>
              </a:rPr>
              <a:t>、带</a:t>
            </a:r>
            <a:r>
              <a:rPr lang="en-US" altLang="zh-CN" b="0" i="0" u="none" strike="noStrike" dirty="0">
                <a:solidFill>
                  <a:srgbClr val="000000"/>
                </a:solidFill>
                <a:effectLst/>
                <a:latin typeface="Courier New" panose="02070309020205020404" pitchFamily="49" charset="0"/>
              </a:rPr>
              <a:t>FOR UPDATE</a:t>
            </a:r>
            <a:r>
              <a:rPr lang="zh-CN" altLang="en-US" b="0" i="0" u="none" strike="noStrike" dirty="0">
                <a:solidFill>
                  <a:srgbClr val="000000"/>
                </a:solidFill>
                <a:effectLst/>
                <a:latin typeface="Courier New" panose="02070309020205020404" pitchFamily="49" charset="0"/>
              </a:rPr>
              <a:t>子句的</a:t>
            </a:r>
            <a:r>
              <a:rPr lang="en-US" altLang="zh-CN" b="0" i="0" u="none" strike="noStrike" dirty="0">
                <a:solidFill>
                  <a:srgbClr val="000000"/>
                </a:solidFill>
                <a:effectLst/>
                <a:latin typeface="Courier New" panose="02070309020205020404" pitchFamily="49" charset="0"/>
              </a:rPr>
              <a:t>SELECT</a:t>
            </a:r>
            <a:r>
              <a:rPr lang="zh-CN" altLang="en-US" b="0" i="0" u="none" strike="noStrike" dirty="0">
                <a:solidFill>
                  <a:srgbClr val="000000"/>
                </a:solidFill>
                <a:effectLst/>
                <a:latin typeface="Courier New" panose="02070309020205020404" pitchFamily="49" charset="0"/>
              </a:rPr>
              <a:t>等修改时，由相关事务获取该锁。</a:t>
            </a:r>
            <a:r>
              <a:rPr lang="en-US" altLang="zh-CN" b="0" i="0" u="none" strike="noStrike" dirty="0">
                <a:solidFill>
                  <a:srgbClr val="000000"/>
                </a:solidFill>
                <a:effectLst/>
                <a:latin typeface="Courier New" panose="02070309020205020404" pitchFamily="49" charset="0"/>
              </a:rPr>
              <a:t>DML</a:t>
            </a:r>
            <a:r>
              <a:rPr lang="zh-CN" altLang="en-US" b="0" i="0" u="none" strike="noStrike" dirty="0">
                <a:solidFill>
                  <a:srgbClr val="000000"/>
                </a:solidFill>
                <a:effectLst/>
                <a:latin typeface="Courier New" panose="02070309020205020404" pitchFamily="49" charset="0"/>
              </a:rPr>
              <a:t>操作需要表锁来为事务保护</a:t>
            </a:r>
            <a:r>
              <a:rPr lang="en-US" altLang="zh-CN" b="0" i="0" u="none" strike="noStrike" dirty="0">
                <a:solidFill>
                  <a:srgbClr val="000000"/>
                </a:solidFill>
                <a:effectLst/>
                <a:latin typeface="Courier New" panose="02070309020205020404" pitchFamily="49" charset="0"/>
              </a:rPr>
              <a:t>DML</a:t>
            </a:r>
            <a:r>
              <a:rPr lang="zh-CN" altLang="en-US" b="0" i="0" u="none" strike="noStrike" dirty="0">
                <a:solidFill>
                  <a:srgbClr val="000000"/>
                </a:solidFill>
                <a:effectLst/>
                <a:latin typeface="Courier New" panose="02070309020205020404" pitchFamily="49" charset="0"/>
              </a:rPr>
              <a:t>对表的访问，并防止可能与事务冲突的</a:t>
            </a:r>
            <a:r>
              <a:rPr lang="en-US" altLang="zh-CN" b="0" i="0" u="none" strike="noStrike" dirty="0">
                <a:solidFill>
                  <a:srgbClr val="000000"/>
                </a:solidFill>
                <a:effectLst/>
                <a:latin typeface="Courier New" panose="02070309020205020404" pitchFamily="49" charset="0"/>
              </a:rPr>
              <a:t>DDL</a:t>
            </a:r>
            <a:r>
              <a:rPr lang="zh-CN" altLang="en-US" b="0" i="0" u="none" strike="noStrike" dirty="0">
                <a:solidFill>
                  <a:srgbClr val="000000"/>
                </a:solidFill>
                <a:effectLst/>
                <a:latin typeface="Courier New" panose="02070309020205020404" pitchFamily="49" charset="0"/>
              </a:rPr>
              <a:t>操作。 </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在记录被某一会话锁定后，其它需要访问被锁定对象的会话会按先进先出的方式等待锁的释放，对于</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操作而言，并不需要任何锁，所以即使记录被锁定，</a:t>
            </a:r>
            <a:r>
              <a:rPr lang="en-US" altLang="zh-CN" sz="1200" b="0" i="0" kern="1200" dirty="0">
                <a:solidFill>
                  <a:schemeClr val="tx1"/>
                </a:solidFill>
                <a:effectLst/>
                <a:latin typeface="+mn-lt"/>
                <a:ea typeface="+mn-ea"/>
                <a:cs typeface="+mn-cs"/>
              </a:rPr>
              <a:t>select</a:t>
            </a:r>
            <a:r>
              <a:rPr lang="zh-CN" altLang="en-US" sz="1200" b="0" i="0" kern="1200" dirty="0">
                <a:solidFill>
                  <a:schemeClr val="tx1"/>
                </a:solidFill>
                <a:effectLst/>
                <a:latin typeface="+mn-lt"/>
                <a:ea typeface="+mn-ea"/>
                <a:cs typeface="+mn-cs"/>
              </a:rPr>
              <a:t>语句依然可以执行。</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、行共享表锁</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：表示在表上持有锁的事务在表中有被锁定的行，并打算更新它们。行共享锁是限制最少的表级锁模式，提供在表上最高程度的并发性。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、行排他表锁</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：通常表示持有锁的事务已更新了表行。一个</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锁允许其它事务并发地查询、插入、更新、删除、或锁定在同一个表中的其它行。因此，</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锁允许多个事务对同一个表同时获得</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、共享表锁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：由某个事务拥有的共享表锁允许其它事务查询（而不使用</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，但是更新操作只能在仅有单个事务持有共享表锁时才允许。因为可能有多个事务同时持有共享表锁，所以持有此锁不足以确保一个事务可以修改该表。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、共享行排他表锁</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：比共享表锁的限制性更强。一次只能有一个事务可以获取给定的表上的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锁。某个事务拥有的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锁允许其它事务查询该表（除</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）但不能更新该表。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、排他锁：这种锁是最严格的锁，禁止其它事务执行任何类型的</a:t>
            </a:r>
            <a:r>
              <a:rPr lang="en-US" altLang="zh-CN" sz="1200" b="0" i="0" kern="1200" dirty="0">
                <a:solidFill>
                  <a:schemeClr val="tx1"/>
                </a:solidFill>
                <a:effectLst/>
                <a:latin typeface="+mn-lt"/>
                <a:ea typeface="+mn-ea"/>
                <a:cs typeface="+mn-cs"/>
              </a:rPr>
              <a:t>DML</a:t>
            </a:r>
            <a:r>
              <a:rPr lang="zh-CN" altLang="en-US" sz="1200" b="0" i="0" kern="1200" dirty="0">
                <a:solidFill>
                  <a:schemeClr val="tx1"/>
                </a:solidFill>
                <a:effectLst/>
                <a:latin typeface="+mn-lt"/>
                <a:ea typeface="+mn-ea"/>
                <a:cs typeface="+mn-cs"/>
              </a:rPr>
              <a:t>语句，或在表上放置任何类型的锁。</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、行共享表锁</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：表示在表上持有锁的事务在表中有被锁定的行，并打算更新它们。行共享锁是限制最少的表级锁模式，提供在表上最高程度的并发性。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、行排他表锁</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：通常表示持有锁的事务已更新了表行。一个</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锁允许其它事务并发地查询、插入、更新、删除、或锁定在同一个表中的其它行。因此，</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锁允许多个事务对同一个表同时获得</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、共享表锁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：由某个事务拥有的共享表锁允许其它事务查询（而不使用</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，但是更新操作只能在仅有单个事务持有共享表锁时才允许。因为可能有多个事务同时持有共享表锁，所以持有此锁不足以确保一个事务可以修改该表。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、共享行排他表锁</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：比共享表锁的限制性更强。一次只能有一个事务可以获取给定的表上的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锁。某个事务拥有的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锁允许其它事务查询该表（除</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）但不能更新该表。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、排他锁：这种锁是最严格的锁，禁止其它事务执行任何类型的</a:t>
            </a:r>
            <a:r>
              <a:rPr lang="en-US" altLang="zh-CN" sz="1200" b="0" i="0" kern="1200" dirty="0">
                <a:solidFill>
                  <a:schemeClr val="tx1"/>
                </a:solidFill>
                <a:effectLst/>
                <a:latin typeface="+mn-lt"/>
                <a:ea typeface="+mn-ea"/>
                <a:cs typeface="+mn-cs"/>
              </a:rPr>
              <a:t>DML</a:t>
            </a:r>
            <a:r>
              <a:rPr lang="zh-CN" altLang="en-US" sz="1200" b="0" i="0" kern="1200" dirty="0">
                <a:solidFill>
                  <a:schemeClr val="tx1"/>
                </a:solidFill>
                <a:effectLst/>
                <a:latin typeface="+mn-lt"/>
                <a:ea typeface="+mn-ea"/>
                <a:cs typeface="+mn-cs"/>
              </a:rPr>
              <a:t>语句，或在表上放置任何类型的锁。</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、行共享表锁</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：表示在表上持有锁的事务在表中有被锁定的行，并打算更新它们。行共享锁是限制最少的表级锁模式，提供在表上最高程度的并发性。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、行排他表锁</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：通常表示持有锁的事务已更新了表行。一个</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锁允许其它事务并发地查询、插入、更新、删除、或锁定在同一个表中的其它行。因此，</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锁允许多个事务对同一个表同时获得</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、共享表锁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：由某个事务拥有的共享表锁允许其它事务查询（而不使用</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，但是更新操作只能在仅有单个事务持有共享表锁时才允许。因为可能有多个事务同时持有共享表锁，所以持有此锁不足以确保一个事务可以修改该表。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、共享行排他表锁</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：比共享表锁的限制性更强。一次只能有一个事务可以获取给定的表上的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锁。某个事务拥有的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锁允许其它事务查询该表（除</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）但不能更新该表。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、排他锁：这种锁是最严格的锁，禁止其它事务执行任何类型的</a:t>
            </a:r>
            <a:r>
              <a:rPr lang="en-US" altLang="zh-CN" sz="1200" b="0" i="0" kern="1200" dirty="0">
                <a:solidFill>
                  <a:schemeClr val="tx1"/>
                </a:solidFill>
                <a:effectLst/>
                <a:latin typeface="+mn-lt"/>
                <a:ea typeface="+mn-ea"/>
                <a:cs typeface="+mn-cs"/>
              </a:rPr>
              <a:t>DML</a:t>
            </a:r>
            <a:r>
              <a:rPr lang="zh-CN" altLang="en-US" sz="1200" b="0" i="0" kern="1200" dirty="0">
                <a:solidFill>
                  <a:schemeClr val="tx1"/>
                </a:solidFill>
                <a:effectLst/>
                <a:latin typeface="+mn-lt"/>
                <a:ea typeface="+mn-ea"/>
                <a:cs typeface="+mn-cs"/>
              </a:rPr>
              <a:t>语句，或在表上放置任何类型的锁。</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、行共享表锁</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：表示在表上持有锁的事务在表中有被锁定的行，并打算更新它们。行共享锁是限制最少的表级锁模式，提供在表上最高程度的并发性。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、行排他表锁</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：通常表示持有锁的事务已更新了表行。一个</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锁允许其它事务并发地查询、插入、更新、删除、或锁定在同一个表中的其它行。因此，</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锁允许多个事务对同一个表同时获得</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、共享表锁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：由某个事务拥有的共享表锁允许其它事务查询（而不使用</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，但是更新操作只能在仅有单个事务持有共享表锁时才允许。因为可能有多个事务同时持有共享表锁，所以持有此锁不足以确保一个事务可以修改该表。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、共享行排他表锁</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：比共享表锁的限制性更强。一次只能有一个事务可以获取给定的表上的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锁。某个事务拥有的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锁允许其它事务查询该表（除</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）但不能更新该表。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、排他锁：这种锁是最严格的锁，禁止其它事务执行任何类型的</a:t>
            </a:r>
            <a:r>
              <a:rPr lang="en-US" altLang="zh-CN" sz="1200" b="0" i="0" kern="1200" dirty="0">
                <a:solidFill>
                  <a:schemeClr val="tx1"/>
                </a:solidFill>
                <a:effectLst/>
                <a:latin typeface="+mn-lt"/>
                <a:ea typeface="+mn-ea"/>
                <a:cs typeface="+mn-cs"/>
              </a:rPr>
              <a:t>DML</a:t>
            </a:r>
            <a:r>
              <a:rPr lang="zh-CN" altLang="en-US" sz="1200" b="0" i="0" kern="1200" dirty="0">
                <a:solidFill>
                  <a:schemeClr val="tx1"/>
                </a:solidFill>
                <a:effectLst/>
                <a:latin typeface="+mn-lt"/>
                <a:ea typeface="+mn-ea"/>
                <a:cs typeface="+mn-cs"/>
              </a:rPr>
              <a:t>语句，或在表上放置任何类型的锁。</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、行共享表锁</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：表示在表上持有锁的事务在表中有被锁定的行，并打算更新它们。行共享锁是限制最少的表级锁模式，提供在表上最高程度的并发性。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、行排他表锁</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：通常表示持有锁的事务已更新了表行。一个</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锁允许其它事务并发地查询、插入、更新、删除、或锁定在同一个表中的其它行。因此，</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锁允许多个事务对同一个表同时获得</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、共享表锁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：由某个事务拥有的共享表锁允许其它事务查询（而不使用</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，但是更新操作只能在仅有单个事务持有共享表锁时才允许。因为可能有多个事务同时持有共享表锁，所以持有此锁不足以确保一个事务可以修改该表。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、共享行排他表锁</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：比共享表锁的限制性更强。一次只能有一个事务可以获取给定的表上的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锁。某个事务拥有的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锁允许其它事务查询该表（除</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）但不能更新该表。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、排他锁：这种锁是最严格的锁，禁止其它事务执行任何类型的</a:t>
            </a:r>
            <a:r>
              <a:rPr lang="en-US" altLang="zh-CN" sz="1200" b="0" i="0" kern="1200" dirty="0">
                <a:solidFill>
                  <a:schemeClr val="tx1"/>
                </a:solidFill>
                <a:effectLst/>
                <a:latin typeface="+mn-lt"/>
                <a:ea typeface="+mn-ea"/>
                <a:cs typeface="+mn-cs"/>
              </a:rPr>
              <a:t>DML</a:t>
            </a:r>
            <a:r>
              <a:rPr lang="zh-CN" altLang="en-US" sz="1200" b="0" i="0" kern="1200" dirty="0">
                <a:solidFill>
                  <a:schemeClr val="tx1"/>
                </a:solidFill>
                <a:effectLst/>
                <a:latin typeface="+mn-lt"/>
                <a:ea typeface="+mn-ea"/>
                <a:cs typeface="+mn-cs"/>
              </a:rPr>
              <a:t>语句，或在表上放置任何类型的锁。</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、行共享表锁</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：表示在表上持有锁的事务在表中有被锁定的行，并打算更新它们。行共享锁是限制最少的表级锁模式，提供在表上最高程度的并发性。</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、行排他表锁</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：通常表示持有锁的事务已更新了表行。一个</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锁允许其它事务并发地查询、插入、更新、删除、或锁定在同一个表中的其它行。因此，</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锁允许多个事务对同一个表同时获得</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RS</a:t>
            </a:r>
            <a:r>
              <a:rPr lang="zh-CN" altLang="en-US" sz="1200" b="0" i="0" kern="1200" dirty="0">
                <a:solidFill>
                  <a:schemeClr val="tx1"/>
                </a:solidFill>
                <a:effectLst/>
                <a:latin typeface="+mn-lt"/>
                <a:ea typeface="+mn-ea"/>
                <a:cs typeface="+mn-cs"/>
              </a:rPr>
              <a:t>表锁。</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、共享表锁 </a:t>
            </a:r>
            <a:r>
              <a:rPr lang="en-US" altLang="zh-CN" sz="1200" b="0" i="0" kern="1200" dirty="0">
                <a:solidFill>
                  <a:schemeClr val="tx1"/>
                </a:solidFill>
                <a:effectLst/>
                <a:latin typeface="+mn-lt"/>
                <a:ea typeface="+mn-ea"/>
                <a:cs typeface="+mn-cs"/>
              </a:rPr>
              <a:t>(S)</a:t>
            </a:r>
            <a:r>
              <a:rPr lang="zh-CN" altLang="en-US" sz="1200" b="0" i="0" kern="1200" dirty="0">
                <a:solidFill>
                  <a:schemeClr val="tx1"/>
                </a:solidFill>
                <a:effectLst/>
                <a:latin typeface="+mn-lt"/>
                <a:ea typeface="+mn-ea"/>
                <a:cs typeface="+mn-cs"/>
              </a:rPr>
              <a:t>：由某个事务拥有的共享表锁允许其它事务查询（而不使用</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，但是更新操作只能在仅有单个事务持有共享表锁时才允许。因为可能有多个事务同时持有共享表锁，所以持有此锁不足以确保一个事务可以修改该表。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、共享行排他表锁</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：比共享表锁的限制性更强。一次只能有一个事务可以获取给定的表上的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锁。某个事务拥有的</a:t>
            </a:r>
            <a:r>
              <a:rPr lang="en-US" altLang="zh-CN" sz="1200" b="0" i="0" kern="1200" dirty="0">
                <a:solidFill>
                  <a:schemeClr val="tx1"/>
                </a:solidFill>
                <a:effectLst/>
                <a:latin typeface="+mn-lt"/>
                <a:ea typeface="+mn-ea"/>
                <a:cs typeface="+mn-cs"/>
              </a:rPr>
              <a:t>SRX</a:t>
            </a:r>
            <a:r>
              <a:rPr lang="zh-CN" altLang="en-US" sz="1200" b="0" i="0" kern="1200" dirty="0">
                <a:solidFill>
                  <a:schemeClr val="tx1"/>
                </a:solidFill>
                <a:effectLst/>
                <a:latin typeface="+mn-lt"/>
                <a:ea typeface="+mn-ea"/>
                <a:cs typeface="+mn-cs"/>
              </a:rPr>
              <a:t>锁允许其它事务查询该表（除</a:t>
            </a:r>
            <a:r>
              <a:rPr lang="en-US" altLang="zh-CN" sz="1200" b="0" i="0" kern="1200" dirty="0">
                <a:solidFill>
                  <a:schemeClr val="tx1"/>
                </a:solidFill>
                <a:effectLst/>
                <a:latin typeface="+mn-lt"/>
                <a:ea typeface="+mn-ea"/>
                <a:cs typeface="+mn-cs"/>
              </a:rPr>
              <a:t>SELECT...FOR UPDATE</a:t>
            </a:r>
            <a:r>
              <a:rPr lang="zh-CN" altLang="en-US" sz="1200" b="0" i="0" kern="1200" dirty="0">
                <a:solidFill>
                  <a:schemeClr val="tx1"/>
                </a:solidFill>
                <a:effectLst/>
                <a:latin typeface="+mn-lt"/>
                <a:ea typeface="+mn-ea"/>
                <a:cs typeface="+mn-cs"/>
              </a:rPr>
              <a:t>）但不能更新该表。</a:t>
            </a:r>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、排他锁：这种锁是最严格的锁，禁止其它事务执行任何类型的</a:t>
            </a:r>
            <a:r>
              <a:rPr lang="en-US" altLang="zh-CN" sz="1200" b="0" i="0" kern="1200" dirty="0">
                <a:solidFill>
                  <a:schemeClr val="tx1"/>
                </a:solidFill>
                <a:effectLst/>
                <a:latin typeface="+mn-lt"/>
                <a:ea typeface="+mn-ea"/>
                <a:cs typeface="+mn-cs"/>
              </a:rPr>
              <a:t>DML</a:t>
            </a:r>
            <a:r>
              <a:rPr lang="zh-CN" altLang="en-US" sz="1200" b="0" i="0" kern="1200" dirty="0">
                <a:solidFill>
                  <a:schemeClr val="tx1"/>
                </a:solidFill>
                <a:effectLst/>
                <a:latin typeface="+mn-lt"/>
                <a:ea typeface="+mn-ea"/>
                <a:cs typeface="+mn-cs"/>
              </a:rPr>
              <a:t>语句，或在表上放置任何类型的锁。</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我们可以从这个表得到</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方面信息，第一是每种数据库操作都对应获取什么样的锁。第二是每种锁之间，如果遇到之后是否会产生冲突，所谓冲突就是是否会使当前的数据库操作阻塞。其中</a:t>
            </a:r>
            <a:r>
              <a:rPr lang="en-US" altLang="zh-CN" sz="1200" b="0" i="0" kern="1200" dirty="0">
                <a:solidFill>
                  <a:schemeClr val="tx1"/>
                </a:solidFill>
                <a:effectLst/>
                <a:latin typeface="+mn-lt"/>
                <a:ea typeface="+mn-ea"/>
                <a:cs typeface="+mn-cs"/>
              </a:rPr>
              <a:t>Y*</a:t>
            </a:r>
            <a:r>
              <a:rPr lang="zh-CN" altLang="en-US" sz="1200" b="0" i="0" kern="1200" dirty="0">
                <a:solidFill>
                  <a:schemeClr val="tx1"/>
                </a:solidFill>
                <a:effectLst/>
                <a:latin typeface="+mn-lt"/>
                <a:ea typeface="+mn-ea"/>
                <a:cs typeface="+mn-cs"/>
              </a:rPr>
              <a:t>表示如果两个操作锁定的是同一行，那么就会有冲突，后操作的会等待前一个操作完成之后再完成，否则会一直阻塞；如果不为同一行，那么则不会冲突，后操作的不会等待。</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举一个例子来说明</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假设现在</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操作为：对</a:t>
            </a:r>
            <a:r>
              <a:rPr lang="en-US" altLang="zh-CN" sz="1200" b="0" i="0" kern="1200" dirty="0">
                <a:solidFill>
                  <a:schemeClr val="tx1"/>
                </a:solidFill>
                <a:effectLst/>
                <a:latin typeface="+mn-lt"/>
                <a:ea typeface="+mn-ea"/>
                <a:cs typeface="+mn-cs"/>
              </a:rPr>
              <a:t>id=1</a:t>
            </a:r>
            <a:r>
              <a:rPr lang="zh-CN" altLang="en-US" sz="1200" b="0" i="0" kern="1200" dirty="0">
                <a:solidFill>
                  <a:schemeClr val="tx1"/>
                </a:solidFill>
                <a:effectLst/>
                <a:latin typeface="+mn-lt"/>
                <a:ea typeface="+mn-ea"/>
                <a:cs typeface="+mn-cs"/>
              </a:rPr>
              <a:t>的记录进行</a:t>
            </a:r>
            <a:r>
              <a:rPr lang="en-US" altLang="zh-CN" sz="1200" b="0" i="0" kern="1200" dirty="0">
                <a:solidFill>
                  <a:schemeClr val="tx1"/>
                </a:solidFill>
                <a:effectLst/>
                <a:latin typeface="+mn-lt"/>
                <a:ea typeface="+mn-ea"/>
                <a:cs typeface="+mn-cs"/>
              </a:rPr>
              <a:t>update</a:t>
            </a:r>
            <a:r>
              <a:rPr lang="zh-CN" altLang="en-US" sz="1200" b="0" i="0" kern="1200" dirty="0">
                <a:solidFill>
                  <a:schemeClr val="tx1"/>
                </a:solidFill>
                <a:effectLst/>
                <a:latin typeface="+mn-lt"/>
                <a:ea typeface="+mn-ea"/>
                <a:cs typeface="+mn-cs"/>
              </a:rPr>
              <a:t>，而</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操作为：对</a:t>
            </a:r>
            <a:r>
              <a:rPr lang="en-US" altLang="zh-CN" sz="1200" b="0" i="0" kern="1200" dirty="0">
                <a:solidFill>
                  <a:schemeClr val="tx1"/>
                </a:solidFill>
                <a:effectLst/>
                <a:latin typeface="+mn-lt"/>
                <a:ea typeface="+mn-ea"/>
                <a:cs typeface="+mn-cs"/>
              </a:rPr>
              <a:t>id=2</a:t>
            </a:r>
            <a:r>
              <a:rPr lang="zh-CN" altLang="en-US" sz="1200" b="0" i="0" kern="1200" dirty="0">
                <a:solidFill>
                  <a:schemeClr val="tx1"/>
                </a:solidFill>
                <a:effectLst/>
                <a:latin typeface="+mn-lt"/>
                <a:ea typeface="+mn-ea"/>
                <a:cs typeface="+mn-cs"/>
              </a:rPr>
              <a:t>的记录进行删除，根据表格说明，在</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上操作时在</a:t>
            </a:r>
            <a:r>
              <a:rPr lang="en-US" altLang="zh-CN" sz="1200" b="0" i="0" kern="1200" dirty="0">
                <a:solidFill>
                  <a:schemeClr val="tx1"/>
                </a:solidFill>
                <a:effectLst/>
                <a:latin typeface="+mn-lt"/>
                <a:ea typeface="+mn-ea"/>
                <a:cs typeface="+mn-cs"/>
              </a:rPr>
              <a:t>TM</a:t>
            </a:r>
            <a:r>
              <a:rPr lang="zh-CN" altLang="en-US" sz="1200" b="0" i="0" kern="1200" dirty="0">
                <a:solidFill>
                  <a:schemeClr val="tx1"/>
                </a:solidFill>
                <a:effectLst/>
                <a:latin typeface="+mn-lt"/>
                <a:ea typeface="+mn-ea"/>
                <a:cs typeface="+mn-cs"/>
              </a:rPr>
              <a:t>级别的锁会是</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级别只有一个是</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上会有一个</a:t>
            </a:r>
            <a:r>
              <a:rPr lang="en-US" altLang="zh-CN" sz="1200" b="0" i="0" kern="1200" dirty="0">
                <a:solidFill>
                  <a:schemeClr val="tx1"/>
                </a:solidFill>
                <a:effectLst/>
                <a:latin typeface="+mn-lt"/>
                <a:ea typeface="+mn-ea"/>
                <a:cs typeface="+mn-cs"/>
              </a:rPr>
              <a:t>TM</a:t>
            </a:r>
            <a:r>
              <a:rPr lang="zh-CN" altLang="en-US" sz="1200" b="0" i="0" kern="1200" dirty="0">
                <a:solidFill>
                  <a:schemeClr val="tx1"/>
                </a:solidFill>
                <a:effectLst/>
                <a:latin typeface="+mn-lt"/>
                <a:ea typeface="+mn-ea"/>
                <a:cs typeface="+mn-cs"/>
              </a:rPr>
              <a:t>级别的锁会是</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级别只有一个</a:t>
            </a:r>
            <a:r>
              <a:rPr lang="en-US" altLang="zh-CN" sz="1200" b="0" i="0" kern="1200" dirty="0">
                <a:solidFill>
                  <a:schemeClr val="tx1"/>
                </a:solidFill>
                <a:effectLst/>
                <a:latin typeface="+mn-lt"/>
                <a:ea typeface="+mn-ea"/>
                <a:cs typeface="+mn-cs"/>
              </a:rPr>
              <a:t>X</a:t>
            </a:r>
            <a:r>
              <a:rPr lang="zh-CN" altLang="en-US" sz="1200" b="0" i="0" kern="1200" dirty="0">
                <a:solidFill>
                  <a:schemeClr val="tx1"/>
                </a:solidFill>
                <a:effectLst/>
                <a:latin typeface="+mn-lt"/>
                <a:ea typeface="+mn-ea"/>
                <a:cs typeface="+mn-cs"/>
              </a:rPr>
              <a:t>，而根据表格说明，当</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遇到</a:t>
            </a:r>
            <a:r>
              <a:rPr lang="en-US" altLang="zh-CN" sz="1200" b="0" i="0" kern="1200" dirty="0">
                <a:solidFill>
                  <a:schemeClr val="tx1"/>
                </a:solidFill>
                <a:effectLst/>
                <a:latin typeface="+mn-lt"/>
                <a:ea typeface="+mn-ea"/>
                <a:cs typeface="+mn-cs"/>
              </a:rPr>
              <a:t>RX</a:t>
            </a:r>
            <a:r>
              <a:rPr lang="zh-CN" altLang="en-US" sz="1200" b="0" i="0" kern="1200" dirty="0">
                <a:solidFill>
                  <a:schemeClr val="tx1"/>
                </a:solidFill>
                <a:effectLst/>
                <a:latin typeface="+mn-lt"/>
                <a:ea typeface="+mn-ea"/>
                <a:cs typeface="+mn-cs"/>
              </a:rPr>
              <a:t>的时候，如果</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个操作非同一条记录，那么则不会冲突，故</a:t>
            </a:r>
            <a:r>
              <a:rPr lang="en-US" altLang="zh-CN" sz="1200" b="0" i="0" kern="1200" dirty="0">
                <a:solidFill>
                  <a:schemeClr val="tx1"/>
                </a:solidFill>
                <a:effectLst/>
                <a:latin typeface="+mn-lt"/>
                <a:ea typeface="+mn-ea"/>
                <a:cs typeface="+mn-cs"/>
              </a:rPr>
              <a:t>AB</a:t>
            </a:r>
            <a:r>
              <a:rPr lang="zh-CN" altLang="en-US" sz="1200" b="0" i="0" kern="1200" dirty="0">
                <a:solidFill>
                  <a:schemeClr val="tx1"/>
                </a:solidFill>
                <a:effectLst/>
                <a:latin typeface="+mn-lt"/>
                <a:ea typeface="+mn-ea"/>
                <a:cs typeface="+mn-cs"/>
              </a:rPr>
              <a:t>两个操作均会按照各自的先加一个</a:t>
            </a:r>
            <a:r>
              <a:rPr lang="en-US" altLang="zh-CN" sz="1200" b="0" i="0" kern="1200" dirty="0">
                <a:solidFill>
                  <a:schemeClr val="tx1"/>
                </a:solidFill>
                <a:effectLst/>
                <a:latin typeface="+mn-lt"/>
                <a:ea typeface="+mn-ea"/>
                <a:cs typeface="+mn-cs"/>
              </a:rPr>
              <a:t>TM</a:t>
            </a:r>
            <a:r>
              <a:rPr lang="zh-CN" altLang="en-US" sz="1200" b="0" i="0" kern="1200" dirty="0">
                <a:solidFill>
                  <a:schemeClr val="tx1"/>
                </a:solidFill>
                <a:effectLst/>
                <a:latin typeface="+mn-lt"/>
                <a:ea typeface="+mn-ea"/>
                <a:cs typeface="+mn-cs"/>
              </a:rPr>
              <a:t>锁，再加一个</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锁，再顺利执行各自的操作，不会阻塞。</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如果将</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操作的记录</a:t>
            </a:r>
            <a:r>
              <a:rPr lang="en-US" altLang="zh-CN" sz="1200" b="0" i="0" kern="1200" dirty="0">
                <a:solidFill>
                  <a:schemeClr val="tx1"/>
                </a:solidFill>
                <a:effectLst/>
                <a:latin typeface="+mn-lt"/>
                <a:ea typeface="+mn-ea"/>
                <a:cs typeface="+mn-cs"/>
              </a:rPr>
              <a:t>id</a:t>
            </a:r>
            <a:r>
              <a:rPr lang="zh-CN" altLang="en-US" sz="1200" b="0" i="0" kern="1200" dirty="0">
                <a:solidFill>
                  <a:schemeClr val="tx1"/>
                </a:solidFill>
                <a:effectLst/>
                <a:latin typeface="+mn-lt"/>
                <a:ea typeface="+mn-ea"/>
                <a:cs typeface="+mn-cs"/>
              </a:rPr>
              <a:t>换位</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，那么两个操作记录为同一条记录，在</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锁上会表现出冲突，所以</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操作就会等待</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操作完成提交后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也就是</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的</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锁释放了后</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B</a:t>
            </a:r>
            <a:r>
              <a:rPr lang="zh-CN" altLang="en-US" sz="1200" b="0" i="0" kern="1200" dirty="0">
                <a:solidFill>
                  <a:schemeClr val="tx1"/>
                </a:solidFill>
                <a:effectLst/>
                <a:latin typeface="+mn-lt"/>
                <a:ea typeface="+mn-ea"/>
                <a:cs typeface="+mn-cs"/>
              </a:rPr>
              <a:t>再相应的生成一个</a:t>
            </a:r>
            <a:r>
              <a:rPr lang="en-US" altLang="zh-CN" sz="1200" b="0" i="0" kern="1200" dirty="0">
                <a:solidFill>
                  <a:schemeClr val="tx1"/>
                </a:solidFill>
                <a:effectLst/>
                <a:latin typeface="+mn-lt"/>
                <a:ea typeface="+mn-ea"/>
                <a:cs typeface="+mn-cs"/>
              </a:rPr>
              <a:t>TM</a:t>
            </a:r>
            <a:r>
              <a:rPr lang="zh-CN" altLang="en-US" sz="1200" b="0" i="0" kern="1200" dirty="0">
                <a:solidFill>
                  <a:schemeClr val="tx1"/>
                </a:solidFill>
                <a:effectLst/>
                <a:latin typeface="+mn-lt"/>
                <a:ea typeface="+mn-ea"/>
                <a:cs typeface="+mn-cs"/>
              </a:rPr>
              <a:t>锁和一个</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锁再完成操作，否则的话会一直阻塞，等待</a:t>
            </a:r>
            <a:r>
              <a:rPr lang="en-US" altLang="zh-CN" sz="1200" b="0" i="0" kern="1200" dirty="0">
                <a:solidFill>
                  <a:schemeClr val="tx1"/>
                </a:solidFill>
                <a:effectLst/>
                <a:latin typeface="+mn-lt"/>
                <a:ea typeface="+mn-ea"/>
                <a:cs typeface="+mn-cs"/>
              </a:rPr>
              <a:t>A</a:t>
            </a:r>
            <a:r>
              <a:rPr lang="zh-CN" altLang="en-US" sz="1200" b="0" i="0" kern="1200" dirty="0">
                <a:solidFill>
                  <a:schemeClr val="tx1"/>
                </a:solidFill>
                <a:effectLst/>
                <a:latin typeface="+mn-lt"/>
                <a:ea typeface="+mn-ea"/>
                <a:cs typeface="+mn-cs"/>
              </a:rPr>
              <a:t>释放</a:t>
            </a:r>
            <a:r>
              <a:rPr lang="en-US" altLang="zh-CN" sz="1200" b="0" i="0" kern="1200" dirty="0">
                <a:solidFill>
                  <a:schemeClr val="tx1"/>
                </a:solidFill>
                <a:effectLst/>
                <a:latin typeface="+mn-lt"/>
                <a:ea typeface="+mn-ea"/>
                <a:cs typeface="+mn-cs"/>
              </a:rPr>
              <a:t>TX</a:t>
            </a:r>
            <a:r>
              <a:rPr lang="zh-CN" altLang="en-US" sz="1200" b="0" i="0" kern="1200" dirty="0">
                <a:solidFill>
                  <a:schemeClr val="tx1"/>
                </a:solidFill>
                <a:effectLst/>
                <a:latin typeface="+mn-lt"/>
                <a:ea typeface="+mn-ea"/>
                <a:cs typeface="+mn-cs"/>
              </a:rPr>
              <a:t>锁。</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u="none" strike="noStrike" dirty="0">
                <a:solidFill>
                  <a:srgbClr val="000000"/>
                </a:solidFill>
                <a:effectLst/>
                <a:latin typeface="PingFang SC"/>
              </a:rPr>
              <a:t>当一个事务修改或删除了共享池持有分析锁的数据库对象时， </a:t>
            </a:r>
            <a:r>
              <a:rPr lang="en-US" altLang="zh-CN" b="0" i="0" u="none" strike="noStrike" dirty="0">
                <a:solidFill>
                  <a:srgbClr val="000000"/>
                </a:solidFill>
                <a:effectLst/>
                <a:latin typeface="PingFang SC"/>
              </a:rPr>
              <a:t>ORACLE </a:t>
            </a:r>
            <a:r>
              <a:rPr lang="zh-CN" altLang="en-US" b="0" i="0" u="none" strike="noStrike" dirty="0">
                <a:solidFill>
                  <a:srgbClr val="000000"/>
                </a:solidFill>
                <a:effectLst/>
                <a:latin typeface="PingFang SC"/>
              </a:rPr>
              <a:t>使共享池中的对象作废，下次在引用这条</a:t>
            </a:r>
            <a:r>
              <a:rPr lang="en-US" altLang="zh-CN" b="0" i="0" u="none" strike="noStrike" dirty="0">
                <a:solidFill>
                  <a:srgbClr val="000000"/>
                </a:solidFill>
                <a:effectLst/>
                <a:latin typeface="PingFang SC"/>
              </a:rPr>
              <a:t>SQL/PLSQL </a:t>
            </a:r>
            <a:r>
              <a:rPr lang="zh-CN" altLang="en-US" b="0" i="0" u="none" strike="noStrike" dirty="0">
                <a:solidFill>
                  <a:srgbClr val="000000"/>
                </a:solidFill>
                <a:effectLst/>
                <a:latin typeface="PingFang SC"/>
              </a:rPr>
              <a:t>语 句时， </a:t>
            </a:r>
            <a:r>
              <a:rPr lang="en-US" altLang="zh-CN" b="0" i="0" u="none" strike="noStrike" dirty="0">
                <a:solidFill>
                  <a:srgbClr val="000000"/>
                </a:solidFill>
                <a:effectLst/>
                <a:latin typeface="PingFang SC"/>
              </a:rPr>
              <a:t>ORACLE </a:t>
            </a:r>
            <a:r>
              <a:rPr lang="zh-CN" altLang="en-US" b="0" i="0" u="none" strike="noStrike" dirty="0">
                <a:solidFill>
                  <a:srgbClr val="000000"/>
                </a:solidFill>
                <a:effectLst/>
                <a:latin typeface="PingFang SC"/>
              </a:rPr>
              <a:t>重新分析编译此语句。</a:t>
            </a:r>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32B91C9-46B2-44E8-A7FD-15ABD48527B9}"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hasCustomPrompt="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hasCustomPrompt="1"/>
          </p:nvPr>
        </p:nvSpPr>
        <p:spPr>
          <a:xfrm>
            <a:off x="628650" y="365125"/>
            <a:ext cx="5762625"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pic>
        <p:nvPicPr>
          <p:cNvPr id="9" name="图片 2" descr="21.png"/>
          <p:cNvPicPr>
            <a:picLocks noChangeAspect="1"/>
          </p:cNvPicPr>
          <p:nvPr userDrawn="1"/>
        </p:nvPicPr>
        <p:blipFill>
          <a:blip r:embed="rId2">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7296" y="105735"/>
            <a:ext cx="608104" cy="4712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9" name="图片 2" descr="21.png"/>
          <p:cNvPicPr>
            <a:picLocks noChangeAspect="1"/>
          </p:cNvPicPr>
          <p:nvPr userDrawn="1"/>
        </p:nvPicPr>
        <p:blipFill>
          <a:blip r:embed="rId2">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307296" y="105735"/>
            <a:ext cx="608104" cy="4712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hasCustomPrompt="1"/>
          </p:nvPr>
        </p:nvSpPr>
        <p:spPr>
          <a:xfrm>
            <a:off x="62865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hasCustomPrompt="1"/>
          </p:nvPr>
        </p:nvSpPr>
        <p:spPr>
          <a:xfrm>
            <a:off x="4648200" y="1825625"/>
            <a:ext cx="386715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5" name="日期占位符 4"/>
          <p:cNvSpPr>
            <a:spLocks noGrp="1"/>
          </p:cNvSpPr>
          <p:nvPr>
            <p:ph type="dt" sz="half" idx="10"/>
          </p:nvPr>
        </p:nvSpPr>
        <p:spPr/>
        <p:txBody>
          <a:bodyPr/>
          <a:lstStyle/>
          <a:p>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A0359FA-D625-4310-B545-F187C9061FA8}"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A0359FA-D625-4310-B545-F187C9061FA8}" type="slidenum">
              <a:rPr lang="zh-CN" altLang="en-US" smtClean="0"/>
            </a:fld>
            <a:endParaRPr lang="zh-CN" altLang="en-US" dirty="0"/>
          </a:p>
        </p:txBody>
      </p:sp>
      <p:pic>
        <p:nvPicPr>
          <p:cNvPr id="7" name="图片 2" descr="21.png"/>
          <p:cNvPicPr>
            <a:picLocks noChangeAspect="1"/>
          </p:cNvPicPr>
          <p:nvPr userDrawn="1"/>
        </p:nvPicPr>
        <p:blipFill>
          <a:blip r:embed="rId14">
            <a:extLst>
              <a:ext uri="{28A0092B-C50C-407E-A947-70E740481C1C}">
                <a14:useLocalDpi xmlns:a14="http://schemas.microsoft.com/office/drawing/2010/main" val="0"/>
              </a:ext>
            </a:extLst>
          </a:blip>
          <a:srcRect t="8333" b="81250"/>
          <a:stretch>
            <a:fillRect/>
          </a:stretch>
        </p:blipFill>
        <p:spPr bwMode="auto">
          <a:xfrm rot="10800000">
            <a:off x="0" y="731518"/>
            <a:ext cx="9412224" cy="134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组合 8"/>
          <p:cNvGrpSpPr/>
          <p:nvPr userDrawn="1"/>
        </p:nvGrpSpPr>
        <p:grpSpPr>
          <a:xfrm>
            <a:off x="8288677" y="71396"/>
            <a:ext cx="692043" cy="617786"/>
            <a:chOff x="140958" y="510805"/>
            <a:chExt cx="1507363" cy="1345622"/>
          </a:xfrm>
        </p:grpSpPr>
        <p:pic>
          <p:nvPicPr>
            <p:cNvPr id="10" name="图片 9"/>
            <p:cNvPicPr>
              <a:picLocks noChangeAspect="1"/>
            </p:cNvPicPr>
            <p:nvPr/>
          </p:nvPicPr>
          <p:blipFill>
            <a:blip r:embed="rId15" cstate="print">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6278" y="510805"/>
              <a:ext cx="910936" cy="910936"/>
            </a:xfrm>
            <a:prstGeom prst="rect">
              <a:avLst/>
            </a:prstGeom>
          </p:spPr>
        </p:pic>
        <p:pic>
          <p:nvPicPr>
            <p:cNvPr id="11" name="图片 10"/>
            <p:cNvPicPr>
              <a:picLocks noChangeAspect="1"/>
            </p:cNvPicPr>
            <p:nvPr/>
          </p:nvPicPr>
          <p:blipFill>
            <a:blip r:embed="rId15" cstate="print">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958" y="791359"/>
              <a:ext cx="910936" cy="910936"/>
            </a:xfrm>
            <a:prstGeom prst="rect">
              <a:avLst/>
            </a:prstGeom>
          </p:spPr>
        </p:pic>
        <p:pic>
          <p:nvPicPr>
            <p:cNvPr id="12" name="图片 11"/>
            <p:cNvPicPr>
              <a:picLocks noChangeAspect="1"/>
            </p:cNvPicPr>
            <p:nvPr/>
          </p:nvPicPr>
          <p:blipFill>
            <a:blip r:embed="rId15"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7385" y="945491"/>
              <a:ext cx="910936" cy="910936"/>
            </a:xfrm>
            <a:prstGeom prst="rect">
              <a:avLst/>
            </a:prstGeom>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microsoft.com/office/2007/relationships/hdphoto" Target="../media/image5.wdp"/><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p:nvPicPr>
        <p:blipFill>
          <a:blip r:embed="rId1" cstate="print">
            <a:lum bright="70000" contrast="-70000"/>
            <a:extLst>
              <a:ext uri="{BEBA8EAE-BF5A-486C-A8C5-ECC9F3942E4B}">
                <a14:imgProps xmlns:a14="http://schemas.microsoft.com/office/drawing/2010/main">
                  <a14:imgLayer r:embed="rId2">
                    <a14:imgEffect>
                      <a14:brightnessContrast bright="20000" contrast="-20000"/>
                    </a14:imgEffect>
                    <a14:imgEffect>
                      <a14:saturation sat="200000"/>
                    </a14:imgEffect>
                  </a14:imgLayer>
                </a14:imgProps>
              </a:ex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3" name="矩形 2"/>
          <p:cNvSpPr/>
          <p:nvPr/>
        </p:nvSpPr>
        <p:spPr>
          <a:xfrm>
            <a:off x="1542676" y="1246827"/>
            <a:ext cx="6070893" cy="2510495"/>
          </a:xfrm>
          <a:prstGeom prst="rect">
            <a:avLst/>
          </a:prstGeom>
          <a:noFill/>
        </p:spPr>
        <p:txBody>
          <a:bodyPr wrap="none" lIns="91440" tIns="45720" rIns="91440" bIns="45720">
            <a:spAutoFit/>
          </a:bodyPr>
          <a:lstStyle/>
          <a:p>
            <a:pPr algn="ctr">
              <a:lnSpc>
                <a:spcPct val="200000"/>
              </a:lnSpc>
            </a:pPr>
            <a:r>
              <a:rPr lang="zh-CN" altLang="en-US" sz="48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大型数据库应用技术</a:t>
            </a:r>
            <a:endParaRPr lang="en-US" altLang="zh-CN" sz="48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a:p>
            <a:pPr algn="ctr">
              <a:lnSpc>
                <a:spcPct val="200000"/>
              </a:lnSpc>
            </a:pPr>
            <a:r>
              <a:rPr lang="en-US" altLang="zh-CN"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6-Oracle</a:t>
            </a:r>
            <a:r>
              <a:rPr lang="zh-CN" altLang="en-US"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控制与安全</a:t>
            </a:r>
            <a:endParaRPr lang="en-US" altLang="zh-CN" sz="3600" b="1" spc="300" dirty="0">
              <a:ln w="0"/>
              <a:solidFill>
                <a:srgbClr val="002060"/>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sp>
        <p:nvSpPr>
          <p:cNvPr id="4" name="矩形 3"/>
          <p:cNvSpPr/>
          <p:nvPr/>
        </p:nvSpPr>
        <p:spPr>
          <a:xfrm>
            <a:off x="3402450" y="4839029"/>
            <a:ext cx="2339102" cy="559769"/>
          </a:xfrm>
          <a:prstGeom prst="rect">
            <a:avLst/>
          </a:prstGeom>
          <a:noFill/>
        </p:spPr>
        <p:txBody>
          <a:bodyPr wrap="none" lIns="91440" tIns="45720" rIns="91440" bIns="45720">
            <a:spAutoFit/>
          </a:bodyPr>
          <a:lstStyle/>
          <a:p>
            <a:pPr algn="ctr">
              <a:lnSpc>
                <a:spcPct val="150000"/>
              </a:lnSpc>
            </a:pPr>
            <a:r>
              <a:rPr lang="zh-CN" altLang="en-US" sz="2400" b="0" cap="none" spc="0" dirty="0">
                <a:ln w="0"/>
                <a:solidFill>
                  <a:srgbClr val="00206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rPr>
              <a:t>授课教师：王欢</a:t>
            </a:r>
            <a:endParaRPr lang="en-US" altLang="zh-CN" sz="2400" b="0" cap="none" spc="0" dirty="0">
              <a:ln w="0"/>
              <a:solidFill>
                <a:srgbClr val="002060"/>
              </a:solidFill>
              <a:effectLst>
                <a:outerShdw blurRad="38100" dist="19050" dir="2700000" algn="tl" rotWithShape="0">
                  <a:schemeClr val="dk1">
                    <a:alpha val="40000"/>
                  </a:schemeClr>
                </a:outerShdw>
              </a:effectLst>
              <a:latin typeface="楷体" panose="02010609060101010101" pitchFamily="49" charset="-122"/>
              <a:ea typeface="楷体" panose="02010609060101010101" pitchFamily="49" charset="-122"/>
            </a:endParaRPr>
          </a:p>
        </p:txBody>
      </p:sp>
      <p:sp>
        <p:nvSpPr>
          <p:cNvPr id="11" name="灯片编号占位符 10"/>
          <p:cNvSpPr>
            <a:spLocks noGrp="1"/>
          </p:cNvSpPr>
          <p:nvPr>
            <p:ph type="sldNum" sz="quarter" idx="12"/>
          </p:nvPr>
        </p:nvSpPr>
        <p:spPr/>
        <p:txBody>
          <a:bodyPr/>
          <a:lstStyle/>
          <a:p>
            <a:fld id="{A38E8DFF-0CE6-4310-92E3-88A0B6C83ADE}" type="slidenum">
              <a:rPr lang="zh-CN" altLang="en-US" smtClean="0"/>
            </a:fld>
            <a:endParaRPr lang="zh-CN" altLang="en-US" dirty="0"/>
          </a:p>
        </p:txBody>
      </p:sp>
      <p:grpSp>
        <p:nvGrpSpPr>
          <p:cNvPr id="17" name="组合 16"/>
          <p:cNvGrpSpPr/>
          <p:nvPr/>
        </p:nvGrpSpPr>
        <p:grpSpPr>
          <a:xfrm>
            <a:off x="97770" y="93207"/>
            <a:ext cx="1222443" cy="1091274"/>
            <a:chOff x="140958" y="510805"/>
            <a:chExt cx="1507363" cy="1345622"/>
          </a:xfrm>
        </p:grpSpPr>
        <p:pic>
          <p:nvPicPr>
            <p:cNvPr id="10" name="图片 9"/>
            <p:cNvPicPr>
              <a:picLocks noChangeAspect="1"/>
            </p:cNvPicPr>
            <p:nvPr/>
          </p:nvPicPr>
          <p:blipFill>
            <a:blip r:embed="rId3">
              <a:duotone>
                <a:schemeClr val="accent2">
                  <a:shade val="45000"/>
                  <a:satMod val="135000"/>
                </a:schemeClr>
                <a:prstClr val="white"/>
              </a:duotone>
              <a:extLst>
                <a:ext uri="{28A0092B-C50C-407E-A947-70E740481C1C}">
                  <a14:useLocalDpi xmlns:a14="http://schemas.microsoft.com/office/drawing/2010/main" val="0"/>
                </a:ext>
              </a:extLst>
            </a:blip>
            <a:stretch>
              <a:fillRect/>
            </a:stretch>
          </p:blipFill>
          <p:spPr>
            <a:xfrm>
              <a:off x="646278" y="510805"/>
              <a:ext cx="910936" cy="910936"/>
            </a:xfrm>
            <a:prstGeom prst="rect">
              <a:avLst/>
            </a:prstGeom>
          </p:spPr>
        </p:pic>
        <p:pic>
          <p:nvPicPr>
            <p:cNvPr id="16" name="图片 15"/>
            <p:cNvPicPr>
              <a:picLocks noChangeAspect="1"/>
            </p:cNvPicPr>
            <p:nvPr/>
          </p:nvPicPr>
          <p:blipFill>
            <a:blip r:embed="rId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140958" y="791359"/>
              <a:ext cx="910936" cy="910936"/>
            </a:xfrm>
            <a:prstGeom prst="rect">
              <a:avLst/>
            </a:prstGeom>
          </p:spPr>
        </p:pic>
        <p:pic>
          <p:nvPicPr>
            <p:cNvPr id="15" name="图片 14"/>
            <p:cNvPicPr>
              <a:picLocks noChangeAspect="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37385" y="945491"/>
              <a:ext cx="910936" cy="910936"/>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为了确保数据库共享访问的数据正确性，要求</a:t>
            </a:r>
            <a:r>
              <a:rPr lang="en-US" altLang="zh-CN" sz="2400" b="1" dirty="0">
                <a:solidFill>
                  <a:schemeClr val="tx1"/>
                </a:solidFill>
                <a:latin typeface="Euclid" panose="02020503060505020303" pitchFamily="18" charset="0"/>
                <a:ea typeface="华文细黑" panose="02010600040101010101" pitchFamily="2" charset="-122"/>
              </a:rPr>
              <a:t>DBMS</a:t>
            </a:r>
            <a:r>
              <a:rPr lang="zh-CN" altLang="en-US" sz="2400" b="1" dirty="0">
                <a:solidFill>
                  <a:schemeClr val="tx1"/>
                </a:solidFill>
                <a:latin typeface="Euclid" panose="02020503060505020303" pitchFamily="18" charset="0"/>
                <a:ea typeface="华文细黑" panose="02010600040101010101" pitchFamily="2" charset="-122"/>
              </a:rPr>
              <a:t>的事务管理机制维护事务的</a:t>
            </a:r>
            <a:r>
              <a:rPr lang="en-US" altLang="zh-CN" sz="2400" b="1" dirty="0">
                <a:solidFill>
                  <a:schemeClr val="tx1"/>
                </a:solidFill>
                <a:latin typeface="Euclid" panose="02020503060505020303" pitchFamily="18" charset="0"/>
                <a:ea typeface="华文细黑" panose="02010600040101010101" pitchFamily="2" charset="-122"/>
              </a:rPr>
              <a:t>ACID</a:t>
            </a:r>
            <a:r>
              <a:rPr lang="zh-CN" altLang="en-US" sz="2400" b="1" dirty="0">
                <a:solidFill>
                  <a:schemeClr val="tx1"/>
                </a:solidFill>
                <a:latin typeface="Euclid" panose="02020503060505020303" pitchFamily="18" charset="0"/>
                <a:ea typeface="华文细黑" panose="02010600040101010101" pitchFamily="2" charset="-122"/>
              </a:rPr>
              <a:t>特性。</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zh-CN" sz="2400" b="1" dirty="0">
                <a:latin typeface="Euclid" panose="02020503060505020303" pitchFamily="18" charset="0"/>
                <a:ea typeface="华文细黑" panose="02010600040101010101" pitchFamily="2" charset="-122"/>
              </a:rPr>
              <a:t>原子性（Atomic）</a:t>
            </a:r>
            <a:endParaRPr lang="en-US" altLang="zh-CN" sz="2400" b="1" dirty="0">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zh-CN" sz="2400" b="1" dirty="0">
                <a:latin typeface="Euclid" panose="02020503060505020303" pitchFamily="18" charset="0"/>
                <a:ea typeface="华文细黑" panose="02010600040101010101" pitchFamily="2" charset="-122"/>
              </a:rPr>
              <a:t>一致性（ConDemoltent）</a:t>
            </a:r>
            <a:endParaRPr lang="en-US" altLang="zh-CN" sz="2400" b="1" dirty="0">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zh-CN" sz="2400" b="1" dirty="0">
                <a:latin typeface="Euclid" panose="02020503060505020303" pitchFamily="18" charset="0"/>
                <a:ea typeface="华文细黑" panose="02010600040101010101" pitchFamily="2" charset="-122"/>
              </a:rPr>
              <a:t>隔离性（Isolated）</a:t>
            </a:r>
            <a:endParaRPr lang="en-US" altLang="zh-CN" sz="2400" b="1" dirty="0">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zh-CN" sz="2400" b="1" dirty="0">
                <a:latin typeface="Euclid" panose="02020503060505020303" pitchFamily="18" charset="0"/>
                <a:ea typeface="华文细黑" panose="02010600040101010101" pitchFamily="2" charset="-122"/>
              </a:rPr>
              <a:t>持久性（Durability）</a:t>
            </a:r>
            <a:endParaRPr lang="zh-CN" altLang="zh-CN" sz="2400" b="1" dirty="0">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2" name="矩形 11"/>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事务的四个特性（</a:t>
            </a:r>
            <a:r>
              <a:rPr lang="en-US" altLang="zh-CN" sz="2800" b="1" dirty="0">
                <a:solidFill>
                  <a:srgbClr val="C00000"/>
                </a:solidFill>
                <a:latin typeface="华文中宋" panose="02010600040101010101" pitchFamily="2" charset="-122"/>
                <a:ea typeface="华文中宋" panose="02010600040101010101" pitchFamily="2" charset="-122"/>
              </a:rPr>
              <a:t>ACID</a:t>
            </a:r>
            <a:r>
              <a:rPr lang="zh-CN" altLang="en-US" sz="2800" b="1" dirty="0">
                <a:solidFill>
                  <a:srgbClr val="C00000"/>
                </a:solidFill>
                <a:latin typeface="华文中宋" panose="02010600040101010101" pitchFamily="2" charset="-122"/>
                <a:ea typeface="华文中宋" panose="02010600040101010101" pitchFamily="2" charset="-122"/>
              </a:rPr>
              <a: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5"/>
            <a:ext cx="5206638"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1、</a:t>
            </a:r>
            <a:r>
              <a:rPr lang="zh-CN" altLang="en-US" sz="2400" b="1" dirty="0">
                <a:solidFill>
                  <a:srgbClr val="C00000"/>
                </a:solidFill>
                <a:latin typeface="Euclid" panose="02020503060505020303" pitchFamily="18" charset="0"/>
                <a:ea typeface="华文细黑" panose="02010600040101010101" pitchFamily="2" charset="-122"/>
              </a:rPr>
              <a:t>原子性</a:t>
            </a:r>
            <a:r>
              <a:rPr lang="en-US" altLang="zh-CN" sz="2400" b="1" dirty="0">
                <a:solidFill>
                  <a:srgbClr val="C00000"/>
                </a:solidFill>
                <a:latin typeface="Euclid" panose="02020503060505020303" pitchFamily="18" charset="0"/>
                <a:ea typeface="华文细黑" panose="02010600040101010101" pitchFamily="2" charset="-122"/>
              </a:rPr>
              <a:t>（Atomicity</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：一个事务里面所有包含的 </a:t>
            </a:r>
            <a:r>
              <a:rPr lang="en-US" altLang="zh-CN" sz="2400" b="1" dirty="0">
                <a:solidFill>
                  <a:schemeClr val="tx1"/>
                </a:solidFill>
                <a:latin typeface="Euclid" panose="02020503060505020303" pitchFamily="18" charset="0"/>
                <a:ea typeface="华文细黑" panose="02010600040101010101" pitchFamily="2" charset="-122"/>
              </a:rPr>
              <a:t>SQL </a:t>
            </a:r>
            <a:r>
              <a:rPr lang="zh-CN" altLang="en-US" sz="2400" b="1" dirty="0">
                <a:solidFill>
                  <a:schemeClr val="tx1"/>
                </a:solidFill>
                <a:latin typeface="Euclid" panose="02020503060505020303" pitchFamily="18" charset="0"/>
                <a:ea typeface="华文细黑" panose="02010600040101010101" pitchFamily="2" charset="-122"/>
              </a:rPr>
              <a:t>语句是一个执行整体，不可分割，要么都做，要么都不做。</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rgbClr val="0070C0"/>
                </a:solidFill>
                <a:latin typeface="楷体" panose="02010609060101010101" pitchFamily="49" charset="-122"/>
                <a:ea typeface="楷体" panose="02010609060101010101" pitchFamily="49" charset="-122"/>
              </a:rPr>
              <a:t>    假如在处理过程中，在完成了步骤</a:t>
            </a:r>
            <a:r>
              <a:rPr lang="en-US" altLang="zh-CN" sz="2000" b="1" dirty="0">
                <a:solidFill>
                  <a:srgbClr val="0070C0"/>
                </a:solidFill>
                <a:latin typeface="楷体" panose="02010609060101010101" pitchFamily="49" charset="-122"/>
                <a:ea typeface="楷体" panose="02010609060101010101" pitchFamily="49" charset="-122"/>
              </a:rPr>
              <a:t>3</a:t>
            </a:r>
            <a:r>
              <a:rPr lang="zh-CN" altLang="en-US" sz="2000" b="1" dirty="0">
                <a:solidFill>
                  <a:srgbClr val="0070C0"/>
                </a:solidFill>
                <a:latin typeface="楷体" panose="02010609060101010101" pitchFamily="49" charset="-122"/>
                <a:ea typeface="楷体" panose="02010609060101010101" pitchFamily="49" charset="-122"/>
              </a:rPr>
              <a:t>，尚未完成步骤</a:t>
            </a:r>
            <a:r>
              <a:rPr lang="en-US" altLang="zh-CN" sz="2000" b="1" dirty="0">
                <a:solidFill>
                  <a:srgbClr val="0070C0"/>
                </a:solidFill>
                <a:latin typeface="楷体" panose="02010609060101010101" pitchFamily="49" charset="-122"/>
                <a:ea typeface="楷体" panose="02010609060101010101" pitchFamily="49" charset="-122"/>
              </a:rPr>
              <a:t>6</a:t>
            </a:r>
            <a:r>
              <a:rPr lang="zh-CN" altLang="en-US" sz="2000" b="1" dirty="0">
                <a:solidFill>
                  <a:srgbClr val="0070C0"/>
                </a:solidFill>
                <a:latin typeface="楷体" panose="02010609060101010101" pitchFamily="49" charset="-122"/>
                <a:ea typeface="楷体" panose="02010609060101010101" pitchFamily="49" charset="-122"/>
              </a:rPr>
              <a:t>的过程中突然发生电源或软硬件故障，这样数据库中的数据就变成了</a:t>
            </a:r>
            <a:r>
              <a:rPr lang="en-US" altLang="zh-CN" sz="2000" b="1" dirty="0">
                <a:solidFill>
                  <a:srgbClr val="0070C0"/>
                </a:solidFill>
                <a:latin typeface="楷体" panose="02010609060101010101" pitchFamily="49" charset="-122"/>
                <a:ea typeface="楷体" panose="02010609060101010101" pitchFamily="49" charset="-122"/>
              </a:rPr>
              <a:t>A=500</a:t>
            </a:r>
            <a:r>
              <a:rPr lang="zh-CN" altLang="en-US" sz="2000" b="1" dirty="0">
                <a:solidFill>
                  <a:srgbClr val="0070C0"/>
                </a:solidFill>
                <a:latin typeface="楷体" panose="02010609060101010101" pitchFamily="49" charset="-122"/>
                <a:ea typeface="楷体" panose="02010609060101010101" pitchFamily="49" charset="-122"/>
              </a:rPr>
              <a:t>，</a:t>
            </a:r>
            <a:r>
              <a:rPr lang="en-US" altLang="zh-CN" sz="2000" b="1" dirty="0">
                <a:solidFill>
                  <a:srgbClr val="0070C0"/>
                </a:solidFill>
                <a:latin typeface="楷体" panose="02010609060101010101" pitchFamily="49" charset="-122"/>
                <a:ea typeface="楷体" panose="02010609060101010101" pitchFamily="49" charset="-122"/>
              </a:rPr>
              <a:t>B=1000</a:t>
            </a:r>
            <a:r>
              <a:rPr lang="zh-CN" altLang="en-US" sz="2000" b="1" dirty="0">
                <a:solidFill>
                  <a:srgbClr val="0070C0"/>
                </a:solidFill>
                <a:latin typeface="楷体" panose="02010609060101010101" pitchFamily="49" charset="-122"/>
                <a:ea typeface="楷体" panose="02010609060101010101" pitchFamily="49" charset="-122"/>
              </a:rPr>
              <a:t>，数据的一致性已被破坏，必须将数据恢复到初始状态，这称为数据库的回滚（</a:t>
            </a:r>
            <a:r>
              <a:rPr lang="en-US" altLang="zh-CN" sz="2000" b="1" dirty="0">
                <a:solidFill>
                  <a:srgbClr val="0070C0"/>
                </a:solidFill>
                <a:latin typeface="楷体" panose="02010609060101010101" pitchFamily="49" charset="-122"/>
                <a:ea typeface="楷体" panose="02010609060101010101" pitchFamily="49" charset="-122"/>
              </a:rPr>
              <a:t>ROLLBACK</a:t>
            </a:r>
            <a:r>
              <a:rPr lang="zh-CN" altLang="en-US" sz="2000" b="1" dirty="0">
                <a:solidFill>
                  <a:srgbClr val="0070C0"/>
                </a:solidFill>
                <a:latin typeface="楷体" panose="02010609060101010101" pitchFamily="49" charset="-122"/>
                <a:ea typeface="楷体" panose="02010609060101010101" pitchFamily="49" charset="-122"/>
              </a:rPr>
              <a:t>）操作。</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事务的四个特性（</a:t>
            </a:r>
            <a:r>
              <a:rPr lang="en-US" altLang="zh-CN" sz="2800" b="1" dirty="0">
                <a:solidFill>
                  <a:srgbClr val="C00000"/>
                </a:solidFill>
                <a:latin typeface="华文中宋" panose="02010600040101010101" pitchFamily="2" charset="-122"/>
                <a:ea typeface="华文中宋" panose="02010600040101010101" pitchFamily="2" charset="-122"/>
              </a:rPr>
              <a:t>ACID</a:t>
            </a:r>
            <a:r>
              <a:rPr lang="zh-CN" altLang="en-US" sz="2800" b="1" dirty="0">
                <a:solidFill>
                  <a:srgbClr val="C00000"/>
                </a:solidFill>
                <a:latin typeface="华文中宋" panose="02010600040101010101" pitchFamily="2" charset="-122"/>
                <a:ea typeface="华文中宋" panose="02010600040101010101" pitchFamily="2" charset="-122"/>
              </a:rPr>
              <a: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96459" y="2218670"/>
            <a:ext cx="3257143" cy="4447619"/>
          </a:xfrm>
          <a:prstGeom prst="rect">
            <a:avLst/>
          </a:prstGeom>
        </p:spPr>
      </p:pic>
      <p:sp>
        <p:nvSpPr>
          <p:cNvPr id="10" name="矩形 9"/>
          <p:cNvSpPr/>
          <p:nvPr/>
        </p:nvSpPr>
        <p:spPr>
          <a:xfrm>
            <a:off x="6181928" y="1331248"/>
            <a:ext cx="2286203" cy="923330"/>
          </a:xfrm>
          <a:prstGeom prst="rect">
            <a:avLst/>
          </a:prstGeom>
        </p:spPr>
        <p:txBody>
          <a:bodyPr wrap="none">
            <a:spAutoFit/>
          </a:bodyPr>
          <a:lstStyle/>
          <a:p>
            <a:pPr algn="ctr"/>
            <a:r>
              <a:rPr lang="zh-CN" altLang="en-US" b="1" dirty="0">
                <a:solidFill>
                  <a:srgbClr val="C00000"/>
                </a:solidFill>
                <a:latin typeface="楷体" panose="02010609060101010101" pitchFamily="49" charset="-122"/>
                <a:ea typeface="楷体" panose="02010609060101010101" pitchFamily="49" charset="-122"/>
              </a:rPr>
              <a:t>转账事务处理流程</a:t>
            </a:r>
            <a:endParaRPr lang="en-US" altLang="zh-CN" b="1" dirty="0">
              <a:solidFill>
                <a:srgbClr val="C00000"/>
              </a:solidFill>
              <a:latin typeface="楷体" panose="02010609060101010101" pitchFamily="49" charset="-122"/>
              <a:ea typeface="楷体" panose="02010609060101010101" pitchFamily="49" charset="-122"/>
            </a:endParaRPr>
          </a:p>
          <a:p>
            <a:pPr algn="ctr"/>
            <a:r>
              <a:rPr lang="zh-CN" altLang="en-US" b="1" dirty="0">
                <a:solidFill>
                  <a:srgbClr val="C00000"/>
                </a:solidFill>
                <a:latin typeface="楷体" panose="02010609060101010101" pitchFamily="49" charset="-122"/>
                <a:ea typeface="楷体" panose="02010609060101010101" pitchFamily="49" charset="-122"/>
              </a:rPr>
              <a:t>初始</a:t>
            </a:r>
            <a:r>
              <a:rPr lang="en-US" altLang="zh-CN" b="1" dirty="0">
                <a:solidFill>
                  <a:srgbClr val="C00000"/>
                </a:solidFill>
                <a:latin typeface="楷体" panose="02010609060101010101" pitchFamily="49" charset="-122"/>
                <a:ea typeface="楷体" panose="02010609060101010101" pitchFamily="49" charset="-122"/>
              </a:rPr>
              <a:t>A=1000，B=1000</a:t>
            </a:r>
            <a:endParaRPr lang="en-US" altLang="zh-CN" b="1" dirty="0">
              <a:solidFill>
                <a:srgbClr val="C00000"/>
              </a:solidFill>
              <a:latin typeface="楷体" panose="02010609060101010101" pitchFamily="49" charset="-122"/>
              <a:ea typeface="楷体" panose="02010609060101010101" pitchFamily="49" charset="-122"/>
            </a:endParaRPr>
          </a:p>
          <a:p>
            <a:pPr algn="ctr"/>
            <a:r>
              <a:rPr lang="en-US" altLang="zh-CN"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给</a:t>
            </a:r>
            <a:r>
              <a:rPr lang="en-US" altLang="zh-CN" b="1" dirty="0">
                <a:solidFill>
                  <a:srgbClr val="C00000"/>
                </a:solidFill>
                <a:latin typeface="楷体" panose="02010609060101010101" pitchFamily="49" charset="-122"/>
                <a:ea typeface="楷体" panose="02010609060101010101" pitchFamily="49" charset="-122"/>
              </a:rPr>
              <a:t>B</a:t>
            </a:r>
            <a:r>
              <a:rPr lang="zh-CN" altLang="en-US" b="1" dirty="0">
                <a:solidFill>
                  <a:srgbClr val="C00000"/>
                </a:solidFill>
                <a:latin typeface="楷体" panose="02010609060101010101" pitchFamily="49" charset="-122"/>
                <a:ea typeface="楷体" panose="02010609060101010101" pitchFamily="49" charset="-122"/>
              </a:rPr>
              <a:t>转账</a:t>
            </a:r>
            <a:r>
              <a:rPr lang="en-US" altLang="zh-CN" b="1" dirty="0">
                <a:solidFill>
                  <a:srgbClr val="C00000"/>
                </a:solidFill>
                <a:latin typeface="楷体" panose="02010609060101010101" pitchFamily="49" charset="-122"/>
                <a:ea typeface="楷体" panose="02010609060101010101" pitchFamily="49" charset="-122"/>
              </a:rPr>
              <a:t>500</a:t>
            </a:r>
            <a:endParaRPr lang="en-US" altLang="zh-CN" b="1" dirty="0">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5"/>
            <a:ext cx="5206638"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2、</a:t>
            </a:r>
            <a:r>
              <a:rPr lang="zh-CN" altLang="en-US" sz="2400" b="1" dirty="0">
                <a:solidFill>
                  <a:srgbClr val="C00000"/>
                </a:solidFill>
                <a:latin typeface="Euclid" panose="02020503060505020303" pitchFamily="18" charset="0"/>
                <a:ea typeface="华文细黑" panose="02010600040101010101" pitchFamily="2" charset="-122"/>
              </a:rPr>
              <a:t>一致性</a:t>
            </a:r>
            <a:r>
              <a:rPr lang="en-US" altLang="zh-CN" sz="2400" b="1" dirty="0">
                <a:solidFill>
                  <a:srgbClr val="C00000"/>
                </a:solidFill>
                <a:latin typeface="Euclid" panose="02020503060505020303" pitchFamily="18" charset="0"/>
                <a:ea typeface="华文细黑" panose="02010600040101010101" pitchFamily="2" charset="-122"/>
              </a:rPr>
              <a:t>（</a:t>
            </a:r>
            <a:r>
              <a:rPr lang="en-US" altLang="zh-CN" sz="2400" b="1" dirty="0" err="1">
                <a:solidFill>
                  <a:srgbClr val="C00000"/>
                </a:solidFill>
                <a:latin typeface="Euclid" panose="02020503060505020303" pitchFamily="18" charset="0"/>
                <a:ea typeface="华文细黑" panose="02010600040101010101" pitchFamily="2" charset="-122"/>
              </a:rPr>
              <a:t>ConDemoltent</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：是指事务应该</a:t>
            </a:r>
            <a:r>
              <a:rPr lang="zh-CN" altLang="en-US" sz="2400" b="1" dirty="0">
                <a:solidFill>
                  <a:srgbClr val="7030A0"/>
                </a:solidFill>
                <a:latin typeface="Euclid" panose="02020503060505020303" pitchFamily="18" charset="0"/>
                <a:ea typeface="华文细黑" panose="02010600040101010101" pitchFamily="2" charset="-122"/>
              </a:rPr>
              <a:t>正确</a:t>
            </a:r>
            <a:r>
              <a:rPr lang="zh-CN" altLang="en-US" sz="2400" b="1" dirty="0">
                <a:solidFill>
                  <a:schemeClr val="tx1"/>
                </a:solidFill>
                <a:latin typeface="Euclid" panose="02020503060505020303" pitchFamily="18" charset="0"/>
                <a:ea typeface="华文细黑" panose="02010600040101010101" pitchFamily="2" charset="-122"/>
              </a:rPr>
              <a:t>的转换系统状态。事务开始时，数据库中的数据是一致的，事务结束时，数据库的数据也必须是一致的。</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rgbClr val="0070C0"/>
                </a:solidFill>
                <a:latin typeface="楷体" panose="02010609060101010101" pitchFamily="49" charset="-122"/>
                <a:ea typeface="楷体" panose="02010609060101010101" pitchFamily="49" charset="-122"/>
              </a:rPr>
              <a:t>    银行转帐过程中，要么转帐金额从一个帐户转入另一个帐户（在不考虑转账费用的情况下，转账方减少的金额与收账方增加的金额是相等）要么两个帐户都不变，没有其他的情况。</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事务的四个特性（</a:t>
            </a:r>
            <a:r>
              <a:rPr lang="en-US" altLang="zh-CN" sz="2800" b="1" dirty="0">
                <a:solidFill>
                  <a:srgbClr val="C00000"/>
                </a:solidFill>
                <a:latin typeface="华文中宋" panose="02010600040101010101" pitchFamily="2" charset="-122"/>
                <a:ea typeface="华文中宋" panose="02010600040101010101" pitchFamily="2" charset="-122"/>
              </a:rPr>
              <a:t>ACID</a:t>
            </a:r>
            <a:r>
              <a:rPr lang="zh-CN" altLang="en-US" sz="2800" b="1" dirty="0">
                <a:solidFill>
                  <a:srgbClr val="C00000"/>
                </a:solidFill>
                <a:latin typeface="华文中宋" panose="02010600040101010101" pitchFamily="2" charset="-122"/>
                <a:ea typeface="华文中宋" panose="02010600040101010101" pitchFamily="2" charset="-122"/>
              </a:rPr>
              <a: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96459" y="2218670"/>
            <a:ext cx="3257143" cy="4447619"/>
          </a:xfrm>
          <a:prstGeom prst="rect">
            <a:avLst/>
          </a:prstGeom>
        </p:spPr>
      </p:pic>
      <p:sp>
        <p:nvSpPr>
          <p:cNvPr id="10" name="矩形 9"/>
          <p:cNvSpPr/>
          <p:nvPr/>
        </p:nvSpPr>
        <p:spPr>
          <a:xfrm>
            <a:off x="6181928" y="1331248"/>
            <a:ext cx="2286203" cy="923330"/>
          </a:xfrm>
          <a:prstGeom prst="rect">
            <a:avLst/>
          </a:prstGeom>
        </p:spPr>
        <p:txBody>
          <a:bodyPr wrap="none">
            <a:spAutoFit/>
          </a:bodyPr>
          <a:lstStyle/>
          <a:p>
            <a:pPr algn="ctr"/>
            <a:r>
              <a:rPr lang="zh-CN" altLang="en-US" b="1" dirty="0">
                <a:solidFill>
                  <a:srgbClr val="C00000"/>
                </a:solidFill>
                <a:latin typeface="楷体" panose="02010609060101010101" pitchFamily="49" charset="-122"/>
                <a:ea typeface="楷体" panose="02010609060101010101" pitchFamily="49" charset="-122"/>
              </a:rPr>
              <a:t>转账事务处理流程</a:t>
            </a:r>
            <a:endParaRPr lang="en-US" altLang="zh-CN" b="1" dirty="0">
              <a:solidFill>
                <a:srgbClr val="C00000"/>
              </a:solidFill>
              <a:latin typeface="楷体" panose="02010609060101010101" pitchFamily="49" charset="-122"/>
              <a:ea typeface="楷体" panose="02010609060101010101" pitchFamily="49" charset="-122"/>
            </a:endParaRPr>
          </a:p>
          <a:p>
            <a:pPr algn="ctr"/>
            <a:r>
              <a:rPr lang="zh-CN" altLang="en-US" b="1" dirty="0">
                <a:solidFill>
                  <a:srgbClr val="C00000"/>
                </a:solidFill>
                <a:latin typeface="楷体" panose="02010609060101010101" pitchFamily="49" charset="-122"/>
                <a:ea typeface="楷体" panose="02010609060101010101" pitchFamily="49" charset="-122"/>
              </a:rPr>
              <a:t>初始</a:t>
            </a:r>
            <a:r>
              <a:rPr lang="en-US" altLang="zh-CN" b="1" dirty="0">
                <a:solidFill>
                  <a:srgbClr val="C00000"/>
                </a:solidFill>
                <a:latin typeface="楷体" panose="02010609060101010101" pitchFamily="49" charset="-122"/>
                <a:ea typeface="楷体" panose="02010609060101010101" pitchFamily="49" charset="-122"/>
              </a:rPr>
              <a:t>A=1000，B=1000</a:t>
            </a:r>
            <a:endParaRPr lang="en-US" altLang="zh-CN" b="1" dirty="0">
              <a:solidFill>
                <a:srgbClr val="C00000"/>
              </a:solidFill>
              <a:latin typeface="楷体" panose="02010609060101010101" pitchFamily="49" charset="-122"/>
              <a:ea typeface="楷体" panose="02010609060101010101" pitchFamily="49" charset="-122"/>
            </a:endParaRPr>
          </a:p>
          <a:p>
            <a:pPr algn="ctr"/>
            <a:r>
              <a:rPr lang="en-US" altLang="zh-CN"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给</a:t>
            </a:r>
            <a:r>
              <a:rPr lang="en-US" altLang="zh-CN" b="1" dirty="0">
                <a:solidFill>
                  <a:srgbClr val="C00000"/>
                </a:solidFill>
                <a:latin typeface="楷体" panose="02010609060101010101" pitchFamily="49" charset="-122"/>
                <a:ea typeface="楷体" panose="02010609060101010101" pitchFamily="49" charset="-122"/>
              </a:rPr>
              <a:t>B</a:t>
            </a:r>
            <a:r>
              <a:rPr lang="zh-CN" altLang="en-US" b="1" dirty="0">
                <a:solidFill>
                  <a:srgbClr val="C00000"/>
                </a:solidFill>
                <a:latin typeface="楷体" panose="02010609060101010101" pitchFamily="49" charset="-122"/>
                <a:ea typeface="楷体" panose="02010609060101010101" pitchFamily="49" charset="-122"/>
              </a:rPr>
              <a:t>转账</a:t>
            </a:r>
            <a:r>
              <a:rPr lang="en-US" altLang="zh-CN" b="1" dirty="0">
                <a:solidFill>
                  <a:srgbClr val="C00000"/>
                </a:solidFill>
                <a:latin typeface="楷体" panose="02010609060101010101" pitchFamily="49" charset="-122"/>
                <a:ea typeface="楷体" panose="02010609060101010101" pitchFamily="49" charset="-122"/>
              </a:rPr>
              <a:t>500</a:t>
            </a:r>
            <a:endParaRPr lang="en-US" altLang="zh-CN" b="1" dirty="0">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5"/>
            <a:ext cx="5206638"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3、</a:t>
            </a:r>
            <a:r>
              <a:rPr lang="zh-CN" altLang="en-US" sz="2400" b="1" dirty="0">
                <a:solidFill>
                  <a:srgbClr val="C00000"/>
                </a:solidFill>
                <a:latin typeface="Euclid" panose="02020503060505020303" pitchFamily="18" charset="0"/>
                <a:ea typeface="华文细黑" panose="02010600040101010101" pitchFamily="2" charset="-122"/>
              </a:rPr>
              <a:t>隔离性</a:t>
            </a:r>
            <a:r>
              <a:rPr lang="en-US" altLang="zh-CN" sz="2400" b="1" dirty="0">
                <a:solidFill>
                  <a:srgbClr val="C00000"/>
                </a:solidFill>
                <a:latin typeface="Euclid" panose="02020503060505020303" pitchFamily="18" charset="0"/>
                <a:ea typeface="华文细黑" panose="02010600040101010101" pitchFamily="2" charset="-122"/>
              </a:rPr>
              <a:t>（Isolation</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：是指数据库允许多个并发事务同时对数据进行读写和修改的能力，而不会导致数据不一致状态，即不同事务的执行不能互相干扰。</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rgbClr val="0070C0"/>
                </a:solidFill>
                <a:latin typeface="楷体" panose="02010609060101010101" pitchFamily="49" charset="-122"/>
                <a:ea typeface="楷体" panose="02010609060101010101" pitchFamily="49" charset="-122"/>
              </a:rPr>
              <a:t>    银行的每笔转帐都不能被其它的转账干扰，对相同账户的不同转账操作不会同时进行。</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事务的四个特性（</a:t>
            </a:r>
            <a:r>
              <a:rPr lang="en-US" altLang="zh-CN" sz="2800" b="1" dirty="0">
                <a:solidFill>
                  <a:srgbClr val="C00000"/>
                </a:solidFill>
                <a:latin typeface="华文中宋" panose="02010600040101010101" pitchFamily="2" charset="-122"/>
                <a:ea typeface="华文中宋" panose="02010600040101010101" pitchFamily="2" charset="-122"/>
              </a:rPr>
              <a:t>ACID</a:t>
            </a:r>
            <a:r>
              <a:rPr lang="zh-CN" altLang="en-US" sz="2800" b="1" dirty="0">
                <a:solidFill>
                  <a:srgbClr val="C00000"/>
                </a:solidFill>
                <a:latin typeface="华文中宋" panose="02010600040101010101" pitchFamily="2" charset="-122"/>
                <a:ea typeface="华文中宋" panose="02010600040101010101" pitchFamily="2" charset="-122"/>
              </a:rPr>
              <a: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96459" y="2218670"/>
            <a:ext cx="3257143" cy="4447619"/>
          </a:xfrm>
          <a:prstGeom prst="rect">
            <a:avLst/>
          </a:prstGeom>
        </p:spPr>
      </p:pic>
      <p:sp>
        <p:nvSpPr>
          <p:cNvPr id="10" name="矩形 9"/>
          <p:cNvSpPr/>
          <p:nvPr/>
        </p:nvSpPr>
        <p:spPr>
          <a:xfrm>
            <a:off x="6181928" y="1331248"/>
            <a:ext cx="2286203" cy="923330"/>
          </a:xfrm>
          <a:prstGeom prst="rect">
            <a:avLst/>
          </a:prstGeom>
        </p:spPr>
        <p:txBody>
          <a:bodyPr wrap="none">
            <a:spAutoFit/>
          </a:bodyPr>
          <a:lstStyle/>
          <a:p>
            <a:pPr algn="ctr"/>
            <a:r>
              <a:rPr lang="zh-CN" altLang="en-US" b="1" dirty="0">
                <a:solidFill>
                  <a:srgbClr val="C00000"/>
                </a:solidFill>
                <a:latin typeface="楷体" panose="02010609060101010101" pitchFamily="49" charset="-122"/>
                <a:ea typeface="楷体" panose="02010609060101010101" pitchFamily="49" charset="-122"/>
              </a:rPr>
              <a:t>转账事务处理流程</a:t>
            </a:r>
            <a:endParaRPr lang="en-US" altLang="zh-CN" b="1" dirty="0">
              <a:solidFill>
                <a:srgbClr val="C00000"/>
              </a:solidFill>
              <a:latin typeface="楷体" panose="02010609060101010101" pitchFamily="49" charset="-122"/>
              <a:ea typeface="楷体" panose="02010609060101010101" pitchFamily="49" charset="-122"/>
            </a:endParaRPr>
          </a:p>
          <a:p>
            <a:pPr algn="ctr"/>
            <a:r>
              <a:rPr lang="zh-CN" altLang="en-US" b="1" dirty="0">
                <a:solidFill>
                  <a:srgbClr val="C00000"/>
                </a:solidFill>
                <a:latin typeface="楷体" panose="02010609060101010101" pitchFamily="49" charset="-122"/>
                <a:ea typeface="楷体" panose="02010609060101010101" pitchFamily="49" charset="-122"/>
              </a:rPr>
              <a:t>初始</a:t>
            </a:r>
            <a:r>
              <a:rPr lang="en-US" altLang="zh-CN" b="1" dirty="0">
                <a:solidFill>
                  <a:srgbClr val="C00000"/>
                </a:solidFill>
                <a:latin typeface="楷体" panose="02010609060101010101" pitchFamily="49" charset="-122"/>
                <a:ea typeface="楷体" panose="02010609060101010101" pitchFamily="49" charset="-122"/>
              </a:rPr>
              <a:t>A=1000，B=1000</a:t>
            </a:r>
            <a:endParaRPr lang="en-US" altLang="zh-CN" b="1" dirty="0">
              <a:solidFill>
                <a:srgbClr val="C00000"/>
              </a:solidFill>
              <a:latin typeface="楷体" panose="02010609060101010101" pitchFamily="49" charset="-122"/>
              <a:ea typeface="楷体" panose="02010609060101010101" pitchFamily="49" charset="-122"/>
            </a:endParaRPr>
          </a:p>
          <a:p>
            <a:pPr algn="ctr"/>
            <a:r>
              <a:rPr lang="en-US" altLang="zh-CN"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给</a:t>
            </a:r>
            <a:r>
              <a:rPr lang="en-US" altLang="zh-CN" b="1" dirty="0">
                <a:solidFill>
                  <a:srgbClr val="C00000"/>
                </a:solidFill>
                <a:latin typeface="楷体" panose="02010609060101010101" pitchFamily="49" charset="-122"/>
                <a:ea typeface="楷体" panose="02010609060101010101" pitchFamily="49" charset="-122"/>
              </a:rPr>
              <a:t>B</a:t>
            </a:r>
            <a:r>
              <a:rPr lang="zh-CN" altLang="en-US" b="1" dirty="0">
                <a:solidFill>
                  <a:srgbClr val="C00000"/>
                </a:solidFill>
                <a:latin typeface="楷体" panose="02010609060101010101" pitchFamily="49" charset="-122"/>
                <a:ea typeface="楷体" panose="02010609060101010101" pitchFamily="49" charset="-122"/>
              </a:rPr>
              <a:t>转账</a:t>
            </a:r>
            <a:r>
              <a:rPr lang="en-US" altLang="zh-CN" b="1" dirty="0">
                <a:solidFill>
                  <a:srgbClr val="C00000"/>
                </a:solidFill>
                <a:latin typeface="楷体" panose="02010609060101010101" pitchFamily="49" charset="-122"/>
                <a:ea typeface="楷体" panose="02010609060101010101" pitchFamily="49" charset="-122"/>
              </a:rPr>
              <a:t>500</a:t>
            </a:r>
            <a:endParaRPr lang="en-US" altLang="zh-CN" b="1" dirty="0">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5"/>
            <a:ext cx="5206638"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4、</a:t>
            </a:r>
            <a:r>
              <a:rPr lang="zh-CN" altLang="en-US" sz="2400" b="1" dirty="0">
                <a:solidFill>
                  <a:srgbClr val="C00000"/>
                </a:solidFill>
                <a:latin typeface="Euclid" panose="02020503060505020303" pitchFamily="18" charset="0"/>
                <a:ea typeface="华文细黑" panose="02010600040101010101" pitchFamily="2" charset="-122"/>
              </a:rPr>
              <a:t>持久性</a:t>
            </a:r>
            <a:r>
              <a:rPr lang="en-US" altLang="zh-CN" sz="2400" b="1" dirty="0">
                <a:solidFill>
                  <a:srgbClr val="C00000"/>
                </a:solidFill>
                <a:latin typeface="Euclid" panose="02020503060505020303" pitchFamily="18" charset="0"/>
                <a:ea typeface="华文细黑" panose="02010600040101010101" pitchFamily="2" charset="-122"/>
              </a:rPr>
              <a:t>（Durability</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：是指事务一旦被提交，它对数据库中数据的改变就是永久性的，后续的操作和故障不应该对其有任何影响。</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rgbClr val="0070C0"/>
                </a:solidFill>
                <a:latin typeface="楷体" panose="02010609060101010101" pitchFamily="49" charset="-122"/>
                <a:ea typeface="楷体" panose="02010609060101010101" pitchFamily="49" charset="-122"/>
              </a:rPr>
              <a:t>    银行的每笔转帐结果都会被永久保存下来，后续的转账和故障不应该对这笔结果有所改变。</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事务的四个特性（</a:t>
            </a:r>
            <a:r>
              <a:rPr lang="en-US" altLang="zh-CN" sz="2800" b="1" dirty="0">
                <a:solidFill>
                  <a:srgbClr val="C00000"/>
                </a:solidFill>
                <a:latin typeface="华文中宋" panose="02010600040101010101" pitchFamily="2" charset="-122"/>
                <a:ea typeface="华文中宋" panose="02010600040101010101" pitchFamily="2" charset="-122"/>
              </a:rPr>
              <a:t>ACID</a:t>
            </a:r>
            <a:r>
              <a:rPr lang="zh-CN" altLang="en-US" sz="2800" b="1" dirty="0">
                <a:solidFill>
                  <a:srgbClr val="C00000"/>
                </a:solidFill>
                <a:latin typeface="华文中宋" panose="02010600040101010101" pitchFamily="2" charset="-122"/>
                <a:ea typeface="华文中宋" panose="02010600040101010101" pitchFamily="2" charset="-122"/>
              </a:rPr>
              <a: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96459" y="2218670"/>
            <a:ext cx="3257143" cy="4447619"/>
          </a:xfrm>
          <a:prstGeom prst="rect">
            <a:avLst/>
          </a:prstGeom>
        </p:spPr>
      </p:pic>
      <p:sp>
        <p:nvSpPr>
          <p:cNvPr id="10" name="矩形 9"/>
          <p:cNvSpPr/>
          <p:nvPr/>
        </p:nvSpPr>
        <p:spPr>
          <a:xfrm>
            <a:off x="6181928" y="1331248"/>
            <a:ext cx="2286203" cy="923330"/>
          </a:xfrm>
          <a:prstGeom prst="rect">
            <a:avLst/>
          </a:prstGeom>
        </p:spPr>
        <p:txBody>
          <a:bodyPr wrap="none">
            <a:spAutoFit/>
          </a:bodyPr>
          <a:lstStyle/>
          <a:p>
            <a:pPr algn="ctr"/>
            <a:r>
              <a:rPr lang="zh-CN" altLang="en-US" b="1" dirty="0">
                <a:solidFill>
                  <a:srgbClr val="C00000"/>
                </a:solidFill>
                <a:latin typeface="楷体" panose="02010609060101010101" pitchFamily="49" charset="-122"/>
                <a:ea typeface="楷体" panose="02010609060101010101" pitchFamily="49" charset="-122"/>
              </a:rPr>
              <a:t>转账事务处理流程</a:t>
            </a:r>
            <a:endParaRPr lang="en-US" altLang="zh-CN" b="1" dirty="0">
              <a:solidFill>
                <a:srgbClr val="C00000"/>
              </a:solidFill>
              <a:latin typeface="楷体" panose="02010609060101010101" pitchFamily="49" charset="-122"/>
              <a:ea typeface="楷体" panose="02010609060101010101" pitchFamily="49" charset="-122"/>
            </a:endParaRPr>
          </a:p>
          <a:p>
            <a:pPr algn="ctr"/>
            <a:r>
              <a:rPr lang="zh-CN" altLang="en-US" b="1" dirty="0">
                <a:solidFill>
                  <a:srgbClr val="C00000"/>
                </a:solidFill>
                <a:latin typeface="楷体" panose="02010609060101010101" pitchFamily="49" charset="-122"/>
                <a:ea typeface="楷体" panose="02010609060101010101" pitchFamily="49" charset="-122"/>
              </a:rPr>
              <a:t>初始</a:t>
            </a:r>
            <a:r>
              <a:rPr lang="en-US" altLang="zh-CN" b="1" dirty="0">
                <a:solidFill>
                  <a:srgbClr val="C00000"/>
                </a:solidFill>
                <a:latin typeface="楷体" panose="02010609060101010101" pitchFamily="49" charset="-122"/>
                <a:ea typeface="楷体" panose="02010609060101010101" pitchFamily="49" charset="-122"/>
              </a:rPr>
              <a:t>A=1000，B=1000</a:t>
            </a:r>
            <a:endParaRPr lang="en-US" altLang="zh-CN" b="1" dirty="0">
              <a:solidFill>
                <a:srgbClr val="C00000"/>
              </a:solidFill>
              <a:latin typeface="楷体" panose="02010609060101010101" pitchFamily="49" charset="-122"/>
              <a:ea typeface="楷体" panose="02010609060101010101" pitchFamily="49" charset="-122"/>
            </a:endParaRPr>
          </a:p>
          <a:p>
            <a:pPr algn="ctr"/>
            <a:r>
              <a:rPr lang="en-US" altLang="zh-CN"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给</a:t>
            </a:r>
            <a:r>
              <a:rPr lang="en-US" altLang="zh-CN" b="1" dirty="0">
                <a:solidFill>
                  <a:srgbClr val="C00000"/>
                </a:solidFill>
                <a:latin typeface="楷体" panose="02010609060101010101" pitchFamily="49" charset="-122"/>
                <a:ea typeface="楷体" panose="02010609060101010101" pitchFamily="49" charset="-122"/>
              </a:rPr>
              <a:t>B</a:t>
            </a:r>
            <a:r>
              <a:rPr lang="zh-CN" altLang="en-US" b="1" dirty="0">
                <a:solidFill>
                  <a:srgbClr val="C00000"/>
                </a:solidFill>
                <a:latin typeface="楷体" panose="02010609060101010101" pitchFamily="49" charset="-122"/>
                <a:ea typeface="楷体" panose="02010609060101010101" pitchFamily="49" charset="-122"/>
              </a:rPr>
              <a:t>转账</a:t>
            </a:r>
            <a:r>
              <a:rPr lang="en-US" altLang="zh-CN" b="1" dirty="0">
                <a:solidFill>
                  <a:srgbClr val="C00000"/>
                </a:solidFill>
                <a:latin typeface="楷体" panose="02010609060101010101" pitchFamily="49" charset="-122"/>
                <a:ea typeface="楷体" panose="02010609060101010101" pitchFamily="49" charset="-122"/>
              </a:rPr>
              <a:t>500</a:t>
            </a:r>
            <a:endParaRPr lang="en-US" altLang="zh-CN" b="1" dirty="0">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事务是用来分割数据库操作的逻辑单元，事务既有起点，也有终点。</a:t>
            </a: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的特点是没有“开始事务处理”语句，但有“结束事务处理”语句。</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a:t>
            </a: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提供的事务控制是隐式自动开始的，不需要用户显式的执行事务开始的命令。</a:t>
            </a:r>
            <a:endParaRPr lang="en-US" altLang="zh-CN" sz="2400" b="1" dirty="0">
              <a:solidFill>
                <a:schemeClr val="tx1"/>
              </a:solidFill>
              <a:latin typeface="Euclid" panose="02020503060505020303" pitchFamily="18" charset="0"/>
              <a:ea typeface="华文细黑" panose="02010600040101010101" pitchFamily="2" charset="-122"/>
            </a:endParaRPr>
          </a:p>
          <a:p>
            <a:pPr marL="342900" marR="0" lvl="0" indent="-342900" algn="l" defTabSz="914400" rtl="0" eaLnBrk="1" fontAlgn="auto" latinLnBrk="0" hangingPunct="1">
              <a:lnSpc>
                <a:spcPct val="150000"/>
              </a:lnSpc>
              <a:spcBef>
                <a:spcPts val="0"/>
              </a:spcBef>
              <a:spcAft>
                <a:spcPts val="0"/>
              </a:spcAft>
              <a:buClr>
                <a:srgbClr val="C00000"/>
              </a:buClr>
              <a:buSzTx/>
              <a:buFont typeface="Wingdings" panose="05000000000000000000" pitchFamily="2" charset="2"/>
              <a:buChar char="l"/>
              <a:defRPr/>
            </a:pPr>
            <a:r>
              <a:rPr kumimoji="0" lang="en-US" altLang="zh-CN" sz="2400" b="1" i="0" u="none" strike="noStrike" kern="1200" cap="none" spc="0" normalizeH="0" baseline="0" noProof="0" dirty="0">
                <a:ln>
                  <a:noFill/>
                </a:ln>
                <a:solidFill>
                  <a:srgbClr val="002060"/>
                </a:solidFill>
                <a:effectLst/>
                <a:uLnTx/>
                <a:uFillTx/>
                <a:latin typeface="Euclid" panose="02020503060505020303" pitchFamily="18" charset="0"/>
                <a:ea typeface="华文细黑" panose="02010600040101010101" pitchFamily="2" charset="-122"/>
                <a:cs typeface="+mn-cs"/>
              </a:rPr>
              <a:t> </a:t>
            </a:r>
            <a:r>
              <a:rPr kumimoji="0" lang="zh-CN" altLang="en-US" sz="2400" b="1" i="0" u="none" strike="noStrike" kern="1200" cap="none" spc="0" normalizeH="0" baseline="0" noProof="0" dirty="0">
                <a:ln>
                  <a:noFill/>
                </a:ln>
                <a:solidFill>
                  <a:srgbClr val="002060"/>
                </a:solidFill>
                <a:effectLst/>
                <a:uLnTx/>
                <a:uFillTx/>
                <a:latin typeface="Euclid" panose="02020503060505020303" pitchFamily="18" charset="0"/>
                <a:ea typeface="华文细黑" panose="02010600040101010101" pitchFamily="2" charset="-122"/>
                <a:cs typeface="+mn-cs"/>
              </a:rPr>
              <a:t>当发生如下事件时，事务就</a:t>
            </a:r>
            <a:r>
              <a:rPr kumimoji="0" lang="zh-CN" altLang="en-US"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自动开始</a:t>
            </a:r>
            <a:r>
              <a:rPr kumimoji="0" lang="zh-CN" altLang="en-US" sz="2400" b="1" i="0" u="none" strike="noStrike" kern="1200" cap="none" spc="0" normalizeH="0" baseline="0" noProof="0" dirty="0">
                <a:ln>
                  <a:noFill/>
                </a:ln>
                <a:solidFill>
                  <a:srgbClr val="002060"/>
                </a:solidFill>
                <a:effectLst/>
                <a:uLnTx/>
                <a:uFillTx/>
                <a:latin typeface="Euclid" panose="02020503060505020303" pitchFamily="18" charset="0"/>
                <a:ea typeface="华文细黑" panose="02010600040101010101" pitchFamily="2" charset="-122"/>
                <a:cs typeface="+mn-cs"/>
              </a:rPr>
              <a:t>了：</a:t>
            </a:r>
            <a:endParaRPr kumimoji="0" lang="zh-CN" altLang="en-US" sz="2400" b="1" i="0" u="none" strike="noStrike" kern="1200" cap="none" spc="0" normalizeH="0" baseline="0" noProof="0" dirty="0">
              <a:ln>
                <a:noFill/>
              </a:ln>
              <a:solidFill>
                <a:srgbClr val="002060"/>
              </a:solidFill>
              <a:effectLst/>
              <a:uLnTx/>
              <a:uFillTx/>
              <a:latin typeface="Euclid" panose="02020503060505020303" pitchFamily="18" charset="0"/>
              <a:ea typeface="华文细黑" panose="0201060004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  （</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1</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）连接到数据库，并开始执行第一条</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DML</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语句（</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INSERT</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UPDATE</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或</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DELETE</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a:t>
            </a:r>
            <a:endPar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  （</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2</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）前一个事务结束，又输入另一条</a:t>
            </a:r>
            <a:r>
              <a:rPr kumimoji="0" lang="en-US" altLang="zh-CN"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DML</a:t>
            </a:r>
            <a:r>
              <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语句。</a:t>
            </a:r>
            <a:endParaRPr kumimoji="0" lang="zh-CN" altLang="en-US" sz="20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endParaRPr>
          </a:p>
          <a:p>
            <a:pPr>
              <a:lnSpc>
                <a:spcPct val="150000"/>
              </a:lnSpc>
            </a:pPr>
            <a:r>
              <a:rPr lang="en-US" altLang="zh-CN" sz="2400" b="1" dirty="0">
                <a:solidFill>
                  <a:srgbClr val="002060"/>
                </a:solidFill>
                <a:latin typeface="Euclid" panose="02020503060505020303" pitchFamily="18" charset="0"/>
                <a:ea typeface="华文细黑" panose="02010600040101010101" pitchFamily="2" charset="-122"/>
              </a:rPr>
              <a:t> </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事务处理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002060"/>
                </a:solidFill>
                <a:latin typeface="Euclid" panose="02020503060505020303" pitchFamily="18" charset="0"/>
                <a:ea typeface="华文细黑" panose="02010600040101010101" pitchFamily="2" charset="-122"/>
              </a:rPr>
              <a:t>事务的开始与结束：</a:t>
            </a:r>
            <a:endParaRPr lang="zh-CN" altLang="en-US" sz="2800" b="1" dirty="0">
              <a:solidFill>
                <a:srgbClr val="002060"/>
              </a:solidFill>
              <a:latin typeface="Euclid" panose="02020503060505020303" pitchFamily="18" charset="0"/>
              <a:ea typeface="华文细黑" panose="0201060004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77420" y="1381195"/>
            <a:ext cx="8875141" cy="517636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Clr>
                <a:srgbClr val="C00000"/>
              </a:buClr>
              <a:buFont typeface="Wingdings" panose="05000000000000000000" pitchFamily="2" charset="2"/>
              <a:buChar char="l"/>
            </a:pPr>
            <a:endParaRPr lang="en-US" altLang="zh-CN" sz="2400" b="1" dirty="0">
              <a:solidFill>
                <a:srgbClr val="002060"/>
              </a:solidFill>
              <a:latin typeface="Euclid" panose="02020503060505020303" pitchFamily="18" charset="0"/>
              <a:ea typeface="华文细黑" panose="02010600040101010101" pitchFamily="2" charset="-122"/>
            </a:endParaRPr>
          </a:p>
          <a:p>
            <a:pPr marL="342900" indent="-342900">
              <a:lnSpc>
                <a:spcPct val="150000"/>
              </a:lnSpc>
              <a:buClr>
                <a:srgbClr val="C00000"/>
              </a:buClr>
              <a:buFont typeface="Wingdings" panose="05000000000000000000" pitchFamily="2" charset="2"/>
              <a:buChar char="l"/>
            </a:pPr>
            <a:r>
              <a:rPr lang="zh-CN" altLang="en-US" sz="2400" b="1" dirty="0">
                <a:solidFill>
                  <a:srgbClr val="002060"/>
                </a:solidFill>
                <a:latin typeface="Euclid" panose="02020503060505020303" pitchFamily="18" charset="0"/>
                <a:ea typeface="华文细黑" panose="02010600040101010101" pitchFamily="2" charset="-122"/>
              </a:rPr>
              <a:t>事务的</a:t>
            </a:r>
            <a:r>
              <a:rPr lang="zh-CN" altLang="en-US" sz="2400" b="1" dirty="0">
                <a:solidFill>
                  <a:srgbClr val="C00000"/>
                </a:solidFill>
                <a:latin typeface="Euclid" panose="02020503060505020303" pitchFamily="18" charset="0"/>
                <a:ea typeface="华文细黑" panose="02010600040101010101" pitchFamily="2" charset="-122"/>
              </a:rPr>
              <a:t>结束处理，需要用户进行指定的操作</a:t>
            </a:r>
            <a:r>
              <a:rPr lang="zh-CN" altLang="en-US" sz="2400" b="1" dirty="0">
                <a:solidFill>
                  <a:schemeClr val="tx1"/>
                </a:solidFill>
                <a:latin typeface="Euclid" panose="02020503060505020303" pitchFamily="18" charset="0"/>
                <a:ea typeface="华文细黑" panose="02010600040101010101" pitchFamily="2" charset="-122"/>
              </a:rPr>
              <a:t>，</a:t>
            </a:r>
            <a:r>
              <a:rPr lang="zh-CN" altLang="en-US" sz="2400" b="1" dirty="0">
                <a:solidFill>
                  <a:srgbClr val="002060"/>
                </a:solidFill>
                <a:latin typeface="Euclid" panose="02020503060505020303" pitchFamily="18" charset="0"/>
                <a:ea typeface="华文细黑" panose="02010600040101010101" pitchFamily="2" charset="-122"/>
              </a:rPr>
              <a:t>当发生如下事件时，事务就结束了：</a:t>
            </a:r>
            <a:endParaRPr lang="zh-CN" altLang="en-US" sz="2400" b="1" dirty="0">
              <a:solidFill>
                <a:srgbClr val="002060"/>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1</a:t>
            </a:r>
            <a:r>
              <a:rPr lang="zh-CN" altLang="en-US" sz="2000" b="1" dirty="0">
                <a:solidFill>
                  <a:schemeClr val="tx1"/>
                </a:solidFill>
                <a:latin typeface="Euclid" panose="02020503060505020303" pitchFamily="18" charset="0"/>
                <a:ea typeface="华文细黑" panose="02010600040101010101" pitchFamily="2" charset="-122"/>
              </a:rPr>
              <a:t>）用户执行</a:t>
            </a:r>
            <a:r>
              <a:rPr lang="en-US" altLang="zh-CN" sz="2000" b="1" dirty="0">
                <a:solidFill>
                  <a:schemeClr val="tx1"/>
                </a:solidFill>
                <a:latin typeface="Euclid" panose="02020503060505020303" pitchFamily="18" charset="0"/>
                <a:ea typeface="华文细黑" panose="02010600040101010101" pitchFamily="2" charset="-122"/>
              </a:rPr>
              <a:t>COMMIT</a:t>
            </a:r>
            <a:r>
              <a:rPr lang="zh-CN" altLang="en-US" sz="2000" b="1" dirty="0">
                <a:solidFill>
                  <a:schemeClr val="tx1"/>
                </a:solidFill>
                <a:latin typeface="Euclid" panose="02020503060505020303" pitchFamily="18" charset="0"/>
                <a:ea typeface="华文细黑" panose="02010600040101010101" pitchFamily="2" charset="-122"/>
              </a:rPr>
              <a:t>语句提交事务，或者执行</a:t>
            </a:r>
            <a:r>
              <a:rPr lang="en-US" altLang="zh-CN" sz="2000" b="1" dirty="0">
                <a:solidFill>
                  <a:schemeClr val="tx1"/>
                </a:solidFill>
                <a:latin typeface="Euclid" panose="02020503060505020303" pitchFamily="18" charset="0"/>
                <a:ea typeface="华文细黑" panose="02010600040101010101" pitchFamily="2" charset="-122"/>
              </a:rPr>
              <a:t>ROLLBACK</a:t>
            </a:r>
            <a:r>
              <a:rPr lang="zh-CN" altLang="en-US" sz="2000" b="1" dirty="0">
                <a:solidFill>
                  <a:schemeClr val="tx1"/>
                </a:solidFill>
                <a:latin typeface="Euclid" panose="02020503060505020303" pitchFamily="18" charset="0"/>
                <a:ea typeface="华文细黑" panose="02010600040101010101" pitchFamily="2" charset="-122"/>
              </a:rPr>
              <a:t>语句撤销了事务；</a:t>
            </a:r>
            <a:endParaRPr lang="zh-CN" altLang="en-US" sz="20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chemeClr val="tx1"/>
                </a:solidFill>
                <a:latin typeface="Euclid" panose="02020503060505020303" pitchFamily="18" charset="0"/>
                <a:ea typeface="华文细黑" panose="02010600040101010101" pitchFamily="2" charset="-122"/>
              </a:rPr>
              <a:t>  （</a:t>
            </a:r>
            <a:r>
              <a:rPr lang="en-US" altLang="zh-CN" sz="2000" b="1" dirty="0">
                <a:solidFill>
                  <a:schemeClr val="tx1"/>
                </a:solidFill>
                <a:latin typeface="Euclid" panose="02020503060505020303" pitchFamily="18" charset="0"/>
                <a:ea typeface="华文细黑" panose="02010600040101010101" pitchFamily="2" charset="-122"/>
              </a:rPr>
              <a:t>2</a:t>
            </a:r>
            <a:r>
              <a:rPr lang="zh-CN" altLang="en-US" sz="2000" b="1" dirty="0">
                <a:solidFill>
                  <a:schemeClr val="tx1"/>
                </a:solidFill>
                <a:latin typeface="Euclid" panose="02020503060505020303" pitchFamily="18" charset="0"/>
                <a:ea typeface="华文细黑" panose="02010600040101010101" pitchFamily="2" charset="-122"/>
              </a:rPr>
              <a:t>）用户执行一条数据定义语句</a:t>
            </a:r>
            <a:r>
              <a:rPr lang="en-US" altLang="zh-CN" sz="2000" b="1" dirty="0">
                <a:solidFill>
                  <a:schemeClr val="tx1"/>
                </a:solidFill>
                <a:latin typeface="Euclid" panose="02020503060505020303" pitchFamily="18" charset="0"/>
                <a:ea typeface="华文细黑" panose="02010600040101010101" pitchFamily="2" charset="-122"/>
              </a:rPr>
              <a:t>/</a:t>
            </a:r>
            <a:r>
              <a:rPr lang="zh-CN" altLang="en-US" sz="2000" b="1" dirty="0">
                <a:solidFill>
                  <a:schemeClr val="tx1"/>
                </a:solidFill>
                <a:latin typeface="Euclid" panose="02020503060505020303" pitchFamily="18" charset="0"/>
                <a:ea typeface="华文细黑" panose="02010600040101010101" pitchFamily="2" charset="-122"/>
              </a:rPr>
              <a:t>数据控制语句（</a:t>
            </a:r>
            <a:r>
              <a:rPr lang="en-US" altLang="zh-CN" sz="2000" b="1" dirty="0">
                <a:solidFill>
                  <a:schemeClr val="tx1"/>
                </a:solidFill>
                <a:latin typeface="Euclid" panose="02020503060505020303" pitchFamily="18" charset="0"/>
                <a:ea typeface="华文细黑" panose="02010600040101010101" pitchFamily="2" charset="-122"/>
              </a:rPr>
              <a:t>DDL/DCL</a:t>
            </a:r>
            <a:r>
              <a:rPr lang="zh-CN" altLang="en-US" sz="2000" b="1" dirty="0">
                <a:solidFill>
                  <a:schemeClr val="tx1"/>
                </a:solidFill>
                <a:latin typeface="Euclid" panose="02020503060505020303" pitchFamily="18" charset="0"/>
                <a:ea typeface="华文细黑" panose="02010600040101010101" pitchFamily="2" charset="-122"/>
              </a:rPr>
              <a:t>），如成功 </a:t>
            </a:r>
            <a:r>
              <a:rPr lang="en-US" altLang="zh-CN" sz="2000" b="1" dirty="0">
                <a:solidFill>
                  <a:schemeClr val="tx1"/>
                </a:solidFill>
                <a:latin typeface="Euclid" panose="02020503060505020303" pitchFamily="18" charset="0"/>
                <a:ea typeface="华文细黑" panose="02010600040101010101" pitchFamily="2" charset="-122"/>
              </a:rPr>
              <a:t>Oracle </a:t>
            </a:r>
            <a:r>
              <a:rPr lang="zh-CN" altLang="en-US" sz="2000" b="1" dirty="0">
                <a:solidFill>
                  <a:schemeClr val="tx1"/>
                </a:solidFill>
                <a:latin typeface="Euclid" panose="02020503060505020303" pitchFamily="18" charset="0"/>
                <a:ea typeface="华文细黑" panose="02010600040101010101" pitchFamily="2" charset="-122"/>
              </a:rPr>
              <a:t>会自动 </a:t>
            </a:r>
            <a:r>
              <a:rPr lang="en-US" altLang="zh-CN" sz="2000" b="1" dirty="0">
                <a:solidFill>
                  <a:schemeClr val="tx1"/>
                </a:solidFill>
                <a:latin typeface="Euclid" panose="02020503060505020303" pitchFamily="18" charset="0"/>
                <a:ea typeface="华文细黑" panose="02010600040101010101" pitchFamily="2" charset="-122"/>
              </a:rPr>
              <a:t>COMMIT，</a:t>
            </a:r>
            <a:r>
              <a:rPr lang="zh-CN" altLang="en-US" sz="2000" b="1" dirty="0">
                <a:solidFill>
                  <a:schemeClr val="tx1"/>
                </a:solidFill>
                <a:latin typeface="Euclid" panose="02020503060505020303" pitchFamily="18" charset="0"/>
                <a:ea typeface="华文细黑" panose="02010600040101010101" pitchFamily="2" charset="-122"/>
              </a:rPr>
              <a:t>失败会自动 </a:t>
            </a:r>
            <a:r>
              <a:rPr lang="en-US" altLang="zh-CN" sz="2000" b="1" dirty="0">
                <a:solidFill>
                  <a:schemeClr val="tx1"/>
                </a:solidFill>
                <a:latin typeface="Euclid" panose="02020503060505020303" pitchFamily="18" charset="0"/>
                <a:ea typeface="华文细黑" panose="02010600040101010101" pitchFamily="2" charset="-122"/>
              </a:rPr>
              <a:t>ROLLBACK </a:t>
            </a:r>
            <a:r>
              <a:rPr lang="zh-CN" altLang="en-US" sz="2000" b="1" dirty="0">
                <a:solidFill>
                  <a:schemeClr val="tx1"/>
                </a:solidFill>
                <a:latin typeface="Euclid" panose="02020503060505020303" pitchFamily="18" charset="0"/>
                <a:ea typeface="华文细黑" panose="02010600040101010101" pitchFamily="2" charset="-122"/>
              </a:rPr>
              <a:t>；</a:t>
            </a: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000" b="1" dirty="0">
                <a:solidFill>
                  <a:schemeClr val="tx1"/>
                </a:solidFill>
                <a:latin typeface="Euclid" panose="02020503060505020303" pitchFamily="18" charset="0"/>
                <a:ea typeface="华文细黑" panose="02010600040101010101" pitchFamily="2" charset="-122"/>
              </a:rPr>
              <a:t>  （</a:t>
            </a:r>
            <a:r>
              <a:rPr lang="en-US" altLang="zh-CN" sz="2000" b="1" dirty="0">
                <a:solidFill>
                  <a:schemeClr val="tx1"/>
                </a:solidFill>
                <a:latin typeface="Euclid" panose="02020503060505020303" pitchFamily="18" charset="0"/>
                <a:ea typeface="华文细黑" panose="02010600040101010101" pitchFamily="2" charset="-122"/>
              </a:rPr>
              <a:t>3</a:t>
            </a:r>
            <a:r>
              <a:rPr lang="zh-CN" altLang="en-US" sz="2000" b="1" dirty="0">
                <a:solidFill>
                  <a:schemeClr val="tx1"/>
                </a:solidFill>
                <a:latin typeface="Euclid" panose="02020503060505020303" pitchFamily="18" charset="0"/>
                <a:ea typeface="华文细黑" panose="02010600040101010101" pitchFamily="2" charset="-122"/>
              </a:rPr>
              <a:t>）正常断开数据库连接、正常退出 </a:t>
            </a:r>
            <a:r>
              <a:rPr lang="en-US" altLang="zh-CN" sz="2000" b="1" dirty="0">
                <a:solidFill>
                  <a:schemeClr val="tx1"/>
                </a:solidFill>
                <a:latin typeface="Euclid" panose="02020503060505020303" pitchFamily="18" charset="0"/>
                <a:ea typeface="华文细黑" panose="02010600040101010101" pitchFamily="2" charset="-122"/>
              </a:rPr>
              <a:t>SQL Plus </a:t>
            </a:r>
            <a:r>
              <a:rPr lang="zh-CN" altLang="en-US" sz="2000" b="1" dirty="0">
                <a:solidFill>
                  <a:schemeClr val="tx1"/>
                </a:solidFill>
                <a:latin typeface="Euclid" panose="02020503060505020303" pitchFamily="18" charset="0"/>
                <a:ea typeface="华文细黑" panose="02010600040101010101" pitchFamily="2" charset="-122"/>
              </a:rPr>
              <a:t>环境，</a:t>
            </a:r>
            <a:r>
              <a:rPr lang="en-US" altLang="zh-CN" sz="2000" b="1" dirty="0">
                <a:solidFill>
                  <a:schemeClr val="tx1"/>
                </a:solidFill>
                <a:latin typeface="Euclid" panose="02020503060505020303" pitchFamily="18" charset="0"/>
                <a:ea typeface="华文细黑" panose="02010600040101010101" pitchFamily="2" charset="-122"/>
              </a:rPr>
              <a:t> Oracle </a:t>
            </a:r>
            <a:r>
              <a:rPr lang="zh-CN" altLang="en-US" sz="2000" b="1" dirty="0">
                <a:solidFill>
                  <a:schemeClr val="tx1"/>
                </a:solidFill>
                <a:latin typeface="Euclid" panose="02020503060505020303" pitchFamily="18" charset="0"/>
                <a:ea typeface="华文细黑" panose="02010600040101010101" pitchFamily="2" charset="-122"/>
              </a:rPr>
              <a:t>会自动 </a:t>
            </a:r>
            <a:r>
              <a:rPr lang="en-US" altLang="zh-CN" sz="2000" b="1" dirty="0">
                <a:solidFill>
                  <a:schemeClr val="tx1"/>
                </a:solidFill>
                <a:latin typeface="Euclid" panose="02020503060505020303" pitchFamily="18" charset="0"/>
                <a:ea typeface="华文细黑" panose="02010600040101010101" pitchFamily="2" charset="-122"/>
              </a:rPr>
              <a:t>COMMIT，</a:t>
            </a:r>
            <a:r>
              <a:rPr lang="zh-CN" altLang="en-US" sz="2000" b="1" dirty="0">
                <a:solidFill>
                  <a:schemeClr val="tx1"/>
                </a:solidFill>
                <a:latin typeface="Euclid" panose="02020503060505020303" pitchFamily="18" charset="0"/>
                <a:ea typeface="华文细黑" panose="02010600040101010101" pitchFamily="2" charset="-122"/>
              </a:rPr>
              <a:t>失败会自动 </a:t>
            </a:r>
            <a:r>
              <a:rPr lang="en-US" altLang="zh-CN" sz="2000" b="1" dirty="0">
                <a:solidFill>
                  <a:schemeClr val="tx1"/>
                </a:solidFill>
                <a:latin typeface="Euclid" panose="02020503060505020303" pitchFamily="18" charset="0"/>
                <a:ea typeface="华文细黑" panose="02010600040101010101" pitchFamily="2" charset="-122"/>
              </a:rPr>
              <a:t>ROLLBACK </a:t>
            </a:r>
            <a:r>
              <a:rPr lang="zh-CN" altLang="en-US" sz="2000" b="1" dirty="0">
                <a:solidFill>
                  <a:schemeClr val="tx1"/>
                </a:solidFill>
                <a:latin typeface="Euclid" panose="02020503060505020303" pitchFamily="18" charset="0"/>
                <a:ea typeface="华文细黑" panose="02010600040101010101" pitchFamily="2" charset="-122"/>
              </a:rPr>
              <a:t>；</a:t>
            </a:r>
            <a:endParaRPr lang="zh-CN" altLang="en-US" sz="2400" b="1" dirty="0">
              <a:solidFill>
                <a:schemeClr val="tx1"/>
              </a:solidFill>
              <a:latin typeface="Euclid" panose="02020503060505020303" pitchFamily="18" charset="0"/>
              <a:ea typeface="华文细黑" panose="02010600040101010101" pitchFamily="2" charset="-122"/>
            </a:endParaRPr>
          </a:p>
          <a:p>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事务处理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002060"/>
                </a:solidFill>
                <a:latin typeface="华文中宋" panose="02010600040101010101" pitchFamily="2" charset="-122"/>
                <a:ea typeface="华文中宋" panose="02010600040101010101" pitchFamily="2" charset="-122"/>
              </a:rPr>
              <a:t>事务的开始与结束</a:t>
            </a:r>
            <a:endParaRPr lang="zh-CN" altLang="en-US" sz="2800" b="1" dirty="0">
              <a:solidFill>
                <a:srgbClr val="00206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800" b="1" dirty="0">
                <a:solidFill>
                  <a:schemeClr val="tx1"/>
                </a:solidFill>
                <a:latin typeface="Euclid" panose="02020503060505020303" pitchFamily="18" charset="0"/>
                <a:ea typeface="华文细黑" panose="02010600040101010101" pitchFamily="2" charset="-122"/>
              </a:rPr>
              <a:t>      事务管理的命令包括：</a:t>
            </a:r>
            <a:endParaRPr lang="en-US" altLang="zh-CN" sz="2800" b="1" dirty="0">
              <a:solidFill>
                <a:schemeClr val="tx1"/>
              </a:solidFill>
              <a:latin typeface="Euclid" panose="02020503060505020303" pitchFamily="18" charset="0"/>
              <a:ea typeface="华文细黑" panose="02010600040101010101" pitchFamily="2" charset="-122"/>
            </a:endParaRPr>
          </a:p>
          <a:p>
            <a:pPr marL="1428750" lvl="2" indent="-514350">
              <a:lnSpc>
                <a:spcPct val="150000"/>
              </a:lnSpc>
              <a:buFont typeface="+mj-lt"/>
              <a:buAutoNum type="arabicPeriod"/>
            </a:pPr>
            <a:r>
              <a:rPr lang="en-US" altLang="zh-CN" sz="2800" b="1" dirty="0">
                <a:solidFill>
                  <a:srgbClr val="C00000"/>
                </a:solidFill>
                <a:latin typeface="Euclid" panose="02020503060505020303" pitchFamily="18" charset="0"/>
                <a:ea typeface="华文细黑" panose="02010600040101010101" pitchFamily="2" charset="-122"/>
              </a:rPr>
              <a:t>COMMIT      </a:t>
            </a:r>
            <a:r>
              <a:rPr lang="zh-CN" altLang="en-US" sz="2800" b="1" dirty="0">
                <a:solidFill>
                  <a:schemeClr val="tx1"/>
                </a:solidFill>
                <a:latin typeface="Euclid" panose="02020503060505020303" pitchFamily="18" charset="0"/>
                <a:ea typeface="华文细黑" panose="02010600040101010101" pitchFamily="2" charset="-122"/>
              </a:rPr>
              <a:t>语句提交事务</a:t>
            </a:r>
            <a:endParaRPr lang="en-US" altLang="zh-CN" sz="2800" b="1" dirty="0">
              <a:solidFill>
                <a:schemeClr val="tx1"/>
              </a:solidFill>
              <a:latin typeface="Euclid" panose="02020503060505020303" pitchFamily="18" charset="0"/>
              <a:ea typeface="华文细黑" panose="02010600040101010101" pitchFamily="2" charset="-122"/>
            </a:endParaRPr>
          </a:p>
          <a:p>
            <a:pPr marL="1428750" lvl="2" indent="-514350">
              <a:lnSpc>
                <a:spcPct val="150000"/>
              </a:lnSpc>
              <a:buFont typeface="+mj-lt"/>
              <a:buAutoNum type="arabicPeriod"/>
            </a:pPr>
            <a:r>
              <a:rPr lang="en-US" altLang="zh-CN" sz="2800" b="1" dirty="0">
                <a:solidFill>
                  <a:srgbClr val="C00000"/>
                </a:solidFill>
                <a:latin typeface="Euclid" panose="02020503060505020303" pitchFamily="18" charset="0"/>
                <a:ea typeface="华文细黑" panose="02010600040101010101" pitchFamily="2" charset="-122"/>
              </a:rPr>
              <a:t>ROLLBACK    </a:t>
            </a:r>
            <a:r>
              <a:rPr lang="zh-CN" altLang="en-US" sz="2800" b="1" dirty="0">
                <a:solidFill>
                  <a:schemeClr val="tx1"/>
                </a:solidFill>
                <a:latin typeface="Euclid" panose="02020503060505020303" pitchFamily="18" charset="0"/>
                <a:ea typeface="华文细黑" panose="02010600040101010101" pitchFamily="2" charset="-122"/>
              </a:rPr>
              <a:t>语句回退全部事务</a:t>
            </a:r>
            <a:endParaRPr lang="en-US" altLang="zh-CN" sz="2800" b="1" dirty="0">
              <a:solidFill>
                <a:schemeClr val="tx1"/>
              </a:solidFill>
              <a:latin typeface="Euclid" panose="02020503060505020303" pitchFamily="18" charset="0"/>
              <a:ea typeface="华文细黑" panose="02010600040101010101" pitchFamily="2" charset="-122"/>
            </a:endParaRPr>
          </a:p>
          <a:p>
            <a:pPr marL="1428750" lvl="2" indent="-514350">
              <a:lnSpc>
                <a:spcPct val="150000"/>
              </a:lnSpc>
              <a:buFont typeface="+mj-lt"/>
              <a:buAutoNum type="arabicPeriod"/>
            </a:pPr>
            <a:r>
              <a:rPr lang="zh-CN" altLang="en-US" sz="2800" b="1" dirty="0">
                <a:solidFill>
                  <a:srgbClr val="C00000"/>
                </a:solidFill>
                <a:latin typeface="Euclid" panose="02020503060505020303" pitchFamily="18" charset="0"/>
                <a:ea typeface="华文细黑" panose="02010600040101010101" pitchFamily="2" charset="-122"/>
              </a:rPr>
              <a:t>设置保存点 </a:t>
            </a:r>
            <a:r>
              <a:rPr lang="zh-CN" altLang="en-US" sz="2800" b="1" dirty="0">
                <a:solidFill>
                  <a:schemeClr val="tx1"/>
                </a:solidFill>
                <a:latin typeface="Euclid" panose="02020503060505020303" pitchFamily="18" charset="0"/>
                <a:ea typeface="华文细黑" panose="02010600040101010101" pitchFamily="2" charset="-122"/>
              </a:rPr>
              <a:t>回退部分事务</a:t>
            </a:r>
            <a:endParaRPr lang="en-US" altLang="zh-CN" sz="28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spcBef>
                <a:spcPts val="1200"/>
              </a:spcBef>
              <a:spcAft>
                <a:spcPts val="600"/>
              </a:spcAft>
            </a:pPr>
            <a:r>
              <a:rPr lang="zh-CN" altLang="en-US" sz="2200" b="1" dirty="0">
                <a:solidFill>
                  <a:schemeClr val="tx1"/>
                </a:solidFill>
                <a:latin typeface="Euclid" panose="02020503060505020303" pitchFamily="18" charset="0"/>
                <a:ea typeface="华文细黑" panose="02010600040101010101" pitchFamily="2" charset="-122"/>
              </a:rPr>
              <a:t>      </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954107"/>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事务处理</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002060"/>
                </a:solidFill>
                <a:latin typeface="华文中宋" panose="02010600040101010101" pitchFamily="2" charset="-122"/>
                <a:ea typeface="华文中宋" panose="02010600040101010101" pitchFamily="2" charset="-122"/>
              </a:rPr>
              <a:t>事务管理的命令</a:t>
            </a:r>
            <a:endParaRPr lang="en-US" altLang="zh-CN" sz="2800" b="1" dirty="0">
              <a:solidFill>
                <a:srgbClr val="002060"/>
              </a:solidFill>
              <a:latin typeface="Euclid" panose="02020503060505020303" pitchFamily="18" charset="0"/>
              <a:ea typeface="华文细黑" panose="02010600040101010101" pitchFamily="2" charset="-122"/>
            </a:endParaRPr>
          </a:p>
          <a:p>
            <a:pPr marL="342900" indent="-342900">
              <a:buFont typeface="Wingdings" panose="05000000000000000000" pitchFamily="2" charset="2"/>
              <a:buChar char="p"/>
            </a:pP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1</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 COMMIT</a:t>
            </a:r>
            <a:r>
              <a:rPr lang="zh-CN" altLang="en-US" sz="2400" b="1" dirty="0">
                <a:solidFill>
                  <a:srgbClr val="C00000"/>
                </a:solidFill>
                <a:latin typeface="Euclid" panose="02020503060505020303" pitchFamily="18" charset="0"/>
                <a:ea typeface="华文细黑" panose="02010600040101010101" pitchFamily="2" charset="-122"/>
              </a:rPr>
              <a:t>语句：</a:t>
            </a:r>
            <a:r>
              <a:rPr lang="zh-CN" altLang="en-US" sz="2400" b="1" dirty="0">
                <a:solidFill>
                  <a:schemeClr val="tx1"/>
                </a:solidFill>
                <a:latin typeface="Euclid" panose="02020503060505020303" pitchFamily="18" charset="0"/>
                <a:ea typeface="华文细黑" panose="02010600040101010101" pitchFamily="2" charset="-122"/>
              </a:rPr>
              <a:t>用于事务的提交处理，即该语句执行后，将事务中所有对数据库的更新写回到磁盘上永久保存。</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7030A0"/>
                </a:solidFill>
                <a:latin typeface="Euclid" panose="02020503060505020303" pitchFamily="18" charset="0"/>
                <a:ea typeface="华文细黑" panose="02010600040101010101" pitchFamily="2" charset="-122"/>
              </a:rPr>
              <a:t>       （</a:t>
            </a:r>
            <a:r>
              <a:rPr lang="en-US" altLang="zh-CN" sz="2400" b="1" dirty="0">
                <a:solidFill>
                  <a:srgbClr val="7030A0"/>
                </a:solidFill>
                <a:latin typeface="Euclid" panose="02020503060505020303" pitchFamily="18" charset="0"/>
                <a:ea typeface="华文细黑" panose="02010600040101010101" pitchFamily="2" charset="-122"/>
              </a:rPr>
              <a:t>1</a:t>
            </a:r>
            <a:r>
              <a:rPr lang="zh-CN" altLang="en-US" sz="2400" b="1" dirty="0">
                <a:solidFill>
                  <a:srgbClr val="7030A0"/>
                </a:solidFill>
                <a:latin typeface="Euclid" panose="02020503060505020303" pitchFamily="18" charset="0"/>
                <a:ea typeface="华文细黑" panose="02010600040101010101" pitchFamily="2" charset="-122"/>
              </a:rPr>
              <a:t>）事务提交前，</a:t>
            </a:r>
            <a:r>
              <a:rPr lang="en-US" altLang="zh-CN" sz="2400" b="1" dirty="0">
                <a:solidFill>
                  <a:srgbClr val="7030A0"/>
                </a:solidFill>
                <a:latin typeface="Euclid" panose="02020503060505020303" pitchFamily="18" charset="0"/>
                <a:ea typeface="华文细黑" panose="02010600040101010101" pitchFamily="2" charset="-122"/>
              </a:rPr>
              <a:t>SQL </a:t>
            </a:r>
            <a:r>
              <a:rPr lang="zh-CN" altLang="en-US" sz="2400" b="1" dirty="0">
                <a:solidFill>
                  <a:srgbClr val="7030A0"/>
                </a:solidFill>
                <a:latin typeface="Euclid" panose="02020503060505020303" pitchFamily="18" charset="0"/>
                <a:ea typeface="华文细黑" panose="02010600040101010101" pitchFamily="2" charset="-122"/>
              </a:rPr>
              <a:t>语句执行完毕，</a:t>
            </a:r>
            <a:r>
              <a:rPr lang="en-US" altLang="zh-CN" sz="2400" b="1" dirty="0">
                <a:solidFill>
                  <a:srgbClr val="7030A0"/>
                </a:solidFill>
                <a:latin typeface="Euclid" panose="02020503060505020303" pitchFamily="18" charset="0"/>
                <a:ea typeface="华文细黑" panose="02010600040101010101" pitchFamily="2" charset="-122"/>
              </a:rPr>
              <a:t>Oracle</a:t>
            </a:r>
            <a:r>
              <a:rPr lang="zh-CN" altLang="en-US" sz="2400" b="1" dirty="0">
                <a:solidFill>
                  <a:srgbClr val="7030A0"/>
                </a:solidFill>
                <a:latin typeface="Euclid" panose="02020503060505020303" pitchFamily="18" charset="0"/>
                <a:ea typeface="华文细黑" panose="02010600040101010101" pitchFamily="2" charset="-122"/>
              </a:rPr>
              <a:t>已经完成如下操作：</a:t>
            </a:r>
            <a:endParaRPr lang="zh-CN" altLang="en-US" sz="2400" b="1" dirty="0">
              <a:solidFill>
                <a:srgbClr val="7030A0"/>
              </a:solidFill>
              <a:latin typeface="Euclid" panose="02020503060505020303" pitchFamily="18" charset="0"/>
              <a:ea typeface="华文细黑" panose="02010600040101010101" pitchFamily="2" charset="-122"/>
            </a:endParaRPr>
          </a:p>
          <a:p>
            <a:pPr>
              <a:spcBef>
                <a:spcPts val="1200"/>
              </a:spcBef>
              <a:spcAft>
                <a:spcPts val="600"/>
              </a:spcAft>
            </a:pPr>
            <a:r>
              <a:rPr lang="zh-CN" altLang="en-US" sz="2200" b="1" dirty="0">
                <a:solidFill>
                  <a:schemeClr val="tx1"/>
                </a:solidFill>
                <a:latin typeface="Euclid" panose="02020503060505020303" pitchFamily="18" charset="0"/>
                <a:ea typeface="华文细黑" panose="02010600040101010101" pitchFamily="2" charset="-122"/>
              </a:rPr>
              <a:t>      </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事务管理的命令</a:t>
            </a:r>
            <a:r>
              <a:rPr lang="en-US" altLang="zh-CN" sz="2800" b="1" dirty="0">
                <a:solidFill>
                  <a:srgbClr val="C00000"/>
                </a:solidFill>
                <a:latin typeface="华文中宋" panose="02010600040101010101" pitchFamily="2" charset="-122"/>
                <a:ea typeface="华文中宋" panose="02010600040101010101" pitchFamily="2" charset="-122"/>
              </a:rPr>
              <a:t>——</a:t>
            </a:r>
            <a:r>
              <a:rPr lang="en-US" altLang="zh-CN" sz="2800" b="1" dirty="0">
                <a:solidFill>
                  <a:schemeClr val="tx1"/>
                </a:solidFill>
                <a:latin typeface="Euclid" panose="02020503060505020303" pitchFamily="18" charset="0"/>
                <a:ea typeface="华文细黑" panose="02010600040101010101" pitchFamily="2" charset="-122"/>
              </a:rPr>
              <a:t>COMMIT</a:t>
            </a:r>
            <a:r>
              <a:rPr lang="zh-CN" altLang="en-US" sz="2800" b="1" dirty="0">
                <a:solidFill>
                  <a:schemeClr val="tx1"/>
                </a:solidFill>
                <a:latin typeface="Euclid" panose="02020503060505020303" pitchFamily="18" charset="0"/>
                <a:ea typeface="华文细黑" panose="02010600040101010101" pitchFamily="2" charset="-122"/>
              </a:rPr>
              <a:t>语句</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3" name="文本框 12"/>
          <p:cNvSpPr txBox="1"/>
          <p:nvPr/>
        </p:nvSpPr>
        <p:spPr>
          <a:xfrm>
            <a:off x="309257" y="3702584"/>
            <a:ext cx="8525481" cy="1694888"/>
          </a:xfrm>
          <a:prstGeom prst="rect">
            <a:avLst/>
          </a:prstGeom>
          <a:solidFill>
            <a:schemeClr val="accent5">
              <a:lumMod val="20000"/>
              <a:lumOff val="80000"/>
            </a:schemeClr>
          </a:solidFill>
        </p:spPr>
        <p:txBody>
          <a:bodyPr wrap="square">
            <a:spAutoFit/>
          </a:bodyPr>
          <a:lstStyle/>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回滚缓冲区</a:t>
            </a:r>
            <a:r>
              <a:rPr lang="zh-CN" altLang="en-US" sz="2400" b="1" dirty="0">
                <a:solidFill>
                  <a:schemeClr val="tx1"/>
                </a:solidFill>
                <a:latin typeface="Euclid" panose="02020503060505020303" pitchFamily="18" charset="0"/>
                <a:ea typeface="华文细黑" panose="02010600040101010101" pitchFamily="2" charset="-122"/>
              </a:rPr>
              <a:t>生成回滚记录，包含所有已经修改值的旧值。</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在</a:t>
            </a:r>
            <a:r>
              <a:rPr lang="en-US" altLang="zh-CN" sz="2400" b="1" dirty="0">
                <a:solidFill>
                  <a:srgbClr val="C00000"/>
                </a:solidFill>
                <a:latin typeface="Euclid" panose="02020503060505020303" pitchFamily="18" charset="0"/>
                <a:ea typeface="华文细黑" panose="02010600040101010101" pitchFamily="2" charset="-122"/>
              </a:rPr>
              <a:t>SGA</a:t>
            </a:r>
            <a:r>
              <a:rPr lang="zh-CN" altLang="en-US" sz="2400" b="1" dirty="0">
                <a:solidFill>
                  <a:srgbClr val="C00000"/>
                </a:solidFill>
                <a:latin typeface="Euclid" panose="02020503060505020303" pitchFamily="18" charset="0"/>
                <a:ea typeface="华文细黑" panose="02010600040101010101" pitchFamily="2" charset="-122"/>
              </a:rPr>
              <a:t>日志缓冲区</a:t>
            </a:r>
            <a:r>
              <a:rPr lang="zh-CN" altLang="en-US" sz="2400" b="1" dirty="0">
                <a:solidFill>
                  <a:schemeClr val="tx1"/>
                </a:solidFill>
                <a:latin typeface="Euclid" panose="02020503060505020303" pitchFamily="18" charset="0"/>
                <a:ea typeface="华文细黑" panose="02010600040101010101" pitchFamily="2" charset="-122"/>
              </a:rPr>
              <a:t>生成该事务的日志</a:t>
            </a:r>
            <a:r>
              <a:rPr lang="zh-CN" altLang="en-US" sz="2400" b="1" dirty="0">
                <a:latin typeface="Euclid" panose="02020503060505020303" pitchFamily="18" charset="0"/>
                <a:ea typeface="华文细黑" panose="02010600040101010101" pitchFamily="2" charset="-122"/>
              </a:rPr>
              <a:t>。</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修改后的数据写入</a:t>
            </a:r>
            <a:r>
              <a:rPr lang="en-US" altLang="zh-CN" sz="2400" b="1" dirty="0">
                <a:solidFill>
                  <a:srgbClr val="C00000"/>
                </a:solidFill>
                <a:latin typeface="Euclid" panose="02020503060505020303" pitchFamily="18" charset="0"/>
                <a:ea typeface="华文细黑" panose="02010600040101010101" pitchFamily="2" charset="-122"/>
              </a:rPr>
              <a:t>SGA</a:t>
            </a:r>
            <a:r>
              <a:rPr lang="zh-CN" altLang="en-US" sz="2400" b="1" dirty="0">
                <a:solidFill>
                  <a:srgbClr val="C00000"/>
                </a:solidFill>
                <a:latin typeface="Euclid" panose="02020503060505020303" pitchFamily="18" charset="0"/>
                <a:ea typeface="华文细黑" panose="02010600040101010101" pitchFamily="2" charset="-122"/>
              </a:rPr>
              <a:t>数据缓冲区</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1</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 COMMIT</a:t>
            </a:r>
            <a:r>
              <a:rPr lang="zh-CN" altLang="en-US" sz="2400" b="1" dirty="0">
                <a:solidFill>
                  <a:srgbClr val="C00000"/>
                </a:solidFill>
                <a:latin typeface="Euclid" panose="02020503060505020303" pitchFamily="18" charset="0"/>
                <a:ea typeface="华文细黑" panose="02010600040101010101" pitchFamily="2" charset="-122"/>
              </a:rPr>
              <a:t>语句：</a:t>
            </a:r>
            <a:r>
              <a:rPr lang="zh-CN" altLang="en-US" sz="2400" b="1" dirty="0">
                <a:solidFill>
                  <a:schemeClr val="tx1"/>
                </a:solidFill>
                <a:latin typeface="Euclid" panose="02020503060505020303" pitchFamily="18" charset="0"/>
                <a:ea typeface="华文细黑" panose="02010600040101010101" pitchFamily="2" charset="-122"/>
              </a:rPr>
              <a:t>用于事务的提交处理，即该语句执行后，将事务中所有对数据库的更新写回到磁盘上永久保存。</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rgbClr val="7030A0"/>
                </a:solidFill>
                <a:latin typeface="Euclid" panose="02020503060505020303" pitchFamily="18" charset="0"/>
                <a:ea typeface="华文细黑" panose="02010600040101010101" pitchFamily="2" charset="-122"/>
              </a:rPr>
              <a:t>（</a:t>
            </a:r>
            <a:r>
              <a:rPr lang="en-US" altLang="zh-CN" sz="2400" b="1" dirty="0">
                <a:solidFill>
                  <a:srgbClr val="7030A0"/>
                </a:solidFill>
                <a:latin typeface="Euclid" panose="02020503060505020303" pitchFamily="18" charset="0"/>
                <a:ea typeface="华文细黑" panose="02010600040101010101" pitchFamily="2" charset="-122"/>
              </a:rPr>
              <a:t>2</a:t>
            </a:r>
            <a:r>
              <a:rPr lang="zh-CN" altLang="en-US" sz="2400" b="1" dirty="0">
                <a:solidFill>
                  <a:srgbClr val="7030A0"/>
                </a:solidFill>
                <a:latin typeface="Euclid" panose="02020503060505020303" pitchFamily="18" charset="0"/>
                <a:ea typeface="华文细黑" panose="02010600040101010101" pitchFamily="2" charset="-122"/>
              </a:rPr>
              <a:t>）在使用</a:t>
            </a:r>
            <a:r>
              <a:rPr lang="en-US" altLang="zh-CN" sz="2400" b="1" dirty="0">
                <a:solidFill>
                  <a:srgbClr val="7030A0"/>
                </a:solidFill>
                <a:latin typeface="Euclid" panose="02020503060505020303" pitchFamily="18" charset="0"/>
                <a:ea typeface="华文细黑" panose="02010600040101010101" pitchFamily="2" charset="-122"/>
              </a:rPr>
              <a:t>COMMIT</a:t>
            </a:r>
            <a:r>
              <a:rPr lang="zh-CN" altLang="en-US" sz="2400" b="1" dirty="0">
                <a:solidFill>
                  <a:srgbClr val="7030A0"/>
                </a:solidFill>
                <a:latin typeface="Euclid" panose="02020503060505020303" pitchFamily="18" charset="0"/>
                <a:ea typeface="华文细黑" panose="02010600040101010101" pitchFamily="2" charset="-122"/>
              </a:rPr>
              <a:t>提交事务时，</a:t>
            </a:r>
            <a:r>
              <a:rPr lang="en-US" altLang="zh-CN" sz="2400" b="1" dirty="0">
                <a:solidFill>
                  <a:srgbClr val="7030A0"/>
                </a:solidFill>
                <a:latin typeface="Euclid" panose="02020503060505020303" pitchFamily="18" charset="0"/>
                <a:ea typeface="华文细黑" panose="02010600040101010101" pitchFamily="2" charset="-122"/>
              </a:rPr>
              <a:t>Oracle</a:t>
            </a:r>
            <a:r>
              <a:rPr lang="zh-CN" altLang="en-US" sz="2400" b="1" dirty="0">
                <a:solidFill>
                  <a:srgbClr val="7030A0"/>
                </a:solidFill>
                <a:latin typeface="Euclid" panose="02020503060505020303" pitchFamily="18" charset="0"/>
                <a:ea typeface="华文细黑" panose="02010600040101010101" pitchFamily="2" charset="-122"/>
              </a:rPr>
              <a:t>将执行如下操作：</a:t>
            </a:r>
            <a:endParaRPr lang="zh-CN" altLang="en-US" sz="2400" b="1" dirty="0">
              <a:solidFill>
                <a:srgbClr val="7030A0"/>
              </a:solidFill>
              <a:latin typeface="Euclid" panose="02020503060505020303" pitchFamily="18" charset="0"/>
              <a:ea typeface="华文细黑" panose="02010600040101010101" pitchFamily="2" charset="-122"/>
            </a:endParaRPr>
          </a:p>
          <a:p>
            <a:pPr>
              <a:spcBef>
                <a:spcPts val="1200"/>
              </a:spcBef>
              <a:spcAft>
                <a:spcPts val="600"/>
              </a:spcAft>
            </a:pPr>
            <a:r>
              <a:rPr lang="zh-CN" altLang="en-US" sz="2200" b="1" dirty="0">
                <a:solidFill>
                  <a:srgbClr val="7030A0"/>
                </a:solidFill>
                <a:latin typeface="Euclid" panose="02020503060505020303" pitchFamily="18" charset="0"/>
                <a:ea typeface="华文细黑" panose="02010600040101010101" pitchFamily="2" charset="-122"/>
              </a:rPr>
              <a:t>      </a:t>
            </a:r>
            <a:endParaRPr lang="en-US" altLang="zh-CN" sz="2400" b="1" dirty="0">
              <a:solidFill>
                <a:srgbClr val="7030A0"/>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事务管理的命令</a:t>
            </a:r>
            <a:r>
              <a:rPr lang="en-US" altLang="zh-CN" sz="2800" b="1" dirty="0">
                <a:solidFill>
                  <a:srgbClr val="C00000"/>
                </a:solidFill>
                <a:latin typeface="华文中宋" panose="02010600040101010101" pitchFamily="2" charset="-122"/>
                <a:ea typeface="华文中宋" panose="02010600040101010101" pitchFamily="2" charset="-122"/>
              </a:rPr>
              <a:t>——</a:t>
            </a:r>
            <a:r>
              <a:rPr lang="en-US" altLang="zh-CN" sz="2800" b="1" dirty="0">
                <a:solidFill>
                  <a:schemeClr val="tx1"/>
                </a:solidFill>
                <a:latin typeface="Euclid" panose="02020503060505020303" pitchFamily="18" charset="0"/>
                <a:ea typeface="华文细黑" panose="02010600040101010101" pitchFamily="2" charset="-122"/>
              </a:rPr>
              <a:t>COMMIT</a:t>
            </a:r>
            <a:r>
              <a:rPr lang="zh-CN" altLang="en-US" sz="2800" b="1" dirty="0">
                <a:solidFill>
                  <a:schemeClr val="tx1"/>
                </a:solidFill>
                <a:latin typeface="Euclid" panose="02020503060505020303" pitchFamily="18" charset="0"/>
                <a:ea typeface="华文细黑" panose="02010600040101010101" pitchFamily="2" charset="-122"/>
              </a:rPr>
              <a:t>语句</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3" name="文本框 12"/>
          <p:cNvSpPr txBox="1"/>
          <p:nvPr/>
        </p:nvSpPr>
        <p:spPr>
          <a:xfrm>
            <a:off x="309258" y="3142794"/>
            <a:ext cx="8525481" cy="3416320"/>
          </a:xfrm>
          <a:prstGeom prst="rect">
            <a:avLst/>
          </a:prstGeom>
          <a:solidFill>
            <a:schemeClr val="accent5">
              <a:lumMod val="20000"/>
              <a:lumOff val="80000"/>
            </a:schemeClr>
          </a:solidFill>
        </p:spPr>
        <p:txBody>
          <a:bodyPr wrap="square">
            <a:spAutoFit/>
          </a:bodyPr>
          <a:lstStyle/>
          <a:p>
            <a:pPr marL="342900" indent="-342900">
              <a:spcBef>
                <a:spcPts val="600"/>
              </a:spcBef>
              <a:spcAft>
                <a:spcPts val="600"/>
              </a:spcAft>
              <a:buClr>
                <a:srgbClr val="C00000"/>
              </a:buClr>
              <a:buFont typeface="Wingdings" panose="05000000000000000000" pitchFamily="2" charset="2"/>
              <a:buChar char="l"/>
            </a:pPr>
            <a:r>
              <a:rPr lang="zh-CN" altLang="en-US" sz="2200" b="1" dirty="0">
                <a:solidFill>
                  <a:schemeClr val="tx1"/>
                </a:solidFill>
                <a:latin typeface="Euclid" panose="02020503060505020303" pitchFamily="18" charset="0"/>
                <a:ea typeface="华文细黑" panose="02010600040101010101" pitchFamily="2" charset="-122"/>
              </a:rPr>
              <a:t>在回退段的事务表内记录这个事务已经提交，并且生成一个唯一的系统变更号（</a:t>
            </a:r>
            <a:r>
              <a:rPr lang="en-US" altLang="zh-CN" sz="2200" b="1" dirty="0">
                <a:solidFill>
                  <a:schemeClr val="tx1"/>
                </a:solidFill>
                <a:latin typeface="Euclid" panose="02020503060505020303" pitchFamily="18" charset="0"/>
                <a:ea typeface="华文细黑" panose="02010600040101010101" pitchFamily="2" charset="-122"/>
              </a:rPr>
              <a:t>SCN</a:t>
            </a:r>
            <a:r>
              <a:rPr lang="zh-CN" altLang="en-US" sz="2200" b="1" dirty="0">
                <a:solidFill>
                  <a:schemeClr val="tx1"/>
                </a:solidFill>
                <a:latin typeface="Euclid" panose="02020503060505020303" pitchFamily="18" charset="0"/>
                <a:ea typeface="华文细黑" panose="02010600040101010101" pitchFamily="2" charset="-122"/>
              </a:rPr>
              <a:t>）保存到事务表中，用于唯一标识这个事务。</a:t>
            </a:r>
            <a:endParaRPr lang="en-US" altLang="zh-CN" sz="2200" b="1" dirty="0">
              <a:solidFill>
                <a:schemeClr val="tx1"/>
              </a:solidFill>
              <a:latin typeface="Euclid" panose="02020503060505020303" pitchFamily="18" charset="0"/>
              <a:ea typeface="华文细黑" panose="02010600040101010101" pitchFamily="2" charset="-122"/>
            </a:endParaRPr>
          </a:p>
          <a:p>
            <a:pPr marL="342900" indent="-342900">
              <a:spcBef>
                <a:spcPts val="600"/>
              </a:spcBef>
              <a:spcAft>
                <a:spcPts val="600"/>
              </a:spcAft>
              <a:buClr>
                <a:srgbClr val="C00000"/>
              </a:buClr>
              <a:buFont typeface="Wingdings" panose="05000000000000000000" pitchFamily="2" charset="2"/>
              <a:buChar char="l"/>
            </a:pPr>
            <a:r>
              <a:rPr lang="en-US" altLang="zh-CN" sz="2200" b="1" dirty="0">
                <a:solidFill>
                  <a:schemeClr val="tx1"/>
                </a:solidFill>
                <a:latin typeface="Euclid" panose="02020503060505020303" pitchFamily="18" charset="0"/>
                <a:ea typeface="华文细黑" panose="02010600040101010101" pitchFamily="2" charset="-122"/>
              </a:rPr>
              <a:t>SGA</a:t>
            </a:r>
            <a:r>
              <a:rPr lang="zh-CN" altLang="en-US" sz="2200" b="1" dirty="0">
                <a:solidFill>
                  <a:schemeClr val="tx1"/>
                </a:solidFill>
                <a:latin typeface="Euclid" panose="02020503060505020303" pitchFamily="18" charset="0"/>
                <a:ea typeface="华文细黑" panose="02010600040101010101" pitchFamily="2" charset="-122"/>
              </a:rPr>
              <a:t>数据缓冲区内的数据写入物理数据表</a:t>
            </a:r>
            <a:endParaRPr lang="zh-CN" altLang="en-US" sz="2200" b="1" dirty="0">
              <a:solidFill>
                <a:schemeClr val="tx1"/>
              </a:solidFill>
              <a:latin typeface="Euclid" panose="02020503060505020303" pitchFamily="18" charset="0"/>
              <a:ea typeface="华文细黑" panose="02010600040101010101" pitchFamily="2" charset="-122"/>
            </a:endParaRPr>
          </a:p>
          <a:p>
            <a:pPr marL="342900" indent="-342900">
              <a:spcBef>
                <a:spcPts val="600"/>
              </a:spcBef>
              <a:spcAft>
                <a:spcPts val="600"/>
              </a:spcAft>
              <a:buClr>
                <a:srgbClr val="C00000"/>
              </a:buClr>
              <a:buFont typeface="Wingdings" panose="05000000000000000000" pitchFamily="2" charset="2"/>
              <a:buChar char="l"/>
            </a:pPr>
            <a:r>
              <a:rPr lang="zh-CN" altLang="en-US" sz="2200" b="1" dirty="0">
                <a:solidFill>
                  <a:schemeClr val="tx1"/>
                </a:solidFill>
                <a:latin typeface="Euclid" panose="02020503060505020303" pitchFamily="18" charset="0"/>
                <a:ea typeface="华文细黑" panose="02010600040101010101" pitchFamily="2" charset="-122"/>
              </a:rPr>
              <a:t>启动</a:t>
            </a:r>
            <a:r>
              <a:rPr lang="en-US" altLang="zh-CN" sz="2200" b="1" dirty="0">
                <a:solidFill>
                  <a:schemeClr val="tx1"/>
                </a:solidFill>
                <a:latin typeface="Euclid" panose="02020503060505020303" pitchFamily="18" charset="0"/>
                <a:ea typeface="华文细黑" panose="02010600040101010101" pitchFamily="2" charset="-122"/>
              </a:rPr>
              <a:t>LGWR</a:t>
            </a:r>
            <a:r>
              <a:rPr lang="zh-CN" altLang="en-US" sz="2200" b="1" dirty="0">
                <a:solidFill>
                  <a:schemeClr val="tx1"/>
                </a:solidFill>
                <a:latin typeface="Euclid" panose="02020503060505020303" pitchFamily="18" charset="0"/>
                <a:ea typeface="华文细黑" panose="02010600040101010101" pitchFamily="2" charset="-122"/>
              </a:rPr>
              <a:t>后台进程，将</a:t>
            </a:r>
            <a:r>
              <a:rPr lang="en-US" altLang="zh-CN" sz="2200" b="1" dirty="0">
                <a:solidFill>
                  <a:schemeClr val="tx1"/>
                </a:solidFill>
                <a:latin typeface="Euclid" panose="02020503060505020303" pitchFamily="18" charset="0"/>
                <a:ea typeface="华文细黑" panose="02010600040101010101" pitchFamily="2" charset="-122"/>
              </a:rPr>
              <a:t>SGA</a:t>
            </a:r>
            <a:r>
              <a:rPr lang="zh-CN" altLang="en-US" sz="2200" b="1" dirty="0">
                <a:solidFill>
                  <a:schemeClr val="tx1"/>
                </a:solidFill>
                <a:latin typeface="Euclid" panose="02020503060505020303" pitchFamily="18" charset="0"/>
                <a:ea typeface="华文细黑" panose="02010600040101010101" pitchFamily="2" charset="-122"/>
              </a:rPr>
              <a:t>区重做日志缓存在的重做记录写人联机重做日志文件，并且将该事务的</a:t>
            </a:r>
            <a:r>
              <a:rPr lang="en-US" altLang="zh-CN" sz="2200" b="1" dirty="0">
                <a:solidFill>
                  <a:schemeClr val="tx1"/>
                </a:solidFill>
                <a:latin typeface="Euclid" panose="02020503060505020303" pitchFamily="18" charset="0"/>
                <a:ea typeface="华文细黑" panose="02010600040101010101" pitchFamily="2" charset="-122"/>
              </a:rPr>
              <a:t>SCN</a:t>
            </a:r>
            <a:r>
              <a:rPr lang="zh-CN" altLang="en-US" sz="2200" b="1" dirty="0">
                <a:solidFill>
                  <a:schemeClr val="tx1"/>
                </a:solidFill>
                <a:latin typeface="Euclid" panose="02020503060505020303" pitchFamily="18" charset="0"/>
                <a:ea typeface="华文细黑" panose="02010600040101010101" pitchFamily="2" charset="-122"/>
              </a:rPr>
              <a:t>也保存到联机重做日志文件中。</a:t>
            </a:r>
            <a:endParaRPr lang="zh-CN" altLang="en-US" sz="2200" b="1" dirty="0">
              <a:solidFill>
                <a:schemeClr val="tx1"/>
              </a:solidFill>
              <a:latin typeface="Euclid" panose="02020503060505020303" pitchFamily="18" charset="0"/>
              <a:ea typeface="华文细黑" panose="02010600040101010101" pitchFamily="2" charset="-122"/>
            </a:endParaRPr>
          </a:p>
          <a:p>
            <a:pPr marL="342900" indent="-342900">
              <a:spcBef>
                <a:spcPts val="600"/>
              </a:spcBef>
              <a:spcAft>
                <a:spcPts val="600"/>
              </a:spcAft>
              <a:buClr>
                <a:srgbClr val="C00000"/>
              </a:buClr>
              <a:buFont typeface="Wingdings" panose="05000000000000000000" pitchFamily="2" charset="2"/>
              <a:buChar char="l"/>
            </a:pPr>
            <a:r>
              <a:rPr lang="zh-CN" altLang="en-US" sz="2200" b="1" dirty="0">
                <a:solidFill>
                  <a:schemeClr val="tx1"/>
                </a:solidFill>
                <a:latin typeface="Euclid" panose="02020503060505020303" pitchFamily="18" charset="0"/>
                <a:ea typeface="华文细黑" panose="02010600040101010101" pitchFamily="2" charset="-122"/>
              </a:rPr>
              <a:t>释放该事务中各个</a:t>
            </a:r>
            <a:r>
              <a:rPr lang="en-US" altLang="zh-CN" sz="2200" b="1" dirty="0">
                <a:solidFill>
                  <a:schemeClr val="tx1"/>
                </a:solidFill>
                <a:latin typeface="Euclid" panose="02020503060505020303" pitchFamily="18" charset="0"/>
                <a:ea typeface="华文细黑" panose="02010600040101010101" pitchFamily="2" charset="-122"/>
              </a:rPr>
              <a:t>SQL</a:t>
            </a:r>
            <a:r>
              <a:rPr lang="zh-CN" altLang="en-US" sz="2200" b="1" dirty="0">
                <a:solidFill>
                  <a:schemeClr val="tx1"/>
                </a:solidFill>
                <a:latin typeface="Euclid" panose="02020503060505020303" pitchFamily="18" charset="0"/>
                <a:ea typeface="华文细黑" panose="02010600040101010101" pitchFamily="2" charset="-122"/>
              </a:rPr>
              <a:t>语句所占用的系统资源。</a:t>
            </a:r>
            <a:endParaRPr lang="en-US" altLang="zh-CN" sz="2200" b="1" dirty="0">
              <a:solidFill>
                <a:schemeClr val="tx1"/>
              </a:solidFill>
              <a:latin typeface="Euclid" panose="02020503060505020303" pitchFamily="18" charset="0"/>
              <a:ea typeface="华文细黑" panose="02010600040101010101" pitchFamily="2" charset="-122"/>
            </a:endParaRPr>
          </a:p>
          <a:p>
            <a:pPr marL="342900" indent="-342900">
              <a:spcBef>
                <a:spcPts val="600"/>
              </a:spcBef>
              <a:spcAft>
                <a:spcPts val="600"/>
              </a:spcAft>
              <a:buClr>
                <a:srgbClr val="C00000"/>
              </a:buClr>
              <a:buFont typeface="Wingdings" panose="05000000000000000000" pitchFamily="2" charset="2"/>
              <a:buChar char="l"/>
            </a:pPr>
            <a:r>
              <a:rPr lang="zh-CN" altLang="en-US" sz="2200" b="1" dirty="0">
                <a:solidFill>
                  <a:schemeClr val="tx1"/>
                </a:solidFill>
                <a:latin typeface="Euclid" panose="02020503060505020303" pitchFamily="18" charset="0"/>
                <a:ea typeface="华文细黑" panose="02010600040101010101" pitchFamily="2" charset="-122"/>
              </a:rPr>
              <a:t>通知用户事务已经成功提交。</a:t>
            </a:r>
            <a:endParaRPr lang="zh-CN" altLang="en-US" sz="22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6" name="矩形 5"/>
          <p:cNvSpPr/>
          <p:nvPr/>
        </p:nvSpPr>
        <p:spPr bwMode="auto">
          <a:xfrm>
            <a:off x="2193450" y="1234391"/>
            <a:ext cx="4774064" cy="4893647"/>
          </a:xfrm>
          <a:prstGeom prst="rect">
            <a:avLst/>
          </a:prstGeom>
          <a:noFill/>
        </p:spPr>
        <p:txBody>
          <a:bodyPr wrap="none">
            <a:spAutoFit/>
            <a:scene3d>
              <a:camera prst="perspectiveFront"/>
              <a:lightRig rig="threePt" dir="t"/>
            </a:scene3d>
          </a:bodyPr>
          <a:lstStyle/>
          <a:p>
            <a:pPr marL="914400" lvl="1" indent="-457200" defTabSz="1050290">
              <a:lnSpc>
                <a:spcPct val="150000"/>
              </a:lnSpc>
              <a:buFont typeface="Wingdings" panose="05000000000000000000" pitchFamily="2" charset="2"/>
              <a:buChar char="p"/>
              <a:defRPr/>
            </a:pPr>
            <a:r>
              <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rPr>
              <a:t>Oracle</a:t>
            </a: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数据库控制</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1371600" lvl="2" indent="-457200" defTabSz="1050290">
              <a:lnSpc>
                <a:spcPct val="150000"/>
              </a:lnSpc>
              <a:buFont typeface="Wingdings" panose="05000000000000000000" pitchFamily="2" charset="2"/>
              <a:buChar char="p"/>
              <a:defRPr/>
            </a:pPr>
            <a:r>
              <a:rPr lang="zh-CN" altLang="en-US" sz="2400" b="1" dirty="0">
                <a:ln w="3175" cmpd="sng">
                  <a:noFill/>
                  <a:prstDash val="solid"/>
                </a:ln>
                <a:solidFill>
                  <a:srgbClr val="C00000"/>
                </a:solidFill>
                <a:latin typeface="微软雅黑" panose="020B0503020204020204" pitchFamily="34" charset="-122"/>
                <a:ea typeface="微软雅黑" panose="020B0503020204020204" pitchFamily="34" charset="-122"/>
              </a:rPr>
              <a:t>事务</a:t>
            </a:r>
            <a:endParaRPr lang="en-US" altLang="zh-CN" sz="2400" b="1" dirty="0">
              <a:ln w="3175" cmpd="sng">
                <a:noFill/>
                <a:prstDash val="solid"/>
              </a:ln>
              <a:solidFill>
                <a:srgbClr val="C00000"/>
              </a:solidFill>
              <a:latin typeface="微软雅黑" panose="020B0503020204020204" pitchFamily="34" charset="-122"/>
              <a:ea typeface="微软雅黑" panose="020B0503020204020204" pitchFamily="34" charset="-122"/>
            </a:endParaRPr>
          </a:p>
          <a:p>
            <a:pPr marL="1371600" lvl="2" indent="-457200" defTabSz="1050290">
              <a:lnSpc>
                <a:spcPct val="150000"/>
              </a:lnSpc>
              <a:buFont typeface="Wingdings" panose="05000000000000000000" pitchFamily="2" charset="2"/>
              <a:buChar char="p"/>
              <a:defRPr/>
            </a:pPr>
            <a:r>
              <a:rPr lang="zh-CN" altLang="en-US" sz="2400" b="1" dirty="0">
                <a:ln w="3175" cmpd="sng">
                  <a:noFill/>
                  <a:prstDash val="solid"/>
                </a:ln>
                <a:solidFill>
                  <a:srgbClr val="002060"/>
                </a:solidFill>
                <a:latin typeface="微软雅黑" panose="020B0503020204020204" pitchFamily="34" charset="-122"/>
                <a:ea typeface="微软雅黑" panose="020B0503020204020204" pitchFamily="34" charset="-122"/>
              </a:rPr>
              <a:t>锁</a:t>
            </a:r>
            <a:endParaRPr lang="en-US" altLang="zh-CN" sz="24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r>
              <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rPr>
              <a:t>Oracle</a:t>
            </a:r>
            <a:r>
              <a:rPr lang="zh-CN" altLang="en-US" sz="2800" b="1" dirty="0">
                <a:ln w="3175" cmpd="sng">
                  <a:noFill/>
                  <a:prstDash val="solid"/>
                </a:ln>
                <a:solidFill>
                  <a:srgbClr val="002060"/>
                </a:solidFill>
                <a:latin typeface="微软雅黑" panose="020B0503020204020204" pitchFamily="34" charset="-122"/>
                <a:ea typeface="微软雅黑" panose="020B0503020204020204" pitchFamily="34" charset="-122"/>
              </a:rPr>
              <a:t>数据库安全管理</a:t>
            </a:r>
            <a:endParaRPr lang="en-US" altLang="zh-CN" sz="28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1371600" lvl="2" indent="-457200" defTabSz="1050290">
              <a:lnSpc>
                <a:spcPct val="150000"/>
              </a:lnSpc>
              <a:buFont typeface="Wingdings" panose="05000000000000000000" pitchFamily="2" charset="2"/>
              <a:buChar char="p"/>
              <a:defRPr/>
            </a:pPr>
            <a:r>
              <a:rPr lang="zh-CN" altLang="en-US" sz="2400" b="1" dirty="0">
                <a:ln w="3175" cmpd="sng">
                  <a:noFill/>
                  <a:prstDash val="solid"/>
                </a:ln>
                <a:solidFill>
                  <a:srgbClr val="002060"/>
                </a:solidFill>
                <a:latin typeface="微软雅黑" panose="020B0503020204020204" pitchFamily="34" charset="-122"/>
                <a:ea typeface="微软雅黑" panose="020B0503020204020204" pitchFamily="34" charset="-122"/>
              </a:rPr>
              <a:t>用户管理</a:t>
            </a:r>
            <a:endParaRPr lang="en-US" altLang="zh-CN" sz="24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1371600" lvl="2" indent="-457200" defTabSz="1050290">
              <a:lnSpc>
                <a:spcPct val="150000"/>
              </a:lnSpc>
              <a:buFont typeface="Wingdings" panose="05000000000000000000" pitchFamily="2" charset="2"/>
              <a:buChar char="p"/>
              <a:defRPr/>
            </a:pPr>
            <a:r>
              <a:rPr lang="zh-CN" altLang="en-US" sz="2400" b="1" dirty="0">
                <a:ln w="3175" cmpd="sng">
                  <a:noFill/>
                  <a:prstDash val="solid"/>
                </a:ln>
                <a:solidFill>
                  <a:srgbClr val="002060"/>
                </a:solidFill>
                <a:latin typeface="微软雅黑" panose="020B0503020204020204" pitchFamily="34" charset="-122"/>
                <a:ea typeface="微软雅黑" panose="020B0503020204020204" pitchFamily="34" charset="-122"/>
              </a:rPr>
              <a:t>权限管理</a:t>
            </a:r>
            <a:endParaRPr lang="en-US" altLang="zh-CN" sz="24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1371600" lvl="2" indent="-457200" defTabSz="1050290">
              <a:lnSpc>
                <a:spcPct val="150000"/>
              </a:lnSpc>
              <a:buFont typeface="Wingdings" panose="05000000000000000000" pitchFamily="2" charset="2"/>
              <a:buChar char="p"/>
              <a:defRPr/>
            </a:pPr>
            <a:r>
              <a:rPr lang="zh-CN" altLang="en-US" sz="2400" b="1" dirty="0">
                <a:ln w="3175" cmpd="sng">
                  <a:noFill/>
                  <a:prstDash val="solid"/>
                </a:ln>
                <a:solidFill>
                  <a:srgbClr val="002060"/>
                </a:solidFill>
                <a:latin typeface="微软雅黑" panose="020B0503020204020204" pitchFamily="34" charset="-122"/>
                <a:ea typeface="微软雅黑" panose="020B0503020204020204" pitchFamily="34" charset="-122"/>
              </a:rPr>
              <a:t>角色管理</a:t>
            </a:r>
            <a:endParaRPr lang="en-US" altLang="zh-CN" sz="24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1371600" lvl="2" indent="-457200" defTabSz="1050290">
              <a:lnSpc>
                <a:spcPct val="150000"/>
              </a:lnSpc>
              <a:buFont typeface="Wingdings" panose="05000000000000000000" pitchFamily="2" charset="2"/>
              <a:buChar char="p"/>
              <a:defRPr/>
            </a:pPr>
            <a:r>
              <a:rPr lang="zh-CN" altLang="en-US" sz="2400" b="1" dirty="0">
                <a:ln w="3175" cmpd="sng">
                  <a:noFill/>
                  <a:prstDash val="solid"/>
                </a:ln>
                <a:solidFill>
                  <a:srgbClr val="002060"/>
                </a:solidFill>
                <a:latin typeface="微软雅黑" panose="020B0503020204020204" pitchFamily="34" charset="-122"/>
                <a:ea typeface="微软雅黑" panose="020B0503020204020204" pitchFamily="34" charset="-122"/>
              </a:rPr>
              <a:t>其它安全功能</a:t>
            </a:r>
            <a:endParaRPr lang="en-US" altLang="zh-CN" sz="2400" b="1" dirty="0">
              <a:ln w="3175" cmpd="sng">
                <a:noFill/>
                <a:prstDash val="solid"/>
              </a:ln>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1</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 COMMIT</a:t>
            </a:r>
            <a:r>
              <a:rPr lang="zh-CN" altLang="en-US" sz="2400" b="1" dirty="0">
                <a:solidFill>
                  <a:srgbClr val="C00000"/>
                </a:solidFill>
                <a:latin typeface="Euclid" panose="02020503060505020303" pitchFamily="18" charset="0"/>
                <a:ea typeface="华文细黑" panose="02010600040101010101" pitchFamily="2" charset="-122"/>
              </a:rPr>
              <a:t>语句：</a:t>
            </a:r>
            <a:r>
              <a:rPr lang="zh-CN" altLang="en-US" sz="2400" b="1" dirty="0">
                <a:solidFill>
                  <a:schemeClr val="tx1"/>
                </a:solidFill>
                <a:latin typeface="Euclid" panose="02020503060505020303" pitchFamily="18" charset="0"/>
                <a:ea typeface="华文细黑" panose="02010600040101010101" pitchFamily="2" charset="-122"/>
              </a:rPr>
              <a:t>用于事务的提交处理，即该语句执行后，将事务中所有对数据库的更新写回到磁盘上永久保存。</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rgbClr val="7030A0"/>
                </a:solidFill>
                <a:latin typeface="Euclid" panose="02020503060505020303" pitchFamily="18" charset="0"/>
                <a:ea typeface="华文细黑" panose="02010600040101010101" pitchFamily="2" charset="-122"/>
              </a:rPr>
              <a:t>（</a:t>
            </a:r>
            <a:r>
              <a:rPr lang="en-US" altLang="zh-CN" sz="2400" b="1" dirty="0">
                <a:solidFill>
                  <a:srgbClr val="7030A0"/>
                </a:solidFill>
                <a:latin typeface="Euclid" panose="02020503060505020303" pitchFamily="18" charset="0"/>
                <a:ea typeface="华文细黑" panose="02010600040101010101" pitchFamily="2" charset="-122"/>
              </a:rPr>
              <a:t>3</a:t>
            </a:r>
            <a:r>
              <a:rPr lang="zh-CN" altLang="en-US" sz="2400" b="1" dirty="0">
                <a:solidFill>
                  <a:srgbClr val="7030A0"/>
                </a:solidFill>
                <a:latin typeface="Euclid" panose="02020503060505020303" pitchFamily="18" charset="0"/>
                <a:ea typeface="华文细黑" panose="02010600040101010101" pitchFamily="2" charset="-122"/>
              </a:rPr>
              <a:t>）事务的提交方式：</a:t>
            </a:r>
            <a:endParaRPr lang="en-US" altLang="zh-CN" sz="2400" b="1" dirty="0">
              <a:solidFill>
                <a:srgbClr val="7030A0"/>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a:t>
            </a:r>
            <a:endParaRPr lang="zh-CN" altLang="en-US" sz="2400" b="1" dirty="0">
              <a:solidFill>
                <a:schemeClr val="tx1"/>
              </a:solidFill>
              <a:latin typeface="Euclid" panose="02020503060505020303" pitchFamily="18" charset="0"/>
              <a:ea typeface="华文细黑" panose="02010600040101010101" pitchFamily="2" charset="-122"/>
            </a:endParaRPr>
          </a:p>
          <a:p>
            <a:pPr>
              <a:spcBef>
                <a:spcPts val="1200"/>
              </a:spcBef>
              <a:spcAft>
                <a:spcPts val="600"/>
              </a:spcAft>
            </a:pPr>
            <a:r>
              <a:rPr lang="zh-CN" altLang="en-US" sz="2200" b="1" dirty="0">
                <a:solidFill>
                  <a:schemeClr val="tx1"/>
                </a:solidFill>
                <a:latin typeface="Euclid" panose="02020503060505020303" pitchFamily="18" charset="0"/>
                <a:ea typeface="华文细黑" panose="02010600040101010101" pitchFamily="2" charset="-122"/>
              </a:rPr>
              <a:t>      </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事务管理的命令</a:t>
            </a:r>
            <a:r>
              <a:rPr lang="en-US" altLang="zh-CN" sz="2800" b="1" dirty="0">
                <a:solidFill>
                  <a:srgbClr val="C00000"/>
                </a:solidFill>
                <a:latin typeface="华文中宋" panose="02010600040101010101" pitchFamily="2" charset="-122"/>
                <a:ea typeface="华文中宋" panose="02010600040101010101" pitchFamily="2" charset="-122"/>
              </a:rPr>
              <a:t>——</a:t>
            </a:r>
            <a:r>
              <a:rPr lang="en-US" altLang="zh-CN" sz="2800" b="1" dirty="0">
                <a:solidFill>
                  <a:schemeClr val="tx1"/>
                </a:solidFill>
                <a:latin typeface="Euclid" panose="02020503060505020303" pitchFamily="18" charset="0"/>
                <a:ea typeface="华文细黑" panose="02010600040101010101" pitchFamily="2" charset="-122"/>
              </a:rPr>
              <a:t>COMMIT</a:t>
            </a:r>
            <a:r>
              <a:rPr lang="zh-CN" altLang="en-US" sz="2800" b="1" dirty="0">
                <a:solidFill>
                  <a:schemeClr val="tx1"/>
                </a:solidFill>
                <a:latin typeface="Euclid" panose="02020503060505020303" pitchFamily="18" charset="0"/>
                <a:ea typeface="华文细黑" panose="02010600040101010101" pitchFamily="2" charset="-122"/>
              </a:rPr>
              <a:t>语句</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3" name="文本框 12"/>
          <p:cNvSpPr txBox="1"/>
          <p:nvPr/>
        </p:nvSpPr>
        <p:spPr>
          <a:xfrm>
            <a:off x="309258" y="3142794"/>
            <a:ext cx="8525481" cy="3274486"/>
          </a:xfrm>
          <a:prstGeom prst="rect">
            <a:avLst/>
          </a:prstGeom>
          <a:solidFill>
            <a:schemeClr val="accent5">
              <a:lumMod val="20000"/>
              <a:lumOff val="80000"/>
            </a:schemeClr>
          </a:solidFill>
        </p:spPr>
        <p:txBody>
          <a:bodyPr wrap="square">
            <a:spAutoFit/>
          </a:bodyPr>
          <a:lstStyle/>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显示提交</a:t>
            </a:r>
            <a:r>
              <a:rPr lang="zh-CN" altLang="en-US" sz="2000" b="1" dirty="0">
                <a:solidFill>
                  <a:schemeClr val="tx1"/>
                </a:solidFill>
                <a:latin typeface="Euclid" panose="02020503060505020303" pitchFamily="18" charset="0"/>
                <a:ea typeface="华文细黑" panose="02010600040101010101" pitchFamily="2" charset="-122"/>
              </a:rPr>
              <a:t>：使用 </a:t>
            </a:r>
            <a:r>
              <a:rPr lang="en-US" altLang="zh-CN" sz="2000" b="1" dirty="0">
                <a:solidFill>
                  <a:schemeClr val="tx1"/>
                </a:solidFill>
                <a:latin typeface="Euclid" panose="02020503060505020303" pitchFamily="18" charset="0"/>
                <a:ea typeface="华文细黑" panose="02010600040101010101" pitchFamily="2" charset="-122"/>
              </a:rPr>
              <a:t>commit </a:t>
            </a:r>
            <a:r>
              <a:rPr lang="zh-CN" altLang="en-US" sz="2000" b="1" dirty="0">
                <a:solidFill>
                  <a:schemeClr val="tx1"/>
                </a:solidFill>
                <a:latin typeface="Euclid" panose="02020503060505020303" pitchFamily="18" charset="0"/>
                <a:ea typeface="华文细黑" panose="02010600040101010101" pitchFamily="2" charset="-122"/>
              </a:rPr>
              <a:t>命令使当前事务生效</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自动提交</a:t>
            </a:r>
            <a:r>
              <a:rPr lang="zh-CN" altLang="en-US" sz="2000" b="1" dirty="0">
                <a:solidFill>
                  <a:schemeClr val="tx1"/>
                </a:solidFill>
                <a:latin typeface="Euclid" panose="02020503060505020303" pitchFamily="18" charset="0"/>
                <a:ea typeface="华文细黑" panose="02010600040101010101" pitchFamily="2" charset="-122"/>
              </a:rPr>
              <a:t>：</a:t>
            </a:r>
            <a:r>
              <a:rPr lang="en-US" altLang="zh-CN" sz="2000" b="1" dirty="0">
                <a:solidFill>
                  <a:schemeClr val="tx1"/>
                </a:solidFill>
                <a:latin typeface="Euclid" panose="02020503060505020303" pitchFamily="18" charset="0"/>
                <a:ea typeface="华文细黑" panose="02010600040101010101" pitchFamily="2" charset="-122"/>
              </a:rPr>
              <a:t>SQL Plus</a:t>
            </a:r>
            <a:r>
              <a:rPr lang="zh-CN" altLang="en-US" sz="2000" b="1" dirty="0">
                <a:solidFill>
                  <a:schemeClr val="tx1"/>
                </a:solidFill>
                <a:latin typeface="Euclid" panose="02020503060505020303" pitchFamily="18" charset="0"/>
                <a:ea typeface="华文细黑" panose="02010600040101010101" pitchFamily="2" charset="-122"/>
              </a:rPr>
              <a:t>中执行 </a:t>
            </a:r>
            <a:r>
              <a:rPr lang="en-US" altLang="zh-CN" sz="2000" b="1" dirty="0">
                <a:solidFill>
                  <a:schemeClr val="tx1"/>
                </a:solidFill>
                <a:latin typeface="Euclid" panose="02020503060505020303" pitchFamily="18" charset="0"/>
                <a:ea typeface="华文细黑" panose="02010600040101010101" pitchFamily="2" charset="-122"/>
              </a:rPr>
              <a:t>set </a:t>
            </a:r>
            <a:r>
              <a:rPr lang="en-US" altLang="zh-CN" sz="2000" b="1" dirty="0" err="1">
                <a:solidFill>
                  <a:schemeClr val="tx1"/>
                </a:solidFill>
                <a:latin typeface="Euclid" panose="02020503060505020303" pitchFamily="18" charset="0"/>
                <a:ea typeface="华文细黑" panose="02010600040101010101" pitchFamily="2" charset="-122"/>
              </a:rPr>
              <a:t>autocommit</a:t>
            </a:r>
            <a:r>
              <a:rPr lang="en-US" altLang="zh-CN" sz="2000" b="1" dirty="0">
                <a:solidFill>
                  <a:schemeClr val="tx1"/>
                </a:solidFill>
                <a:latin typeface="Euclid" panose="02020503060505020303" pitchFamily="18" charset="0"/>
                <a:ea typeface="华文细黑" panose="02010600040101010101" pitchFamily="2" charset="-122"/>
              </a:rPr>
              <a:t> on；</a:t>
            </a:r>
            <a:r>
              <a:rPr lang="zh-CN" altLang="en-US" sz="2000" b="1" dirty="0">
                <a:solidFill>
                  <a:schemeClr val="tx1"/>
                </a:solidFill>
                <a:latin typeface="Euclid" panose="02020503060505020303" pitchFamily="18" charset="0"/>
                <a:ea typeface="华文细黑" panose="02010600040101010101" pitchFamily="2" charset="-122"/>
              </a:rPr>
              <a:t>语句，只针对当前连接有效。</a:t>
            </a:r>
            <a:endParaRPr lang="en-US" altLang="zh-CN" sz="20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000" b="1" dirty="0">
                <a:solidFill>
                  <a:srgbClr val="C00000"/>
                </a:solidFill>
                <a:latin typeface="Euclid" panose="02020503060505020303" pitchFamily="18" charset="0"/>
                <a:ea typeface="华文细黑" panose="02010600040101010101" pitchFamily="2" charset="-122"/>
              </a:rPr>
              <a:t>隐式提交</a:t>
            </a:r>
            <a:r>
              <a:rPr lang="zh-CN" altLang="en-US" sz="2000" b="1" dirty="0">
                <a:solidFill>
                  <a:schemeClr val="tx1"/>
                </a:solidFill>
                <a:latin typeface="Euclid" panose="02020503060505020303" pitchFamily="18" charset="0"/>
                <a:ea typeface="华文细黑" panose="02010600040101010101" pitchFamily="2" charset="-122"/>
              </a:rPr>
              <a:t>：</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正常执行完成 </a:t>
            </a:r>
            <a:r>
              <a:rPr lang="en-US" altLang="zh-CN" sz="2000" b="1" dirty="0">
                <a:solidFill>
                  <a:schemeClr val="tx1"/>
                </a:solidFill>
                <a:latin typeface="Euclid" panose="02020503060505020303" pitchFamily="18" charset="0"/>
                <a:ea typeface="华文细黑" panose="02010600040101010101" pitchFamily="2" charset="-122"/>
              </a:rPr>
              <a:t>DDL/DCL </a:t>
            </a:r>
            <a:r>
              <a:rPr lang="zh-CN" altLang="en-US" sz="2000" b="1" dirty="0">
                <a:solidFill>
                  <a:schemeClr val="tx1"/>
                </a:solidFill>
                <a:latin typeface="Euclid" panose="02020503060505020303" pitchFamily="18" charset="0"/>
                <a:ea typeface="华文细黑" panose="02010600040101010101" pitchFamily="2" charset="-122"/>
              </a:rPr>
              <a:t>语句。</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正常退出 </a:t>
            </a:r>
            <a:r>
              <a:rPr lang="en-US" altLang="zh-CN" sz="2000" b="1" dirty="0" err="1">
                <a:solidFill>
                  <a:schemeClr val="tx1"/>
                </a:solidFill>
                <a:latin typeface="Euclid" panose="02020503060505020303" pitchFamily="18" charset="0"/>
                <a:ea typeface="华文细黑" panose="02010600040101010101" pitchFamily="2" charset="-122"/>
              </a:rPr>
              <a:t>SQLPlus</a:t>
            </a:r>
            <a:r>
              <a:rPr lang="en-US" altLang="zh-CN" sz="2000" b="1" dirty="0">
                <a:solidFill>
                  <a:schemeClr val="tx1"/>
                </a:solidFill>
                <a:latin typeface="Euclid" panose="02020503060505020303" pitchFamily="18" charset="0"/>
                <a:ea typeface="华文细黑" panose="02010600040101010101" pitchFamily="2" charset="-122"/>
              </a:rPr>
              <a:t> </a:t>
            </a:r>
            <a:r>
              <a:rPr lang="zh-CN" altLang="en-US" sz="2000" b="1" dirty="0">
                <a:solidFill>
                  <a:schemeClr val="tx1"/>
                </a:solidFill>
                <a:latin typeface="Euclid" panose="02020503060505020303" pitchFamily="18" charset="0"/>
                <a:ea typeface="华文细黑" panose="02010600040101010101" pitchFamily="2" charset="-122"/>
              </a:rPr>
              <a:t>或者 </a:t>
            </a:r>
            <a:r>
              <a:rPr lang="en-US" altLang="zh-CN" sz="2000" b="1" dirty="0">
                <a:solidFill>
                  <a:schemeClr val="tx1"/>
                </a:solidFill>
                <a:latin typeface="Euclid" panose="02020503060505020303" pitchFamily="18" charset="0"/>
                <a:ea typeface="华文细黑" panose="02010600040101010101" pitchFamily="2" charset="-122"/>
              </a:rPr>
              <a:t>SQL Developer </a:t>
            </a:r>
            <a:r>
              <a:rPr lang="zh-CN" altLang="en-US" sz="2000" b="1" dirty="0">
                <a:solidFill>
                  <a:schemeClr val="tx1"/>
                </a:solidFill>
                <a:latin typeface="Euclid" panose="02020503060505020303" pitchFamily="18" charset="0"/>
                <a:ea typeface="华文细黑" panose="02010600040101010101" pitchFamily="2" charset="-122"/>
              </a:rPr>
              <a:t>等客户端。</a:t>
            </a:r>
            <a:endParaRPr lang="en-US" altLang="zh-CN" sz="20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sz="2000" b="1" dirty="0">
                <a:solidFill>
                  <a:schemeClr val="tx1"/>
                </a:solidFill>
                <a:latin typeface="Euclid" panose="02020503060505020303" pitchFamily="18" charset="0"/>
                <a:ea typeface="华文细黑" panose="02010600040101010101" pitchFamily="2" charset="-122"/>
              </a:rPr>
              <a:t>正常关闭数据库。</a:t>
            </a:r>
            <a:endParaRPr lang="zh-CN" altLang="en-US" sz="20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9259" y="4362994"/>
            <a:ext cx="8525482" cy="2090057"/>
          </a:xfrm>
          <a:prstGeom prst="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2</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 ROLLBACK</a:t>
            </a:r>
            <a:r>
              <a:rPr lang="zh-CN" altLang="en-US" sz="2400" b="1" dirty="0">
                <a:solidFill>
                  <a:srgbClr val="C00000"/>
                </a:solidFill>
                <a:latin typeface="Euclid" panose="02020503060505020303" pitchFamily="18" charset="0"/>
                <a:ea typeface="华文细黑" panose="02010600040101010101" pitchFamily="2" charset="-122"/>
              </a:rPr>
              <a:t>语句：</a:t>
            </a:r>
            <a:r>
              <a:rPr lang="zh-CN" altLang="en-US" sz="2400" b="1" dirty="0">
                <a:solidFill>
                  <a:schemeClr val="tx1"/>
                </a:solidFill>
                <a:latin typeface="Euclid" panose="02020503060505020303" pitchFamily="18" charset="0"/>
                <a:ea typeface="华文细黑" panose="02010600040101010101" pitchFamily="2" charset="-122"/>
              </a:rPr>
              <a:t>用于事务的回滚处理，撤销未提交的事务所完成的操作，数据库被恢复到事务执行之前的状态。</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Oracle</a:t>
            </a:r>
            <a:r>
              <a:rPr lang="zh-CN" altLang="en-US" sz="2400" b="1" dirty="0">
                <a:solidFill>
                  <a:schemeClr val="tx1"/>
                </a:solidFill>
                <a:latin typeface="Euclid" panose="02020503060505020303" pitchFamily="18" charset="0"/>
                <a:ea typeface="华文细黑" panose="02010600040101010101" pitchFamily="2" charset="-122"/>
              </a:rPr>
              <a:t>通过回退段（或撤销表空间）存储数据修改前的数据，通过重做日志 记录对数据库所做的修改。如果回退整个事务，</a:t>
            </a: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将执行以下操作：</a:t>
            </a:r>
            <a:endParaRPr lang="zh-CN" altLang="en-US"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通过使用回退段中的数据撤销事务中所有</a:t>
            </a:r>
            <a:r>
              <a:rPr lang="en-US" altLang="zh-CN" sz="2400" b="1" dirty="0">
                <a:solidFill>
                  <a:schemeClr val="tx1"/>
                </a:solidFill>
                <a:latin typeface="Euclid" panose="02020503060505020303" pitchFamily="18" charset="0"/>
                <a:ea typeface="华文细黑" panose="02010600040101010101" pitchFamily="2" charset="-122"/>
              </a:rPr>
              <a:t>SQL</a:t>
            </a:r>
            <a:r>
              <a:rPr lang="zh-CN" altLang="en-US" sz="2400" b="1" dirty="0">
                <a:solidFill>
                  <a:schemeClr val="tx1"/>
                </a:solidFill>
                <a:latin typeface="Euclid" panose="02020503060505020303" pitchFamily="18" charset="0"/>
                <a:ea typeface="华文细黑" panose="02010600040101010101" pitchFamily="2" charset="-122"/>
              </a:rPr>
              <a:t>语句对数据库所做的修改。</a:t>
            </a:r>
            <a:endParaRPr lang="zh-CN" altLang="en-US"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释放事务处理所使用的资源，解锁相关记录和表。</a:t>
            </a:r>
            <a:endParaRPr lang="zh-CN" altLang="en-US"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Clr>
                <a:srgbClr val="C00000"/>
              </a:buClr>
              <a:buFont typeface="Wingdings" panose="05000000000000000000" pitchFamily="2" charset="2"/>
              <a:buChar char="l"/>
            </a:pPr>
            <a:r>
              <a:rPr lang="zh-CN" altLang="en-US" sz="2400" b="1" dirty="0">
                <a:solidFill>
                  <a:schemeClr val="tx1"/>
                </a:solidFill>
                <a:latin typeface="Euclid" panose="02020503060505020303" pitchFamily="18" charset="0"/>
                <a:ea typeface="华文细黑" panose="02010600040101010101" pitchFamily="2" charset="-122"/>
              </a:rPr>
              <a:t>通知用户事务回滚成功。</a:t>
            </a: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zh-CN" altLang="en-US"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事务管理的命令</a:t>
            </a:r>
            <a:r>
              <a:rPr lang="en-US" altLang="zh-CN" sz="2800" b="1" dirty="0">
                <a:solidFill>
                  <a:srgbClr val="C00000"/>
                </a:solidFill>
                <a:latin typeface="华文中宋" panose="02010600040101010101" pitchFamily="2" charset="-122"/>
                <a:ea typeface="华文中宋" panose="02010600040101010101" pitchFamily="2" charset="-122"/>
              </a:rPr>
              <a:t>——</a:t>
            </a:r>
            <a:r>
              <a:rPr lang="en-US" altLang="zh-CN" sz="2800" b="1" dirty="0">
                <a:solidFill>
                  <a:schemeClr val="tx1"/>
                </a:solidFill>
                <a:latin typeface="Euclid" panose="02020503060505020303" pitchFamily="18" charset="0"/>
                <a:ea typeface="华文细黑" panose="02010600040101010101" pitchFamily="2" charset="-122"/>
              </a:rPr>
              <a:t>ROLLBACK</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89"/>
            <a:ext cx="8525482" cy="48882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3</a:t>
            </a:r>
            <a:r>
              <a:rPr lang="zh-CN" altLang="en-US" sz="2400" b="1" dirty="0">
                <a:solidFill>
                  <a:srgbClr val="C00000"/>
                </a:solidFill>
                <a:latin typeface="Euclid" panose="02020503060505020303" pitchFamily="18" charset="0"/>
                <a:ea typeface="华文细黑" panose="02010600040101010101" pitchFamily="2" charset="-122"/>
              </a:rPr>
              <a:t>、设置保存点（</a:t>
            </a:r>
            <a:r>
              <a:rPr lang="en-US" altLang="zh-CN" sz="2400" b="1" dirty="0" err="1">
                <a:solidFill>
                  <a:srgbClr val="C00000"/>
                </a:solidFill>
                <a:latin typeface="Euclid" panose="02020503060505020303" pitchFamily="18" charset="0"/>
                <a:ea typeface="华文细黑" panose="02010600040101010101" pitchFamily="2" charset="-122"/>
              </a:rPr>
              <a:t>savepoint</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类似于调式程序的断点，利用保存点可以将事务划分为若干部分，这样回滚时就不必回滚整个事务，增加灵活性。回滚到指定保存点将完成如下工作：</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b="1" dirty="0">
                <a:solidFill>
                  <a:schemeClr val="tx1"/>
                </a:solidFill>
                <a:latin typeface="Euclid" panose="02020503060505020303" pitchFamily="18" charset="0"/>
                <a:ea typeface="华文细黑" panose="02010600040101010101" pitchFamily="2" charset="-122"/>
              </a:rPr>
              <a:t>回滚保存点之后的部分事务。</a:t>
            </a:r>
            <a:endParaRPr lang="zh-CN" altLang="en-US"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b="1" dirty="0">
                <a:solidFill>
                  <a:schemeClr val="tx1"/>
                </a:solidFill>
                <a:latin typeface="Euclid" panose="02020503060505020303" pitchFamily="18" charset="0"/>
                <a:ea typeface="华文细黑" panose="02010600040101010101" pitchFamily="2" charset="-122"/>
              </a:rPr>
              <a:t>删除在该保存点之后建立的全部保存点，但保留该保存点，以便多次回滚。</a:t>
            </a:r>
            <a:endParaRPr lang="en-US" altLang="zh-CN"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zh-CN" altLang="en-US" b="1" dirty="0">
                <a:solidFill>
                  <a:schemeClr val="tx1"/>
                </a:solidFill>
                <a:latin typeface="Euclid" panose="02020503060505020303" pitchFamily="18" charset="0"/>
                <a:ea typeface="华文细黑" panose="02010600040101010101" pitchFamily="2" charset="-122"/>
              </a:rPr>
              <a:t>解锁保存点之后涉及的记录和表。</a:t>
            </a:r>
            <a:endParaRPr lang="en-US" altLang="zh-CN" b="1" dirty="0">
              <a:solidFill>
                <a:schemeClr val="tx1"/>
              </a:solidFill>
              <a:latin typeface="Euclid" panose="02020503060505020303" pitchFamily="18" charset="0"/>
              <a:ea typeface="华文细黑" panose="02010600040101010101" pitchFamily="2" charset="-122"/>
            </a:endParaRPr>
          </a:p>
        </p:txBody>
      </p:sp>
      <p:sp>
        <p:nvSpPr>
          <p:cNvPr id="9" name="矩形 8"/>
          <p:cNvSpPr/>
          <p:nvPr/>
        </p:nvSpPr>
        <p:spPr>
          <a:xfrm>
            <a:off x="309259" y="4446459"/>
            <a:ext cx="8525482" cy="1531681"/>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1">
              <a:lnSpc>
                <a:spcPct val="130000"/>
              </a:lnSpc>
            </a:pP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savepoint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i="1" dirty="0" err="1">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sp_name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设置保存点</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release </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savepoint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i="1" dirty="0" err="1">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sp_name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删除保存点</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lvl="1">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rollback to </a:t>
            </a:r>
            <a:r>
              <a:rPr lang="en-US" altLang="zh-CN" sz="2400" b="1" i="1" dirty="0" err="1">
                <a:solidFill>
                  <a:srgbClr val="0070C0"/>
                </a:solidFill>
                <a:latin typeface="Calibri Light" panose="020F0302020204030204" pitchFamily="34" charset="0"/>
                <a:ea typeface="华文细黑" panose="02010600040101010101" pitchFamily="2" charset="-122"/>
                <a:cs typeface="Calibri Light" panose="020F0302020204030204" pitchFamily="34" charset="0"/>
              </a:rPr>
              <a:t>sp_name</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回滚至保存点</a:t>
            </a:r>
            <a:endParaRPr lang="en-US" altLang="zh-CN" sz="24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2" name="矩形 1"/>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事务管理的命令</a:t>
            </a:r>
            <a:r>
              <a:rPr lang="en-US" altLang="zh-CN" sz="2800" b="1" dirty="0">
                <a:solidFill>
                  <a:srgbClr val="C00000"/>
                </a:solidFill>
                <a:latin typeface="华文中宋" panose="02010600040101010101" pitchFamily="2" charset="-122"/>
                <a:ea typeface="华文中宋" panose="02010600040101010101" pitchFamily="2" charset="-122"/>
              </a:rPr>
              <a:t>——</a:t>
            </a:r>
            <a:r>
              <a:rPr lang="en-US" altLang="zh-CN" sz="2800" b="1" dirty="0">
                <a:solidFill>
                  <a:schemeClr val="tx1"/>
                </a:solidFill>
                <a:latin typeface="Euclid" panose="02020503060505020303" pitchFamily="18" charset="0"/>
                <a:ea typeface="华文细黑" panose="02010600040101010101" pitchFamily="2" charset="-122"/>
              </a:rPr>
              <a:t>SAVEPOINT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SAVEPOINT</a:t>
            </a:r>
            <a:r>
              <a:rPr lang="zh-CN" altLang="en-US" sz="2400" b="1" dirty="0">
                <a:solidFill>
                  <a:schemeClr val="tx1"/>
                </a:solidFill>
                <a:latin typeface="Euclid" panose="02020503060505020303" pitchFamily="18" charset="0"/>
                <a:ea typeface="华文细黑" panose="02010600040101010101" pitchFamily="2" charset="-122"/>
              </a:rPr>
              <a:t>是指在事务中设置一个保存点，它可以使一个事务内的部分操作回退。</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a:p>
            <a:pPr indent="457200"/>
            <a:r>
              <a:rPr lang="zh-CN" altLang="en-US" sz="2400" b="1" dirty="0">
                <a:solidFill>
                  <a:schemeClr val="tx1"/>
                </a:solidFill>
                <a:latin typeface="Euclid" panose="02020503060505020303" pitchFamily="18" charset="0"/>
                <a:ea typeface="华文细黑" panose="02010600040101010101" pitchFamily="2" charset="-122"/>
              </a:rPr>
              <a:t>在</a:t>
            </a:r>
            <a:r>
              <a:rPr lang="en-US" altLang="zh-CN" sz="2400" b="1" dirty="0">
                <a:solidFill>
                  <a:schemeClr val="tx1"/>
                </a:solidFill>
                <a:latin typeface="Euclid" panose="02020503060505020303" pitchFamily="18" charset="0"/>
                <a:ea typeface="华文细黑" panose="02010600040101010101" pitchFamily="2" charset="-122"/>
              </a:rPr>
              <a:t>A</a:t>
            </a:r>
            <a:r>
              <a:rPr lang="zh-CN" altLang="en-US" sz="2400" b="1" dirty="0">
                <a:solidFill>
                  <a:schemeClr val="tx1"/>
                </a:solidFill>
                <a:latin typeface="Euclid" panose="02020503060505020303" pitchFamily="18" charset="0"/>
                <a:ea typeface="华文细黑" panose="02010600040101010101" pitchFamily="2" charset="-122"/>
              </a:rPr>
              <a:t>组语句后设置一个保存点</a:t>
            </a:r>
            <a:r>
              <a:rPr lang="en-US" altLang="zh-CN" sz="2400" b="1" dirty="0">
                <a:solidFill>
                  <a:schemeClr val="tx1"/>
                </a:solidFill>
                <a:latin typeface="Euclid" panose="02020503060505020303" pitchFamily="18" charset="0"/>
                <a:ea typeface="华文细黑" panose="02010600040101010101" pitchFamily="2" charset="-122"/>
              </a:rPr>
              <a:t>1</a:t>
            </a:r>
            <a:r>
              <a:rPr lang="zh-CN" altLang="en-US" sz="2400" b="1" dirty="0">
                <a:solidFill>
                  <a:schemeClr val="tx1"/>
                </a:solidFill>
                <a:latin typeface="Euclid" panose="02020503060505020303" pitchFamily="18" charset="0"/>
                <a:ea typeface="华文细黑" panose="02010600040101010101" pitchFamily="2" charset="-122"/>
              </a:rPr>
              <a:t>，然后执行</a:t>
            </a:r>
            <a:r>
              <a:rPr lang="en-US" altLang="zh-CN" sz="2400" b="1" dirty="0">
                <a:solidFill>
                  <a:schemeClr val="tx1"/>
                </a:solidFill>
                <a:latin typeface="Euclid" panose="02020503060505020303" pitchFamily="18" charset="0"/>
                <a:ea typeface="华文细黑" panose="02010600040101010101" pitchFamily="2" charset="-122"/>
              </a:rPr>
              <a:t>B</a:t>
            </a:r>
            <a:r>
              <a:rPr lang="zh-CN" altLang="en-US" sz="2400" b="1" dirty="0">
                <a:solidFill>
                  <a:schemeClr val="tx1"/>
                </a:solidFill>
                <a:latin typeface="Euclid" panose="02020503060505020303" pitchFamily="18" charset="0"/>
                <a:ea typeface="华文细黑" panose="02010600040101010101" pitchFamily="2" charset="-122"/>
              </a:rPr>
              <a:t>组语句后回滚到保存点</a:t>
            </a:r>
            <a:r>
              <a:rPr lang="en-US" altLang="zh-CN" sz="2400" b="1" dirty="0">
                <a:solidFill>
                  <a:schemeClr val="tx1"/>
                </a:solidFill>
                <a:latin typeface="Euclid" panose="02020503060505020303" pitchFamily="18" charset="0"/>
                <a:ea typeface="华文细黑" panose="02010600040101010101" pitchFamily="2" charset="-122"/>
              </a:rPr>
              <a:t>1</a:t>
            </a:r>
            <a:r>
              <a:rPr lang="zh-CN" altLang="en-US" sz="2400" b="1" dirty="0">
                <a:solidFill>
                  <a:schemeClr val="tx1"/>
                </a:solidFill>
                <a:latin typeface="Euclid" panose="02020503060505020303" pitchFamily="18" charset="0"/>
                <a:ea typeface="华文细黑" panose="02010600040101010101" pitchFamily="2" charset="-122"/>
              </a:rPr>
              <a:t>，再提交，此时</a:t>
            </a:r>
            <a:r>
              <a:rPr lang="en-US" altLang="zh-CN" sz="2400" b="1" dirty="0">
                <a:solidFill>
                  <a:schemeClr val="tx1"/>
                </a:solidFill>
                <a:latin typeface="Euclid" panose="02020503060505020303" pitchFamily="18" charset="0"/>
                <a:ea typeface="华文细黑" panose="02010600040101010101" pitchFamily="2" charset="-122"/>
              </a:rPr>
              <a:t>B</a:t>
            </a:r>
            <a:r>
              <a:rPr lang="zh-CN" altLang="en-US" sz="2400" b="1" dirty="0">
                <a:solidFill>
                  <a:schemeClr val="tx1"/>
                </a:solidFill>
                <a:latin typeface="Euclid" panose="02020503060505020303" pitchFamily="18" charset="0"/>
                <a:ea typeface="华文细黑" panose="02010600040101010101" pitchFamily="2" charset="-122"/>
              </a:rPr>
              <a:t>组语句已被回滚，只有</a:t>
            </a:r>
            <a:r>
              <a:rPr lang="en-US" altLang="zh-CN" sz="2400" b="1" dirty="0">
                <a:solidFill>
                  <a:schemeClr val="tx1"/>
                </a:solidFill>
                <a:latin typeface="Euclid" panose="02020503060505020303" pitchFamily="18" charset="0"/>
                <a:ea typeface="华文细黑" panose="02010600040101010101" pitchFamily="2" charset="-122"/>
              </a:rPr>
              <a:t>A</a:t>
            </a:r>
            <a:r>
              <a:rPr lang="zh-CN" altLang="en-US" sz="2400" b="1" dirty="0">
                <a:solidFill>
                  <a:schemeClr val="tx1"/>
                </a:solidFill>
                <a:latin typeface="Euclid" panose="02020503060505020303" pitchFamily="18" charset="0"/>
                <a:ea typeface="华文细黑" panose="02010600040101010101" pitchFamily="2" charset="-122"/>
              </a:rPr>
              <a:t>组语句的操作被提交生效。</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事务管理的命令</a:t>
            </a:r>
            <a:r>
              <a:rPr lang="en-US" altLang="zh-CN" sz="2800" b="1" dirty="0">
                <a:solidFill>
                  <a:srgbClr val="C00000"/>
                </a:solidFill>
                <a:latin typeface="华文中宋" panose="02010600040101010101" pitchFamily="2" charset="-122"/>
                <a:ea typeface="华文中宋" panose="02010600040101010101" pitchFamily="2" charset="-122"/>
              </a:rPr>
              <a:t>——</a:t>
            </a:r>
            <a:r>
              <a:rPr lang="en-US" altLang="zh-CN" sz="2800" b="1" dirty="0">
                <a:solidFill>
                  <a:schemeClr val="tx1"/>
                </a:solidFill>
                <a:latin typeface="Euclid" panose="02020503060505020303" pitchFamily="18" charset="0"/>
                <a:ea typeface="华文细黑" panose="02010600040101010101" pitchFamily="2" charset="-122"/>
              </a:rPr>
              <a:t>SAVEPOINT</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6" name="矩形 5"/>
          <p:cNvSpPr>
            <a:spLocks noChangeArrowheads="1"/>
          </p:cNvSpPr>
          <p:nvPr/>
        </p:nvSpPr>
        <p:spPr bwMode="auto">
          <a:xfrm>
            <a:off x="328665" y="2752907"/>
            <a:ext cx="8506074" cy="1939925"/>
          </a:xfrm>
          <a:prstGeom prst="rect">
            <a:avLst/>
          </a:prstGeom>
          <a:solidFill>
            <a:schemeClr val="accent5">
              <a:lumMod val="20000"/>
              <a:lumOff val="80000"/>
            </a:schemeClr>
          </a:solidFill>
          <a:ln>
            <a:noFill/>
          </a:ln>
        </p:spPr>
        <p:txBody>
          <a:bodyPr wrap="square">
            <a:spAutoFit/>
          </a:bodyPr>
          <a:lstStyle>
            <a:lvl1pPr algn="ctr" latinLnBrk="1">
              <a:lnSpc>
                <a:spcPct val="80000"/>
              </a:lnSpc>
              <a:spcBef>
                <a:spcPct val="50000"/>
              </a:spcBef>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1pPr>
            <a:lvl2pPr marL="742950" indent="-285750" algn="ctr" latinLnBrk="1">
              <a:lnSpc>
                <a:spcPct val="80000"/>
              </a:lnSpc>
              <a:spcBef>
                <a:spcPct val="50000"/>
              </a:spcBef>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2pPr>
            <a:lvl3pPr marL="1143000" indent="-228600" algn="ctr" latinLnBrk="1">
              <a:lnSpc>
                <a:spcPct val="80000"/>
              </a:lnSpc>
              <a:spcBef>
                <a:spcPct val="50000"/>
              </a:spcBef>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3pPr>
            <a:lvl4pPr marL="1600200" indent="-228600" algn="ctr" latinLnBrk="1">
              <a:lnSpc>
                <a:spcPct val="80000"/>
              </a:lnSpc>
              <a:spcBef>
                <a:spcPct val="50000"/>
              </a:spcBef>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4pPr>
            <a:lvl5pPr marL="2057400" indent="-228600" algn="ctr" latinLnBrk="1">
              <a:lnSpc>
                <a:spcPct val="80000"/>
              </a:lnSpc>
              <a:spcBef>
                <a:spcPct val="50000"/>
              </a:spcBef>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5pPr>
            <a:lvl6pPr marL="25146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6pPr>
            <a:lvl7pPr marL="29718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7pPr>
            <a:lvl8pPr marL="34290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8pPr>
            <a:lvl9pPr marL="3886200" indent="-228600" algn="ctr" eaLnBrk="0" fontAlgn="base" latinLnBrk="1" hangingPunct="0">
              <a:lnSpc>
                <a:spcPct val="80000"/>
              </a:lnSpc>
              <a:spcBef>
                <a:spcPct val="50000"/>
              </a:spcBef>
              <a:spcAft>
                <a:spcPct val="0"/>
              </a:spcAft>
              <a:buClr>
                <a:srgbClr val="FF0000"/>
              </a:buClr>
              <a:buFont typeface="Wingdings" panose="05000000000000000000" pitchFamily="2" charset="2"/>
              <a:defRPr sz="2400">
                <a:solidFill>
                  <a:schemeClr val="tx1"/>
                </a:solidFill>
                <a:latin typeface="黑体" panose="02010609060101010101" pitchFamily="49" charset="-122"/>
                <a:ea typeface="黑体" panose="02010609060101010101" pitchFamily="49" charset="-122"/>
              </a:defRPr>
            </a:lvl9pPr>
          </a:lstStyle>
          <a:p>
            <a:pPr algn="l" eaLnBrk="1" hangingPunct="1"/>
            <a:r>
              <a:rPr lang="zh-CN" altLang="zh-CN" sz="2000" b="1" dirty="0"/>
              <a:t>……</a:t>
            </a:r>
            <a:r>
              <a:rPr lang="en-US" altLang="zh-CN" sz="2000" b="1" dirty="0"/>
              <a:t> 				   /* A</a:t>
            </a:r>
            <a:r>
              <a:rPr lang="zh-CN" altLang="zh-CN" sz="2000" b="1" dirty="0"/>
              <a:t>组语句序列 </a:t>
            </a:r>
            <a:r>
              <a:rPr lang="en-US" altLang="zh-CN" sz="2000" b="1" dirty="0"/>
              <a:t>*/</a:t>
            </a:r>
            <a:endParaRPr lang="zh-CN" altLang="zh-CN" sz="2000" b="1" dirty="0"/>
          </a:p>
          <a:p>
            <a:pPr algn="l" eaLnBrk="1" hangingPunct="1"/>
            <a:r>
              <a:rPr lang="en-US" altLang="zh-CN" sz="2000" b="1" dirty="0"/>
              <a:t>SAVEPOINT </a:t>
            </a:r>
            <a:r>
              <a:rPr lang="zh-CN" altLang="zh-CN" sz="2000" b="1" dirty="0"/>
              <a:t>保存点</a:t>
            </a:r>
            <a:r>
              <a:rPr lang="en-US" altLang="zh-CN" sz="2000" b="1" dirty="0"/>
              <a:t>1</a:t>
            </a:r>
            <a:endParaRPr lang="zh-CN" altLang="zh-CN" sz="2000" b="1" dirty="0"/>
          </a:p>
          <a:p>
            <a:pPr algn="l" eaLnBrk="1" hangingPunct="1"/>
            <a:r>
              <a:rPr lang="zh-CN" altLang="zh-CN" sz="2000" b="1" dirty="0"/>
              <a:t>……</a:t>
            </a:r>
            <a:r>
              <a:rPr lang="en-US" altLang="zh-CN" sz="2000" b="1" dirty="0"/>
              <a:t>				   /* B</a:t>
            </a:r>
            <a:r>
              <a:rPr lang="zh-CN" altLang="zh-CN" sz="2000" b="1" dirty="0"/>
              <a:t>组语句序列 </a:t>
            </a:r>
            <a:r>
              <a:rPr lang="en-US" altLang="zh-CN" sz="2000" b="1" dirty="0"/>
              <a:t>*/</a:t>
            </a:r>
            <a:endParaRPr lang="zh-CN" altLang="zh-CN" sz="2000" b="1" dirty="0"/>
          </a:p>
          <a:p>
            <a:pPr algn="l" eaLnBrk="1" hangingPunct="1"/>
            <a:r>
              <a:rPr lang="en-US" altLang="zh-CN" sz="2000" b="1" dirty="0"/>
              <a:t>ROLLBACK TO </a:t>
            </a:r>
            <a:r>
              <a:rPr lang="zh-CN" altLang="zh-CN" sz="2000" b="1" dirty="0"/>
              <a:t>保存点</a:t>
            </a:r>
            <a:r>
              <a:rPr lang="en-US" altLang="zh-CN" sz="2000" b="1" dirty="0"/>
              <a:t>1      /* </a:t>
            </a:r>
            <a:r>
              <a:rPr lang="zh-CN" altLang="zh-CN" sz="2000" b="1" dirty="0"/>
              <a:t>回滚到保存点</a:t>
            </a:r>
            <a:r>
              <a:rPr lang="en-US" altLang="zh-CN" sz="2000" b="1" dirty="0"/>
              <a:t>1 */</a:t>
            </a:r>
            <a:endParaRPr lang="zh-CN" altLang="zh-CN" sz="2000" b="1" dirty="0"/>
          </a:p>
          <a:p>
            <a:pPr algn="l" eaLnBrk="1" hangingPunct="1"/>
            <a:r>
              <a:rPr lang="en-US" altLang="zh-CN" sz="2000" b="1" dirty="0"/>
              <a:t>COMMIT				   /* </a:t>
            </a:r>
            <a:r>
              <a:rPr lang="zh-CN" altLang="zh-CN" sz="2000" b="1" dirty="0"/>
              <a:t>此时只提交了</a:t>
            </a:r>
            <a:r>
              <a:rPr lang="en-US" altLang="zh-CN" sz="2000" b="1" dirty="0"/>
              <a:t>A</a:t>
            </a:r>
            <a:r>
              <a:rPr lang="zh-CN" altLang="zh-CN" sz="2000" b="1" dirty="0"/>
              <a:t>组语句</a:t>
            </a:r>
            <a:r>
              <a:rPr lang="en-US" altLang="zh-CN" sz="2000" b="1" dirty="0"/>
              <a:t> */</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事务控制</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1" name="矩形 10"/>
          <p:cNvSpPr/>
          <p:nvPr/>
        </p:nvSpPr>
        <p:spPr>
          <a:xfrm>
            <a:off x="309259" y="1417568"/>
            <a:ext cx="8525482" cy="5303907"/>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示例</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1】SCOTT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模式中，演示使用保存点回滚事务。</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 from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--4</a:t>
            </a:r>
            <a:r>
              <a:rPr lang="zh-CN" altLang="en-US"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条记录</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insert into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values(15, 'MARKET', 'BEIJING');</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savepoint</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sp01;</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insert into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values(25, 'HR', 'SHANGHAI');</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err="1">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savepoint</a:t>
            </a:r>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 sp02;</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 from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--6</a:t>
            </a:r>
            <a:r>
              <a:rPr lang="zh-CN" altLang="en-US"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条记录</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delete from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where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deptno</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 15;</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 from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--5</a:t>
            </a:r>
            <a:r>
              <a:rPr lang="zh-CN" altLang="en-US"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条记录</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rollback to sp02;</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 from dept;     --6</a:t>
            </a:r>
            <a:r>
              <a:rPr lang="zh-CN" altLang="en-US"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条记录</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rollback to sp01;</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 from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--5</a:t>
            </a:r>
            <a:r>
              <a:rPr lang="zh-CN" altLang="en-US"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条记录</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rPr>
              <a:t>rollback;</a:t>
            </a:r>
            <a:endParaRPr lang="en-US" altLang="zh-CN" sz="2200" b="1" dirty="0">
              <a:solidFill>
                <a:srgbClr val="7030A0"/>
              </a:solidFill>
              <a:latin typeface="Calibri Light" panose="020F0302020204030204" pitchFamily="34" charset="0"/>
              <a:ea typeface="华文细黑" panose="02010600040101010101" pitchFamily="2" charset="-122"/>
              <a:cs typeface="Calibri Light" panose="020F0302020204030204" pitchFamily="34" charset="0"/>
            </a:endParaRPr>
          </a:p>
          <a:p>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 from </a:t>
            </a:r>
            <a:r>
              <a:rPr lang="en-US" altLang="zh-CN" sz="22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dept</a:t>
            </a:r>
            <a:r>
              <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--4</a:t>
            </a:r>
            <a:r>
              <a:rPr lang="zh-CN" altLang="en-US"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条记录</a:t>
            </a:r>
            <a:endParaRPr lang="en-US" altLang="zh-CN" sz="22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4901175"/>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在单用户数据库中，用户不必考虑其他用户修改相同的数据的情况，但是在多用户操作统一数据库的情况下，多个事务可能同时对同一数据进行更新，对这些事务不加以控制，会导致产生数据的不一致。</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多用户数据库必须保证</a:t>
            </a:r>
            <a:r>
              <a:rPr lang="zh-CN" altLang="en-US" sz="2400" b="1" dirty="0">
                <a:solidFill>
                  <a:srgbClr val="C00000"/>
                </a:solidFill>
                <a:latin typeface="Euclid" panose="02020503060505020303" pitchFamily="18" charset="0"/>
                <a:ea typeface="华文细黑" panose="02010600040101010101" pitchFamily="2" charset="-122"/>
              </a:rPr>
              <a:t>数据的并发性</a:t>
            </a:r>
            <a:r>
              <a:rPr lang="zh-CN" altLang="en-US" sz="2400" b="1" dirty="0">
                <a:solidFill>
                  <a:schemeClr val="tx1"/>
                </a:solidFill>
                <a:latin typeface="Euclid" panose="02020503060505020303" pitchFamily="18" charset="0"/>
                <a:ea typeface="华文细黑" panose="02010600040101010101" pitchFamily="2" charset="-122"/>
              </a:rPr>
              <a:t>和</a:t>
            </a:r>
            <a:r>
              <a:rPr lang="zh-CN" altLang="en-US" sz="2400" b="1" dirty="0">
                <a:solidFill>
                  <a:srgbClr val="C00000"/>
                </a:solidFill>
                <a:latin typeface="Euclid" panose="02020503060505020303" pitchFamily="18" charset="0"/>
                <a:ea typeface="华文细黑" panose="02010600040101010101" pitchFamily="2" charset="-122"/>
              </a:rPr>
              <a:t>数据的一致性</a:t>
            </a:r>
            <a:r>
              <a:rPr lang="zh-CN" altLang="en-US" sz="2400" b="1" dirty="0">
                <a:solidFill>
                  <a:schemeClr val="tx1"/>
                </a:solidFill>
                <a:latin typeface="Euclid" panose="02020503060505020303" pitchFamily="18" charset="0"/>
                <a:ea typeface="华文细黑" panose="02010600040101010101" pitchFamily="2" charset="-122"/>
              </a:rPr>
              <a:t>。并发性是指允许多用户访问同一数据，一致性是指多用户数据库中每个用户看到的数据都是一致的，用户对数据进行修改和提交事务所产生的的变化对于其他用户也是可见的。</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数据并发性与一致性</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8" y="1455175"/>
            <a:ext cx="8525481"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为了改善系统的资源利用率并减少事务运行的平均等待时间，在数据库系统中，事务需要并发执行。事务并发执行时如果不加控制约束，可能会产生若干数据不一致问题，如：</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11" name="Text Box 5"/>
          <p:cNvSpPr txBox="1">
            <a:spLocks noChangeArrowheads="1"/>
          </p:cNvSpPr>
          <p:nvPr/>
        </p:nvSpPr>
        <p:spPr bwMode="auto">
          <a:xfrm>
            <a:off x="1043399" y="3252651"/>
            <a:ext cx="6092897" cy="1694888"/>
          </a:xfrm>
          <a:prstGeom prst="rect">
            <a:avLst/>
          </a:prstGeom>
          <a:noFill/>
          <a:ln w="9525" cap="flat" cmpd="sng">
            <a:no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lvl1pPr indent="127000">
              <a:defRPr>
                <a:solidFill>
                  <a:schemeClr val="tx1"/>
                </a:solidFill>
                <a:latin typeface="Arial" panose="020B0604020202020204" pitchFamily="34" charset="0"/>
              </a:defRPr>
            </a:lvl1pPr>
            <a:lvl2pPr>
              <a:defRPr>
                <a:solidFill>
                  <a:schemeClr val="tx1"/>
                </a:solidFill>
                <a:latin typeface="Arial" panose="020B0604020202020204" pitchFamily="34" charset="0"/>
              </a:defRPr>
            </a:lvl2pPr>
            <a:lvl3pPr>
              <a:defRPr>
                <a:solidFill>
                  <a:schemeClr val="tx1"/>
                </a:solidFill>
                <a:latin typeface="Arial" panose="020B0604020202020204" pitchFamily="34" charset="0"/>
              </a:defRPr>
            </a:lvl3pPr>
            <a:lvl4pPr>
              <a:defRPr>
                <a:solidFill>
                  <a:schemeClr val="tx1"/>
                </a:solidFill>
                <a:latin typeface="Arial" panose="020B0604020202020204" pitchFamily="34" charset="0"/>
              </a:defRPr>
            </a:lvl4pPr>
            <a:lvl5pPr>
              <a:defRPr>
                <a:solidFill>
                  <a:schemeClr val="tx1"/>
                </a:solidFill>
                <a:latin typeface="Arial" panose="020B0604020202020204" pitchFamily="34" charset="0"/>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defRPr>
            </a:lvl9pPr>
          </a:lstStyle>
          <a:p>
            <a:pPr marL="342900" indent="-342900">
              <a:lnSpc>
                <a:spcPct val="150000"/>
              </a:lnSpc>
              <a:buClr>
                <a:srgbClr val="C00000"/>
              </a:buClr>
              <a:buFont typeface="Wingdings" panose="05000000000000000000" pitchFamily="2" charset="2"/>
              <a:buChar char="l"/>
            </a:pPr>
            <a:r>
              <a:rPr lang="zh-CN" altLang="en-US" sz="2400" b="1" dirty="0">
                <a:latin typeface="Euclid" panose="02020503060505020303" pitchFamily="18" charset="0"/>
                <a:ea typeface="华文细黑" panose="02010600040101010101" pitchFamily="2" charset="-122"/>
              </a:rPr>
              <a:t>脏数据库读取（</a:t>
            </a:r>
            <a:r>
              <a:rPr lang="en-US" altLang="zh-CN" sz="2400" b="1" dirty="0">
                <a:latin typeface="Euclid" panose="02020503060505020303" pitchFamily="18" charset="0"/>
                <a:ea typeface="华文细黑" panose="02010600040101010101" pitchFamily="2" charset="-122"/>
              </a:rPr>
              <a:t>Dirty read</a:t>
            </a:r>
            <a:r>
              <a:rPr lang="zh-CN" altLang="en-US" sz="2400" b="1" dirty="0">
                <a:latin typeface="Euclid" panose="02020503060505020303" pitchFamily="18" charset="0"/>
                <a:ea typeface="华文细黑" panose="02010600040101010101" pitchFamily="2" charset="-122"/>
              </a:rPr>
              <a:t>）</a:t>
            </a:r>
            <a:endParaRPr lang="en-US" altLang="zh-CN" sz="2400" b="1" dirty="0">
              <a:latin typeface="Euclid" panose="02020503060505020303" pitchFamily="18" charset="0"/>
              <a:ea typeface="华文细黑" panose="02010600040101010101" pitchFamily="2" charset="-122"/>
            </a:endParaRPr>
          </a:p>
          <a:p>
            <a:pPr marL="342900" indent="-342900">
              <a:lnSpc>
                <a:spcPct val="150000"/>
              </a:lnSpc>
              <a:buClr>
                <a:srgbClr val="C00000"/>
              </a:buClr>
              <a:buFont typeface="Wingdings" panose="05000000000000000000" pitchFamily="2" charset="2"/>
              <a:buChar char="l"/>
            </a:pPr>
            <a:r>
              <a:rPr lang="zh-CN" altLang="en-US" sz="2400" b="1" dirty="0">
                <a:latin typeface="Euclid" panose="02020503060505020303" pitchFamily="18" charset="0"/>
                <a:ea typeface="华文细黑" panose="02010600040101010101" pitchFamily="2" charset="-122"/>
              </a:rPr>
              <a:t>不可重复读取（</a:t>
            </a:r>
            <a:r>
              <a:rPr lang="en-US" altLang="zh-CN" sz="2400" b="1" dirty="0">
                <a:latin typeface="Euclid" panose="02020503060505020303" pitchFamily="18" charset="0"/>
                <a:ea typeface="华文细黑" panose="02010600040101010101" pitchFamily="2" charset="-122"/>
              </a:rPr>
              <a:t>Nonrepeatable read</a:t>
            </a:r>
            <a:r>
              <a:rPr lang="zh-CN" altLang="en-US" sz="2400" b="1" dirty="0">
                <a:latin typeface="Euclid" panose="02020503060505020303" pitchFamily="18" charset="0"/>
                <a:ea typeface="华文细黑" panose="02010600040101010101" pitchFamily="2" charset="-122"/>
              </a:rPr>
              <a:t>）</a:t>
            </a:r>
            <a:endParaRPr lang="en-US" altLang="zh-CN" sz="2400" b="1" dirty="0">
              <a:latin typeface="Euclid" panose="02020503060505020303" pitchFamily="18" charset="0"/>
              <a:ea typeface="华文细黑" panose="02010600040101010101" pitchFamily="2" charset="-122"/>
            </a:endParaRPr>
          </a:p>
          <a:p>
            <a:pPr marL="342900" indent="-342900">
              <a:lnSpc>
                <a:spcPct val="150000"/>
              </a:lnSpc>
              <a:buClr>
                <a:srgbClr val="C00000"/>
              </a:buClr>
              <a:buFont typeface="Wingdings" panose="05000000000000000000" pitchFamily="2" charset="2"/>
              <a:buChar char="l"/>
            </a:pPr>
            <a:r>
              <a:rPr lang="zh-CN" altLang="en-US" sz="2400" b="1" dirty="0">
                <a:latin typeface="Euclid" panose="02020503060505020303" pitchFamily="18" charset="0"/>
                <a:ea typeface="华文细黑" panose="02010600040101010101" pitchFamily="2" charset="-122"/>
              </a:rPr>
              <a:t>幻象读取（</a:t>
            </a:r>
            <a:r>
              <a:rPr lang="en-US" altLang="zh-CN" sz="2400" b="1" dirty="0">
                <a:latin typeface="Euclid" panose="02020503060505020303" pitchFamily="18" charset="0"/>
                <a:ea typeface="华文细黑" panose="02010600040101010101" pitchFamily="2" charset="-122"/>
              </a:rPr>
              <a:t>phantom read</a:t>
            </a:r>
            <a:r>
              <a:rPr lang="zh-CN" altLang="en-US" sz="2400" b="1" dirty="0">
                <a:latin typeface="Euclid" panose="02020503060505020303" pitchFamily="18" charset="0"/>
                <a:ea typeface="华文细黑" panose="02010600040101010101" pitchFamily="2" charset="-122"/>
              </a:rPr>
              <a:t>）</a:t>
            </a:r>
            <a:endParaRPr lang="zh-CN" altLang="zh-CN" sz="2400" b="1" dirty="0">
              <a:latin typeface="Euclid" panose="02020503060505020303" pitchFamily="18" charset="0"/>
              <a:ea typeface="华文细黑" panose="02010600040101010101" pitchFamily="2" charset="-122"/>
            </a:endParaRPr>
          </a:p>
        </p:txBody>
      </p:sp>
      <p:sp>
        <p:nvSpPr>
          <p:cNvPr id="10" name="矩形 9"/>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数据不一致问题</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2"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utoUpdateAnimBg="0"/>
      <p:bldP spid="11" grpId="1" bldLvl="0" autoUpdateAnimBg="0"/>
      <p:bldP spid="11" grpId="2" bldLvl="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9"/>
            <a:ext cx="8525482" cy="404443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1、</a:t>
            </a:r>
            <a:r>
              <a:rPr lang="zh-CN" altLang="en-US" sz="2400" b="1" dirty="0">
                <a:solidFill>
                  <a:srgbClr val="C00000"/>
                </a:solidFill>
                <a:latin typeface="Euclid" panose="02020503060505020303" pitchFamily="18" charset="0"/>
                <a:ea typeface="华文细黑" panose="02010600040101010101" pitchFamily="2" charset="-122"/>
              </a:rPr>
              <a:t>脏读</a:t>
            </a:r>
            <a:r>
              <a:rPr lang="zh-CN" altLang="en-US" sz="2400" b="1" dirty="0">
                <a:solidFill>
                  <a:schemeClr val="tx1"/>
                </a:solidFill>
                <a:latin typeface="Euclid" panose="02020503060505020303" pitchFamily="18" charset="0"/>
                <a:ea typeface="华文细黑" panose="02010600040101010101" pitchFamily="2" charset="-122"/>
              </a:rPr>
              <a:t>：事务 </a:t>
            </a:r>
            <a:r>
              <a:rPr lang="en-US" altLang="zh-CN" sz="2400" b="1" dirty="0">
                <a:solidFill>
                  <a:schemeClr val="tx1"/>
                </a:solidFill>
                <a:latin typeface="Euclid" panose="02020503060505020303" pitchFamily="18" charset="0"/>
                <a:ea typeface="华文细黑" panose="02010600040101010101" pitchFamily="2" charset="-122"/>
              </a:rPr>
              <a:t>A </a:t>
            </a:r>
            <a:r>
              <a:rPr lang="zh-CN" altLang="en-US" sz="2400" b="1" dirty="0">
                <a:solidFill>
                  <a:schemeClr val="tx1"/>
                </a:solidFill>
                <a:latin typeface="Euclid" panose="02020503060505020303" pitchFamily="18" charset="0"/>
                <a:ea typeface="华文细黑" panose="02010600040101010101" pitchFamily="2" charset="-122"/>
              </a:rPr>
              <a:t>对数据进行了更新但没有提交，事务 </a:t>
            </a:r>
            <a:r>
              <a:rPr lang="en-US" altLang="zh-CN" sz="2400" b="1" dirty="0">
                <a:solidFill>
                  <a:schemeClr val="tx1"/>
                </a:solidFill>
                <a:latin typeface="Euclid" panose="02020503060505020303" pitchFamily="18" charset="0"/>
                <a:ea typeface="华文细黑" panose="02010600040101010101" pitchFamily="2" charset="-122"/>
              </a:rPr>
              <a:t>B </a:t>
            </a:r>
            <a:r>
              <a:rPr lang="zh-CN" altLang="en-US" sz="2400" b="1" dirty="0">
                <a:solidFill>
                  <a:schemeClr val="tx1"/>
                </a:solidFill>
                <a:latin typeface="Euclid" panose="02020503060505020303" pitchFamily="18" charset="0"/>
                <a:ea typeface="华文细黑" panose="02010600040101010101" pitchFamily="2" charset="-122"/>
              </a:rPr>
              <a:t>读到了事务 </a:t>
            </a:r>
            <a:r>
              <a:rPr lang="en-US" altLang="zh-CN" sz="2400" b="1" dirty="0">
                <a:solidFill>
                  <a:schemeClr val="tx1"/>
                </a:solidFill>
                <a:latin typeface="Euclid" panose="02020503060505020303" pitchFamily="18" charset="0"/>
                <a:ea typeface="华文细黑" panose="02010600040101010101" pitchFamily="2" charset="-122"/>
              </a:rPr>
              <a:t>A </a:t>
            </a:r>
            <a:r>
              <a:rPr lang="zh-CN" altLang="en-US" sz="2400" b="1" dirty="0">
                <a:solidFill>
                  <a:schemeClr val="tx1"/>
                </a:solidFill>
                <a:latin typeface="Euclid" panose="02020503060505020303" pitchFamily="18" charset="0"/>
                <a:ea typeface="华文细黑" panose="02010600040101010101" pitchFamily="2" charset="-122"/>
              </a:rPr>
              <a:t>更新后（未提交）的数据。如果事务 </a:t>
            </a:r>
            <a:r>
              <a:rPr lang="en-US" altLang="zh-CN" sz="2400" b="1" dirty="0">
                <a:solidFill>
                  <a:schemeClr val="tx1"/>
                </a:solidFill>
                <a:latin typeface="Euclid" panose="02020503060505020303" pitchFamily="18" charset="0"/>
                <a:ea typeface="华文细黑" panose="02010600040101010101" pitchFamily="2" charset="-122"/>
              </a:rPr>
              <a:t>A </a:t>
            </a:r>
            <a:r>
              <a:rPr lang="zh-CN" altLang="en-US" sz="2400" b="1" dirty="0">
                <a:solidFill>
                  <a:schemeClr val="tx1"/>
                </a:solidFill>
                <a:latin typeface="Euclid" panose="02020503060505020303" pitchFamily="18" charset="0"/>
                <a:ea typeface="华文细黑" panose="02010600040101010101" pitchFamily="2" charset="-122"/>
              </a:rPr>
              <a:t>进行了回滚，那么刚刚事务 </a:t>
            </a:r>
            <a:r>
              <a:rPr lang="en-US" altLang="zh-CN" sz="2400" b="1" dirty="0">
                <a:solidFill>
                  <a:schemeClr val="tx1"/>
                </a:solidFill>
                <a:latin typeface="Euclid" panose="02020503060505020303" pitchFamily="18" charset="0"/>
                <a:ea typeface="华文细黑" panose="02010600040101010101" pitchFamily="2" charset="-122"/>
              </a:rPr>
              <a:t>B </a:t>
            </a:r>
            <a:r>
              <a:rPr lang="zh-CN" altLang="en-US" sz="2400" b="1" dirty="0">
                <a:solidFill>
                  <a:schemeClr val="tx1"/>
                </a:solidFill>
                <a:latin typeface="Euclid" panose="02020503060505020303" pitchFamily="18" charset="0"/>
                <a:ea typeface="华文细黑" panose="02010600040101010101" pitchFamily="2" charset="-122"/>
              </a:rPr>
              <a:t>看到的数据就是脏数据。事务 </a:t>
            </a:r>
            <a:r>
              <a:rPr lang="en-US" altLang="zh-CN" sz="2400" b="1" dirty="0">
                <a:solidFill>
                  <a:schemeClr val="tx1"/>
                </a:solidFill>
                <a:latin typeface="Euclid" panose="02020503060505020303" pitchFamily="18" charset="0"/>
                <a:ea typeface="华文细黑" panose="02010600040101010101" pitchFamily="2" charset="-122"/>
              </a:rPr>
              <a:t>B </a:t>
            </a:r>
            <a:r>
              <a:rPr lang="zh-CN" altLang="en-US" sz="2400" b="1" dirty="0">
                <a:solidFill>
                  <a:schemeClr val="tx1"/>
                </a:solidFill>
                <a:latin typeface="Euclid" panose="02020503060505020303" pitchFamily="18" charset="0"/>
                <a:ea typeface="华文细黑" panose="02010600040101010101" pitchFamily="2" charset="-122"/>
              </a:rPr>
              <a:t>进行了脏读。</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70C0"/>
                </a:solidFill>
                <a:latin typeface="楷体" panose="02010609060101010101" pitchFamily="49" charset="-122"/>
                <a:ea typeface="楷体" panose="02010609060101010101" pitchFamily="49" charset="-122"/>
              </a:rPr>
              <a:t>示例：甲给乙转账</a:t>
            </a:r>
            <a:r>
              <a:rPr lang="en-US" altLang="zh-CN" sz="2400" b="1" dirty="0">
                <a:solidFill>
                  <a:srgbClr val="0070C0"/>
                </a:solidFill>
                <a:latin typeface="楷体" panose="02010609060101010101" pitchFamily="49" charset="-122"/>
                <a:ea typeface="楷体" panose="02010609060101010101" pitchFamily="49" charset="-122"/>
              </a:rPr>
              <a:t>500</a:t>
            </a:r>
            <a:r>
              <a:rPr lang="zh-CN" altLang="en-US" sz="2400" b="1" dirty="0">
                <a:solidFill>
                  <a:srgbClr val="0070C0"/>
                </a:solidFill>
                <a:latin typeface="楷体" panose="02010609060101010101" pitchFamily="49" charset="-122"/>
                <a:ea typeface="楷体" panose="02010609060101010101" pitchFamily="49" charset="-122"/>
              </a:rPr>
              <a:t>，但是甲还没有提交，但是此时乙查询自己账户多了</a:t>
            </a:r>
            <a:r>
              <a:rPr lang="en-US" altLang="zh-CN" sz="2400" b="1" dirty="0">
                <a:solidFill>
                  <a:srgbClr val="0070C0"/>
                </a:solidFill>
                <a:latin typeface="楷体" panose="02010609060101010101" pitchFamily="49" charset="-122"/>
                <a:ea typeface="楷体" panose="02010609060101010101" pitchFamily="49" charset="-122"/>
              </a:rPr>
              <a:t>500</a:t>
            </a:r>
            <a:r>
              <a:rPr lang="zh-CN" altLang="en-US" sz="2400" b="1" dirty="0">
                <a:solidFill>
                  <a:srgbClr val="0070C0"/>
                </a:solidFill>
                <a:latin typeface="楷体" panose="02010609060101010101" pitchFamily="49" charset="-122"/>
                <a:ea typeface="楷体" panose="02010609060101010101" pitchFamily="49" charset="-122"/>
              </a:rPr>
              <a:t>。然后甲发现转错人了，回滚了转账。然后乙多出的</a:t>
            </a:r>
            <a:r>
              <a:rPr lang="en-US" altLang="zh-CN" sz="2400" b="1" dirty="0">
                <a:solidFill>
                  <a:srgbClr val="0070C0"/>
                </a:solidFill>
                <a:latin typeface="楷体" panose="02010609060101010101" pitchFamily="49" charset="-122"/>
                <a:ea typeface="楷体" panose="02010609060101010101" pitchFamily="49" charset="-122"/>
              </a:rPr>
              <a:t>500</a:t>
            </a:r>
            <a:r>
              <a:rPr lang="zh-CN" altLang="en-US" sz="2400" b="1" dirty="0">
                <a:solidFill>
                  <a:srgbClr val="0070C0"/>
                </a:solidFill>
                <a:latin typeface="楷体" panose="02010609060101010101" pitchFamily="49" charset="-122"/>
                <a:ea typeface="楷体" panose="02010609060101010101" pitchFamily="49" charset="-122"/>
              </a:rPr>
              <a:t>就没了。在这个过程中乙查到了没有提交的数据（多出的</a:t>
            </a:r>
            <a:r>
              <a:rPr lang="en-US" altLang="zh-CN" sz="2400" b="1" dirty="0">
                <a:solidFill>
                  <a:srgbClr val="0070C0"/>
                </a:solidFill>
                <a:latin typeface="楷体" panose="02010609060101010101" pitchFamily="49" charset="-122"/>
                <a:ea typeface="楷体" panose="02010609060101010101" pitchFamily="49" charset="-122"/>
              </a:rPr>
              <a:t>500</a:t>
            </a:r>
            <a:r>
              <a:rPr lang="zh-CN" altLang="en-US" sz="2400" b="1" dirty="0">
                <a:solidFill>
                  <a:srgbClr val="0070C0"/>
                </a:solidFill>
                <a:latin typeface="楷体" panose="02010609060101010101" pitchFamily="49" charset="-122"/>
                <a:ea typeface="楷体" panose="02010609060101010101" pitchFamily="49" charset="-122"/>
              </a:rPr>
              <a:t>），这就是脏读。</a:t>
            </a:r>
            <a:endParaRPr lang="en-US" altLang="zh-CN" sz="2800" b="1" dirty="0">
              <a:solidFill>
                <a:schemeClr val="tx1"/>
              </a:solidFill>
              <a:latin typeface="Euclid" panose="02020503060505020303" pitchFamily="18" charset="0"/>
              <a:ea typeface="华文细黑" panose="02010600040101010101" pitchFamily="2" charset="-122"/>
            </a:endParaRPr>
          </a:p>
        </p:txBody>
      </p:sp>
      <p:sp>
        <p:nvSpPr>
          <p:cNvPr id="9" name="矩形 8"/>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数据不一致问题</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数据不一致问题</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9"/>
            <a:ext cx="8525482" cy="404443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2、</a:t>
            </a:r>
            <a:r>
              <a:rPr lang="zh-CN" altLang="en-US" sz="2400" b="1" dirty="0">
                <a:solidFill>
                  <a:srgbClr val="C00000"/>
                </a:solidFill>
                <a:latin typeface="Euclid" panose="02020503060505020303" pitchFamily="18" charset="0"/>
                <a:ea typeface="华文细黑" panose="02010600040101010101" pitchFamily="2" charset="-122"/>
              </a:rPr>
              <a:t>不可重复读</a:t>
            </a:r>
            <a:r>
              <a:rPr lang="zh-CN" altLang="en-US" sz="2400" b="1" dirty="0">
                <a:solidFill>
                  <a:schemeClr val="tx1"/>
                </a:solidFill>
                <a:latin typeface="Euclid" panose="02020503060505020303" pitchFamily="18" charset="0"/>
                <a:ea typeface="华文细黑" panose="02010600040101010101" pitchFamily="2" charset="-122"/>
              </a:rPr>
              <a:t>：事务 </a:t>
            </a:r>
            <a:r>
              <a:rPr lang="en-US" altLang="zh-CN" sz="2400" b="1" dirty="0">
                <a:solidFill>
                  <a:schemeClr val="tx1"/>
                </a:solidFill>
                <a:latin typeface="Euclid" panose="02020503060505020303" pitchFamily="18" charset="0"/>
                <a:ea typeface="华文细黑" panose="02010600040101010101" pitchFamily="2" charset="-122"/>
              </a:rPr>
              <a:t>A </a:t>
            </a:r>
            <a:r>
              <a:rPr lang="zh-CN" altLang="en-US" sz="2400" b="1" dirty="0">
                <a:solidFill>
                  <a:schemeClr val="tx1"/>
                </a:solidFill>
                <a:latin typeface="Euclid" panose="02020503060505020303" pitchFamily="18" charset="0"/>
                <a:ea typeface="华文细黑" panose="02010600040101010101" pitchFamily="2" charset="-122"/>
              </a:rPr>
              <a:t>读取数据库中的数据后，事务 </a:t>
            </a:r>
            <a:r>
              <a:rPr lang="en-US" altLang="zh-CN" sz="2400" b="1" dirty="0">
                <a:solidFill>
                  <a:schemeClr val="tx1"/>
                </a:solidFill>
                <a:latin typeface="Euclid" panose="02020503060505020303" pitchFamily="18" charset="0"/>
                <a:ea typeface="华文细黑" panose="02010600040101010101" pitchFamily="2" charset="-122"/>
              </a:rPr>
              <a:t>B </a:t>
            </a:r>
            <a:r>
              <a:rPr lang="zh-CN" altLang="en-US" sz="2400" b="1" dirty="0">
                <a:solidFill>
                  <a:schemeClr val="tx1"/>
                </a:solidFill>
                <a:latin typeface="Euclid" panose="02020503060505020303" pitchFamily="18" charset="0"/>
                <a:ea typeface="华文细黑" panose="02010600040101010101" pitchFamily="2" charset="-122"/>
              </a:rPr>
              <a:t>更新了数据，当 </a:t>
            </a:r>
            <a:r>
              <a:rPr lang="en-US" altLang="zh-CN" sz="2400" b="1" dirty="0">
                <a:solidFill>
                  <a:schemeClr val="tx1"/>
                </a:solidFill>
                <a:latin typeface="Euclid" panose="02020503060505020303" pitchFamily="18" charset="0"/>
                <a:ea typeface="华文细黑" panose="02010600040101010101" pitchFamily="2" charset="-122"/>
              </a:rPr>
              <a:t>A </a:t>
            </a:r>
            <a:r>
              <a:rPr lang="zh-CN" altLang="en-US" sz="2400" b="1" dirty="0">
                <a:solidFill>
                  <a:schemeClr val="tx1"/>
                </a:solidFill>
                <a:latin typeface="Euclid" panose="02020503060505020303" pitchFamily="18" charset="0"/>
                <a:ea typeface="华文细黑" panose="02010600040101010101" pitchFamily="2" charset="-122"/>
              </a:rPr>
              <a:t>再次读取数据时，就会发现数据已经发生了改变，这就是不可重复读取。不可重复读取所导致的结果就是一个事务前后两次读取的数据不相同。</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70C0"/>
                </a:solidFill>
                <a:latin typeface="楷体" panose="02010609060101010101" pitchFamily="49" charset="-122"/>
                <a:ea typeface="楷体" panose="02010609060101010101" pitchFamily="49" charset="-122"/>
              </a:rPr>
              <a:t>示例：甲查询自己银行余额为</a:t>
            </a:r>
            <a:r>
              <a:rPr lang="en-US" altLang="zh-CN" sz="2400" b="1" dirty="0">
                <a:solidFill>
                  <a:srgbClr val="0070C0"/>
                </a:solidFill>
                <a:latin typeface="楷体" panose="02010609060101010101" pitchFamily="49" charset="-122"/>
                <a:ea typeface="楷体" panose="02010609060101010101" pitchFamily="49" charset="-122"/>
              </a:rPr>
              <a:t>1</a:t>
            </a:r>
            <a:r>
              <a:rPr lang="zh-CN" altLang="en-US" sz="2400" b="1" dirty="0">
                <a:solidFill>
                  <a:srgbClr val="0070C0"/>
                </a:solidFill>
                <a:latin typeface="楷体" panose="02010609060101010101" pitchFamily="49" charset="-122"/>
                <a:ea typeface="楷体" panose="02010609060101010101" pitchFamily="49" charset="-122"/>
              </a:rPr>
              <a:t>万，乙这个时候用甲的账号取走了</a:t>
            </a:r>
            <a:r>
              <a:rPr lang="en-US" altLang="zh-CN" sz="2400" b="1" dirty="0">
                <a:solidFill>
                  <a:srgbClr val="0070C0"/>
                </a:solidFill>
                <a:latin typeface="楷体" panose="02010609060101010101" pitchFamily="49" charset="-122"/>
                <a:ea typeface="楷体" panose="02010609060101010101" pitchFamily="49" charset="-122"/>
              </a:rPr>
              <a:t>3000</a:t>
            </a:r>
            <a:r>
              <a:rPr lang="zh-CN" altLang="en-US" sz="2400" b="1" dirty="0">
                <a:solidFill>
                  <a:srgbClr val="0070C0"/>
                </a:solidFill>
                <a:latin typeface="楷体" panose="02010609060101010101" pitchFamily="49" charset="-122"/>
                <a:ea typeface="楷体" panose="02010609060101010101" pitchFamily="49" charset="-122"/>
              </a:rPr>
              <a:t>，甲再一次查询余额，变成了</a:t>
            </a:r>
            <a:r>
              <a:rPr lang="en-US" altLang="zh-CN" sz="2400" b="1" dirty="0">
                <a:solidFill>
                  <a:srgbClr val="0070C0"/>
                </a:solidFill>
                <a:latin typeface="楷体" panose="02010609060101010101" pitchFamily="49" charset="-122"/>
                <a:ea typeface="楷体" panose="02010609060101010101" pitchFamily="49" charset="-122"/>
              </a:rPr>
              <a:t>7000</a:t>
            </a:r>
            <a:r>
              <a:rPr lang="zh-CN" altLang="en-US" sz="2400" b="1" dirty="0">
                <a:solidFill>
                  <a:srgbClr val="0070C0"/>
                </a:solidFill>
                <a:latin typeface="楷体" panose="02010609060101010101" pitchFamily="49" charset="-122"/>
                <a:ea typeface="楷体" panose="02010609060101010101" pitchFamily="49" charset="-122"/>
              </a:rPr>
              <a:t>。对甲而言两次结果不一致就是不可重复读。</a:t>
            </a:r>
            <a:endParaRPr lang="en-US" altLang="zh-CN" sz="28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数据不一致问题</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8"/>
            <a:ext cx="8525482" cy="4357945"/>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rgbClr val="C00000"/>
                </a:solidFill>
                <a:latin typeface="Euclid" panose="02020503060505020303" pitchFamily="18" charset="0"/>
                <a:ea typeface="华文细黑" panose="02010600040101010101" pitchFamily="2" charset="-122"/>
              </a:rPr>
              <a:t>3、</a:t>
            </a:r>
            <a:r>
              <a:rPr lang="zh-CN" altLang="en-US" sz="2400" b="1" dirty="0">
                <a:solidFill>
                  <a:srgbClr val="C00000"/>
                </a:solidFill>
                <a:latin typeface="Euclid" panose="02020503060505020303" pitchFamily="18" charset="0"/>
                <a:ea typeface="华文细黑" panose="02010600040101010101" pitchFamily="2" charset="-122"/>
              </a:rPr>
              <a:t>幻读</a:t>
            </a:r>
            <a:r>
              <a:rPr lang="zh-CN" altLang="en-US" sz="2400" b="1" dirty="0">
                <a:solidFill>
                  <a:schemeClr val="tx1"/>
                </a:solidFill>
                <a:latin typeface="Euclid" panose="02020503060505020303" pitchFamily="18" charset="0"/>
                <a:ea typeface="华文细黑" panose="02010600040101010101" pitchFamily="2" charset="-122"/>
              </a:rPr>
              <a:t>：如果事务 </a:t>
            </a:r>
            <a:r>
              <a:rPr lang="en-US" altLang="zh-CN" sz="2400" b="1" dirty="0">
                <a:solidFill>
                  <a:schemeClr val="tx1"/>
                </a:solidFill>
                <a:latin typeface="Euclid" panose="02020503060505020303" pitchFamily="18" charset="0"/>
                <a:ea typeface="华文细黑" panose="02010600040101010101" pitchFamily="2" charset="-122"/>
              </a:rPr>
              <a:t>A </a:t>
            </a:r>
            <a:r>
              <a:rPr lang="zh-CN" altLang="en-US" sz="2400" b="1" dirty="0">
                <a:solidFill>
                  <a:schemeClr val="tx1"/>
                </a:solidFill>
                <a:latin typeface="Euclid" panose="02020503060505020303" pitchFamily="18" charset="0"/>
                <a:ea typeface="华文细黑" panose="02010600040101010101" pitchFamily="2" charset="-122"/>
              </a:rPr>
              <a:t>基于某个条件读取数据后，另一个事务则更新了同一个表中的数据，这时第一个事务再次读取数据时，根据搜索的条件返回了不同的行，这就是幻读。</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70C0"/>
                </a:solidFill>
                <a:latin typeface="楷体" panose="02010609060101010101" pitchFamily="49" charset="-122"/>
                <a:ea typeface="楷体" panose="02010609060101010101" pitchFamily="49" charset="-122"/>
              </a:rPr>
              <a:t>示例：甲查询自己银行明细中与乙的资金往来，之后乙向甲转了一笔账，甲再次查询发现比之前的查询多了一条新的记录，这就是幻读。</a:t>
            </a:r>
            <a:endParaRPr lang="en-US" altLang="zh-CN" sz="2800" b="1" dirty="0">
              <a:solidFill>
                <a:schemeClr val="tx1"/>
              </a:solidFill>
              <a:latin typeface="Euclid" panose="02020503060505020303" pitchFamily="18" charset="0"/>
              <a:ea typeface="华文细黑" panose="02010600040101010101" pitchFamily="2" charset="-122"/>
            </a:endParaRPr>
          </a:p>
        </p:txBody>
      </p:sp>
      <p:sp>
        <p:nvSpPr>
          <p:cNvPr id="9" name="矩形 8"/>
          <p:cNvSpPr/>
          <p:nvPr/>
        </p:nvSpPr>
        <p:spPr>
          <a:xfrm>
            <a:off x="685942" y="4989801"/>
            <a:ext cx="7829408" cy="461665"/>
          </a:xfrm>
          <a:prstGeom prst="rect">
            <a:avLst/>
          </a:prstGeom>
          <a:solidFill>
            <a:schemeClr val="accent4">
              <a:lumMod val="60000"/>
              <a:lumOff val="40000"/>
            </a:schemeClr>
          </a:solidFill>
        </p:spPr>
        <p:txBody>
          <a:bodyPr wrap="square">
            <a:spAutoFit/>
          </a:bodyPr>
          <a:lstStyle/>
          <a:p>
            <a:pPr algn="ctr"/>
            <a:r>
              <a:rPr lang="zh-CN" altLang="en-US" sz="2400" b="1" dirty="0">
                <a:solidFill>
                  <a:srgbClr val="DF402A"/>
                </a:solidFill>
                <a:latin typeface="微软雅黑" panose="020B0503020204020204" pitchFamily="34" charset="-122"/>
                <a:ea typeface="微软雅黑" panose="020B0503020204020204" pitchFamily="34" charset="-122"/>
              </a:rPr>
              <a:t>不可重复读重点在于</a:t>
            </a:r>
            <a:r>
              <a:rPr lang="en-US" altLang="zh-CN" sz="2400" b="1" dirty="0">
                <a:solidFill>
                  <a:srgbClr val="DF402A"/>
                </a:solidFill>
                <a:latin typeface="微软雅黑" panose="020B0503020204020204" pitchFamily="34" charset="-122"/>
                <a:ea typeface="微软雅黑" panose="020B0503020204020204" pitchFamily="34" charset="-122"/>
              </a:rPr>
              <a:t>update</a:t>
            </a:r>
            <a:r>
              <a:rPr lang="zh-CN" altLang="en-US" sz="2400" b="1" dirty="0">
                <a:solidFill>
                  <a:srgbClr val="DF402A"/>
                </a:solidFill>
                <a:latin typeface="微软雅黑" panose="020B0503020204020204" pitchFamily="34" charset="-122"/>
                <a:ea typeface="微软雅黑" panose="020B0503020204020204" pitchFamily="34" charset="-122"/>
              </a:rPr>
              <a:t>，而幻读的重点在于</a:t>
            </a:r>
            <a:r>
              <a:rPr lang="en-US" altLang="zh-CN" sz="2400" b="1" dirty="0">
                <a:solidFill>
                  <a:srgbClr val="DF402A"/>
                </a:solidFill>
                <a:latin typeface="微软雅黑" panose="020B0503020204020204" pitchFamily="34" charset="-122"/>
                <a:ea typeface="微软雅黑" panose="020B0503020204020204" pitchFamily="34" charset="-122"/>
              </a:rPr>
              <a:t>insert</a:t>
            </a:r>
            <a:r>
              <a:rPr lang="zh-CN" altLang="en-US" sz="2400" b="1" dirty="0">
                <a:solidFill>
                  <a:srgbClr val="DF402A"/>
                </a:solidFill>
                <a:latin typeface="微软雅黑" panose="020B0503020204020204" pitchFamily="34" charset="-122"/>
                <a:ea typeface="微软雅黑" panose="020B0503020204020204" pitchFamily="34" charset="-122"/>
              </a:rPr>
              <a:t>。</a:t>
            </a:r>
            <a:endParaRPr lang="zh-CN" altLang="en-US" sz="2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309259" y="1455175"/>
            <a:ext cx="5206638" cy="50910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事务（</a:t>
            </a:r>
            <a:r>
              <a:rPr lang="en-US" altLang="zh-CN" sz="2400" b="1" dirty="0" err="1">
                <a:solidFill>
                  <a:schemeClr val="tx1"/>
                </a:solidFill>
                <a:latin typeface="Euclid" panose="02020503060505020303" pitchFamily="18" charset="0"/>
                <a:ea typeface="华文细黑" panose="02010600040101010101" pitchFamily="2" charset="-122"/>
              </a:rPr>
              <a:t>Trasanction</a:t>
            </a:r>
            <a:r>
              <a:rPr lang="zh-CN" altLang="en-US" sz="2400" b="1" dirty="0">
                <a:solidFill>
                  <a:schemeClr val="tx1"/>
                </a:solidFill>
                <a:latin typeface="Euclid" panose="02020503060505020303" pitchFamily="18" charset="0"/>
                <a:ea typeface="华文细黑" panose="02010600040101010101" pitchFamily="2" charset="-122"/>
              </a:rPr>
              <a:t>）是由一系列语句构成的逻辑工作单元，通常是为了完成一定的业务逻辑而将一条或多条语句</a:t>
            </a:r>
            <a:r>
              <a:rPr lang="en-US" altLang="zh-CN" sz="2400" b="1" dirty="0">
                <a:solidFill>
                  <a:schemeClr val="tx1"/>
                </a:solidFill>
                <a:latin typeface="华文细黑" panose="02010600040101010101" pitchFamily="2" charset="-122"/>
                <a:ea typeface="华文细黑" panose="02010600040101010101" pitchFamily="2" charset="-122"/>
              </a:rPr>
              <a:t>“</a:t>
            </a:r>
            <a:r>
              <a:rPr lang="zh-CN" altLang="en-US" sz="2400" b="1" dirty="0">
                <a:solidFill>
                  <a:schemeClr val="tx1"/>
                </a:solidFill>
                <a:latin typeface="华文细黑" panose="02010600040101010101" pitchFamily="2" charset="-122"/>
                <a:ea typeface="华文细黑" panose="02010600040101010101" pitchFamily="2" charset="-122"/>
              </a:rPr>
              <a:t>封装</a:t>
            </a:r>
            <a:r>
              <a:rPr lang="en-US" altLang="zh-CN" sz="2400" b="1" dirty="0">
                <a:solidFill>
                  <a:schemeClr val="tx1"/>
                </a:solidFill>
                <a:latin typeface="华文细黑" panose="02010600040101010101" pitchFamily="2" charset="-122"/>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起来，是它们与其它语句之间存在一个逻辑上的边界。事务中的语句要么全部执行，完成整个工作单元的操作。要么全部不执行。</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事务的提出主要是为了解决并发情况下保持数据一致性的问题。</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基本概念</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pic>
        <p:nvPicPr>
          <p:cNvPr id="2" name="图片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96459" y="2218670"/>
            <a:ext cx="3257143" cy="4447619"/>
          </a:xfrm>
          <a:prstGeom prst="rect">
            <a:avLst/>
          </a:prstGeom>
        </p:spPr>
      </p:pic>
      <p:sp>
        <p:nvSpPr>
          <p:cNvPr id="10" name="矩形 9"/>
          <p:cNvSpPr/>
          <p:nvPr/>
        </p:nvSpPr>
        <p:spPr>
          <a:xfrm>
            <a:off x="6181928" y="1331248"/>
            <a:ext cx="2286203" cy="923330"/>
          </a:xfrm>
          <a:prstGeom prst="rect">
            <a:avLst/>
          </a:prstGeom>
        </p:spPr>
        <p:txBody>
          <a:bodyPr wrap="none">
            <a:spAutoFit/>
          </a:bodyPr>
          <a:lstStyle/>
          <a:p>
            <a:pPr algn="ctr"/>
            <a:r>
              <a:rPr lang="zh-CN" altLang="en-US" b="1" dirty="0">
                <a:solidFill>
                  <a:srgbClr val="C00000"/>
                </a:solidFill>
                <a:latin typeface="楷体" panose="02010609060101010101" pitchFamily="49" charset="-122"/>
                <a:ea typeface="楷体" panose="02010609060101010101" pitchFamily="49" charset="-122"/>
              </a:rPr>
              <a:t>转账事务处理流程</a:t>
            </a:r>
            <a:endParaRPr lang="en-US" altLang="zh-CN" b="1" dirty="0">
              <a:solidFill>
                <a:srgbClr val="C00000"/>
              </a:solidFill>
              <a:latin typeface="楷体" panose="02010609060101010101" pitchFamily="49" charset="-122"/>
              <a:ea typeface="楷体" panose="02010609060101010101" pitchFamily="49" charset="-122"/>
            </a:endParaRPr>
          </a:p>
          <a:p>
            <a:pPr algn="ctr"/>
            <a:r>
              <a:rPr lang="zh-CN" altLang="en-US" b="1" dirty="0">
                <a:solidFill>
                  <a:srgbClr val="C00000"/>
                </a:solidFill>
                <a:latin typeface="楷体" panose="02010609060101010101" pitchFamily="49" charset="-122"/>
                <a:ea typeface="楷体" panose="02010609060101010101" pitchFamily="49" charset="-122"/>
              </a:rPr>
              <a:t>初始</a:t>
            </a:r>
            <a:r>
              <a:rPr lang="en-US" altLang="zh-CN" b="1" dirty="0">
                <a:solidFill>
                  <a:srgbClr val="C00000"/>
                </a:solidFill>
                <a:latin typeface="楷体" panose="02010609060101010101" pitchFamily="49" charset="-122"/>
                <a:ea typeface="楷体" panose="02010609060101010101" pitchFamily="49" charset="-122"/>
              </a:rPr>
              <a:t>A=1000，B=1000</a:t>
            </a:r>
            <a:endParaRPr lang="en-US" altLang="zh-CN" b="1" dirty="0">
              <a:solidFill>
                <a:srgbClr val="C00000"/>
              </a:solidFill>
              <a:latin typeface="楷体" panose="02010609060101010101" pitchFamily="49" charset="-122"/>
              <a:ea typeface="楷体" panose="02010609060101010101" pitchFamily="49" charset="-122"/>
            </a:endParaRPr>
          </a:p>
          <a:p>
            <a:pPr algn="ctr"/>
            <a:r>
              <a:rPr lang="en-US" altLang="zh-CN" b="1" dirty="0">
                <a:solidFill>
                  <a:srgbClr val="C00000"/>
                </a:solidFill>
                <a:latin typeface="楷体" panose="02010609060101010101" pitchFamily="49" charset="-122"/>
                <a:ea typeface="楷体" panose="02010609060101010101" pitchFamily="49" charset="-122"/>
              </a:rPr>
              <a:t>A</a:t>
            </a:r>
            <a:r>
              <a:rPr lang="zh-CN" altLang="en-US" b="1" dirty="0">
                <a:solidFill>
                  <a:srgbClr val="C00000"/>
                </a:solidFill>
                <a:latin typeface="楷体" panose="02010609060101010101" pitchFamily="49" charset="-122"/>
                <a:ea typeface="楷体" panose="02010609060101010101" pitchFamily="49" charset="-122"/>
              </a:rPr>
              <a:t>给</a:t>
            </a:r>
            <a:r>
              <a:rPr lang="en-US" altLang="zh-CN" b="1" dirty="0">
                <a:solidFill>
                  <a:srgbClr val="C00000"/>
                </a:solidFill>
                <a:latin typeface="楷体" panose="02010609060101010101" pitchFamily="49" charset="-122"/>
                <a:ea typeface="楷体" panose="02010609060101010101" pitchFamily="49" charset="-122"/>
              </a:rPr>
              <a:t>B</a:t>
            </a:r>
            <a:r>
              <a:rPr lang="zh-CN" altLang="en-US" b="1" dirty="0">
                <a:solidFill>
                  <a:srgbClr val="C00000"/>
                </a:solidFill>
                <a:latin typeface="楷体" panose="02010609060101010101" pitchFamily="49" charset="-122"/>
                <a:ea typeface="楷体" panose="02010609060101010101" pitchFamily="49" charset="-122"/>
              </a:rPr>
              <a:t>转账</a:t>
            </a:r>
            <a:r>
              <a:rPr lang="en-US" altLang="zh-CN" b="1" dirty="0">
                <a:solidFill>
                  <a:srgbClr val="C00000"/>
                </a:solidFill>
                <a:latin typeface="楷体" panose="02010609060101010101" pitchFamily="49" charset="-122"/>
                <a:ea typeface="楷体" panose="02010609060101010101" pitchFamily="49" charset="-122"/>
              </a:rPr>
              <a:t>500</a:t>
            </a:r>
            <a:endParaRPr lang="en-US" altLang="zh-CN" b="1" dirty="0">
              <a:solidFill>
                <a:srgbClr val="C00000"/>
              </a:solidFill>
              <a:latin typeface="楷体" panose="02010609060101010101" pitchFamily="49" charset="-122"/>
              <a:ea typeface="楷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r>
              <a:rPr lang="en-US" altLang="zh-CN" sz="2800" b="1" dirty="0">
                <a:solidFill>
                  <a:srgbClr val="C00000"/>
                </a:solidFill>
                <a:latin typeface="华文中宋" panose="02010600040101010101" pitchFamily="2" charset="-122"/>
                <a:ea typeface="华文中宋" panose="02010600040101010101" pitchFamily="2" charset="-122"/>
              </a:rPr>
              <a:t>(Transaction Isolation Level)</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8"/>
            <a:ext cx="8525482" cy="4602927"/>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为了应对上述数据不一致问题，事务隔离级别的概念就产生了。隔离级别越高，上述问题就会越少，但是性能消耗也会越大。所以在实际生产过程中，要根据需求去确定隔离级别。</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a:t>
            </a:r>
            <a:r>
              <a:rPr lang="en-US" altLang="zh-CN" sz="2400" b="1" dirty="0">
                <a:solidFill>
                  <a:schemeClr val="tx1"/>
                </a:solidFill>
                <a:latin typeface="Euclid" panose="02020503060505020303" pitchFamily="18" charset="0"/>
                <a:ea typeface="华文细黑" panose="02010600040101010101" pitchFamily="2" charset="-122"/>
              </a:rPr>
              <a:t>1</a:t>
            </a:r>
            <a:r>
              <a:rPr lang="zh-CN" altLang="en-US" sz="2400" b="1" dirty="0">
                <a:solidFill>
                  <a:schemeClr val="tx1"/>
                </a:solidFill>
                <a:latin typeface="Euclid" panose="02020503060505020303" pitchFamily="18" charset="0"/>
                <a:ea typeface="华文细黑" panose="02010600040101010101" pitchFamily="2" charset="-122"/>
              </a:rPr>
              <a:t>、在 </a:t>
            </a:r>
            <a:r>
              <a:rPr lang="en-US" altLang="zh-CN" sz="2400" b="1" dirty="0">
                <a:solidFill>
                  <a:schemeClr val="tx1"/>
                </a:solidFill>
                <a:latin typeface="Euclid" panose="02020503060505020303" pitchFamily="18" charset="0"/>
                <a:ea typeface="华文细黑" panose="02010600040101010101" pitchFamily="2" charset="-122"/>
              </a:rPr>
              <a:t>SQL 92 </a:t>
            </a:r>
            <a:r>
              <a:rPr lang="zh-CN" altLang="en-US" sz="2400" b="1" dirty="0">
                <a:solidFill>
                  <a:schemeClr val="tx1"/>
                </a:solidFill>
                <a:latin typeface="Euclid" panose="02020503060505020303" pitchFamily="18" charset="0"/>
                <a:ea typeface="华文细黑" panose="02010600040101010101" pitchFamily="2" charset="-122"/>
              </a:rPr>
              <a:t>标准中定义了 </a:t>
            </a:r>
            <a:r>
              <a:rPr lang="en-US" altLang="zh-CN" sz="2400" b="1" dirty="0">
                <a:solidFill>
                  <a:schemeClr val="tx1"/>
                </a:solidFill>
                <a:latin typeface="Euclid" panose="02020503060505020303" pitchFamily="18" charset="0"/>
                <a:ea typeface="华文细黑" panose="02010600040101010101" pitchFamily="2" charset="-122"/>
              </a:rPr>
              <a:t>4 </a:t>
            </a:r>
            <a:r>
              <a:rPr lang="zh-CN" altLang="en-US" sz="2400" b="1" dirty="0">
                <a:solidFill>
                  <a:schemeClr val="tx1"/>
                </a:solidFill>
                <a:latin typeface="Euclid" panose="02020503060505020303" pitchFamily="18" charset="0"/>
                <a:ea typeface="华文细黑" panose="02010600040101010101" pitchFamily="2" charset="-122"/>
              </a:rPr>
              <a:t>个事务的隔离级别：</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Read uncommitted</a:t>
            </a:r>
            <a:r>
              <a:rPr lang="zh-CN" altLang="en-US" sz="2400" b="1" dirty="0">
                <a:solidFill>
                  <a:schemeClr val="tx1"/>
                </a:solidFill>
                <a:latin typeface="Euclid" panose="02020503060505020303" pitchFamily="18" charset="0"/>
                <a:ea typeface="华文细黑" panose="02010600040101010101" pitchFamily="2" charset="-122"/>
              </a:rPr>
              <a:t> （读未提交）              </a:t>
            </a:r>
            <a:r>
              <a:rPr lang="zh-CN" altLang="en-US" sz="2400" b="1" dirty="0">
                <a:solidFill>
                  <a:srgbClr val="7030A0"/>
                </a:solidFill>
                <a:latin typeface="Euclid" panose="02020503060505020303" pitchFamily="18" charset="0"/>
                <a:ea typeface="华文细黑" panose="02010600040101010101" pitchFamily="2" charset="-122"/>
              </a:rPr>
              <a:t>低</a:t>
            </a:r>
            <a:endParaRPr lang="en-US" altLang="zh-CN" sz="2400" b="1" dirty="0">
              <a:solidFill>
                <a:srgbClr val="7030A0"/>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Read committed</a:t>
            </a:r>
            <a:r>
              <a:rPr lang="zh-CN" altLang="en-US" sz="2400" b="1" dirty="0">
                <a:solidFill>
                  <a:schemeClr val="tx1"/>
                </a:solidFill>
                <a:latin typeface="Euclid" panose="02020503060505020303" pitchFamily="18" charset="0"/>
                <a:ea typeface="华文细黑" panose="02010600040101010101" pitchFamily="2" charset="-122"/>
              </a:rPr>
              <a:t>（读已提交）</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Repeatable read</a:t>
            </a:r>
            <a:r>
              <a:rPr lang="zh-CN" altLang="en-US" sz="2400" b="1" dirty="0">
                <a:solidFill>
                  <a:schemeClr val="tx1"/>
                </a:solidFill>
                <a:latin typeface="Euclid" panose="02020503060505020303" pitchFamily="18" charset="0"/>
                <a:ea typeface="华文细黑" panose="02010600040101010101" pitchFamily="2" charset="-122"/>
              </a:rPr>
              <a:t>（可重复读）</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Serializable</a:t>
            </a:r>
            <a:r>
              <a:rPr lang="zh-CN" altLang="en-US" sz="2400" b="1" dirty="0">
                <a:solidFill>
                  <a:schemeClr val="tx1"/>
                </a:solidFill>
                <a:latin typeface="Euclid" panose="02020503060505020303" pitchFamily="18" charset="0"/>
                <a:ea typeface="华文细黑" panose="02010600040101010101" pitchFamily="2" charset="-122"/>
              </a:rPr>
              <a:t>（串行读）         </a:t>
            </a:r>
            <a:r>
              <a:rPr lang="en-US" altLang="zh-CN" sz="2400" b="1" dirty="0">
                <a:solidFill>
                  <a:schemeClr val="tx1"/>
                </a:solidFill>
                <a:ea typeface="+mj-ea"/>
              </a:rPr>
              <a:t>                    </a:t>
            </a:r>
            <a:r>
              <a:rPr lang="zh-CN" altLang="en-US" sz="2400" b="1" dirty="0">
                <a:solidFill>
                  <a:srgbClr val="7030A0"/>
                </a:solidFill>
                <a:latin typeface="Euclid" panose="02020503060505020303" pitchFamily="18" charset="0"/>
                <a:ea typeface="华文细黑" panose="02010600040101010101" pitchFamily="2" charset="-122"/>
              </a:rPr>
              <a:t>高</a:t>
            </a:r>
            <a:endParaRPr lang="en-US" altLang="zh-CN" sz="2400" b="1" dirty="0">
              <a:solidFill>
                <a:srgbClr val="7030A0"/>
              </a:solidFill>
              <a:latin typeface="Euclid" panose="02020503060505020303" pitchFamily="18" charset="0"/>
              <a:ea typeface="华文细黑" panose="02010600040101010101" pitchFamily="2" charset="-122"/>
            </a:endParaRPr>
          </a:p>
        </p:txBody>
      </p:sp>
      <p:cxnSp>
        <p:nvCxnSpPr>
          <p:cNvPr id="3" name="直接箭头连接符 2"/>
          <p:cNvCxnSpPr/>
          <p:nvPr/>
        </p:nvCxnSpPr>
        <p:spPr>
          <a:xfrm>
            <a:off x="6139543" y="3918857"/>
            <a:ext cx="0" cy="1881052"/>
          </a:xfrm>
          <a:prstGeom prst="straightConnector1">
            <a:avLst/>
          </a:prstGeom>
          <a:ln w="5715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8"/>
            <a:ext cx="8525482" cy="458981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Read uncommitted</a:t>
            </a:r>
            <a:r>
              <a:rPr lang="zh-CN" altLang="en-US" sz="2400" b="1" dirty="0">
                <a:solidFill>
                  <a:srgbClr val="C00000"/>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：能够读取没有被提交的数据。</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Read committed</a:t>
            </a:r>
            <a:r>
              <a:rPr lang="zh-CN" altLang="en-US" sz="2400" b="1" dirty="0">
                <a:solidFill>
                  <a:schemeClr val="tx1"/>
                </a:solidFill>
                <a:latin typeface="Euclid" panose="02020503060505020303" pitchFamily="18" charset="0"/>
                <a:ea typeface="华文细黑" panose="02010600040101010101" pitchFamily="2" charset="-122"/>
              </a:rPr>
              <a:t>：即能够读取已经提交的数据。</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Repeatable read</a:t>
            </a:r>
            <a:r>
              <a:rPr lang="en-US" altLang="zh-CN" sz="2400" b="1" dirty="0">
                <a:solidFill>
                  <a:schemeClr val="tx1"/>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在数据读出来之后加锁，事务不结束，别的事务就不可以改读出的数据。</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Serializable</a:t>
            </a:r>
            <a:r>
              <a:rPr lang="en-US" altLang="zh-CN" sz="2400" b="1" dirty="0">
                <a:solidFill>
                  <a:schemeClr val="tx1"/>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最高的事务隔离级别，不管有多少事务，必须运行完一个事务的所有语句之后才可以执行另外一个事务中的语句，如果事务尝试更新由另一个事务更新并未提交的资源，则事务将失败。</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3" name="表格 2"/>
          <p:cNvGraphicFramePr>
            <a:graphicFrameLocks noGrp="1"/>
          </p:cNvGraphicFramePr>
          <p:nvPr/>
        </p:nvGraphicFramePr>
        <p:xfrm>
          <a:off x="390525" y="1524794"/>
          <a:ext cx="8362275" cy="4053840"/>
        </p:xfrm>
        <a:graphic>
          <a:graphicData uri="http://schemas.openxmlformats.org/drawingml/2006/table">
            <a:tbl>
              <a:tblPr firstRow="1">
                <a:tableStyleId>{69012ECD-51FC-41F1-AA8D-1B2483CD663E}</a:tableStyleId>
              </a:tblPr>
              <a:tblGrid>
                <a:gridCol w="2962275"/>
                <a:gridCol w="1800000"/>
                <a:gridCol w="1800000"/>
                <a:gridCol w="1800000"/>
              </a:tblGrid>
              <a:tr h="0">
                <a:tc>
                  <a:txBody>
                    <a:bodyPr/>
                    <a:lstStyle/>
                    <a:p>
                      <a:pPr algn="ctr"/>
                      <a:r>
                        <a:rPr lang="zh-CN" altLang="en-US" sz="2400" b="1" dirty="0">
                          <a:effectLst/>
                          <a:latin typeface="华文楷体" panose="02010600040101010101" pitchFamily="2" charset="-122"/>
                          <a:ea typeface="华文楷体" panose="02010600040101010101" pitchFamily="2" charset="-122"/>
                        </a:rPr>
                        <a:t>隔离级别</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脏读</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不可重复读</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幻读</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sz="2400" b="1" dirty="0">
                          <a:effectLst/>
                          <a:latin typeface="华文楷体" panose="02010600040101010101" pitchFamily="2" charset="-122"/>
                          <a:ea typeface="华文楷体" panose="02010600040101010101" pitchFamily="2" charset="-122"/>
                        </a:rPr>
                        <a:t>Read uncommitted</a:t>
                      </a:r>
                      <a:endParaRPr lang="en-US" sz="2400" b="1" dirty="0">
                        <a:effectLst/>
                        <a:latin typeface="华文楷体" panose="02010600040101010101" pitchFamily="2" charset="-122"/>
                        <a:ea typeface="华文楷体" panose="02010600040101010101" pitchFamily="2" charset="-122"/>
                      </a:endParaRPr>
                    </a:p>
                    <a:p>
                      <a:pPr algn="ctr"/>
                      <a:r>
                        <a:rPr lang="en-US" sz="2400" b="1" dirty="0">
                          <a:effectLst/>
                          <a:latin typeface="华文楷体" panose="02010600040101010101" pitchFamily="2" charset="-122"/>
                          <a:ea typeface="华文楷体" panose="02010600040101010101" pitchFamily="2" charset="-122"/>
                        </a:rPr>
                        <a:t>（</a:t>
                      </a:r>
                      <a:r>
                        <a:rPr lang="zh-CN" altLang="en-US" sz="2400" b="1" dirty="0">
                          <a:effectLst/>
                          <a:latin typeface="华文楷体" panose="02010600040101010101" pitchFamily="2" charset="-122"/>
                          <a:ea typeface="华文楷体" panose="02010600040101010101" pitchFamily="2" charset="-122"/>
                        </a:rPr>
                        <a:t>读未提交）</a:t>
                      </a:r>
                      <a:endParaRPr lang="en-US" altLang="zh-CN"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是</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是</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是</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sz="2400" b="1" dirty="0">
                          <a:effectLst/>
                          <a:latin typeface="华文楷体" panose="02010600040101010101" pitchFamily="2" charset="-122"/>
                          <a:ea typeface="华文楷体" panose="02010600040101010101" pitchFamily="2" charset="-122"/>
                        </a:rPr>
                        <a:t>Read committed</a:t>
                      </a:r>
                      <a:endParaRPr lang="en-US" sz="2400" b="1" dirty="0">
                        <a:effectLst/>
                        <a:latin typeface="华文楷体" panose="02010600040101010101" pitchFamily="2" charset="-122"/>
                        <a:ea typeface="华文楷体" panose="02010600040101010101" pitchFamily="2" charset="-122"/>
                      </a:endParaRPr>
                    </a:p>
                    <a:p>
                      <a:pPr algn="ctr"/>
                      <a:r>
                        <a:rPr lang="en-US" sz="2400" b="1" dirty="0">
                          <a:effectLst/>
                          <a:latin typeface="华文楷体" panose="02010600040101010101" pitchFamily="2" charset="-122"/>
                          <a:ea typeface="华文楷体" panose="02010600040101010101" pitchFamily="2" charset="-122"/>
                        </a:rPr>
                        <a:t>（</a:t>
                      </a:r>
                      <a:r>
                        <a:rPr lang="zh-CN" altLang="en-US" sz="2400" b="1" dirty="0">
                          <a:effectLst/>
                          <a:latin typeface="华文楷体" panose="02010600040101010101" pitchFamily="2" charset="-122"/>
                          <a:ea typeface="华文楷体" panose="02010600040101010101" pitchFamily="2" charset="-122"/>
                        </a:rPr>
                        <a:t>读已提交）</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否</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是</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是</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sz="2400" b="1" dirty="0">
                          <a:effectLst/>
                          <a:latin typeface="华文楷体" panose="02010600040101010101" pitchFamily="2" charset="-122"/>
                          <a:ea typeface="华文楷体" panose="02010600040101010101" pitchFamily="2" charset="-122"/>
                        </a:rPr>
                        <a:t>Repeatable read</a:t>
                      </a:r>
                      <a:endParaRPr lang="en-US" sz="2400" b="1" dirty="0">
                        <a:effectLst/>
                        <a:latin typeface="华文楷体" panose="02010600040101010101" pitchFamily="2" charset="-122"/>
                        <a:ea typeface="华文楷体" panose="02010600040101010101" pitchFamily="2" charset="-122"/>
                      </a:endParaRPr>
                    </a:p>
                    <a:p>
                      <a:pPr algn="ctr"/>
                      <a:r>
                        <a:rPr lang="en-US" sz="2400" b="1" dirty="0">
                          <a:effectLst/>
                          <a:latin typeface="华文楷体" panose="02010600040101010101" pitchFamily="2" charset="-122"/>
                          <a:ea typeface="华文楷体" panose="02010600040101010101" pitchFamily="2" charset="-122"/>
                        </a:rPr>
                        <a:t>（</a:t>
                      </a:r>
                      <a:r>
                        <a:rPr lang="zh-CN" altLang="en-US" sz="2400" b="1" dirty="0">
                          <a:effectLst/>
                          <a:latin typeface="华文楷体" panose="02010600040101010101" pitchFamily="2" charset="-122"/>
                          <a:ea typeface="华文楷体" panose="02010600040101010101" pitchFamily="2" charset="-122"/>
                        </a:rPr>
                        <a:t>可重复读）</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否</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否</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是</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pPr algn="ctr"/>
                      <a:r>
                        <a:rPr lang="en-US" sz="2400" b="1" dirty="0">
                          <a:effectLst/>
                          <a:latin typeface="华文楷体" panose="02010600040101010101" pitchFamily="2" charset="-122"/>
                          <a:ea typeface="华文楷体" panose="02010600040101010101" pitchFamily="2" charset="-122"/>
                        </a:rPr>
                        <a:t>Serializable</a:t>
                      </a:r>
                      <a:endParaRPr lang="en-US" sz="2400" b="1" dirty="0">
                        <a:effectLst/>
                        <a:latin typeface="华文楷体" panose="02010600040101010101" pitchFamily="2" charset="-122"/>
                        <a:ea typeface="华文楷体" panose="02010600040101010101" pitchFamily="2" charset="-122"/>
                      </a:endParaRPr>
                    </a:p>
                    <a:p>
                      <a:pPr algn="ctr"/>
                      <a:r>
                        <a:rPr lang="en-US" sz="2400" b="1" dirty="0">
                          <a:effectLst/>
                          <a:latin typeface="华文楷体" panose="02010600040101010101" pitchFamily="2" charset="-122"/>
                          <a:ea typeface="华文楷体" panose="02010600040101010101" pitchFamily="2" charset="-122"/>
                        </a:rPr>
                        <a:t>（</a:t>
                      </a:r>
                      <a:r>
                        <a:rPr lang="zh-CN" altLang="en-US" sz="2400" b="1" dirty="0">
                          <a:effectLst/>
                          <a:latin typeface="华文楷体" panose="02010600040101010101" pitchFamily="2" charset="-122"/>
                          <a:ea typeface="华文楷体" panose="02010600040101010101" pitchFamily="2" charset="-122"/>
                        </a:rPr>
                        <a:t>串行读）</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否</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否</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effectLst/>
                          <a:latin typeface="华文楷体" panose="02010600040101010101" pitchFamily="2" charset="-122"/>
                          <a:ea typeface="华文楷体" panose="02010600040101010101" pitchFamily="2" charset="-122"/>
                        </a:rPr>
                        <a:t>否</a:t>
                      </a:r>
                      <a:endParaRPr lang="zh-CN" altLang="en-US" sz="2400" b="1" dirty="0">
                        <a:effectLst/>
                        <a:latin typeface="华文楷体" panose="02010600040101010101" pitchFamily="2" charset="-122"/>
                        <a:ea typeface="华文楷体" panose="02010600040101010101" pitchFamily="2" charset="-122"/>
                      </a:endParaRPr>
                    </a:p>
                  </a:txBody>
                  <a:tcPr marL="133350" marR="133350" marT="76200" marB="762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矩形 8"/>
          <p:cNvSpPr/>
          <p:nvPr/>
        </p:nvSpPr>
        <p:spPr>
          <a:xfrm>
            <a:off x="5659824" y="1217017"/>
            <a:ext cx="2997159" cy="307777"/>
          </a:xfrm>
          <a:prstGeom prst="rect">
            <a:avLst/>
          </a:prstGeom>
        </p:spPr>
        <p:txBody>
          <a:bodyPr wrap="square">
            <a:spAutoFit/>
          </a:bodyPr>
          <a:lstStyle/>
          <a:p>
            <a:r>
              <a:rPr lang="zh-CN" altLang="en-US" sz="1400" b="1" dirty="0">
                <a:solidFill>
                  <a:srgbClr val="7030A0"/>
                </a:solidFill>
                <a:latin typeface="华文中宋" panose="02010600040101010101" pitchFamily="2" charset="-122"/>
                <a:ea typeface="华文中宋" panose="02010600040101010101" pitchFamily="2" charset="-122"/>
              </a:rPr>
              <a:t>事务</a:t>
            </a:r>
            <a:r>
              <a:rPr lang="en-US" altLang="zh-CN" sz="1400" b="1" dirty="0">
                <a:solidFill>
                  <a:srgbClr val="7030A0"/>
                </a:solidFill>
                <a:latin typeface="华文中宋" panose="02010600040101010101" pitchFamily="2" charset="-122"/>
                <a:ea typeface="华文中宋" panose="02010600040101010101" pitchFamily="2" charset="-122"/>
              </a:rPr>
              <a:t>4</a:t>
            </a:r>
            <a:r>
              <a:rPr lang="zh-CN" altLang="en-US" sz="1400" b="1" dirty="0">
                <a:solidFill>
                  <a:srgbClr val="7030A0"/>
                </a:solidFill>
                <a:latin typeface="华文中宋" panose="02010600040101010101" pitchFamily="2" charset="-122"/>
                <a:ea typeface="华文中宋" panose="02010600040101010101" pitchFamily="2" charset="-122"/>
              </a:rPr>
              <a:t>个隔离等级与数据异常的关系</a:t>
            </a:r>
            <a:endParaRPr lang="zh-CN" altLang="en-US" sz="1400" b="1" dirty="0">
              <a:solidFill>
                <a:srgbClr val="7030A0"/>
              </a:solidFill>
              <a:latin typeface="华文中宋" panose="02010600040101010101" pitchFamily="2" charset="-122"/>
              <a:ea typeface="华文中宋" panose="02010600040101010101" pitchFamily="2" charset="-122"/>
            </a:endParaRPr>
          </a:p>
        </p:txBody>
      </p:sp>
      <p:sp>
        <p:nvSpPr>
          <p:cNvPr id="10" name="文本框 9"/>
          <p:cNvSpPr txBox="1"/>
          <p:nvPr/>
        </p:nvSpPr>
        <p:spPr>
          <a:xfrm>
            <a:off x="1182822" y="5892581"/>
            <a:ext cx="6524263" cy="400110"/>
          </a:xfrm>
          <a:prstGeom prst="rect">
            <a:avLst/>
          </a:prstGeom>
          <a:noFill/>
        </p:spPr>
        <p:txBody>
          <a:bodyPr wrap="square">
            <a:spAutoFit/>
          </a:bodyPr>
          <a:lstStyle/>
          <a:p>
            <a:r>
              <a:rPr lang="zh-CN" altLang="en-US" sz="2000" b="1" dirty="0">
                <a:solidFill>
                  <a:srgbClr val="7030A0"/>
                </a:solidFill>
              </a:rPr>
              <a:t>避免不可重复读需要锁行就行，避免幻影读则需要锁表</a:t>
            </a:r>
            <a:endParaRPr lang="zh-CN" altLang="en-US" sz="2000" b="1" dirty="0">
              <a:solidFill>
                <a:srgbClr val="7030A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9"/>
            <a:ext cx="8525482" cy="467553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2</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支持 </a:t>
            </a:r>
            <a:r>
              <a:rPr lang="en-US" altLang="zh-CN" sz="2400" b="1" dirty="0">
                <a:solidFill>
                  <a:schemeClr val="tx1"/>
                </a:solidFill>
                <a:latin typeface="Euclid" panose="02020503060505020303" pitchFamily="18" charset="0"/>
                <a:ea typeface="华文细黑" panose="02010600040101010101" pitchFamily="2" charset="-122"/>
              </a:rPr>
              <a:t>SQL92 </a:t>
            </a:r>
            <a:r>
              <a:rPr lang="zh-CN" altLang="en-US" sz="2400" b="1" dirty="0">
                <a:solidFill>
                  <a:schemeClr val="tx1"/>
                </a:solidFill>
                <a:latin typeface="Euclid" panose="02020503060505020303" pitchFamily="18" charset="0"/>
                <a:ea typeface="华文细黑" panose="02010600040101010101" pitchFamily="2" charset="-122"/>
              </a:rPr>
              <a:t>中 </a:t>
            </a:r>
            <a:r>
              <a:rPr lang="en-US" altLang="zh-CN" sz="2400" b="1" dirty="0">
                <a:solidFill>
                  <a:schemeClr val="tx1"/>
                </a:solidFill>
                <a:latin typeface="Euclid" panose="02020503060505020303" pitchFamily="18" charset="0"/>
                <a:ea typeface="华文细黑" panose="02010600040101010101" pitchFamily="2" charset="-122"/>
              </a:rPr>
              <a:t>Read committed </a:t>
            </a:r>
            <a:r>
              <a:rPr lang="zh-CN" altLang="en-US" sz="2400" b="1" dirty="0">
                <a:solidFill>
                  <a:schemeClr val="tx1"/>
                </a:solidFill>
                <a:latin typeface="Euclid" panose="02020503060505020303" pitchFamily="18" charset="0"/>
                <a:ea typeface="华文细黑" panose="02010600040101010101" pitchFamily="2" charset="-122"/>
              </a:rPr>
              <a:t>和 </a:t>
            </a:r>
            <a:r>
              <a:rPr lang="en-US" altLang="zh-CN" sz="2400" b="1" dirty="0">
                <a:solidFill>
                  <a:schemeClr val="tx1"/>
                </a:solidFill>
                <a:latin typeface="Euclid" panose="02020503060505020303" pitchFamily="18" charset="0"/>
                <a:ea typeface="华文细黑" panose="02010600040101010101" pitchFamily="2" charset="-122"/>
              </a:rPr>
              <a:t>Serializable </a:t>
            </a:r>
            <a:r>
              <a:rPr lang="zh-CN" altLang="en-US" sz="2400" b="1" dirty="0">
                <a:solidFill>
                  <a:schemeClr val="tx1"/>
                </a:solidFill>
                <a:latin typeface="Euclid" panose="02020503060505020303" pitchFamily="18" charset="0"/>
                <a:ea typeface="华文细黑" panose="02010600040101010101" pitchFamily="2" charset="-122"/>
              </a:rPr>
              <a:t>两种级别。</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默认的隔离级别是 </a:t>
            </a:r>
            <a:r>
              <a:rPr lang="en-US" altLang="zh-CN" sz="2400" b="1" dirty="0">
                <a:solidFill>
                  <a:schemeClr val="tx1"/>
                </a:solidFill>
                <a:latin typeface="Euclid" panose="02020503060505020303" pitchFamily="18" charset="0"/>
                <a:ea typeface="华文细黑" panose="02010600040101010101" pitchFamily="2" charset="-122"/>
              </a:rPr>
              <a:t>Read committed</a:t>
            </a:r>
            <a:r>
              <a:rPr lang="zh-CN" altLang="en-US" sz="2400" b="1" dirty="0">
                <a:solidFill>
                  <a:schemeClr val="tx1"/>
                </a:solidFill>
                <a:latin typeface="Euclid" panose="02020503060505020303" pitchFamily="18" charset="0"/>
                <a:ea typeface="华文细黑" panose="02010600040101010101" pitchFamily="2" charset="-122"/>
              </a:rPr>
              <a:t>。</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en-US" altLang="zh-CN" sz="2400" b="1" dirty="0" err="1">
                <a:solidFill>
                  <a:schemeClr val="tx1"/>
                </a:solidFill>
                <a:latin typeface="Euclid" panose="02020503060505020303" pitchFamily="18" charset="0"/>
                <a:ea typeface="华文细黑" panose="02010600040101010101" pitchFamily="2" charset="-122"/>
              </a:rPr>
              <a:t>Oralce</a:t>
            </a:r>
            <a:r>
              <a:rPr lang="en-US" altLang="zh-CN" sz="2400" b="1" dirty="0">
                <a:solidFill>
                  <a:schemeClr val="tx1"/>
                </a:solidFill>
                <a:latin typeface="Euclid" panose="02020503060505020303" pitchFamily="18" charset="0"/>
                <a:ea typeface="华文细黑" panose="02010600040101010101" pitchFamily="2" charset="-122"/>
              </a:rPr>
              <a:t> </a:t>
            </a:r>
            <a:r>
              <a:rPr lang="zh-CN" altLang="en-US" sz="2400" b="1" dirty="0">
                <a:solidFill>
                  <a:schemeClr val="tx1"/>
                </a:solidFill>
                <a:latin typeface="Euclid" panose="02020503060505020303" pitchFamily="18" charset="0"/>
                <a:ea typeface="华文细黑" panose="02010600040101010101" pitchFamily="2" charset="-122"/>
              </a:rPr>
              <a:t>中还定义 </a:t>
            </a:r>
            <a:r>
              <a:rPr lang="en-US" altLang="zh-CN" sz="2400" b="1" dirty="0">
                <a:solidFill>
                  <a:schemeClr val="tx1"/>
                </a:solidFill>
                <a:latin typeface="Euclid" panose="02020503060505020303" pitchFamily="18" charset="0"/>
                <a:ea typeface="华文细黑" panose="02010600040101010101" pitchFamily="2" charset="-122"/>
              </a:rPr>
              <a:t>Read only </a:t>
            </a:r>
            <a:r>
              <a:rPr lang="zh-CN" altLang="en-US" sz="2400" b="1" dirty="0">
                <a:solidFill>
                  <a:schemeClr val="tx1"/>
                </a:solidFill>
                <a:latin typeface="Euclid" panose="02020503060505020303" pitchFamily="18" charset="0"/>
                <a:ea typeface="华文细黑" panose="02010600040101010101" pitchFamily="2" charset="-122"/>
              </a:rPr>
              <a:t>和 </a:t>
            </a:r>
            <a:r>
              <a:rPr lang="en-US" altLang="zh-CN" sz="2400" b="1" dirty="0">
                <a:solidFill>
                  <a:schemeClr val="tx1"/>
                </a:solidFill>
                <a:latin typeface="Euclid" panose="02020503060505020303" pitchFamily="18" charset="0"/>
                <a:ea typeface="华文细黑" panose="02010600040101010101" pitchFamily="2" charset="-122"/>
              </a:rPr>
              <a:t>Read write </a:t>
            </a:r>
            <a:r>
              <a:rPr lang="zh-CN" altLang="en-US" sz="2400" b="1" dirty="0">
                <a:solidFill>
                  <a:schemeClr val="tx1"/>
                </a:solidFill>
                <a:latin typeface="Euclid" panose="02020503060505020303" pitchFamily="18" charset="0"/>
                <a:ea typeface="华文细黑" panose="02010600040101010101" pitchFamily="2" charset="-122"/>
              </a:rPr>
              <a:t>隔离级别</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Read only</a:t>
            </a:r>
            <a:r>
              <a:rPr lang="zh-CN" altLang="en-US" sz="2400" b="1" dirty="0">
                <a:solidFill>
                  <a:schemeClr val="tx1"/>
                </a:solidFill>
                <a:latin typeface="Euclid" panose="02020503060505020303" pitchFamily="18" charset="0"/>
                <a:ea typeface="华文细黑" panose="02010600040101010101" pitchFamily="2" charset="-122"/>
              </a:rPr>
              <a:t>：事务中不能有任何修改数据库中数据的操作语句，是 </a:t>
            </a:r>
            <a:r>
              <a:rPr lang="en-US" altLang="zh-CN" sz="2400" b="1" dirty="0">
                <a:solidFill>
                  <a:schemeClr val="tx1"/>
                </a:solidFill>
                <a:latin typeface="Euclid" panose="02020503060505020303" pitchFamily="18" charset="0"/>
                <a:ea typeface="华文细黑" panose="02010600040101010101" pitchFamily="2" charset="-122"/>
              </a:rPr>
              <a:t>Serializable </a:t>
            </a:r>
            <a:r>
              <a:rPr lang="zh-CN" altLang="en-US" sz="2400" b="1" dirty="0">
                <a:solidFill>
                  <a:schemeClr val="tx1"/>
                </a:solidFill>
                <a:latin typeface="Euclid" panose="02020503060505020303" pitchFamily="18" charset="0"/>
                <a:ea typeface="华文细黑" panose="02010600040101010101" pitchFamily="2" charset="-122"/>
              </a:rPr>
              <a:t>的一个子集。</a:t>
            </a:r>
            <a:endParaRPr lang="en-US" altLang="zh-CN" sz="2400" b="1" dirty="0">
              <a:solidFill>
                <a:schemeClr val="tx1"/>
              </a:solidFill>
              <a:latin typeface="Euclid" panose="02020503060505020303" pitchFamily="18" charset="0"/>
              <a:ea typeface="华文细黑" panose="02010600040101010101" pitchFamily="2" charset="-122"/>
            </a:endParaRPr>
          </a:p>
          <a:p>
            <a:pPr marL="800100" lvl="1" indent="-3429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Read write</a:t>
            </a:r>
            <a:r>
              <a:rPr lang="zh-CN" altLang="en-US" sz="2400" b="1" dirty="0">
                <a:solidFill>
                  <a:schemeClr val="tx1"/>
                </a:solidFill>
                <a:latin typeface="Euclid" panose="02020503060505020303" pitchFamily="18" charset="0"/>
                <a:ea typeface="华文细黑" panose="02010600040101010101" pitchFamily="2" charset="-122"/>
              </a:rPr>
              <a:t>：这是默认设置，表示事务中可以有访问语句和修改语句。</a:t>
            </a: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5" name="矩形 4"/>
          <p:cNvSpPr/>
          <p:nvPr/>
        </p:nvSpPr>
        <p:spPr>
          <a:xfrm>
            <a:off x="309259" y="1468089"/>
            <a:ext cx="8525482" cy="4113561"/>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设置事务隔离级别的语句：</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9" name="矩形 8"/>
          <p:cNvSpPr/>
          <p:nvPr/>
        </p:nvSpPr>
        <p:spPr>
          <a:xfrm>
            <a:off x="309259" y="2136747"/>
            <a:ext cx="8525482" cy="295856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SET TRANSACTION ISOLATION LEVEL </a:t>
            </a:r>
            <a:r>
              <a:rPr lang="en-US" altLang="zh-CN" sz="2400" b="1" i="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READ COMMITTED</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i="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SERIALIZABLE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i="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READ ONLY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en-US" altLang="zh-CN" sz="2400" b="1" i="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READ WRITE</a:t>
            </a:r>
            <a:endParaRPr lang="en-US" altLang="zh-CN" sz="2400" b="1" i="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50000"/>
              </a:lnSpc>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四种级别是互斥的，不能同时设置两个或两个以上的级别。</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2" name="矩形 1"/>
          <p:cNvSpPr/>
          <p:nvPr/>
        </p:nvSpPr>
        <p:spPr>
          <a:xfrm>
            <a:off x="177420" y="1381002"/>
            <a:ext cx="8657321" cy="572464"/>
          </a:xfrm>
          <a:prstGeom prst="rect">
            <a:avLst/>
          </a:prstGeom>
        </p:spPr>
        <p:txBody>
          <a:bodyPr wrap="square">
            <a:spAutoFit/>
          </a:bodyPr>
          <a:lstStyle/>
          <a:p>
            <a:pPr>
              <a:lnSpc>
                <a:spcPct val="130000"/>
              </a:lnSpc>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示例</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1】SCOTT</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模式中，演示默认的</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Read committed</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级别。</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p:txBody>
      </p:sp>
      <p:graphicFrame>
        <p:nvGraphicFramePr>
          <p:cNvPr id="3" name="表格 2"/>
          <p:cNvGraphicFramePr>
            <a:graphicFrameLocks noGrp="1"/>
          </p:cNvGraphicFramePr>
          <p:nvPr/>
        </p:nvGraphicFramePr>
        <p:xfrm>
          <a:off x="86139" y="2057555"/>
          <a:ext cx="8971722" cy="4143756"/>
        </p:xfrm>
        <a:graphic>
          <a:graphicData uri="http://schemas.openxmlformats.org/drawingml/2006/table">
            <a:tbl>
              <a:tblPr firstRow="1" bandCol="1">
                <a:tableStyleId>{FABFCF23-3B69-468F-B69F-88F6DE6A72F2}</a:tableStyleId>
              </a:tblPr>
              <a:tblGrid>
                <a:gridCol w="2990574"/>
                <a:gridCol w="2990574"/>
                <a:gridCol w="2990574"/>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2</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说明</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使用</a:t>
                      </a:r>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scott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用户连接到</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PDBORCL</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sqlplus</a:t>
                      </a: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scott</a:t>
                      </a: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/password@//localhost:1521/</a:t>
                      </a:r>
                      <a:r>
                        <a:rPr lang="en-US" altLang="zh-CN" sz="20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pdborcl</a:t>
                      </a:r>
                      <a:endPar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sz="2400" b="1" dirty="0" err="1">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sysdba</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登录，将容器切换为</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PDBORCL</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00000"/>
                        </a:lnSpc>
                      </a:pP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sqlplus</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 as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sysdba</a:t>
                      </a:r>
                      <a:endPar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p>
                      <a:pPr>
                        <a:lnSpc>
                          <a:spcPct val="100000"/>
                        </a:lnSpc>
                      </a:pP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alter session set container=</a:t>
                      </a:r>
                      <a:r>
                        <a:rPr lang="en-US" altLang="zh-CN" sz="2000" b="1" i="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pdborcl</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同时创建两个会话：</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algn="l" defTabSz="914400" rtl="0" eaLnBrk="1" latinLnBrk="0" hangingPunct="1">
                        <a:lnSpc>
                          <a:spcPct val="100000"/>
                        </a:lnSpc>
                      </a:pPr>
                      <a:r>
                        <a:rPr lang="zh-CN" altLang="en-US" sz="24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打开两个命令行窗口，或分别使用</a:t>
                      </a:r>
                      <a:r>
                        <a:rPr lang="en-US" altLang="zh-CN" sz="24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SQLPlus</a:t>
                      </a:r>
                      <a:r>
                        <a:rPr lang="zh-CN" altLang="en-US" sz="24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和</a:t>
                      </a:r>
                      <a:r>
                        <a:rPr lang="en-US" altLang="zh-CN" sz="24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SQL Developer</a:t>
                      </a:r>
                      <a:r>
                        <a:rPr lang="zh-CN" altLang="en-US" sz="24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a:t>
                      </a:r>
                      <a:endParaRPr lang="zh-CN" altLang="en-US" sz="24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gridSpan="2">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empno,ename,sal</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from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scott.emp</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where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=7369;</a:t>
                      </a:r>
                      <a:endPar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返回结果相同。</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30000"/>
                        </a:lnSpc>
                      </a:pP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update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scott.emp</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set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sal</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=1000 where </a:t>
                      </a:r>
                      <a:r>
                        <a:rPr lang="en-US" altLang="zh-CN" sz="2000" b="1"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a:t>
                      </a:r>
                      <a:r>
                        <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=7369;</a:t>
                      </a:r>
                      <a:endParaRPr lang="en-US" altLang="zh-CN" sz="2000" b="1"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修改</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7369</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员工的工资为</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1000</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数据的隔离级别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2" name="矩形 1"/>
          <p:cNvSpPr/>
          <p:nvPr/>
        </p:nvSpPr>
        <p:spPr>
          <a:xfrm>
            <a:off x="177420" y="1382929"/>
            <a:ext cx="8657321" cy="572464"/>
          </a:xfrm>
          <a:prstGeom prst="rect">
            <a:avLst/>
          </a:prstGeom>
        </p:spPr>
        <p:txBody>
          <a:bodyPr wrap="square">
            <a:spAutoFit/>
          </a:bodyPr>
          <a:lstStyle/>
          <a:p>
            <a:pPr>
              <a:lnSpc>
                <a:spcPct val="130000"/>
              </a:lnSpc>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示例</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1】SCOTT</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模式中，演示默认的</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Read committed</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级别。</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p:txBody>
      </p:sp>
      <p:graphicFrame>
        <p:nvGraphicFramePr>
          <p:cNvPr id="3" name="表格 2"/>
          <p:cNvGraphicFramePr>
            <a:graphicFrameLocks noGrp="1"/>
          </p:cNvGraphicFramePr>
          <p:nvPr/>
        </p:nvGraphicFramePr>
        <p:xfrm>
          <a:off x="86139" y="2057555"/>
          <a:ext cx="8971722" cy="2926080"/>
        </p:xfrm>
        <a:graphic>
          <a:graphicData uri="http://schemas.openxmlformats.org/drawingml/2006/table">
            <a:tbl>
              <a:tblPr firstRow="1" bandCol="1">
                <a:tableStyleId>{FABFCF23-3B69-468F-B69F-88F6DE6A72F2}</a:tableStyleId>
              </a:tblPr>
              <a:tblGrid>
                <a:gridCol w="2990574"/>
                <a:gridCol w="2990574"/>
                <a:gridCol w="2990574"/>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2</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说明</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2000" b="1" i="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400" rtl="0" eaLnBrk="1" latinLnBrk="0" hangingPunct="1">
                        <a:lnSpc>
                          <a:spcPct val="100000"/>
                        </a:lnSpc>
                      </a:pP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a:t>
                      </a:r>
                      <a:r>
                        <a:rPr lang="en-US" altLang="zh-CN" sz="20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empno,ename,sal</a:t>
                      </a: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from </a:t>
                      </a:r>
                      <a:r>
                        <a:rPr lang="en-US" altLang="zh-CN" sz="20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scott.emp</a:t>
                      </a: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where </a:t>
                      </a:r>
                      <a:r>
                        <a:rPr lang="en-US" altLang="zh-CN" sz="2000" b="1" kern="120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a:t>
                      </a: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=7369;</a:t>
                      </a:r>
                      <a:endPar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中发现修改未生效。</a:t>
                      </a:r>
                      <a:endParaRPr lang="zh-CN" altLang="en-US" sz="24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algn="l" defTabSz="914400" rtl="0" eaLnBrk="1" latinLnBrk="0" hangingPunct="1">
                        <a:lnSpc>
                          <a:spcPct val="100000"/>
                        </a:lnSpc>
                      </a:pPr>
                      <a:r>
                        <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commit;</a:t>
                      </a:r>
                      <a:endParaRPr lang="en-US" altLang="zh-CN" sz="2000" b="1" kern="120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1</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进行提交。</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nSpc>
                          <a:spcPct val="130000"/>
                        </a:lnSpc>
                      </a:pPr>
                      <a:endParaRPr lang="en-US" altLang="zh-CN" sz="20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000" b="1" kern="1200" noProof="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select </a:t>
                      </a:r>
                      <a:r>
                        <a:rPr lang="en-US" altLang="zh-CN" sz="2000" b="1" kern="1200" noProof="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empno,ename,sal</a:t>
                      </a:r>
                      <a:r>
                        <a:rPr lang="en-US" altLang="zh-CN" sz="2000" b="1" kern="1200" noProof="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from </a:t>
                      </a:r>
                      <a:r>
                        <a:rPr lang="en-US" altLang="zh-CN" sz="2000" b="1" kern="1200" noProof="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scott.emp</a:t>
                      </a:r>
                      <a:r>
                        <a:rPr lang="en-US" altLang="zh-CN" sz="2000" b="1" kern="1200" noProof="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 where </a:t>
                      </a:r>
                      <a:r>
                        <a:rPr lang="en-US" altLang="zh-CN" sz="2000" b="1" kern="1200" noProof="0" dirty="0" err="1">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empno</a:t>
                      </a:r>
                      <a:r>
                        <a:rPr lang="en-US" altLang="zh-CN" sz="2000" b="1" kern="1200" noProof="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rPr>
                        <a:t>=7369;</a:t>
                      </a:r>
                      <a:endParaRPr lang="en-US" altLang="zh-CN" sz="2000" b="1" kern="1200" noProof="0" dirty="0">
                        <a:solidFill>
                          <a:srgbClr val="00206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会话</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中发现修改已生效。</a:t>
                      </a:r>
                      <a:endParaRPr lang="zh-CN" altLang="en-US" sz="2400" b="1" dirty="0">
                        <a:solidFill>
                          <a:srgbClr val="0070C0"/>
                        </a:solidFill>
                        <a:latin typeface="Calibri Light" panose="020F0302020204030204" pitchFamily="34" charset="0"/>
                        <a:ea typeface="华文细黑" panose="02010600040101010101" pitchFamily="2" charset="-122"/>
                        <a:cs typeface="Calibri Light" panose="020F03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cap="none" spc="0" dirty="0">
                <a:ln w="0"/>
                <a:solidFill>
                  <a:schemeClr val="tx1"/>
                </a:solidFill>
                <a:latin typeface="华文细黑" panose="02010600040101010101" pitchFamily="2" charset="-122"/>
                <a:ea typeface="华文细黑" panose="02010600040101010101" pitchFamily="2" charset="-122"/>
              </a:rPr>
              <a:t>内容提纲</a:t>
            </a:r>
            <a:endParaRPr lang="zh-CN" altLang="en-US" sz="3200" b="1" cap="none" spc="0" dirty="0">
              <a:ln w="0"/>
              <a:solidFill>
                <a:schemeClr val="tx1"/>
              </a:solidFill>
              <a:latin typeface="华文细黑" panose="02010600040101010101" pitchFamily="2" charset="-122"/>
              <a:ea typeface="华文细黑" panose="02010600040101010101" pitchFamily="2" charset="-122"/>
            </a:endParaRPr>
          </a:p>
        </p:txBody>
      </p:sp>
      <p:sp>
        <p:nvSpPr>
          <p:cNvPr id="4" name="灯片编号占位符 3"/>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5" name="矩形 4"/>
          <p:cNvSpPr/>
          <p:nvPr/>
        </p:nvSpPr>
        <p:spPr bwMode="auto">
          <a:xfrm>
            <a:off x="3620885" y="1949011"/>
            <a:ext cx="1928733" cy="3046988"/>
          </a:xfrm>
          <a:prstGeom prst="rect">
            <a:avLst/>
          </a:prstGeom>
          <a:noFill/>
        </p:spPr>
        <p:txBody>
          <a:bodyPr wrap="none">
            <a:spAutoFit/>
            <a:scene3d>
              <a:camera prst="perspectiveFront"/>
              <a:lightRig rig="threePt" dir="t"/>
            </a:scene3d>
          </a:bodyPr>
          <a:lstStyle/>
          <a:p>
            <a:pPr marL="914400" lvl="1" indent="-457200" defTabSz="1050290">
              <a:lnSpc>
                <a:spcPct val="150000"/>
              </a:lnSpc>
              <a:buFont typeface="Wingdings" panose="05000000000000000000" pitchFamily="2" charset="2"/>
              <a:buChar char="p"/>
              <a:defRPr/>
            </a:pPr>
            <a:r>
              <a:rPr lang="zh-CN" altLang="en-US" sz="3200" b="1" dirty="0">
                <a:ln w="3175" cmpd="sng">
                  <a:noFill/>
                  <a:prstDash val="solid"/>
                </a:ln>
                <a:solidFill>
                  <a:srgbClr val="002060"/>
                </a:solidFill>
                <a:latin typeface="微软雅黑" panose="020B0503020204020204" pitchFamily="34" charset="-122"/>
                <a:ea typeface="微软雅黑" panose="020B0503020204020204" pitchFamily="34" charset="-122"/>
              </a:rPr>
              <a:t>事务</a:t>
            </a: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endParaRPr lang="en-US" altLang="zh-CN" sz="3200" b="1" dirty="0">
              <a:ln w="3175" cmpd="sng">
                <a:noFill/>
                <a:prstDash val="solid"/>
              </a:ln>
              <a:solidFill>
                <a:srgbClr val="002060"/>
              </a:solidFill>
              <a:latin typeface="微软雅黑" panose="020B0503020204020204" pitchFamily="34" charset="-122"/>
              <a:ea typeface="微软雅黑" panose="020B0503020204020204" pitchFamily="34" charset="-122"/>
            </a:endParaRPr>
          </a:p>
          <a:p>
            <a:pPr marL="914400" lvl="1" indent="-457200" defTabSz="1050290">
              <a:lnSpc>
                <a:spcPct val="150000"/>
              </a:lnSpc>
              <a:buFont typeface="Wingdings" panose="05000000000000000000" pitchFamily="2" charset="2"/>
              <a:buChar char="p"/>
              <a:defRPr/>
            </a:pPr>
            <a:r>
              <a:rPr lang="zh-CN" altLang="en-US" sz="3200" b="1" dirty="0">
                <a:ln w="3175" cmpd="sng">
                  <a:noFill/>
                  <a:prstDash val="solid"/>
                </a:ln>
                <a:solidFill>
                  <a:srgbClr val="C00000"/>
                </a:solidFill>
                <a:latin typeface="微软雅黑" panose="020B0503020204020204" pitchFamily="34" charset="-122"/>
                <a:ea typeface="微软雅黑" panose="020B0503020204020204" pitchFamily="34" charset="-122"/>
              </a:rPr>
              <a:t>锁</a:t>
            </a:r>
            <a:endParaRPr lang="en-US" altLang="zh-CN" sz="3200" b="1" dirty="0">
              <a:ln w="3175" cmpd="sng">
                <a:noFill/>
                <a:prstDash val="solid"/>
              </a:ln>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基本概念</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90"/>
            <a:ext cx="8525482" cy="461465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锁（</a:t>
            </a:r>
            <a:r>
              <a:rPr lang="en-US" altLang="zh-CN" sz="2400" b="1" dirty="0">
                <a:solidFill>
                  <a:schemeClr val="tx1"/>
                </a:solidFill>
                <a:latin typeface="Euclid" panose="02020503060505020303" pitchFamily="18" charset="0"/>
                <a:ea typeface="华文细黑" panose="02010600040101010101" pitchFamily="2" charset="-122"/>
              </a:rPr>
              <a:t>Lock</a:t>
            </a:r>
            <a:r>
              <a:rPr lang="zh-CN" altLang="en-US" sz="2400" b="1" dirty="0">
                <a:solidFill>
                  <a:schemeClr val="tx1"/>
                </a:solidFill>
                <a:latin typeface="Euclid" panose="02020503060505020303" pitchFamily="18" charset="0"/>
                <a:ea typeface="华文细黑" panose="02010600040101010101" pitchFamily="2" charset="-122"/>
              </a:rPr>
              <a:t>）用来防止多个共同访问共享数据的事务之间的破坏性交互，包括不正确地更新数据或不正确地更改基础数据结构。锁在多用户的环境下可以保证数据库的完整性和一致性。</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事务内各语句获得的锁在事务执行期内有效，以防止事务间破坏性的相互干扰。如果某个事务中的 </a:t>
            </a:r>
            <a:r>
              <a:rPr lang="en-US" altLang="zh-CN" sz="2400" b="1" dirty="0">
                <a:solidFill>
                  <a:schemeClr val="tx1"/>
                </a:solidFill>
                <a:latin typeface="Euclid" panose="02020503060505020303" pitchFamily="18" charset="0"/>
                <a:ea typeface="华文细黑" panose="02010600040101010101" pitchFamily="2" charset="-122"/>
              </a:rPr>
              <a:t>SQL </a:t>
            </a:r>
            <a:r>
              <a:rPr lang="zh-CN" altLang="en-US" sz="2400" b="1" dirty="0">
                <a:solidFill>
                  <a:schemeClr val="tx1"/>
                </a:solidFill>
                <a:latin typeface="Euclid" panose="02020503060505020303" pitchFamily="18" charset="0"/>
                <a:ea typeface="华文细黑" panose="02010600040101010101" pitchFamily="2" charset="-122"/>
              </a:rPr>
              <a:t>语句对数据进行了修改，只有在此事务提交后开始的事务才能看到前者修改的结果。当用户提交或回滚一个事务后，</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将释放此事务内各个 </a:t>
            </a:r>
            <a:r>
              <a:rPr lang="en-US" altLang="zh-CN" sz="2400" b="1" dirty="0">
                <a:solidFill>
                  <a:schemeClr val="tx1"/>
                </a:solidFill>
                <a:latin typeface="Euclid" panose="02020503060505020303" pitchFamily="18" charset="0"/>
                <a:ea typeface="华文细黑" panose="02010600040101010101" pitchFamily="2" charset="-122"/>
              </a:rPr>
              <a:t>SQL </a:t>
            </a:r>
            <a:r>
              <a:rPr lang="zh-CN" altLang="en-US" sz="2400" b="1" dirty="0">
                <a:solidFill>
                  <a:schemeClr val="tx1"/>
                </a:solidFill>
                <a:latin typeface="Euclid" panose="02020503060505020303" pitchFamily="18" charset="0"/>
                <a:ea typeface="华文细黑" panose="02010600040101010101" pitchFamily="2" charset="-122"/>
              </a:rPr>
              <a:t>语句获得的锁。</a:t>
            </a: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锁的级别</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91"/>
            <a:ext cx="8525482" cy="4985718"/>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共享锁（</a:t>
            </a:r>
            <a:r>
              <a:rPr lang="en-US" altLang="zh-CN" sz="2400" b="1" dirty="0">
                <a:solidFill>
                  <a:srgbClr val="C00000"/>
                </a:solidFill>
                <a:latin typeface="Euclid" panose="02020503060505020303" pitchFamily="18" charset="0"/>
                <a:ea typeface="华文细黑" panose="02010600040101010101" pitchFamily="2" charset="-122"/>
              </a:rPr>
              <a:t>Share Locks</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S </a:t>
            </a:r>
            <a:r>
              <a:rPr lang="zh-CN" altLang="en-US" sz="2400" b="1" dirty="0">
                <a:solidFill>
                  <a:srgbClr val="C00000"/>
                </a:solidFill>
                <a:latin typeface="Euclid" panose="02020503060505020303" pitchFamily="18" charset="0"/>
                <a:ea typeface="华文细黑" panose="02010600040101010101" pitchFamily="2" charset="-122"/>
              </a:rPr>
              <a:t>锁，读锁）</a:t>
            </a:r>
            <a:r>
              <a:rPr lang="zh-CN" altLang="en-US" sz="2400" b="1" dirty="0">
                <a:solidFill>
                  <a:schemeClr val="tx1"/>
                </a:solidFill>
                <a:latin typeface="Euclid" panose="02020503060505020303" pitchFamily="18" charset="0"/>
                <a:ea typeface="华文细黑" panose="02010600040101010101" pitchFamily="2" charset="-122"/>
              </a:rPr>
              <a:t>：加了共享锁的数据对象可以被其它事务读取，但不能被修改。</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70C0"/>
                </a:solidFill>
                <a:latin typeface="楷体" panose="02010609060101010101" pitchFamily="49" charset="-122"/>
                <a:ea typeface="楷体" panose="02010609060101010101" pitchFamily="49" charset="-122"/>
              </a:rPr>
              <a:t>    若事务</a:t>
            </a:r>
            <a:r>
              <a:rPr lang="en-US" altLang="zh-CN" sz="2400" b="1" dirty="0">
                <a:solidFill>
                  <a:srgbClr val="0070C0"/>
                </a:solidFill>
                <a:latin typeface="楷体" panose="02010609060101010101" pitchFamily="49" charset="-122"/>
                <a:ea typeface="楷体" panose="02010609060101010101" pitchFamily="49" charset="-122"/>
              </a:rPr>
              <a:t>T</a:t>
            </a:r>
            <a:r>
              <a:rPr lang="zh-CN" altLang="en-US" sz="2400" b="1" dirty="0">
                <a:solidFill>
                  <a:srgbClr val="0070C0"/>
                </a:solidFill>
                <a:latin typeface="楷体" panose="02010609060101010101" pitchFamily="49" charset="-122"/>
                <a:ea typeface="楷体" panose="02010609060101010101" pitchFamily="49" charset="-122"/>
              </a:rPr>
              <a:t>获得了数据对象</a:t>
            </a:r>
            <a:r>
              <a:rPr lang="en-US" altLang="zh-CN" sz="2400" b="1" dirty="0">
                <a:solidFill>
                  <a:srgbClr val="0070C0"/>
                </a:solidFill>
                <a:latin typeface="楷体" panose="02010609060101010101" pitchFamily="49" charset="-122"/>
                <a:ea typeface="楷体" panose="02010609060101010101" pitchFamily="49" charset="-122"/>
              </a:rPr>
              <a:t>A</a:t>
            </a:r>
            <a:r>
              <a:rPr lang="zh-CN" altLang="en-US" sz="2400" b="1" dirty="0">
                <a:solidFill>
                  <a:srgbClr val="0070C0"/>
                </a:solidFill>
                <a:latin typeface="楷体" panose="02010609060101010101" pitchFamily="49" charset="-122"/>
                <a:ea typeface="楷体" panose="02010609060101010101" pitchFamily="49" charset="-122"/>
              </a:rPr>
              <a:t>的</a:t>
            </a:r>
            <a:r>
              <a:rPr lang="en-US" altLang="zh-CN" sz="2400" b="1" dirty="0">
                <a:solidFill>
                  <a:srgbClr val="0070C0"/>
                </a:solidFill>
                <a:latin typeface="楷体" panose="02010609060101010101" pitchFamily="49" charset="-122"/>
                <a:ea typeface="楷体" panose="02010609060101010101" pitchFamily="49" charset="-122"/>
              </a:rPr>
              <a:t>S</a:t>
            </a:r>
            <a:r>
              <a:rPr lang="zh-CN" altLang="en-US" sz="2400" b="1" dirty="0">
                <a:solidFill>
                  <a:srgbClr val="0070C0"/>
                </a:solidFill>
                <a:latin typeface="楷体" panose="02010609060101010101" pitchFamily="49" charset="-122"/>
                <a:ea typeface="楷体" panose="02010609060101010101" pitchFamily="49" charset="-122"/>
              </a:rPr>
              <a:t>锁，则事务</a:t>
            </a:r>
            <a:r>
              <a:rPr lang="en-US" altLang="zh-CN" sz="2400" b="1" dirty="0">
                <a:solidFill>
                  <a:srgbClr val="0070C0"/>
                </a:solidFill>
                <a:latin typeface="楷体" panose="02010609060101010101" pitchFamily="49" charset="-122"/>
                <a:ea typeface="楷体" panose="02010609060101010101" pitchFamily="49" charset="-122"/>
              </a:rPr>
              <a:t>T</a:t>
            </a:r>
            <a:r>
              <a:rPr lang="zh-CN" altLang="en-US" sz="2400" b="1" dirty="0">
                <a:solidFill>
                  <a:srgbClr val="0070C0"/>
                </a:solidFill>
                <a:latin typeface="楷体" panose="02010609060101010101" pitchFamily="49" charset="-122"/>
                <a:ea typeface="楷体" panose="02010609060101010101" pitchFamily="49" charset="-122"/>
              </a:rPr>
              <a:t>只能读</a:t>
            </a:r>
            <a:r>
              <a:rPr lang="en-US" altLang="zh-CN" sz="2400" b="1" dirty="0">
                <a:solidFill>
                  <a:srgbClr val="0070C0"/>
                </a:solidFill>
                <a:latin typeface="楷体" panose="02010609060101010101" pitchFamily="49" charset="-122"/>
                <a:ea typeface="楷体" panose="02010609060101010101" pitchFamily="49" charset="-122"/>
              </a:rPr>
              <a:t>A </a:t>
            </a:r>
            <a:r>
              <a:rPr lang="zh-CN" altLang="en-US" sz="2400" b="1" dirty="0">
                <a:solidFill>
                  <a:srgbClr val="0070C0"/>
                </a:solidFill>
                <a:latin typeface="楷体" panose="02010609060101010101" pitchFamily="49" charset="-122"/>
                <a:ea typeface="楷体" panose="02010609060101010101" pitchFamily="49" charset="-122"/>
              </a:rPr>
              <a:t>；其它事务只能获得</a:t>
            </a:r>
            <a:r>
              <a:rPr lang="en-US" altLang="zh-CN" sz="2400" b="1" dirty="0">
                <a:solidFill>
                  <a:srgbClr val="0070C0"/>
                </a:solidFill>
                <a:latin typeface="楷体" panose="02010609060101010101" pitchFamily="49" charset="-122"/>
                <a:ea typeface="楷体" panose="02010609060101010101" pitchFamily="49" charset="-122"/>
              </a:rPr>
              <a:t>A</a:t>
            </a:r>
            <a:r>
              <a:rPr lang="zh-CN" altLang="en-US" sz="2400" b="1" dirty="0">
                <a:solidFill>
                  <a:srgbClr val="0070C0"/>
                </a:solidFill>
                <a:latin typeface="楷体" panose="02010609060101010101" pitchFamily="49" charset="-122"/>
                <a:ea typeface="楷体" panose="02010609060101010101" pitchFamily="49" charset="-122"/>
              </a:rPr>
              <a:t>的</a:t>
            </a:r>
            <a:r>
              <a:rPr lang="en-US" altLang="zh-CN" sz="2400" b="1" dirty="0">
                <a:solidFill>
                  <a:srgbClr val="0070C0"/>
                </a:solidFill>
                <a:latin typeface="楷体" panose="02010609060101010101" pitchFamily="49" charset="-122"/>
                <a:ea typeface="楷体" panose="02010609060101010101" pitchFamily="49" charset="-122"/>
              </a:rPr>
              <a:t>S</a:t>
            </a:r>
            <a:r>
              <a:rPr lang="zh-CN" altLang="en-US" sz="2400" b="1" dirty="0">
                <a:solidFill>
                  <a:srgbClr val="0070C0"/>
                </a:solidFill>
                <a:latin typeface="楷体" panose="02010609060101010101" pitchFamily="49" charset="-122"/>
                <a:ea typeface="楷体" panose="02010609060101010101" pitchFamily="49" charset="-122"/>
              </a:rPr>
              <a:t>锁（读</a:t>
            </a:r>
            <a:r>
              <a:rPr lang="en-US" altLang="zh-CN" sz="2400" b="1" dirty="0">
                <a:solidFill>
                  <a:srgbClr val="0070C0"/>
                </a:solidFill>
                <a:latin typeface="楷体" panose="02010609060101010101" pitchFamily="49" charset="-122"/>
                <a:ea typeface="楷体" panose="02010609060101010101" pitchFamily="49" charset="-122"/>
              </a:rPr>
              <a:t>A</a:t>
            </a:r>
            <a:r>
              <a:rPr lang="zh-CN" altLang="en-US" sz="2400" b="1" dirty="0">
                <a:solidFill>
                  <a:srgbClr val="0070C0"/>
                </a:solidFill>
                <a:latin typeface="楷体" panose="02010609060101010101" pitchFamily="49" charset="-122"/>
                <a:ea typeface="楷体" panose="02010609060101010101" pitchFamily="49" charset="-122"/>
              </a:rPr>
              <a:t>），不能获得</a:t>
            </a:r>
            <a:r>
              <a:rPr lang="en-US" altLang="zh-CN" sz="2400" b="1" dirty="0">
                <a:solidFill>
                  <a:srgbClr val="0070C0"/>
                </a:solidFill>
                <a:latin typeface="楷体" panose="02010609060101010101" pitchFamily="49" charset="-122"/>
                <a:ea typeface="楷体" panose="02010609060101010101" pitchFamily="49" charset="-122"/>
              </a:rPr>
              <a:t>X</a:t>
            </a:r>
            <a:r>
              <a:rPr lang="zh-CN" altLang="en-US" sz="2400" b="1" dirty="0">
                <a:solidFill>
                  <a:srgbClr val="0070C0"/>
                </a:solidFill>
                <a:latin typeface="楷体" panose="02010609060101010101" pitchFamily="49" charset="-122"/>
                <a:ea typeface="楷体" panose="02010609060101010101" pitchFamily="49" charset="-122"/>
              </a:rPr>
              <a:t>锁，直到</a:t>
            </a:r>
            <a:r>
              <a:rPr lang="en-US" altLang="zh-CN" sz="2400" b="1" dirty="0">
                <a:solidFill>
                  <a:srgbClr val="0070C0"/>
                </a:solidFill>
                <a:latin typeface="楷体" panose="02010609060101010101" pitchFamily="49" charset="-122"/>
                <a:ea typeface="楷体" panose="02010609060101010101" pitchFamily="49" charset="-122"/>
              </a:rPr>
              <a:t>T</a:t>
            </a:r>
            <a:r>
              <a:rPr lang="zh-CN" altLang="en-US" sz="2400" b="1" dirty="0">
                <a:solidFill>
                  <a:srgbClr val="0070C0"/>
                </a:solidFill>
                <a:latin typeface="楷体" panose="02010609060101010101" pitchFamily="49" charset="-122"/>
                <a:ea typeface="楷体" panose="02010609060101010101" pitchFamily="49" charset="-122"/>
              </a:rPr>
              <a:t>释放</a:t>
            </a:r>
            <a:r>
              <a:rPr lang="en-US" altLang="zh-CN" sz="2400" b="1" dirty="0">
                <a:solidFill>
                  <a:srgbClr val="0070C0"/>
                </a:solidFill>
                <a:latin typeface="楷体" panose="02010609060101010101" pitchFamily="49" charset="-122"/>
                <a:ea typeface="楷体" panose="02010609060101010101" pitchFamily="49" charset="-122"/>
              </a:rPr>
              <a:t>A</a:t>
            </a:r>
            <a:r>
              <a:rPr lang="zh-CN" altLang="en-US" sz="2400" b="1" dirty="0">
                <a:solidFill>
                  <a:srgbClr val="0070C0"/>
                </a:solidFill>
                <a:latin typeface="楷体" panose="02010609060101010101" pitchFamily="49" charset="-122"/>
                <a:ea typeface="楷体" panose="02010609060101010101" pitchFamily="49" charset="-122"/>
              </a:rPr>
              <a:t>上的</a:t>
            </a:r>
            <a:r>
              <a:rPr lang="en-US" altLang="zh-CN" sz="2400" b="1" dirty="0">
                <a:solidFill>
                  <a:srgbClr val="0070C0"/>
                </a:solidFill>
                <a:latin typeface="楷体" panose="02010609060101010101" pitchFamily="49" charset="-122"/>
                <a:ea typeface="楷体" panose="02010609060101010101" pitchFamily="49" charset="-122"/>
              </a:rPr>
              <a:t>S</a:t>
            </a:r>
            <a:r>
              <a:rPr lang="zh-CN" altLang="en-US" sz="2400" b="1" dirty="0">
                <a:solidFill>
                  <a:srgbClr val="0070C0"/>
                </a:solidFill>
                <a:latin typeface="楷体" panose="02010609060101010101" pitchFamily="49" charset="-122"/>
                <a:ea typeface="楷体" panose="02010609060101010101" pitchFamily="49" charset="-122"/>
              </a:rPr>
              <a:t>锁。</a:t>
            </a:r>
            <a:endParaRPr lang="en-US" altLang="zh-CN" sz="2400" b="1" dirty="0">
              <a:solidFill>
                <a:srgbClr val="0070C0"/>
              </a:solidFill>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排它锁（</a:t>
            </a:r>
            <a:r>
              <a:rPr lang="en-US" altLang="zh-CN" sz="2400" b="1" dirty="0" err="1">
                <a:solidFill>
                  <a:srgbClr val="C00000"/>
                </a:solidFill>
                <a:latin typeface="Euclid" panose="02020503060505020303" pitchFamily="18" charset="0"/>
                <a:ea typeface="华文细黑" panose="02010600040101010101" pitchFamily="2" charset="-122"/>
              </a:rPr>
              <a:t>eXclusive</a:t>
            </a:r>
            <a:r>
              <a:rPr lang="en-US" altLang="zh-CN" sz="2400" b="1" dirty="0">
                <a:solidFill>
                  <a:srgbClr val="C00000"/>
                </a:solidFill>
                <a:latin typeface="Euclid" panose="02020503060505020303" pitchFamily="18" charset="0"/>
                <a:ea typeface="华文细黑" panose="02010600040101010101" pitchFamily="2" charset="-122"/>
              </a:rPr>
              <a:t> Locks</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X </a:t>
            </a:r>
            <a:r>
              <a:rPr lang="zh-CN" altLang="en-US" sz="2400" b="1" dirty="0">
                <a:solidFill>
                  <a:srgbClr val="C00000"/>
                </a:solidFill>
                <a:latin typeface="Euclid" panose="02020503060505020303" pitchFamily="18" charset="0"/>
                <a:ea typeface="华文细黑" panose="02010600040101010101" pitchFamily="2" charset="-122"/>
              </a:rPr>
              <a:t>锁，独占锁，互斥锁，写锁）</a:t>
            </a:r>
            <a:r>
              <a:rPr lang="zh-CN" altLang="en-US" sz="2400" b="1" dirty="0">
                <a:solidFill>
                  <a:schemeClr val="tx1"/>
                </a:solidFill>
                <a:latin typeface="Euclid" panose="02020503060505020303" pitchFamily="18" charset="0"/>
                <a:ea typeface="华文细黑" panose="02010600040101010101" pitchFamily="2" charset="-122"/>
              </a:rPr>
              <a:t>：加了排它锁的数据对象，其它事务不能对其进行加锁。</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70C0"/>
                </a:solidFill>
                <a:latin typeface="楷体" panose="02010609060101010101" pitchFamily="49" charset="-122"/>
                <a:ea typeface="楷体" panose="02010609060101010101" pitchFamily="49" charset="-122"/>
              </a:rPr>
              <a:t>    若事务</a:t>
            </a:r>
            <a:r>
              <a:rPr lang="en-US" altLang="zh-CN" sz="2400" b="1" dirty="0">
                <a:solidFill>
                  <a:srgbClr val="0070C0"/>
                </a:solidFill>
                <a:latin typeface="楷体" panose="02010609060101010101" pitchFamily="49" charset="-122"/>
                <a:ea typeface="楷体" panose="02010609060101010101" pitchFamily="49" charset="-122"/>
              </a:rPr>
              <a:t>T</a:t>
            </a:r>
            <a:r>
              <a:rPr lang="zh-CN" altLang="en-US" sz="2400" b="1" dirty="0">
                <a:solidFill>
                  <a:srgbClr val="0070C0"/>
                </a:solidFill>
                <a:latin typeface="楷体" panose="02010609060101010101" pitchFamily="49" charset="-122"/>
                <a:ea typeface="楷体" panose="02010609060101010101" pitchFamily="49" charset="-122"/>
              </a:rPr>
              <a:t>获得数据对象</a:t>
            </a:r>
            <a:r>
              <a:rPr lang="en-US" altLang="zh-CN" sz="2400" b="1" dirty="0">
                <a:solidFill>
                  <a:srgbClr val="0070C0"/>
                </a:solidFill>
                <a:latin typeface="楷体" panose="02010609060101010101" pitchFamily="49" charset="-122"/>
                <a:ea typeface="楷体" panose="02010609060101010101" pitchFamily="49" charset="-122"/>
              </a:rPr>
              <a:t>A</a:t>
            </a:r>
            <a:r>
              <a:rPr lang="zh-CN" altLang="en-US" sz="2400" b="1" dirty="0">
                <a:solidFill>
                  <a:srgbClr val="0070C0"/>
                </a:solidFill>
                <a:latin typeface="楷体" panose="02010609060101010101" pitchFamily="49" charset="-122"/>
                <a:ea typeface="楷体" panose="02010609060101010101" pitchFamily="49" charset="-122"/>
              </a:rPr>
              <a:t>的</a:t>
            </a:r>
            <a:r>
              <a:rPr lang="en-US" altLang="zh-CN" sz="2400" b="1" dirty="0">
                <a:solidFill>
                  <a:srgbClr val="0070C0"/>
                </a:solidFill>
                <a:latin typeface="楷体" panose="02010609060101010101" pitchFamily="49" charset="-122"/>
                <a:ea typeface="楷体" panose="02010609060101010101" pitchFamily="49" charset="-122"/>
              </a:rPr>
              <a:t>X</a:t>
            </a:r>
            <a:r>
              <a:rPr lang="zh-CN" altLang="en-US" sz="2400" b="1" dirty="0">
                <a:solidFill>
                  <a:srgbClr val="0070C0"/>
                </a:solidFill>
                <a:latin typeface="楷体" panose="02010609060101010101" pitchFamily="49" charset="-122"/>
                <a:ea typeface="楷体" panose="02010609060101010101" pitchFamily="49" charset="-122"/>
              </a:rPr>
              <a:t>锁，其它事务不能再获得</a:t>
            </a:r>
            <a:r>
              <a:rPr lang="en-US" altLang="zh-CN" sz="2400" b="1" dirty="0">
                <a:solidFill>
                  <a:srgbClr val="0070C0"/>
                </a:solidFill>
                <a:latin typeface="楷体" panose="02010609060101010101" pitchFamily="49" charset="-122"/>
                <a:ea typeface="楷体" panose="02010609060101010101" pitchFamily="49" charset="-122"/>
              </a:rPr>
              <a:t>A</a:t>
            </a:r>
            <a:r>
              <a:rPr lang="zh-CN" altLang="en-US" sz="2400" b="1" dirty="0">
                <a:solidFill>
                  <a:srgbClr val="0070C0"/>
                </a:solidFill>
                <a:latin typeface="楷体" panose="02010609060101010101" pitchFamily="49" charset="-122"/>
                <a:ea typeface="楷体" panose="02010609060101010101" pitchFamily="49" charset="-122"/>
              </a:rPr>
              <a:t>的任何类型的锁，获得</a:t>
            </a:r>
            <a:r>
              <a:rPr lang="en-US" altLang="zh-CN" sz="2400" b="1" dirty="0">
                <a:solidFill>
                  <a:srgbClr val="0070C0"/>
                </a:solidFill>
                <a:latin typeface="楷体" panose="02010609060101010101" pitchFamily="49" charset="-122"/>
                <a:ea typeface="楷体" panose="02010609060101010101" pitchFamily="49" charset="-122"/>
              </a:rPr>
              <a:t>X</a:t>
            </a:r>
            <a:r>
              <a:rPr lang="zh-CN" altLang="en-US" sz="2400" b="1" dirty="0">
                <a:solidFill>
                  <a:srgbClr val="0070C0"/>
                </a:solidFill>
                <a:latin typeface="楷体" panose="02010609060101010101" pitchFamily="49" charset="-122"/>
                <a:ea typeface="楷体" panose="02010609060101010101" pitchFamily="49" charset="-122"/>
              </a:rPr>
              <a:t>锁的事务既能读数据，又能修改数据。</a:t>
            </a:r>
            <a:endParaRPr lang="en-US" altLang="zh-CN" sz="2400" b="1" dirty="0">
              <a:solidFill>
                <a:srgbClr val="0070C0"/>
              </a:solidFill>
              <a:latin typeface="楷体" panose="02010609060101010101" pitchFamily="49" charset="-122"/>
              <a:ea typeface="楷体" panose="02010609060101010101" pitchFamily="49"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grpSp>
        <p:nvGrpSpPr>
          <p:cNvPr id="27" name="组合 26"/>
          <p:cNvGrpSpPr/>
          <p:nvPr/>
        </p:nvGrpSpPr>
        <p:grpSpPr>
          <a:xfrm>
            <a:off x="706573" y="3311666"/>
            <a:ext cx="7732577" cy="2385111"/>
            <a:chOff x="782773" y="1796364"/>
            <a:chExt cx="7732577" cy="2385111"/>
          </a:xfrm>
        </p:grpSpPr>
        <p:sp>
          <p:nvSpPr>
            <p:cNvPr id="2" name="矩形 1"/>
            <p:cNvSpPr/>
            <p:nvPr/>
          </p:nvSpPr>
          <p:spPr>
            <a:xfrm>
              <a:off x="782773" y="2703169"/>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活动状态</a:t>
              </a:r>
              <a:endParaRPr lang="zh-CN" altLang="en-US" sz="2800" b="1" dirty="0">
                <a:latin typeface="华文中宋" panose="02010600040101010101" pitchFamily="2" charset="-122"/>
                <a:ea typeface="华文中宋" panose="02010600040101010101" pitchFamily="2" charset="-122"/>
              </a:endParaRPr>
            </a:p>
          </p:txBody>
        </p:sp>
        <p:sp>
          <p:nvSpPr>
            <p:cNvPr id="9" name="矩形 8"/>
            <p:cNvSpPr/>
            <p:nvPr/>
          </p:nvSpPr>
          <p:spPr>
            <a:xfrm>
              <a:off x="3446530" y="1796364"/>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部分提交状态</a:t>
              </a:r>
              <a:endParaRPr lang="zh-CN" altLang="en-US" sz="2800" b="1" dirty="0">
                <a:latin typeface="华文中宋" panose="02010600040101010101" pitchFamily="2" charset="-122"/>
                <a:ea typeface="华文中宋" panose="02010600040101010101" pitchFamily="2" charset="-122"/>
              </a:endParaRPr>
            </a:p>
          </p:txBody>
        </p:sp>
        <p:sp>
          <p:nvSpPr>
            <p:cNvPr id="10" name="矩形 9"/>
            <p:cNvSpPr/>
            <p:nvPr/>
          </p:nvSpPr>
          <p:spPr>
            <a:xfrm>
              <a:off x="3446530" y="3609975"/>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失败状态</a:t>
              </a:r>
              <a:endParaRPr lang="zh-CN" altLang="en-US" sz="2800" b="1" dirty="0">
                <a:latin typeface="华文中宋" panose="02010600040101010101" pitchFamily="2" charset="-122"/>
                <a:ea typeface="华文中宋" panose="02010600040101010101" pitchFamily="2" charset="-122"/>
              </a:endParaRPr>
            </a:p>
          </p:txBody>
        </p:sp>
        <p:sp>
          <p:nvSpPr>
            <p:cNvPr id="11" name="矩形 10"/>
            <p:cNvSpPr/>
            <p:nvPr/>
          </p:nvSpPr>
          <p:spPr>
            <a:xfrm>
              <a:off x="6677025" y="1796364"/>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提交状态</a:t>
              </a:r>
              <a:endParaRPr lang="zh-CN" altLang="en-US" sz="2800" b="1" dirty="0">
                <a:latin typeface="华文中宋" panose="02010600040101010101" pitchFamily="2" charset="-122"/>
                <a:ea typeface="华文中宋" panose="02010600040101010101" pitchFamily="2" charset="-122"/>
              </a:endParaRPr>
            </a:p>
          </p:txBody>
        </p:sp>
        <p:sp>
          <p:nvSpPr>
            <p:cNvPr id="12" name="矩形 11"/>
            <p:cNvSpPr/>
            <p:nvPr/>
          </p:nvSpPr>
          <p:spPr>
            <a:xfrm>
              <a:off x="6677025" y="3609975"/>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中止状态</a:t>
              </a:r>
              <a:endParaRPr lang="zh-CN" altLang="en-US" sz="2800" b="1" dirty="0">
                <a:latin typeface="华文中宋" panose="02010600040101010101" pitchFamily="2" charset="-122"/>
                <a:ea typeface="华文中宋" panose="02010600040101010101" pitchFamily="2" charset="-122"/>
              </a:endParaRPr>
            </a:p>
          </p:txBody>
        </p:sp>
        <p:cxnSp>
          <p:nvCxnSpPr>
            <p:cNvPr id="13" name="直接箭头连接符 12"/>
            <p:cNvCxnSpPr>
              <a:stCxn id="2" idx="3"/>
              <a:endCxn id="9" idx="1"/>
            </p:cNvCxnSpPr>
            <p:nvPr/>
          </p:nvCxnSpPr>
          <p:spPr>
            <a:xfrm flipV="1">
              <a:off x="2621098" y="2082114"/>
              <a:ext cx="825432" cy="906805"/>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a:stCxn id="2" idx="3"/>
              <a:endCxn id="10" idx="1"/>
            </p:cNvCxnSpPr>
            <p:nvPr/>
          </p:nvCxnSpPr>
          <p:spPr>
            <a:xfrm>
              <a:off x="2621098" y="2988919"/>
              <a:ext cx="825432" cy="9068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a:stCxn id="9" idx="3"/>
              <a:endCxn id="11" idx="1"/>
            </p:cNvCxnSpPr>
            <p:nvPr/>
          </p:nvCxnSpPr>
          <p:spPr>
            <a:xfrm>
              <a:off x="5851593" y="2082114"/>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0" idx="3"/>
              <a:endCxn id="12" idx="1"/>
            </p:cNvCxnSpPr>
            <p:nvPr/>
          </p:nvCxnSpPr>
          <p:spPr>
            <a:xfrm>
              <a:off x="5851593" y="3895725"/>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p:cNvCxnSpPr>
              <a:stCxn id="9" idx="2"/>
              <a:endCxn id="10" idx="0"/>
            </p:cNvCxnSpPr>
            <p:nvPr/>
          </p:nvCxnSpPr>
          <p:spPr>
            <a:xfrm>
              <a:off x="4649062" y="2367864"/>
              <a:ext cx="0" cy="1242111"/>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sp>
        <p:nvSpPr>
          <p:cNvPr id="28" name="矩形 27"/>
          <p:cNvSpPr/>
          <p:nvPr/>
        </p:nvSpPr>
        <p:spPr>
          <a:xfrm>
            <a:off x="2559851" y="5965407"/>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未决状态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6164259" y="3071191"/>
            <a:ext cx="0" cy="3467721"/>
          </a:xfrm>
          <a:prstGeom prst="line">
            <a:avLst/>
          </a:prstGeom>
          <a:ln w="38100">
            <a:solidFill>
              <a:srgbClr val="C00000"/>
            </a:solidFill>
            <a:prstDash val="sysDot"/>
          </a:ln>
        </p:spPr>
        <p:style>
          <a:lnRef idx="3">
            <a:schemeClr val="accent1"/>
          </a:lnRef>
          <a:fillRef idx="0">
            <a:schemeClr val="accent1"/>
          </a:fillRef>
          <a:effectRef idx="2">
            <a:schemeClr val="accent1"/>
          </a:effectRef>
          <a:fontRef idx="minor">
            <a:schemeClr val="tx1"/>
          </a:fontRef>
        </p:style>
      </p:cxnSp>
      <p:sp>
        <p:nvSpPr>
          <p:cNvPr id="32" name="矩形 31"/>
          <p:cNvSpPr/>
          <p:nvPr/>
        </p:nvSpPr>
        <p:spPr>
          <a:xfrm>
            <a:off x="6709508" y="5965407"/>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已决状态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a:xfrm>
            <a:off x="468285" y="1557193"/>
            <a:ext cx="8525482" cy="1666397"/>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每个事务从开始到结束的整个生命周期可以分为以下几种状态，</a:t>
            </a:r>
            <a:r>
              <a:rPr lang="en-US" altLang="zh-CN" sz="2400" b="1" dirty="0">
                <a:solidFill>
                  <a:schemeClr val="tx1"/>
                </a:solidFill>
                <a:latin typeface="Euclid" panose="02020503060505020303" pitchFamily="18" charset="0"/>
                <a:ea typeface="华文细黑" panose="02010600040101010101" pitchFamily="2" charset="-122"/>
              </a:rPr>
              <a:t>DBMS</a:t>
            </a:r>
            <a:r>
              <a:rPr lang="zh-CN" altLang="en-US" sz="2400" b="1" dirty="0">
                <a:solidFill>
                  <a:schemeClr val="tx1"/>
                </a:solidFill>
                <a:latin typeface="Euclid" panose="02020503060505020303" pitchFamily="18" charset="0"/>
                <a:ea typeface="华文细黑" panose="02010600040101010101" pitchFamily="2" charset="-122"/>
              </a:rPr>
              <a:t>记录每个事务的生命周期状态，以便恢复时进行不同的操作处理。</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21" name="矩形 20"/>
          <p:cNvSpPr/>
          <p:nvPr/>
        </p:nvSpPr>
        <p:spPr>
          <a:xfrm>
            <a:off x="5602851" y="3727501"/>
            <a:ext cx="1170513"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commit</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22" name="矩形 21"/>
          <p:cNvSpPr/>
          <p:nvPr/>
        </p:nvSpPr>
        <p:spPr>
          <a:xfrm>
            <a:off x="5602850" y="4865996"/>
            <a:ext cx="1212704"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rollback</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锁的类型</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按是否需用户干预</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89"/>
            <a:ext cx="8525482" cy="514474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隐式锁（自动锁）</a:t>
            </a:r>
            <a:r>
              <a:rPr lang="zh-CN" altLang="en-US" sz="2400" b="1" dirty="0">
                <a:solidFill>
                  <a:schemeClr val="tx1"/>
                </a:solidFill>
                <a:latin typeface="Euclid" panose="02020503060505020303" pitchFamily="18" charset="0"/>
                <a:ea typeface="华文细黑" panose="02010600040101010101" pitchFamily="2" charset="-122"/>
              </a:rPr>
              <a:t>：这是 </a:t>
            </a:r>
            <a:r>
              <a:rPr lang="en-US" altLang="zh-CN" sz="2400" b="1" dirty="0" err="1">
                <a:solidFill>
                  <a:schemeClr val="tx1"/>
                </a:solidFill>
                <a:latin typeface="Euclid" panose="02020503060505020303" pitchFamily="18" charset="0"/>
                <a:ea typeface="华文细黑" panose="02010600040101010101" pitchFamily="2" charset="-122"/>
              </a:rPr>
              <a:t>Oracl</a:t>
            </a:r>
            <a:r>
              <a:rPr lang="zh-CN" altLang="en-US" sz="2400" b="1" dirty="0">
                <a:solidFill>
                  <a:schemeClr val="tx1"/>
                </a:solidFill>
                <a:latin typeface="Euclid" panose="02020503060505020303" pitchFamily="18" charset="0"/>
                <a:ea typeface="华文细黑" panose="02010600040101010101" pitchFamily="2" charset="-122"/>
              </a:rPr>
              <a:t>中使用最多的锁。通常用户不必声明要对谁加锁，</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自动可以为操作的对象加锁，根据执行的语句和对象自动确定锁的类型和级别。</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显式锁</a:t>
            </a:r>
            <a:r>
              <a:rPr lang="zh-CN" altLang="en-US" sz="2400" b="1" dirty="0">
                <a:solidFill>
                  <a:schemeClr val="tx1"/>
                </a:solidFill>
                <a:latin typeface="Euclid" panose="02020503060505020303" pitchFamily="18" charset="0"/>
                <a:ea typeface="华文细黑" panose="02010600040101010101" pitchFamily="2" charset="-122"/>
              </a:rPr>
              <a:t>：较少使用，用户使用命令明确对某一对象加锁。</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9" name="矩形 8"/>
          <p:cNvSpPr/>
          <p:nvPr/>
        </p:nvSpPr>
        <p:spPr>
          <a:xfrm>
            <a:off x="309259" y="3789067"/>
            <a:ext cx="8525482" cy="2611733"/>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30000"/>
              </a:lnSpc>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表名</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a:t>
            </a:r>
            <a:r>
              <a:rPr lang="zh-CN" altLang="en-US" sz="22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锁模式</a:t>
            </a:r>
            <a:r>
              <a:rPr lang="zh-CN" altLang="en-US"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NOWAIT | WAIT &lt;time&gt; ]</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342900" indent="-342900">
              <a:buFont typeface="Wingdings" panose="05000000000000000000" pitchFamily="2" charset="2"/>
              <a:buChar char="l"/>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342900" indent="-342900">
              <a:buFont typeface="Wingdings" panose="05000000000000000000" pitchFamily="2" charset="2"/>
              <a:buChar char="l"/>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342900" indent="-342900">
              <a:buFont typeface="Wingdings" panose="05000000000000000000" pitchFamily="2" charset="2"/>
              <a:buChar char="l"/>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UPDATE</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342900" indent="-342900">
              <a:buFont typeface="Wingdings" panose="05000000000000000000" pitchFamily="2" charset="2"/>
              <a:buChar char="l"/>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342900" indent="-342900">
              <a:buFont typeface="Wingdings" panose="05000000000000000000" pitchFamily="2" charset="2"/>
              <a:buChar char="l"/>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342900" indent="-342900">
              <a:buFont typeface="Wingdings" panose="05000000000000000000" pitchFamily="2" charset="2"/>
              <a:buChar char="l"/>
            </a:pPr>
            <a:r>
              <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endParaRPr lang="en-US" altLang="zh-CN" sz="22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锁的类型</a:t>
            </a:r>
            <a:r>
              <a:rPr lang="en-US" altLang="zh-CN" sz="2800" b="1" dirty="0">
                <a:solidFill>
                  <a:srgbClr val="C00000"/>
                </a:solidFill>
                <a:latin typeface="华文中宋" panose="02010600040101010101" pitchFamily="2" charset="-122"/>
                <a:ea typeface="华文中宋" panose="02010600040101010101" pitchFamily="2" charset="-122"/>
              </a:rPr>
              <a:t>——</a:t>
            </a:r>
            <a:r>
              <a:rPr lang="zh-CN" altLang="en-US" sz="2800" b="1" dirty="0">
                <a:solidFill>
                  <a:srgbClr val="C00000"/>
                </a:solidFill>
                <a:latin typeface="华文中宋" panose="02010600040101010101" pitchFamily="2" charset="-122"/>
                <a:ea typeface="华文中宋" panose="02010600040101010101" pitchFamily="2" charset="-122"/>
              </a:rPr>
              <a:t>按操作和保护对象的不同</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89"/>
            <a:ext cx="8525482" cy="514474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DML </a:t>
            </a:r>
            <a:r>
              <a:rPr lang="zh-CN" altLang="en-US" sz="2400" b="1" dirty="0">
                <a:solidFill>
                  <a:srgbClr val="C00000"/>
                </a:solidFill>
                <a:latin typeface="Euclid" panose="02020503060505020303" pitchFamily="18" charset="0"/>
                <a:ea typeface="华文细黑" panose="02010600040101010101" pitchFamily="2" charset="-122"/>
              </a:rPr>
              <a:t>锁（</a:t>
            </a:r>
            <a:r>
              <a:rPr lang="en-US" altLang="zh-CN" sz="2400" b="1" dirty="0">
                <a:solidFill>
                  <a:srgbClr val="C00000"/>
                </a:solidFill>
                <a:latin typeface="Euclid" panose="02020503060505020303" pitchFamily="18" charset="0"/>
                <a:ea typeface="华文细黑" panose="02010600040101010101" pitchFamily="2" charset="-122"/>
              </a:rPr>
              <a:t>DML Locks</a:t>
            </a:r>
            <a:r>
              <a:rPr lang="zh-CN" altLang="en-US" sz="2400" b="1" dirty="0">
                <a:solidFill>
                  <a:srgbClr val="C00000"/>
                </a:solidFill>
                <a:latin typeface="Euclid" panose="02020503060505020303" pitchFamily="18" charset="0"/>
                <a:ea typeface="华文细黑" panose="02010600040101010101" pitchFamily="2" charset="-122"/>
              </a:rPr>
              <a:t>，数据锁）</a:t>
            </a:r>
            <a:r>
              <a:rPr lang="zh-CN" altLang="en-US" sz="2400" b="1" dirty="0">
                <a:solidFill>
                  <a:schemeClr val="tx1"/>
                </a:solidFill>
                <a:latin typeface="Euclid" panose="02020503060505020303" pitchFamily="18" charset="0"/>
                <a:ea typeface="华文细黑" panose="02010600040101010101" pitchFamily="2" charset="-122"/>
              </a:rPr>
              <a:t>：用于控制并发事务中的数据操纵，保证数据的一致性和完整性。</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rgbClr val="0070C0"/>
                </a:solidFill>
                <a:latin typeface="楷体" panose="02010609060101010101" pitchFamily="49" charset="-122"/>
                <a:ea typeface="楷体" panose="02010609060101010101" pitchFamily="49" charset="-122"/>
              </a:rPr>
              <a:t>    例如，</a:t>
            </a:r>
            <a:r>
              <a:rPr lang="en-US" altLang="zh-CN" sz="2400" b="1" dirty="0">
                <a:solidFill>
                  <a:srgbClr val="0070C0"/>
                </a:solidFill>
                <a:latin typeface="楷体" panose="02010609060101010101" pitchFamily="49" charset="-122"/>
                <a:ea typeface="楷体" panose="02010609060101010101" pitchFamily="49" charset="-122"/>
              </a:rPr>
              <a:t>DML</a:t>
            </a:r>
            <a:r>
              <a:rPr lang="zh-CN" altLang="en-US" sz="2400" b="1" dirty="0">
                <a:solidFill>
                  <a:srgbClr val="0070C0"/>
                </a:solidFill>
                <a:latin typeface="楷体" panose="02010609060101010101" pitchFamily="49" charset="-122"/>
                <a:ea typeface="楷体" panose="02010609060101010101" pitchFamily="49" charset="-122"/>
              </a:rPr>
              <a:t>锁保证表的特定行能够被一个事务更新，同时保证在事务提交之前，不能删除表。</a:t>
            </a:r>
            <a:endParaRPr lang="zh-CN" altLang="en-US" sz="2400" b="1" dirty="0">
              <a:solidFill>
                <a:srgbClr val="0070C0"/>
              </a:solidFill>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l"/>
            </a:pPr>
            <a:r>
              <a:rPr lang="en-US" altLang="zh-CN" sz="2400" b="1" dirty="0">
                <a:solidFill>
                  <a:srgbClr val="C00000"/>
                </a:solidFill>
                <a:latin typeface="Euclid" panose="02020503060505020303" pitchFamily="18" charset="0"/>
                <a:ea typeface="华文细黑" panose="02010600040101010101" pitchFamily="2" charset="-122"/>
              </a:rPr>
              <a:t>DDL </a:t>
            </a:r>
            <a:r>
              <a:rPr lang="zh-CN" altLang="en-US" sz="2400" b="1" dirty="0">
                <a:solidFill>
                  <a:srgbClr val="C00000"/>
                </a:solidFill>
                <a:latin typeface="Euclid" panose="02020503060505020303" pitchFamily="18" charset="0"/>
                <a:ea typeface="华文细黑" panose="02010600040101010101" pitchFamily="2" charset="-122"/>
              </a:rPr>
              <a:t>锁（</a:t>
            </a:r>
            <a:r>
              <a:rPr lang="en-US" altLang="zh-CN" sz="2400" b="1" dirty="0">
                <a:solidFill>
                  <a:srgbClr val="C00000"/>
                </a:solidFill>
                <a:latin typeface="Euclid" panose="02020503060505020303" pitchFamily="18" charset="0"/>
                <a:ea typeface="华文细黑" panose="02010600040101010101" pitchFamily="2" charset="-122"/>
              </a:rPr>
              <a:t>Dictionary Locks</a:t>
            </a:r>
            <a:r>
              <a:rPr lang="zh-CN" altLang="en-US" sz="2400" b="1" dirty="0">
                <a:solidFill>
                  <a:srgbClr val="C00000"/>
                </a:solidFill>
                <a:latin typeface="Euclid" panose="02020503060505020303" pitchFamily="18" charset="0"/>
                <a:ea typeface="华文细黑" panose="02010600040101010101" pitchFamily="2" charset="-122"/>
              </a:rPr>
              <a:t>，字典锁</a:t>
            </a:r>
            <a:r>
              <a:rPr lang="en-US" altLang="zh-CN"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：用于保护数据库对象的结构，如表、索引等的结构定义。</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chemeClr val="tx1">
                    <a:lumMod val="65000"/>
                    <a:lumOff val="35000"/>
                  </a:schemeClr>
                </a:solidFill>
                <a:latin typeface="Euclid" panose="02020503060505020303" pitchFamily="18" charset="0"/>
                <a:ea typeface="华文细黑" panose="02010600040101010101" pitchFamily="2" charset="-122"/>
              </a:rPr>
              <a:t>系统锁（</a:t>
            </a:r>
            <a:r>
              <a:rPr lang="en-US" altLang="zh-CN" sz="2400" b="1" dirty="0">
                <a:solidFill>
                  <a:schemeClr val="tx1">
                    <a:lumMod val="65000"/>
                    <a:lumOff val="35000"/>
                  </a:schemeClr>
                </a:solidFill>
                <a:latin typeface="Euclid" panose="02020503060505020303" pitchFamily="18" charset="0"/>
                <a:ea typeface="华文细黑" panose="02010600040101010101" pitchFamily="2" charset="-122"/>
              </a:rPr>
              <a:t>System Locks</a:t>
            </a:r>
            <a:r>
              <a:rPr lang="zh-CN" altLang="en-US" sz="2400" b="1" dirty="0">
                <a:solidFill>
                  <a:schemeClr val="tx1">
                    <a:lumMod val="65000"/>
                    <a:lumOff val="35000"/>
                  </a:schemeClr>
                </a:solidFill>
                <a:latin typeface="Euclid" panose="02020503060505020303" pitchFamily="18" charset="0"/>
                <a:ea typeface="华文细黑" panose="02010600040101010101" pitchFamily="2" charset="-122"/>
              </a:rPr>
              <a:t>）：</a:t>
            </a:r>
            <a:r>
              <a:rPr lang="en-US" altLang="zh-CN" sz="2400" b="1" dirty="0">
                <a:solidFill>
                  <a:schemeClr val="tx1">
                    <a:lumMod val="65000"/>
                    <a:lumOff val="35000"/>
                  </a:schemeClr>
                </a:solidFill>
                <a:latin typeface="Euclid" panose="02020503060505020303" pitchFamily="18" charset="0"/>
                <a:ea typeface="华文细黑" panose="02010600040101010101" pitchFamily="2" charset="-122"/>
              </a:rPr>
              <a:t>Oracle </a:t>
            </a:r>
            <a:r>
              <a:rPr lang="zh-CN" altLang="en-US" sz="2400" b="1" dirty="0">
                <a:solidFill>
                  <a:schemeClr val="tx1">
                    <a:lumMod val="65000"/>
                    <a:lumOff val="35000"/>
                  </a:schemeClr>
                </a:solidFill>
                <a:latin typeface="Euclid" panose="02020503060505020303" pitchFamily="18" charset="0"/>
                <a:ea typeface="华文细黑" panose="02010600040101010101" pitchFamily="2" charset="-122"/>
              </a:rPr>
              <a:t>数据库使用各种类型的系统锁，来保护数据库内部和内存结构。包括闩锁、互斥体、和内部锁。</a:t>
            </a:r>
            <a:endParaRPr lang="en-US" altLang="zh-CN" sz="2400" b="1" dirty="0">
              <a:solidFill>
                <a:schemeClr val="tx1">
                  <a:lumMod val="65000"/>
                  <a:lumOff val="35000"/>
                </a:schemeClr>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564943"/>
            <a:ext cx="8525482" cy="514474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在</a:t>
            </a:r>
            <a:r>
              <a:rPr lang="en-US" altLang="zh-CN" sz="2400" b="1" dirty="0">
                <a:solidFill>
                  <a:schemeClr val="tx1"/>
                </a:solidFill>
                <a:latin typeface="Euclid" panose="02020503060505020303" pitchFamily="18" charset="0"/>
                <a:ea typeface="华文细黑" panose="02010600040101010101" pitchFamily="2" charset="-122"/>
              </a:rPr>
              <a:t>Oracle</a:t>
            </a:r>
            <a:r>
              <a:rPr lang="zh-CN" altLang="en-US" sz="2400" b="1" dirty="0">
                <a:solidFill>
                  <a:schemeClr val="tx1"/>
                </a:solidFill>
                <a:latin typeface="Euclid" panose="02020503060505020303" pitchFamily="18" charset="0"/>
                <a:ea typeface="华文细黑" panose="02010600040101010101" pitchFamily="2" charset="-122"/>
              </a:rPr>
              <a:t>数据库中，</a:t>
            </a:r>
            <a:r>
              <a:rPr lang="en-US" altLang="zh-CN" sz="2400" b="1" dirty="0">
                <a:solidFill>
                  <a:srgbClr val="C00000"/>
                </a:solidFill>
                <a:latin typeface="Euclid" panose="02020503060505020303" pitchFamily="18" charset="0"/>
                <a:ea typeface="华文细黑" panose="02010600040101010101" pitchFamily="2" charset="-122"/>
              </a:rPr>
              <a:t>DML</a:t>
            </a:r>
            <a:r>
              <a:rPr lang="zh-CN" altLang="en-US" sz="2400" b="1" dirty="0">
                <a:solidFill>
                  <a:srgbClr val="C00000"/>
                </a:solidFill>
                <a:latin typeface="Euclid" panose="02020503060505020303" pitchFamily="18" charset="0"/>
                <a:ea typeface="华文细黑" panose="02010600040101010101" pitchFamily="2" charset="-122"/>
              </a:rPr>
              <a:t>锁主要包括</a:t>
            </a:r>
            <a:r>
              <a:rPr lang="en-US" altLang="zh-CN" sz="2400" b="1" dirty="0">
                <a:solidFill>
                  <a:srgbClr val="C00000"/>
                </a:solidFill>
                <a:latin typeface="Euclid" panose="02020503060505020303" pitchFamily="18" charset="0"/>
                <a:ea typeface="华文细黑" panose="02010600040101010101" pitchFamily="2" charset="-122"/>
              </a:rPr>
              <a:t>TM</a:t>
            </a:r>
            <a:r>
              <a:rPr lang="zh-CN" altLang="en-US" sz="2400" b="1" dirty="0">
                <a:solidFill>
                  <a:srgbClr val="C00000"/>
                </a:solidFill>
                <a:latin typeface="Euclid" panose="02020503060505020303" pitchFamily="18" charset="0"/>
                <a:ea typeface="华文细黑" panose="02010600040101010101" pitchFamily="2" charset="-122"/>
              </a:rPr>
              <a:t>锁和</a:t>
            </a:r>
            <a:r>
              <a:rPr lang="en-US" altLang="zh-CN" sz="2400" b="1" dirty="0">
                <a:solidFill>
                  <a:srgbClr val="C00000"/>
                </a:solidFill>
                <a:latin typeface="Euclid" panose="02020503060505020303" pitchFamily="18" charset="0"/>
                <a:ea typeface="华文细黑" panose="02010600040101010101" pitchFamily="2" charset="-122"/>
              </a:rPr>
              <a:t>TX</a:t>
            </a:r>
            <a:r>
              <a:rPr lang="zh-CN" altLang="en-US" sz="2400" b="1" dirty="0">
                <a:solidFill>
                  <a:srgbClr val="C00000"/>
                </a:solidFill>
                <a:latin typeface="Euclid" panose="02020503060505020303" pitchFamily="18" charset="0"/>
                <a:ea typeface="华文细黑" panose="02010600040101010101" pitchFamily="2" charset="-122"/>
              </a:rPr>
              <a:t>锁</a:t>
            </a:r>
            <a:r>
              <a:rPr lang="zh-CN" altLang="en-US" sz="2400" b="1" dirty="0">
                <a:solidFill>
                  <a:schemeClr val="tx1"/>
                </a:solidFill>
                <a:latin typeface="Euclid" panose="02020503060505020303" pitchFamily="18" charset="0"/>
                <a:ea typeface="华文细黑" panose="02010600040101010101" pitchFamily="2" charset="-122"/>
              </a:rPr>
              <a:t>，其中</a:t>
            </a:r>
            <a:r>
              <a:rPr lang="en-US" altLang="zh-CN" sz="2400" b="1" dirty="0">
                <a:solidFill>
                  <a:schemeClr val="tx1"/>
                </a:solidFill>
                <a:latin typeface="Euclid" panose="02020503060505020303" pitchFamily="18" charset="0"/>
                <a:ea typeface="华文细黑" panose="02010600040101010101" pitchFamily="2" charset="-122"/>
              </a:rPr>
              <a:t>TM</a:t>
            </a:r>
            <a:r>
              <a:rPr lang="zh-CN" altLang="en-US" sz="2400" b="1" dirty="0">
                <a:solidFill>
                  <a:schemeClr val="tx1"/>
                </a:solidFill>
                <a:latin typeface="Euclid" panose="02020503060505020303" pitchFamily="18" charset="0"/>
                <a:ea typeface="华文细黑" panose="02010600040101010101" pitchFamily="2" charset="-122"/>
              </a:rPr>
              <a:t>锁称为表级锁，</a:t>
            </a:r>
            <a:r>
              <a:rPr lang="en-US" altLang="zh-CN" sz="2400" b="1" dirty="0">
                <a:solidFill>
                  <a:schemeClr val="tx1"/>
                </a:solidFill>
                <a:latin typeface="Euclid" panose="02020503060505020303" pitchFamily="18" charset="0"/>
                <a:ea typeface="华文细黑" panose="02010600040101010101" pitchFamily="2" charset="-122"/>
              </a:rPr>
              <a:t>TX</a:t>
            </a:r>
            <a:r>
              <a:rPr lang="zh-CN" altLang="en-US" sz="2400" b="1" dirty="0">
                <a:solidFill>
                  <a:schemeClr val="tx1"/>
                </a:solidFill>
                <a:latin typeface="Euclid" panose="02020503060505020303" pitchFamily="18" charset="0"/>
                <a:ea typeface="华文细黑" panose="02010600040101010101" pitchFamily="2" charset="-122"/>
              </a:rPr>
              <a:t>锁称为事务锁或行级锁。</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行锁（</a:t>
            </a:r>
            <a:r>
              <a:rPr lang="en-US" altLang="zh-CN" sz="2400" b="1" dirty="0">
                <a:solidFill>
                  <a:srgbClr val="C00000"/>
                </a:solidFill>
                <a:latin typeface="Euclid" panose="02020503060505020303" pitchFamily="18" charset="0"/>
                <a:ea typeface="华文细黑" panose="02010600040101010101" pitchFamily="2" charset="-122"/>
              </a:rPr>
              <a:t>Row Locks</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TX</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防止两个事务同时修改相同的数据行。当一个事务需要修改一行数据时，就需对此行数据加锁。</a:t>
            </a:r>
            <a:endParaRPr lang="en-US" altLang="zh-CN"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表锁（</a:t>
            </a:r>
            <a:r>
              <a:rPr lang="en-US" altLang="zh-CN" sz="2400" b="1" dirty="0">
                <a:solidFill>
                  <a:srgbClr val="C00000"/>
                </a:solidFill>
                <a:latin typeface="Euclid" panose="02020503060505020303" pitchFamily="18" charset="0"/>
                <a:ea typeface="华文细黑" panose="02010600040101010101" pitchFamily="2" charset="-122"/>
              </a:rPr>
              <a:t>Table Locks</a:t>
            </a:r>
            <a:r>
              <a:rPr lang="zh-CN" altLang="en-US" sz="2400" b="1" dirty="0">
                <a:solidFill>
                  <a:srgbClr val="C00000"/>
                </a:solidFill>
                <a:latin typeface="Euclid" panose="02020503060505020303" pitchFamily="18" charset="0"/>
                <a:ea typeface="华文细黑" panose="02010600040101010101" pitchFamily="2" charset="-122"/>
              </a:rPr>
              <a:t>，</a:t>
            </a:r>
            <a:r>
              <a:rPr lang="en-US" altLang="zh-CN" sz="2400" b="1" dirty="0">
                <a:solidFill>
                  <a:srgbClr val="C00000"/>
                </a:solidFill>
                <a:latin typeface="Euclid" panose="02020503060505020303" pitchFamily="18" charset="0"/>
                <a:ea typeface="华文细黑" panose="02010600040101010101" pitchFamily="2" charset="-122"/>
              </a:rPr>
              <a:t>TM</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：对 </a:t>
            </a:r>
            <a:r>
              <a:rPr lang="en-US" altLang="zh-CN" sz="2400" b="1" dirty="0">
                <a:solidFill>
                  <a:schemeClr val="tx1"/>
                </a:solidFill>
                <a:latin typeface="Euclid" panose="02020503060505020303" pitchFamily="18" charset="0"/>
                <a:ea typeface="华文细黑" panose="02010600040101010101" pitchFamily="2" charset="-122"/>
              </a:rPr>
              <a:t>DML </a:t>
            </a:r>
            <a:r>
              <a:rPr lang="zh-CN" altLang="en-US" sz="2400" b="1" dirty="0">
                <a:solidFill>
                  <a:schemeClr val="tx1"/>
                </a:solidFill>
                <a:latin typeface="Euclid" panose="02020503060505020303" pitchFamily="18" charset="0"/>
                <a:ea typeface="华文细黑" panose="02010600040101010101" pitchFamily="2" charset="-122"/>
              </a:rPr>
              <a:t>执行时并发的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操作进行访问控制。例如防止在 </a:t>
            </a:r>
            <a:r>
              <a:rPr lang="en-US" altLang="zh-CN" sz="2400" b="1" dirty="0">
                <a:solidFill>
                  <a:schemeClr val="tx1"/>
                </a:solidFill>
                <a:latin typeface="Euclid" panose="02020503060505020303" pitchFamily="18" charset="0"/>
                <a:ea typeface="华文细黑" panose="02010600040101010101" pitchFamily="2" charset="-122"/>
              </a:rPr>
              <a:t>DML </a:t>
            </a:r>
            <a:r>
              <a:rPr lang="zh-CN" altLang="en-US" sz="2400" b="1" dirty="0">
                <a:solidFill>
                  <a:schemeClr val="tx1"/>
                </a:solidFill>
                <a:latin typeface="Euclid" panose="02020503060505020303" pitchFamily="18" charset="0"/>
                <a:ea typeface="华文细黑" panose="02010600040101010101" pitchFamily="2" charset="-122"/>
              </a:rPr>
              <a:t>语句执行期间相关的表被移除。</a:t>
            </a:r>
            <a:r>
              <a:rPr lang="en-US" altLang="zh-CN" sz="2400" b="1" dirty="0">
                <a:solidFill>
                  <a:schemeClr val="tx1"/>
                </a:solidFill>
                <a:latin typeface="Euclid" panose="02020503060505020303" pitchFamily="18" charset="0"/>
                <a:ea typeface="华文细黑" panose="02010600040101010101" pitchFamily="2" charset="-122"/>
              </a:rPr>
              <a:t>TM</a:t>
            </a:r>
            <a:r>
              <a:rPr lang="zh-CN" altLang="en-US" sz="2400" b="1" dirty="0">
                <a:solidFill>
                  <a:schemeClr val="tx1"/>
                </a:solidFill>
                <a:latin typeface="Euclid" panose="02020503060505020303" pitchFamily="18" charset="0"/>
                <a:ea typeface="华文细黑" panose="02010600040101010101" pitchFamily="2" charset="-122"/>
              </a:rPr>
              <a:t>锁包括了</a:t>
            </a:r>
            <a:r>
              <a:rPr lang="en-US" altLang="zh-CN" sz="2400" b="1" dirty="0">
                <a:solidFill>
                  <a:schemeClr val="tx1"/>
                </a:solidFill>
                <a:latin typeface="Euclid" panose="02020503060505020303" pitchFamily="18" charset="0"/>
                <a:ea typeface="华文细黑" panose="02010600040101010101" pitchFamily="2" charset="-122"/>
              </a:rPr>
              <a:t>SS</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SX</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S</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X</a:t>
            </a:r>
            <a:r>
              <a:rPr lang="zh-CN" altLang="en-US" sz="2400" b="1" dirty="0">
                <a:solidFill>
                  <a:schemeClr val="tx1"/>
                </a:solidFill>
                <a:latin typeface="Euclid" panose="02020503060505020303" pitchFamily="18" charset="0"/>
                <a:ea typeface="华文细黑" panose="02010600040101010101" pitchFamily="2" charset="-122"/>
              </a:rPr>
              <a:t>等多种模式，在数据库中用</a:t>
            </a:r>
            <a:r>
              <a:rPr lang="en-US" altLang="zh-CN" sz="2400" b="1" dirty="0">
                <a:solidFill>
                  <a:schemeClr val="tx1"/>
                </a:solidFill>
                <a:latin typeface="Euclid" panose="02020503060505020303" pitchFamily="18" charset="0"/>
                <a:ea typeface="华文细黑" panose="02010600040101010101" pitchFamily="2" charset="-122"/>
              </a:rPr>
              <a:t>0~6</a:t>
            </a:r>
            <a:r>
              <a:rPr lang="zh-CN" altLang="en-US" sz="2400" b="1" dirty="0">
                <a:solidFill>
                  <a:schemeClr val="tx1"/>
                </a:solidFill>
                <a:latin typeface="Euclid" panose="02020503060505020303" pitchFamily="18" charset="0"/>
                <a:ea typeface="华文细黑" panose="02010600040101010101" pitchFamily="2" charset="-122"/>
              </a:rPr>
              <a:t>来表示。</a:t>
            </a:r>
            <a:endParaRPr lang="zh-CN" altLang="en-US" sz="2400" b="1" dirty="0">
              <a:solidFill>
                <a:schemeClr val="tx1"/>
              </a:solidFill>
              <a:latin typeface="Euclid" panose="02020503060505020303" pitchFamily="18" charset="0"/>
              <a:ea typeface="华文细黑" panose="02010600040101010101" pitchFamily="2" charset="-122"/>
            </a:endParaRPr>
          </a:p>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tx1"/>
                </a:solidFill>
                <a:latin typeface="Euclid" panose="02020503060505020303" pitchFamily="18" charset="0"/>
                <a:ea typeface="华文细黑" panose="02010600040101010101" pitchFamily="2" charset="-122"/>
              </a:rPr>
              <a:t>        </a:t>
            </a: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2" name="矩形 1"/>
          <p:cNvSpPr/>
          <p:nvPr/>
        </p:nvSpPr>
        <p:spPr>
          <a:xfrm>
            <a:off x="309259" y="1751056"/>
            <a:ext cx="8525482" cy="2926081"/>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50000"/>
              </a:lnSpc>
            </a:pPr>
            <a:r>
              <a:rPr lang="zh-CN" altLang="en-US" sz="2400" b="1" dirty="0">
                <a:solidFill>
                  <a:prstClr val="black"/>
                </a:solidFill>
                <a:latin typeface="Euclid" panose="02020503060505020303" pitchFamily="18" charset="0"/>
                <a:ea typeface="华文细黑" panose="02010600040101010101" pitchFamily="2" charset="-122"/>
              </a:rPr>
              <a:t>        </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当 </a:t>
            </a:r>
            <a:r>
              <a:rPr kumimoji="0" lang="en-US" altLang="zh-CN"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Oracle </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执行 </a:t>
            </a:r>
            <a:r>
              <a:rPr kumimoji="0" lang="en-US" altLang="zh-CN"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DML </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语句时，</a:t>
            </a:r>
            <a:r>
              <a:rPr kumimoji="0" lang="zh-CN" altLang="en-US"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首先</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自动在所要操作的</a:t>
            </a:r>
            <a:r>
              <a:rPr kumimoji="0" lang="zh-CN" altLang="en-US"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表</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上申请 </a:t>
            </a:r>
            <a:r>
              <a:rPr kumimoji="0" lang="en-US" altLang="zh-CN"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TM </a:t>
            </a:r>
            <a:r>
              <a:rPr kumimoji="0" lang="zh-CN" altLang="en-US"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类</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型的锁。当 </a:t>
            </a:r>
            <a:r>
              <a:rPr kumimoji="0" lang="en-US" altLang="zh-CN"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TM </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锁获得后，</a:t>
            </a:r>
            <a:r>
              <a:rPr kumimoji="0" lang="zh-CN" altLang="en-US"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再</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自动申请 </a:t>
            </a:r>
            <a:r>
              <a:rPr kumimoji="0" lang="en-US" altLang="zh-CN"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TX </a:t>
            </a:r>
            <a:r>
              <a:rPr kumimoji="0" lang="zh-CN" altLang="en-US" sz="2400" b="1" i="0" u="none" strike="noStrike" kern="1200" cap="none" spc="0" normalizeH="0" baseline="0" noProof="0" dirty="0">
                <a:ln>
                  <a:noFill/>
                </a:ln>
                <a:solidFill>
                  <a:srgbClr val="C00000"/>
                </a:solidFill>
                <a:effectLst/>
                <a:uLnTx/>
                <a:uFillTx/>
                <a:latin typeface="Euclid" panose="02020503060505020303" pitchFamily="18" charset="0"/>
                <a:ea typeface="华文细黑" panose="02010600040101010101" pitchFamily="2" charset="-122"/>
                <a:cs typeface="+mn-cs"/>
              </a:rPr>
              <a:t>类</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型的锁，并将实际锁定的数据行的锁标志位进行置位。这样在事务加锁前检查</a:t>
            </a:r>
            <a:r>
              <a:rPr kumimoji="0" lang="en-US" altLang="zh-CN"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TX</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锁相容性时就不用再逐行检查锁标志了，而只需检查</a:t>
            </a:r>
            <a:r>
              <a:rPr kumimoji="0" lang="en-US" altLang="zh-CN"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TM</a:t>
            </a:r>
            <a:r>
              <a:rPr kumimoji="0" lang="zh-CN" altLang="en-US" sz="2400" b="1" i="0" u="none" strike="noStrike" kern="1200" cap="none" spc="0" normalizeH="0" baseline="0" noProof="0" dirty="0">
                <a:ln>
                  <a:noFill/>
                </a:ln>
                <a:solidFill>
                  <a:prstClr val="black"/>
                </a:solidFill>
                <a:effectLst/>
                <a:uLnTx/>
                <a:uFillTx/>
                <a:latin typeface="Euclid" panose="02020503060505020303" pitchFamily="18" charset="0"/>
                <a:ea typeface="华文细黑" panose="02010600040101010101" pitchFamily="2" charset="-122"/>
                <a:cs typeface="+mn-cs"/>
              </a:rPr>
              <a:t>锁模式的相容性即可，从而提高了系统的效率。 </a:t>
            </a:r>
            <a:endParaRPr lang="zh-CN" altLang="en-US" dirty="0"/>
          </a:p>
        </p:txBody>
      </p:sp>
      <p:sp>
        <p:nvSpPr>
          <p:cNvPr id="10" name="矩形 9"/>
          <p:cNvSpPr/>
          <p:nvPr/>
        </p:nvSpPr>
        <p:spPr>
          <a:xfrm>
            <a:off x="309259" y="1394166"/>
            <a:ext cx="8525482" cy="514474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342900" indent="-342900">
              <a:lnSpc>
                <a:spcPct val="150000"/>
              </a:lnSpc>
              <a:buFont typeface="Wingdings" panose="05000000000000000000" pitchFamily="2" charset="2"/>
              <a:buChar char="l"/>
            </a:pP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884025" y="145777"/>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177420" y="782037"/>
          <a:ext cx="8971724" cy="5760720"/>
        </p:xfrm>
        <a:graphic>
          <a:graphicData uri="http://schemas.openxmlformats.org/drawingml/2006/table">
            <a:tbl>
              <a:tblPr firstRow="1" bandCol="1">
                <a:tableStyleId>{FABFCF23-3B69-468F-B69F-88F6DE6A72F2}</a:tableStyleId>
              </a:tblPr>
              <a:tblGrid>
                <a:gridCol w="934278"/>
                <a:gridCol w="2650435"/>
                <a:gridCol w="1319318"/>
                <a:gridCol w="4067693"/>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所模式别名</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锁类型</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对应</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操作</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17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没有</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空</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in</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for 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排他锁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884025" y="145777"/>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177420" y="782037"/>
          <a:ext cx="8971724" cy="5760720"/>
        </p:xfrm>
        <a:graphic>
          <a:graphicData uri="http://schemas.openxmlformats.org/drawingml/2006/table">
            <a:tbl>
              <a:tblPr firstRow="1" bandCol="1">
                <a:tableStyleId>{FABFCF23-3B69-468F-B69F-88F6DE6A72F2}</a:tableStyleId>
              </a:tblPr>
              <a:tblGrid>
                <a:gridCol w="934278"/>
                <a:gridCol w="2650435"/>
                <a:gridCol w="1319318"/>
                <a:gridCol w="4067693"/>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所模式别名</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锁类型</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对应</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操作</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17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没有</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空</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in</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for 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排他锁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对话气泡: 矩形 1"/>
          <p:cNvSpPr/>
          <p:nvPr/>
        </p:nvSpPr>
        <p:spPr>
          <a:xfrm>
            <a:off x="4840948" y="2577284"/>
            <a:ext cx="3602555" cy="1983820"/>
          </a:xfrm>
          <a:prstGeom prst="wedgeRectCallout">
            <a:avLst>
              <a:gd name="adj1" fmla="val -89904"/>
              <a:gd name="adj2" fmla="val -7012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highlight>
                  <a:srgbClr val="FFFF00"/>
                </a:highlight>
              </a:rPr>
              <a:t>行共享表锁</a:t>
            </a:r>
            <a:r>
              <a:rPr lang="en-US" altLang="zh-CN" b="1" dirty="0">
                <a:solidFill>
                  <a:srgbClr val="C00000"/>
                </a:solidFill>
                <a:highlight>
                  <a:srgbClr val="FFFF00"/>
                </a:highlight>
              </a:rPr>
              <a:t>(RS)</a:t>
            </a:r>
            <a:r>
              <a:rPr lang="zh-CN" altLang="en-US" b="1" dirty="0">
                <a:solidFill>
                  <a:srgbClr val="C00000"/>
                </a:solidFill>
                <a:highlight>
                  <a:srgbClr val="FFFF00"/>
                </a:highlight>
              </a:rPr>
              <a:t>：表示在表上持有锁的事务在表中有被锁定的行，并打算更新它们。行共享锁是限制最少的表级锁模式，提供在表上最高程度的并发性。</a:t>
            </a:r>
            <a:endParaRPr lang="zh-CN" altLang="en-US" b="1" dirty="0">
              <a:solidFill>
                <a:srgbClr val="C00000"/>
              </a:solidFill>
              <a:highlight>
                <a:srgbClr val="FFFF00"/>
              </a:highlight>
            </a:endParaRPr>
          </a:p>
          <a:p>
            <a:pPr algn="just"/>
            <a:r>
              <a:rPr lang="zh-CN" altLang="en-US" b="1" dirty="0">
                <a:solidFill>
                  <a:srgbClr val="C00000"/>
                </a:solidFill>
                <a:highlight>
                  <a:srgbClr val="FFFF00"/>
                </a:highlight>
              </a:rPr>
              <a:t>某个事务拥有了表的</a:t>
            </a:r>
            <a:r>
              <a:rPr lang="en-US" altLang="zh-CN" b="1" dirty="0">
                <a:solidFill>
                  <a:srgbClr val="C00000"/>
                </a:solidFill>
                <a:highlight>
                  <a:srgbClr val="FFFF00"/>
                </a:highlight>
              </a:rPr>
              <a:t>RS</a:t>
            </a:r>
            <a:r>
              <a:rPr lang="zh-CN" altLang="en-US" b="1" dirty="0">
                <a:solidFill>
                  <a:srgbClr val="C00000"/>
                </a:solidFill>
                <a:highlight>
                  <a:srgbClr val="FFFF00"/>
                </a:highlight>
              </a:rPr>
              <a:t>锁后只会禁止其他事务对相同表获取</a:t>
            </a:r>
            <a:r>
              <a:rPr lang="en-US" altLang="zh-CN" b="1" dirty="0">
                <a:solidFill>
                  <a:srgbClr val="C00000"/>
                </a:solidFill>
                <a:highlight>
                  <a:srgbClr val="FFFF00"/>
                </a:highlight>
              </a:rPr>
              <a:t>X</a:t>
            </a:r>
            <a:r>
              <a:rPr lang="zh-CN" altLang="en-US" b="1" dirty="0">
                <a:solidFill>
                  <a:srgbClr val="C00000"/>
                </a:solidFill>
                <a:highlight>
                  <a:srgbClr val="FFFF00"/>
                </a:highlight>
              </a:rPr>
              <a:t>锁</a:t>
            </a:r>
            <a:endParaRPr lang="en-US" altLang="zh-CN" b="1" dirty="0">
              <a:solidFill>
                <a:srgbClr val="C00000"/>
              </a:solidFill>
              <a:highlight>
                <a:srgbClr val="FFFF00"/>
              </a:highlight>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884025" y="145777"/>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177420" y="782037"/>
          <a:ext cx="8971724" cy="5760720"/>
        </p:xfrm>
        <a:graphic>
          <a:graphicData uri="http://schemas.openxmlformats.org/drawingml/2006/table">
            <a:tbl>
              <a:tblPr firstRow="1" bandCol="1">
                <a:tableStyleId>{FABFCF23-3B69-468F-B69F-88F6DE6A72F2}</a:tableStyleId>
              </a:tblPr>
              <a:tblGrid>
                <a:gridCol w="934278"/>
                <a:gridCol w="2650435"/>
                <a:gridCol w="1319318"/>
                <a:gridCol w="4067693"/>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所模式别名</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锁类型</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对应</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操作</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17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没有</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空</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in</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for 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排他锁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对话气泡: 矩形 1"/>
          <p:cNvSpPr/>
          <p:nvPr/>
        </p:nvSpPr>
        <p:spPr>
          <a:xfrm>
            <a:off x="4271840" y="187393"/>
            <a:ext cx="3988135" cy="2168434"/>
          </a:xfrm>
          <a:prstGeom prst="wedgeRectCallout">
            <a:avLst>
              <a:gd name="adj1" fmla="val -68412"/>
              <a:gd name="adj2" fmla="val 6351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highlight>
                  <a:srgbClr val="FFFF00"/>
                </a:highlight>
              </a:rPr>
              <a:t>通常表示持有锁的事务已更新了表行。一个</a:t>
            </a:r>
            <a:r>
              <a:rPr lang="en-US" altLang="zh-CN" b="1" dirty="0">
                <a:solidFill>
                  <a:srgbClr val="C00000"/>
                </a:solidFill>
                <a:highlight>
                  <a:srgbClr val="FFFF00"/>
                </a:highlight>
              </a:rPr>
              <a:t>RX</a:t>
            </a:r>
            <a:r>
              <a:rPr lang="zh-CN" altLang="en-US" b="1" dirty="0">
                <a:solidFill>
                  <a:srgbClr val="C00000"/>
                </a:solidFill>
                <a:highlight>
                  <a:srgbClr val="FFFF00"/>
                </a:highlight>
              </a:rPr>
              <a:t>锁允许其它事务并发地查询、插入、更新、删除、或锁定在同一个表中的其它行。因此，</a:t>
            </a:r>
            <a:r>
              <a:rPr lang="en-US" altLang="zh-CN" b="1" dirty="0">
                <a:solidFill>
                  <a:srgbClr val="C00000"/>
                </a:solidFill>
                <a:highlight>
                  <a:srgbClr val="FFFF00"/>
                </a:highlight>
              </a:rPr>
              <a:t>RX</a:t>
            </a:r>
            <a:r>
              <a:rPr lang="zh-CN" altLang="en-US" b="1" dirty="0">
                <a:solidFill>
                  <a:srgbClr val="C00000"/>
                </a:solidFill>
                <a:highlight>
                  <a:srgbClr val="FFFF00"/>
                </a:highlight>
              </a:rPr>
              <a:t>锁允许多个事务对同一个表同时获得</a:t>
            </a:r>
            <a:r>
              <a:rPr lang="en-US" altLang="zh-CN" b="1" dirty="0">
                <a:solidFill>
                  <a:srgbClr val="C00000"/>
                </a:solidFill>
                <a:highlight>
                  <a:srgbClr val="FFFF00"/>
                </a:highlight>
              </a:rPr>
              <a:t>RX</a:t>
            </a:r>
            <a:r>
              <a:rPr lang="zh-CN" altLang="en-US" b="1" dirty="0">
                <a:solidFill>
                  <a:srgbClr val="C00000"/>
                </a:solidFill>
                <a:highlight>
                  <a:srgbClr val="FFFF00"/>
                </a:highlight>
              </a:rPr>
              <a:t>和</a:t>
            </a:r>
            <a:r>
              <a:rPr lang="en-US" altLang="zh-CN" b="1" dirty="0">
                <a:solidFill>
                  <a:srgbClr val="C00000"/>
                </a:solidFill>
                <a:highlight>
                  <a:srgbClr val="FFFF00"/>
                </a:highlight>
              </a:rPr>
              <a:t>RS</a:t>
            </a:r>
            <a:r>
              <a:rPr lang="zh-CN" altLang="en-US" b="1" dirty="0">
                <a:solidFill>
                  <a:srgbClr val="C00000"/>
                </a:solidFill>
                <a:highlight>
                  <a:srgbClr val="FFFF00"/>
                </a:highlight>
              </a:rPr>
              <a:t>表锁。</a:t>
            </a:r>
            <a:endParaRPr lang="en-US" altLang="zh-CN" b="1" dirty="0">
              <a:solidFill>
                <a:srgbClr val="C00000"/>
              </a:solidFill>
              <a:highlight>
                <a:srgbClr val="FFFF00"/>
              </a:highlight>
            </a:endParaRPr>
          </a:p>
          <a:p>
            <a:pPr algn="just"/>
            <a:r>
              <a:rPr lang="zh-CN" altLang="en-US" b="1" dirty="0">
                <a:solidFill>
                  <a:srgbClr val="C00000"/>
                </a:solidFill>
                <a:highlight>
                  <a:srgbClr val="FFFF00"/>
                </a:highlight>
              </a:rPr>
              <a:t>某个事务拥有了表的</a:t>
            </a:r>
            <a:r>
              <a:rPr lang="en-US" altLang="zh-CN" b="1" dirty="0">
                <a:solidFill>
                  <a:srgbClr val="C00000"/>
                </a:solidFill>
                <a:highlight>
                  <a:srgbClr val="FFFF00"/>
                </a:highlight>
              </a:rPr>
              <a:t>RX</a:t>
            </a:r>
            <a:r>
              <a:rPr lang="zh-CN" altLang="en-US" b="1" dirty="0">
                <a:solidFill>
                  <a:srgbClr val="C00000"/>
                </a:solidFill>
                <a:highlight>
                  <a:srgbClr val="FFFF00"/>
                </a:highlight>
              </a:rPr>
              <a:t>锁后只会禁止其他事务对相同表加</a:t>
            </a:r>
            <a:r>
              <a:rPr lang="en-US" altLang="zh-CN" b="1" dirty="0">
                <a:solidFill>
                  <a:srgbClr val="C00000"/>
                </a:solidFill>
                <a:highlight>
                  <a:srgbClr val="FFFF00"/>
                </a:highlight>
              </a:rPr>
              <a:t>S</a:t>
            </a:r>
            <a:r>
              <a:rPr lang="zh-CN" altLang="en-US" b="1" dirty="0">
                <a:solidFill>
                  <a:srgbClr val="C00000"/>
                </a:solidFill>
                <a:highlight>
                  <a:srgbClr val="FFFF00"/>
                </a:highlight>
              </a:rPr>
              <a:t>、</a:t>
            </a:r>
            <a:r>
              <a:rPr lang="en-US" altLang="zh-CN" b="1" dirty="0">
                <a:solidFill>
                  <a:srgbClr val="C00000"/>
                </a:solidFill>
                <a:highlight>
                  <a:srgbClr val="FFFF00"/>
                </a:highlight>
              </a:rPr>
              <a:t>SRX</a:t>
            </a:r>
            <a:r>
              <a:rPr lang="zh-CN" altLang="en-US" b="1" dirty="0">
                <a:solidFill>
                  <a:srgbClr val="C00000"/>
                </a:solidFill>
                <a:highlight>
                  <a:srgbClr val="FFFF00"/>
                </a:highlight>
              </a:rPr>
              <a:t>和</a:t>
            </a:r>
            <a:r>
              <a:rPr lang="en-US" altLang="zh-CN" b="1" dirty="0">
                <a:solidFill>
                  <a:srgbClr val="C00000"/>
                </a:solidFill>
                <a:highlight>
                  <a:srgbClr val="FFFF00"/>
                </a:highlight>
              </a:rPr>
              <a:t>X</a:t>
            </a:r>
            <a:r>
              <a:rPr lang="zh-CN" altLang="en-US" b="1" dirty="0">
                <a:solidFill>
                  <a:srgbClr val="C00000"/>
                </a:solidFill>
                <a:highlight>
                  <a:srgbClr val="FFFF00"/>
                </a:highlight>
              </a:rPr>
              <a:t>锁</a:t>
            </a:r>
            <a:endParaRPr lang="en-US" altLang="zh-CN" b="1" dirty="0">
              <a:solidFill>
                <a:srgbClr val="C00000"/>
              </a:solidFill>
              <a:highlight>
                <a:srgbClr val="FFFF00"/>
              </a:highlight>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884025" y="145777"/>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177420" y="782037"/>
          <a:ext cx="8971724" cy="5760720"/>
        </p:xfrm>
        <a:graphic>
          <a:graphicData uri="http://schemas.openxmlformats.org/drawingml/2006/table">
            <a:tbl>
              <a:tblPr firstRow="1" bandCol="1">
                <a:tableStyleId>{FABFCF23-3B69-468F-B69F-88F6DE6A72F2}</a:tableStyleId>
              </a:tblPr>
              <a:tblGrid>
                <a:gridCol w="934278"/>
                <a:gridCol w="2650435"/>
                <a:gridCol w="1319318"/>
                <a:gridCol w="4067693"/>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所模式别名</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锁类型</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对应</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操作</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17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没有</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空</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in</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for 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排他锁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对话气泡: 矩形 1"/>
          <p:cNvSpPr/>
          <p:nvPr/>
        </p:nvSpPr>
        <p:spPr>
          <a:xfrm>
            <a:off x="4403542" y="2737304"/>
            <a:ext cx="2859406" cy="457200"/>
          </a:xfrm>
          <a:prstGeom prst="wedgeRectCallout">
            <a:avLst>
              <a:gd name="adj1" fmla="val -93279"/>
              <a:gd name="adj2" fmla="val 24111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highlight>
                  <a:srgbClr val="FFFF00"/>
                </a:highlight>
              </a:rPr>
              <a:t>阻止其他</a:t>
            </a:r>
            <a:r>
              <a:rPr lang="en-US" altLang="zh-CN" b="1" dirty="0">
                <a:solidFill>
                  <a:srgbClr val="C00000"/>
                </a:solidFill>
                <a:highlight>
                  <a:srgbClr val="FFFF00"/>
                </a:highlight>
              </a:rPr>
              <a:t>DML</a:t>
            </a:r>
            <a:r>
              <a:rPr lang="zh-CN" altLang="en-US" b="1" dirty="0">
                <a:solidFill>
                  <a:srgbClr val="C00000"/>
                </a:solidFill>
                <a:highlight>
                  <a:srgbClr val="FFFF00"/>
                </a:highlight>
              </a:rPr>
              <a:t>事务操作</a:t>
            </a:r>
            <a:endParaRPr lang="en-US" altLang="zh-CN" b="1" dirty="0">
              <a:solidFill>
                <a:srgbClr val="C00000"/>
              </a:solidFill>
              <a:highlight>
                <a:srgbClr val="FFFF00"/>
              </a:highlight>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884025" y="145777"/>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177420" y="782037"/>
          <a:ext cx="8971724" cy="5760720"/>
        </p:xfrm>
        <a:graphic>
          <a:graphicData uri="http://schemas.openxmlformats.org/drawingml/2006/table">
            <a:tbl>
              <a:tblPr firstRow="1" bandCol="1">
                <a:tableStyleId>{FABFCF23-3B69-468F-B69F-88F6DE6A72F2}</a:tableStyleId>
              </a:tblPr>
              <a:tblGrid>
                <a:gridCol w="934278"/>
                <a:gridCol w="2650435"/>
                <a:gridCol w="1319318"/>
                <a:gridCol w="4067693"/>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所模式别名</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锁类型</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对应</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操作</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17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没有</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空</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in</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for 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排他锁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对话气泡: 矩形 1"/>
          <p:cNvSpPr/>
          <p:nvPr/>
        </p:nvSpPr>
        <p:spPr>
          <a:xfrm>
            <a:off x="4011794" y="2492233"/>
            <a:ext cx="3209957" cy="1873533"/>
          </a:xfrm>
          <a:prstGeom prst="wedgeRectCallout">
            <a:avLst>
              <a:gd name="adj1" fmla="val -77294"/>
              <a:gd name="adj2" fmla="val 7968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highlight>
                  <a:srgbClr val="FFFF00"/>
                </a:highlight>
              </a:rPr>
              <a:t>比</a:t>
            </a:r>
            <a:r>
              <a:rPr lang="en-US" altLang="zh-CN" b="1" dirty="0">
                <a:solidFill>
                  <a:srgbClr val="C00000"/>
                </a:solidFill>
                <a:highlight>
                  <a:srgbClr val="FFFF00"/>
                </a:highlight>
              </a:rPr>
              <a:t>s</a:t>
            </a:r>
            <a:r>
              <a:rPr lang="zh-CN" altLang="en-US" b="1" dirty="0">
                <a:solidFill>
                  <a:srgbClr val="C00000"/>
                </a:solidFill>
                <a:highlight>
                  <a:srgbClr val="FFFF00"/>
                </a:highlight>
              </a:rPr>
              <a:t>锁的限制性更强。一次只能有一个事务可以获取给定的表上的</a:t>
            </a:r>
            <a:r>
              <a:rPr lang="en-US" altLang="zh-CN" b="1" dirty="0">
                <a:solidFill>
                  <a:srgbClr val="C00000"/>
                </a:solidFill>
                <a:highlight>
                  <a:srgbClr val="FFFF00"/>
                </a:highlight>
              </a:rPr>
              <a:t>SRX</a:t>
            </a:r>
            <a:r>
              <a:rPr lang="zh-CN" altLang="en-US" b="1" dirty="0">
                <a:solidFill>
                  <a:srgbClr val="C00000"/>
                </a:solidFill>
                <a:highlight>
                  <a:srgbClr val="FFFF00"/>
                </a:highlight>
              </a:rPr>
              <a:t>锁。某个事务拥有的</a:t>
            </a:r>
            <a:r>
              <a:rPr lang="en-US" altLang="zh-CN" b="1" dirty="0">
                <a:solidFill>
                  <a:srgbClr val="C00000"/>
                </a:solidFill>
                <a:highlight>
                  <a:srgbClr val="FFFF00"/>
                </a:highlight>
              </a:rPr>
              <a:t>SRX</a:t>
            </a:r>
            <a:r>
              <a:rPr lang="zh-CN" altLang="en-US" b="1" dirty="0">
                <a:solidFill>
                  <a:srgbClr val="C00000"/>
                </a:solidFill>
                <a:highlight>
                  <a:srgbClr val="FFFF00"/>
                </a:highlight>
              </a:rPr>
              <a:t>锁允许其它事务查询该表（除</a:t>
            </a:r>
            <a:r>
              <a:rPr lang="en-US" altLang="zh-CN" b="1" dirty="0">
                <a:solidFill>
                  <a:srgbClr val="C00000"/>
                </a:solidFill>
                <a:highlight>
                  <a:srgbClr val="FFFF00"/>
                </a:highlight>
              </a:rPr>
              <a:t>SELECT...FOR UPDATE</a:t>
            </a:r>
            <a:r>
              <a:rPr lang="zh-CN" altLang="en-US" b="1" dirty="0">
                <a:solidFill>
                  <a:srgbClr val="C00000"/>
                </a:solidFill>
                <a:highlight>
                  <a:srgbClr val="FFFF00"/>
                </a:highlight>
              </a:rPr>
              <a:t>）但不能更新该表。</a:t>
            </a:r>
            <a:endParaRPr lang="en-US" altLang="zh-CN" b="1" dirty="0">
              <a:solidFill>
                <a:srgbClr val="C00000"/>
              </a:solidFill>
              <a:highlight>
                <a:srgbClr val="FFFF00"/>
              </a:highligh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884025" y="145777"/>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177420" y="782037"/>
          <a:ext cx="8971724" cy="5760720"/>
        </p:xfrm>
        <a:graphic>
          <a:graphicData uri="http://schemas.openxmlformats.org/drawingml/2006/table">
            <a:tbl>
              <a:tblPr firstRow="1" bandCol="1">
                <a:tableStyleId>{FABFCF23-3B69-468F-B69F-88F6DE6A72F2}</a:tableStyleId>
              </a:tblPr>
              <a:tblGrid>
                <a:gridCol w="934278"/>
                <a:gridCol w="2650435"/>
                <a:gridCol w="1319318"/>
                <a:gridCol w="4067693"/>
              </a:tblGrid>
              <a:tr h="370840">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所模式别名</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锁类型</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对应</a:t>
                      </a: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操作</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20174">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None(</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没有</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r>
                        <a:rPr lang="zh-CN" altLang="en-US"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空</a:t>
                      </a: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 (</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in</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share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Row 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 for update</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共享行排他表锁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Share Row Exclusive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SRX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share row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排他锁</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Exclusive(</a:t>
                      </a:r>
                      <a:r>
                        <a:rPr lang="en-US" altLang="zh-CN" sz="2400" b="1" dirty="0">
                          <a:solidFill>
                            <a:srgbClr val="C00000"/>
                          </a:solidFill>
                          <a:latin typeface="Calibri Light" panose="020F0302020204030204" pitchFamily="34" charset="0"/>
                          <a:ea typeface="华文细黑" panose="02010600040101010101" pitchFamily="2" charset="-122"/>
                          <a:cs typeface="Calibri Light" panose="020F0302020204030204" pitchFamily="34" charset="0"/>
                        </a:rPr>
                        <a:t>X</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TM/TX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 exclusive mode</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2" name="对话气泡: 矩形 1"/>
          <p:cNvSpPr/>
          <p:nvPr/>
        </p:nvSpPr>
        <p:spPr>
          <a:xfrm>
            <a:off x="4127704" y="4460149"/>
            <a:ext cx="4075770" cy="1405074"/>
          </a:xfrm>
          <a:prstGeom prst="wedgeRectCallout">
            <a:avLst>
              <a:gd name="adj1" fmla="val -73448"/>
              <a:gd name="adj2" fmla="val 5789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CN" altLang="en-US" b="1" dirty="0">
                <a:solidFill>
                  <a:srgbClr val="C00000"/>
                </a:solidFill>
                <a:highlight>
                  <a:srgbClr val="FFFF00"/>
                </a:highlight>
              </a:rPr>
              <a:t>这种锁是最严格的锁，禁止其它事务执行任何类型的</a:t>
            </a:r>
            <a:r>
              <a:rPr lang="en-US" altLang="zh-CN" b="1" dirty="0">
                <a:solidFill>
                  <a:srgbClr val="C00000"/>
                </a:solidFill>
                <a:highlight>
                  <a:srgbClr val="FFFF00"/>
                </a:highlight>
              </a:rPr>
              <a:t>DML</a:t>
            </a:r>
            <a:r>
              <a:rPr lang="zh-CN" altLang="en-US" b="1" dirty="0">
                <a:solidFill>
                  <a:srgbClr val="C00000"/>
                </a:solidFill>
                <a:highlight>
                  <a:srgbClr val="FFFF00"/>
                </a:highlight>
              </a:rPr>
              <a:t>语句，或在表上放置任何类型的锁。</a:t>
            </a:r>
            <a:endParaRPr lang="en-US" altLang="zh-CN" b="1" dirty="0">
              <a:solidFill>
                <a:srgbClr val="C00000"/>
              </a:solidFill>
              <a:highlight>
                <a:srgbClr val="FFFF00"/>
              </a:highlight>
            </a:endParaRPr>
          </a:p>
          <a:p>
            <a:pPr algn="just"/>
            <a:r>
              <a:rPr lang="en-US" altLang="zh-CN" b="1" dirty="0">
                <a:solidFill>
                  <a:srgbClr val="C00000"/>
                </a:solidFill>
                <a:highlight>
                  <a:srgbClr val="FFFF00"/>
                </a:highlight>
              </a:rPr>
              <a:t>Oracle</a:t>
            </a:r>
            <a:r>
              <a:rPr lang="zh-CN" altLang="en-US" b="1" dirty="0">
                <a:solidFill>
                  <a:srgbClr val="C00000"/>
                </a:solidFill>
                <a:highlight>
                  <a:srgbClr val="FFFF00"/>
                </a:highlight>
              </a:rPr>
              <a:t>只有表级别的共享锁没有行级别的共享锁，行级别的是排他锁</a:t>
            </a:r>
            <a:endParaRPr lang="en-US" altLang="zh-CN" b="1" dirty="0">
              <a:solidFill>
                <a:srgbClr val="C00000"/>
              </a:solidFill>
              <a:highlight>
                <a:srgbClr val="FFFF00"/>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grpSp>
        <p:nvGrpSpPr>
          <p:cNvPr id="27" name="组合 26"/>
          <p:cNvGrpSpPr/>
          <p:nvPr/>
        </p:nvGrpSpPr>
        <p:grpSpPr>
          <a:xfrm>
            <a:off x="706573" y="1462989"/>
            <a:ext cx="7732577" cy="2385111"/>
            <a:chOff x="782773" y="1796364"/>
            <a:chExt cx="7732577" cy="2385111"/>
          </a:xfrm>
        </p:grpSpPr>
        <p:sp>
          <p:nvSpPr>
            <p:cNvPr id="2" name="矩形 1"/>
            <p:cNvSpPr/>
            <p:nvPr/>
          </p:nvSpPr>
          <p:spPr>
            <a:xfrm>
              <a:off x="782773" y="2703169"/>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solidFill>
                    <a:srgbClr val="C00000"/>
                  </a:solidFill>
                  <a:latin typeface="华文中宋" panose="02010600040101010101" pitchFamily="2" charset="-122"/>
                  <a:ea typeface="华文中宋" panose="02010600040101010101" pitchFamily="2" charset="-122"/>
                </a:rPr>
                <a:t>活动状态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9" name="矩形 8"/>
            <p:cNvSpPr/>
            <p:nvPr/>
          </p:nvSpPr>
          <p:spPr>
            <a:xfrm>
              <a:off x="3446530" y="1796364"/>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部分提交状态</a:t>
              </a:r>
              <a:endParaRPr lang="zh-CN" altLang="en-US" sz="2800" b="1" dirty="0">
                <a:latin typeface="华文中宋" panose="02010600040101010101" pitchFamily="2" charset="-122"/>
                <a:ea typeface="华文中宋" panose="02010600040101010101" pitchFamily="2" charset="-122"/>
              </a:endParaRPr>
            </a:p>
          </p:txBody>
        </p:sp>
        <p:sp>
          <p:nvSpPr>
            <p:cNvPr id="10" name="矩形 9"/>
            <p:cNvSpPr/>
            <p:nvPr/>
          </p:nvSpPr>
          <p:spPr>
            <a:xfrm>
              <a:off x="3446530" y="3609975"/>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失败状态</a:t>
              </a:r>
              <a:endParaRPr lang="zh-CN" altLang="en-US" sz="2800" b="1" dirty="0">
                <a:latin typeface="华文中宋" panose="02010600040101010101" pitchFamily="2" charset="-122"/>
                <a:ea typeface="华文中宋" panose="02010600040101010101" pitchFamily="2" charset="-122"/>
              </a:endParaRPr>
            </a:p>
          </p:txBody>
        </p:sp>
        <p:sp>
          <p:nvSpPr>
            <p:cNvPr id="11" name="矩形 10"/>
            <p:cNvSpPr/>
            <p:nvPr/>
          </p:nvSpPr>
          <p:spPr>
            <a:xfrm>
              <a:off x="6677025" y="1796364"/>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提交状态</a:t>
              </a:r>
              <a:endParaRPr lang="zh-CN" altLang="en-US" sz="2800" b="1" dirty="0">
                <a:latin typeface="华文中宋" panose="02010600040101010101" pitchFamily="2" charset="-122"/>
                <a:ea typeface="华文中宋" panose="02010600040101010101" pitchFamily="2" charset="-122"/>
              </a:endParaRPr>
            </a:p>
          </p:txBody>
        </p:sp>
        <p:sp>
          <p:nvSpPr>
            <p:cNvPr id="12" name="矩形 11"/>
            <p:cNvSpPr/>
            <p:nvPr/>
          </p:nvSpPr>
          <p:spPr>
            <a:xfrm>
              <a:off x="6677025" y="3609975"/>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中止状态</a:t>
              </a:r>
              <a:endParaRPr lang="zh-CN" altLang="en-US" sz="2800" b="1" dirty="0">
                <a:latin typeface="华文中宋" panose="02010600040101010101" pitchFamily="2" charset="-122"/>
                <a:ea typeface="华文中宋" panose="02010600040101010101" pitchFamily="2" charset="-122"/>
              </a:endParaRPr>
            </a:p>
          </p:txBody>
        </p:sp>
        <p:cxnSp>
          <p:nvCxnSpPr>
            <p:cNvPr id="13" name="直接箭头连接符 12"/>
            <p:cNvCxnSpPr>
              <a:stCxn id="2" idx="3"/>
              <a:endCxn id="9" idx="1"/>
            </p:cNvCxnSpPr>
            <p:nvPr/>
          </p:nvCxnSpPr>
          <p:spPr>
            <a:xfrm flipV="1">
              <a:off x="2621098" y="2082114"/>
              <a:ext cx="825432" cy="90680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a:stCxn id="2" idx="3"/>
              <a:endCxn id="10" idx="1"/>
            </p:cNvCxnSpPr>
            <p:nvPr/>
          </p:nvCxnSpPr>
          <p:spPr>
            <a:xfrm>
              <a:off x="2621098" y="2988919"/>
              <a:ext cx="825432" cy="9068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a:stCxn id="9" idx="3"/>
              <a:endCxn id="11" idx="1"/>
            </p:cNvCxnSpPr>
            <p:nvPr/>
          </p:nvCxnSpPr>
          <p:spPr>
            <a:xfrm>
              <a:off x="5851593" y="2082114"/>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0" idx="3"/>
              <a:endCxn id="12" idx="1"/>
            </p:cNvCxnSpPr>
            <p:nvPr/>
          </p:nvCxnSpPr>
          <p:spPr>
            <a:xfrm>
              <a:off x="5851593" y="3895725"/>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p:cNvCxnSpPr>
              <a:stCxn id="9" idx="2"/>
              <a:endCxn id="10" idx="0"/>
            </p:cNvCxnSpPr>
            <p:nvPr/>
          </p:nvCxnSpPr>
          <p:spPr>
            <a:xfrm>
              <a:off x="4649062" y="2367864"/>
              <a:ext cx="0" cy="1242111"/>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sp>
        <p:nvSpPr>
          <p:cNvPr id="28" name="矩形 27"/>
          <p:cNvSpPr/>
          <p:nvPr/>
        </p:nvSpPr>
        <p:spPr>
          <a:xfrm>
            <a:off x="2559851"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未决状态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6188109" y="933450"/>
            <a:ext cx="0" cy="3838575"/>
          </a:xfrm>
          <a:prstGeom prst="line">
            <a:avLst/>
          </a:prstGeom>
          <a:ln w="38100">
            <a:solidFill>
              <a:srgbClr val="C00000"/>
            </a:solidFill>
            <a:prstDash val="sysDot"/>
          </a:ln>
        </p:spPr>
        <p:style>
          <a:lnRef idx="3">
            <a:schemeClr val="accent1"/>
          </a:lnRef>
          <a:fillRef idx="0">
            <a:schemeClr val="accent1"/>
          </a:fillRef>
          <a:effectRef idx="2">
            <a:schemeClr val="accent1"/>
          </a:effectRef>
          <a:fontRef idx="minor">
            <a:schemeClr val="tx1"/>
          </a:fontRef>
        </p:style>
      </p:cxnSp>
      <p:sp>
        <p:nvSpPr>
          <p:cNvPr id="32" name="矩形 31"/>
          <p:cNvSpPr/>
          <p:nvPr/>
        </p:nvSpPr>
        <p:spPr>
          <a:xfrm>
            <a:off x="6709508"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已决状态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a:xfrm>
            <a:off x="309259" y="4845766"/>
            <a:ext cx="8525482" cy="718734"/>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rgbClr val="C00000"/>
                </a:solidFill>
                <a:latin typeface="Euclid" panose="02020503060505020303" pitchFamily="18" charset="0"/>
                <a:ea typeface="华文细黑" panose="02010600040101010101" pitchFamily="2" charset="-122"/>
              </a:rPr>
              <a:t>活动状态</a:t>
            </a:r>
            <a:r>
              <a:rPr lang="zh-CN" altLang="en-US" sz="2400" b="1" dirty="0">
                <a:solidFill>
                  <a:schemeClr val="tx1"/>
                </a:solidFill>
                <a:latin typeface="Euclid" panose="02020503060505020303" pitchFamily="18" charset="0"/>
                <a:ea typeface="华文细黑" panose="02010600040101010101" pitchFamily="2" charset="-122"/>
              </a:rPr>
              <a:t>：事务在执行时的状态。</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21" name="矩形 20"/>
          <p:cNvSpPr/>
          <p:nvPr/>
        </p:nvSpPr>
        <p:spPr>
          <a:xfrm>
            <a:off x="5602851" y="1878824"/>
            <a:ext cx="1170513"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commit</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22" name="矩形 21"/>
          <p:cNvSpPr/>
          <p:nvPr/>
        </p:nvSpPr>
        <p:spPr>
          <a:xfrm>
            <a:off x="5602850" y="3017319"/>
            <a:ext cx="1212704"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rollback</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87480" y="1899759"/>
          <a:ext cx="8971728" cy="4297680"/>
        </p:xfrm>
        <a:graphic>
          <a:graphicData uri="http://schemas.openxmlformats.org/drawingml/2006/table">
            <a:tbl>
              <a:tblPr firstRow="1" bandCol="1">
                <a:tableStyleId>{FABFCF23-3B69-468F-B69F-88F6DE6A72F2}</a:tableStyleId>
              </a:tblPr>
              <a:tblGrid>
                <a:gridCol w="1121466"/>
                <a:gridCol w="1121466"/>
                <a:gridCol w="1121466"/>
                <a:gridCol w="1121466"/>
                <a:gridCol w="1121466"/>
                <a:gridCol w="1121466"/>
                <a:gridCol w="1121466"/>
                <a:gridCol w="1121466"/>
              </a:tblGrid>
              <a:tr h="370840">
                <a:tc>
                  <a:txBody>
                    <a:bodyPr/>
                    <a:lstStyle/>
                    <a:p>
                      <a:pPr algn="ct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p>
                      <a:pPr algn="ct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NULL</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RS</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RX</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SRX</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X</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3099">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0</a:t>
                      </a:r>
                      <a:r>
                        <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a:t>
                      </a: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1</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2</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3</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4</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5</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latin typeface="宋体" panose="02010600030101010101" pitchFamily="2" charset="-122"/>
                          <a:ea typeface="宋体" panose="02010600030101010101" pitchFamily="2" charset="-122"/>
                          <a:cs typeface="Calibri Light" panose="020F0302020204030204" pitchFamily="34" charset="0"/>
                        </a:rPr>
                        <a:t>√</a:t>
                      </a: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6</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zh-CN" altLang="en-US" sz="28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pSp>
        <p:nvGrpSpPr>
          <p:cNvPr id="13" name="组合 12"/>
          <p:cNvGrpSpPr/>
          <p:nvPr/>
        </p:nvGrpSpPr>
        <p:grpSpPr>
          <a:xfrm>
            <a:off x="1214926" y="1899759"/>
            <a:ext cx="1141356" cy="1193123"/>
            <a:chOff x="1214926" y="1846751"/>
            <a:chExt cx="1141356" cy="1193123"/>
          </a:xfrm>
        </p:grpSpPr>
        <p:cxnSp>
          <p:nvCxnSpPr>
            <p:cNvPr id="4" name="直接连接符 3"/>
            <p:cNvCxnSpPr/>
            <p:nvPr/>
          </p:nvCxnSpPr>
          <p:spPr>
            <a:xfrm>
              <a:off x="1214926" y="1846751"/>
              <a:ext cx="1111045" cy="1193123"/>
            </a:xfrm>
            <a:prstGeom prst="line">
              <a:avLst/>
            </a:prstGeom>
          </p:spPr>
          <p:style>
            <a:lnRef idx="3">
              <a:schemeClr val="dk1"/>
            </a:lnRef>
            <a:fillRef idx="0">
              <a:schemeClr val="dk1"/>
            </a:fillRef>
            <a:effectRef idx="2">
              <a:schemeClr val="dk1"/>
            </a:effectRef>
            <a:fontRef idx="minor">
              <a:schemeClr val="tx1"/>
            </a:fontRef>
          </p:style>
        </p:cxnSp>
        <p:sp>
          <p:nvSpPr>
            <p:cNvPr id="5" name="矩形 4"/>
            <p:cNvSpPr/>
            <p:nvPr/>
          </p:nvSpPr>
          <p:spPr>
            <a:xfrm>
              <a:off x="1307690" y="2578209"/>
              <a:ext cx="745718" cy="461665"/>
            </a:xfrm>
            <a:prstGeom prst="rect">
              <a:avLst/>
            </a:prstGeom>
          </p:spPr>
          <p:txBody>
            <a:bodyPr wrap="none">
              <a:spAutoFit/>
            </a:bodyPr>
            <a:lstStyle/>
            <a:p>
              <a:pPr algn="ctr"/>
              <a:r>
                <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Held</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p:txBody>
        </p:sp>
        <p:sp>
          <p:nvSpPr>
            <p:cNvPr id="11" name="矩形 10"/>
            <p:cNvSpPr/>
            <p:nvPr/>
          </p:nvSpPr>
          <p:spPr>
            <a:xfrm>
              <a:off x="1735470" y="1908306"/>
              <a:ext cx="620812" cy="461665"/>
            </a:xfrm>
            <a:prstGeom prst="rect">
              <a:avLst/>
            </a:prstGeom>
          </p:spPr>
          <p:txBody>
            <a:bodyPr wrap="none">
              <a:spAutoFit/>
            </a:bodyPr>
            <a:lstStyle/>
            <a:p>
              <a:pPr algn="ctr"/>
              <a:r>
                <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Get</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p:txBody>
        </p:sp>
      </p:grpSp>
      <p:sp>
        <p:nvSpPr>
          <p:cNvPr id="12" name="矩形 11"/>
          <p:cNvSpPr/>
          <p:nvPr/>
        </p:nvSpPr>
        <p:spPr>
          <a:xfrm>
            <a:off x="2996087" y="1323416"/>
            <a:ext cx="3357009" cy="461665"/>
          </a:xfrm>
          <a:prstGeom prst="rect">
            <a:avLst/>
          </a:prstGeom>
        </p:spPr>
        <p:txBody>
          <a:bodyPr wrap="none">
            <a:spAutoFit/>
          </a:bodyPr>
          <a:lstStyle/>
          <a:p>
            <a:r>
              <a:rPr lang="zh-CN" altLang="en-US" sz="2400" b="1" dirty="0">
                <a:solidFill>
                  <a:srgbClr val="C00000"/>
                </a:solidFill>
                <a:latin typeface="Euclid" panose="02020503060505020303" pitchFamily="18" charset="0"/>
                <a:ea typeface="华文细黑" panose="02010600040101010101" pitchFamily="2" charset="-122"/>
              </a:rPr>
              <a:t>不同 </a:t>
            </a:r>
            <a:r>
              <a:rPr lang="en-US" altLang="zh-CN" sz="2400" b="1" dirty="0">
                <a:solidFill>
                  <a:srgbClr val="C00000"/>
                </a:solidFill>
                <a:latin typeface="Euclid" panose="02020503060505020303" pitchFamily="18" charset="0"/>
                <a:ea typeface="华文细黑" panose="02010600040101010101" pitchFamily="2" charset="-122"/>
              </a:rPr>
              <a:t>TM </a:t>
            </a:r>
            <a:r>
              <a:rPr lang="zh-CN" altLang="en-US" sz="2400" b="1" dirty="0">
                <a:solidFill>
                  <a:srgbClr val="C00000"/>
                </a:solidFill>
                <a:latin typeface="Euclid" panose="02020503060505020303" pitchFamily="18" charset="0"/>
                <a:ea typeface="华文细黑" panose="02010600040101010101" pitchFamily="2" charset="-122"/>
              </a:rPr>
              <a:t>锁的兼容模式</a:t>
            </a:r>
            <a:endParaRPr lang="zh-CN" altLang="en-US" sz="2400" dirty="0">
              <a:solidFill>
                <a:srgbClr val="C00000"/>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58615" y="1608215"/>
          <a:ext cx="9000586" cy="4303579"/>
        </p:xfrm>
        <a:graphic>
          <a:graphicData uri="http://schemas.openxmlformats.org/drawingml/2006/table">
            <a:tbl>
              <a:tblPr firstRow="1" bandCol="1">
                <a:tableStyleId>{FABFCF23-3B69-468F-B69F-88F6DE6A72F2}</a:tableStyleId>
              </a:tblPr>
              <a:tblGrid>
                <a:gridCol w="3730720"/>
                <a:gridCol w="752838"/>
                <a:gridCol w="752838"/>
                <a:gridCol w="752838"/>
                <a:gridCol w="752838"/>
                <a:gridCol w="752838"/>
                <a:gridCol w="752838"/>
                <a:gridCol w="752838"/>
              </a:tblGrid>
              <a:tr h="594360">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语句</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TX</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TM</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latin typeface="Calibri Light" panose="020F0302020204030204" pitchFamily="34" charset="0"/>
                          <a:ea typeface="华文细黑" panose="02010600040101010101" pitchFamily="2" charset="-122"/>
                          <a:cs typeface="Calibri Light" panose="020F0302020204030204" pitchFamily="34" charset="0"/>
                        </a:rPr>
                        <a:t>允许是否其它事务获取</a:t>
                      </a:r>
                      <a:r>
                        <a:rPr lang="en-US" altLang="zh-CN" sz="2000" b="1" dirty="0">
                          <a:latin typeface="Calibri Light" panose="020F0302020204030204" pitchFamily="34" charset="0"/>
                          <a:ea typeface="华文细黑" panose="02010600040101010101" pitchFamily="2" charset="-122"/>
                          <a:cs typeface="Calibri Light" panose="020F0302020204030204" pitchFamily="34" charset="0"/>
                        </a:rPr>
                        <a:t>TM</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360">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RS</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RX</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SRX</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X</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309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select…from table…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NULL</a:t>
                      </a:r>
                      <a:endParaRPr lang="en-US" altLang="zh-CN" sz="20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select…from table for update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into table…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insert</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/*+append*/ into table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update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table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delete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from table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矩形 11"/>
          <p:cNvSpPr/>
          <p:nvPr/>
        </p:nvSpPr>
        <p:spPr>
          <a:xfrm>
            <a:off x="2996087" y="1151140"/>
            <a:ext cx="3438762" cy="461665"/>
          </a:xfrm>
          <a:prstGeom prst="rect">
            <a:avLst/>
          </a:prstGeom>
        </p:spPr>
        <p:txBody>
          <a:bodyPr wrap="none">
            <a:spAutoFit/>
          </a:bodyPr>
          <a:lstStyle/>
          <a:p>
            <a:r>
              <a:rPr lang="zh-CN" altLang="en-US" sz="2400" b="1" dirty="0">
                <a:solidFill>
                  <a:srgbClr val="C00000"/>
                </a:solidFill>
                <a:latin typeface="Euclid" panose="02020503060505020303" pitchFamily="18" charset="0"/>
                <a:ea typeface="华文细黑" panose="02010600040101010101" pitchFamily="2" charset="-122"/>
              </a:rPr>
              <a:t>不同 </a:t>
            </a:r>
            <a:r>
              <a:rPr lang="en-US" altLang="zh-CN" sz="2400" b="1" dirty="0">
                <a:solidFill>
                  <a:srgbClr val="C00000"/>
                </a:solidFill>
                <a:latin typeface="Euclid" panose="02020503060505020303" pitchFamily="18" charset="0"/>
                <a:ea typeface="华文细黑" panose="02010600040101010101" pitchFamily="2" charset="-122"/>
              </a:rPr>
              <a:t>SQL </a:t>
            </a:r>
            <a:r>
              <a:rPr lang="zh-CN" altLang="en-US" sz="2400" b="1" dirty="0">
                <a:solidFill>
                  <a:srgbClr val="C00000"/>
                </a:solidFill>
                <a:latin typeface="Euclid" panose="02020503060505020303" pitchFamily="18" charset="0"/>
                <a:ea typeface="华文细黑" panose="02010600040101010101" pitchFamily="2" charset="-122"/>
              </a:rPr>
              <a:t>语句的锁模式</a:t>
            </a:r>
            <a:endParaRPr lang="zh-CN" altLang="en-US" sz="2400" dirty="0">
              <a:solidFill>
                <a:srgbClr val="C00000"/>
              </a:solidFill>
            </a:endParaRPr>
          </a:p>
        </p:txBody>
      </p:sp>
      <p:sp>
        <p:nvSpPr>
          <p:cNvPr id="2" name="矩形 1"/>
          <p:cNvSpPr/>
          <p:nvPr/>
        </p:nvSpPr>
        <p:spPr>
          <a:xfrm>
            <a:off x="177419" y="6356350"/>
            <a:ext cx="8881781" cy="400110"/>
          </a:xfrm>
          <a:prstGeom prst="rect">
            <a:avLst/>
          </a:prstGeom>
        </p:spPr>
        <p:txBody>
          <a:bodyPr wrap="square">
            <a:spAutoFit/>
          </a:bodyPr>
          <a:lstStyle/>
          <a:p>
            <a:r>
              <a:rPr lang="en-US" altLang="zh-CN" sz="2000" b="1" dirty="0">
                <a:solidFill>
                  <a:srgbClr val="0070C0"/>
                </a:solidFill>
                <a:latin typeface="楷体" panose="02010609060101010101" pitchFamily="49" charset="-122"/>
                <a:ea typeface="楷体" panose="02010609060101010101" pitchFamily="49" charset="-122"/>
              </a:rPr>
              <a:t>Y*</a:t>
            </a:r>
            <a:r>
              <a:rPr lang="zh-CN" altLang="en-US" sz="2000" b="1" dirty="0">
                <a:solidFill>
                  <a:srgbClr val="0070C0"/>
                </a:solidFill>
                <a:latin typeface="楷体" panose="02010609060101010101" pitchFamily="49" charset="-122"/>
                <a:ea typeface="楷体" panose="02010609060101010101" pitchFamily="49" charset="-122"/>
              </a:rPr>
              <a:t>表示当不与其它事务的</a:t>
            </a:r>
            <a:r>
              <a:rPr lang="en-US" altLang="zh-CN" sz="2000" b="1" dirty="0">
                <a:solidFill>
                  <a:srgbClr val="0070C0"/>
                </a:solidFill>
                <a:latin typeface="楷体" panose="02010609060101010101" pitchFamily="49" charset="-122"/>
                <a:ea typeface="楷体" panose="02010609060101010101" pitchFamily="49" charset="-122"/>
              </a:rPr>
              <a:t>TX</a:t>
            </a:r>
            <a:r>
              <a:rPr lang="zh-CN" altLang="en-US" sz="2000" b="1" dirty="0">
                <a:solidFill>
                  <a:srgbClr val="0070C0"/>
                </a:solidFill>
                <a:latin typeface="楷体" panose="02010609060101010101" pitchFamily="49" charset="-122"/>
                <a:ea typeface="楷体" panose="02010609060101010101" pitchFamily="49" charset="-122"/>
              </a:rPr>
              <a:t>锁冲突时才允许，否则将被阻塞。</a:t>
            </a:r>
            <a:endParaRPr lang="en-US" altLang="zh-CN" sz="2000" b="1" dirty="0">
              <a:solidFill>
                <a:srgbClr val="0070C0"/>
              </a:solidFill>
              <a:latin typeface="楷体" panose="02010609060101010101" pitchFamily="49" charset="-122"/>
              <a:ea typeface="楷体" panose="02010609060101010101" pitchFamily="49"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DML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graphicFrame>
        <p:nvGraphicFramePr>
          <p:cNvPr id="9" name="表格 8"/>
          <p:cNvGraphicFramePr>
            <a:graphicFrameLocks noGrp="1"/>
          </p:cNvGraphicFramePr>
          <p:nvPr/>
        </p:nvGraphicFramePr>
        <p:xfrm>
          <a:off x="93785" y="1860003"/>
          <a:ext cx="8965413" cy="4303579"/>
        </p:xfrm>
        <a:graphic>
          <a:graphicData uri="http://schemas.openxmlformats.org/drawingml/2006/table">
            <a:tbl>
              <a:tblPr firstRow="1" bandCol="1">
                <a:tableStyleId>{FABFCF23-3B69-468F-B69F-88F6DE6A72F2}</a:tableStyleId>
              </a:tblPr>
              <a:tblGrid>
                <a:gridCol w="4107154"/>
                <a:gridCol w="694037"/>
                <a:gridCol w="694037"/>
                <a:gridCol w="694037"/>
                <a:gridCol w="694037"/>
                <a:gridCol w="694037"/>
                <a:gridCol w="694037"/>
                <a:gridCol w="694037"/>
              </a:tblGrid>
              <a:tr h="594360">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SQL</a:t>
                      </a: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语句</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TX</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latin typeface="Calibri Light" panose="020F0302020204030204" pitchFamily="34" charset="0"/>
                          <a:ea typeface="华文细黑" panose="02010600040101010101" pitchFamily="2" charset="-122"/>
                          <a:cs typeface="Calibri Light" panose="020F0302020204030204" pitchFamily="34" charset="0"/>
                        </a:rPr>
                        <a:t>模式</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TM</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rPr>
                        <a:t>模式</a:t>
                      </a:r>
                      <a:endParaRPr lang="en-US" altLang="zh-CN" sz="2400" b="1" dirty="0">
                        <a:solidFill>
                          <a:schemeClr val="bg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2000" b="1" i="0" u="none" strike="noStrike" kern="1200" cap="none" spc="0" normalizeH="0" baseline="0" noProof="0" dirty="0">
                          <a:ln>
                            <a:noFill/>
                          </a:ln>
                          <a:solidFill>
                            <a:prstClr val="white"/>
                          </a:solidFill>
                          <a:effectLst/>
                          <a:uLnTx/>
                          <a:uFillTx/>
                          <a:latin typeface="Calibri Light" panose="020F0302020204030204" pitchFamily="34" charset="0"/>
                          <a:ea typeface="华文细黑" panose="02010600040101010101" pitchFamily="2" charset="-122"/>
                          <a:cs typeface="Calibri Light" panose="020F0302020204030204" pitchFamily="34" charset="0"/>
                        </a:rPr>
                        <a:t>允许是否其它事务获取</a:t>
                      </a:r>
                      <a:r>
                        <a:rPr kumimoji="0" lang="en-US" altLang="zh-CN" sz="2000" b="1" i="0" u="none" strike="noStrike" kern="1200" cap="none" spc="0" normalizeH="0" baseline="0" noProof="0" dirty="0">
                          <a:ln>
                            <a:noFill/>
                          </a:ln>
                          <a:solidFill>
                            <a:prstClr val="white"/>
                          </a:solidFill>
                          <a:effectLst/>
                          <a:uLnTx/>
                          <a:uFillTx/>
                          <a:latin typeface="Calibri Light" panose="020F0302020204030204" pitchFamily="34" charset="0"/>
                          <a:ea typeface="华文细黑" panose="02010600040101010101" pitchFamily="2" charset="-122"/>
                          <a:cs typeface="Calibri Light" panose="020F0302020204030204" pitchFamily="34" charset="0"/>
                        </a:rPr>
                        <a:t>TM</a:t>
                      </a:r>
                      <a:endParaRPr kumimoji="0" lang="zh-CN" altLang="en-US" sz="2400" b="1" i="0" u="none" strike="noStrike" kern="1200" cap="none" spc="0" normalizeH="0" baseline="0" noProof="0" dirty="0">
                        <a:ln>
                          <a:noFill/>
                        </a:ln>
                        <a:solidFill>
                          <a:prstClr val="white"/>
                        </a:solidFill>
                        <a:effectLst/>
                        <a:uLnTx/>
                        <a:uFillTx/>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4360">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RS</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RX</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SRX</a:t>
                      </a:r>
                      <a:endParaRPr lang="en-US" altLang="zh-CN"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latin typeface="Calibri Light" panose="020F0302020204030204" pitchFamily="34" charset="0"/>
                          <a:ea typeface="华文细黑" panose="02010600040101010101" pitchFamily="2" charset="-122"/>
                          <a:cs typeface="Calibri Light" panose="020F0302020204030204" pitchFamily="34" charset="0"/>
                        </a:rPr>
                        <a:t>X</a:t>
                      </a:r>
                      <a:endParaRPr lang="zh-CN" altLang="en-US" sz="2400" b="1" dirty="0">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63099">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in row share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mode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in share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update mode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in row exclusive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mode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in share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mode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in share row exclusive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mode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SRX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Y</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lock table in exclusive</a:t>
                      </a:r>
                      <a:r>
                        <a:rPr lang="en-US" altLang="zh-CN" sz="2400" b="1" baseline="0"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 mode</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X</a:t>
                      </a:r>
                      <a:endPar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rPr>
                        <a:t>N</a:t>
                      </a:r>
                      <a:endParaRPr lang="zh-CN" altLang="en-US" sz="2400" b="1" dirty="0">
                        <a:solidFill>
                          <a:schemeClr val="tx1"/>
                        </a:solidFill>
                        <a:latin typeface="Calibri Light" panose="020F0302020204030204" pitchFamily="34" charset="0"/>
                        <a:ea typeface="华文细黑" panose="02010600040101010101" pitchFamily="2" charset="-122"/>
                        <a:cs typeface="Calibri Light" panose="020F03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矩形 11"/>
          <p:cNvSpPr/>
          <p:nvPr/>
        </p:nvSpPr>
        <p:spPr>
          <a:xfrm>
            <a:off x="2996087" y="1402928"/>
            <a:ext cx="3438762" cy="461665"/>
          </a:xfrm>
          <a:prstGeom prst="rect">
            <a:avLst/>
          </a:prstGeom>
        </p:spPr>
        <p:txBody>
          <a:bodyPr wrap="none">
            <a:spAutoFit/>
          </a:bodyPr>
          <a:lstStyle/>
          <a:p>
            <a:r>
              <a:rPr lang="zh-CN" altLang="en-US" sz="2400" b="1" dirty="0">
                <a:solidFill>
                  <a:srgbClr val="C00000"/>
                </a:solidFill>
                <a:latin typeface="Euclid" panose="02020503060505020303" pitchFamily="18" charset="0"/>
                <a:ea typeface="华文细黑" panose="02010600040101010101" pitchFamily="2" charset="-122"/>
              </a:rPr>
              <a:t>不同 </a:t>
            </a:r>
            <a:r>
              <a:rPr lang="en-US" altLang="zh-CN" sz="2400" b="1" dirty="0">
                <a:solidFill>
                  <a:srgbClr val="C00000"/>
                </a:solidFill>
                <a:latin typeface="Euclid" panose="02020503060505020303" pitchFamily="18" charset="0"/>
                <a:ea typeface="华文细黑" panose="02010600040101010101" pitchFamily="2" charset="-122"/>
              </a:rPr>
              <a:t>SQL </a:t>
            </a:r>
            <a:r>
              <a:rPr lang="zh-CN" altLang="en-US" sz="2400" b="1" dirty="0">
                <a:solidFill>
                  <a:srgbClr val="C00000"/>
                </a:solidFill>
                <a:latin typeface="Euclid" panose="02020503060505020303" pitchFamily="18" charset="0"/>
                <a:ea typeface="华文细黑" panose="02010600040101010101" pitchFamily="2" charset="-122"/>
              </a:rPr>
              <a:t>语句的锁模式</a:t>
            </a:r>
            <a:endParaRPr lang="zh-CN" altLang="en-US" sz="2400" dirty="0">
              <a:solidFill>
                <a:srgbClr val="C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DDL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89"/>
            <a:ext cx="8525482" cy="514474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en-US" altLang="zh-CN" sz="2400" b="1" dirty="0">
                <a:solidFill>
                  <a:schemeClr val="tx1"/>
                </a:solidFill>
                <a:latin typeface="Euclid" panose="02020503060505020303" pitchFamily="18" charset="0"/>
                <a:ea typeface="华文细黑" panose="02010600040101010101" pitchFamily="2" charset="-122"/>
              </a:rPr>
              <a:t>      DDL </a:t>
            </a:r>
            <a:r>
              <a:rPr lang="zh-CN" altLang="en-US" sz="2400" b="1" dirty="0">
                <a:solidFill>
                  <a:schemeClr val="tx1"/>
                </a:solidFill>
                <a:latin typeface="Euclid" panose="02020503060505020303" pitchFamily="18" charset="0"/>
                <a:ea typeface="华文细黑" panose="02010600040101010101" pitchFamily="2" charset="-122"/>
              </a:rPr>
              <a:t>锁的作用是在执行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操作时对被修改的方案对象或其引用对象的定义进行保护。</a:t>
            </a:r>
            <a:endParaRPr lang="en-US" altLang="zh-CN" sz="2400" b="1" dirty="0">
              <a:solidFill>
                <a:schemeClr val="tx1"/>
              </a:solidFill>
              <a:latin typeface="Euclid" panose="02020503060505020303" pitchFamily="18" charset="0"/>
              <a:ea typeface="华文细黑" panose="02010600040101010101" pitchFamily="2" charset="-122"/>
            </a:endParaRPr>
          </a:p>
          <a:p>
            <a:pPr>
              <a:lnSpc>
                <a:spcPct val="150000"/>
              </a:lnSpc>
            </a:pPr>
            <a:r>
              <a:rPr lang="zh-CN" altLang="en-US" sz="2400" b="1" dirty="0">
                <a:solidFill>
                  <a:schemeClr val="accent5">
                    <a:lumMod val="75000"/>
                  </a:schemeClr>
                </a:solidFill>
                <a:latin typeface="楷体" panose="02010609060101010101" pitchFamily="49" charset="-122"/>
                <a:ea typeface="楷体" panose="02010609060101010101" pitchFamily="49" charset="-122"/>
              </a:rPr>
              <a:t>   例如，用户创建一个存储过程时，</a:t>
            </a:r>
            <a:r>
              <a:rPr lang="en-US" altLang="zh-CN" sz="2400" b="1" dirty="0">
                <a:solidFill>
                  <a:schemeClr val="accent5">
                    <a:lumMod val="75000"/>
                  </a:schemeClr>
                </a:solidFill>
                <a:latin typeface="楷体" panose="02010609060101010101" pitchFamily="49" charset="-122"/>
                <a:ea typeface="楷体" panose="02010609060101010101" pitchFamily="49" charset="-122"/>
              </a:rPr>
              <a:t>Oracle </a:t>
            </a:r>
            <a:r>
              <a:rPr lang="zh-CN" altLang="en-US" sz="2400" b="1" dirty="0">
                <a:solidFill>
                  <a:schemeClr val="accent5">
                    <a:lumMod val="75000"/>
                  </a:schemeClr>
                </a:solidFill>
                <a:latin typeface="楷体" panose="02010609060101010101" pitchFamily="49" charset="-122"/>
                <a:ea typeface="楷体" panose="02010609060101010101" pitchFamily="49" charset="-122"/>
              </a:rPr>
              <a:t>会自动获取过程定义中所引用的所有方案对象的 </a:t>
            </a:r>
            <a:r>
              <a:rPr lang="en-US" altLang="zh-CN" sz="2400" b="1" dirty="0">
                <a:solidFill>
                  <a:schemeClr val="accent5">
                    <a:lumMod val="75000"/>
                  </a:schemeClr>
                </a:solidFill>
                <a:latin typeface="楷体" panose="02010609060101010101" pitchFamily="49" charset="-122"/>
                <a:ea typeface="楷体" panose="02010609060101010101" pitchFamily="49" charset="-122"/>
              </a:rPr>
              <a:t>DDL </a:t>
            </a:r>
            <a:r>
              <a:rPr lang="zh-CN" altLang="en-US" sz="2400" b="1" dirty="0">
                <a:solidFill>
                  <a:schemeClr val="accent5">
                    <a:lumMod val="75000"/>
                  </a:schemeClr>
                </a:solidFill>
                <a:latin typeface="楷体" panose="02010609060101010101" pitchFamily="49" charset="-122"/>
                <a:ea typeface="楷体" panose="02010609060101010101" pitchFamily="49" charset="-122"/>
              </a:rPr>
              <a:t>锁。</a:t>
            </a:r>
            <a:r>
              <a:rPr lang="en-US" altLang="zh-CN" sz="2400" b="1" dirty="0">
                <a:solidFill>
                  <a:schemeClr val="accent5">
                    <a:lumMod val="75000"/>
                  </a:schemeClr>
                </a:solidFill>
                <a:latin typeface="楷体" panose="02010609060101010101" pitchFamily="49" charset="-122"/>
                <a:ea typeface="楷体" panose="02010609060101010101" pitchFamily="49" charset="-122"/>
              </a:rPr>
              <a:t>DDL </a:t>
            </a:r>
            <a:r>
              <a:rPr lang="zh-CN" altLang="en-US" sz="2400" b="1" dirty="0">
                <a:solidFill>
                  <a:schemeClr val="accent5">
                    <a:lumMod val="75000"/>
                  </a:schemeClr>
                </a:solidFill>
                <a:latin typeface="楷体" panose="02010609060101010101" pitchFamily="49" charset="-122"/>
                <a:ea typeface="楷体" panose="02010609060101010101" pitchFamily="49" charset="-122"/>
              </a:rPr>
              <a:t>锁能够防止编译期间过程所引用的对象被其它事务修改或移除。</a:t>
            </a:r>
            <a:endParaRPr lang="en-US" altLang="zh-CN" sz="2400" b="1" dirty="0">
              <a:solidFill>
                <a:schemeClr val="accent5">
                  <a:lumMod val="75000"/>
                </a:schemeClr>
              </a:solidFill>
              <a:latin typeface="楷体" panose="02010609060101010101" pitchFamily="49" charset="-122"/>
              <a:ea typeface="楷体" panose="02010609060101010101" pitchFamily="49" charset="-122"/>
            </a:endParaRPr>
          </a:p>
          <a:p>
            <a:pPr marL="457200" indent="-4572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锁只锁定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操作所涉及的对象，而不会锁定数据字典中的所有对象。</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Wingdings" panose="05000000000000000000" pitchFamily="2" charset="2"/>
              <a:buChar char="l"/>
            </a:pP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锁由 </a:t>
            </a:r>
            <a:r>
              <a:rPr lang="en-US" altLang="zh-CN" sz="2400" b="1" dirty="0">
                <a:solidFill>
                  <a:schemeClr val="tx1"/>
                </a:solidFill>
                <a:latin typeface="Euclid" panose="02020503060505020303" pitchFamily="18" charset="0"/>
                <a:ea typeface="华文细黑" panose="02010600040101010101" pitchFamily="2" charset="-122"/>
              </a:rPr>
              <a:t>Oracle </a:t>
            </a:r>
            <a:r>
              <a:rPr lang="zh-CN" altLang="en-US" sz="2400" b="1" dirty="0">
                <a:solidFill>
                  <a:schemeClr val="tx1"/>
                </a:solidFill>
                <a:latin typeface="Euclid" panose="02020503060505020303" pitchFamily="18" charset="0"/>
                <a:ea typeface="华文细黑" panose="02010600040101010101" pitchFamily="2" charset="-122"/>
              </a:rPr>
              <a:t>自动加锁和释放，不能显式地给对象加</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锁，即没有加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锁的语句。</a:t>
            </a: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en-US" altLang="zh-CN" sz="2800" b="1" dirty="0">
                <a:solidFill>
                  <a:srgbClr val="C00000"/>
                </a:solidFill>
                <a:latin typeface="华文中宋" panose="02010600040101010101" pitchFamily="2" charset="-122"/>
                <a:ea typeface="华文中宋" panose="02010600040101010101" pitchFamily="2" charset="-122"/>
              </a:rPr>
              <a:t>DDL </a:t>
            </a:r>
            <a:r>
              <a:rPr lang="zh-CN" altLang="en-US" sz="2800" b="1" dirty="0">
                <a:solidFill>
                  <a:srgbClr val="C00000"/>
                </a:solidFill>
                <a:latin typeface="华文中宋" panose="02010600040101010101" pitchFamily="2" charset="-122"/>
                <a:ea typeface="华文中宋" panose="02010600040101010101" pitchFamily="2" charset="-122"/>
              </a:rPr>
              <a:t>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10" name="矩形 9"/>
          <p:cNvSpPr/>
          <p:nvPr/>
        </p:nvSpPr>
        <p:spPr>
          <a:xfrm>
            <a:off x="309259" y="1468089"/>
            <a:ext cx="8525482" cy="5144746"/>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marL="457200" indent="-4572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排它 </a:t>
            </a:r>
            <a:r>
              <a:rPr lang="en-US" altLang="zh-CN" sz="2400" b="1" dirty="0">
                <a:solidFill>
                  <a:srgbClr val="C00000"/>
                </a:solidFill>
                <a:latin typeface="Euclid" panose="02020503060505020303" pitchFamily="18" charset="0"/>
                <a:ea typeface="华文细黑" panose="02010600040101010101" pitchFamily="2" charset="-122"/>
              </a:rPr>
              <a:t>DDL </a:t>
            </a:r>
            <a:r>
              <a:rPr lang="zh-CN" altLang="en-US" sz="2400" b="1" dirty="0">
                <a:solidFill>
                  <a:srgbClr val="C00000"/>
                </a:solidFill>
                <a:latin typeface="Euclid" panose="02020503060505020303" pitchFamily="18" charset="0"/>
                <a:ea typeface="华文细黑" panose="02010600040101010101" pitchFamily="2" charset="-122"/>
              </a:rPr>
              <a:t>锁（</a:t>
            </a:r>
            <a:r>
              <a:rPr lang="en-US" altLang="zh-CN" sz="2400" b="1" dirty="0">
                <a:solidFill>
                  <a:srgbClr val="C00000"/>
                </a:solidFill>
                <a:latin typeface="Euclid" panose="02020503060505020303" pitchFamily="18" charset="0"/>
                <a:ea typeface="华文细黑" panose="02010600040101010101" pitchFamily="2" charset="-122"/>
              </a:rPr>
              <a:t>XDDL</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：大多数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语句都带有一个排它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锁，如 </a:t>
            </a:r>
            <a:r>
              <a:rPr lang="en-US" altLang="zh-CN" sz="2400" b="1" dirty="0">
                <a:solidFill>
                  <a:schemeClr val="tx1"/>
                </a:solidFill>
                <a:latin typeface="Euclid" panose="02020503060505020303" pitchFamily="18" charset="0"/>
                <a:ea typeface="华文细黑" panose="02010600040101010101" pitchFamily="2" charset="-122"/>
              </a:rPr>
              <a:t>Alter Table</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XDDL </a:t>
            </a:r>
            <a:r>
              <a:rPr lang="zh-CN" altLang="en-US" sz="2400" b="1" dirty="0">
                <a:solidFill>
                  <a:schemeClr val="tx1"/>
                </a:solidFill>
                <a:latin typeface="Euclid" panose="02020503060505020303" pitchFamily="18" charset="0"/>
                <a:ea typeface="华文细黑" panose="02010600040101010101" pitchFamily="2" charset="-122"/>
              </a:rPr>
              <a:t>锁可防止其它会话获取 </a:t>
            </a:r>
            <a:r>
              <a:rPr lang="en-US" altLang="zh-CN" sz="2400" b="1" dirty="0">
                <a:solidFill>
                  <a:schemeClr val="tx1"/>
                </a:solidFill>
                <a:latin typeface="Euclid" panose="02020503060505020303" pitchFamily="18" charset="0"/>
                <a:ea typeface="华文细黑" panose="02010600040101010101" pitchFamily="2" charset="-122"/>
              </a:rPr>
              <a:t>DDL </a:t>
            </a:r>
            <a:r>
              <a:rPr lang="zh-CN" altLang="en-US" sz="2400" b="1" dirty="0">
                <a:solidFill>
                  <a:schemeClr val="tx1"/>
                </a:solidFill>
                <a:latin typeface="Euclid" panose="02020503060505020303" pitchFamily="18" charset="0"/>
                <a:ea typeface="华文细黑" panose="02010600040101010101" pitchFamily="2" charset="-122"/>
              </a:rPr>
              <a:t>或 </a:t>
            </a:r>
            <a:r>
              <a:rPr lang="en-US" altLang="zh-CN" sz="2400" b="1" dirty="0">
                <a:solidFill>
                  <a:schemeClr val="tx1"/>
                </a:solidFill>
                <a:latin typeface="Euclid" panose="02020503060505020303" pitchFamily="18" charset="0"/>
                <a:ea typeface="华文细黑" panose="02010600040101010101" pitchFamily="2" charset="-122"/>
              </a:rPr>
              <a:t>DML </a:t>
            </a:r>
            <a:r>
              <a:rPr lang="zh-CN" altLang="en-US" sz="2400" b="1" dirty="0">
                <a:solidFill>
                  <a:schemeClr val="tx1"/>
                </a:solidFill>
                <a:latin typeface="Euclid" panose="02020503060505020303" pitchFamily="18" charset="0"/>
                <a:ea typeface="华文细黑" panose="02010600040101010101" pitchFamily="2" charset="-122"/>
              </a:rPr>
              <a:t>锁。</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共享 </a:t>
            </a:r>
            <a:r>
              <a:rPr lang="en-US" altLang="zh-CN" sz="2400" b="1" dirty="0">
                <a:solidFill>
                  <a:srgbClr val="C00000"/>
                </a:solidFill>
                <a:latin typeface="Euclid" panose="02020503060505020303" pitchFamily="18" charset="0"/>
                <a:ea typeface="华文细黑" panose="02010600040101010101" pitchFamily="2" charset="-122"/>
              </a:rPr>
              <a:t>DDL </a:t>
            </a:r>
            <a:r>
              <a:rPr lang="zh-CN" altLang="en-US" sz="2400" b="1" dirty="0">
                <a:solidFill>
                  <a:srgbClr val="C00000"/>
                </a:solidFill>
                <a:latin typeface="Euclid" panose="02020503060505020303" pitchFamily="18" charset="0"/>
                <a:ea typeface="华文细黑" panose="02010600040101010101" pitchFamily="2" charset="-122"/>
              </a:rPr>
              <a:t>锁（</a:t>
            </a:r>
            <a:r>
              <a:rPr lang="en-US" altLang="zh-CN" sz="2400" b="1" dirty="0">
                <a:solidFill>
                  <a:srgbClr val="C00000"/>
                </a:solidFill>
                <a:latin typeface="Euclid" panose="02020503060505020303" pitchFamily="18" charset="0"/>
                <a:ea typeface="华文细黑" panose="02010600040101010101" pitchFamily="2" charset="-122"/>
              </a:rPr>
              <a:t>SDDL</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：如当 </a:t>
            </a:r>
            <a:r>
              <a:rPr lang="en-US" altLang="zh-CN" sz="2400" b="1" dirty="0">
                <a:solidFill>
                  <a:schemeClr val="tx1"/>
                </a:solidFill>
                <a:latin typeface="Euclid" panose="02020503060505020303" pitchFamily="18" charset="0"/>
                <a:ea typeface="华文细黑" panose="02010600040101010101" pitchFamily="2" charset="-122"/>
              </a:rPr>
              <a:t>CREATE PROCEDURE </a:t>
            </a:r>
            <a:r>
              <a:rPr lang="zh-CN" altLang="en-US" sz="2400" b="1" dirty="0">
                <a:solidFill>
                  <a:schemeClr val="tx1"/>
                </a:solidFill>
                <a:latin typeface="Euclid" panose="02020503060505020303" pitchFamily="18" charset="0"/>
                <a:ea typeface="华文细黑" panose="02010600040101010101" pitchFamily="2" charset="-122"/>
              </a:rPr>
              <a:t>语句运行时，所在事务将为所有被引用的表获取 </a:t>
            </a:r>
            <a:r>
              <a:rPr lang="en-US" altLang="zh-CN" sz="2400" b="1" dirty="0">
                <a:solidFill>
                  <a:schemeClr val="tx1"/>
                </a:solidFill>
                <a:latin typeface="Euclid" panose="02020503060505020303" pitchFamily="18" charset="0"/>
                <a:ea typeface="华文细黑" panose="02010600040101010101" pitchFamily="2" charset="-122"/>
              </a:rPr>
              <a:t>SDDL </a:t>
            </a:r>
            <a:r>
              <a:rPr lang="zh-CN" altLang="en-US" sz="2400" b="1" dirty="0">
                <a:solidFill>
                  <a:schemeClr val="tx1"/>
                </a:solidFill>
                <a:latin typeface="Euclid" panose="02020503060505020303" pitchFamily="18" charset="0"/>
                <a:ea typeface="华文细黑" panose="02010600040101010101" pitchFamily="2" charset="-122"/>
              </a:rPr>
              <a:t>锁。</a:t>
            </a:r>
            <a:endParaRPr lang="en-US" altLang="zh-CN" sz="24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Wingdings" panose="05000000000000000000" pitchFamily="2" charset="2"/>
              <a:buChar char="l"/>
            </a:pPr>
            <a:r>
              <a:rPr lang="zh-CN" altLang="en-US" sz="2400" b="1" dirty="0">
                <a:solidFill>
                  <a:srgbClr val="C00000"/>
                </a:solidFill>
                <a:latin typeface="Euclid" panose="02020503060505020303" pitchFamily="18" charset="0"/>
                <a:ea typeface="华文细黑" panose="02010600040101010101" pitchFamily="2" charset="-122"/>
              </a:rPr>
              <a:t>分析锁（</a:t>
            </a:r>
            <a:r>
              <a:rPr lang="en-US" altLang="zh-CN" sz="2400" b="1" dirty="0">
                <a:solidFill>
                  <a:srgbClr val="C00000"/>
                </a:solidFill>
                <a:latin typeface="Euclid" panose="02020503060505020303" pitchFamily="18" charset="0"/>
                <a:ea typeface="华文细黑" panose="02010600040101010101" pitchFamily="2" charset="-122"/>
              </a:rPr>
              <a:t>BPL</a:t>
            </a:r>
            <a:r>
              <a:rPr lang="zh-CN" altLang="en-US" sz="2400" b="1" dirty="0">
                <a:solidFill>
                  <a:srgbClr val="C00000"/>
                </a:solidFill>
                <a:latin typeface="Euclid" panose="02020503060505020303" pitchFamily="18" charset="0"/>
                <a:ea typeface="华文细黑" panose="02010600040101010101" pitchFamily="2" charset="-122"/>
              </a:rPr>
              <a:t>）</a:t>
            </a:r>
            <a:r>
              <a:rPr lang="zh-CN" altLang="en-US" sz="2400" b="1" dirty="0">
                <a:solidFill>
                  <a:schemeClr val="tx1"/>
                </a:solidFill>
                <a:latin typeface="Euclid" panose="02020503060505020303" pitchFamily="18" charset="0"/>
                <a:ea typeface="华文细黑" panose="02010600040101010101" pitchFamily="2" charset="-122"/>
              </a:rPr>
              <a:t>：</a:t>
            </a:r>
            <a:r>
              <a:rPr lang="en-US" altLang="zh-CN" sz="2400" b="1" dirty="0">
                <a:solidFill>
                  <a:schemeClr val="tx1"/>
                </a:solidFill>
                <a:latin typeface="Euclid" panose="02020503060505020303" pitchFamily="18" charset="0"/>
                <a:ea typeface="华文细黑" panose="02010600040101010101" pitchFamily="2" charset="-122"/>
              </a:rPr>
              <a:t>SQL </a:t>
            </a:r>
            <a:r>
              <a:rPr lang="zh-CN" altLang="en-US" sz="2400" b="1" dirty="0">
                <a:solidFill>
                  <a:schemeClr val="tx1"/>
                </a:solidFill>
                <a:latin typeface="Euclid" panose="02020503060505020303" pitchFamily="18" charset="0"/>
                <a:ea typeface="华文细黑" panose="02010600040101010101" pitchFamily="2" charset="-122"/>
              </a:rPr>
              <a:t>语句或 </a:t>
            </a:r>
            <a:r>
              <a:rPr lang="en-US" altLang="zh-CN" sz="2400" b="1" dirty="0">
                <a:solidFill>
                  <a:schemeClr val="tx1"/>
                </a:solidFill>
                <a:latin typeface="Euclid" panose="02020503060505020303" pitchFamily="18" charset="0"/>
                <a:ea typeface="华文细黑" panose="02010600040101010101" pitchFamily="2" charset="-122"/>
              </a:rPr>
              <a:t>PL/SQL </a:t>
            </a:r>
            <a:r>
              <a:rPr lang="zh-CN" altLang="en-US" sz="2400" b="1" dirty="0">
                <a:solidFill>
                  <a:schemeClr val="tx1"/>
                </a:solidFill>
                <a:latin typeface="Euclid" panose="02020503060505020303" pitchFamily="18" charset="0"/>
                <a:ea typeface="华文细黑" panose="02010600040101010101" pitchFamily="2" charset="-122"/>
              </a:rPr>
              <a:t>程序单元，为每个被其引用的模式对象持有一个分析锁。获取分析锁的目的是，如果被引用的对象被更改或删除，可以使相关联的共享 </a:t>
            </a:r>
            <a:r>
              <a:rPr lang="en-US" altLang="zh-CN" sz="2400" b="1" dirty="0">
                <a:solidFill>
                  <a:schemeClr val="tx1"/>
                </a:solidFill>
                <a:latin typeface="Euclid" panose="02020503060505020303" pitchFamily="18" charset="0"/>
                <a:ea typeface="华文细黑" panose="02010600040101010101" pitchFamily="2" charset="-122"/>
              </a:rPr>
              <a:t>SQL </a:t>
            </a:r>
            <a:r>
              <a:rPr lang="zh-CN" altLang="en-US" sz="2400" b="1" dirty="0">
                <a:solidFill>
                  <a:schemeClr val="tx1"/>
                </a:solidFill>
                <a:latin typeface="Euclid" panose="02020503060505020303" pitchFamily="18" charset="0"/>
                <a:ea typeface="华文细黑" panose="02010600040101010101" pitchFamily="2" charset="-122"/>
              </a:rPr>
              <a:t>区无效。</a:t>
            </a:r>
            <a:endParaRPr lang="en-US" altLang="zh-CN" sz="24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4" name="矩形 3"/>
          <p:cNvSpPr/>
          <p:nvPr/>
        </p:nvSpPr>
        <p:spPr>
          <a:xfrm>
            <a:off x="177420" y="84222"/>
            <a:ext cx="1415772"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锁总结</a:t>
            </a:r>
            <a:endParaRPr lang="zh-CN" altLang="en-US" sz="3200" b="1" dirty="0">
              <a:ln w="0"/>
              <a:latin typeface="华文细黑" panose="02010600040101010101" pitchFamily="2" charset="-122"/>
              <a:ea typeface="华文细黑" panose="02010600040101010101" pitchFamily="2" charset="-122"/>
            </a:endParaRPr>
          </a:p>
        </p:txBody>
      </p:sp>
      <p:sp>
        <p:nvSpPr>
          <p:cNvPr id="6" name="矩形 5"/>
          <p:cNvSpPr/>
          <p:nvPr/>
        </p:nvSpPr>
        <p:spPr>
          <a:xfrm>
            <a:off x="697399" y="3125080"/>
            <a:ext cx="595035"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锁</a:t>
            </a:r>
            <a:endParaRPr lang="zh-CN" altLang="en-US" sz="3200" b="1" dirty="0">
              <a:ln w="0"/>
              <a:latin typeface="华文细黑" panose="02010600040101010101" pitchFamily="2" charset="-122"/>
              <a:ea typeface="华文细黑" panose="02010600040101010101" pitchFamily="2" charset="-122"/>
            </a:endParaRPr>
          </a:p>
        </p:txBody>
      </p:sp>
      <p:sp>
        <p:nvSpPr>
          <p:cNvPr id="7" name="左大括号 6"/>
          <p:cNvSpPr/>
          <p:nvPr/>
        </p:nvSpPr>
        <p:spPr>
          <a:xfrm>
            <a:off x="1248178" y="1502233"/>
            <a:ext cx="606748" cy="3853542"/>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矩形 9"/>
          <p:cNvSpPr/>
          <p:nvPr/>
        </p:nvSpPr>
        <p:spPr>
          <a:xfrm>
            <a:off x="3592286" y="448676"/>
            <a:ext cx="2050870" cy="1228863"/>
          </a:xfrm>
          <a:prstGeom prst="rect">
            <a:avLst/>
          </a:prstGeom>
          <a:noFill/>
        </p:spPr>
        <p:txBody>
          <a:bodyPr wrap="square" lIns="91440" tIns="45720" rIns="91440" bIns="45720">
            <a:spAutoFit/>
          </a:bodyPr>
          <a:lstStyle/>
          <a:p>
            <a:pPr>
              <a:lnSpc>
                <a:spcPct val="200000"/>
              </a:lnSpc>
            </a:pPr>
            <a:r>
              <a:rPr lang="zh-CN" altLang="en-US" sz="2000" b="1" dirty="0">
                <a:ln w="0"/>
                <a:latin typeface="华文细黑" panose="02010600040101010101" pitchFamily="2" charset="-122"/>
                <a:ea typeface="华文细黑" panose="02010600040101010101" pitchFamily="2" charset="-122"/>
              </a:rPr>
              <a:t>自动锁</a:t>
            </a:r>
            <a:endParaRPr lang="en-US" altLang="zh-CN" sz="2000" b="1" dirty="0">
              <a:ln w="0"/>
              <a:latin typeface="华文细黑" panose="02010600040101010101" pitchFamily="2" charset="-122"/>
              <a:ea typeface="华文细黑" panose="02010600040101010101" pitchFamily="2" charset="-122"/>
            </a:endParaRPr>
          </a:p>
          <a:p>
            <a:pPr>
              <a:lnSpc>
                <a:spcPct val="200000"/>
              </a:lnSpc>
            </a:pPr>
            <a:r>
              <a:rPr lang="zh-CN" altLang="en-US" sz="2000" b="1" dirty="0">
                <a:ln w="0"/>
                <a:latin typeface="华文细黑" panose="02010600040101010101" pitchFamily="2" charset="-122"/>
                <a:ea typeface="华文细黑" panose="02010600040101010101" pitchFamily="2" charset="-122"/>
              </a:rPr>
              <a:t>显式锁</a:t>
            </a:r>
            <a:endParaRPr lang="zh-CN" altLang="en-US" sz="2000" b="1" dirty="0">
              <a:ln w="0"/>
              <a:latin typeface="华文细黑" panose="02010600040101010101" pitchFamily="2" charset="-122"/>
              <a:ea typeface="华文细黑" panose="02010600040101010101" pitchFamily="2" charset="-122"/>
            </a:endParaRPr>
          </a:p>
        </p:txBody>
      </p:sp>
      <p:cxnSp>
        <p:nvCxnSpPr>
          <p:cNvPr id="12" name="直接连接符 11"/>
          <p:cNvCxnSpPr>
            <a:endCxn id="22" idx="1"/>
          </p:cNvCxnSpPr>
          <p:nvPr/>
        </p:nvCxnSpPr>
        <p:spPr>
          <a:xfrm flipV="1">
            <a:off x="1815737" y="1219275"/>
            <a:ext cx="1574078" cy="28202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3623992" y="1957816"/>
            <a:ext cx="4619900" cy="1228863"/>
          </a:xfrm>
          <a:prstGeom prst="rect">
            <a:avLst/>
          </a:prstGeom>
          <a:noFill/>
        </p:spPr>
        <p:txBody>
          <a:bodyPr wrap="square" lIns="91440" tIns="45720" rIns="91440" bIns="45720">
            <a:spAutoFit/>
          </a:bodyPr>
          <a:lstStyle/>
          <a:p>
            <a:pPr>
              <a:lnSpc>
                <a:spcPct val="200000"/>
              </a:lnSpc>
            </a:pPr>
            <a:r>
              <a:rPr lang="zh-CN" altLang="en-US" sz="2000" b="1" dirty="0">
                <a:ln w="0"/>
                <a:latin typeface="华文细黑" panose="02010600040101010101" pitchFamily="2" charset="-122"/>
                <a:ea typeface="华文细黑" panose="02010600040101010101" pitchFamily="2" charset="-122"/>
              </a:rPr>
              <a:t>共享锁（</a:t>
            </a:r>
            <a:r>
              <a:rPr lang="en-US" altLang="zh-CN" sz="2000" b="1" dirty="0">
                <a:ln w="0"/>
                <a:latin typeface="华文细黑" panose="02010600040101010101" pitchFamily="2" charset="-122"/>
                <a:ea typeface="华文细黑" panose="02010600040101010101" pitchFamily="2" charset="-122"/>
              </a:rPr>
              <a:t>S </a:t>
            </a:r>
            <a:r>
              <a:rPr lang="zh-CN" altLang="en-US" sz="2000" b="1" dirty="0">
                <a:ln w="0"/>
                <a:latin typeface="华文细黑" panose="02010600040101010101" pitchFamily="2" charset="-122"/>
                <a:ea typeface="华文细黑" panose="02010600040101010101" pitchFamily="2" charset="-122"/>
              </a:rPr>
              <a:t>锁，读锁）</a:t>
            </a:r>
            <a:endParaRPr lang="en-US" altLang="zh-CN" sz="2000" b="1" dirty="0">
              <a:ln w="0"/>
              <a:latin typeface="华文细黑" panose="02010600040101010101" pitchFamily="2" charset="-122"/>
              <a:ea typeface="华文细黑" panose="02010600040101010101" pitchFamily="2" charset="-122"/>
            </a:endParaRPr>
          </a:p>
          <a:p>
            <a:pPr>
              <a:lnSpc>
                <a:spcPct val="200000"/>
              </a:lnSpc>
            </a:pPr>
            <a:r>
              <a:rPr lang="zh-CN" altLang="en-US" sz="2000" b="1" dirty="0">
                <a:ln w="0"/>
                <a:latin typeface="华文细黑" panose="02010600040101010101" pitchFamily="2" charset="-122"/>
                <a:ea typeface="华文细黑" panose="02010600040101010101" pitchFamily="2" charset="-122"/>
              </a:rPr>
              <a:t>排它锁（</a:t>
            </a:r>
            <a:r>
              <a:rPr lang="en-US" altLang="zh-CN" sz="2000" b="1" dirty="0">
                <a:ln w="0"/>
                <a:latin typeface="华文细黑" panose="02010600040101010101" pitchFamily="2" charset="-122"/>
                <a:ea typeface="华文细黑" panose="02010600040101010101" pitchFamily="2" charset="-122"/>
              </a:rPr>
              <a:t>X </a:t>
            </a:r>
            <a:r>
              <a:rPr lang="zh-CN" altLang="en-US" sz="2000" b="1" dirty="0">
                <a:ln w="0"/>
                <a:latin typeface="华文细黑" panose="02010600040101010101" pitchFamily="2" charset="-122"/>
                <a:ea typeface="华文细黑" panose="02010600040101010101" pitchFamily="2" charset="-122"/>
              </a:rPr>
              <a:t>锁，独占锁，互斥锁，写锁）</a:t>
            </a:r>
            <a:endParaRPr lang="zh-CN" altLang="en-US" sz="2000" b="1" dirty="0">
              <a:ln w="0"/>
              <a:latin typeface="华文细黑" panose="02010600040101010101" pitchFamily="2" charset="-122"/>
              <a:ea typeface="华文细黑" panose="02010600040101010101" pitchFamily="2" charset="-122"/>
            </a:endParaRPr>
          </a:p>
        </p:txBody>
      </p:sp>
      <p:sp>
        <p:nvSpPr>
          <p:cNvPr id="16" name="矩形 15"/>
          <p:cNvSpPr/>
          <p:nvPr/>
        </p:nvSpPr>
        <p:spPr>
          <a:xfrm>
            <a:off x="3592286" y="4242809"/>
            <a:ext cx="1188721" cy="2246769"/>
          </a:xfrm>
          <a:prstGeom prst="rect">
            <a:avLst/>
          </a:prstGeom>
          <a:noFill/>
        </p:spPr>
        <p:txBody>
          <a:bodyPr wrap="square" lIns="91440" tIns="45720" rIns="91440" bIns="45720">
            <a:spAutoFit/>
          </a:bodyPr>
          <a:lstStyle/>
          <a:p>
            <a:r>
              <a:rPr lang="en-US" altLang="zh-CN" sz="2000" b="1" dirty="0">
                <a:ln w="0"/>
                <a:latin typeface="华文细黑" panose="02010600040101010101" pitchFamily="2" charset="-122"/>
                <a:ea typeface="华文细黑" panose="02010600040101010101" pitchFamily="2" charset="-122"/>
              </a:rPr>
              <a:t>DML</a:t>
            </a:r>
            <a:r>
              <a:rPr lang="zh-CN" altLang="en-US" sz="2000" b="1" dirty="0">
                <a:ln w="0"/>
                <a:latin typeface="华文细黑" panose="02010600040101010101" pitchFamily="2" charset="-122"/>
                <a:ea typeface="华文细黑" panose="02010600040101010101" pitchFamily="2" charset="-122"/>
              </a:rPr>
              <a:t>锁</a:t>
            </a:r>
            <a:endParaRPr lang="en-US" altLang="zh-CN" sz="2000" b="1" dirty="0">
              <a:ln w="0"/>
              <a:latin typeface="华文细黑" panose="02010600040101010101" pitchFamily="2" charset="-122"/>
              <a:ea typeface="华文细黑" panose="02010600040101010101" pitchFamily="2" charset="-122"/>
            </a:endParaRPr>
          </a:p>
          <a:p>
            <a:endParaRPr lang="en-US" altLang="zh-CN" sz="2000" b="1" dirty="0">
              <a:ln w="0"/>
              <a:latin typeface="华文细黑" panose="02010600040101010101" pitchFamily="2" charset="-122"/>
              <a:ea typeface="华文细黑" panose="02010600040101010101" pitchFamily="2" charset="-122"/>
            </a:endParaRPr>
          </a:p>
          <a:p>
            <a:endParaRPr lang="en-US" altLang="zh-CN" sz="2000" b="1" dirty="0">
              <a:ln w="0"/>
              <a:latin typeface="华文细黑" panose="02010600040101010101" pitchFamily="2" charset="-122"/>
              <a:ea typeface="华文细黑" panose="02010600040101010101" pitchFamily="2" charset="-122"/>
            </a:endParaRPr>
          </a:p>
          <a:p>
            <a:r>
              <a:rPr lang="en-US" altLang="zh-CN" sz="2000" b="1" dirty="0">
                <a:ln w="0"/>
                <a:latin typeface="华文细黑" panose="02010600040101010101" pitchFamily="2" charset="-122"/>
                <a:ea typeface="华文细黑" panose="02010600040101010101" pitchFamily="2" charset="-122"/>
              </a:rPr>
              <a:t>DDL</a:t>
            </a:r>
            <a:r>
              <a:rPr lang="zh-CN" altLang="en-US" sz="2000" b="1" dirty="0">
                <a:ln w="0"/>
                <a:latin typeface="华文细黑" panose="02010600040101010101" pitchFamily="2" charset="-122"/>
                <a:ea typeface="华文细黑" panose="02010600040101010101" pitchFamily="2" charset="-122"/>
              </a:rPr>
              <a:t>锁</a:t>
            </a:r>
            <a:endParaRPr lang="en-US" altLang="zh-CN" sz="2000" b="1" dirty="0">
              <a:ln w="0"/>
              <a:latin typeface="华文细黑" panose="02010600040101010101" pitchFamily="2" charset="-122"/>
              <a:ea typeface="华文细黑" panose="02010600040101010101" pitchFamily="2" charset="-122"/>
            </a:endParaRPr>
          </a:p>
          <a:p>
            <a:endParaRPr lang="en-US" altLang="zh-CN" sz="2000" b="1" dirty="0">
              <a:ln w="0"/>
              <a:latin typeface="华文细黑" panose="02010600040101010101" pitchFamily="2" charset="-122"/>
              <a:ea typeface="华文细黑" panose="02010600040101010101" pitchFamily="2" charset="-122"/>
            </a:endParaRPr>
          </a:p>
          <a:p>
            <a:endParaRPr lang="en-US" altLang="zh-CN" sz="2000" b="1" dirty="0">
              <a:ln w="0"/>
              <a:latin typeface="华文细黑" panose="02010600040101010101" pitchFamily="2" charset="-122"/>
              <a:ea typeface="华文细黑" panose="02010600040101010101" pitchFamily="2" charset="-122"/>
            </a:endParaRPr>
          </a:p>
          <a:p>
            <a:r>
              <a:rPr lang="zh-CN" altLang="en-US" sz="2000" b="1" dirty="0">
                <a:ln w="0"/>
                <a:latin typeface="华文细黑" panose="02010600040101010101" pitchFamily="2" charset="-122"/>
                <a:ea typeface="华文细黑" panose="02010600040101010101" pitchFamily="2" charset="-122"/>
              </a:rPr>
              <a:t>系统锁</a:t>
            </a:r>
            <a:endParaRPr lang="zh-CN" altLang="en-US" sz="2000" b="1" dirty="0">
              <a:ln w="0"/>
              <a:latin typeface="华文细黑" panose="02010600040101010101" pitchFamily="2" charset="-122"/>
              <a:ea typeface="华文细黑" panose="02010600040101010101" pitchFamily="2" charset="-122"/>
            </a:endParaRPr>
          </a:p>
        </p:txBody>
      </p:sp>
      <p:sp>
        <p:nvSpPr>
          <p:cNvPr id="18" name="矩形 17"/>
          <p:cNvSpPr/>
          <p:nvPr/>
        </p:nvSpPr>
        <p:spPr>
          <a:xfrm>
            <a:off x="5011783" y="3763030"/>
            <a:ext cx="4219304" cy="959558"/>
          </a:xfrm>
          <a:prstGeom prst="rect">
            <a:avLst/>
          </a:prstGeom>
          <a:noFill/>
        </p:spPr>
        <p:txBody>
          <a:bodyPr wrap="square" lIns="91440" tIns="45720" rIns="91440" bIns="45720">
            <a:spAutoFit/>
          </a:bodyPr>
          <a:lstStyle/>
          <a:p>
            <a:pPr>
              <a:lnSpc>
                <a:spcPct val="150000"/>
              </a:lnSpc>
            </a:pPr>
            <a:r>
              <a:rPr lang="zh-CN" altLang="en-US" sz="2000" b="1" dirty="0">
                <a:ln w="0"/>
                <a:latin typeface="华文细黑" panose="02010600040101010101" pitchFamily="2" charset="-122"/>
                <a:ea typeface="华文细黑" panose="02010600040101010101" pitchFamily="2" charset="-122"/>
              </a:rPr>
              <a:t>行锁（</a:t>
            </a:r>
            <a:r>
              <a:rPr lang="en-US" altLang="zh-CN" sz="2000" b="1" dirty="0">
                <a:ln w="0"/>
                <a:latin typeface="华文细黑" panose="02010600040101010101" pitchFamily="2" charset="-122"/>
                <a:ea typeface="华文细黑" panose="02010600040101010101" pitchFamily="2" charset="-122"/>
              </a:rPr>
              <a:t>TX</a:t>
            </a:r>
            <a:r>
              <a:rPr lang="zh-CN" altLang="en-US" sz="2000" b="1" dirty="0">
                <a:ln w="0"/>
                <a:latin typeface="华文细黑" panose="02010600040101010101" pitchFamily="2" charset="-122"/>
                <a:ea typeface="华文细黑" panose="02010600040101010101" pitchFamily="2" charset="-122"/>
              </a:rPr>
              <a:t>）</a:t>
            </a:r>
            <a:endParaRPr lang="en-US" altLang="zh-CN" sz="2000" b="1" dirty="0">
              <a:ln w="0"/>
              <a:latin typeface="华文细黑" panose="02010600040101010101" pitchFamily="2" charset="-122"/>
              <a:ea typeface="华文细黑" panose="02010600040101010101" pitchFamily="2" charset="-122"/>
            </a:endParaRPr>
          </a:p>
          <a:p>
            <a:pPr>
              <a:lnSpc>
                <a:spcPct val="150000"/>
              </a:lnSpc>
            </a:pPr>
            <a:r>
              <a:rPr lang="zh-CN" altLang="en-US" sz="2000" b="1" dirty="0">
                <a:ln w="0"/>
                <a:latin typeface="华文细黑" panose="02010600040101010101" pitchFamily="2" charset="-122"/>
                <a:ea typeface="华文细黑" panose="02010600040101010101" pitchFamily="2" charset="-122"/>
              </a:rPr>
              <a:t>表锁（</a:t>
            </a:r>
            <a:r>
              <a:rPr lang="en-US" altLang="zh-CN" sz="2000" b="1" dirty="0">
                <a:ln w="0"/>
                <a:latin typeface="华文细黑" panose="02010600040101010101" pitchFamily="2" charset="-122"/>
                <a:ea typeface="华文细黑" panose="02010600040101010101" pitchFamily="2" charset="-122"/>
              </a:rPr>
              <a:t>TM</a:t>
            </a:r>
            <a:r>
              <a:rPr lang="zh-CN" altLang="en-US" sz="2000" b="1" dirty="0">
                <a:ln w="0"/>
                <a:latin typeface="华文细黑" panose="02010600040101010101" pitchFamily="2" charset="-122"/>
                <a:ea typeface="华文细黑" panose="02010600040101010101" pitchFamily="2" charset="-122"/>
              </a:rPr>
              <a:t>）：</a:t>
            </a:r>
            <a:r>
              <a:rPr lang="en-US" altLang="zh-CN" sz="2000" b="1" dirty="0">
                <a:ln w="0"/>
                <a:latin typeface="华文细黑" panose="02010600040101010101" pitchFamily="2" charset="-122"/>
                <a:ea typeface="华文细黑" panose="02010600040101010101" pitchFamily="2" charset="-122"/>
              </a:rPr>
              <a:t>0-6</a:t>
            </a:r>
            <a:r>
              <a:rPr lang="zh-CN" altLang="en-US" sz="2000" b="1" dirty="0">
                <a:ln w="0"/>
                <a:latin typeface="华文细黑" panose="02010600040101010101" pitchFamily="2" charset="-122"/>
                <a:ea typeface="华文细黑" panose="02010600040101010101" pitchFamily="2" charset="-122"/>
              </a:rPr>
              <a:t>级</a:t>
            </a:r>
            <a:endParaRPr lang="zh-CN" altLang="en-US" sz="2000" b="1" dirty="0">
              <a:ln w="0"/>
              <a:latin typeface="华文细黑" panose="02010600040101010101" pitchFamily="2" charset="-122"/>
              <a:ea typeface="华文细黑" panose="02010600040101010101" pitchFamily="2" charset="-122"/>
            </a:endParaRPr>
          </a:p>
        </p:txBody>
      </p:sp>
      <p:sp>
        <p:nvSpPr>
          <p:cNvPr id="20" name="矩形 19"/>
          <p:cNvSpPr/>
          <p:nvPr/>
        </p:nvSpPr>
        <p:spPr>
          <a:xfrm>
            <a:off x="5011783" y="4951547"/>
            <a:ext cx="4219304" cy="1015663"/>
          </a:xfrm>
          <a:prstGeom prst="rect">
            <a:avLst/>
          </a:prstGeom>
          <a:noFill/>
        </p:spPr>
        <p:txBody>
          <a:bodyPr wrap="square" lIns="91440" tIns="45720" rIns="91440" bIns="45720">
            <a:spAutoFit/>
          </a:bodyPr>
          <a:lstStyle/>
          <a:p>
            <a:r>
              <a:rPr lang="zh-CN" altLang="en-US" sz="2000" b="1" dirty="0">
                <a:ln w="0"/>
                <a:latin typeface="华文细黑" panose="02010600040101010101" pitchFamily="2" charset="-122"/>
                <a:ea typeface="华文细黑" panose="02010600040101010101" pitchFamily="2" charset="-122"/>
              </a:rPr>
              <a:t>排它</a:t>
            </a:r>
            <a:r>
              <a:rPr lang="en-US" altLang="zh-CN" sz="2000" b="1" dirty="0">
                <a:ln w="0"/>
                <a:latin typeface="华文细黑" panose="02010600040101010101" pitchFamily="2" charset="-122"/>
                <a:ea typeface="华文细黑" panose="02010600040101010101" pitchFamily="2" charset="-122"/>
              </a:rPr>
              <a:t>DDL</a:t>
            </a:r>
            <a:r>
              <a:rPr lang="zh-CN" altLang="en-US" sz="2000" b="1" dirty="0">
                <a:ln w="0"/>
                <a:latin typeface="华文细黑" panose="02010600040101010101" pitchFamily="2" charset="-122"/>
                <a:ea typeface="华文细黑" panose="02010600040101010101" pitchFamily="2" charset="-122"/>
              </a:rPr>
              <a:t>锁（</a:t>
            </a:r>
            <a:r>
              <a:rPr lang="en-US" altLang="zh-CN" sz="2000" b="1" dirty="0">
                <a:ln w="0"/>
                <a:latin typeface="华文细黑" panose="02010600040101010101" pitchFamily="2" charset="-122"/>
                <a:ea typeface="华文细黑" panose="02010600040101010101" pitchFamily="2" charset="-122"/>
              </a:rPr>
              <a:t>XDDL</a:t>
            </a:r>
            <a:r>
              <a:rPr lang="zh-CN" altLang="en-US" sz="2000" b="1" dirty="0">
                <a:ln w="0"/>
                <a:latin typeface="华文细黑" panose="02010600040101010101" pitchFamily="2" charset="-122"/>
                <a:ea typeface="华文细黑" panose="02010600040101010101" pitchFamily="2" charset="-122"/>
              </a:rPr>
              <a:t>）</a:t>
            </a:r>
            <a:endParaRPr lang="en-US" altLang="zh-CN" sz="2000" b="1" dirty="0">
              <a:ln w="0"/>
              <a:latin typeface="华文细黑" panose="02010600040101010101" pitchFamily="2" charset="-122"/>
              <a:ea typeface="华文细黑" panose="02010600040101010101" pitchFamily="2" charset="-122"/>
            </a:endParaRPr>
          </a:p>
          <a:p>
            <a:r>
              <a:rPr lang="zh-CN" altLang="en-US" sz="2000" b="1" dirty="0">
                <a:ln w="0"/>
                <a:latin typeface="华文细黑" panose="02010600040101010101" pitchFamily="2" charset="-122"/>
                <a:ea typeface="华文细黑" panose="02010600040101010101" pitchFamily="2" charset="-122"/>
              </a:rPr>
              <a:t>共享</a:t>
            </a:r>
            <a:r>
              <a:rPr lang="en-US" altLang="zh-CN" sz="2000" b="1" dirty="0">
                <a:ln w="0"/>
                <a:latin typeface="华文细黑" panose="02010600040101010101" pitchFamily="2" charset="-122"/>
                <a:ea typeface="华文细黑" panose="02010600040101010101" pitchFamily="2" charset="-122"/>
              </a:rPr>
              <a:t>DDL</a:t>
            </a:r>
            <a:r>
              <a:rPr lang="zh-CN" altLang="en-US" sz="2000" b="1" dirty="0">
                <a:ln w="0"/>
                <a:latin typeface="华文细黑" panose="02010600040101010101" pitchFamily="2" charset="-122"/>
                <a:ea typeface="华文细黑" panose="02010600040101010101" pitchFamily="2" charset="-122"/>
              </a:rPr>
              <a:t>锁（</a:t>
            </a:r>
            <a:r>
              <a:rPr lang="en-US" altLang="zh-CN" sz="2000" b="1" dirty="0">
                <a:ln w="0"/>
                <a:latin typeface="华文细黑" panose="02010600040101010101" pitchFamily="2" charset="-122"/>
                <a:ea typeface="华文细黑" panose="02010600040101010101" pitchFamily="2" charset="-122"/>
              </a:rPr>
              <a:t>SDDL</a:t>
            </a:r>
            <a:r>
              <a:rPr lang="zh-CN" altLang="en-US" sz="2000" b="1" dirty="0">
                <a:ln w="0"/>
                <a:latin typeface="华文细黑" panose="02010600040101010101" pitchFamily="2" charset="-122"/>
                <a:ea typeface="华文细黑" panose="02010600040101010101" pitchFamily="2" charset="-122"/>
              </a:rPr>
              <a:t>）</a:t>
            </a:r>
            <a:endParaRPr lang="en-US" altLang="zh-CN" sz="2000" b="1" dirty="0">
              <a:ln w="0"/>
              <a:latin typeface="华文细黑" panose="02010600040101010101" pitchFamily="2" charset="-122"/>
              <a:ea typeface="华文细黑" panose="02010600040101010101" pitchFamily="2" charset="-122"/>
            </a:endParaRPr>
          </a:p>
          <a:p>
            <a:r>
              <a:rPr lang="zh-CN" altLang="en-US" sz="2000" b="1" dirty="0">
                <a:ln w="0"/>
                <a:latin typeface="华文细黑" panose="02010600040101010101" pitchFamily="2" charset="-122"/>
                <a:ea typeface="华文细黑" panose="02010600040101010101" pitchFamily="2" charset="-122"/>
              </a:rPr>
              <a:t>分析锁</a:t>
            </a:r>
            <a:endParaRPr lang="zh-CN" altLang="en-US" sz="2000" b="1" dirty="0">
              <a:ln w="0"/>
              <a:latin typeface="华文细黑" panose="02010600040101010101" pitchFamily="2" charset="-122"/>
              <a:ea typeface="华文细黑" panose="02010600040101010101" pitchFamily="2" charset="-122"/>
            </a:endParaRPr>
          </a:p>
        </p:txBody>
      </p:sp>
      <p:sp>
        <p:nvSpPr>
          <p:cNvPr id="22" name="左大括号 21"/>
          <p:cNvSpPr/>
          <p:nvPr/>
        </p:nvSpPr>
        <p:spPr>
          <a:xfrm>
            <a:off x="3389815" y="883760"/>
            <a:ext cx="117564" cy="67102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4" name="矩形 23"/>
          <p:cNvSpPr/>
          <p:nvPr/>
        </p:nvSpPr>
        <p:spPr>
          <a:xfrm>
            <a:off x="1643530" y="940784"/>
            <a:ext cx="1528353" cy="400110"/>
          </a:xfrm>
          <a:prstGeom prst="rect">
            <a:avLst/>
          </a:prstGeom>
          <a:noFill/>
        </p:spPr>
        <p:txBody>
          <a:bodyPr wrap="square" lIns="91440" tIns="45720" rIns="91440" bIns="45720">
            <a:spAutoFit/>
          </a:bodyPr>
          <a:lstStyle/>
          <a:p>
            <a:r>
              <a:rPr lang="zh-CN" altLang="en-US" sz="2000" b="1" dirty="0">
                <a:ln w="0"/>
                <a:latin typeface="华文细黑" panose="02010600040101010101" pitchFamily="2" charset="-122"/>
                <a:ea typeface="华文细黑" panose="02010600040101010101" pitchFamily="2" charset="-122"/>
              </a:rPr>
              <a:t>用户与系统</a:t>
            </a:r>
            <a:endParaRPr lang="zh-CN" altLang="en-US" sz="2000" b="1" dirty="0">
              <a:ln w="0"/>
              <a:latin typeface="华文细黑" panose="02010600040101010101" pitchFamily="2" charset="-122"/>
              <a:ea typeface="华文细黑" panose="02010600040101010101" pitchFamily="2" charset="-122"/>
            </a:endParaRPr>
          </a:p>
        </p:txBody>
      </p:sp>
      <p:sp>
        <p:nvSpPr>
          <p:cNvPr id="27" name="矩形 26"/>
          <p:cNvSpPr/>
          <p:nvPr/>
        </p:nvSpPr>
        <p:spPr>
          <a:xfrm>
            <a:off x="2040203" y="2609728"/>
            <a:ext cx="1528353" cy="400110"/>
          </a:xfrm>
          <a:prstGeom prst="rect">
            <a:avLst/>
          </a:prstGeom>
          <a:noFill/>
        </p:spPr>
        <p:txBody>
          <a:bodyPr wrap="square" lIns="91440" tIns="45720" rIns="91440" bIns="45720">
            <a:spAutoFit/>
          </a:bodyPr>
          <a:lstStyle/>
          <a:p>
            <a:r>
              <a:rPr lang="zh-CN" altLang="en-US" sz="2000" b="1" dirty="0">
                <a:ln w="0"/>
                <a:latin typeface="华文细黑" panose="02010600040101010101" pitchFamily="2" charset="-122"/>
                <a:ea typeface="华文细黑" panose="02010600040101010101" pitchFamily="2" charset="-122"/>
              </a:rPr>
              <a:t>锁级别</a:t>
            </a:r>
            <a:endParaRPr lang="zh-CN" altLang="en-US" sz="2000" b="1" dirty="0">
              <a:ln w="0"/>
              <a:latin typeface="华文细黑" panose="02010600040101010101" pitchFamily="2" charset="-122"/>
              <a:ea typeface="华文细黑" panose="02010600040101010101" pitchFamily="2" charset="-122"/>
            </a:endParaRPr>
          </a:p>
        </p:txBody>
      </p:sp>
      <p:sp>
        <p:nvSpPr>
          <p:cNvPr id="29" name="左大括号 28"/>
          <p:cNvSpPr/>
          <p:nvPr/>
        </p:nvSpPr>
        <p:spPr>
          <a:xfrm>
            <a:off x="3440322" y="2271085"/>
            <a:ext cx="183670" cy="853995"/>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1" name="直接连接符 30"/>
          <p:cNvCxnSpPr>
            <a:endCxn id="29" idx="1"/>
          </p:cNvCxnSpPr>
          <p:nvPr/>
        </p:nvCxnSpPr>
        <p:spPr>
          <a:xfrm flipV="1">
            <a:off x="1436914" y="2698083"/>
            <a:ext cx="2003408" cy="730917"/>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1728658" y="4356338"/>
            <a:ext cx="1661157" cy="707886"/>
          </a:xfrm>
          <a:prstGeom prst="rect">
            <a:avLst/>
          </a:prstGeom>
          <a:noFill/>
        </p:spPr>
        <p:txBody>
          <a:bodyPr wrap="square" lIns="91440" tIns="45720" rIns="91440" bIns="45720">
            <a:spAutoFit/>
          </a:bodyPr>
          <a:lstStyle/>
          <a:p>
            <a:r>
              <a:rPr lang="zh-CN" altLang="en-US" sz="2000" b="1" dirty="0">
                <a:ln w="0"/>
                <a:latin typeface="华文细黑" panose="02010600040101010101" pitchFamily="2" charset="-122"/>
                <a:ea typeface="华文细黑" panose="02010600040101010101" pitchFamily="2" charset="-122"/>
              </a:rPr>
              <a:t>操作</a:t>
            </a:r>
            <a:r>
              <a:rPr lang="en-US" altLang="zh-CN" sz="2000" b="1" dirty="0">
                <a:ln w="0"/>
                <a:latin typeface="华文细黑" panose="02010600040101010101" pitchFamily="2" charset="-122"/>
                <a:ea typeface="华文细黑" panose="02010600040101010101" pitchFamily="2" charset="-122"/>
              </a:rPr>
              <a:t>/</a:t>
            </a:r>
            <a:r>
              <a:rPr lang="zh-CN" altLang="en-US" sz="2000" b="1" dirty="0">
                <a:ln w="0"/>
                <a:latin typeface="华文细黑" panose="02010600040101010101" pitchFamily="2" charset="-122"/>
                <a:ea typeface="华文细黑" panose="02010600040101010101" pitchFamily="2" charset="-122"/>
              </a:rPr>
              <a:t>保护数据对象不同</a:t>
            </a:r>
            <a:endParaRPr lang="zh-CN" altLang="en-US" sz="2000" b="1" dirty="0">
              <a:ln w="0"/>
              <a:latin typeface="华文细黑" panose="02010600040101010101" pitchFamily="2" charset="-122"/>
              <a:ea typeface="华文细黑" panose="02010600040101010101" pitchFamily="2" charset="-122"/>
            </a:endParaRPr>
          </a:p>
        </p:txBody>
      </p:sp>
      <p:sp>
        <p:nvSpPr>
          <p:cNvPr id="35" name="左大括号 34"/>
          <p:cNvSpPr/>
          <p:nvPr/>
        </p:nvSpPr>
        <p:spPr>
          <a:xfrm>
            <a:off x="3239592" y="4466126"/>
            <a:ext cx="326569" cy="1779297"/>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7" name="直接连接符 36"/>
          <p:cNvCxnSpPr>
            <a:stCxn id="7" idx="2"/>
            <a:endCxn id="35" idx="1"/>
          </p:cNvCxnSpPr>
          <p:nvPr/>
        </p:nvCxnSpPr>
        <p:spPr>
          <a:xfrm>
            <a:off x="1854926" y="5355775"/>
            <a:ext cx="1384666"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9" name="左大括号 38"/>
          <p:cNvSpPr/>
          <p:nvPr/>
        </p:nvSpPr>
        <p:spPr>
          <a:xfrm>
            <a:off x="4572000" y="3995680"/>
            <a:ext cx="411478" cy="67102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1" name="左大括号 40"/>
          <p:cNvSpPr/>
          <p:nvPr/>
        </p:nvSpPr>
        <p:spPr>
          <a:xfrm>
            <a:off x="4565474" y="5123863"/>
            <a:ext cx="411478" cy="671029"/>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77420" y="84222"/>
            <a:ext cx="1826141"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课后作业</a:t>
            </a:r>
            <a:endParaRPr lang="zh-CN" altLang="en-US" sz="3200" b="1" dirty="0">
              <a:ln w="0"/>
              <a:latin typeface="华文细黑" panose="02010600040101010101" pitchFamily="2" charset="-122"/>
              <a:ea typeface="华文细黑" panose="02010600040101010101" pitchFamily="2" charset="-122"/>
            </a:endParaRPr>
          </a:p>
        </p:txBody>
      </p:sp>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a:p>
        </p:txBody>
      </p:sp>
      <p:sp>
        <p:nvSpPr>
          <p:cNvPr id="7" name="矩形 6"/>
          <p:cNvSpPr/>
          <p:nvPr/>
        </p:nvSpPr>
        <p:spPr>
          <a:xfrm>
            <a:off x="1177925" y="1556748"/>
            <a:ext cx="6788150" cy="3121269"/>
          </a:xfrm>
          <a:prstGeom prst="rect">
            <a:avLst/>
          </a:prstGeom>
          <a:noFill/>
        </p:spPr>
        <p:style>
          <a:lnRef idx="2">
            <a:schemeClr val="accent6"/>
          </a:lnRef>
          <a:fillRef idx="1">
            <a:schemeClr val="lt1"/>
          </a:fillRef>
          <a:effectRef idx="0">
            <a:schemeClr val="accent6"/>
          </a:effectRef>
          <a:fontRef idx="minor">
            <a:schemeClr val="dk1"/>
          </a:fontRef>
        </p:style>
        <p:txBody>
          <a:bodyPr wrap="square" anchor="t">
            <a:noAutofit/>
          </a:bodyPr>
          <a:lstStyle/>
          <a:p>
            <a:pPr marL="457200" indent="-457200">
              <a:lnSpc>
                <a:spcPct val="150000"/>
              </a:lnSpc>
              <a:buFont typeface="+mj-lt"/>
              <a:buAutoNum type="arabicPeriod"/>
            </a:pPr>
            <a:r>
              <a:rPr lang="zh-CN" altLang="en-US" sz="2000" b="1" dirty="0">
                <a:solidFill>
                  <a:schemeClr val="tx1"/>
                </a:solidFill>
                <a:latin typeface="Euclid" panose="02020503060505020303" pitchFamily="18" charset="0"/>
                <a:ea typeface="华文细黑" panose="02010600040101010101" pitchFamily="2" charset="-122"/>
              </a:rPr>
              <a:t>自行完成课件中事务的两个演示示例。</a:t>
            </a: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r>
              <a:rPr lang="zh-CN" altLang="en-US" sz="2000" b="1" dirty="0">
                <a:solidFill>
                  <a:schemeClr val="tx1"/>
                </a:solidFill>
                <a:latin typeface="Euclid" panose="02020503060505020303" pitchFamily="18" charset="0"/>
                <a:ea typeface="华文细黑" panose="02010600040101010101" pitchFamily="2" charset="-122"/>
              </a:rPr>
              <a:t>自学</a:t>
            </a:r>
            <a:r>
              <a:rPr lang="en-US" altLang="zh-CN" sz="2000" b="1" dirty="0" err="1">
                <a:solidFill>
                  <a:schemeClr val="tx1"/>
                </a:solidFill>
                <a:latin typeface="Euclid" panose="02020503060505020303" pitchFamily="18" charset="0"/>
                <a:ea typeface="华文细黑" panose="02010600040101010101" pitchFamily="2" charset="-122"/>
              </a:rPr>
              <a:t>v$lock</a:t>
            </a:r>
            <a:r>
              <a:rPr lang="zh-CN" altLang="en-US" sz="2000" b="1" dirty="0">
                <a:solidFill>
                  <a:schemeClr val="tx1"/>
                </a:solidFill>
                <a:latin typeface="Euclid" panose="02020503060505020303" pitchFamily="18" charset="0"/>
                <a:ea typeface="华文细黑" panose="02010600040101010101" pitchFamily="2" charset="-122"/>
              </a:rPr>
              <a:t> </a:t>
            </a: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endParaRPr lang="en-US" altLang="zh-CN" sz="2000" b="1" dirty="0">
              <a:solidFill>
                <a:schemeClr val="tx1"/>
              </a:solidFill>
              <a:latin typeface="Euclid" panose="02020503060505020303" pitchFamily="18" charset="0"/>
              <a:ea typeface="华文细黑" panose="02010600040101010101" pitchFamily="2" charset="-122"/>
            </a:endParaRPr>
          </a:p>
          <a:p>
            <a:pPr marL="457200" indent="-457200">
              <a:lnSpc>
                <a:spcPct val="150000"/>
              </a:lnSpc>
              <a:buFont typeface="+mj-lt"/>
              <a:buAutoNum type="arabicPeriod"/>
            </a:pPr>
            <a:r>
              <a:rPr lang="zh-CN" altLang="en-US" sz="2000" b="1" dirty="0">
                <a:solidFill>
                  <a:schemeClr val="tx1"/>
                </a:solidFill>
                <a:latin typeface="Euclid" panose="02020503060505020303" pitchFamily="18" charset="0"/>
                <a:ea typeface="华文细黑" panose="02010600040101010101" pitchFamily="2" charset="-122"/>
              </a:rPr>
              <a:t>关于锁的学习参考：</a:t>
            </a:r>
            <a:endParaRPr lang="en-US" altLang="zh-CN" sz="2000" b="1" dirty="0">
              <a:solidFill>
                <a:schemeClr val="tx1"/>
              </a:solidFill>
              <a:latin typeface="Euclid" panose="02020503060505020303" pitchFamily="18" charset="0"/>
              <a:ea typeface="华文细黑" panose="02010600040101010101" pitchFamily="2" charset="-122"/>
            </a:endParaRPr>
          </a:p>
          <a:p>
            <a:pPr>
              <a:lnSpc>
                <a:spcPct val="150000"/>
              </a:lnSpc>
            </a:pPr>
            <a:r>
              <a:rPr lang="en-US" altLang="zh-CN" sz="2000" b="1" dirty="0">
                <a:solidFill>
                  <a:schemeClr val="tx1"/>
                </a:solidFill>
                <a:latin typeface="Euclid" panose="02020503060505020303" pitchFamily="18" charset="0"/>
                <a:ea typeface="华文细黑" panose="02010600040101010101" pitchFamily="2" charset="-122"/>
              </a:rPr>
              <a:t>http://blog.itpub.net/29108856/viewspace-2147524/</a:t>
            </a:r>
            <a:endParaRPr lang="en-US" altLang="zh-CN" sz="2000" b="1" dirty="0">
              <a:solidFill>
                <a:schemeClr val="tx1"/>
              </a:solidFill>
              <a:latin typeface="Euclid" panose="02020503060505020303" pitchFamily="18" charset="0"/>
              <a:ea typeface="华文细黑" panose="0201060004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sp>
        <p:nvSpPr>
          <p:cNvPr id="33" name="矩形 32"/>
          <p:cNvSpPr/>
          <p:nvPr/>
        </p:nvSpPr>
        <p:spPr>
          <a:xfrm>
            <a:off x="309259" y="4845765"/>
            <a:ext cx="8525482" cy="173987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rgbClr val="C00000"/>
                </a:solidFill>
                <a:latin typeface="Euclid" panose="02020503060505020303" pitchFamily="18" charset="0"/>
                <a:ea typeface="华文细黑" panose="02010600040101010101" pitchFamily="2" charset="-122"/>
              </a:rPr>
              <a:t>部分提交状态</a:t>
            </a:r>
            <a:r>
              <a:rPr lang="zh-CN" altLang="en-US" sz="2400" b="1" dirty="0">
                <a:solidFill>
                  <a:schemeClr val="tx1"/>
                </a:solidFill>
                <a:latin typeface="Euclid" panose="02020503060505020303" pitchFamily="18" charset="0"/>
                <a:ea typeface="华文细黑" panose="02010600040101010101" pitchFamily="2" charset="-122"/>
              </a:rPr>
              <a:t>：事务中最后一条语句被执行后的状态。事务虽然已经完成，但由于实际输出可能在内存中，未被写回，可能还会发生硬件故障而失败，并进入中止状态。</a:t>
            </a:r>
            <a:endParaRPr lang="en-US" altLang="zh-CN" sz="2400" b="1" dirty="0">
              <a:solidFill>
                <a:schemeClr val="tx1"/>
              </a:solidFill>
              <a:latin typeface="Euclid" panose="02020503060505020303" pitchFamily="18" charset="0"/>
              <a:ea typeface="华文细黑" panose="02010600040101010101" pitchFamily="2" charset="-122"/>
            </a:endParaRPr>
          </a:p>
        </p:txBody>
      </p:sp>
      <p:grpSp>
        <p:nvGrpSpPr>
          <p:cNvPr id="21" name="组合 20"/>
          <p:cNvGrpSpPr/>
          <p:nvPr/>
        </p:nvGrpSpPr>
        <p:grpSpPr>
          <a:xfrm>
            <a:off x="706573" y="1462989"/>
            <a:ext cx="7732577" cy="2385111"/>
            <a:chOff x="782773" y="1796364"/>
            <a:chExt cx="7732577" cy="2385111"/>
          </a:xfrm>
        </p:grpSpPr>
        <p:sp>
          <p:nvSpPr>
            <p:cNvPr id="22" name="矩形 21"/>
            <p:cNvSpPr/>
            <p:nvPr/>
          </p:nvSpPr>
          <p:spPr>
            <a:xfrm>
              <a:off x="782773" y="2703169"/>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活动状态</a:t>
              </a:r>
              <a:endParaRPr lang="zh-CN" altLang="en-US" sz="2800" b="1" dirty="0">
                <a:latin typeface="华文中宋" panose="02010600040101010101" pitchFamily="2" charset="-122"/>
                <a:ea typeface="华文中宋" panose="02010600040101010101" pitchFamily="2" charset="-122"/>
              </a:endParaRPr>
            </a:p>
          </p:txBody>
        </p:sp>
        <p:sp>
          <p:nvSpPr>
            <p:cNvPr id="24" name="矩形 23"/>
            <p:cNvSpPr/>
            <p:nvPr/>
          </p:nvSpPr>
          <p:spPr>
            <a:xfrm>
              <a:off x="3446530" y="1796364"/>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solidFill>
                    <a:srgbClr val="C00000"/>
                  </a:solidFill>
                  <a:latin typeface="华文中宋" panose="02010600040101010101" pitchFamily="2" charset="-122"/>
                  <a:ea typeface="华文中宋" panose="02010600040101010101" pitchFamily="2" charset="-122"/>
                </a:rPr>
                <a:t>部分提交状态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25" name="矩形 24"/>
            <p:cNvSpPr/>
            <p:nvPr/>
          </p:nvSpPr>
          <p:spPr>
            <a:xfrm>
              <a:off x="3446530" y="3609975"/>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失败状态</a:t>
              </a:r>
              <a:endParaRPr lang="zh-CN" altLang="en-US" sz="2800" b="1" dirty="0">
                <a:latin typeface="华文中宋" panose="02010600040101010101" pitchFamily="2" charset="-122"/>
                <a:ea typeface="华文中宋" panose="02010600040101010101" pitchFamily="2" charset="-122"/>
              </a:endParaRPr>
            </a:p>
          </p:txBody>
        </p:sp>
        <p:sp>
          <p:nvSpPr>
            <p:cNvPr id="26" name="矩形 25"/>
            <p:cNvSpPr/>
            <p:nvPr/>
          </p:nvSpPr>
          <p:spPr>
            <a:xfrm>
              <a:off x="6677025" y="1796364"/>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提交状态</a:t>
              </a:r>
              <a:endParaRPr lang="zh-CN" altLang="en-US" sz="2800" b="1" dirty="0">
                <a:latin typeface="华文中宋" panose="02010600040101010101" pitchFamily="2" charset="-122"/>
                <a:ea typeface="华文中宋" panose="02010600040101010101" pitchFamily="2" charset="-122"/>
              </a:endParaRPr>
            </a:p>
          </p:txBody>
        </p:sp>
        <p:sp>
          <p:nvSpPr>
            <p:cNvPr id="29" name="矩形 28"/>
            <p:cNvSpPr/>
            <p:nvPr/>
          </p:nvSpPr>
          <p:spPr>
            <a:xfrm>
              <a:off x="6677025" y="3609975"/>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中止状态</a:t>
              </a:r>
              <a:endParaRPr lang="zh-CN" altLang="en-US" sz="2800" b="1" dirty="0">
                <a:latin typeface="华文中宋" panose="02010600040101010101" pitchFamily="2" charset="-122"/>
                <a:ea typeface="华文中宋" panose="02010600040101010101" pitchFamily="2" charset="-122"/>
              </a:endParaRPr>
            </a:p>
          </p:txBody>
        </p:sp>
        <p:cxnSp>
          <p:nvCxnSpPr>
            <p:cNvPr id="31" name="直接箭头连接符 30"/>
            <p:cNvCxnSpPr>
              <a:stCxn id="22" idx="3"/>
              <a:endCxn id="24" idx="1"/>
            </p:cNvCxnSpPr>
            <p:nvPr/>
          </p:nvCxnSpPr>
          <p:spPr>
            <a:xfrm flipV="1">
              <a:off x="2621098" y="2082114"/>
              <a:ext cx="825432" cy="906805"/>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34" name="直接箭头连接符 33"/>
            <p:cNvCxnSpPr>
              <a:stCxn id="22" idx="3"/>
              <a:endCxn id="25" idx="1"/>
            </p:cNvCxnSpPr>
            <p:nvPr/>
          </p:nvCxnSpPr>
          <p:spPr>
            <a:xfrm>
              <a:off x="2621098" y="2988919"/>
              <a:ext cx="825432" cy="9068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35" name="直接箭头连接符 34"/>
            <p:cNvCxnSpPr>
              <a:stCxn id="24" idx="3"/>
              <a:endCxn id="26" idx="1"/>
            </p:cNvCxnSpPr>
            <p:nvPr/>
          </p:nvCxnSpPr>
          <p:spPr>
            <a:xfrm>
              <a:off x="5851593" y="2082114"/>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36" name="直接箭头连接符 35"/>
            <p:cNvCxnSpPr>
              <a:stCxn id="25" idx="3"/>
              <a:endCxn id="29" idx="1"/>
            </p:cNvCxnSpPr>
            <p:nvPr/>
          </p:nvCxnSpPr>
          <p:spPr>
            <a:xfrm>
              <a:off x="5851593" y="3895725"/>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37" name="直接箭头连接符 36"/>
            <p:cNvCxnSpPr>
              <a:stCxn id="24" idx="2"/>
              <a:endCxn id="25" idx="0"/>
            </p:cNvCxnSpPr>
            <p:nvPr/>
          </p:nvCxnSpPr>
          <p:spPr>
            <a:xfrm>
              <a:off x="4649062" y="2367864"/>
              <a:ext cx="0" cy="1242111"/>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sp>
        <p:nvSpPr>
          <p:cNvPr id="38" name="矩形 37"/>
          <p:cNvSpPr/>
          <p:nvPr/>
        </p:nvSpPr>
        <p:spPr>
          <a:xfrm>
            <a:off x="2559851"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未决状态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39" name="直接连接符 38"/>
          <p:cNvCxnSpPr/>
          <p:nvPr/>
        </p:nvCxnSpPr>
        <p:spPr>
          <a:xfrm>
            <a:off x="6188109" y="933450"/>
            <a:ext cx="0" cy="3838575"/>
          </a:xfrm>
          <a:prstGeom prst="line">
            <a:avLst/>
          </a:prstGeom>
          <a:ln w="38100">
            <a:solidFill>
              <a:srgbClr val="C00000"/>
            </a:solidFill>
            <a:prstDash val="sysDot"/>
          </a:ln>
        </p:spPr>
        <p:style>
          <a:lnRef idx="3">
            <a:schemeClr val="accent1"/>
          </a:lnRef>
          <a:fillRef idx="0">
            <a:schemeClr val="accent1"/>
          </a:fillRef>
          <a:effectRef idx="2">
            <a:schemeClr val="accent1"/>
          </a:effectRef>
          <a:fontRef idx="minor">
            <a:schemeClr val="tx1"/>
          </a:fontRef>
        </p:style>
      </p:cxnSp>
      <p:sp>
        <p:nvSpPr>
          <p:cNvPr id="40" name="矩形 39"/>
          <p:cNvSpPr/>
          <p:nvPr/>
        </p:nvSpPr>
        <p:spPr>
          <a:xfrm>
            <a:off x="6709508"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已决状态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41" name="矩形 40"/>
          <p:cNvSpPr/>
          <p:nvPr/>
        </p:nvSpPr>
        <p:spPr>
          <a:xfrm>
            <a:off x="5602851" y="1878824"/>
            <a:ext cx="1170513"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commit</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42" name="矩形 41"/>
          <p:cNvSpPr/>
          <p:nvPr/>
        </p:nvSpPr>
        <p:spPr>
          <a:xfrm>
            <a:off x="5602850" y="3017319"/>
            <a:ext cx="1212704"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rollback</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grpSp>
        <p:nvGrpSpPr>
          <p:cNvPr id="27" name="组合 26"/>
          <p:cNvGrpSpPr/>
          <p:nvPr/>
        </p:nvGrpSpPr>
        <p:grpSpPr>
          <a:xfrm>
            <a:off x="706573" y="1462989"/>
            <a:ext cx="7732577" cy="2385111"/>
            <a:chOff x="782773" y="1796364"/>
            <a:chExt cx="7732577" cy="2385111"/>
          </a:xfrm>
        </p:grpSpPr>
        <p:sp>
          <p:nvSpPr>
            <p:cNvPr id="2" name="矩形 1"/>
            <p:cNvSpPr/>
            <p:nvPr/>
          </p:nvSpPr>
          <p:spPr>
            <a:xfrm>
              <a:off x="782773" y="2703169"/>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活动状态</a:t>
              </a:r>
              <a:endParaRPr lang="zh-CN" altLang="en-US" sz="2800" b="1" dirty="0">
                <a:latin typeface="华文中宋" panose="02010600040101010101" pitchFamily="2" charset="-122"/>
                <a:ea typeface="华文中宋" panose="02010600040101010101" pitchFamily="2" charset="-122"/>
              </a:endParaRPr>
            </a:p>
          </p:txBody>
        </p:sp>
        <p:sp>
          <p:nvSpPr>
            <p:cNvPr id="9" name="矩形 8"/>
            <p:cNvSpPr/>
            <p:nvPr/>
          </p:nvSpPr>
          <p:spPr>
            <a:xfrm>
              <a:off x="3446530" y="1796364"/>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部分提交状态</a:t>
              </a:r>
              <a:endParaRPr lang="zh-CN" altLang="en-US" sz="2800" b="1" dirty="0">
                <a:latin typeface="华文中宋" panose="02010600040101010101" pitchFamily="2" charset="-122"/>
                <a:ea typeface="华文中宋" panose="02010600040101010101" pitchFamily="2" charset="-122"/>
              </a:endParaRPr>
            </a:p>
          </p:txBody>
        </p:sp>
        <p:sp>
          <p:nvSpPr>
            <p:cNvPr id="10" name="矩形 9"/>
            <p:cNvSpPr/>
            <p:nvPr/>
          </p:nvSpPr>
          <p:spPr>
            <a:xfrm>
              <a:off x="3446530" y="3609975"/>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失败状态</a:t>
              </a:r>
              <a:endParaRPr lang="zh-CN" altLang="en-US" sz="2800" b="1" dirty="0">
                <a:latin typeface="华文中宋" panose="02010600040101010101" pitchFamily="2" charset="-122"/>
                <a:ea typeface="华文中宋" panose="02010600040101010101" pitchFamily="2" charset="-122"/>
              </a:endParaRPr>
            </a:p>
          </p:txBody>
        </p:sp>
        <p:sp>
          <p:nvSpPr>
            <p:cNvPr id="11" name="矩形 10"/>
            <p:cNvSpPr/>
            <p:nvPr/>
          </p:nvSpPr>
          <p:spPr>
            <a:xfrm>
              <a:off x="6677025" y="1796364"/>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solidFill>
                    <a:srgbClr val="C00000"/>
                  </a:solidFill>
                  <a:latin typeface="华文中宋" panose="02010600040101010101" pitchFamily="2" charset="-122"/>
                  <a:ea typeface="华文中宋" panose="02010600040101010101" pitchFamily="2" charset="-122"/>
                </a:rPr>
                <a:t>提交状态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2" name="矩形 11"/>
            <p:cNvSpPr/>
            <p:nvPr/>
          </p:nvSpPr>
          <p:spPr>
            <a:xfrm>
              <a:off x="6677025" y="3609975"/>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中止状态</a:t>
              </a:r>
              <a:endParaRPr lang="zh-CN" altLang="en-US" sz="2800" b="1" dirty="0">
                <a:latin typeface="华文中宋" panose="02010600040101010101" pitchFamily="2" charset="-122"/>
                <a:ea typeface="华文中宋" panose="02010600040101010101" pitchFamily="2" charset="-122"/>
              </a:endParaRPr>
            </a:p>
          </p:txBody>
        </p:sp>
        <p:cxnSp>
          <p:nvCxnSpPr>
            <p:cNvPr id="13" name="直接箭头连接符 12"/>
            <p:cNvCxnSpPr>
              <a:stCxn id="2" idx="3"/>
              <a:endCxn id="9" idx="1"/>
            </p:cNvCxnSpPr>
            <p:nvPr/>
          </p:nvCxnSpPr>
          <p:spPr>
            <a:xfrm flipV="1">
              <a:off x="2621098" y="2082114"/>
              <a:ext cx="825432" cy="906805"/>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a:stCxn id="2" idx="3"/>
              <a:endCxn id="10" idx="1"/>
            </p:cNvCxnSpPr>
            <p:nvPr/>
          </p:nvCxnSpPr>
          <p:spPr>
            <a:xfrm>
              <a:off x="2621098" y="2988919"/>
              <a:ext cx="825432" cy="9068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a:stCxn id="9" idx="3"/>
              <a:endCxn id="11" idx="1"/>
            </p:cNvCxnSpPr>
            <p:nvPr/>
          </p:nvCxnSpPr>
          <p:spPr>
            <a:xfrm>
              <a:off x="5851593" y="2082114"/>
              <a:ext cx="825432" cy="0"/>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0" idx="3"/>
              <a:endCxn id="12" idx="1"/>
            </p:cNvCxnSpPr>
            <p:nvPr/>
          </p:nvCxnSpPr>
          <p:spPr>
            <a:xfrm>
              <a:off x="5851593" y="3895725"/>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p:cNvCxnSpPr>
              <a:stCxn id="9" idx="2"/>
              <a:endCxn id="10" idx="0"/>
            </p:cNvCxnSpPr>
            <p:nvPr/>
          </p:nvCxnSpPr>
          <p:spPr>
            <a:xfrm>
              <a:off x="4649062" y="2367864"/>
              <a:ext cx="0" cy="1242111"/>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sp>
        <p:nvSpPr>
          <p:cNvPr id="28" name="矩形 27"/>
          <p:cNvSpPr/>
          <p:nvPr/>
        </p:nvSpPr>
        <p:spPr>
          <a:xfrm>
            <a:off x="2559851"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未决状态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6188109" y="933450"/>
            <a:ext cx="0" cy="3838575"/>
          </a:xfrm>
          <a:prstGeom prst="line">
            <a:avLst/>
          </a:prstGeom>
          <a:ln w="38100">
            <a:solidFill>
              <a:srgbClr val="C00000"/>
            </a:solidFill>
            <a:prstDash val="sysDot"/>
          </a:ln>
        </p:spPr>
        <p:style>
          <a:lnRef idx="3">
            <a:schemeClr val="accent1"/>
          </a:lnRef>
          <a:fillRef idx="0">
            <a:schemeClr val="accent1"/>
          </a:fillRef>
          <a:effectRef idx="2">
            <a:schemeClr val="accent1"/>
          </a:effectRef>
          <a:fontRef idx="minor">
            <a:schemeClr val="tx1"/>
          </a:fontRef>
        </p:style>
      </p:cxnSp>
      <p:sp>
        <p:nvSpPr>
          <p:cNvPr id="32" name="矩形 31"/>
          <p:cNvSpPr/>
          <p:nvPr/>
        </p:nvSpPr>
        <p:spPr>
          <a:xfrm>
            <a:off x="6709508"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已决状态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a:xfrm>
            <a:off x="309259" y="4845765"/>
            <a:ext cx="8525482" cy="173987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rgbClr val="C00000"/>
                </a:solidFill>
                <a:latin typeface="Euclid" panose="02020503060505020303" pitchFamily="18" charset="0"/>
                <a:ea typeface="华文细黑" panose="02010600040101010101" pitchFamily="2" charset="-122"/>
              </a:rPr>
              <a:t>提交状态</a:t>
            </a:r>
            <a:r>
              <a:rPr lang="zh-CN" altLang="en-US" sz="2400" b="1" dirty="0">
                <a:solidFill>
                  <a:schemeClr val="tx1"/>
                </a:solidFill>
                <a:latin typeface="Euclid" panose="02020503060505020303" pitchFamily="18" charset="0"/>
                <a:ea typeface="华文细黑" panose="02010600040101010101" pitchFamily="2" charset="-122"/>
              </a:rPr>
              <a:t>：事务在部分提交后，将往磁盘中写入数据，最后一条信息写入后的状态称为提交状态，进入提交状态的事务就成功完成了。</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21" name="矩形 20"/>
          <p:cNvSpPr/>
          <p:nvPr/>
        </p:nvSpPr>
        <p:spPr>
          <a:xfrm>
            <a:off x="5602851" y="1878824"/>
            <a:ext cx="1170513"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commit</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22" name="矩形 21"/>
          <p:cNvSpPr/>
          <p:nvPr/>
        </p:nvSpPr>
        <p:spPr>
          <a:xfrm>
            <a:off x="5602850" y="3017319"/>
            <a:ext cx="1212704"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rollback</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grpSp>
        <p:nvGrpSpPr>
          <p:cNvPr id="27" name="组合 26"/>
          <p:cNvGrpSpPr/>
          <p:nvPr/>
        </p:nvGrpSpPr>
        <p:grpSpPr>
          <a:xfrm>
            <a:off x="706573" y="1462989"/>
            <a:ext cx="7732577" cy="2385111"/>
            <a:chOff x="782773" y="1796364"/>
            <a:chExt cx="7732577" cy="2385111"/>
          </a:xfrm>
        </p:grpSpPr>
        <p:sp>
          <p:nvSpPr>
            <p:cNvPr id="2" name="矩形 1"/>
            <p:cNvSpPr/>
            <p:nvPr/>
          </p:nvSpPr>
          <p:spPr>
            <a:xfrm>
              <a:off x="782773" y="2703169"/>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活动状态</a:t>
              </a:r>
              <a:endParaRPr lang="zh-CN" altLang="en-US" sz="2800" b="1" dirty="0">
                <a:latin typeface="华文中宋" panose="02010600040101010101" pitchFamily="2" charset="-122"/>
                <a:ea typeface="华文中宋" panose="02010600040101010101" pitchFamily="2" charset="-122"/>
              </a:endParaRPr>
            </a:p>
          </p:txBody>
        </p:sp>
        <p:sp>
          <p:nvSpPr>
            <p:cNvPr id="9" name="矩形 8"/>
            <p:cNvSpPr/>
            <p:nvPr/>
          </p:nvSpPr>
          <p:spPr>
            <a:xfrm>
              <a:off x="3446530" y="1796364"/>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部分提交状态</a:t>
              </a:r>
              <a:endParaRPr lang="zh-CN" altLang="en-US" sz="2800" b="1" dirty="0">
                <a:latin typeface="华文中宋" panose="02010600040101010101" pitchFamily="2" charset="-122"/>
                <a:ea typeface="华文中宋" panose="02010600040101010101" pitchFamily="2" charset="-122"/>
              </a:endParaRPr>
            </a:p>
          </p:txBody>
        </p:sp>
        <p:sp>
          <p:nvSpPr>
            <p:cNvPr id="10" name="矩形 9"/>
            <p:cNvSpPr/>
            <p:nvPr/>
          </p:nvSpPr>
          <p:spPr>
            <a:xfrm>
              <a:off x="3446530" y="3609975"/>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solidFill>
                    <a:srgbClr val="C00000"/>
                  </a:solidFill>
                  <a:latin typeface="华文中宋" panose="02010600040101010101" pitchFamily="2" charset="-122"/>
                  <a:ea typeface="华文中宋" panose="02010600040101010101" pitchFamily="2" charset="-122"/>
                </a:rPr>
                <a:t>失败状态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11" name="矩形 10"/>
            <p:cNvSpPr/>
            <p:nvPr/>
          </p:nvSpPr>
          <p:spPr>
            <a:xfrm>
              <a:off x="6677025" y="1796364"/>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提交状态</a:t>
              </a:r>
              <a:endParaRPr lang="zh-CN" altLang="en-US" sz="2800" b="1" dirty="0">
                <a:latin typeface="华文中宋" panose="02010600040101010101" pitchFamily="2" charset="-122"/>
                <a:ea typeface="华文中宋" panose="02010600040101010101" pitchFamily="2" charset="-122"/>
              </a:endParaRPr>
            </a:p>
          </p:txBody>
        </p:sp>
        <p:sp>
          <p:nvSpPr>
            <p:cNvPr id="12" name="矩形 11"/>
            <p:cNvSpPr/>
            <p:nvPr/>
          </p:nvSpPr>
          <p:spPr>
            <a:xfrm>
              <a:off x="6677025" y="3609975"/>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中止状态</a:t>
              </a:r>
              <a:endParaRPr lang="zh-CN" altLang="en-US" sz="2800" b="1" dirty="0">
                <a:latin typeface="华文中宋" panose="02010600040101010101" pitchFamily="2" charset="-122"/>
                <a:ea typeface="华文中宋" panose="02010600040101010101" pitchFamily="2" charset="-122"/>
              </a:endParaRPr>
            </a:p>
          </p:txBody>
        </p:sp>
        <p:cxnSp>
          <p:nvCxnSpPr>
            <p:cNvPr id="13" name="直接箭头连接符 12"/>
            <p:cNvCxnSpPr>
              <a:stCxn id="2" idx="3"/>
              <a:endCxn id="9" idx="1"/>
            </p:cNvCxnSpPr>
            <p:nvPr/>
          </p:nvCxnSpPr>
          <p:spPr>
            <a:xfrm flipV="1">
              <a:off x="2621098" y="2082114"/>
              <a:ext cx="825432" cy="906805"/>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a:stCxn id="2" idx="3"/>
              <a:endCxn id="10" idx="1"/>
            </p:cNvCxnSpPr>
            <p:nvPr/>
          </p:nvCxnSpPr>
          <p:spPr>
            <a:xfrm>
              <a:off x="2621098" y="2988919"/>
              <a:ext cx="825432" cy="906806"/>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a:stCxn id="9" idx="3"/>
              <a:endCxn id="11" idx="1"/>
            </p:cNvCxnSpPr>
            <p:nvPr/>
          </p:nvCxnSpPr>
          <p:spPr>
            <a:xfrm>
              <a:off x="5851593" y="2082114"/>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0" idx="3"/>
              <a:endCxn id="12" idx="1"/>
            </p:cNvCxnSpPr>
            <p:nvPr/>
          </p:nvCxnSpPr>
          <p:spPr>
            <a:xfrm>
              <a:off x="5851593" y="3895725"/>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p:cNvCxnSpPr>
              <a:stCxn id="9" idx="2"/>
              <a:endCxn id="10" idx="0"/>
            </p:cNvCxnSpPr>
            <p:nvPr/>
          </p:nvCxnSpPr>
          <p:spPr>
            <a:xfrm>
              <a:off x="4649062" y="2367864"/>
              <a:ext cx="0" cy="1242111"/>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grpSp>
      <p:sp>
        <p:nvSpPr>
          <p:cNvPr id="28" name="矩形 27"/>
          <p:cNvSpPr/>
          <p:nvPr/>
        </p:nvSpPr>
        <p:spPr>
          <a:xfrm>
            <a:off x="2559851"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未决状态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6188109" y="933450"/>
            <a:ext cx="0" cy="3838575"/>
          </a:xfrm>
          <a:prstGeom prst="line">
            <a:avLst/>
          </a:prstGeom>
          <a:ln w="38100">
            <a:solidFill>
              <a:srgbClr val="C00000"/>
            </a:solidFill>
            <a:prstDash val="sysDot"/>
          </a:ln>
        </p:spPr>
        <p:style>
          <a:lnRef idx="3">
            <a:schemeClr val="accent1"/>
          </a:lnRef>
          <a:fillRef idx="0">
            <a:schemeClr val="accent1"/>
          </a:fillRef>
          <a:effectRef idx="2">
            <a:schemeClr val="accent1"/>
          </a:effectRef>
          <a:fontRef idx="minor">
            <a:schemeClr val="tx1"/>
          </a:fontRef>
        </p:style>
      </p:cxnSp>
      <p:sp>
        <p:nvSpPr>
          <p:cNvPr id="32" name="矩形 31"/>
          <p:cNvSpPr/>
          <p:nvPr/>
        </p:nvSpPr>
        <p:spPr>
          <a:xfrm>
            <a:off x="6709508"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已决状态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a:xfrm>
            <a:off x="309259" y="4845765"/>
            <a:ext cx="8525482" cy="1739870"/>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rgbClr val="C00000"/>
                </a:solidFill>
                <a:latin typeface="Euclid" panose="02020503060505020303" pitchFamily="18" charset="0"/>
                <a:ea typeface="华文细黑" panose="02010600040101010101" pitchFamily="2" charset="-122"/>
              </a:rPr>
              <a:t>失败状态</a:t>
            </a:r>
            <a:r>
              <a:rPr lang="zh-CN" altLang="en-US" sz="2400" b="1" dirty="0">
                <a:solidFill>
                  <a:schemeClr val="tx1"/>
                </a:solidFill>
                <a:latin typeface="Euclid" panose="02020503060505020303" pitchFamily="18" charset="0"/>
                <a:ea typeface="华文细黑" panose="02010600040101010101" pitchFamily="2" charset="-122"/>
              </a:rPr>
              <a:t>：事务不能正常执行的状态。导致失败状态的发生可能原因有硬件问题或逻辑错误，这时事务必须回滚，进入中止状态。</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21" name="矩形 20"/>
          <p:cNvSpPr/>
          <p:nvPr/>
        </p:nvSpPr>
        <p:spPr>
          <a:xfrm>
            <a:off x="5602851" y="1878824"/>
            <a:ext cx="1170513"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commit</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22" name="矩形 21"/>
          <p:cNvSpPr/>
          <p:nvPr/>
        </p:nvSpPr>
        <p:spPr>
          <a:xfrm>
            <a:off x="5602850" y="3017319"/>
            <a:ext cx="1212704"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rollback</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7"/>
          <p:cNvSpPr>
            <a:spLocks noGrp="1"/>
          </p:cNvSpPr>
          <p:nvPr>
            <p:ph type="sldNum" sz="quarter" idx="12"/>
          </p:nvPr>
        </p:nvSpPr>
        <p:spPr/>
        <p:txBody>
          <a:bodyPr/>
          <a:lstStyle/>
          <a:p>
            <a:fld id="{CA0359FA-D625-4310-B545-F187C9061FA8}" type="slidenum">
              <a:rPr lang="zh-CN" altLang="en-US" smtClean="0"/>
            </a:fld>
            <a:endParaRPr lang="zh-CN" altLang="en-US" dirty="0"/>
          </a:p>
        </p:txBody>
      </p:sp>
      <p:sp>
        <p:nvSpPr>
          <p:cNvPr id="6" name="矩形 5"/>
          <p:cNvSpPr/>
          <p:nvPr/>
        </p:nvSpPr>
        <p:spPr>
          <a:xfrm>
            <a:off x="309259" y="859709"/>
            <a:ext cx="8525482" cy="523220"/>
          </a:xfrm>
          <a:prstGeom prst="rect">
            <a:avLst/>
          </a:prstGeom>
        </p:spPr>
        <p:txBody>
          <a:bodyPr wrap="square">
            <a:spAutoFit/>
          </a:bodyPr>
          <a:lstStyle/>
          <a:p>
            <a:pPr marL="342900" indent="-342900">
              <a:buFont typeface="Wingdings" panose="05000000000000000000" pitchFamily="2" charset="2"/>
              <a:buChar char="p"/>
            </a:pPr>
            <a:r>
              <a:rPr lang="zh-CN" altLang="en-US" sz="2800" b="1" dirty="0">
                <a:solidFill>
                  <a:srgbClr val="C00000"/>
                </a:solidFill>
                <a:latin typeface="华文中宋" panose="02010600040101010101" pitchFamily="2" charset="-122"/>
                <a:ea typeface="华文中宋" panose="02010600040101010101" pitchFamily="2" charset="-122"/>
              </a:rPr>
              <a:t>事务的状态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sp>
        <p:nvSpPr>
          <p:cNvPr id="7" name="矩形 6"/>
          <p:cNvSpPr/>
          <p:nvPr/>
        </p:nvSpPr>
        <p:spPr>
          <a:xfrm>
            <a:off x="177420" y="84222"/>
            <a:ext cx="1005403" cy="584775"/>
          </a:xfrm>
          <a:prstGeom prst="rect">
            <a:avLst/>
          </a:prstGeom>
          <a:noFill/>
        </p:spPr>
        <p:txBody>
          <a:bodyPr wrap="none" lIns="91440" tIns="45720" rIns="91440" bIns="45720">
            <a:spAutoFit/>
          </a:bodyPr>
          <a:lstStyle/>
          <a:p>
            <a:r>
              <a:rPr lang="zh-CN" altLang="en-US" sz="3200" b="1" dirty="0">
                <a:ln w="0"/>
                <a:latin typeface="华文细黑" panose="02010600040101010101" pitchFamily="2" charset="-122"/>
                <a:ea typeface="华文细黑" panose="02010600040101010101" pitchFamily="2" charset="-122"/>
              </a:rPr>
              <a:t>事务</a:t>
            </a:r>
            <a:endParaRPr lang="zh-CN" altLang="en-US" sz="3200" b="1" dirty="0">
              <a:ln w="0"/>
              <a:latin typeface="华文细黑" panose="02010600040101010101" pitchFamily="2" charset="-122"/>
              <a:ea typeface="华文细黑" panose="02010600040101010101" pitchFamily="2" charset="-122"/>
            </a:endParaRPr>
          </a:p>
        </p:txBody>
      </p:sp>
      <p:grpSp>
        <p:nvGrpSpPr>
          <p:cNvPr id="27" name="组合 26"/>
          <p:cNvGrpSpPr/>
          <p:nvPr/>
        </p:nvGrpSpPr>
        <p:grpSpPr>
          <a:xfrm>
            <a:off x="706573" y="1462989"/>
            <a:ext cx="7732577" cy="2385111"/>
            <a:chOff x="782773" y="1796364"/>
            <a:chExt cx="7732577" cy="2385111"/>
          </a:xfrm>
        </p:grpSpPr>
        <p:sp>
          <p:nvSpPr>
            <p:cNvPr id="2" name="矩形 1"/>
            <p:cNvSpPr/>
            <p:nvPr/>
          </p:nvSpPr>
          <p:spPr>
            <a:xfrm>
              <a:off x="782773" y="2703169"/>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活动状态</a:t>
              </a:r>
              <a:endParaRPr lang="zh-CN" altLang="en-US" sz="2800" b="1" dirty="0">
                <a:latin typeface="华文中宋" panose="02010600040101010101" pitchFamily="2" charset="-122"/>
                <a:ea typeface="华文中宋" panose="02010600040101010101" pitchFamily="2" charset="-122"/>
              </a:endParaRPr>
            </a:p>
          </p:txBody>
        </p:sp>
        <p:sp>
          <p:nvSpPr>
            <p:cNvPr id="9" name="矩形 8"/>
            <p:cNvSpPr/>
            <p:nvPr/>
          </p:nvSpPr>
          <p:spPr>
            <a:xfrm>
              <a:off x="3446530" y="1796364"/>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部分提交状态</a:t>
              </a:r>
              <a:endParaRPr lang="zh-CN" altLang="en-US" sz="2800" b="1" dirty="0">
                <a:latin typeface="华文中宋" panose="02010600040101010101" pitchFamily="2" charset="-122"/>
                <a:ea typeface="华文中宋" panose="02010600040101010101" pitchFamily="2" charset="-122"/>
              </a:endParaRPr>
            </a:p>
          </p:txBody>
        </p:sp>
        <p:sp>
          <p:nvSpPr>
            <p:cNvPr id="10" name="矩形 9"/>
            <p:cNvSpPr/>
            <p:nvPr/>
          </p:nvSpPr>
          <p:spPr>
            <a:xfrm>
              <a:off x="3446530" y="3609975"/>
              <a:ext cx="2405063"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失败状态</a:t>
              </a:r>
              <a:endParaRPr lang="zh-CN" altLang="en-US" sz="2800" b="1" dirty="0">
                <a:latin typeface="华文中宋" panose="02010600040101010101" pitchFamily="2" charset="-122"/>
                <a:ea typeface="华文中宋" panose="02010600040101010101" pitchFamily="2" charset="-122"/>
              </a:endParaRPr>
            </a:p>
          </p:txBody>
        </p:sp>
        <p:sp>
          <p:nvSpPr>
            <p:cNvPr id="11" name="矩形 10"/>
            <p:cNvSpPr/>
            <p:nvPr/>
          </p:nvSpPr>
          <p:spPr>
            <a:xfrm>
              <a:off x="6677025" y="1796364"/>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latin typeface="华文中宋" panose="02010600040101010101" pitchFamily="2" charset="-122"/>
                  <a:ea typeface="华文中宋" panose="02010600040101010101" pitchFamily="2" charset="-122"/>
                </a:rPr>
                <a:t>提交状态</a:t>
              </a:r>
              <a:endParaRPr lang="zh-CN" altLang="en-US" sz="2800" b="1" dirty="0">
                <a:latin typeface="华文中宋" panose="02010600040101010101" pitchFamily="2" charset="-122"/>
                <a:ea typeface="华文中宋" panose="02010600040101010101" pitchFamily="2" charset="-122"/>
              </a:endParaRPr>
            </a:p>
          </p:txBody>
        </p:sp>
        <p:sp>
          <p:nvSpPr>
            <p:cNvPr id="12" name="矩形 11"/>
            <p:cNvSpPr/>
            <p:nvPr/>
          </p:nvSpPr>
          <p:spPr>
            <a:xfrm>
              <a:off x="6677025" y="3609975"/>
              <a:ext cx="1838325" cy="5715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zh-CN" altLang="en-US" sz="2800" b="1" dirty="0">
                  <a:solidFill>
                    <a:srgbClr val="C00000"/>
                  </a:solidFill>
                  <a:latin typeface="华文中宋" panose="02010600040101010101" pitchFamily="2" charset="-122"/>
                  <a:ea typeface="华文中宋" panose="02010600040101010101" pitchFamily="2" charset="-122"/>
                </a:rPr>
                <a:t>中止状态</a:t>
              </a:r>
              <a:endParaRPr lang="zh-CN" altLang="en-US" sz="2800" b="1" dirty="0">
                <a:solidFill>
                  <a:srgbClr val="C00000"/>
                </a:solidFill>
                <a:latin typeface="华文中宋" panose="02010600040101010101" pitchFamily="2" charset="-122"/>
                <a:ea typeface="华文中宋" panose="02010600040101010101" pitchFamily="2" charset="-122"/>
              </a:endParaRPr>
            </a:p>
          </p:txBody>
        </p:sp>
        <p:cxnSp>
          <p:nvCxnSpPr>
            <p:cNvPr id="13" name="直接箭头连接符 12"/>
            <p:cNvCxnSpPr>
              <a:stCxn id="2" idx="3"/>
              <a:endCxn id="9" idx="1"/>
            </p:cNvCxnSpPr>
            <p:nvPr/>
          </p:nvCxnSpPr>
          <p:spPr>
            <a:xfrm flipV="1">
              <a:off x="2621098" y="2082114"/>
              <a:ext cx="825432" cy="906805"/>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4" name="直接箭头连接符 13"/>
            <p:cNvCxnSpPr>
              <a:stCxn id="2" idx="3"/>
              <a:endCxn id="10" idx="1"/>
            </p:cNvCxnSpPr>
            <p:nvPr/>
          </p:nvCxnSpPr>
          <p:spPr>
            <a:xfrm>
              <a:off x="2621098" y="2988919"/>
              <a:ext cx="825432" cy="906806"/>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17" name="直接箭头连接符 16"/>
            <p:cNvCxnSpPr>
              <a:stCxn id="9" idx="3"/>
              <a:endCxn id="11" idx="1"/>
            </p:cNvCxnSpPr>
            <p:nvPr/>
          </p:nvCxnSpPr>
          <p:spPr>
            <a:xfrm>
              <a:off x="5851593" y="2082114"/>
              <a:ext cx="825432" cy="0"/>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cxnSp>
          <p:nvCxnSpPr>
            <p:cNvPr id="20" name="直接箭头连接符 19"/>
            <p:cNvCxnSpPr>
              <a:stCxn id="10" idx="3"/>
              <a:endCxn id="12" idx="1"/>
            </p:cNvCxnSpPr>
            <p:nvPr/>
          </p:nvCxnSpPr>
          <p:spPr>
            <a:xfrm>
              <a:off x="5851593" y="3895725"/>
              <a:ext cx="825432" cy="0"/>
            </a:xfrm>
            <a:prstGeom prst="straightConnector1">
              <a:avLst/>
            </a:prstGeom>
            <a:ln w="38100">
              <a:solidFill>
                <a:srgbClr val="FF0000"/>
              </a:solidFill>
              <a:tailEnd type="triangle"/>
            </a:ln>
          </p:spPr>
          <p:style>
            <a:lnRef idx="3">
              <a:schemeClr val="accent5"/>
            </a:lnRef>
            <a:fillRef idx="0">
              <a:schemeClr val="accent5"/>
            </a:fillRef>
            <a:effectRef idx="2">
              <a:schemeClr val="accent5"/>
            </a:effectRef>
            <a:fontRef idx="minor">
              <a:schemeClr val="tx1"/>
            </a:fontRef>
          </p:style>
        </p:cxnSp>
        <p:cxnSp>
          <p:nvCxnSpPr>
            <p:cNvPr id="23" name="直接箭头连接符 22"/>
            <p:cNvCxnSpPr>
              <a:stCxn id="9" idx="2"/>
              <a:endCxn id="10" idx="0"/>
            </p:cNvCxnSpPr>
            <p:nvPr/>
          </p:nvCxnSpPr>
          <p:spPr>
            <a:xfrm>
              <a:off x="4649062" y="2367864"/>
              <a:ext cx="0" cy="1242111"/>
            </a:xfrm>
            <a:prstGeom prst="straightConnector1">
              <a:avLst/>
            </a:prstGeom>
            <a:ln w="38100">
              <a:tailEnd type="triangle"/>
            </a:ln>
          </p:spPr>
          <p:style>
            <a:lnRef idx="3">
              <a:schemeClr val="accent5"/>
            </a:lnRef>
            <a:fillRef idx="0">
              <a:schemeClr val="accent5"/>
            </a:fillRef>
            <a:effectRef idx="2">
              <a:schemeClr val="accent5"/>
            </a:effectRef>
            <a:fontRef idx="minor">
              <a:schemeClr val="tx1"/>
            </a:fontRef>
          </p:style>
        </p:cxnSp>
      </p:grpSp>
      <p:sp>
        <p:nvSpPr>
          <p:cNvPr id="28" name="矩形 27"/>
          <p:cNvSpPr/>
          <p:nvPr/>
        </p:nvSpPr>
        <p:spPr>
          <a:xfrm>
            <a:off x="2559851"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未决状态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cxnSp>
        <p:nvCxnSpPr>
          <p:cNvPr id="30" name="直接连接符 29"/>
          <p:cNvCxnSpPr/>
          <p:nvPr/>
        </p:nvCxnSpPr>
        <p:spPr>
          <a:xfrm>
            <a:off x="6188109" y="933450"/>
            <a:ext cx="0" cy="3838575"/>
          </a:xfrm>
          <a:prstGeom prst="line">
            <a:avLst/>
          </a:prstGeom>
          <a:ln w="38100">
            <a:solidFill>
              <a:srgbClr val="C00000"/>
            </a:solidFill>
            <a:prstDash val="sysDot"/>
          </a:ln>
        </p:spPr>
        <p:style>
          <a:lnRef idx="3">
            <a:schemeClr val="accent1"/>
          </a:lnRef>
          <a:fillRef idx="0">
            <a:schemeClr val="accent1"/>
          </a:fillRef>
          <a:effectRef idx="2">
            <a:schemeClr val="accent1"/>
          </a:effectRef>
          <a:fontRef idx="minor">
            <a:schemeClr val="tx1"/>
          </a:fontRef>
        </p:style>
      </p:cxnSp>
      <p:sp>
        <p:nvSpPr>
          <p:cNvPr id="32" name="矩形 31"/>
          <p:cNvSpPr/>
          <p:nvPr/>
        </p:nvSpPr>
        <p:spPr>
          <a:xfrm>
            <a:off x="6709508" y="4116730"/>
            <a:ext cx="1620957" cy="523220"/>
          </a:xfrm>
          <a:prstGeom prst="rect">
            <a:avLst/>
          </a:prstGeom>
        </p:spPr>
        <p:txBody>
          <a:bodyPr wrap="none">
            <a:sp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已决状态</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33" name="矩形 32"/>
          <p:cNvSpPr/>
          <p:nvPr/>
        </p:nvSpPr>
        <p:spPr>
          <a:xfrm>
            <a:off x="309259" y="4845765"/>
            <a:ext cx="8525482" cy="1307385"/>
          </a:xfrm>
          <a:prstGeom prst="rect">
            <a:avLst/>
          </a:prstGeom>
          <a:noFill/>
        </p:spPr>
        <p:style>
          <a:lnRef idx="2">
            <a:schemeClr val="accent6"/>
          </a:lnRef>
          <a:fillRef idx="1">
            <a:schemeClr val="lt1"/>
          </a:fillRef>
          <a:effectRef idx="0">
            <a:schemeClr val="accent6"/>
          </a:effectRef>
          <a:fontRef idx="minor">
            <a:schemeClr val="dk1"/>
          </a:fontRef>
        </p:style>
        <p:txBody>
          <a:bodyPr wrap="square">
            <a:noAutofit/>
          </a:bodyPr>
          <a:lstStyle/>
          <a:p>
            <a:pPr>
              <a:lnSpc>
                <a:spcPct val="150000"/>
              </a:lnSpc>
            </a:pPr>
            <a:r>
              <a:rPr lang="zh-CN" altLang="en-US" sz="2400" b="1" dirty="0">
                <a:solidFill>
                  <a:srgbClr val="C00000"/>
                </a:solidFill>
                <a:latin typeface="Euclid" panose="02020503060505020303" pitchFamily="18" charset="0"/>
                <a:ea typeface="华文细黑" panose="02010600040101010101" pitchFamily="2" charset="-122"/>
              </a:rPr>
              <a:t>中止状态</a:t>
            </a:r>
            <a:r>
              <a:rPr lang="zh-CN" altLang="en-US" sz="2400" b="1" dirty="0">
                <a:solidFill>
                  <a:schemeClr val="tx1"/>
                </a:solidFill>
                <a:latin typeface="Euclid" panose="02020503060505020303" pitchFamily="18" charset="0"/>
                <a:ea typeface="华文细黑" panose="02010600040101010101" pitchFamily="2" charset="-122"/>
              </a:rPr>
              <a:t>：事务回滚，并且数据库已经恢复到事务开始执行前的状态。</a:t>
            </a:r>
            <a:endParaRPr lang="en-US" altLang="zh-CN" sz="2400" b="1" dirty="0">
              <a:solidFill>
                <a:schemeClr val="tx1"/>
              </a:solidFill>
              <a:latin typeface="Euclid" panose="02020503060505020303" pitchFamily="18" charset="0"/>
              <a:ea typeface="华文细黑" panose="02010600040101010101" pitchFamily="2" charset="-122"/>
            </a:endParaRPr>
          </a:p>
        </p:txBody>
      </p:sp>
      <p:sp>
        <p:nvSpPr>
          <p:cNvPr id="21" name="矩形 20"/>
          <p:cNvSpPr/>
          <p:nvPr/>
        </p:nvSpPr>
        <p:spPr>
          <a:xfrm>
            <a:off x="5602851" y="1878824"/>
            <a:ext cx="1170513"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commit</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
        <p:nvSpPr>
          <p:cNvPr id="22" name="矩形 21"/>
          <p:cNvSpPr/>
          <p:nvPr/>
        </p:nvSpPr>
        <p:spPr>
          <a:xfrm>
            <a:off x="5602850" y="3017319"/>
            <a:ext cx="1212704" cy="400110"/>
          </a:xfrm>
          <a:prstGeom prst="rect">
            <a:avLst/>
          </a:prstGeom>
        </p:spPr>
        <p:txBody>
          <a:bodyPr wrap="none">
            <a:spAutoFit/>
          </a:bodyPr>
          <a:lstStyle/>
          <a:p>
            <a:r>
              <a:rPr lang="en-US" altLang="zh-CN" sz="2000" b="1" dirty="0">
                <a:solidFill>
                  <a:srgbClr val="7030A0"/>
                </a:solidFill>
                <a:latin typeface="微软雅黑" panose="020B0503020204020204" pitchFamily="34" charset="-122"/>
                <a:ea typeface="微软雅黑" panose="020B0503020204020204" pitchFamily="34" charset="-122"/>
              </a:rPr>
              <a:t>rollback</a:t>
            </a:r>
            <a:endParaRPr lang="zh-CN" altLang="en-US" sz="2000" b="1" dirty="0">
              <a:solidFill>
                <a:srgbClr val="7030A0"/>
              </a:solidFill>
              <a:latin typeface="微软雅黑" panose="020B0503020204020204" pitchFamily="34" charset="-122"/>
              <a:ea typeface="微软雅黑" panose="020B0503020204020204" pitchFamily="34" charset="-122"/>
            </a:endParaRPr>
          </a:p>
        </p:txBody>
      </p:sp>
    </p:spTree>
  </p:cSld>
  <p:clrMapOvr>
    <a:masterClrMapping/>
  </p:clrMapOvr>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11909</Words>
  <Application>WPS 演示</Application>
  <PresentationFormat>全屏显示(4:3)</PresentationFormat>
  <Paragraphs>1540</Paragraphs>
  <Slides>56</Slides>
  <Notes>52</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56</vt:i4>
      </vt:variant>
    </vt:vector>
  </HeadingPairs>
  <TitlesOfParts>
    <vt:vector size="74" baseType="lpstr">
      <vt:lpstr>Arial</vt:lpstr>
      <vt:lpstr>宋体</vt:lpstr>
      <vt:lpstr>Wingdings</vt:lpstr>
      <vt:lpstr>微软雅黑</vt:lpstr>
      <vt:lpstr>楷体</vt:lpstr>
      <vt:lpstr>华文细黑</vt:lpstr>
      <vt:lpstr>Euclid</vt:lpstr>
      <vt:lpstr>华文中宋</vt:lpstr>
      <vt:lpstr>等线</vt:lpstr>
      <vt:lpstr>Arial Unicode MS</vt:lpstr>
      <vt:lpstr>Calibri Light</vt:lpstr>
      <vt:lpstr>黑体</vt:lpstr>
      <vt:lpstr>华文楷体</vt:lpstr>
      <vt:lpstr>Courier New</vt:lpstr>
      <vt:lpstr>PingFang SC</vt:lpstr>
      <vt:lpstr>Segoe Print</vt:lpstr>
      <vt:lpstr>等线 Light</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ICESPARK5</dc:creator>
  <cp:lastModifiedBy>hp</cp:lastModifiedBy>
  <cp:revision>1058</cp:revision>
  <dcterms:created xsi:type="dcterms:W3CDTF">2019-02-23T13:35:00Z</dcterms:created>
  <dcterms:modified xsi:type="dcterms:W3CDTF">2021-10-10T05:42:45Z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2052-11.3.0.9228</vt:lpwstr>
  </property>
</Properties>
</file>