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emf" ContentType="image/x-emf"/>
  <Default Extension="wdp" ContentType="image/vnd.ms-photo"/>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handoutMasterIdLst>
    <p:handoutMasterId r:id="rId56"/>
  </p:handoutMasterIdLst>
  <p:sldIdLst>
    <p:sldId id="256" r:id="rId3"/>
    <p:sldId id="902" r:id="rId4"/>
    <p:sldId id="870" r:id="rId5"/>
    <p:sldId id="878" r:id="rId7"/>
    <p:sldId id="864" r:id="rId8"/>
    <p:sldId id="818" r:id="rId9"/>
    <p:sldId id="820" r:id="rId10"/>
    <p:sldId id="865" r:id="rId11"/>
    <p:sldId id="832" r:id="rId12"/>
    <p:sldId id="833" r:id="rId13"/>
    <p:sldId id="866" r:id="rId14"/>
    <p:sldId id="867" r:id="rId15"/>
    <p:sldId id="883" r:id="rId16"/>
    <p:sldId id="834" r:id="rId17"/>
    <p:sldId id="903" r:id="rId18"/>
    <p:sldId id="904" r:id="rId19"/>
    <p:sldId id="965" r:id="rId20"/>
    <p:sldId id="889" r:id="rId21"/>
    <p:sldId id="906" r:id="rId22"/>
    <p:sldId id="966" r:id="rId23"/>
    <p:sldId id="908" r:id="rId24"/>
    <p:sldId id="907" r:id="rId25"/>
    <p:sldId id="826" r:id="rId26"/>
    <p:sldId id="936" r:id="rId27"/>
    <p:sldId id="935" r:id="rId28"/>
    <p:sldId id="836" r:id="rId29"/>
    <p:sldId id="930" r:id="rId30"/>
    <p:sldId id="938" r:id="rId31"/>
    <p:sldId id="837" r:id="rId32"/>
    <p:sldId id="912" r:id="rId33"/>
    <p:sldId id="913" r:id="rId34"/>
    <p:sldId id="937" r:id="rId35"/>
    <p:sldId id="939" r:id="rId36"/>
    <p:sldId id="914" r:id="rId37"/>
    <p:sldId id="915" r:id="rId38"/>
    <p:sldId id="931" r:id="rId39"/>
    <p:sldId id="932" r:id="rId40"/>
    <p:sldId id="916" r:id="rId41"/>
    <p:sldId id="917" r:id="rId42"/>
    <p:sldId id="918" r:id="rId43"/>
    <p:sldId id="933" r:id="rId44"/>
    <p:sldId id="919" r:id="rId45"/>
    <p:sldId id="920" r:id="rId46"/>
    <p:sldId id="934" r:id="rId47"/>
    <p:sldId id="921" r:id="rId48"/>
    <p:sldId id="922" r:id="rId49"/>
    <p:sldId id="923" r:id="rId50"/>
    <p:sldId id="924" r:id="rId51"/>
    <p:sldId id="925" r:id="rId52"/>
    <p:sldId id="926" r:id="rId53"/>
    <p:sldId id="927" r:id="rId54"/>
    <p:sldId id="653" r:id="rId5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79" autoAdjust="0"/>
    <p:restoredTop sz="65423" autoAdjust="0"/>
  </p:normalViewPr>
  <p:slideViewPr>
    <p:cSldViewPr snapToGrid="0" showGuides="1">
      <p:cViewPr varScale="1">
        <p:scale>
          <a:sx n="67" d="100"/>
          <a:sy n="67" d="100"/>
        </p:scale>
        <p:origin x="258" y="66"/>
      </p:cViewPr>
      <p:guideLst>
        <p:guide orient="horz" pos="2137"/>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9" Type="http://schemas.openxmlformats.org/officeDocument/2006/relationships/tableStyles" Target="tableStyles.xml"/><Relationship Id="rId58" Type="http://schemas.openxmlformats.org/officeDocument/2006/relationships/viewProps" Target="viewProps.xml"/><Relationship Id="rId57" Type="http://schemas.openxmlformats.org/officeDocument/2006/relationships/presProps" Target="presProps.xml"/><Relationship Id="rId56" Type="http://schemas.openxmlformats.org/officeDocument/2006/relationships/handoutMaster" Target="handoutMasters/handoutMaster1.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F38B36A-BBBC-425E-842F-FD7BF1D7AEF7}"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F09660E-6137-45BE-9A76-ACEF1CDF3561}" type="slidenum">
              <a:rPr lang="zh-CN" altLang="en-US" smtClean="0"/>
            </a:fld>
            <a:endParaRPr lang="zh-CN"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5EAEAE-E33B-40AD-9AB2-8D400637E2A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2B91C9-46B2-44E8-A7FD-15ABD48527B9}" type="slidenum">
              <a:rPr lang="zh-CN" altLang="en-US" smtClean="0"/>
            </a:fld>
            <a:endParaRPr lang="zh-CN"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当执行循环次数固定时使用</a:t>
            </a:r>
            <a:r>
              <a:rPr lang="en-US" altLang="zh-CN" dirty="0"/>
              <a:t>for</a:t>
            </a:r>
            <a:r>
              <a:rPr lang="zh-CN" altLang="en-US" dirty="0"/>
              <a:t>循环比较方便</a:t>
            </a:r>
            <a:endParaRPr lang="en-US" altLang="zh-CN" dirty="0"/>
          </a:p>
          <a:p>
            <a:r>
              <a:rPr lang="en-US" altLang="zh-CN" sz="12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Reverse </a:t>
            </a:r>
            <a:r>
              <a:rPr lang="zh-CN" altLang="en-US" sz="12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从大到小</a:t>
            </a:r>
            <a:endParaRPr lang="zh-CN" altLang="en-US" dirty="0"/>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zh-CN" dirty="0"/>
              <a:t>程序执行过程中产生的错误情况称为异常</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b="1" dirty="0">
              <a:solidFill>
                <a:schemeClr val="tx1"/>
              </a:solidFill>
              <a:latin typeface="Euclid" panose="02020503060505020303" pitchFamily="18" charset="0"/>
              <a:ea typeface="华文细黑" panose="0201060004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b="1" dirty="0">
                <a:solidFill>
                  <a:srgbClr val="C00000"/>
                </a:solidFill>
                <a:latin typeface="Euclid" panose="02020503060505020303" pitchFamily="18" charset="0"/>
                <a:ea typeface="华文细黑" panose="02010600040101010101" pitchFamily="2" charset="-122"/>
              </a:rPr>
              <a:t>预定义异常   </a:t>
            </a:r>
            <a:r>
              <a:rPr lang="zh-CN" altLang="en-US" sz="1200" b="1" dirty="0">
                <a:solidFill>
                  <a:schemeClr val="tx1"/>
                </a:solidFill>
                <a:latin typeface="Euclid" panose="02020503060505020303" pitchFamily="18" charset="0"/>
                <a:ea typeface="华文细黑" panose="02010600040101010101" pitchFamily="2" charset="-122"/>
              </a:rPr>
              <a:t>这些错误在系统的标准包中定义，可以直接在</a:t>
            </a:r>
            <a:r>
              <a:rPr lang="en-US" altLang="zh-CN" sz="1200" b="1" dirty="0">
                <a:solidFill>
                  <a:schemeClr val="tx1"/>
                </a:solidFill>
                <a:latin typeface="Euclid" panose="02020503060505020303" pitchFamily="18" charset="0"/>
                <a:ea typeface="华文细黑" panose="02010600040101010101" pitchFamily="2" charset="-122"/>
              </a:rPr>
              <a:t>PL/SQL</a:t>
            </a:r>
            <a:r>
              <a:rPr lang="zh-CN" altLang="en-US" sz="1200" b="1" dirty="0">
                <a:solidFill>
                  <a:schemeClr val="tx1"/>
                </a:solidFill>
                <a:latin typeface="Euclid" panose="02020503060505020303" pitchFamily="18" charset="0"/>
                <a:ea typeface="华文细黑" panose="02010600040101010101" pitchFamily="2" charset="-122"/>
              </a:rPr>
              <a:t>块的出错部分的</a:t>
            </a:r>
            <a:r>
              <a:rPr lang="en-US" altLang="zh-CN" sz="1200" b="1" dirty="0">
                <a:solidFill>
                  <a:schemeClr val="tx1"/>
                </a:solidFill>
                <a:latin typeface="Euclid" panose="02020503060505020303" pitchFamily="18" charset="0"/>
                <a:ea typeface="华文细黑" panose="02010600040101010101" pitchFamily="2" charset="-122"/>
              </a:rPr>
              <a:t>when</a:t>
            </a:r>
            <a:r>
              <a:rPr lang="zh-CN" altLang="en-US" sz="1200" b="1" dirty="0">
                <a:solidFill>
                  <a:schemeClr val="tx1"/>
                </a:solidFill>
                <a:latin typeface="Euclid" panose="02020503060505020303" pitchFamily="18" charset="0"/>
                <a:ea typeface="华文细黑" panose="02010600040101010101" pitchFamily="2" charset="-122"/>
              </a:rPr>
              <a:t>子句中进行处理</a:t>
            </a:r>
            <a:endParaRPr lang="en-US" altLang="zh-CN" sz="1200" b="1" dirty="0">
              <a:solidFill>
                <a:schemeClr val="tx1"/>
              </a:solidFill>
              <a:latin typeface="Euclid" panose="02020503060505020303" pitchFamily="18" charset="0"/>
              <a:ea typeface="华文细黑" panose="0201060004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dirty="0">
                <a:solidFill>
                  <a:schemeClr val="tx1"/>
                </a:solidFill>
                <a:latin typeface="Euclid" panose="02020503060505020303" pitchFamily="18" charset="0"/>
                <a:ea typeface="华文细黑" panose="02010600040101010101" pitchFamily="2" charset="-122"/>
              </a:rPr>
              <a:t> 游标</a:t>
            </a:r>
            <a:r>
              <a:rPr lang="en-US" altLang="zh-CN" sz="1200" b="1" dirty="0">
                <a:solidFill>
                  <a:schemeClr val="tx1"/>
                </a:solidFill>
                <a:latin typeface="Euclid" panose="02020503060505020303" pitchFamily="18" charset="0"/>
                <a:ea typeface="华文细黑" panose="02010600040101010101" pitchFamily="2" charset="-122"/>
              </a:rPr>
              <a:t>Cursor </a:t>
            </a:r>
            <a:r>
              <a:rPr lang="zh-CN" altLang="en-US" sz="1200" b="1" dirty="0">
                <a:solidFill>
                  <a:schemeClr val="tx1"/>
                </a:solidFill>
                <a:latin typeface="Euclid" panose="02020503060505020303" pitchFamily="18" charset="0"/>
                <a:ea typeface="华文细黑" panose="02010600040101010101" pitchFamily="2" charset="-122"/>
              </a:rPr>
              <a:t>，类似于</a:t>
            </a:r>
            <a:r>
              <a:rPr lang="en-US" altLang="zh-CN" sz="1200" b="1" dirty="0">
                <a:solidFill>
                  <a:schemeClr val="tx1"/>
                </a:solidFill>
                <a:latin typeface="Euclid" panose="02020503060505020303" pitchFamily="18" charset="0"/>
                <a:ea typeface="华文细黑" panose="02010600040101010101" pitchFamily="2" charset="-122"/>
              </a:rPr>
              <a:t>C/C++</a:t>
            </a:r>
            <a:r>
              <a:rPr lang="zh-CN" altLang="en-US" sz="1200" b="1" dirty="0">
                <a:solidFill>
                  <a:schemeClr val="tx1"/>
                </a:solidFill>
                <a:latin typeface="Euclid" panose="02020503060505020303" pitchFamily="18" charset="0"/>
                <a:ea typeface="华文细黑" panose="02010600040101010101" pitchFamily="2" charset="-122"/>
              </a:rPr>
              <a:t>中的指针，用来处理由操作产生的结果集的内部数据交互的一种手段。</a:t>
            </a:r>
            <a:endParaRPr lang="en-US" altLang="zh-CN" sz="1200" b="1" dirty="0">
              <a:solidFill>
                <a:schemeClr val="tx1"/>
              </a:solidFill>
              <a:latin typeface="Euclid" panose="02020503060505020303" pitchFamily="18" charset="0"/>
              <a:ea typeface="华文细黑" panose="02010600040101010101" pitchFamily="2" charset="-122"/>
            </a:endParaRPr>
          </a:p>
          <a:p>
            <a:r>
              <a:rPr lang="zh-CN" altLang="zh-CN" dirty="0">
                <a:solidFill>
                  <a:srgbClr val="FF0000"/>
                </a:solidFill>
              </a:rPr>
              <a:t>游标</a:t>
            </a:r>
            <a:r>
              <a:rPr lang="zh-CN" altLang="zh-CN" dirty="0"/>
              <a:t>——是一种能从包括多条数据记录的结果集中每次提取一条记录的机制。</a:t>
            </a:r>
            <a:endParaRPr lang="en-US" altLang="zh-CN" dirty="0"/>
          </a:p>
          <a:p>
            <a:r>
              <a:rPr lang="zh-CN" altLang="en-US" sz="1200" b="1" dirty="0">
                <a:solidFill>
                  <a:schemeClr val="tx1"/>
                </a:solidFill>
                <a:latin typeface="Euclid" panose="02020503060505020303" pitchFamily="18" charset="0"/>
                <a:ea typeface="华文细黑" panose="02010600040101010101" pitchFamily="2" charset="-122"/>
              </a:rPr>
              <a:t>游标的作用就是用于临时存储从数据库中提取的数据块。在某些情况下，需要把数据从存放在磁盘的表中调到计算机内存中进行处理，最后将处理结果显示出来或最终写回数据库。这样数据处理的速度才会提高，否则频繁的磁盘数据交换会降低效率。</a:t>
            </a:r>
            <a:endParaRPr lang="zh-CN" altLang="en-US" dirty="0"/>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rtl="0">
              <a:buFontTx/>
              <a:buNone/>
            </a:pPr>
            <a:r>
              <a:rPr lang="zh-CN" altLang="en-US" b="1" i="0" u="none" strike="noStrike" dirty="0">
                <a:solidFill>
                  <a:srgbClr val="000000"/>
                </a:solidFill>
                <a:effectLst/>
                <a:latin typeface="宋体" panose="02010600030101010101" pitchFamily="2" charset="-122"/>
                <a:ea typeface="宋体" panose="02010600030101010101" pitchFamily="2" charset="-122"/>
              </a:rPr>
              <a:t> </a:t>
            </a:r>
            <a:r>
              <a:rPr lang="en-US" altLang="zh-CN" b="1" i="0" u="none" strike="noStrike" dirty="0">
                <a:solidFill>
                  <a:srgbClr val="000000"/>
                </a:solidFill>
                <a:effectLst/>
                <a:latin typeface="宋体" panose="02010600030101010101" pitchFamily="2" charset="-122"/>
                <a:ea typeface="宋体" panose="02010600030101010101" pitchFamily="2" charset="-122"/>
              </a:rPr>
              <a:t>3 </a:t>
            </a:r>
            <a:r>
              <a:rPr lang="zh-CN" altLang="en-US" b="1" i="0" u="none" strike="noStrike" dirty="0">
                <a:solidFill>
                  <a:srgbClr val="000000"/>
                </a:solidFill>
                <a:effectLst/>
                <a:latin typeface="宋体" panose="02010600030101010101" pitchFamily="2" charset="-122"/>
                <a:ea typeface="宋体" panose="02010600030101010101" pitchFamily="2" charset="-122"/>
              </a:rPr>
              <a:t>强类型游标 </a:t>
            </a:r>
            <a:endParaRPr lang="zh-CN" altLang="en-US" b="0" i="0" u="none" strike="noStrike" dirty="0">
              <a:solidFill>
                <a:srgbClr val="000000"/>
              </a:solidFill>
              <a:effectLst/>
              <a:latin typeface="Calibri" panose="020F0502020204030204" pitchFamily="34" charset="0"/>
              <a:ea typeface="宋体" panose="02010600030101010101" pitchFamily="2" charset="-122"/>
            </a:endParaRPr>
          </a:p>
          <a:p>
            <a:pPr algn="l" rtl="0">
              <a:buFontTx/>
              <a:buNone/>
            </a:pPr>
            <a:r>
              <a:rPr lang="zh-CN" altLang="en-US" b="0" i="0" u="none" strike="noStrike" dirty="0">
                <a:solidFill>
                  <a:srgbClr val="000000"/>
                </a:solidFill>
                <a:effectLst/>
                <a:latin typeface="宋体" panose="02010600030101010101" pitchFamily="2" charset="-122"/>
                <a:ea typeface="宋体" panose="02010600030101010101" pitchFamily="2" charset="-122"/>
              </a:rPr>
              <a:t>规定返回类型</a:t>
            </a:r>
            <a:endParaRPr lang="zh-CN" altLang="en-US" b="0" i="0" u="none" strike="noStrike" dirty="0">
              <a:solidFill>
                <a:srgbClr val="000000"/>
              </a:solidFill>
              <a:effectLst/>
              <a:latin typeface="Calibri" panose="020F0502020204030204" pitchFamily="34" charset="0"/>
              <a:ea typeface="宋体" panose="02010600030101010101" pitchFamily="2" charset="-122"/>
            </a:endParaRPr>
          </a:p>
          <a:p>
            <a:pPr algn="l" rtl="0">
              <a:buFontTx/>
              <a:buNone/>
            </a:pPr>
            <a:r>
              <a:rPr lang="en-US" altLang="zh-CN" b="1" i="0" u="none" strike="noStrike" dirty="0">
                <a:solidFill>
                  <a:srgbClr val="000000"/>
                </a:solidFill>
                <a:effectLst/>
                <a:latin typeface="宋体" panose="02010600030101010101" pitchFamily="2" charset="-122"/>
                <a:ea typeface="宋体" panose="02010600030101010101" pitchFamily="2" charset="-122"/>
              </a:rPr>
              <a:t>4 </a:t>
            </a:r>
            <a:r>
              <a:rPr lang="zh-CN" altLang="en-US" b="1" i="0" u="none" strike="noStrike" dirty="0">
                <a:solidFill>
                  <a:srgbClr val="000000"/>
                </a:solidFill>
                <a:effectLst/>
                <a:latin typeface="宋体" panose="02010600030101010101" pitchFamily="2" charset="-122"/>
                <a:ea typeface="宋体" panose="02010600030101010101" pitchFamily="2" charset="-122"/>
              </a:rPr>
              <a:t> 弱类型游标</a:t>
            </a:r>
            <a:endParaRPr lang="zh-CN" altLang="en-US" b="0" i="0" u="none" strike="noStrike" dirty="0">
              <a:solidFill>
                <a:srgbClr val="000000"/>
              </a:solidFill>
              <a:effectLst/>
              <a:latin typeface="Calibri" panose="020F0502020204030204" pitchFamily="34" charset="0"/>
              <a:ea typeface="宋体" panose="02010600030101010101" pitchFamily="2" charset="-122"/>
            </a:endParaRPr>
          </a:p>
          <a:p>
            <a:pPr algn="l" rtl="0">
              <a:buFontTx/>
              <a:buNone/>
            </a:pPr>
            <a:r>
              <a:rPr lang="zh-CN" altLang="en-US" b="0" i="0" u="none" strike="noStrike" dirty="0">
                <a:solidFill>
                  <a:srgbClr val="000000"/>
                </a:solidFill>
                <a:effectLst/>
                <a:latin typeface="宋体" panose="02010600030101010101" pitchFamily="2" charset="-122"/>
                <a:ea typeface="宋体" panose="02010600030101010101" pitchFamily="2" charset="-122"/>
              </a:rPr>
              <a:t>不规定返回类型，可以获取任何结果集。</a:t>
            </a:r>
            <a:endParaRPr lang="en-US" altLang="zh-CN" b="0" i="0" u="none" strike="noStrike" dirty="0">
              <a:solidFill>
                <a:srgbClr val="000000"/>
              </a:solidFill>
              <a:effectLst/>
              <a:latin typeface="宋体" panose="02010600030101010101" pitchFamily="2" charset="-122"/>
              <a:ea typeface="宋体" panose="02010600030101010101" pitchFamily="2" charset="-122"/>
            </a:endParaRPr>
          </a:p>
          <a:p>
            <a:pPr algn="l" rtl="0">
              <a:buFontTx/>
              <a:buNone/>
            </a:pPr>
            <a:endParaRPr lang="en-US" altLang="zh-CN" b="0" i="0" u="none" strike="noStrike" dirty="0">
              <a:solidFill>
                <a:srgbClr val="000000"/>
              </a:solidFill>
              <a:effectLst/>
              <a:latin typeface="宋体" panose="02010600030101010101" pitchFamily="2" charset="-122"/>
              <a:ea typeface="宋体" panose="02010600030101010101" pitchFamily="2" charset="-122"/>
            </a:endParaRPr>
          </a:p>
          <a:p>
            <a:pPr algn="l" rtl="0">
              <a:buFontTx/>
              <a:buNone/>
            </a:pPr>
            <a:r>
              <a:rPr lang="en-US" altLang="zh-CN" b="0" i="0" u="none" strike="noStrike" dirty="0">
                <a:solidFill>
                  <a:srgbClr val="4D4D4D"/>
                </a:solidFill>
                <a:effectLst/>
                <a:latin typeface="Calibri" panose="020F0502020204030204" pitchFamily="34" charset="0"/>
              </a:rPr>
              <a:t>REF </a:t>
            </a:r>
            <a:r>
              <a:rPr lang="zh-CN" altLang="en-US" b="0" i="0" u="none" strike="noStrike" dirty="0">
                <a:solidFill>
                  <a:srgbClr val="4D4D4D"/>
                </a:solidFill>
                <a:effectLst/>
                <a:latin typeface="宋体" panose="02010600030101010101" pitchFamily="2" charset="-122"/>
                <a:ea typeface="宋体" panose="02010600030101010101" pitchFamily="2" charset="-122"/>
              </a:rPr>
              <a:t>游标能做为参数进行传递，而静态游标是不可能的</a:t>
            </a:r>
            <a:endParaRPr lang="zh-CN" altLang="en-US" b="0" i="0" u="none" strike="noStrike" dirty="0">
              <a:solidFill>
                <a:srgbClr val="000000"/>
              </a:solidFill>
              <a:effectLst/>
              <a:latin typeface="Calibri" panose="020F0502020204030204" pitchFamily="34" charset="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t>1.</a:t>
            </a:r>
            <a:r>
              <a:rPr lang="zh-CN" altLang="en-US" sz="1200" dirty="0"/>
              <a:t>定义游标：就是定义一个游标名，以及与其相对应的</a:t>
            </a:r>
            <a:r>
              <a:rPr lang="en-US" altLang="zh-CN" sz="1200" dirty="0"/>
              <a:t>SELECT </a:t>
            </a:r>
            <a:r>
              <a:rPr lang="zh-CN" altLang="en-US" sz="1200" dirty="0"/>
              <a:t>语句。</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dirty="0"/>
              <a:t>2.</a:t>
            </a:r>
            <a:r>
              <a:rPr lang="zh-CN" altLang="en-US" sz="1200" dirty="0"/>
              <a:t>打开游标：就是执行游标所对应的</a:t>
            </a:r>
            <a:r>
              <a:rPr lang="en-US" altLang="zh-CN" sz="1200" dirty="0"/>
              <a:t>select </a:t>
            </a:r>
            <a:r>
              <a:rPr lang="zh-CN" altLang="en-US" sz="1200" dirty="0"/>
              <a:t>语句，将其查询结果放入工作区，并且指针指向工作区的首部，标识游标结果集合。如果游标查询语句中带有</a:t>
            </a:r>
            <a:r>
              <a:rPr lang="en-US" altLang="zh-CN" sz="1200" dirty="0"/>
              <a:t>for update</a:t>
            </a:r>
            <a:r>
              <a:rPr lang="zh-CN" altLang="en-US" sz="1200" dirty="0"/>
              <a:t>选项，</a:t>
            </a:r>
            <a:r>
              <a:rPr lang="en-US" altLang="zh-CN" sz="1200" dirty="0"/>
              <a:t>open </a:t>
            </a:r>
            <a:r>
              <a:rPr lang="zh-CN" altLang="en-US" sz="1200" dirty="0"/>
              <a:t>语句还将锁定数据库表中游标结果集合对应的数据行</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dirty="0"/>
              <a:t>3. </a:t>
            </a:r>
            <a:r>
              <a:rPr lang="zh-CN" altLang="en-US" sz="1200" dirty="0"/>
              <a:t>提取游标数据：就是检索结果集合中的数据行，放入指定的输出变量中。 </a:t>
            </a:r>
            <a:endParaRPr lang="en-US" altLang="zh-CN" sz="1200" dirty="0"/>
          </a:p>
          <a:p>
            <a:pPr marL="0" indent="0">
              <a:lnSpc>
                <a:spcPct val="150000"/>
              </a:lnSpc>
              <a:buFont typeface="Wingdings" panose="05000000000000000000" pitchFamily="2" charset="2"/>
              <a:buNone/>
              <a:defRPr/>
            </a:pPr>
            <a:r>
              <a:rPr lang="en-US" altLang="zh-CN" dirty="0"/>
              <a:t>4.</a:t>
            </a:r>
            <a:r>
              <a:rPr lang="zh-CN" altLang="en-US" dirty="0"/>
              <a:t>关闭游标：</a:t>
            </a:r>
            <a:endParaRPr lang="en-US" altLang="zh-CN" dirty="0"/>
          </a:p>
          <a:p>
            <a:pPr marL="0" indent="0">
              <a:lnSpc>
                <a:spcPct val="150000"/>
              </a:lnSpc>
              <a:buFont typeface="Wingdings" panose="05000000000000000000" pitchFamily="2" charset="2"/>
              <a:buNone/>
              <a:defRPr/>
            </a:pPr>
            <a:r>
              <a:rPr lang="zh-CN" altLang="en-US" dirty="0"/>
              <a:t>当提取和处理完游标结果集合数据后，应及时关闭游标，以释放该游标所占用的系统资源，并使该游标的工作区变成无效，不能再使用</a:t>
            </a:r>
            <a:r>
              <a:rPr lang="en-US" altLang="zh-CN" dirty="0"/>
              <a:t>fetch </a:t>
            </a:r>
            <a:r>
              <a:rPr lang="zh-CN" altLang="en-US" dirty="0"/>
              <a:t>语句取其中数据。关闭后的游标可以使用</a:t>
            </a:r>
            <a:r>
              <a:rPr lang="en-US" altLang="zh-CN" dirty="0"/>
              <a:t>open </a:t>
            </a:r>
            <a:r>
              <a:rPr lang="zh-CN" altLang="en-US" dirty="0"/>
              <a:t>语句重新打开。</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200" dirty="0"/>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200" dirty="0"/>
          </a:p>
          <a:p>
            <a:endParaRPr lang="zh-CN" altLang="en-US" dirty="0"/>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b="1" dirty="0">
                <a:solidFill>
                  <a:srgbClr val="FF3300"/>
                </a:solidFill>
                <a:ea typeface="楷体_GB2312" pitchFamily="49" charset="-122"/>
              </a:rPr>
              <a:t>注意：</a:t>
            </a:r>
            <a:r>
              <a:rPr lang="en-US" altLang="zh-CN" sz="1200" b="1" dirty="0">
                <a:solidFill>
                  <a:schemeClr val="tx2"/>
                </a:solidFill>
                <a:ea typeface="楷体_GB2312" pitchFamily="49" charset="-122"/>
              </a:rPr>
              <a:t>IS </a:t>
            </a:r>
            <a:r>
              <a:rPr lang="zh-CN" altLang="en-US" sz="1200" b="1" dirty="0">
                <a:solidFill>
                  <a:schemeClr val="tx2"/>
                </a:solidFill>
                <a:ea typeface="楷体_GB2312" pitchFamily="49" charset="-122"/>
              </a:rPr>
              <a:t>后面是一个完整的</a:t>
            </a:r>
            <a:r>
              <a:rPr lang="en-US" altLang="zh-CN" sz="1200" b="1" dirty="0">
                <a:solidFill>
                  <a:schemeClr val="tx2"/>
                </a:solidFill>
                <a:ea typeface="楷体_GB2312" pitchFamily="49" charset="-122"/>
              </a:rPr>
              <a:t>PL/SQL</a:t>
            </a:r>
            <a:r>
              <a:rPr lang="zh-CN" altLang="en-US" sz="1200" b="1" dirty="0">
                <a:solidFill>
                  <a:schemeClr val="tx2"/>
                </a:solidFill>
                <a:ea typeface="楷体_GB2312" pitchFamily="49" charset="-122"/>
              </a:rPr>
              <a:t>块的三部分，可以定义局部变量、游标等，</a:t>
            </a:r>
            <a:r>
              <a:rPr lang="zh-CN" altLang="en-US" sz="1200" b="1" dirty="0">
                <a:solidFill>
                  <a:srgbClr val="FF3300"/>
                </a:solidFill>
                <a:ea typeface="楷体_GB2312" pitchFamily="49" charset="-122"/>
              </a:rPr>
              <a:t>但不能以 </a:t>
            </a:r>
            <a:r>
              <a:rPr lang="en-US" altLang="zh-CN" sz="1200" b="1" dirty="0">
                <a:solidFill>
                  <a:srgbClr val="FF3300"/>
                </a:solidFill>
                <a:ea typeface="楷体_GB2312" pitchFamily="49" charset="-122"/>
              </a:rPr>
              <a:t>DECLARE</a:t>
            </a:r>
            <a:r>
              <a:rPr lang="zh-CN" altLang="en-US" sz="1200" b="1" dirty="0">
                <a:solidFill>
                  <a:srgbClr val="FF3300"/>
                </a:solidFill>
                <a:ea typeface="楷体_GB2312" pitchFamily="49" charset="-122"/>
              </a:rPr>
              <a:t>开始</a:t>
            </a:r>
            <a:r>
              <a:rPr lang="zh-CN" altLang="en-US" sz="1200" b="1" dirty="0">
                <a:solidFill>
                  <a:schemeClr val="tx2"/>
                </a:solidFill>
                <a:ea typeface="楷体_GB2312" pitchFamily="49" charset="-122"/>
              </a:rPr>
              <a:t>。</a:t>
            </a:r>
            <a:r>
              <a:rPr lang="zh-CN" altLang="en-US" sz="1200" b="1" dirty="0">
                <a:ea typeface="楷体_GB2312" pitchFamily="49" charset="-122"/>
              </a:rPr>
              <a:t> </a:t>
            </a:r>
            <a:endParaRPr lang="zh-CN" altLang="en-US" sz="1200" b="1" dirty="0">
              <a:ea typeface="楷体_GB2312" pitchFamily="49" charset="-122"/>
            </a:endParaRPr>
          </a:p>
          <a:p>
            <a:endParaRPr lang="zh-CN" altLang="en-US" dirty="0"/>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a:t>如用户删除了一个表，此时需要一个触发器来记录该用户删除的表的信息和该用户名作为用户操作日志，这也是此类触发器的典型应用。</a:t>
            </a:r>
            <a:endParaRPr lang="zh-CN" altLang="en-US" dirty="0"/>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zh-CN" altLang="en-US" sz="1200" b="1" dirty="0">
                <a:solidFill>
                  <a:schemeClr val="tx1"/>
                </a:solidFill>
                <a:latin typeface="Euclid" panose="02020503060505020303" pitchFamily="18" charset="0"/>
                <a:ea typeface="华文细黑" panose="02010600040101010101" pitchFamily="2" charset="-122"/>
              </a:rPr>
              <a:t>语句级</a:t>
            </a:r>
            <a:r>
              <a:rPr lang="en-US" altLang="zh-CN" sz="1200" b="1" dirty="0">
                <a:solidFill>
                  <a:schemeClr val="tx1"/>
                </a:solidFill>
                <a:latin typeface="Euclid" panose="02020503060505020303" pitchFamily="18" charset="0"/>
                <a:ea typeface="华文细黑" panose="02010600040101010101" pitchFamily="2" charset="-122"/>
              </a:rPr>
              <a:t>(STATEMENT)</a:t>
            </a:r>
            <a:r>
              <a:rPr lang="zh-CN" altLang="en-US" sz="1200" b="1" dirty="0">
                <a:solidFill>
                  <a:schemeClr val="tx1"/>
                </a:solidFill>
                <a:latin typeface="Euclid" panose="02020503060505020303" pitchFamily="18" charset="0"/>
                <a:ea typeface="华文细黑" panose="02010600040101010101" pitchFamily="2" charset="-122"/>
              </a:rPr>
              <a:t>触发器：是指当某触发事件发生时，该触发器只执行一次；</a:t>
            </a:r>
            <a:endParaRPr lang="en-US" altLang="zh-CN" sz="1200" b="1" dirty="0">
              <a:solidFill>
                <a:schemeClr val="tx1"/>
              </a:solidFill>
              <a:latin typeface="Euclid" panose="02020503060505020303" pitchFamily="18" charset="0"/>
              <a:ea typeface="华文细黑" panose="02010600040101010101" pitchFamily="2" charset="-122"/>
            </a:endParaRPr>
          </a:p>
          <a:p>
            <a:pPr>
              <a:lnSpc>
                <a:spcPct val="150000"/>
              </a:lnSpc>
            </a:pPr>
            <a:r>
              <a:rPr lang="zh-CN" altLang="en-US" sz="1200" b="1" dirty="0">
                <a:solidFill>
                  <a:schemeClr val="tx1"/>
                </a:solidFill>
                <a:latin typeface="Euclid" panose="02020503060505020303" pitchFamily="18" charset="0"/>
                <a:ea typeface="华文细黑" panose="02010600040101010101" pitchFamily="2" charset="-122"/>
              </a:rPr>
              <a:t>行级</a:t>
            </a:r>
            <a:r>
              <a:rPr lang="en-US" altLang="zh-CN" sz="1200" b="1" dirty="0">
                <a:solidFill>
                  <a:schemeClr val="tx1"/>
                </a:solidFill>
                <a:latin typeface="Euclid" panose="02020503060505020303" pitchFamily="18" charset="0"/>
                <a:ea typeface="华文细黑" panose="02010600040101010101" pitchFamily="2" charset="-122"/>
              </a:rPr>
              <a:t>(ROW)</a:t>
            </a:r>
            <a:r>
              <a:rPr lang="zh-CN" altLang="en-US" sz="1200" b="1" dirty="0">
                <a:solidFill>
                  <a:schemeClr val="tx1"/>
                </a:solidFill>
                <a:latin typeface="Euclid" panose="02020503060505020303" pitchFamily="18" charset="0"/>
                <a:ea typeface="华文细黑" panose="02010600040101010101" pitchFamily="2" charset="-122"/>
              </a:rPr>
              <a:t>触发器：是指当某触发事件发生时，对受到该操作影响的每一行数据，触发器都单独执行一次。</a:t>
            </a:r>
            <a:endParaRPr lang="zh-CN" altLang="en-US" sz="1200" b="1" dirty="0">
              <a:solidFill>
                <a:schemeClr val="tx1"/>
              </a:solidFill>
              <a:latin typeface="Euclid" panose="02020503060505020303" pitchFamily="18" charset="0"/>
              <a:ea typeface="华文细黑" panose="0201060004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我们都是通过dbms_output.put_line来输出异常信息，但是在实际的应用中，需要把异常信息返回给调用的客户端。</a:t>
            </a:r>
            <a:endParaRPr lang="zh-CN" altLang="en-US" dirty="0"/>
          </a:p>
          <a:p>
            <a:r>
              <a:rPr lang="zh-CN" altLang="en-US" dirty="0"/>
              <a:t>其实 RAISE_APPLICATION_ERROR 是将应用程序专有的错误从服务器端转达到客户端应用程序(其他机器上的SQLPLUS或者其他前台开发语言)</a:t>
            </a:r>
            <a:endParaRPr lang="zh-CN" altLang="en-US" dirty="0"/>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lnSpc>
                <a:spcPct val="150000"/>
              </a:lnSpc>
            </a:pPr>
            <a:r>
              <a:rPr lang="zh-CN" altLang="en-US" sz="1200" dirty="0"/>
              <a:t>包是用于将相关的</a:t>
            </a:r>
            <a:r>
              <a:rPr lang="en-US" altLang="zh-CN" sz="1200" dirty="0"/>
              <a:t>PL/SQL</a:t>
            </a:r>
            <a:r>
              <a:rPr lang="zh-CN" altLang="en-US" sz="1200" dirty="0"/>
              <a:t>块或元素（过程、函数、变量、常量、游标等）组织在一起的容器。</a:t>
            </a:r>
            <a:endParaRPr lang="zh-CN" altLang="en-US" sz="1200" dirty="0"/>
          </a:p>
          <a:p>
            <a:pPr eaLnBrk="1" hangingPunct="1">
              <a:lnSpc>
                <a:spcPct val="150000"/>
              </a:lnSpc>
            </a:pPr>
            <a:r>
              <a:rPr lang="zh-CN" altLang="en-US" sz="1200" dirty="0"/>
              <a:t>包编译后存储在数据库服务器中，是一种全局结构 </a:t>
            </a:r>
            <a:endParaRPr lang="zh-CN" altLang="en-US" dirty="0"/>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A0359FA-D625-4310-B545-F187C9061FA8}"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A0359FA-D625-4310-B545-F187C9061FA8}"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628650" y="365125"/>
            <a:ext cx="5762625"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A0359FA-D625-4310-B545-F187C9061FA8}"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pic>
        <p:nvPicPr>
          <p:cNvPr id="9" name="图片 2" descr="21.png"/>
          <p:cNvPicPr>
            <a:picLocks noChangeAspect="1"/>
          </p:cNvPicPr>
          <p:nvPr userDrawn="1"/>
        </p:nvPicPr>
        <p:blipFill>
          <a:blip r:embed="rId2">
            <a:extLst>
              <a:ext uri="{28A0092B-C50C-407E-A947-70E740481C1C}">
                <a14:useLocalDpi xmlns:a14="http://schemas.microsoft.com/office/drawing/2010/main" val="0"/>
              </a:ext>
            </a:extLst>
          </a:blip>
          <a:srcRect t="8333" b="81250"/>
          <a:stretch>
            <a:fillRect/>
          </a:stretch>
        </p:blipFill>
        <p:spPr bwMode="auto">
          <a:xfrm rot="10800000">
            <a:off x="0" y="731518"/>
            <a:ext cx="9412224" cy="134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307296" y="105735"/>
            <a:ext cx="608104" cy="47128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pic>
        <p:nvPicPr>
          <p:cNvPr id="9" name="图片 2" descr="21.png"/>
          <p:cNvPicPr>
            <a:picLocks noChangeAspect="1"/>
          </p:cNvPicPr>
          <p:nvPr userDrawn="1"/>
        </p:nvPicPr>
        <p:blipFill>
          <a:blip r:embed="rId2">
            <a:extLst>
              <a:ext uri="{28A0092B-C50C-407E-A947-70E740481C1C}">
                <a14:useLocalDpi xmlns:a14="http://schemas.microsoft.com/office/drawing/2010/main" val="0"/>
              </a:ext>
            </a:extLst>
          </a:blip>
          <a:srcRect t="8333" b="81250"/>
          <a:stretch>
            <a:fillRect/>
          </a:stretch>
        </p:blipFill>
        <p:spPr bwMode="auto">
          <a:xfrm rot="10800000">
            <a:off x="0" y="731518"/>
            <a:ext cx="9412224" cy="134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307296" y="105735"/>
            <a:ext cx="608104" cy="4712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A0359FA-D625-4310-B545-F187C9061FA8}"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A0359FA-D625-4310-B545-F187C9061FA8}"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628650" y="1825625"/>
            <a:ext cx="386715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4648200" y="1825625"/>
            <a:ext cx="386715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A0359FA-D625-4310-B545-F187C9061FA8}"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630238" y="2505075"/>
            <a:ext cx="386873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4629150" y="2505075"/>
            <a:ext cx="38877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A0359FA-D625-4310-B545-F187C9061FA8}"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A0359FA-D625-4310-B545-F187C9061FA8}"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A0359FA-D625-4310-B545-F187C9061FA8}"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A0359FA-D625-4310-B545-F187C9061FA8}"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A0359FA-D625-4310-B545-F187C9061FA8}"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3.png"/><Relationship Id="rId14" Type="http://schemas.openxmlformats.org/officeDocument/2006/relationships/image" Target="../media/image1.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0359FA-D625-4310-B545-F187C9061FA8}" type="slidenum">
              <a:rPr lang="zh-CN" altLang="en-US" smtClean="0"/>
            </a:fld>
            <a:endParaRPr lang="zh-CN" altLang="en-US" dirty="0"/>
          </a:p>
        </p:txBody>
      </p:sp>
      <p:pic>
        <p:nvPicPr>
          <p:cNvPr id="7" name="图片 2" descr="21.png"/>
          <p:cNvPicPr>
            <a:picLocks noChangeAspect="1"/>
          </p:cNvPicPr>
          <p:nvPr userDrawn="1"/>
        </p:nvPicPr>
        <p:blipFill>
          <a:blip r:embed="rId14">
            <a:extLst>
              <a:ext uri="{28A0092B-C50C-407E-A947-70E740481C1C}">
                <a14:useLocalDpi xmlns:a14="http://schemas.microsoft.com/office/drawing/2010/main" val="0"/>
              </a:ext>
            </a:extLst>
          </a:blip>
          <a:srcRect t="8333" b="81250"/>
          <a:stretch>
            <a:fillRect/>
          </a:stretch>
        </p:blipFill>
        <p:spPr bwMode="auto">
          <a:xfrm rot="10800000">
            <a:off x="0" y="731518"/>
            <a:ext cx="9412224" cy="134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组合 8"/>
          <p:cNvGrpSpPr/>
          <p:nvPr userDrawn="1"/>
        </p:nvGrpSpPr>
        <p:grpSpPr>
          <a:xfrm>
            <a:off x="8288677" y="71396"/>
            <a:ext cx="692043" cy="617786"/>
            <a:chOff x="140958" y="510805"/>
            <a:chExt cx="1507363" cy="1345622"/>
          </a:xfrm>
        </p:grpSpPr>
        <p:pic>
          <p:nvPicPr>
            <p:cNvPr id="10" name="图片 9"/>
            <p:cNvPicPr>
              <a:picLocks noChangeAspect="1"/>
            </p:cNvPicPr>
            <p:nvPr/>
          </p:nvPicPr>
          <p:blipFill>
            <a:blip r:embed="rId15"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46278" y="510805"/>
              <a:ext cx="910936" cy="910936"/>
            </a:xfrm>
            <a:prstGeom prst="rect">
              <a:avLst/>
            </a:prstGeom>
          </p:spPr>
        </p:pic>
        <p:pic>
          <p:nvPicPr>
            <p:cNvPr id="11" name="图片 10"/>
            <p:cNvPicPr>
              <a:picLocks noChangeAspect="1"/>
            </p:cNvPicPr>
            <p:nvPr/>
          </p:nvPicPr>
          <p:blipFill>
            <a:blip r:embed="rId15"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40958" y="791359"/>
              <a:ext cx="910936" cy="910936"/>
            </a:xfrm>
            <a:prstGeom prst="rect">
              <a:avLst/>
            </a:prstGeom>
          </p:spPr>
        </p:pic>
        <p:pic>
          <p:nvPicPr>
            <p:cNvPr id="12" name="图片 11"/>
            <p:cNvPicPr>
              <a:picLocks noChangeAspect="1"/>
            </p:cNvPicPr>
            <p:nvPr/>
          </p:nvPicPr>
          <p:blipFill>
            <a:blip r:embed="rId15"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737385" y="945491"/>
              <a:ext cx="910936" cy="910936"/>
            </a:xfrm>
            <a:prstGeom prst="rect">
              <a:avLst/>
            </a:prstGeom>
          </p:spPr>
        </p:pic>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6.png"/><Relationship Id="rId2" Type="http://schemas.microsoft.com/office/2007/relationships/hdphoto" Target="../media/image5.wdp"/><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8.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10.emf"/><Relationship Id="rId1"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11.emf"/><Relationship Id="rId1" Type="http://schemas.openxmlformats.org/officeDocument/2006/relationships/oleObject" Target="../embeddings/oleObject2.bin"/></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6.png"/><Relationship Id="rId1" Type="http://schemas.openxmlformats.org/officeDocument/2006/relationships/image" Target="../media/image15.png"/></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7.png"/><Relationship Id="rId1" Type="http://schemas.openxmlformats.org/officeDocument/2006/relationships/image" Target="../media/image15.png"/></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8.png"/><Relationship Id="rId1" Type="http://schemas.openxmlformats.org/officeDocument/2006/relationships/image" Target="../media/image1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7.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8" name="图片 7"/>
          <p:cNvPicPr>
            <a:picLocks noChangeAspect="1"/>
          </p:cNvPicPr>
          <p:nvPr/>
        </p:nvPicPr>
        <p:blipFill>
          <a:blip r:embed="rId1" cstate="print">
            <a:lum bright="70000" contrast="-70000"/>
            <a:extLst>
              <a:ext uri="{BEBA8EAE-BF5A-486C-A8C5-ECC9F3942E4B}">
                <a14:imgProps xmlns:a14="http://schemas.microsoft.com/office/drawing/2010/main">
                  <a14:imgLayer r:embed="rId2">
                    <a14:imgEffect>
                      <a14:brightnessContrast bright="20000" contrast="-20000"/>
                    </a14:imgEffect>
                    <a14:imgEffect>
                      <a14:saturation sat="200000"/>
                    </a14:imgEffect>
                  </a14:imgLayer>
                </a14:imgProps>
              </a:ext>
              <a:ext uri="{28A0092B-C50C-407E-A947-70E740481C1C}">
                <a14:useLocalDpi xmlns:a14="http://schemas.microsoft.com/office/drawing/2010/main" val="0"/>
              </a:ext>
            </a:extLst>
          </a:blip>
          <a:stretch>
            <a:fillRect/>
          </a:stretch>
        </p:blipFill>
        <p:spPr>
          <a:xfrm>
            <a:off x="-1" y="0"/>
            <a:ext cx="9144001" cy="6858000"/>
          </a:xfrm>
          <a:prstGeom prst="rect">
            <a:avLst/>
          </a:prstGeom>
        </p:spPr>
      </p:pic>
      <p:sp>
        <p:nvSpPr>
          <p:cNvPr id="3" name="矩形 2"/>
          <p:cNvSpPr/>
          <p:nvPr/>
        </p:nvSpPr>
        <p:spPr>
          <a:xfrm>
            <a:off x="1542676" y="1246827"/>
            <a:ext cx="6070893" cy="2510495"/>
          </a:xfrm>
          <a:prstGeom prst="rect">
            <a:avLst/>
          </a:prstGeom>
          <a:noFill/>
        </p:spPr>
        <p:txBody>
          <a:bodyPr wrap="none" lIns="91440" tIns="45720" rIns="91440" bIns="45720">
            <a:spAutoFit/>
          </a:bodyPr>
          <a:lstStyle/>
          <a:p>
            <a:pPr algn="ctr">
              <a:lnSpc>
                <a:spcPct val="200000"/>
              </a:lnSpc>
            </a:pPr>
            <a:r>
              <a:rPr lang="zh-CN" altLang="en-US" sz="4800" b="1" spc="300" dirty="0">
                <a:ln w="0"/>
                <a:solidFill>
                  <a:srgbClr val="00206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大型数据库应用技术</a:t>
            </a:r>
            <a:endParaRPr lang="en-US" altLang="zh-CN" sz="4800" b="1" spc="300" dirty="0">
              <a:ln w="0"/>
              <a:solidFill>
                <a:srgbClr val="00206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algn="ctr">
              <a:lnSpc>
                <a:spcPct val="200000"/>
              </a:lnSpc>
            </a:pPr>
            <a:r>
              <a:rPr lang="en-US" altLang="zh-CN" sz="3600" b="1" spc="300" dirty="0">
                <a:ln w="0"/>
                <a:solidFill>
                  <a:srgbClr val="00206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PL/SQL</a:t>
            </a:r>
            <a:endParaRPr lang="en-US" altLang="zh-CN" sz="3600" b="1" spc="300" dirty="0">
              <a:ln w="0"/>
              <a:solidFill>
                <a:srgbClr val="00206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4" name="矩形 3"/>
          <p:cNvSpPr/>
          <p:nvPr/>
        </p:nvSpPr>
        <p:spPr>
          <a:xfrm>
            <a:off x="3402450" y="4839029"/>
            <a:ext cx="2339102" cy="559769"/>
          </a:xfrm>
          <a:prstGeom prst="rect">
            <a:avLst/>
          </a:prstGeom>
          <a:noFill/>
        </p:spPr>
        <p:txBody>
          <a:bodyPr wrap="none" lIns="91440" tIns="45720" rIns="91440" bIns="45720">
            <a:spAutoFit/>
          </a:bodyPr>
          <a:lstStyle/>
          <a:p>
            <a:pPr algn="ctr">
              <a:lnSpc>
                <a:spcPct val="150000"/>
              </a:lnSpc>
            </a:pPr>
            <a:r>
              <a:rPr lang="zh-CN" altLang="en-US" sz="2400" b="0" cap="none" spc="0" dirty="0">
                <a:ln w="0"/>
                <a:solidFill>
                  <a:srgbClr val="002060"/>
                </a:solidFill>
                <a:effectLst>
                  <a:outerShdw blurRad="38100" dist="19050" dir="2700000" algn="tl" rotWithShape="0">
                    <a:schemeClr val="dk1">
                      <a:alpha val="40000"/>
                    </a:schemeClr>
                  </a:outerShdw>
                </a:effectLst>
                <a:latin typeface="楷体" panose="02010609060101010101" pitchFamily="49" charset="-122"/>
                <a:ea typeface="楷体" panose="02010609060101010101" pitchFamily="49" charset="-122"/>
              </a:rPr>
              <a:t>授课教师：王欢</a:t>
            </a:r>
            <a:endParaRPr lang="en-US" altLang="zh-CN" sz="2400" b="0" cap="none" spc="0" dirty="0">
              <a:ln w="0"/>
              <a:solidFill>
                <a:srgbClr val="002060"/>
              </a:solidFill>
              <a:effectLst>
                <a:outerShdw blurRad="38100" dist="19050" dir="2700000" algn="tl" rotWithShape="0">
                  <a:schemeClr val="dk1">
                    <a:alpha val="40000"/>
                  </a:schemeClr>
                </a:outerShdw>
              </a:effectLst>
              <a:latin typeface="楷体" panose="02010609060101010101" pitchFamily="49" charset="-122"/>
              <a:ea typeface="楷体" panose="02010609060101010101" pitchFamily="49" charset="-122"/>
            </a:endParaRPr>
          </a:p>
        </p:txBody>
      </p:sp>
      <p:sp>
        <p:nvSpPr>
          <p:cNvPr id="11" name="灯片编号占位符 10"/>
          <p:cNvSpPr>
            <a:spLocks noGrp="1"/>
          </p:cNvSpPr>
          <p:nvPr>
            <p:ph type="sldNum" sz="quarter" idx="12"/>
          </p:nvPr>
        </p:nvSpPr>
        <p:spPr/>
        <p:txBody>
          <a:bodyPr/>
          <a:lstStyle/>
          <a:p>
            <a:fld id="{A38E8DFF-0CE6-4310-92E3-88A0B6C83ADE}" type="slidenum">
              <a:rPr lang="zh-CN" altLang="en-US" smtClean="0"/>
            </a:fld>
            <a:endParaRPr lang="zh-CN" altLang="en-US" dirty="0"/>
          </a:p>
        </p:txBody>
      </p:sp>
      <p:grpSp>
        <p:nvGrpSpPr>
          <p:cNvPr id="17" name="组合 16"/>
          <p:cNvGrpSpPr/>
          <p:nvPr/>
        </p:nvGrpSpPr>
        <p:grpSpPr>
          <a:xfrm>
            <a:off x="97770" y="93207"/>
            <a:ext cx="1222443" cy="1091274"/>
            <a:chOff x="140958" y="510805"/>
            <a:chExt cx="1507363" cy="1345622"/>
          </a:xfrm>
        </p:grpSpPr>
        <p:pic>
          <p:nvPicPr>
            <p:cNvPr id="10" name="图片 9"/>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46278" y="510805"/>
              <a:ext cx="910936" cy="910936"/>
            </a:xfrm>
            <a:prstGeom prst="rect">
              <a:avLst/>
            </a:prstGeom>
          </p:spPr>
        </p:pic>
        <p:pic>
          <p:nvPicPr>
            <p:cNvPr id="16" name="图片 15"/>
            <p:cNvPicPr>
              <a:picLocks noChangeAspect="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40958" y="791359"/>
              <a:ext cx="910936" cy="910936"/>
            </a:xfrm>
            <a:prstGeom prst="rect">
              <a:avLst/>
            </a:prstGeom>
          </p:spPr>
        </p:pic>
        <p:pic>
          <p:nvPicPr>
            <p:cNvPr id="15" name="图片 14"/>
            <p:cNvPicPr>
              <a:picLocks noChangeAspect="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737385" y="945491"/>
              <a:ext cx="910936" cy="910936"/>
            </a:xfrm>
            <a:prstGeom prst="rect">
              <a:avLst/>
            </a:prstGeom>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dirty="0"/>
          </a:p>
        </p:txBody>
      </p:sp>
      <p:sp>
        <p:nvSpPr>
          <p:cNvPr id="6" name="矩形 5"/>
          <p:cNvSpPr/>
          <p:nvPr/>
        </p:nvSpPr>
        <p:spPr>
          <a:xfrm>
            <a:off x="309259" y="859709"/>
            <a:ext cx="8525482" cy="461665"/>
          </a:xfrm>
          <a:prstGeom prst="rect">
            <a:avLst/>
          </a:prstGeom>
        </p:spPr>
        <p:txBody>
          <a:bodyPr wrap="square">
            <a:spAutoFit/>
          </a:bodyPr>
          <a:lstStyle/>
          <a:p>
            <a:pPr marL="342900" indent="-342900">
              <a:buFont typeface="Wingdings" panose="05000000000000000000" pitchFamily="2" charset="2"/>
              <a:buChar char="p"/>
            </a:pPr>
            <a:r>
              <a:rPr lang="zh-CN" altLang="en-US" sz="2400" b="1" dirty="0">
                <a:solidFill>
                  <a:srgbClr val="C00000"/>
                </a:solidFill>
                <a:latin typeface="华文中宋" panose="02010600040101010101" pitchFamily="2" charset="-122"/>
                <a:ea typeface="华文中宋" panose="02010600040101010101" pitchFamily="2" charset="-122"/>
              </a:rPr>
              <a:t>结构控制语句</a:t>
            </a:r>
            <a:r>
              <a:rPr lang="en-US" altLang="zh-CN" sz="2400" b="1" dirty="0">
                <a:solidFill>
                  <a:srgbClr val="C00000"/>
                </a:solidFill>
                <a:latin typeface="华文中宋" panose="02010600040101010101" pitchFamily="2" charset="-122"/>
                <a:ea typeface="华文中宋" panose="02010600040101010101" pitchFamily="2" charset="-122"/>
              </a:rPr>
              <a:t>——</a:t>
            </a:r>
            <a:r>
              <a:rPr lang="en-US" altLang="zh-CN" sz="2400" b="1" dirty="0">
                <a:solidFill>
                  <a:srgbClr val="C00000"/>
                </a:solidFill>
                <a:latin typeface="华文中宋" panose="02010600040101010101" pitchFamily="2" charset="-122"/>
                <a:ea typeface="华文中宋" panose="02010600040101010101" pitchFamily="2" charset="-122"/>
                <a:cs typeface="Calibri Light" panose="020F0302020204030204" pitchFamily="34" charset="0"/>
              </a:rPr>
              <a:t>loop </a:t>
            </a:r>
            <a:r>
              <a:rPr lang="zh-CN" altLang="en-US" sz="2400" b="1" dirty="0">
                <a:solidFill>
                  <a:srgbClr val="C00000"/>
                </a:solidFill>
                <a:latin typeface="华文中宋" panose="02010600040101010101" pitchFamily="2" charset="-122"/>
                <a:ea typeface="华文中宋" panose="02010600040101010101" pitchFamily="2" charset="-122"/>
                <a:cs typeface="Calibri Light" panose="020F0302020204030204" pitchFamily="34" charset="0"/>
              </a:rPr>
              <a:t>语句</a:t>
            </a:r>
            <a:endParaRPr lang="en-US" altLang="zh-CN" sz="2400" b="1" dirty="0">
              <a:solidFill>
                <a:srgbClr val="C00000"/>
              </a:solidFill>
              <a:latin typeface="华文中宋" panose="02010600040101010101" pitchFamily="2" charset="-122"/>
              <a:ea typeface="华文中宋" panose="02010600040101010101" pitchFamily="2" charset="-122"/>
              <a:cs typeface="Calibri Light" panose="020F0302020204030204" pitchFamily="34" charset="0"/>
            </a:endParaRPr>
          </a:p>
        </p:txBody>
      </p:sp>
      <p:sp>
        <p:nvSpPr>
          <p:cNvPr id="9" name="矩形 8"/>
          <p:cNvSpPr/>
          <p:nvPr/>
        </p:nvSpPr>
        <p:spPr>
          <a:xfrm>
            <a:off x="309259" y="1380638"/>
            <a:ext cx="8206091" cy="457447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2400" b="1" dirty="0">
              <a:solidFill>
                <a:srgbClr val="C00000"/>
              </a:solidFill>
              <a:latin typeface="华文中宋" panose="02010600040101010101" pitchFamily="2" charset="-122"/>
              <a:ea typeface="华文中宋" panose="02010600040101010101" pitchFamily="2" charset="-122"/>
              <a:cs typeface="Calibri Light" panose="020F0302020204030204" pitchFamily="34" charset="0"/>
            </a:endParaRPr>
          </a:p>
          <a:p>
            <a:r>
              <a:rPr lang="en-US" altLang="zh-CN" sz="24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Loop</a:t>
            </a:r>
            <a:endParaRPr lang="en-US" altLang="zh-CN" sz="24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endParaRPr>
          </a:p>
          <a:p>
            <a:endParaRPr lang="en-US" altLang="zh-CN" sz="24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endParaRPr>
          </a:p>
          <a:p>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a:t>
            </a:r>
            <a:r>
              <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循环执行的语句块</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a:t>
            </a:r>
            <a:r>
              <a:rPr lang="en-US" altLang="zh-CN" sz="24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exit when</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a:t>
            </a:r>
            <a:r>
              <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循环结束条件</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a:t>
            </a:r>
            <a:r>
              <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循环结束条件修改</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endParaRPr lang="en-US" altLang="zh-CN" sz="24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endParaRPr>
          </a:p>
          <a:p>
            <a:r>
              <a:rPr lang="en-US" altLang="zh-CN" sz="24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end loop</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endParaRPr lang="en-US" altLang="zh-CN"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p:txBody>
      </p:sp>
      <p:grpSp>
        <p:nvGrpSpPr>
          <p:cNvPr id="75" name="组合 74"/>
          <p:cNvGrpSpPr/>
          <p:nvPr/>
        </p:nvGrpSpPr>
        <p:grpSpPr>
          <a:xfrm>
            <a:off x="5555042" y="813336"/>
            <a:ext cx="2960308" cy="5041114"/>
            <a:chOff x="3492554" y="1902869"/>
            <a:chExt cx="1736725" cy="2804405"/>
          </a:xfrm>
        </p:grpSpPr>
        <p:sp>
          <p:nvSpPr>
            <p:cNvPr id="31" name="AutoShape 8"/>
            <p:cNvSpPr>
              <a:spLocks noChangeArrowheads="1"/>
            </p:cNvSpPr>
            <p:nvPr/>
          </p:nvSpPr>
          <p:spPr bwMode="auto">
            <a:xfrm>
              <a:off x="3708454" y="3086225"/>
              <a:ext cx="1152525" cy="431800"/>
            </a:xfrm>
            <a:prstGeom prst="flowChartDecision">
              <a:avLst/>
            </a:prstGeom>
            <a:solidFill>
              <a:srgbClr val="FFCC66"/>
            </a:solidFill>
            <a:ln w="9525">
              <a:solidFill>
                <a:srgbClr val="FF3300"/>
              </a:solidFill>
              <a:beve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200" b="1">
                  <a:solidFill>
                    <a:srgbClr val="CC0000"/>
                  </a:solidFill>
                  <a:ea typeface="方正姚体" panose="02010601030101010101" pitchFamily="2" charset="-122"/>
                </a:rPr>
                <a:t>循环结束？</a:t>
              </a:r>
              <a:endParaRPr lang="zh-CN" altLang="en-US" sz="1200" b="1">
                <a:solidFill>
                  <a:srgbClr val="CC0000"/>
                </a:solidFill>
                <a:ea typeface="方正姚体" panose="02010601030101010101" pitchFamily="2" charset="-122"/>
              </a:endParaRPr>
            </a:p>
          </p:txBody>
        </p:sp>
        <p:sp>
          <p:nvSpPr>
            <p:cNvPr id="35" name="Rectangle 12"/>
            <p:cNvSpPr>
              <a:spLocks noChangeArrowheads="1"/>
            </p:cNvSpPr>
            <p:nvPr/>
          </p:nvSpPr>
          <p:spPr bwMode="auto">
            <a:xfrm>
              <a:off x="3889429" y="4243512"/>
              <a:ext cx="790575" cy="287338"/>
            </a:xfrm>
            <a:prstGeom prst="rect">
              <a:avLst/>
            </a:prstGeom>
            <a:solidFill>
              <a:srgbClr val="FFFF99"/>
            </a:solidFill>
            <a:ln w="9525">
              <a:solidFill>
                <a:srgbClr val="6666FF"/>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200" b="1">
                  <a:solidFill>
                    <a:schemeClr val="folHlink"/>
                  </a:solidFill>
                  <a:ea typeface="方正姚体" panose="02010601030101010101" pitchFamily="2" charset="-122"/>
                  <a:sym typeface="Arial" panose="020B0604020202020204" pitchFamily="34" charset="0"/>
                </a:rPr>
                <a:t>其它语句</a:t>
              </a:r>
              <a:endParaRPr lang="zh-CN" altLang="en-US" sz="1200" b="1">
                <a:solidFill>
                  <a:schemeClr val="folHlink"/>
                </a:solidFill>
                <a:ea typeface="方正姚体" panose="02010601030101010101" pitchFamily="2" charset="-122"/>
                <a:sym typeface="Arial" panose="020B0604020202020204" pitchFamily="34" charset="0"/>
              </a:endParaRPr>
            </a:p>
          </p:txBody>
        </p:sp>
        <p:sp>
          <p:nvSpPr>
            <p:cNvPr id="42" name="Rectangle 19"/>
            <p:cNvSpPr>
              <a:spLocks noChangeArrowheads="1"/>
            </p:cNvSpPr>
            <p:nvPr/>
          </p:nvSpPr>
          <p:spPr bwMode="auto">
            <a:xfrm>
              <a:off x="3492554" y="2151187"/>
              <a:ext cx="1584325" cy="287338"/>
            </a:xfrm>
            <a:prstGeom prst="rect">
              <a:avLst/>
            </a:prstGeom>
            <a:solidFill>
              <a:srgbClr val="CCCCFF"/>
            </a:solidFill>
            <a:ln w="9525">
              <a:solidFill>
                <a:srgbClr val="CC66FF"/>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200" b="1" dirty="0">
                  <a:solidFill>
                    <a:srgbClr val="CC0000"/>
                  </a:solidFill>
                  <a:ea typeface="方正姚体" panose="02010601030101010101" pitchFamily="2" charset="-122"/>
                  <a:sym typeface="Arial" panose="020B0604020202020204" pitchFamily="34" charset="0"/>
                </a:rPr>
                <a:t>设置循环初始化条件</a:t>
              </a:r>
              <a:endParaRPr lang="zh-CN" altLang="en-US" sz="1200" b="1" dirty="0">
                <a:solidFill>
                  <a:srgbClr val="CC0000"/>
                </a:solidFill>
                <a:ea typeface="方正姚体" panose="02010601030101010101" pitchFamily="2" charset="-122"/>
                <a:sym typeface="Arial" panose="020B0604020202020204" pitchFamily="34" charset="0"/>
              </a:endParaRPr>
            </a:p>
          </p:txBody>
        </p:sp>
        <p:sp>
          <p:nvSpPr>
            <p:cNvPr id="44" name="Rectangle 21"/>
            <p:cNvSpPr>
              <a:spLocks noChangeArrowheads="1"/>
            </p:cNvSpPr>
            <p:nvPr/>
          </p:nvSpPr>
          <p:spPr bwMode="auto">
            <a:xfrm>
              <a:off x="3888635" y="2618706"/>
              <a:ext cx="792162" cy="287338"/>
            </a:xfrm>
            <a:prstGeom prst="rect">
              <a:avLst/>
            </a:prstGeom>
            <a:solidFill>
              <a:srgbClr val="FFFF99"/>
            </a:solidFill>
            <a:ln w="9525">
              <a:solidFill>
                <a:srgbClr val="6666FF"/>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200" b="1">
                  <a:solidFill>
                    <a:schemeClr val="folHlink"/>
                  </a:solidFill>
                  <a:ea typeface="方正姚体" panose="02010601030101010101" pitchFamily="2" charset="-122"/>
                  <a:sym typeface="Arial" panose="020B0604020202020204" pitchFamily="34" charset="0"/>
                </a:rPr>
                <a:t>循环体代码</a:t>
              </a:r>
              <a:endParaRPr lang="zh-CN" altLang="en-US" sz="1200" b="1">
                <a:solidFill>
                  <a:schemeClr val="folHlink"/>
                </a:solidFill>
                <a:ea typeface="方正姚体" panose="02010601030101010101" pitchFamily="2" charset="-122"/>
                <a:sym typeface="Arial" panose="020B0604020202020204" pitchFamily="34" charset="0"/>
              </a:endParaRPr>
            </a:p>
          </p:txBody>
        </p:sp>
        <p:sp>
          <p:nvSpPr>
            <p:cNvPr id="46" name="Rectangle 23"/>
            <p:cNvSpPr>
              <a:spLocks noChangeArrowheads="1"/>
            </p:cNvSpPr>
            <p:nvPr/>
          </p:nvSpPr>
          <p:spPr bwMode="auto">
            <a:xfrm>
              <a:off x="3637016" y="3698206"/>
              <a:ext cx="1295400" cy="288925"/>
            </a:xfrm>
            <a:prstGeom prst="rect">
              <a:avLst/>
            </a:prstGeom>
            <a:solidFill>
              <a:srgbClr val="CCCCFF"/>
            </a:solidFill>
            <a:ln w="9525">
              <a:solidFill>
                <a:srgbClr val="CC66FF"/>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200" b="1">
                  <a:solidFill>
                    <a:srgbClr val="CC0000"/>
                  </a:solidFill>
                  <a:ea typeface="方正姚体" panose="02010601030101010101" pitchFamily="2" charset="-122"/>
                  <a:sym typeface="Arial" panose="020B0604020202020204" pitchFamily="34" charset="0"/>
                </a:rPr>
                <a:t>修改循环结束条件</a:t>
              </a:r>
              <a:endParaRPr lang="zh-CN" altLang="en-US" sz="1200" b="1">
                <a:solidFill>
                  <a:srgbClr val="CC0000"/>
                </a:solidFill>
                <a:ea typeface="方正姚体" panose="02010601030101010101" pitchFamily="2" charset="-122"/>
                <a:sym typeface="Arial" panose="020B0604020202020204" pitchFamily="34" charset="0"/>
              </a:endParaRPr>
            </a:p>
          </p:txBody>
        </p:sp>
        <p:cxnSp>
          <p:nvCxnSpPr>
            <p:cNvPr id="4" name="直接箭头连接符 3"/>
            <p:cNvCxnSpPr>
              <a:stCxn id="42" idx="2"/>
              <a:endCxn id="44" idx="0"/>
            </p:cNvCxnSpPr>
            <p:nvPr/>
          </p:nvCxnSpPr>
          <p:spPr>
            <a:xfrm flipH="1">
              <a:off x="4284716" y="2438525"/>
              <a:ext cx="1" cy="18018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50" name="直接箭头连接符 49"/>
            <p:cNvCxnSpPr>
              <a:stCxn id="44" idx="2"/>
              <a:endCxn id="31" idx="0"/>
            </p:cNvCxnSpPr>
            <p:nvPr/>
          </p:nvCxnSpPr>
          <p:spPr>
            <a:xfrm>
              <a:off x="4284716" y="2906044"/>
              <a:ext cx="1" cy="18018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52" name="直接箭头连接符 51"/>
            <p:cNvCxnSpPr>
              <a:stCxn id="31" idx="2"/>
              <a:endCxn id="46" idx="0"/>
            </p:cNvCxnSpPr>
            <p:nvPr/>
          </p:nvCxnSpPr>
          <p:spPr>
            <a:xfrm flipH="1">
              <a:off x="4284716" y="3518025"/>
              <a:ext cx="1" cy="18018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58" name="直接箭头连接符 57"/>
            <p:cNvCxnSpPr>
              <a:stCxn id="35" idx="2"/>
            </p:cNvCxnSpPr>
            <p:nvPr/>
          </p:nvCxnSpPr>
          <p:spPr>
            <a:xfrm flipH="1">
              <a:off x="4284716" y="4530850"/>
              <a:ext cx="1" cy="17642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61" name="直接箭头连接符 60"/>
            <p:cNvCxnSpPr>
              <a:endCxn id="42" idx="0"/>
            </p:cNvCxnSpPr>
            <p:nvPr/>
          </p:nvCxnSpPr>
          <p:spPr>
            <a:xfrm>
              <a:off x="4284716" y="1902869"/>
              <a:ext cx="1" cy="24831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65" name="肘形连接符 64"/>
            <p:cNvCxnSpPr>
              <a:stCxn id="46" idx="1"/>
              <a:endCxn id="44" idx="1"/>
            </p:cNvCxnSpPr>
            <p:nvPr/>
          </p:nvCxnSpPr>
          <p:spPr>
            <a:xfrm rot="10800000" flipH="1">
              <a:off x="3637015" y="2762375"/>
              <a:ext cx="251619" cy="1080294"/>
            </a:xfrm>
            <a:prstGeom prst="bentConnector3">
              <a:avLst>
                <a:gd name="adj1" fmla="val -90852"/>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66" name="肘形连接符 65"/>
            <p:cNvCxnSpPr>
              <a:stCxn id="31" idx="3"/>
              <a:endCxn id="35" idx="0"/>
            </p:cNvCxnSpPr>
            <p:nvPr/>
          </p:nvCxnSpPr>
          <p:spPr>
            <a:xfrm flipH="1">
              <a:off x="4284717" y="3302125"/>
              <a:ext cx="576262" cy="941387"/>
            </a:xfrm>
            <a:prstGeom prst="bentConnector4">
              <a:avLst>
                <a:gd name="adj1" fmla="val -39669"/>
                <a:gd name="adj2" fmla="val 84401"/>
              </a:avLst>
            </a:prstGeom>
            <a:ln>
              <a:tailEnd type="triangle"/>
            </a:ln>
          </p:spPr>
          <p:style>
            <a:lnRef idx="3">
              <a:schemeClr val="accent1"/>
            </a:lnRef>
            <a:fillRef idx="0">
              <a:schemeClr val="accent1"/>
            </a:fillRef>
            <a:effectRef idx="2">
              <a:schemeClr val="accent1"/>
            </a:effectRef>
            <a:fontRef idx="minor">
              <a:schemeClr val="tx1"/>
            </a:fontRef>
          </p:style>
        </p:cxnSp>
        <p:sp>
          <p:nvSpPr>
            <p:cNvPr id="73" name="Text Box 11"/>
            <p:cNvSpPr txBox="1">
              <a:spLocks noChangeArrowheads="1"/>
            </p:cNvSpPr>
            <p:nvPr/>
          </p:nvSpPr>
          <p:spPr bwMode="auto">
            <a:xfrm>
              <a:off x="4275192" y="3429250"/>
              <a:ext cx="5826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400" dirty="0">
                  <a:solidFill>
                    <a:srgbClr val="CC0000"/>
                  </a:solidFill>
                  <a:latin typeface="Aharoni" pitchFamily="2" charset="0"/>
                </a:rPr>
                <a:t>false</a:t>
              </a:r>
              <a:endParaRPr lang="zh-CN" altLang="en-US" sz="1400" dirty="0">
                <a:solidFill>
                  <a:srgbClr val="CC0000"/>
                </a:solidFill>
                <a:latin typeface="Aharoni" pitchFamily="2" charset="0"/>
              </a:endParaRPr>
            </a:p>
          </p:txBody>
        </p:sp>
        <p:sp>
          <p:nvSpPr>
            <p:cNvPr id="74" name="Text Box 16"/>
            <p:cNvSpPr txBox="1">
              <a:spLocks noChangeArrowheads="1"/>
            </p:cNvSpPr>
            <p:nvPr/>
          </p:nvSpPr>
          <p:spPr bwMode="auto">
            <a:xfrm>
              <a:off x="4708579" y="3041367"/>
              <a:ext cx="520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400" dirty="0">
                  <a:solidFill>
                    <a:srgbClr val="CC0000"/>
                  </a:solidFill>
                  <a:latin typeface="Aharoni" pitchFamily="2" charset="0"/>
                </a:rPr>
                <a:t>true</a:t>
              </a:r>
              <a:endParaRPr lang="zh-CN" altLang="en-US" dirty="0"/>
            </a:p>
          </p:txBody>
        </p:sp>
      </p:grpSp>
      <p:sp>
        <p:nvSpPr>
          <p:cNvPr id="76" name="矩形 75"/>
          <p:cNvSpPr/>
          <p:nvPr/>
        </p:nvSpPr>
        <p:spPr>
          <a:xfrm>
            <a:off x="6848978" y="5634252"/>
            <a:ext cx="1572943" cy="369332"/>
          </a:xfrm>
          <a:prstGeom prst="rect">
            <a:avLst/>
          </a:prstGeom>
        </p:spPr>
        <p:txBody>
          <a:bodyPr wrap="square">
            <a:spAutoFit/>
          </a:bodyPr>
          <a:lstStyle/>
          <a:p>
            <a:r>
              <a:rPr lang="en-US" altLang="zh-CN" b="1" dirty="0">
                <a:solidFill>
                  <a:srgbClr val="C00000"/>
                </a:solidFill>
                <a:latin typeface="楷体" panose="02010609060101010101" pitchFamily="49" charset="-122"/>
                <a:ea typeface="楷体" panose="02010609060101010101" pitchFamily="49" charset="-122"/>
                <a:cs typeface="Calibri Light" panose="020F0302020204030204" pitchFamily="34" charset="0"/>
              </a:rPr>
              <a:t>loop </a:t>
            </a:r>
            <a:r>
              <a:rPr lang="zh-CN" altLang="en-US" b="1" dirty="0">
                <a:solidFill>
                  <a:srgbClr val="C00000"/>
                </a:solidFill>
                <a:latin typeface="楷体" panose="02010609060101010101" pitchFamily="49" charset="-122"/>
                <a:ea typeface="楷体" panose="02010609060101010101" pitchFamily="49" charset="-122"/>
                <a:cs typeface="Calibri Light" panose="020F0302020204030204" pitchFamily="34" charset="0"/>
              </a:rPr>
              <a:t>语句</a:t>
            </a:r>
            <a:endParaRPr lang="en-US" altLang="zh-CN" b="1" dirty="0">
              <a:solidFill>
                <a:srgbClr val="C00000"/>
              </a:solidFill>
              <a:latin typeface="楷体" panose="02010609060101010101" pitchFamily="49" charset="-122"/>
              <a:ea typeface="楷体" panose="02010609060101010101" pitchFamily="49" charset="-122"/>
              <a:cs typeface="Calibri Light" panose="020F0302020204030204" pitchFamily="34" charset="0"/>
            </a:endParaRPr>
          </a:p>
        </p:txBody>
      </p:sp>
      <p:sp>
        <p:nvSpPr>
          <p:cNvPr id="2" name="文本框 1"/>
          <p:cNvSpPr txBox="1"/>
          <p:nvPr/>
        </p:nvSpPr>
        <p:spPr>
          <a:xfrm>
            <a:off x="309259" y="6084715"/>
            <a:ext cx="8525482" cy="766364"/>
          </a:xfrm>
          <a:prstGeom prst="rect">
            <a:avLst/>
          </a:prstGeom>
          <a:noFill/>
        </p:spPr>
        <p:txBody>
          <a:bodyPr wrap="square">
            <a:spAutoFit/>
          </a:bodyPr>
          <a:lstStyle/>
          <a:p>
            <a:pPr indent="-609600">
              <a:lnSpc>
                <a:spcPct val="90000"/>
              </a:lnSpc>
            </a:pPr>
            <a:r>
              <a:rPr lang="zh-CN" altLang="en-US" sz="2400" b="1" dirty="0">
                <a:highlight>
                  <a:srgbClr val="FFFF00"/>
                </a:highlight>
                <a:latin typeface="Arial" panose="020B0604020202020204" pitchFamily="34" charset="0"/>
              </a:rPr>
              <a:t>注意：</a:t>
            </a:r>
            <a:r>
              <a:rPr lang="zh-CN" altLang="en-US" sz="2400" b="1" dirty="0">
                <a:latin typeface="Arial" panose="020B0604020202020204" pitchFamily="34" charset="0"/>
              </a:rPr>
              <a:t>在循环体中一定要包含</a:t>
            </a:r>
            <a:r>
              <a:rPr lang="en-US" altLang="zh-CN" sz="2400" b="1" dirty="0">
                <a:latin typeface="Arial" panose="020B0604020202020204" pitchFamily="34" charset="0"/>
              </a:rPr>
              <a:t>EXIT</a:t>
            </a:r>
            <a:r>
              <a:rPr lang="zh-CN" altLang="en-US" sz="2400" b="1" dirty="0">
                <a:latin typeface="Arial" panose="020B0604020202020204" pitchFamily="34" charset="0"/>
              </a:rPr>
              <a:t>语句，否则程序进入死循环 </a:t>
            </a:r>
            <a:endParaRPr lang="zh-CN" altLang="en-US" sz="2400" b="1" dirty="0">
              <a:latin typeface="Arial" panose="020B0604020202020204" pitchFamily="34" charset="0"/>
            </a:endParaRPr>
          </a:p>
          <a:p>
            <a:pPr indent="-609600">
              <a:lnSpc>
                <a:spcPct val="90000"/>
              </a:lnSpc>
            </a:pPr>
            <a:endParaRPr lang="zh-CN" altLang="en-US" sz="2400" b="1" dirty="0">
              <a:latin typeface="Courier New" panose="02070309020205020404" pitchFamily="49" charset="0"/>
            </a:endParaRPr>
          </a:p>
        </p:txBody>
      </p:sp>
      <p:sp>
        <p:nvSpPr>
          <p:cNvPr id="3" name="矩形 2"/>
          <p:cNvSpPr/>
          <p:nvPr/>
        </p:nvSpPr>
        <p:spPr>
          <a:xfrm>
            <a:off x="177420" y="84222"/>
            <a:ext cx="1005403"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复习</a:t>
            </a:r>
            <a:endParaRPr lang="zh-CN" altLang="en-US" sz="3200" b="1" dirty="0">
              <a:ln w="0"/>
              <a:latin typeface="华文细黑" panose="02010600040101010101" pitchFamily="2" charset="-122"/>
              <a:ea typeface="华文细黑" panose="0201060004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dirty="0"/>
          </a:p>
        </p:txBody>
      </p:sp>
      <p:sp>
        <p:nvSpPr>
          <p:cNvPr id="6" name="矩形 5"/>
          <p:cNvSpPr/>
          <p:nvPr/>
        </p:nvSpPr>
        <p:spPr>
          <a:xfrm>
            <a:off x="309259" y="859709"/>
            <a:ext cx="8525482" cy="461665"/>
          </a:xfrm>
          <a:prstGeom prst="rect">
            <a:avLst/>
          </a:prstGeom>
        </p:spPr>
        <p:txBody>
          <a:bodyPr wrap="square">
            <a:spAutoFit/>
          </a:bodyPr>
          <a:lstStyle/>
          <a:p>
            <a:pPr marL="342900" indent="-342900">
              <a:buFont typeface="Wingdings" panose="05000000000000000000" pitchFamily="2" charset="2"/>
              <a:buChar char="p"/>
            </a:pPr>
            <a:r>
              <a:rPr lang="zh-CN" altLang="en-US" sz="2400" b="1" dirty="0">
                <a:solidFill>
                  <a:srgbClr val="C00000"/>
                </a:solidFill>
                <a:latin typeface="华文中宋" panose="02010600040101010101" pitchFamily="2" charset="-122"/>
                <a:ea typeface="华文中宋" panose="02010600040101010101" pitchFamily="2" charset="-122"/>
              </a:rPr>
              <a:t>结构控制语句</a:t>
            </a:r>
            <a:r>
              <a:rPr lang="en-US" altLang="zh-CN" sz="2400" b="1" dirty="0">
                <a:solidFill>
                  <a:srgbClr val="C00000"/>
                </a:solidFill>
                <a:latin typeface="华文中宋" panose="02010600040101010101" pitchFamily="2" charset="-122"/>
                <a:ea typeface="华文中宋" panose="02010600040101010101" pitchFamily="2" charset="-122"/>
              </a:rPr>
              <a:t>——</a:t>
            </a:r>
            <a:r>
              <a:rPr lang="en-US" altLang="zh-CN" sz="2400" b="1" dirty="0">
                <a:solidFill>
                  <a:srgbClr val="C00000"/>
                </a:solidFill>
                <a:latin typeface="华文中宋" panose="02010600040101010101" pitchFamily="2" charset="-122"/>
                <a:ea typeface="华文中宋" panose="02010600040101010101" pitchFamily="2" charset="-122"/>
                <a:cs typeface="Calibri Light" panose="020F0302020204030204" pitchFamily="34" charset="0"/>
              </a:rPr>
              <a:t>while...loop</a:t>
            </a:r>
            <a:r>
              <a:rPr lang="zh-CN" altLang="en-US" sz="2400" b="1" dirty="0">
                <a:solidFill>
                  <a:srgbClr val="C00000"/>
                </a:solidFill>
                <a:latin typeface="华文中宋" panose="02010600040101010101" pitchFamily="2" charset="-122"/>
                <a:ea typeface="华文中宋" panose="02010600040101010101" pitchFamily="2" charset="-122"/>
                <a:cs typeface="Calibri Light" panose="020F0302020204030204" pitchFamily="34" charset="0"/>
              </a:rPr>
              <a:t> 语句</a:t>
            </a:r>
            <a:endParaRPr lang="en-US" altLang="zh-CN" sz="2400" b="1" dirty="0">
              <a:solidFill>
                <a:srgbClr val="C00000"/>
              </a:solidFill>
              <a:latin typeface="华文中宋" panose="02010600040101010101" pitchFamily="2" charset="-122"/>
              <a:ea typeface="华文中宋" panose="02010600040101010101" pitchFamily="2" charset="-122"/>
              <a:cs typeface="Calibri Light" panose="020F0302020204030204" pitchFamily="34" charset="0"/>
            </a:endParaRPr>
          </a:p>
        </p:txBody>
      </p:sp>
      <p:sp>
        <p:nvSpPr>
          <p:cNvPr id="9" name="矩形 8"/>
          <p:cNvSpPr/>
          <p:nvPr/>
        </p:nvSpPr>
        <p:spPr>
          <a:xfrm>
            <a:off x="470010" y="1434298"/>
            <a:ext cx="8206091" cy="471830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while</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r>
              <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循环结束条件</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a:t>
            </a:r>
            <a:r>
              <a:rPr lang="en-US" altLang="zh-CN" sz="24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loop</a:t>
            </a:r>
            <a:endParaRPr lang="en-US" altLang="zh-CN" sz="24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endParaRPr>
          </a:p>
          <a:p>
            <a:endParaRPr lang="en-US" altLang="zh-CN" sz="24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endParaRPr>
          </a:p>
          <a:p>
            <a:endParaRPr lang="en-US" altLang="zh-CN" sz="24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endParaRPr>
          </a:p>
          <a:p>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a:t>
            </a:r>
            <a:r>
              <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循环执行的语句块</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a:t>
            </a:r>
            <a:r>
              <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循环结束条件修改</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r>
              <a:rPr lang="en-US" altLang="zh-CN" sz="24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end loop</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endParaRPr lang="en-US" altLang="zh-CN"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p:txBody>
      </p:sp>
      <p:grpSp>
        <p:nvGrpSpPr>
          <p:cNvPr id="111" name="组合 110"/>
          <p:cNvGrpSpPr/>
          <p:nvPr/>
        </p:nvGrpSpPr>
        <p:grpSpPr>
          <a:xfrm>
            <a:off x="5688419" y="1434298"/>
            <a:ext cx="2658139" cy="3989404"/>
            <a:chOff x="6104840" y="1899922"/>
            <a:chExt cx="1735357" cy="2804405"/>
          </a:xfrm>
        </p:grpSpPr>
        <p:sp>
          <p:nvSpPr>
            <p:cNvPr id="78" name="AutoShape 8"/>
            <p:cNvSpPr>
              <a:spLocks noChangeArrowheads="1"/>
            </p:cNvSpPr>
            <p:nvPr/>
          </p:nvSpPr>
          <p:spPr bwMode="auto">
            <a:xfrm>
              <a:off x="6320740" y="2627984"/>
              <a:ext cx="1152525" cy="431800"/>
            </a:xfrm>
            <a:prstGeom prst="flowChartDecision">
              <a:avLst/>
            </a:prstGeom>
            <a:solidFill>
              <a:srgbClr val="FFCC66"/>
            </a:solidFill>
            <a:ln w="9525">
              <a:solidFill>
                <a:srgbClr val="FF3300"/>
              </a:solidFill>
              <a:beve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200" b="1" dirty="0">
                  <a:solidFill>
                    <a:srgbClr val="CC0000"/>
                  </a:solidFill>
                  <a:ea typeface="方正姚体" panose="02010601030101010101" pitchFamily="2" charset="-122"/>
                </a:rPr>
                <a:t>循环结束？</a:t>
              </a:r>
              <a:endParaRPr lang="zh-CN" altLang="en-US" sz="1200" b="1" dirty="0">
                <a:solidFill>
                  <a:srgbClr val="CC0000"/>
                </a:solidFill>
                <a:ea typeface="方正姚体" panose="02010601030101010101" pitchFamily="2" charset="-122"/>
              </a:endParaRPr>
            </a:p>
          </p:txBody>
        </p:sp>
        <p:sp>
          <p:nvSpPr>
            <p:cNvPr id="79" name="Rectangle 12"/>
            <p:cNvSpPr>
              <a:spLocks noChangeArrowheads="1"/>
            </p:cNvSpPr>
            <p:nvPr/>
          </p:nvSpPr>
          <p:spPr bwMode="auto">
            <a:xfrm>
              <a:off x="6501715" y="4240565"/>
              <a:ext cx="790575" cy="287338"/>
            </a:xfrm>
            <a:prstGeom prst="rect">
              <a:avLst/>
            </a:prstGeom>
            <a:solidFill>
              <a:srgbClr val="FFFF99"/>
            </a:solidFill>
            <a:ln w="9525">
              <a:solidFill>
                <a:srgbClr val="6666FF"/>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200" b="1">
                  <a:solidFill>
                    <a:schemeClr val="folHlink"/>
                  </a:solidFill>
                  <a:ea typeface="方正姚体" panose="02010601030101010101" pitchFamily="2" charset="-122"/>
                  <a:sym typeface="Arial" panose="020B0604020202020204" pitchFamily="34" charset="0"/>
                </a:rPr>
                <a:t>其它语句</a:t>
              </a:r>
              <a:endParaRPr lang="zh-CN" altLang="en-US" sz="1200" b="1">
                <a:solidFill>
                  <a:schemeClr val="folHlink"/>
                </a:solidFill>
                <a:ea typeface="方正姚体" panose="02010601030101010101" pitchFamily="2" charset="-122"/>
                <a:sym typeface="Arial" panose="020B0604020202020204" pitchFamily="34" charset="0"/>
              </a:endParaRPr>
            </a:p>
          </p:txBody>
        </p:sp>
        <p:sp>
          <p:nvSpPr>
            <p:cNvPr id="80" name="Rectangle 19"/>
            <p:cNvSpPr>
              <a:spLocks noChangeArrowheads="1"/>
            </p:cNvSpPr>
            <p:nvPr/>
          </p:nvSpPr>
          <p:spPr bwMode="auto">
            <a:xfrm>
              <a:off x="6104840" y="2148240"/>
              <a:ext cx="1584325" cy="287338"/>
            </a:xfrm>
            <a:prstGeom prst="rect">
              <a:avLst/>
            </a:prstGeom>
            <a:solidFill>
              <a:srgbClr val="CCCCFF"/>
            </a:solidFill>
            <a:ln w="9525">
              <a:solidFill>
                <a:srgbClr val="CC66FF"/>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200" b="1" dirty="0">
                  <a:solidFill>
                    <a:srgbClr val="CC0000"/>
                  </a:solidFill>
                  <a:ea typeface="方正姚体" panose="02010601030101010101" pitchFamily="2" charset="-122"/>
                  <a:sym typeface="Arial" panose="020B0604020202020204" pitchFamily="34" charset="0"/>
                </a:rPr>
                <a:t>设置循环初始化条件</a:t>
              </a:r>
              <a:endParaRPr lang="zh-CN" altLang="en-US" sz="1200" b="1" dirty="0">
                <a:solidFill>
                  <a:srgbClr val="CC0000"/>
                </a:solidFill>
                <a:ea typeface="方正姚体" panose="02010601030101010101" pitchFamily="2" charset="-122"/>
                <a:sym typeface="Arial" panose="020B0604020202020204" pitchFamily="34" charset="0"/>
              </a:endParaRPr>
            </a:p>
          </p:txBody>
        </p:sp>
        <p:sp>
          <p:nvSpPr>
            <p:cNvPr id="81" name="Rectangle 21"/>
            <p:cNvSpPr>
              <a:spLocks noChangeArrowheads="1"/>
            </p:cNvSpPr>
            <p:nvPr/>
          </p:nvSpPr>
          <p:spPr bwMode="auto">
            <a:xfrm>
              <a:off x="6500921" y="3245224"/>
              <a:ext cx="792162" cy="287338"/>
            </a:xfrm>
            <a:prstGeom prst="rect">
              <a:avLst/>
            </a:prstGeom>
            <a:solidFill>
              <a:srgbClr val="FFFF99"/>
            </a:solidFill>
            <a:ln w="9525">
              <a:solidFill>
                <a:srgbClr val="6666FF"/>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200" b="1" dirty="0">
                  <a:solidFill>
                    <a:schemeClr val="folHlink"/>
                  </a:solidFill>
                  <a:ea typeface="方正姚体" panose="02010601030101010101" pitchFamily="2" charset="-122"/>
                  <a:sym typeface="Arial" panose="020B0604020202020204" pitchFamily="34" charset="0"/>
                </a:rPr>
                <a:t>循环体代码</a:t>
              </a:r>
              <a:endParaRPr lang="zh-CN" altLang="en-US" sz="1200" b="1" dirty="0">
                <a:solidFill>
                  <a:schemeClr val="folHlink"/>
                </a:solidFill>
                <a:ea typeface="方正姚体" panose="02010601030101010101" pitchFamily="2" charset="-122"/>
                <a:sym typeface="Arial" panose="020B0604020202020204" pitchFamily="34" charset="0"/>
              </a:endParaRPr>
            </a:p>
          </p:txBody>
        </p:sp>
        <p:sp>
          <p:nvSpPr>
            <p:cNvPr id="82" name="Rectangle 23"/>
            <p:cNvSpPr>
              <a:spLocks noChangeArrowheads="1"/>
            </p:cNvSpPr>
            <p:nvPr/>
          </p:nvSpPr>
          <p:spPr bwMode="auto">
            <a:xfrm>
              <a:off x="6249302" y="3695259"/>
              <a:ext cx="1295400" cy="288925"/>
            </a:xfrm>
            <a:prstGeom prst="rect">
              <a:avLst/>
            </a:prstGeom>
            <a:solidFill>
              <a:srgbClr val="CCCCFF"/>
            </a:solidFill>
            <a:ln w="9525">
              <a:solidFill>
                <a:srgbClr val="CC66FF"/>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200" b="1">
                  <a:solidFill>
                    <a:srgbClr val="CC0000"/>
                  </a:solidFill>
                  <a:ea typeface="方正姚体" panose="02010601030101010101" pitchFamily="2" charset="-122"/>
                  <a:sym typeface="Arial" panose="020B0604020202020204" pitchFamily="34" charset="0"/>
                </a:rPr>
                <a:t>修改循环结束条件</a:t>
              </a:r>
              <a:endParaRPr lang="zh-CN" altLang="en-US" sz="1200" b="1">
                <a:solidFill>
                  <a:srgbClr val="CC0000"/>
                </a:solidFill>
                <a:ea typeface="方正姚体" panose="02010601030101010101" pitchFamily="2" charset="-122"/>
                <a:sym typeface="Arial" panose="020B0604020202020204" pitchFamily="34" charset="0"/>
              </a:endParaRPr>
            </a:p>
          </p:txBody>
        </p:sp>
        <p:cxnSp>
          <p:nvCxnSpPr>
            <p:cNvPr id="83" name="直接箭头连接符 82"/>
            <p:cNvCxnSpPr>
              <a:stCxn id="80" idx="2"/>
              <a:endCxn id="78" idx="0"/>
            </p:cNvCxnSpPr>
            <p:nvPr/>
          </p:nvCxnSpPr>
          <p:spPr>
            <a:xfrm>
              <a:off x="6897003" y="2435578"/>
              <a:ext cx="0" cy="19240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84" name="直接箭头连接符 83"/>
            <p:cNvCxnSpPr>
              <a:stCxn id="78" idx="2"/>
              <a:endCxn id="81" idx="0"/>
            </p:cNvCxnSpPr>
            <p:nvPr/>
          </p:nvCxnSpPr>
          <p:spPr>
            <a:xfrm flipH="1">
              <a:off x="6897002" y="3059784"/>
              <a:ext cx="1" cy="18544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85" name="直接箭头连接符 84"/>
            <p:cNvCxnSpPr>
              <a:stCxn id="81" idx="2"/>
              <a:endCxn id="82" idx="0"/>
            </p:cNvCxnSpPr>
            <p:nvPr/>
          </p:nvCxnSpPr>
          <p:spPr>
            <a:xfrm>
              <a:off x="6897002" y="3532562"/>
              <a:ext cx="0" cy="16269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86" name="直接箭头连接符 85"/>
            <p:cNvCxnSpPr>
              <a:stCxn id="79" idx="2"/>
            </p:cNvCxnSpPr>
            <p:nvPr/>
          </p:nvCxnSpPr>
          <p:spPr>
            <a:xfrm>
              <a:off x="6897003" y="4527903"/>
              <a:ext cx="0" cy="17642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87" name="直接箭头连接符 86"/>
            <p:cNvCxnSpPr>
              <a:endCxn id="80" idx="0"/>
            </p:cNvCxnSpPr>
            <p:nvPr/>
          </p:nvCxnSpPr>
          <p:spPr>
            <a:xfrm>
              <a:off x="6897002" y="1899922"/>
              <a:ext cx="1" cy="24831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88" name="肘形连接符 87"/>
            <p:cNvCxnSpPr>
              <a:stCxn id="82" idx="1"/>
              <a:endCxn id="78" idx="1"/>
            </p:cNvCxnSpPr>
            <p:nvPr/>
          </p:nvCxnSpPr>
          <p:spPr>
            <a:xfrm rot="10800000" flipH="1">
              <a:off x="6249302" y="2843884"/>
              <a:ext cx="71438" cy="995838"/>
            </a:xfrm>
            <a:prstGeom prst="bentConnector3">
              <a:avLst>
                <a:gd name="adj1" fmla="val -319998"/>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89" name="肘形连接符 88"/>
            <p:cNvCxnSpPr>
              <a:stCxn id="78" idx="3"/>
              <a:endCxn id="79" idx="0"/>
            </p:cNvCxnSpPr>
            <p:nvPr/>
          </p:nvCxnSpPr>
          <p:spPr>
            <a:xfrm flipH="1">
              <a:off x="6897003" y="2843884"/>
              <a:ext cx="576262" cy="1396681"/>
            </a:xfrm>
            <a:prstGeom prst="bentConnector4">
              <a:avLst>
                <a:gd name="adj1" fmla="val -39669"/>
                <a:gd name="adj2" fmla="val 90464"/>
              </a:avLst>
            </a:prstGeom>
            <a:ln>
              <a:tailEnd type="triangle"/>
            </a:ln>
          </p:spPr>
          <p:style>
            <a:lnRef idx="3">
              <a:schemeClr val="accent1"/>
            </a:lnRef>
            <a:fillRef idx="0">
              <a:schemeClr val="accent1"/>
            </a:fillRef>
            <a:effectRef idx="2">
              <a:schemeClr val="accent1"/>
            </a:effectRef>
            <a:fontRef idx="minor">
              <a:schemeClr val="tx1"/>
            </a:fontRef>
          </p:style>
        </p:cxnSp>
        <p:sp>
          <p:nvSpPr>
            <p:cNvPr id="90" name="Text Box 11"/>
            <p:cNvSpPr txBox="1">
              <a:spLocks noChangeArrowheads="1"/>
            </p:cNvSpPr>
            <p:nvPr/>
          </p:nvSpPr>
          <p:spPr bwMode="auto">
            <a:xfrm>
              <a:off x="6869222" y="2980464"/>
              <a:ext cx="5826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400" dirty="0">
                  <a:solidFill>
                    <a:srgbClr val="CC0000"/>
                  </a:solidFill>
                  <a:latin typeface="Aharoni" pitchFamily="2" charset="0"/>
                </a:rPr>
                <a:t>false</a:t>
              </a:r>
              <a:endParaRPr lang="zh-CN" altLang="en-US" sz="1400" dirty="0">
                <a:solidFill>
                  <a:srgbClr val="CC0000"/>
                </a:solidFill>
                <a:latin typeface="Aharoni" pitchFamily="2" charset="0"/>
              </a:endParaRPr>
            </a:p>
          </p:txBody>
        </p:sp>
        <p:sp>
          <p:nvSpPr>
            <p:cNvPr id="91" name="Text Box 16"/>
            <p:cNvSpPr txBox="1">
              <a:spLocks noChangeArrowheads="1"/>
            </p:cNvSpPr>
            <p:nvPr/>
          </p:nvSpPr>
          <p:spPr bwMode="auto">
            <a:xfrm>
              <a:off x="7319497" y="2581055"/>
              <a:ext cx="520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400" dirty="0">
                  <a:solidFill>
                    <a:srgbClr val="CC0000"/>
                  </a:solidFill>
                  <a:latin typeface="Aharoni" pitchFamily="2" charset="0"/>
                </a:rPr>
                <a:t>true</a:t>
              </a:r>
              <a:endParaRPr lang="zh-CN" altLang="en-US" dirty="0"/>
            </a:p>
          </p:txBody>
        </p:sp>
      </p:grpSp>
      <p:sp>
        <p:nvSpPr>
          <p:cNvPr id="112" name="矩形 111"/>
          <p:cNvSpPr/>
          <p:nvPr/>
        </p:nvSpPr>
        <p:spPr>
          <a:xfrm>
            <a:off x="5961886" y="5652488"/>
            <a:ext cx="2052165" cy="369332"/>
          </a:xfrm>
          <a:prstGeom prst="rect">
            <a:avLst/>
          </a:prstGeom>
        </p:spPr>
        <p:txBody>
          <a:bodyPr wrap="none">
            <a:spAutoFit/>
          </a:bodyPr>
          <a:lstStyle/>
          <a:p>
            <a:r>
              <a:rPr lang="en-US" altLang="zh-CN" b="1" dirty="0">
                <a:solidFill>
                  <a:srgbClr val="C00000"/>
                </a:solidFill>
                <a:latin typeface="楷体" panose="02010609060101010101" pitchFamily="49" charset="-122"/>
                <a:ea typeface="楷体" panose="02010609060101010101" pitchFamily="49" charset="-122"/>
                <a:cs typeface="Calibri Light" panose="020F0302020204030204" pitchFamily="34" charset="0"/>
              </a:rPr>
              <a:t>while…loop </a:t>
            </a:r>
            <a:r>
              <a:rPr lang="zh-CN" altLang="en-US" b="1" dirty="0">
                <a:solidFill>
                  <a:srgbClr val="C00000"/>
                </a:solidFill>
                <a:latin typeface="楷体" panose="02010609060101010101" pitchFamily="49" charset="-122"/>
                <a:ea typeface="楷体" panose="02010609060101010101" pitchFamily="49" charset="-122"/>
                <a:cs typeface="Calibri Light" panose="020F0302020204030204" pitchFamily="34" charset="0"/>
              </a:rPr>
              <a:t>语句</a:t>
            </a:r>
            <a:endParaRPr lang="en-US" altLang="zh-CN" b="1" dirty="0">
              <a:solidFill>
                <a:srgbClr val="C00000"/>
              </a:solidFill>
              <a:latin typeface="楷体" panose="02010609060101010101" pitchFamily="49" charset="-122"/>
              <a:ea typeface="楷体" panose="02010609060101010101" pitchFamily="49" charset="-122"/>
              <a:cs typeface="Calibri Light" panose="020F0302020204030204" pitchFamily="34" charset="0"/>
            </a:endParaRPr>
          </a:p>
        </p:txBody>
      </p:sp>
      <p:sp>
        <p:nvSpPr>
          <p:cNvPr id="3" name="矩形 2"/>
          <p:cNvSpPr/>
          <p:nvPr/>
        </p:nvSpPr>
        <p:spPr>
          <a:xfrm>
            <a:off x="177420" y="84222"/>
            <a:ext cx="1005403"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复习</a:t>
            </a:r>
            <a:endParaRPr lang="zh-CN" altLang="en-US" sz="3200" b="1" dirty="0">
              <a:ln w="0"/>
              <a:latin typeface="华文细黑" panose="02010600040101010101" pitchFamily="2" charset="-122"/>
              <a:ea typeface="华文细黑" panose="0201060004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dirty="0"/>
          </a:p>
        </p:txBody>
      </p:sp>
      <p:sp>
        <p:nvSpPr>
          <p:cNvPr id="6" name="矩形 5"/>
          <p:cNvSpPr/>
          <p:nvPr/>
        </p:nvSpPr>
        <p:spPr>
          <a:xfrm>
            <a:off x="309259" y="859709"/>
            <a:ext cx="8525482" cy="461665"/>
          </a:xfrm>
          <a:prstGeom prst="rect">
            <a:avLst/>
          </a:prstGeom>
        </p:spPr>
        <p:txBody>
          <a:bodyPr wrap="square">
            <a:spAutoFit/>
          </a:bodyPr>
          <a:lstStyle/>
          <a:p>
            <a:pPr marL="342900" indent="-342900">
              <a:buFont typeface="Wingdings" panose="05000000000000000000" pitchFamily="2" charset="2"/>
              <a:buChar char="p"/>
            </a:pPr>
            <a:r>
              <a:rPr lang="zh-CN" altLang="en-US" sz="2400" b="1" dirty="0">
                <a:solidFill>
                  <a:srgbClr val="C00000"/>
                </a:solidFill>
                <a:latin typeface="华文中宋" panose="02010600040101010101" pitchFamily="2" charset="-122"/>
                <a:ea typeface="华文中宋" panose="02010600040101010101" pitchFamily="2" charset="-122"/>
              </a:rPr>
              <a:t>结构控制语句 </a:t>
            </a:r>
            <a:r>
              <a:rPr lang="en-US" altLang="zh-CN" sz="2400" b="1" dirty="0">
                <a:solidFill>
                  <a:srgbClr val="C00000"/>
                </a:solidFill>
                <a:latin typeface="华文中宋" panose="02010600040101010101" pitchFamily="2" charset="-122"/>
                <a:ea typeface="华文中宋" panose="02010600040101010101" pitchFamily="2" charset="-122"/>
              </a:rPr>
              <a:t>——</a:t>
            </a:r>
            <a:r>
              <a:rPr lang="en-US" altLang="zh-CN" sz="2400" b="1" dirty="0">
                <a:solidFill>
                  <a:srgbClr val="C00000"/>
                </a:solidFill>
                <a:latin typeface="华文中宋" panose="02010600040101010101" pitchFamily="2" charset="-122"/>
                <a:ea typeface="华文中宋" panose="02010600040101010101" pitchFamily="2" charset="-122"/>
                <a:cs typeface="Calibri Light" panose="020F0302020204030204" pitchFamily="34" charset="0"/>
              </a:rPr>
              <a:t>for</a:t>
            </a:r>
            <a:r>
              <a:rPr lang="zh-CN" altLang="en-US" sz="2400" b="1" dirty="0">
                <a:solidFill>
                  <a:srgbClr val="C00000"/>
                </a:solidFill>
                <a:latin typeface="华文中宋" panose="02010600040101010101" pitchFamily="2" charset="-122"/>
                <a:ea typeface="华文中宋" panose="02010600040101010101" pitchFamily="2" charset="-122"/>
                <a:cs typeface="Calibri Light" panose="020F0302020204030204" pitchFamily="34" charset="0"/>
              </a:rPr>
              <a:t> 语句</a:t>
            </a:r>
            <a:endParaRPr lang="en-US" altLang="zh-CN" sz="2400" b="1" dirty="0">
              <a:solidFill>
                <a:srgbClr val="C00000"/>
              </a:solidFill>
              <a:latin typeface="华文中宋" panose="02010600040101010101" pitchFamily="2" charset="-122"/>
              <a:ea typeface="华文中宋" panose="02010600040101010101" pitchFamily="2" charset="-122"/>
              <a:cs typeface="Calibri Light" panose="020F0302020204030204" pitchFamily="34" charset="0"/>
            </a:endParaRPr>
          </a:p>
        </p:txBody>
      </p:sp>
      <p:sp>
        <p:nvSpPr>
          <p:cNvPr id="9" name="矩形 8"/>
          <p:cNvSpPr/>
          <p:nvPr/>
        </p:nvSpPr>
        <p:spPr>
          <a:xfrm>
            <a:off x="247650" y="1320800"/>
            <a:ext cx="8674100" cy="241681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6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for</a:t>
            </a:r>
            <a:r>
              <a:rPr lang="en-US" altLang="zh-CN" sz="26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variable_ </a:t>
            </a:r>
            <a:r>
              <a:rPr lang="en-US" altLang="zh-CN" sz="2600" b="1" dirty="0" err="1">
                <a:solidFill>
                  <a:schemeClr val="tx1"/>
                </a:solidFill>
                <a:latin typeface="Calibri Light" panose="020F0302020204030204" pitchFamily="34" charset="0"/>
                <a:ea typeface="华文细黑" panose="02010600040101010101" pitchFamily="2" charset="-122"/>
                <a:cs typeface="Calibri Light" panose="020F0302020204030204" pitchFamily="34" charset="0"/>
              </a:rPr>
              <a:t>counter_name</a:t>
            </a:r>
            <a:r>
              <a:rPr lang="en-US" altLang="zh-CN" sz="26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a:t>
            </a:r>
            <a:r>
              <a:rPr lang="en-US" altLang="zh-CN" sz="26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in</a:t>
            </a:r>
            <a:r>
              <a:rPr lang="en-US" altLang="zh-CN" sz="26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[reverse] lower_limit</a:t>
            </a:r>
            <a:r>
              <a:rPr lang="en-US" altLang="zh-CN" sz="26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a:t>
            </a:r>
            <a:r>
              <a:rPr lang="en-US" altLang="zh-CN" sz="2600" b="1" dirty="0" err="1">
                <a:solidFill>
                  <a:schemeClr val="tx1"/>
                </a:solidFill>
                <a:latin typeface="Calibri Light" panose="020F0302020204030204" pitchFamily="34" charset="0"/>
                <a:ea typeface="华文细黑" panose="02010600040101010101" pitchFamily="2" charset="-122"/>
                <a:cs typeface="Calibri Light" panose="020F0302020204030204" pitchFamily="34" charset="0"/>
              </a:rPr>
              <a:t>upper_limit</a:t>
            </a:r>
            <a:r>
              <a:rPr lang="en-US" altLang="zh-CN" sz="26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a:t>
            </a:r>
            <a:endParaRPr lang="en-US" altLang="zh-CN" sz="26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r>
              <a:rPr lang="en-US" altLang="zh-CN" sz="26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loop</a:t>
            </a:r>
            <a:endParaRPr lang="en-US" altLang="zh-CN" sz="26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r>
              <a:rPr lang="en-US" altLang="zh-CN" sz="26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a:t>
            </a:r>
            <a:r>
              <a:rPr lang="en-US" altLang="zh-CN" sz="2600" b="1" dirty="0" err="1">
                <a:solidFill>
                  <a:schemeClr val="tx1"/>
                </a:solidFill>
                <a:latin typeface="Calibri Light" panose="020F0302020204030204" pitchFamily="34" charset="0"/>
                <a:ea typeface="华文细黑" panose="02010600040101010101" pitchFamily="2" charset="-122"/>
                <a:cs typeface="Calibri Light" panose="020F0302020204030204" pitchFamily="34" charset="0"/>
              </a:rPr>
              <a:t>plsql_sentence</a:t>
            </a:r>
            <a:r>
              <a:rPr lang="en-US" altLang="zh-CN" sz="26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endParaRPr lang="en-US" altLang="zh-CN" sz="26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endParaRPr>
          </a:p>
          <a:p>
            <a:r>
              <a:rPr lang="en-US" altLang="zh-CN" sz="26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end loop</a:t>
            </a:r>
            <a:r>
              <a:rPr lang="en-US" altLang="zh-CN" sz="26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endParaRPr lang="en-US" altLang="zh-CN" sz="26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p:txBody>
      </p:sp>
      <p:sp>
        <p:nvSpPr>
          <p:cNvPr id="7" name="文本框 6"/>
          <p:cNvSpPr txBox="1"/>
          <p:nvPr/>
        </p:nvSpPr>
        <p:spPr>
          <a:xfrm>
            <a:off x="247664" y="3737506"/>
            <a:ext cx="8045340" cy="2219903"/>
          </a:xfrm>
          <a:prstGeom prst="rect">
            <a:avLst/>
          </a:prstGeom>
          <a:noFill/>
        </p:spPr>
        <p:txBody>
          <a:bodyPr wrap="square">
            <a:spAutoFit/>
          </a:bodyPr>
          <a:lstStyle/>
          <a:p>
            <a:pPr eaLnBrk="1" hangingPunct="1">
              <a:lnSpc>
                <a:spcPct val="130000"/>
              </a:lnSpc>
              <a:spcBef>
                <a:spcPct val="0"/>
              </a:spcBef>
            </a:pPr>
            <a:r>
              <a:rPr lang="zh-CN" altLang="en-US" b="1" dirty="0">
                <a:highlight>
                  <a:srgbClr val="FFFF00"/>
                </a:highlight>
              </a:rPr>
              <a:t>注意：</a:t>
            </a:r>
            <a:endParaRPr lang="zh-CN" altLang="en-US" b="1" dirty="0">
              <a:highlight>
                <a:srgbClr val="FFFF00"/>
              </a:highlight>
            </a:endParaRPr>
          </a:p>
          <a:p>
            <a:pPr marL="742950" lvl="1" indent="-285750" eaLnBrk="1" hangingPunct="1">
              <a:lnSpc>
                <a:spcPct val="130000"/>
              </a:lnSpc>
              <a:spcBef>
                <a:spcPct val="0"/>
              </a:spcBef>
              <a:buFont typeface="Wingdings" panose="05000000000000000000" pitchFamily="2" charset="2"/>
              <a:buChar char="Ø"/>
            </a:pPr>
            <a:r>
              <a:rPr lang="zh-CN" altLang="en-US" b="1" dirty="0">
                <a:latin typeface="宋体" panose="02010600030101010101" pitchFamily="2" charset="-122"/>
              </a:rPr>
              <a:t>循环变量不需要显式定义，系统隐含地将它声明为</a:t>
            </a:r>
            <a:r>
              <a:rPr lang="en-US" altLang="zh-CN" b="1" dirty="0">
                <a:latin typeface="宋体" panose="02010600030101010101" pitchFamily="2" charset="-122"/>
              </a:rPr>
              <a:t>BINARY_INTEGER</a:t>
            </a:r>
            <a:r>
              <a:rPr lang="zh-CN" altLang="en-US" b="1" dirty="0">
                <a:latin typeface="宋体" panose="02010600030101010101" pitchFamily="2" charset="-122"/>
              </a:rPr>
              <a:t>变量；</a:t>
            </a:r>
            <a:endParaRPr lang="en-US" altLang="zh-CN" b="1" dirty="0">
              <a:latin typeface="宋体" panose="02010600030101010101" pitchFamily="2" charset="-122"/>
            </a:endParaRPr>
          </a:p>
          <a:p>
            <a:pPr marL="742950" lvl="1" indent="-285750" eaLnBrk="1" hangingPunct="1">
              <a:lnSpc>
                <a:spcPct val="130000"/>
              </a:lnSpc>
              <a:spcBef>
                <a:spcPct val="0"/>
              </a:spcBef>
              <a:buFont typeface="Wingdings" panose="05000000000000000000" pitchFamily="2" charset="2"/>
              <a:buChar char="Ø"/>
            </a:pPr>
            <a:r>
              <a:rPr lang="en-US" altLang="zh-CN" b="1" dirty="0">
                <a:latin typeface="宋体" panose="02010600030101010101" pitchFamily="2" charset="-122"/>
              </a:rPr>
              <a:t>in</a:t>
            </a:r>
            <a:r>
              <a:rPr lang="zh-CN" altLang="en-US" b="1" dirty="0">
                <a:latin typeface="宋体" panose="02010600030101010101" pitchFamily="2" charset="-122"/>
              </a:rPr>
              <a:t>确定循环变量的下界和上界，下界和上界之间是两个点”</a:t>
            </a:r>
            <a:r>
              <a:rPr lang="en-US" altLang="zh-CN" b="1" dirty="0">
                <a:solidFill>
                  <a:srgbClr val="FF0000"/>
                </a:solidFill>
                <a:latin typeface="宋体" panose="02010600030101010101" pitchFamily="2" charset="-122"/>
              </a:rPr>
              <a:t>..</a:t>
            </a:r>
            <a:r>
              <a:rPr lang="en-US" altLang="zh-CN" b="1" dirty="0">
                <a:latin typeface="宋体" panose="02010600030101010101" pitchFamily="2" charset="-122"/>
              </a:rPr>
              <a:t>”</a:t>
            </a:r>
            <a:endParaRPr lang="zh-CN" altLang="en-US" b="1" dirty="0">
              <a:latin typeface="宋体" panose="02010600030101010101" pitchFamily="2" charset="-122"/>
            </a:endParaRPr>
          </a:p>
          <a:p>
            <a:pPr marL="742950" lvl="1" indent="-285750" eaLnBrk="1" hangingPunct="1">
              <a:lnSpc>
                <a:spcPct val="130000"/>
              </a:lnSpc>
              <a:spcBef>
                <a:spcPct val="0"/>
              </a:spcBef>
              <a:buFont typeface="Wingdings" panose="05000000000000000000" pitchFamily="2" charset="2"/>
              <a:buChar char="Ø"/>
            </a:pPr>
            <a:r>
              <a:rPr lang="zh-CN" altLang="en-US" b="1" dirty="0">
                <a:latin typeface="宋体" panose="02010600030101010101" pitchFamily="2" charset="-122"/>
              </a:rPr>
              <a:t>系统默认，循环变量</a:t>
            </a:r>
            <a:r>
              <a:rPr lang="zh-CN" altLang="en-US" b="1" dirty="0">
                <a:solidFill>
                  <a:srgbClr val="7030A0"/>
                </a:solidFill>
                <a:latin typeface="宋体" panose="02010600030101010101" pitchFamily="2" charset="-122"/>
              </a:rPr>
              <a:t>自动</a:t>
            </a:r>
            <a:r>
              <a:rPr lang="zh-CN" altLang="en-US" b="1" dirty="0">
                <a:latin typeface="宋体" panose="02010600030101010101" pitchFamily="2" charset="-122"/>
              </a:rPr>
              <a:t>从下界往上界递增计数，如果使用</a:t>
            </a:r>
            <a:r>
              <a:rPr lang="en-US" altLang="zh-CN" b="1" dirty="0">
                <a:latin typeface="宋体" panose="02010600030101010101" pitchFamily="2" charset="-122"/>
              </a:rPr>
              <a:t>REVERSE</a:t>
            </a:r>
            <a:r>
              <a:rPr lang="zh-CN" altLang="en-US" b="1" dirty="0">
                <a:latin typeface="宋体" panose="02010600030101010101" pitchFamily="2" charset="-122"/>
              </a:rPr>
              <a:t>关键字，则表示循环变量从上界向下界递减计数；</a:t>
            </a:r>
            <a:endParaRPr lang="zh-CN" altLang="en-US" b="1" dirty="0">
              <a:latin typeface="宋体" panose="02010600030101010101" pitchFamily="2" charset="-122"/>
            </a:endParaRPr>
          </a:p>
          <a:p>
            <a:pPr marL="742950" lvl="1" indent="-285750" eaLnBrk="1" hangingPunct="1">
              <a:lnSpc>
                <a:spcPct val="130000"/>
              </a:lnSpc>
              <a:spcBef>
                <a:spcPct val="0"/>
              </a:spcBef>
              <a:buFont typeface="Wingdings" panose="05000000000000000000" pitchFamily="2" charset="2"/>
              <a:buChar char="Ø"/>
            </a:pPr>
            <a:r>
              <a:rPr lang="zh-CN" altLang="en-US" b="1" dirty="0">
                <a:latin typeface="宋体" panose="02010600030101010101" pitchFamily="2" charset="-122"/>
              </a:rPr>
              <a:t>循环变量只能在循环体中使用，不能在循环体外使用。</a:t>
            </a:r>
            <a:endParaRPr lang="zh-CN" altLang="en-US" b="1" dirty="0">
              <a:latin typeface="宋体" panose="02010600030101010101" pitchFamily="2" charset="-122"/>
            </a:endParaRPr>
          </a:p>
        </p:txBody>
      </p:sp>
      <p:sp>
        <p:nvSpPr>
          <p:cNvPr id="2" name="矩形 1"/>
          <p:cNvSpPr/>
          <p:nvPr/>
        </p:nvSpPr>
        <p:spPr>
          <a:xfrm>
            <a:off x="177420" y="84222"/>
            <a:ext cx="1005403"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复习</a:t>
            </a:r>
            <a:endParaRPr lang="zh-CN" altLang="en-US" sz="3200" b="1" dirty="0">
              <a:ln w="0"/>
              <a:latin typeface="华文细黑" panose="02010600040101010101" pitchFamily="2" charset="-122"/>
              <a:ea typeface="华文细黑" panose="0201060004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94958" y="1362999"/>
            <a:ext cx="8525481" cy="4758401"/>
          </a:xfrm>
          <a:prstGeom prst="rect">
            <a:avLst/>
          </a:prstGeom>
          <a:noFill/>
        </p:spPr>
        <p:style>
          <a:lnRef idx="2">
            <a:schemeClr val="accent6"/>
          </a:lnRef>
          <a:fillRef idx="1">
            <a:schemeClr val="lt1"/>
          </a:fillRef>
          <a:effectRef idx="0">
            <a:schemeClr val="accent6"/>
          </a:effectRef>
          <a:fontRef idx="minor">
            <a:schemeClr val="dk1"/>
          </a:fontRef>
        </p:style>
        <p:txBody>
          <a:bodyPr wrap="square">
            <a:noAutofit/>
          </a:bodyPr>
          <a:lstStyle/>
          <a:p>
            <a:pPr>
              <a:lnSpc>
                <a:spcPct val="150000"/>
              </a:lnSpc>
            </a:pPr>
            <a:endParaRPr lang="en-US" altLang="zh-CN" b="1" dirty="0">
              <a:latin typeface="华文中宋" panose="02010600040101010101" pitchFamily="2" charset="-122"/>
              <a:ea typeface="华文中宋" panose="02010600040101010101" pitchFamily="2" charset="-122"/>
            </a:endParaRPr>
          </a:p>
        </p:txBody>
      </p:sp>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a:p>
        </p:txBody>
      </p:sp>
      <p:sp>
        <p:nvSpPr>
          <p:cNvPr id="6" name="矩形 5"/>
          <p:cNvSpPr/>
          <p:nvPr/>
        </p:nvSpPr>
        <p:spPr>
          <a:xfrm>
            <a:off x="309259" y="859709"/>
            <a:ext cx="8525482" cy="461665"/>
          </a:xfrm>
          <a:prstGeom prst="rect">
            <a:avLst/>
          </a:prstGeom>
        </p:spPr>
        <p:txBody>
          <a:bodyPr wrap="square">
            <a:spAutoFit/>
          </a:bodyPr>
          <a:lstStyle/>
          <a:p>
            <a:pPr marL="342900" indent="-342900">
              <a:buFont typeface="Wingdings" panose="05000000000000000000" pitchFamily="2" charset="2"/>
              <a:buChar char="p"/>
            </a:pPr>
            <a:r>
              <a:rPr lang="zh-CN" altLang="en-US" sz="2400" b="1" dirty="0">
                <a:solidFill>
                  <a:srgbClr val="C00000"/>
                </a:solidFill>
                <a:latin typeface="华文中宋" panose="02010600040101010101" pitchFamily="2" charset="-122"/>
                <a:ea typeface="华文中宋" panose="02010600040101010101" pitchFamily="2" charset="-122"/>
              </a:rPr>
              <a:t>结构控制语句</a:t>
            </a:r>
            <a:r>
              <a:rPr lang="en-US" altLang="zh-CN" sz="2400" b="1" dirty="0">
                <a:solidFill>
                  <a:srgbClr val="C00000"/>
                </a:solidFill>
                <a:latin typeface="华文中宋" panose="02010600040101010101" pitchFamily="2" charset="-122"/>
                <a:ea typeface="华文中宋" panose="02010600040101010101" pitchFamily="2" charset="-122"/>
              </a:rPr>
              <a:t>——</a:t>
            </a:r>
            <a:r>
              <a:rPr lang="en-US" altLang="zh-CN" sz="2400" b="1" dirty="0" err="1">
                <a:solidFill>
                  <a:srgbClr val="C00000"/>
                </a:solidFill>
                <a:latin typeface="华文中宋" panose="02010600040101010101" pitchFamily="2" charset="-122"/>
                <a:ea typeface="华文中宋" panose="02010600040101010101" pitchFamily="2" charset="-122"/>
                <a:cs typeface="Calibri Light" panose="020F0302020204030204" pitchFamily="34" charset="0"/>
              </a:rPr>
              <a:t>goto</a:t>
            </a:r>
            <a:r>
              <a:rPr lang="zh-CN" altLang="en-US" sz="2400" b="1" dirty="0">
                <a:solidFill>
                  <a:srgbClr val="C00000"/>
                </a:solidFill>
                <a:latin typeface="华文中宋" panose="02010600040101010101" pitchFamily="2" charset="-122"/>
                <a:ea typeface="华文中宋" panose="02010600040101010101" pitchFamily="2" charset="-122"/>
                <a:cs typeface="Calibri Light" panose="020F0302020204030204" pitchFamily="34" charset="0"/>
              </a:rPr>
              <a:t> 语句</a:t>
            </a:r>
            <a:endParaRPr lang="zh-CN" altLang="en-US" sz="2400" b="1" dirty="0">
              <a:solidFill>
                <a:srgbClr val="C00000"/>
              </a:solidFill>
              <a:latin typeface="华文中宋" panose="02010600040101010101" pitchFamily="2" charset="-122"/>
              <a:ea typeface="华文中宋" panose="02010600040101010101" pitchFamily="2" charset="-122"/>
            </a:endParaRPr>
          </a:p>
        </p:txBody>
      </p:sp>
      <p:sp>
        <p:nvSpPr>
          <p:cNvPr id="7" name="矩形 6"/>
          <p:cNvSpPr/>
          <p:nvPr/>
        </p:nvSpPr>
        <p:spPr>
          <a:xfrm>
            <a:off x="194959" y="1362999"/>
            <a:ext cx="8525480" cy="194692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CN" altLang="en-US" sz="28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语法：</a:t>
            </a:r>
            <a:endParaRPr lang="en-US" altLang="zh-CN" sz="28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pPr lvl="2"/>
            <a:r>
              <a:rPr lang="en-US" altLang="zh-CN" sz="28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a:t>
            </a:r>
            <a:r>
              <a:rPr lang="zh-CN" altLang="en-US" sz="28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标号</a:t>
            </a:r>
            <a:r>
              <a:rPr lang="en-US" altLang="zh-CN" sz="28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a:t>
            </a:r>
            <a:endParaRPr lang="en-US" altLang="zh-CN" sz="28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endParaRPr>
          </a:p>
          <a:p>
            <a:pPr lvl="2"/>
            <a:r>
              <a:rPr lang="en-US" altLang="zh-CN" sz="28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a:t>
            </a:r>
            <a:endParaRPr lang="en-US" altLang="zh-CN" sz="28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pPr lvl="2"/>
            <a:r>
              <a:rPr lang="en-US" altLang="zh-CN" sz="2800" b="1" dirty="0">
                <a:solidFill>
                  <a:srgbClr val="FF0000"/>
                </a:solidFill>
                <a:latin typeface="Calibri Light" panose="020F0302020204030204" pitchFamily="34" charset="0"/>
                <a:ea typeface="华文细黑" panose="02010600040101010101" pitchFamily="2" charset="-122"/>
                <a:cs typeface="Calibri Light" panose="020F0302020204030204" pitchFamily="34" charset="0"/>
              </a:rPr>
              <a:t>    </a:t>
            </a:r>
            <a:r>
              <a:rPr lang="en-US" altLang="zh-CN" sz="28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GOTO </a:t>
            </a:r>
            <a:r>
              <a:rPr lang="zh-CN" altLang="en-US" sz="28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标号；</a:t>
            </a:r>
            <a:endParaRPr lang="zh-CN" altLang="en-US" sz="28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endParaRPr>
          </a:p>
          <a:p>
            <a:endParaRPr lang="en-US" altLang="zh-CN" sz="2800" b="1" dirty="0">
              <a:solidFill>
                <a:srgbClr val="FF0000"/>
              </a:solidFill>
              <a:latin typeface="Calibri Light" panose="020F0302020204030204" pitchFamily="34" charset="0"/>
              <a:ea typeface="华文细黑" panose="02010600040101010101" pitchFamily="2" charset="-122"/>
              <a:cs typeface="Calibri Light" panose="020F0302020204030204" pitchFamily="34" charset="0"/>
            </a:endParaRPr>
          </a:p>
        </p:txBody>
      </p:sp>
      <p:sp>
        <p:nvSpPr>
          <p:cNvPr id="10" name="文本框 9"/>
          <p:cNvSpPr txBox="1"/>
          <p:nvPr/>
        </p:nvSpPr>
        <p:spPr>
          <a:xfrm>
            <a:off x="-251463" y="3593920"/>
            <a:ext cx="8766813" cy="2089803"/>
          </a:xfrm>
          <a:prstGeom prst="rect">
            <a:avLst/>
          </a:prstGeom>
          <a:noFill/>
        </p:spPr>
        <p:txBody>
          <a:bodyPr wrap="square">
            <a:spAutoFit/>
          </a:bodyPr>
          <a:lstStyle/>
          <a:p>
            <a:pPr lvl="1" algn="just" eaLnBrk="1" hangingPunct="1">
              <a:lnSpc>
                <a:spcPct val="90000"/>
              </a:lnSpc>
              <a:buClr>
                <a:schemeClr val="bg2"/>
              </a:buClr>
              <a:defRPr/>
            </a:pPr>
            <a:r>
              <a:rPr lang="zh-CN" altLang="en-US" sz="2200" b="1" dirty="0">
                <a:latin typeface="Arial" panose="020B0604020202020204" pitchFamily="34" charset="0"/>
                <a:ea typeface="黑体" panose="02010609060101010101" pitchFamily="49" charset="-122"/>
              </a:rPr>
              <a:t>说明：</a:t>
            </a:r>
            <a:endParaRPr lang="zh-CN" altLang="en-US" sz="2200" b="1" dirty="0">
              <a:latin typeface="Arial" panose="020B0604020202020204" pitchFamily="34" charset="0"/>
              <a:ea typeface="黑体" panose="02010609060101010101" pitchFamily="49" charset="-122"/>
            </a:endParaRPr>
          </a:p>
          <a:p>
            <a:pPr marL="1257300" lvl="2" indent="-342900" algn="just" eaLnBrk="1" hangingPunct="1">
              <a:buFont typeface="Wingdings" panose="05000000000000000000" pitchFamily="2" charset="2"/>
              <a:buChar char="Ø"/>
              <a:defRPr/>
            </a:pPr>
            <a:r>
              <a:rPr lang="zh-CN" altLang="en-US" sz="2200" b="1" dirty="0">
                <a:latin typeface="黑体" panose="02010609060101010101" pitchFamily="49" charset="-122"/>
                <a:ea typeface="黑体" panose="02010609060101010101" pitchFamily="49" charset="-122"/>
              </a:rPr>
              <a:t>块内可以跳转，内层块可以跳到外层块，但外层块不能跳到内层。</a:t>
            </a:r>
            <a:endParaRPr lang="zh-CN" altLang="en-US" sz="2200" b="1" dirty="0">
              <a:latin typeface="黑体" panose="02010609060101010101" pitchFamily="49" charset="-122"/>
              <a:ea typeface="黑体" panose="02010609060101010101" pitchFamily="49" charset="-122"/>
            </a:endParaRPr>
          </a:p>
          <a:p>
            <a:pPr marL="1257300" lvl="2" indent="-342900" algn="just" eaLnBrk="1" hangingPunct="1">
              <a:buFont typeface="Wingdings" panose="05000000000000000000" pitchFamily="2" charset="2"/>
              <a:buChar char="Ø"/>
              <a:defRPr/>
            </a:pPr>
            <a:r>
              <a:rPr lang="en-US" altLang="zh-CN" sz="2200" b="1" dirty="0">
                <a:solidFill>
                  <a:srgbClr val="C00000"/>
                </a:solidFill>
                <a:latin typeface="黑体" panose="02010609060101010101" pitchFamily="49" charset="-122"/>
                <a:ea typeface="黑体" panose="02010609060101010101" pitchFamily="49" charset="-122"/>
              </a:rPr>
              <a:t>IF</a:t>
            </a:r>
            <a:r>
              <a:rPr lang="zh-CN" altLang="en-US" sz="2200" b="1" dirty="0">
                <a:solidFill>
                  <a:srgbClr val="C00000"/>
                </a:solidFill>
                <a:latin typeface="黑体" panose="02010609060101010101" pitchFamily="49" charset="-122"/>
                <a:ea typeface="黑体" panose="02010609060101010101" pitchFamily="49" charset="-122"/>
              </a:rPr>
              <a:t>语句不能跳入</a:t>
            </a:r>
            <a:r>
              <a:rPr lang="zh-CN" altLang="en-US" sz="2200" b="1" dirty="0">
                <a:latin typeface="黑体" panose="02010609060101010101" pitchFamily="49" charset="-122"/>
                <a:ea typeface="黑体" panose="02010609060101010101" pitchFamily="49" charset="-122"/>
              </a:rPr>
              <a:t>。不能从循环体外跳入循环体内。不能从子程序外部跳到子程序中。</a:t>
            </a:r>
            <a:endParaRPr lang="zh-CN" altLang="en-US" sz="2200" b="1" dirty="0">
              <a:latin typeface="黑体" panose="02010609060101010101" pitchFamily="49" charset="-122"/>
              <a:ea typeface="黑体" panose="02010609060101010101" pitchFamily="49" charset="-122"/>
            </a:endParaRPr>
          </a:p>
          <a:p>
            <a:pPr marL="1257300" lvl="2" indent="-342900" algn="just" eaLnBrk="1" hangingPunct="1">
              <a:buFont typeface="Wingdings" panose="05000000000000000000" pitchFamily="2" charset="2"/>
              <a:buChar char="Ø"/>
              <a:defRPr/>
            </a:pPr>
            <a:r>
              <a:rPr lang="zh-CN" altLang="en-US" sz="2200" b="1" dirty="0">
                <a:latin typeface="黑体" panose="02010609060101010101" pitchFamily="49" charset="-122"/>
                <a:ea typeface="黑体" panose="02010609060101010101" pitchFamily="49" charset="-122"/>
              </a:rPr>
              <a:t>由于</a:t>
            </a:r>
            <a:r>
              <a:rPr lang="en-US" altLang="zh-CN" sz="2200" b="1" dirty="0" err="1">
                <a:latin typeface="黑体" panose="02010609060101010101" pitchFamily="49" charset="-122"/>
                <a:ea typeface="黑体" panose="02010609060101010101" pitchFamily="49" charset="-122"/>
              </a:rPr>
              <a:t>goto</a:t>
            </a:r>
            <a:r>
              <a:rPr lang="zh-CN" altLang="en-US" sz="2200" b="1" dirty="0">
                <a:latin typeface="黑体" panose="02010609060101010101" pitchFamily="49" charset="-122"/>
                <a:ea typeface="黑体" panose="02010609060101010101" pitchFamily="49" charset="-122"/>
              </a:rPr>
              <a:t>语句的缺点，建议尽量少用甚至</a:t>
            </a:r>
            <a:r>
              <a:rPr lang="zh-CN" altLang="en-US" sz="2200" b="1" dirty="0">
                <a:solidFill>
                  <a:srgbClr val="C00000"/>
                </a:solidFill>
                <a:latin typeface="黑体" panose="02010609060101010101" pitchFamily="49" charset="-122"/>
                <a:ea typeface="黑体" panose="02010609060101010101" pitchFamily="49" charset="-122"/>
              </a:rPr>
              <a:t>不用</a:t>
            </a:r>
            <a:r>
              <a:rPr lang="en-US" altLang="zh-CN" sz="2200" b="1" dirty="0" err="1">
                <a:solidFill>
                  <a:srgbClr val="C00000"/>
                </a:solidFill>
                <a:latin typeface="黑体" panose="02010609060101010101" pitchFamily="49" charset="-122"/>
                <a:ea typeface="黑体" panose="02010609060101010101" pitchFamily="49" charset="-122"/>
              </a:rPr>
              <a:t>goto</a:t>
            </a:r>
            <a:r>
              <a:rPr lang="zh-CN" altLang="en-US" sz="2200" b="1" dirty="0">
                <a:solidFill>
                  <a:srgbClr val="C00000"/>
                </a:solidFill>
                <a:latin typeface="黑体" panose="02010609060101010101" pitchFamily="49" charset="-122"/>
                <a:ea typeface="黑体" panose="02010609060101010101" pitchFamily="49" charset="-122"/>
              </a:rPr>
              <a:t>语句</a:t>
            </a:r>
            <a:r>
              <a:rPr lang="zh-CN" altLang="en-US" sz="2200" b="1" dirty="0">
                <a:latin typeface="黑体" panose="02010609060101010101" pitchFamily="49" charset="-122"/>
                <a:ea typeface="黑体" panose="02010609060101010101" pitchFamily="49" charset="-122"/>
              </a:rPr>
              <a:t>。 </a:t>
            </a:r>
            <a:endParaRPr lang="zh-CN" altLang="en-US" sz="2200" b="1" dirty="0">
              <a:latin typeface="黑体" panose="02010609060101010101" pitchFamily="49" charset="-122"/>
              <a:ea typeface="黑体" panose="02010609060101010101" pitchFamily="49" charset="-122"/>
            </a:endParaRPr>
          </a:p>
        </p:txBody>
      </p:sp>
      <p:sp>
        <p:nvSpPr>
          <p:cNvPr id="2" name="矩形 1"/>
          <p:cNvSpPr/>
          <p:nvPr/>
        </p:nvSpPr>
        <p:spPr>
          <a:xfrm>
            <a:off x="177420" y="84222"/>
            <a:ext cx="1005403"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复习</a:t>
            </a:r>
            <a:endParaRPr lang="zh-CN" altLang="en-US" sz="3200" b="1" dirty="0">
              <a:ln w="0"/>
              <a:latin typeface="华文细黑" panose="02010600040101010101" pitchFamily="2" charset="-122"/>
              <a:ea typeface="华文细黑" panose="0201060004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09259" y="1362999"/>
            <a:ext cx="8525482" cy="5358476"/>
          </a:xfrm>
          <a:prstGeom prst="rect">
            <a:avLst/>
          </a:prstGeom>
          <a:noFill/>
        </p:spPr>
        <p:style>
          <a:lnRef idx="2">
            <a:schemeClr val="accent6"/>
          </a:lnRef>
          <a:fillRef idx="1">
            <a:schemeClr val="lt1"/>
          </a:fillRef>
          <a:effectRef idx="0">
            <a:schemeClr val="accent6"/>
          </a:effectRef>
          <a:fontRef idx="minor">
            <a:schemeClr val="dk1"/>
          </a:fontRef>
        </p:style>
        <p:txBody>
          <a:bodyPr wrap="square">
            <a:noAutofit/>
          </a:bodyPr>
          <a:lstStyle/>
          <a:p>
            <a:pPr>
              <a:lnSpc>
                <a:spcPct val="150000"/>
              </a:lnSpc>
            </a:pPr>
            <a:r>
              <a:rPr lang="zh-CN" altLang="en-US" sz="2400" b="1" dirty="0">
                <a:solidFill>
                  <a:schemeClr val="tx1"/>
                </a:solidFill>
                <a:latin typeface="Euclid" panose="02020503060505020303" pitchFamily="18" charset="0"/>
                <a:ea typeface="华文细黑" panose="02010600040101010101" pitchFamily="2" charset="-122"/>
              </a:rPr>
              <a:t>      程序执行过程中产生的错误情况称为异常。</a:t>
            </a:r>
            <a:endParaRPr lang="en-US" altLang="zh-CN" sz="2400" b="1" dirty="0">
              <a:solidFill>
                <a:schemeClr val="tx1"/>
              </a:solidFill>
              <a:latin typeface="Euclid" panose="02020503060505020303" pitchFamily="18" charset="0"/>
              <a:ea typeface="华文细黑" panose="02010600040101010101" pitchFamily="2" charset="-122"/>
            </a:endParaRPr>
          </a:p>
          <a:p>
            <a:pPr marL="342900" indent="-342900">
              <a:lnSpc>
                <a:spcPct val="150000"/>
              </a:lnSpc>
              <a:buFont typeface="Wingdings" panose="05000000000000000000" pitchFamily="2" charset="2"/>
              <a:buChar char="l"/>
            </a:pPr>
            <a:r>
              <a:rPr lang="zh-CN" altLang="en-US" sz="2400" b="1" dirty="0">
                <a:solidFill>
                  <a:srgbClr val="C00000"/>
                </a:solidFill>
                <a:latin typeface="Euclid" panose="02020503060505020303" pitchFamily="18" charset="0"/>
                <a:ea typeface="华文细黑" panose="02010600040101010101" pitchFamily="2" charset="-122"/>
              </a:rPr>
              <a:t>预定义异常</a:t>
            </a:r>
            <a:r>
              <a:rPr lang="zh-CN" altLang="en-US" sz="2400" b="1" dirty="0">
                <a:solidFill>
                  <a:schemeClr val="tx1"/>
                </a:solidFill>
                <a:latin typeface="Euclid" panose="02020503060505020303" pitchFamily="18" charset="0"/>
                <a:ea typeface="华文细黑" panose="02010600040101010101" pitchFamily="2" charset="-122"/>
              </a:rPr>
              <a:t>：</a:t>
            </a:r>
            <a:r>
              <a:rPr lang="en-US" altLang="zh-CN" sz="2400" b="1" dirty="0">
                <a:solidFill>
                  <a:schemeClr val="tx1"/>
                </a:solidFill>
                <a:latin typeface="Euclid" panose="02020503060505020303" pitchFamily="18" charset="0"/>
                <a:ea typeface="华文细黑" panose="02010600040101010101" pitchFamily="2" charset="-122"/>
              </a:rPr>
              <a:t>Oracle </a:t>
            </a:r>
            <a:r>
              <a:rPr lang="zh-CN" altLang="en-US" sz="2400" b="1" dirty="0">
                <a:solidFill>
                  <a:schemeClr val="tx1"/>
                </a:solidFill>
                <a:latin typeface="Euclid" panose="02020503060505020303" pitchFamily="18" charset="0"/>
                <a:ea typeface="华文细黑" panose="02010600040101010101" pitchFamily="2" charset="-122"/>
              </a:rPr>
              <a:t>能够检测出并确定类型的异常，</a:t>
            </a:r>
            <a:r>
              <a:rPr lang="zh-CN" altLang="en-US" sz="2400" b="1" dirty="0">
                <a:latin typeface="Euclid" panose="02020503060505020303" pitchFamily="18" charset="0"/>
                <a:ea typeface="华文细黑" panose="02010600040101010101" pitchFamily="2" charset="-122"/>
              </a:rPr>
              <a:t>预定义异常的处理，语句写在程序块的 </a:t>
            </a:r>
            <a:r>
              <a:rPr lang="en-US" altLang="zh-CN" sz="2400" b="1" dirty="0">
                <a:latin typeface="Euclid" panose="02020503060505020303" pitchFamily="18" charset="0"/>
                <a:ea typeface="华文细黑" panose="02010600040101010101" pitchFamily="2" charset="-122"/>
              </a:rPr>
              <a:t>EXCEPTION </a:t>
            </a:r>
            <a:r>
              <a:rPr lang="zh-CN" altLang="en-US" sz="2400" b="1" dirty="0">
                <a:latin typeface="Euclid" panose="02020503060505020303" pitchFamily="18" charset="0"/>
                <a:ea typeface="华文细黑" panose="02010600040101010101" pitchFamily="2" charset="-122"/>
              </a:rPr>
              <a:t>部分。</a:t>
            </a:r>
            <a:r>
              <a:rPr lang="zh-CN" altLang="zh-CN" sz="2400" b="1" dirty="0">
                <a:latin typeface="Euclid" panose="02020503060505020303" pitchFamily="18" charset="0"/>
                <a:ea typeface="华文细黑" panose="02010600040101010101" pitchFamily="2" charset="-122"/>
              </a:rPr>
              <a:t>当遇到预先定义的错误时，错误被相应的</a:t>
            </a:r>
            <a:r>
              <a:rPr lang="en-US" altLang="zh-CN" sz="2400" b="1" dirty="0">
                <a:latin typeface="Euclid" panose="02020503060505020303" pitchFamily="18" charset="0"/>
                <a:ea typeface="华文细黑" panose="02010600040101010101" pitchFamily="2" charset="-122"/>
              </a:rPr>
              <a:t>WHEN-THEN</a:t>
            </a:r>
            <a:r>
              <a:rPr lang="zh-CN" altLang="zh-CN" sz="2400" b="1" dirty="0">
                <a:latin typeface="Euclid" panose="02020503060505020303" pitchFamily="18" charset="0"/>
                <a:ea typeface="华文细黑" panose="02010600040101010101" pitchFamily="2" charset="-122"/>
              </a:rPr>
              <a:t>语句捕捉，</a:t>
            </a:r>
            <a:r>
              <a:rPr lang="en-US" altLang="zh-CN" sz="2400" b="1" dirty="0">
                <a:latin typeface="Euclid" panose="02020503060505020303" pitchFamily="18" charset="0"/>
                <a:ea typeface="华文细黑" panose="02010600040101010101" pitchFamily="2" charset="-122"/>
              </a:rPr>
              <a:t>THEN</a:t>
            </a:r>
            <a:r>
              <a:rPr lang="zh-CN" altLang="zh-CN" sz="2400" b="1" dirty="0">
                <a:latin typeface="Euclid" panose="02020503060505020303" pitchFamily="18" charset="0"/>
                <a:ea typeface="华文细黑" panose="02010600040101010101" pitchFamily="2" charset="-122"/>
              </a:rPr>
              <a:t>后的语句代码将执行，对错误进行处理。</a:t>
            </a:r>
            <a:endParaRPr lang="en-US" altLang="zh-CN" sz="2400" b="1" dirty="0">
              <a:solidFill>
                <a:schemeClr val="tx1"/>
              </a:solidFill>
              <a:latin typeface="Euclid" panose="02020503060505020303" pitchFamily="18" charset="0"/>
              <a:ea typeface="华文细黑" panose="02010600040101010101" pitchFamily="2" charset="-122"/>
            </a:endParaRPr>
          </a:p>
          <a:p>
            <a:pPr marL="342900" indent="-342900">
              <a:lnSpc>
                <a:spcPct val="150000"/>
              </a:lnSpc>
              <a:buFont typeface="Wingdings" panose="05000000000000000000" pitchFamily="2" charset="2"/>
              <a:buChar char="l"/>
            </a:pPr>
            <a:endParaRPr lang="en-US" altLang="zh-CN" sz="2000" b="1" dirty="0">
              <a:solidFill>
                <a:schemeClr val="tx1"/>
              </a:solidFill>
              <a:latin typeface="Euclid" panose="02020503060505020303" pitchFamily="18" charset="0"/>
              <a:ea typeface="华文细黑" panose="02010600040101010101" pitchFamily="2" charset="-122"/>
            </a:endParaRPr>
          </a:p>
          <a:p>
            <a:pPr marL="342900" indent="-342900">
              <a:lnSpc>
                <a:spcPct val="150000"/>
              </a:lnSpc>
              <a:buFont typeface="Wingdings" panose="05000000000000000000" pitchFamily="2" charset="2"/>
              <a:buChar char="l"/>
            </a:pPr>
            <a:endParaRPr lang="en-US" altLang="zh-CN" sz="2000" b="1" dirty="0">
              <a:solidFill>
                <a:schemeClr val="tx1"/>
              </a:solidFill>
              <a:latin typeface="Euclid" panose="02020503060505020303" pitchFamily="18" charset="0"/>
              <a:ea typeface="华文细黑" panose="02010600040101010101" pitchFamily="2" charset="-122"/>
            </a:endParaRPr>
          </a:p>
          <a:p>
            <a:pPr marL="342900" indent="-342900">
              <a:lnSpc>
                <a:spcPct val="150000"/>
              </a:lnSpc>
              <a:buFont typeface="Wingdings" panose="05000000000000000000" pitchFamily="2" charset="2"/>
              <a:buChar char="l"/>
            </a:pPr>
            <a:r>
              <a:rPr lang="zh-CN" altLang="en-US" sz="2400" b="1" dirty="0">
                <a:solidFill>
                  <a:srgbClr val="C00000"/>
                </a:solidFill>
                <a:latin typeface="Euclid" panose="02020503060505020303" pitchFamily="18" charset="0"/>
                <a:ea typeface="华文细黑" panose="02010600040101010101" pitchFamily="2" charset="-122"/>
              </a:rPr>
              <a:t>自定义异常</a:t>
            </a:r>
            <a:r>
              <a:rPr lang="zh-CN" altLang="en-US" sz="2400" b="1" dirty="0">
                <a:solidFill>
                  <a:schemeClr val="tx1"/>
                </a:solidFill>
                <a:latin typeface="Euclid" panose="02020503060505020303" pitchFamily="18" charset="0"/>
                <a:ea typeface="华文细黑" panose="02010600040101010101" pitchFamily="2" charset="-122"/>
              </a:rPr>
              <a:t>：</a:t>
            </a:r>
            <a:r>
              <a:rPr lang="en-US" altLang="zh-CN" sz="2400" b="1" dirty="0">
                <a:solidFill>
                  <a:schemeClr val="tx1"/>
                </a:solidFill>
                <a:latin typeface="Euclid" panose="02020503060505020303" pitchFamily="18" charset="0"/>
                <a:ea typeface="华文细黑" panose="02010600040101010101" pitchFamily="2" charset="-122"/>
              </a:rPr>
              <a:t>Oracle </a:t>
            </a:r>
            <a:r>
              <a:rPr lang="zh-CN" altLang="en-US" sz="2400" b="1" dirty="0">
                <a:solidFill>
                  <a:schemeClr val="tx1"/>
                </a:solidFill>
                <a:latin typeface="Euclid" panose="02020503060505020303" pitchFamily="18" charset="0"/>
                <a:ea typeface="华文细黑" panose="02010600040101010101" pitchFamily="2" charset="-122"/>
              </a:rPr>
              <a:t>无法检测出或确定类型的异常，需要用户在程序中自行定义，由 </a:t>
            </a:r>
            <a:r>
              <a:rPr lang="en-US" altLang="zh-CN" sz="2400" b="1" dirty="0">
                <a:solidFill>
                  <a:schemeClr val="tx1"/>
                </a:solidFill>
                <a:latin typeface="Euclid" panose="02020503060505020303" pitchFamily="18" charset="0"/>
                <a:ea typeface="华文细黑" panose="02010600040101010101" pitchFamily="2" charset="-122"/>
              </a:rPr>
              <a:t>Oracle </a:t>
            </a:r>
            <a:r>
              <a:rPr lang="zh-CN" altLang="en-US" sz="2400" b="1" dirty="0">
                <a:solidFill>
                  <a:schemeClr val="tx1"/>
                </a:solidFill>
                <a:latin typeface="Euclid" panose="02020503060505020303" pitchFamily="18" charset="0"/>
                <a:ea typeface="华文细黑" panose="02010600040101010101" pitchFamily="2" charset="-122"/>
              </a:rPr>
              <a:t>根据定义引发。</a:t>
            </a:r>
            <a:endParaRPr lang="en-US" altLang="zh-CN" sz="2400" b="1" dirty="0">
              <a:solidFill>
                <a:schemeClr val="tx1"/>
              </a:solidFill>
              <a:latin typeface="Euclid" panose="02020503060505020303" pitchFamily="18" charset="0"/>
              <a:ea typeface="华文细黑" panose="02010600040101010101" pitchFamily="2" charset="-122"/>
            </a:endParaRPr>
          </a:p>
        </p:txBody>
      </p:sp>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dirty="0"/>
          </a:p>
        </p:txBody>
      </p:sp>
      <p:sp>
        <p:nvSpPr>
          <p:cNvPr id="6" name="矩形 5"/>
          <p:cNvSpPr/>
          <p:nvPr/>
        </p:nvSpPr>
        <p:spPr>
          <a:xfrm>
            <a:off x="309259" y="859709"/>
            <a:ext cx="8525482" cy="461665"/>
          </a:xfrm>
          <a:prstGeom prst="rect">
            <a:avLst/>
          </a:prstGeom>
        </p:spPr>
        <p:txBody>
          <a:bodyPr wrap="square">
            <a:spAutoFit/>
          </a:bodyPr>
          <a:lstStyle/>
          <a:p>
            <a:pPr marL="342900" indent="-342900">
              <a:buFont typeface="Wingdings" panose="05000000000000000000" pitchFamily="2" charset="2"/>
              <a:buChar char="p"/>
            </a:pPr>
            <a:r>
              <a:rPr lang="zh-CN" altLang="en-US" sz="2400" b="1" dirty="0">
                <a:solidFill>
                  <a:srgbClr val="C00000"/>
                </a:solidFill>
                <a:latin typeface="华文中宋" panose="02010600040101010101" pitchFamily="2" charset="-122"/>
                <a:ea typeface="华文中宋" panose="02010600040101010101" pitchFamily="2" charset="-122"/>
              </a:rPr>
              <a:t>异常</a:t>
            </a:r>
            <a:endParaRPr lang="zh-CN" altLang="en-US" sz="2400" b="1" dirty="0">
              <a:solidFill>
                <a:srgbClr val="C00000"/>
              </a:solidFill>
              <a:latin typeface="华文中宋" panose="02010600040101010101" pitchFamily="2" charset="-122"/>
              <a:ea typeface="华文中宋" panose="02010600040101010101" pitchFamily="2" charset="-122"/>
            </a:endParaRPr>
          </a:p>
        </p:txBody>
      </p:sp>
      <p:sp>
        <p:nvSpPr>
          <p:cNvPr id="2" name="矩形 1"/>
          <p:cNvSpPr/>
          <p:nvPr/>
        </p:nvSpPr>
        <p:spPr>
          <a:xfrm>
            <a:off x="177420" y="84222"/>
            <a:ext cx="1005403"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复习</a:t>
            </a:r>
            <a:endParaRPr lang="zh-CN" altLang="en-US" sz="3200" b="1" dirty="0">
              <a:ln w="0"/>
              <a:latin typeface="华文细黑" panose="02010600040101010101" pitchFamily="2" charset="-122"/>
              <a:ea typeface="华文细黑" panose="02010600040101010101" pitchFamily="2" charset="-122"/>
            </a:endParaRPr>
          </a:p>
        </p:txBody>
      </p:sp>
      <p:sp>
        <p:nvSpPr>
          <p:cNvPr id="5" name="矩形 4"/>
          <p:cNvSpPr/>
          <p:nvPr/>
        </p:nvSpPr>
        <p:spPr>
          <a:xfrm>
            <a:off x="309259" y="4127781"/>
            <a:ext cx="8525482" cy="76632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zh-CN" altLang="en-US" b="1" dirty="0">
                <a:solidFill>
                  <a:srgbClr val="C00000"/>
                </a:solidFill>
                <a:latin typeface="华文中宋" panose="02010600040101010101" pitchFamily="2" charset="-122"/>
                <a:ea typeface="华文中宋" panose="02010600040101010101" pitchFamily="2" charset="-122"/>
                <a:cs typeface="Calibri Light" panose="020F0302020204030204" pitchFamily="34" charset="0"/>
              </a:rPr>
              <a:t>预定义异常的处理，语句写在程序块的 </a:t>
            </a:r>
            <a:r>
              <a:rPr lang="en-US" altLang="zh-CN" b="1" dirty="0">
                <a:solidFill>
                  <a:srgbClr val="C00000"/>
                </a:solidFill>
                <a:latin typeface="华文中宋" panose="02010600040101010101" pitchFamily="2" charset="-122"/>
                <a:ea typeface="华文中宋" panose="02010600040101010101" pitchFamily="2" charset="-122"/>
                <a:cs typeface="Calibri Light" panose="020F0302020204030204" pitchFamily="34" charset="0"/>
              </a:rPr>
              <a:t>EXCEPTION </a:t>
            </a:r>
            <a:r>
              <a:rPr lang="zh-CN" altLang="en-US" b="1" dirty="0">
                <a:solidFill>
                  <a:srgbClr val="C00000"/>
                </a:solidFill>
                <a:latin typeface="华文中宋" panose="02010600040101010101" pitchFamily="2" charset="-122"/>
                <a:ea typeface="华文中宋" panose="02010600040101010101" pitchFamily="2" charset="-122"/>
                <a:cs typeface="Calibri Light" panose="020F0302020204030204" pitchFamily="34" charset="0"/>
              </a:rPr>
              <a:t>部分。</a:t>
            </a:r>
            <a:endParaRPr lang="zh-CN" altLang="en-US" b="1" dirty="0">
              <a:solidFill>
                <a:srgbClr val="C00000"/>
              </a:solidFill>
              <a:latin typeface="华文中宋" panose="02010600040101010101" pitchFamily="2" charset="-122"/>
              <a:ea typeface="华文中宋" panose="02010600040101010101" pitchFamily="2" charset="-122"/>
              <a:cs typeface="Calibri Light" panose="020F0302020204030204" pitchFamily="34" charset="0"/>
            </a:endParaRPr>
          </a:p>
          <a:p>
            <a:pPr lvl="1"/>
            <a:r>
              <a:rPr lang="en-US" altLang="zh-CN"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WHEN  </a:t>
            </a:r>
            <a:r>
              <a:rPr lang="en-US" altLang="zh-CN" b="1" i="1" dirty="0" err="1">
                <a:solidFill>
                  <a:srgbClr val="0070C0"/>
                </a:solidFill>
                <a:latin typeface="Calibri Light" panose="020F0302020204030204" pitchFamily="34" charset="0"/>
                <a:ea typeface="华文细黑" panose="02010600040101010101" pitchFamily="2" charset="-122"/>
                <a:cs typeface="Calibri Light" panose="020F0302020204030204" pitchFamily="34" charset="0"/>
              </a:rPr>
              <a:t>exception_name</a:t>
            </a:r>
            <a:r>
              <a:rPr lang="en-US" altLang="zh-CN"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THEN  </a:t>
            </a:r>
            <a:r>
              <a:rPr lang="zh-CN" altLang="en-US"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处理语句</a:t>
            </a:r>
            <a:endParaRPr lang="en-US" altLang="zh-CN"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dirty="0"/>
          </a:p>
        </p:txBody>
      </p:sp>
      <p:sp>
        <p:nvSpPr>
          <p:cNvPr id="6" name="矩形 5"/>
          <p:cNvSpPr/>
          <p:nvPr/>
        </p:nvSpPr>
        <p:spPr>
          <a:xfrm>
            <a:off x="309259" y="859709"/>
            <a:ext cx="8525482" cy="461665"/>
          </a:xfrm>
          <a:prstGeom prst="rect">
            <a:avLst/>
          </a:prstGeom>
        </p:spPr>
        <p:txBody>
          <a:bodyPr wrap="square">
            <a:spAutoFit/>
          </a:bodyPr>
          <a:lstStyle/>
          <a:p>
            <a:pPr marL="342900" indent="-342900">
              <a:buFont typeface="Wingdings" panose="05000000000000000000" pitchFamily="2" charset="2"/>
              <a:buChar char="p"/>
            </a:pPr>
            <a:r>
              <a:rPr lang="zh-CN" altLang="en-US" sz="2400" b="1" dirty="0">
                <a:solidFill>
                  <a:srgbClr val="C00000"/>
                </a:solidFill>
                <a:latin typeface="华文中宋" panose="02010600040101010101" pitchFamily="2" charset="-122"/>
                <a:ea typeface="华文中宋" panose="02010600040101010101" pitchFamily="2" charset="-122"/>
              </a:rPr>
              <a:t>常见预定义异常</a:t>
            </a:r>
            <a:endParaRPr lang="zh-CN" altLang="en-US" sz="2400" b="1" dirty="0">
              <a:solidFill>
                <a:srgbClr val="C00000"/>
              </a:solidFill>
              <a:latin typeface="华文中宋" panose="02010600040101010101" pitchFamily="2" charset="-122"/>
              <a:ea typeface="华文中宋" panose="02010600040101010101" pitchFamily="2" charset="-122"/>
            </a:endParaRPr>
          </a:p>
        </p:txBody>
      </p:sp>
      <p:graphicFrame>
        <p:nvGraphicFramePr>
          <p:cNvPr id="10" name="表格 9"/>
          <p:cNvGraphicFramePr>
            <a:graphicFrameLocks noGrp="1"/>
          </p:cNvGraphicFramePr>
          <p:nvPr/>
        </p:nvGraphicFramePr>
        <p:xfrm>
          <a:off x="347359" y="1397786"/>
          <a:ext cx="8445877" cy="5024160"/>
        </p:xfrm>
        <a:graphic>
          <a:graphicData uri="http://schemas.openxmlformats.org/drawingml/2006/table">
            <a:tbl>
              <a:tblPr firstRow="1">
                <a:tableStyleId>{69012ECD-51FC-41F1-AA8D-1B2483CD663E}</a:tableStyleId>
              </a:tblPr>
              <a:tblGrid>
                <a:gridCol w="592441"/>
                <a:gridCol w="2959100"/>
                <a:gridCol w="1443751"/>
                <a:gridCol w="3450585"/>
              </a:tblGrid>
              <a:tr h="468000">
                <a:tc>
                  <a:txBody>
                    <a:bodyPr/>
                    <a:lstStyle/>
                    <a:p>
                      <a:r>
                        <a:rPr lang="zh-CN" altLang="en-US" sz="1600" dirty="0">
                          <a:effectLst/>
                          <a:latin typeface="华文中宋" panose="02010600040101010101" pitchFamily="2" charset="-122"/>
                          <a:ea typeface="华文中宋" panose="02010600040101010101" pitchFamily="2" charset="-122"/>
                        </a:rPr>
                        <a:t>序号</a:t>
                      </a:r>
                      <a:endParaRPr lang="zh-CN" altLang="en-US" sz="1600" dirty="0">
                        <a:effectLst/>
                        <a:latin typeface="华文中宋" panose="02010600040101010101" pitchFamily="2" charset="-122"/>
                        <a:ea typeface="华文中宋" panose="02010600040101010101" pitchFamily="2" charset="-122"/>
                      </a:endParaRPr>
                    </a:p>
                  </a:txBody>
                  <a:tcPr marL="38931" marR="38931" marT="22246" marB="22246"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600" dirty="0">
                          <a:effectLst/>
                          <a:latin typeface="华文中宋" panose="02010600040101010101" pitchFamily="2" charset="-122"/>
                          <a:ea typeface="华文中宋" panose="02010600040101010101" pitchFamily="2" charset="-122"/>
                        </a:rPr>
                        <a:t>异常名称</a:t>
                      </a:r>
                      <a:endParaRPr lang="zh-CN" altLang="en-US" sz="1600" dirty="0">
                        <a:effectLst/>
                        <a:latin typeface="华文中宋" panose="02010600040101010101" pitchFamily="2" charset="-122"/>
                        <a:ea typeface="华文中宋" panose="02010600040101010101" pitchFamily="2" charset="-122"/>
                      </a:endParaRPr>
                    </a:p>
                  </a:txBody>
                  <a:tcPr marL="38931" marR="38931" marT="22246" marB="222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600" dirty="0">
                          <a:effectLst/>
                          <a:latin typeface="华文中宋" panose="02010600040101010101" pitchFamily="2" charset="-122"/>
                          <a:ea typeface="华文中宋" panose="02010600040101010101" pitchFamily="2" charset="-122"/>
                        </a:rPr>
                        <a:t>异常码</a:t>
                      </a:r>
                      <a:endParaRPr lang="zh-CN" altLang="en-US" sz="1600" dirty="0">
                        <a:effectLst/>
                        <a:latin typeface="华文中宋" panose="02010600040101010101" pitchFamily="2" charset="-122"/>
                        <a:ea typeface="华文中宋" panose="02010600040101010101" pitchFamily="2" charset="-122"/>
                      </a:endParaRPr>
                    </a:p>
                  </a:txBody>
                  <a:tcPr marL="38931" marR="38931" marT="22246" marB="222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600" dirty="0">
                          <a:effectLst/>
                          <a:latin typeface="华文中宋" panose="02010600040101010101" pitchFamily="2" charset="-122"/>
                          <a:ea typeface="华文中宋" panose="02010600040101010101" pitchFamily="2" charset="-122"/>
                        </a:rPr>
                        <a:t>描述</a:t>
                      </a:r>
                      <a:endParaRPr lang="zh-CN" altLang="en-US" sz="1600" dirty="0">
                        <a:effectLst/>
                        <a:latin typeface="华文中宋" panose="02010600040101010101" pitchFamily="2" charset="-122"/>
                        <a:ea typeface="华文中宋" panose="02010600040101010101" pitchFamily="2" charset="-122"/>
                      </a:endParaRPr>
                    </a:p>
                  </a:txBody>
                  <a:tcPr marL="38931" marR="38931" marT="22246" marB="22246"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8000">
                <a:tc>
                  <a:txBody>
                    <a:bodyPr/>
                    <a:lstStyle/>
                    <a:p>
                      <a:r>
                        <a:rPr lang="en-US" altLang="zh-CN" sz="1600" dirty="0">
                          <a:effectLst/>
                          <a:latin typeface="华文中宋" panose="02010600040101010101" pitchFamily="2" charset="-122"/>
                          <a:ea typeface="华文中宋" panose="02010600040101010101" pitchFamily="2" charset="-122"/>
                        </a:rPr>
                        <a:t>1</a:t>
                      </a:r>
                      <a:endParaRPr lang="en-US" altLang="zh-CN" sz="1600" dirty="0">
                        <a:effectLst/>
                        <a:latin typeface="华文中宋" panose="02010600040101010101" pitchFamily="2" charset="-122"/>
                        <a:ea typeface="华文中宋" panose="02010600040101010101" pitchFamily="2" charset="-122"/>
                      </a:endParaRPr>
                    </a:p>
                  </a:txBody>
                  <a:tcPr marL="133350" marR="133350" marT="76200" marB="762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effectLst/>
                          <a:latin typeface="华文中宋" panose="02010600040101010101" pitchFamily="2" charset="-122"/>
                          <a:ea typeface="华文中宋" panose="02010600040101010101" pitchFamily="2" charset="-122"/>
                        </a:rPr>
                        <a:t>DUP_VAL_ON_INDEX</a:t>
                      </a:r>
                      <a:endParaRPr lang="en-US" sz="1600" dirty="0">
                        <a:effectLst/>
                        <a:latin typeface="华文中宋" panose="02010600040101010101" pitchFamily="2" charset="-122"/>
                        <a:ea typeface="华文中宋" panose="02010600040101010101" pitchFamily="2" charset="-122"/>
                      </a:endParaRPr>
                    </a:p>
                  </a:txBody>
                  <a:tcPr marL="133350" marR="1333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effectLst/>
                          <a:latin typeface="华文中宋" panose="02010600040101010101" pitchFamily="2" charset="-122"/>
                          <a:ea typeface="华文中宋" panose="02010600040101010101" pitchFamily="2" charset="-122"/>
                        </a:rPr>
                        <a:t>ORA-00001</a:t>
                      </a:r>
                      <a:endParaRPr lang="en-US" sz="1600">
                        <a:effectLst/>
                        <a:latin typeface="华文中宋" panose="02010600040101010101" pitchFamily="2" charset="-122"/>
                        <a:ea typeface="华文中宋" panose="02010600040101010101" pitchFamily="2" charset="-122"/>
                      </a:endParaRPr>
                    </a:p>
                  </a:txBody>
                  <a:tcPr marL="133350" marR="1333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600">
                          <a:effectLst/>
                          <a:latin typeface="华文中宋" panose="02010600040101010101" pitchFamily="2" charset="-122"/>
                          <a:ea typeface="华文中宋" panose="02010600040101010101" pitchFamily="2" charset="-122"/>
                        </a:rPr>
                        <a:t>试图向唯一索引列插入重复值</a:t>
                      </a:r>
                      <a:endParaRPr lang="zh-CN" altLang="en-US" sz="1600">
                        <a:effectLst/>
                        <a:latin typeface="华文中宋" panose="02010600040101010101" pitchFamily="2" charset="-122"/>
                        <a:ea typeface="华文中宋" panose="02010600040101010101" pitchFamily="2" charset="-122"/>
                      </a:endParaRPr>
                    </a:p>
                  </a:txBody>
                  <a:tcPr marL="133350" marR="133350" marT="76200" marB="762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8000">
                <a:tc>
                  <a:txBody>
                    <a:bodyPr/>
                    <a:lstStyle/>
                    <a:p>
                      <a:r>
                        <a:rPr lang="en-US" altLang="zh-CN" sz="1600" dirty="0">
                          <a:effectLst/>
                          <a:latin typeface="华文中宋" panose="02010600040101010101" pitchFamily="2" charset="-122"/>
                          <a:ea typeface="华文中宋" panose="02010600040101010101" pitchFamily="2" charset="-122"/>
                        </a:rPr>
                        <a:t>2</a:t>
                      </a:r>
                      <a:endParaRPr lang="en-US" altLang="zh-CN" sz="1600" dirty="0">
                        <a:effectLst/>
                        <a:latin typeface="华文中宋" panose="02010600040101010101" pitchFamily="2" charset="-122"/>
                        <a:ea typeface="华文中宋" panose="02010600040101010101" pitchFamily="2" charset="-122"/>
                      </a:endParaRPr>
                    </a:p>
                  </a:txBody>
                  <a:tcPr marL="133350" marR="133350" marT="76200" marB="762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effectLst/>
                          <a:latin typeface="华文中宋" panose="02010600040101010101" pitchFamily="2" charset="-122"/>
                          <a:ea typeface="华文中宋" panose="02010600040101010101" pitchFamily="2" charset="-122"/>
                        </a:rPr>
                        <a:t>INVALID_CURSOR</a:t>
                      </a:r>
                      <a:endParaRPr lang="en-US" sz="1600" dirty="0">
                        <a:effectLst/>
                        <a:latin typeface="华文中宋" panose="02010600040101010101" pitchFamily="2" charset="-122"/>
                        <a:ea typeface="华文中宋" panose="02010600040101010101" pitchFamily="2" charset="-122"/>
                      </a:endParaRPr>
                    </a:p>
                  </a:txBody>
                  <a:tcPr marL="133350" marR="1333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effectLst/>
                          <a:latin typeface="华文中宋" panose="02010600040101010101" pitchFamily="2" charset="-122"/>
                          <a:ea typeface="华文中宋" panose="02010600040101010101" pitchFamily="2" charset="-122"/>
                        </a:rPr>
                        <a:t>ORA-01001</a:t>
                      </a:r>
                      <a:endParaRPr lang="en-US" sz="1600">
                        <a:effectLst/>
                        <a:latin typeface="华文中宋" panose="02010600040101010101" pitchFamily="2" charset="-122"/>
                        <a:ea typeface="华文中宋" panose="02010600040101010101" pitchFamily="2" charset="-122"/>
                      </a:endParaRPr>
                    </a:p>
                  </a:txBody>
                  <a:tcPr marL="133350" marR="1333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600">
                          <a:effectLst/>
                          <a:latin typeface="华文中宋" panose="02010600040101010101" pitchFamily="2" charset="-122"/>
                          <a:ea typeface="华文中宋" panose="02010600040101010101" pitchFamily="2" charset="-122"/>
                        </a:rPr>
                        <a:t>试图进行非法游标操作。</a:t>
                      </a:r>
                      <a:endParaRPr lang="zh-CN" altLang="en-US" sz="1600">
                        <a:effectLst/>
                        <a:latin typeface="华文中宋" panose="02010600040101010101" pitchFamily="2" charset="-122"/>
                        <a:ea typeface="华文中宋" panose="02010600040101010101" pitchFamily="2" charset="-122"/>
                      </a:endParaRPr>
                    </a:p>
                  </a:txBody>
                  <a:tcPr marL="133350" marR="133350" marT="76200" marB="762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8000">
                <a:tc>
                  <a:txBody>
                    <a:bodyPr/>
                    <a:lstStyle/>
                    <a:p>
                      <a:r>
                        <a:rPr lang="en-US" altLang="zh-CN" sz="1600" dirty="0">
                          <a:effectLst/>
                          <a:latin typeface="华文中宋" panose="02010600040101010101" pitchFamily="2" charset="-122"/>
                          <a:ea typeface="华文中宋" panose="02010600040101010101" pitchFamily="2" charset="-122"/>
                        </a:rPr>
                        <a:t>3</a:t>
                      </a:r>
                      <a:endParaRPr lang="en-US" altLang="zh-CN" sz="1600" dirty="0">
                        <a:effectLst/>
                        <a:latin typeface="华文中宋" panose="02010600040101010101" pitchFamily="2" charset="-122"/>
                        <a:ea typeface="华文中宋" panose="02010600040101010101" pitchFamily="2" charset="-122"/>
                      </a:endParaRPr>
                    </a:p>
                  </a:txBody>
                  <a:tcPr marL="133350" marR="133350" marT="76200" marB="762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effectLst/>
                          <a:latin typeface="华文中宋" panose="02010600040101010101" pitchFamily="2" charset="-122"/>
                          <a:ea typeface="华文中宋" panose="02010600040101010101" pitchFamily="2" charset="-122"/>
                        </a:rPr>
                        <a:t>INVALID_NUMBER</a:t>
                      </a:r>
                      <a:endParaRPr lang="en-US" sz="1600" dirty="0">
                        <a:effectLst/>
                        <a:latin typeface="华文中宋" panose="02010600040101010101" pitchFamily="2" charset="-122"/>
                        <a:ea typeface="华文中宋" panose="02010600040101010101" pitchFamily="2" charset="-122"/>
                      </a:endParaRPr>
                    </a:p>
                  </a:txBody>
                  <a:tcPr marL="133350" marR="1333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effectLst/>
                          <a:latin typeface="华文中宋" panose="02010600040101010101" pitchFamily="2" charset="-122"/>
                          <a:ea typeface="华文中宋" panose="02010600040101010101" pitchFamily="2" charset="-122"/>
                        </a:rPr>
                        <a:t>ORA-01722</a:t>
                      </a:r>
                      <a:endParaRPr lang="en-US" sz="1600">
                        <a:effectLst/>
                        <a:latin typeface="华文中宋" panose="02010600040101010101" pitchFamily="2" charset="-122"/>
                        <a:ea typeface="华文中宋" panose="02010600040101010101" pitchFamily="2" charset="-122"/>
                      </a:endParaRPr>
                    </a:p>
                  </a:txBody>
                  <a:tcPr marL="133350" marR="1333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600">
                          <a:effectLst/>
                          <a:latin typeface="华文中宋" panose="02010600040101010101" pitchFamily="2" charset="-122"/>
                          <a:ea typeface="华文中宋" panose="02010600040101010101" pitchFamily="2" charset="-122"/>
                        </a:rPr>
                        <a:t>试图将字符串转换为数字</a:t>
                      </a:r>
                      <a:endParaRPr lang="zh-CN" altLang="en-US" sz="1600">
                        <a:effectLst/>
                        <a:latin typeface="华文中宋" panose="02010600040101010101" pitchFamily="2" charset="-122"/>
                        <a:ea typeface="华文中宋" panose="02010600040101010101" pitchFamily="2" charset="-122"/>
                      </a:endParaRPr>
                    </a:p>
                  </a:txBody>
                  <a:tcPr marL="133350" marR="133350" marT="76200" marB="762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8000">
                <a:tc>
                  <a:txBody>
                    <a:bodyPr/>
                    <a:lstStyle/>
                    <a:p>
                      <a:r>
                        <a:rPr lang="en-US" altLang="zh-CN" sz="1600" dirty="0">
                          <a:effectLst/>
                          <a:latin typeface="华文中宋" panose="02010600040101010101" pitchFamily="2" charset="-122"/>
                          <a:ea typeface="华文中宋" panose="02010600040101010101" pitchFamily="2" charset="-122"/>
                        </a:rPr>
                        <a:t>4</a:t>
                      </a:r>
                      <a:endParaRPr lang="en-US" altLang="zh-CN" sz="1600" dirty="0">
                        <a:effectLst/>
                        <a:latin typeface="华文中宋" panose="02010600040101010101" pitchFamily="2" charset="-122"/>
                        <a:ea typeface="华文中宋" panose="02010600040101010101" pitchFamily="2" charset="-122"/>
                      </a:endParaRPr>
                    </a:p>
                  </a:txBody>
                  <a:tcPr marL="133350" marR="133350" marT="76200" marB="762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1" dirty="0">
                          <a:solidFill>
                            <a:srgbClr val="C00000"/>
                          </a:solidFill>
                          <a:effectLst/>
                          <a:latin typeface="华文中宋" panose="02010600040101010101" pitchFamily="2" charset="-122"/>
                          <a:ea typeface="华文中宋" panose="02010600040101010101" pitchFamily="2" charset="-122"/>
                        </a:rPr>
                        <a:t>NO_DATA_FOUND</a:t>
                      </a:r>
                      <a:endParaRPr lang="en-US" sz="1600" b="1" dirty="0">
                        <a:solidFill>
                          <a:srgbClr val="C00000"/>
                        </a:solidFill>
                        <a:effectLst/>
                        <a:latin typeface="华文中宋" panose="02010600040101010101" pitchFamily="2" charset="-122"/>
                        <a:ea typeface="华文中宋" panose="02010600040101010101" pitchFamily="2" charset="-122"/>
                      </a:endParaRPr>
                    </a:p>
                  </a:txBody>
                  <a:tcPr marL="133350" marR="1333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effectLst/>
                          <a:latin typeface="华文中宋" panose="02010600040101010101" pitchFamily="2" charset="-122"/>
                          <a:ea typeface="华文中宋" panose="02010600040101010101" pitchFamily="2" charset="-122"/>
                        </a:rPr>
                        <a:t>ORA-01403</a:t>
                      </a:r>
                      <a:endParaRPr lang="en-US" sz="1600">
                        <a:effectLst/>
                        <a:latin typeface="华文中宋" panose="02010600040101010101" pitchFamily="2" charset="-122"/>
                        <a:ea typeface="华文中宋" panose="02010600040101010101" pitchFamily="2" charset="-122"/>
                      </a:endParaRPr>
                    </a:p>
                  </a:txBody>
                  <a:tcPr marL="133350" marR="1333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effectLst/>
                          <a:latin typeface="华文中宋" panose="02010600040101010101" pitchFamily="2" charset="-122"/>
                          <a:ea typeface="华文中宋" panose="02010600040101010101" pitchFamily="2" charset="-122"/>
                        </a:rPr>
                        <a:t>SELECT INTO </a:t>
                      </a:r>
                      <a:r>
                        <a:rPr lang="zh-CN" altLang="en-US" sz="1600">
                          <a:effectLst/>
                          <a:latin typeface="华文中宋" panose="02010600040101010101" pitchFamily="2" charset="-122"/>
                          <a:ea typeface="华文中宋" panose="02010600040101010101" pitchFamily="2" charset="-122"/>
                        </a:rPr>
                        <a:t>语句中没有返回任何记录。</a:t>
                      </a:r>
                      <a:endParaRPr lang="zh-CN" altLang="en-US" sz="1600">
                        <a:effectLst/>
                        <a:latin typeface="华文中宋" panose="02010600040101010101" pitchFamily="2" charset="-122"/>
                        <a:ea typeface="华文中宋" panose="02010600040101010101" pitchFamily="2" charset="-122"/>
                      </a:endParaRPr>
                    </a:p>
                  </a:txBody>
                  <a:tcPr marL="133350" marR="133350" marT="76200" marB="762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8000">
                <a:tc>
                  <a:txBody>
                    <a:bodyPr/>
                    <a:lstStyle/>
                    <a:p>
                      <a:r>
                        <a:rPr lang="en-US" altLang="zh-CN" sz="1600" dirty="0">
                          <a:effectLst/>
                          <a:latin typeface="华文中宋" panose="02010600040101010101" pitchFamily="2" charset="-122"/>
                          <a:ea typeface="华文中宋" panose="02010600040101010101" pitchFamily="2" charset="-122"/>
                        </a:rPr>
                        <a:t>5</a:t>
                      </a:r>
                      <a:endParaRPr lang="en-US" altLang="zh-CN" sz="1600" dirty="0">
                        <a:effectLst/>
                        <a:latin typeface="华文中宋" panose="02010600040101010101" pitchFamily="2" charset="-122"/>
                        <a:ea typeface="华文中宋" panose="02010600040101010101" pitchFamily="2" charset="-122"/>
                      </a:endParaRPr>
                    </a:p>
                  </a:txBody>
                  <a:tcPr marL="133350" marR="133350" marT="76200" marB="762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1" dirty="0">
                          <a:solidFill>
                            <a:srgbClr val="C00000"/>
                          </a:solidFill>
                          <a:effectLst/>
                          <a:latin typeface="华文中宋" panose="02010600040101010101" pitchFamily="2" charset="-122"/>
                          <a:ea typeface="华文中宋" panose="02010600040101010101" pitchFamily="2" charset="-122"/>
                        </a:rPr>
                        <a:t>TOO_MANY_ROWS</a:t>
                      </a:r>
                      <a:endParaRPr lang="en-US" sz="1600" b="1" dirty="0">
                        <a:solidFill>
                          <a:srgbClr val="C00000"/>
                        </a:solidFill>
                        <a:effectLst/>
                        <a:latin typeface="华文中宋" panose="02010600040101010101" pitchFamily="2" charset="-122"/>
                        <a:ea typeface="华文中宋" panose="02010600040101010101" pitchFamily="2" charset="-122"/>
                      </a:endParaRPr>
                    </a:p>
                  </a:txBody>
                  <a:tcPr marL="133350" marR="1333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effectLst/>
                          <a:latin typeface="华文中宋" panose="02010600040101010101" pitchFamily="2" charset="-122"/>
                          <a:ea typeface="华文中宋" panose="02010600040101010101" pitchFamily="2" charset="-122"/>
                        </a:rPr>
                        <a:t>ORA-01422</a:t>
                      </a:r>
                      <a:endParaRPr lang="en-US" sz="1600">
                        <a:effectLst/>
                        <a:latin typeface="华文中宋" panose="02010600040101010101" pitchFamily="2" charset="-122"/>
                        <a:ea typeface="华文中宋" panose="02010600040101010101" pitchFamily="2" charset="-122"/>
                      </a:endParaRPr>
                    </a:p>
                  </a:txBody>
                  <a:tcPr marL="133350" marR="1333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effectLst/>
                          <a:latin typeface="华文中宋" panose="02010600040101010101" pitchFamily="2" charset="-122"/>
                          <a:ea typeface="华文中宋" panose="02010600040101010101" pitchFamily="2" charset="-122"/>
                        </a:rPr>
                        <a:t>SELECT INTO </a:t>
                      </a:r>
                      <a:r>
                        <a:rPr lang="zh-CN" altLang="en-US" sz="1600">
                          <a:effectLst/>
                          <a:latin typeface="华文中宋" panose="02010600040101010101" pitchFamily="2" charset="-122"/>
                          <a:ea typeface="华文中宋" panose="02010600040101010101" pitchFamily="2" charset="-122"/>
                        </a:rPr>
                        <a:t>语句中返回多于 </a:t>
                      </a:r>
                      <a:r>
                        <a:rPr lang="en-US" altLang="zh-CN" sz="1600">
                          <a:effectLst/>
                          <a:latin typeface="华文中宋" panose="02010600040101010101" pitchFamily="2" charset="-122"/>
                          <a:ea typeface="华文中宋" panose="02010600040101010101" pitchFamily="2" charset="-122"/>
                        </a:rPr>
                        <a:t>1 </a:t>
                      </a:r>
                      <a:r>
                        <a:rPr lang="zh-CN" altLang="en-US" sz="1600">
                          <a:effectLst/>
                          <a:latin typeface="华文中宋" panose="02010600040101010101" pitchFamily="2" charset="-122"/>
                          <a:ea typeface="华文中宋" panose="02010600040101010101" pitchFamily="2" charset="-122"/>
                        </a:rPr>
                        <a:t>条记录。</a:t>
                      </a:r>
                      <a:endParaRPr lang="zh-CN" altLang="en-US" sz="1600">
                        <a:effectLst/>
                        <a:latin typeface="华文中宋" panose="02010600040101010101" pitchFamily="2" charset="-122"/>
                        <a:ea typeface="华文中宋" panose="02010600040101010101" pitchFamily="2" charset="-122"/>
                      </a:endParaRPr>
                    </a:p>
                  </a:txBody>
                  <a:tcPr marL="133350" marR="133350" marT="76200" marB="762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8000">
                <a:tc>
                  <a:txBody>
                    <a:bodyPr/>
                    <a:lstStyle/>
                    <a:p>
                      <a:r>
                        <a:rPr lang="en-US" altLang="zh-CN" sz="1600" dirty="0">
                          <a:effectLst/>
                          <a:latin typeface="华文中宋" panose="02010600040101010101" pitchFamily="2" charset="-122"/>
                          <a:ea typeface="华文中宋" panose="02010600040101010101" pitchFamily="2" charset="-122"/>
                        </a:rPr>
                        <a:t>6</a:t>
                      </a:r>
                      <a:endParaRPr lang="en-US" altLang="zh-CN" sz="1600" dirty="0">
                        <a:effectLst/>
                        <a:latin typeface="华文中宋" panose="02010600040101010101" pitchFamily="2" charset="-122"/>
                        <a:ea typeface="华文中宋" panose="02010600040101010101" pitchFamily="2" charset="-122"/>
                      </a:endParaRPr>
                    </a:p>
                  </a:txBody>
                  <a:tcPr marL="133350" marR="133350" marT="76200" marB="762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1" dirty="0">
                          <a:solidFill>
                            <a:srgbClr val="C00000"/>
                          </a:solidFill>
                          <a:effectLst/>
                          <a:latin typeface="华文中宋" panose="02010600040101010101" pitchFamily="2" charset="-122"/>
                          <a:ea typeface="华文中宋" panose="02010600040101010101" pitchFamily="2" charset="-122"/>
                        </a:rPr>
                        <a:t>ZERO_DIVIDE</a:t>
                      </a:r>
                      <a:endParaRPr lang="en-US" sz="1600" b="1" dirty="0">
                        <a:solidFill>
                          <a:srgbClr val="C00000"/>
                        </a:solidFill>
                        <a:effectLst/>
                        <a:latin typeface="华文中宋" panose="02010600040101010101" pitchFamily="2" charset="-122"/>
                        <a:ea typeface="华文中宋" panose="02010600040101010101" pitchFamily="2" charset="-122"/>
                      </a:endParaRPr>
                    </a:p>
                  </a:txBody>
                  <a:tcPr marL="133350" marR="1333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effectLst/>
                          <a:latin typeface="华文中宋" panose="02010600040101010101" pitchFamily="2" charset="-122"/>
                          <a:ea typeface="华文中宋" panose="02010600040101010101" pitchFamily="2" charset="-122"/>
                        </a:rPr>
                        <a:t>ORA-01476</a:t>
                      </a:r>
                      <a:endParaRPr lang="en-US" sz="1600">
                        <a:effectLst/>
                        <a:latin typeface="华文中宋" panose="02010600040101010101" pitchFamily="2" charset="-122"/>
                        <a:ea typeface="华文中宋" panose="02010600040101010101" pitchFamily="2" charset="-122"/>
                      </a:endParaRPr>
                    </a:p>
                  </a:txBody>
                  <a:tcPr marL="133350" marR="1333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600">
                          <a:effectLst/>
                          <a:latin typeface="华文中宋" panose="02010600040101010101" pitchFamily="2" charset="-122"/>
                          <a:ea typeface="华文中宋" panose="02010600040101010101" pitchFamily="2" charset="-122"/>
                        </a:rPr>
                        <a:t>试图用 </a:t>
                      </a:r>
                      <a:r>
                        <a:rPr lang="en-US" altLang="zh-CN" sz="1600">
                          <a:effectLst/>
                          <a:latin typeface="华文中宋" panose="02010600040101010101" pitchFamily="2" charset="-122"/>
                          <a:ea typeface="华文中宋" panose="02010600040101010101" pitchFamily="2" charset="-122"/>
                        </a:rPr>
                        <a:t>0 </a:t>
                      </a:r>
                      <a:r>
                        <a:rPr lang="zh-CN" altLang="en-US" sz="1600">
                          <a:effectLst/>
                          <a:latin typeface="华文中宋" panose="02010600040101010101" pitchFamily="2" charset="-122"/>
                          <a:ea typeface="华文中宋" panose="02010600040101010101" pitchFamily="2" charset="-122"/>
                        </a:rPr>
                        <a:t>作为除数。</a:t>
                      </a:r>
                      <a:endParaRPr lang="zh-CN" altLang="en-US" sz="1600">
                        <a:effectLst/>
                        <a:latin typeface="华文中宋" panose="02010600040101010101" pitchFamily="2" charset="-122"/>
                        <a:ea typeface="华文中宋" panose="02010600040101010101" pitchFamily="2" charset="-122"/>
                      </a:endParaRPr>
                    </a:p>
                  </a:txBody>
                  <a:tcPr marL="133350" marR="133350" marT="76200" marB="762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8000">
                <a:tc>
                  <a:txBody>
                    <a:bodyPr/>
                    <a:lstStyle/>
                    <a:p>
                      <a:r>
                        <a:rPr lang="en-US" altLang="zh-CN" sz="1600" dirty="0">
                          <a:effectLst/>
                          <a:latin typeface="华文中宋" panose="02010600040101010101" pitchFamily="2" charset="-122"/>
                          <a:ea typeface="华文中宋" panose="02010600040101010101" pitchFamily="2" charset="-122"/>
                        </a:rPr>
                        <a:t>7</a:t>
                      </a:r>
                      <a:endParaRPr lang="en-US" altLang="zh-CN" sz="1600" dirty="0">
                        <a:effectLst/>
                        <a:latin typeface="华文中宋" panose="02010600040101010101" pitchFamily="2" charset="-122"/>
                        <a:ea typeface="华文中宋" panose="02010600040101010101" pitchFamily="2" charset="-122"/>
                      </a:endParaRPr>
                    </a:p>
                  </a:txBody>
                  <a:tcPr marL="133350" marR="133350" marT="76200" marB="762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effectLst/>
                          <a:latin typeface="华文中宋" panose="02010600040101010101" pitchFamily="2" charset="-122"/>
                          <a:ea typeface="华文中宋" panose="02010600040101010101" pitchFamily="2" charset="-122"/>
                        </a:rPr>
                        <a:t>CURSOR_ALREADY_OPEN</a:t>
                      </a:r>
                      <a:endParaRPr lang="en-US" sz="1600" dirty="0">
                        <a:effectLst/>
                        <a:latin typeface="华文中宋" panose="02010600040101010101" pitchFamily="2" charset="-122"/>
                        <a:ea typeface="华文中宋" panose="02010600040101010101" pitchFamily="2" charset="-122"/>
                      </a:endParaRPr>
                    </a:p>
                  </a:txBody>
                  <a:tcPr marL="133350" marR="1333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effectLst/>
                          <a:latin typeface="华文中宋" panose="02010600040101010101" pitchFamily="2" charset="-122"/>
                          <a:ea typeface="华文中宋" panose="02010600040101010101" pitchFamily="2" charset="-122"/>
                        </a:rPr>
                        <a:t>ORA-06511</a:t>
                      </a:r>
                      <a:endParaRPr lang="en-US" sz="1600">
                        <a:effectLst/>
                        <a:latin typeface="华文中宋" panose="02010600040101010101" pitchFamily="2" charset="-122"/>
                        <a:ea typeface="华文中宋" panose="02010600040101010101" pitchFamily="2" charset="-122"/>
                      </a:endParaRPr>
                    </a:p>
                  </a:txBody>
                  <a:tcPr marL="133350" marR="1333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600" dirty="0">
                          <a:effectLst/>
                          <a:latin typeface="华文中宋" panose="02010600040101010101" pitchFamily="2" charset="-122"/>
                          <a:ea typeface="华文中宋" panose="02010600040101010101" pitchFamily="2" charset="-122"/>
                        </a:rPr>
                        <a:t>试图打开一个已经打开的游标</a:t>
                      </a:r>
                      <a:endParaRPr lang="zh-CN" altLang="en-US" sz="1600" dirty="0">
                        <a:effectLst/>
                        <a:latin typeface="华文中宋" panose="02010600040101010101" pitchFamily="2" charset="-122"/>
                        <a:ea typeface="华文中宋" panose="02010600040101010101" pitchFamily="2" charset="-122"/>
                      </a:endParaRPr>
                    </a:p>
                  </a:txBody>
                  <a:tcPr marL="133350" marR="133350" marT="76200" marB="762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8000">
                <a:tc>
                  <a:txBody>
                    <a:bodyPr/>
                    <a:lstStyle/>
                    <a:p>
                      <a:r>
                        <a:rPr lang="en-US" altLang="zh-CN" sz="1600" dirty="0">
                          <a:effectLst/>
                          <a:latin typeface="华文中宋" panose="02010600040101010101" pitchFamily="2" charset="-122"/>
                          <a:ea typeface="华文中宋" panose="02010600040101010101" pitchFamily="2" charset="-122"/>
                        </a:rPr>
                        <a:t>8</a:t>
                      </a:r>
                      <a:endParaRPr lang="en-US" altLang="zh-CN" sz="1600" dirty="0">
                        <a:effectLst/>
                        <a:latin typeface="华文中宋" panose="02010600040101010101" pitchFamily="2" charset="-122"/>
                        <a:ea typeface="华文中宋" panose="02010600040101010101" pitchFamily="2" charset="-122"/>
                      </a:endParaRPr>
                    </a:p>
                  </a:txBody>
                  <a:tcPr marL="133350" marR="133350" marT="76200" marB="762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600" b="0" i="0" kern="1200" dirty="0">
                          <a:solidFill>
                            <a:schemeClr val="tx1"/>
                          </a:solidFill>
                          <a:effectLst/>
                          <a:latin typeface="华文中宋" panose="02010600040101010101" pitchFamily="2" charset="-122"/>
                          <a:ea typeface="华文中宋" panose="02010600040101010101" pitchFamily="2" charset="-122"/>
                          <a:cs typeface="+mn-cs"/>
                        </a:rPr>
                        <a:t>STORAGE_ERROR</a:t>
                      </a:r>
                      <a:endParaRPr lang="en-US" sz="1600" dirty="0">
                        <a:effectLst/>
                        <a:latin typeface="华文中宋" panose="02010600040101010101" pitchFamily="2" charset="-122"/>
                        <a:ea typeface="华文中宋" panose="02010600040101010101" pitchFamily="2" charset="-122"/>
                      </a:endParaRPr>
                    </a:p>
                  </a:txBody>
                  <a:tcPr marL="133350" marR="1333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600" b="0" i="0" kern="1200" dirty="0">
                          <a:solidFill>
                            <a:schemeClr val="tx1"/>
                          </a:solidFill>
                          <a:effectLst/>
                          <a:latin typeface="华文中宋" panose="02010600040101010101" pitchFamily="2" charset="-122"/>
                          <a:ea typeface="华文中宋" panose="02010600040101010101" pitchFamily="2" charset="-122"/>
                          <a:cs typeface="+mn-cs"/>
                        </a:rPr>
                        <a:t>ORA-06500</a:t>
                      </a:r>
                      <a:endParaRPr lang="en-US" sz="1600" dirty="0">
                        <a:effectLst/>
                        <a:latin typeface="华文中宋" panose="02010600040101010101" pitchFamily="2" charset="-122"/>
                        <a:ea typeface="华文中宋" panose="02010600040101010101" pitchFamily="2" charset="-122"/>
                      </a:endParaRPr>
                    </a:p>
                  </a:txBody>
                  <a:tcPr marL="133350" marR="1333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600" b="0" i="0" kern="1200" dirty="0">
                          <a:solidFill>
                            <a:schemeClr val="tx1"/>
                          </a:solidFill>
                          <a:effectLst/>
                          <a:latin typeface="华文中宋" panose="02010600040101010101" pitchFamily="2" charset="-122"/>
                          <a:ea typeface="华文中宋" panose="02010600040101010101" pitchFamily="2" charset="-122"/>
                          <a:cs typeface="+mn-cs"/>
                        </a:rPr>
                        <a:t>运行 </a:t>
                      </a:r>
                      <a:r>
                        <a:rPr lang="en-US" altLang="zh-CN" sz="1600" b="0" i="0" kern="1200" dirty="0">
                          <a:solidFill>
                            <a:schemeClr val="tx1"/>
                          </a:solidFill>
                          <a:effectLst/>
                          <a:latin typeface="华文中宋" panose="02010600040101010101" pitchFamily="2" charset="-122"/>
                          <a:ea typeface="华文中宋" panose="02010600040101010101" pitchFamily="2" charset="-122"/>
                          <a:cs typeface="+mn-cs"/>
                        </a:rPr>
                        <a:t>PL/SQL </a:t>
                      </a:r>
                      <a:r>
                        <a:rPr lang="zh-CN" altLang="en-US" sz="1600" b="0" i="0" kern="1200" dirty="0">
                          <a:solidFill>
                            <a:schemeClr val="tx1"/>
                          </a:solidFill>
                          <a:effectLst/>
                          <a:latin typeface="华文中宋" panose="02010600040101010101" pitchFamily="2" charset="-122"/>
                          <a:ea typeface="华文中宋" panose="02010600040101010101" pitchFamily="2" charset="-122"/>
                          <a:cs typeface="+mn-cs"/>
                        </a:rPr>
                        <a:t>时，超出内存空间</a:t>
                      </a:r>
                      <a:endParaRPr lang="zh-CN" altLang="en-US" sz="1600" dirty="0">
                        <a:effectLst/>
                        <a:latin typeface="华文中宋" panose="02010600040101010101" pitchFamily="2" charset="-122"/>
                        <a:ea typeface="华文中宋" panose="02010600040101010101" pitchFamily="2" charset="-122"/>
                      </a:endParaRPr>
                    </a:p>
                  </a:txBody>
                  <a:tcPr marL="133350" marR="133350" marT="76200" marB="762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8000">
                <a:tc>
                  <a:txBody>
                    <a:bodyPr/>
                    <a:lstStyle/>
                    <a:p>
                      <a:r>
                        <a:rPr lang="en-US" altLang="zh-CN" sz="1600" dirty="0">
                          <a:effectLst/>
                          <a:latin typeface="华文中宋" panose="02010600040101010101" pitchFamily="2" charset="-122"/>
                          <a:ea typeface="华文中宋" panose="02010600040101010101" pitchFamily="2" charset="-122"/>
                        </a:rPr>
                        <a:t>9</a:t>
                      </a:r>
                      <a:endParaRPr lang="en-US" altLang="zh-CN" sz="1600" dirty="0">
                        <a:effectLst/>
                        <a:latin typeface="华文中宋" panose="02010600040101010101" pitchFamily="2" charset="-122"/>
                        <a:ea typeface="华文中宋" panose="02010600040101010101" pitchFamily="2" charset="-122"/>
                      </a:endParaRPr>
                    </a:p>
                  </a:txBody>
                  <a:tcPr marL="133350" marR="133350" marT="76200" marB="762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altLang="zh-CN" sz="1600" b="0" i="0" kern="1200" dirty="0">
                          <a:solidFill>
                            <a:schemeClr val="tx1"/>
                          </a:solidFill>
                          <a:effectLst/>
                          <a:latin typeface="华文中宋" panose="02010600040101010101" pitchFamily="2" charset="-122"/>
                          <a:ea typeface="华文中宋" panose="02010600040101010101" pitchFamily="2" charset="-122"/>
                          <a:cs typeface="+mn-cs"/>
                        </a:rPr>
                        <a:t>ACCESS_INTO_NULL</a:t>
                      </a:r>
                      <a:endParaRPr lang="en-US" sz="1600" dirty="0">
                        <a:effectLst/>
                        <a:latin typeface="华文中宋" panose="02010600040101010101" pitchFamily="2" charset="-122"/>
                        <a:ea typeface="华文中宋" panose="02010600040101010101" pitchFamily="2" charset="-122"/>
                      </a:endParaRPr>
                    </a:p>
                  </a:txBody>
                  <a:tcPr marL="133350" marR="1333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altLang="zh-CN" sz="1600" b="0" i="0" kern="1200" dirty="0">
                          <a:solidFill>
                            <a:schemeClr val="tx1"/>
                          </a:solidFill>
                          <a:effectLst/>
                          <a:latin typeface="华文中宋" panose="02010600040101010101" pitchFamily="2" charset="-122"/>
                          <a:ea typeface="华文中宋" panose="02010600040101010101" pitchFamily="2" charset="-122"/>
                          <a:cs typeface="+mn-cs"/>
                        </a:rPr>
                        <a:t>ORA-06530</a:t>
                      </a:r>
                      <a:endParaRPr lang="en-US" sz="1600" dirty="0">
                        <a:effectLst/>
                        <a:latin typeface="华文中宋" panose="02010600040101010101" pitchFamily="2" charset="-122"/>
                        <a:ea typeface="华文中宋" panose="02010600040101010101" pitchFamily="2" charset="-122"/>
                      </a:endParaRPr>
                    </a:p>
                  </a:txBody>
                  <a:tcPr marL="133350" marR="1333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zh-CN" altLang="en-US" sz="1600" dirty="0">
                          <a:effectLst/>
                          <a:latin typeface="华文中宋" panose="02010600040101010101" pitchFamily="2" charset="-122"/>
                          <a:ea typeface="华文中宋" panose="02010600040101010101" pitchFamily="2" charset="-122"/>
                        </a:rPr>
                        <a:t>试图访问未初始化对象的时候出现</a:t>
                      </a:r>
                      <a:endParaRPr lang="zh-CN" altLang="en-US" sz="1600" dirty="0">
                        <a:effectLst/>
                        <a:latin typeface="华文中宋" panose="02010600040101010101" pitchFamily="2" charset="-122"/>
                        <a:ea typeface="华文中宋" panose="02010600040101010101" pitchFamily="2" charset="-122"/>
                      </a:endParaRPr>
                    </a:p>
                  </a:txBody>
                  <a:tcPr marL="133350" marR="133350" marT="76200" marB="762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bl>
          </a:graphicData>
        </a:graphic>
      </p:graphicFrame>
      <p:sp>
        <p:nvSpPr>
          <p:cNvPr id="2" name="矩形 1"/>
          <p:cNvSpPr/>
          <p:nvPr/>
        </p:nvSpPr>
        <p:spPr>
          <a:xfrm>
            <a:off x="177420" y="84222"/>
            <a:ext cx="1005403"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复习</a:t>
            </a:r>
            <a:endParaRPr lang="zh-CN" altLang="en-US" sz="3200" b="1" dirty="0">
              <a:ln w="0"/>
              <a:latin typeface="华文细黑" panose="02010600040101010101" pitchFamily="2" charset="-122"/>
              <a:ea typeface="华文细黑" panose="0201060004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a:p>
        </p:txBody>
      </p:sp>
      <p:sp>
        <p:nvSpPr>
          <p:cNvPr id="6" name="矩形 5"/>
          <p:cNvSpPr/>
          <p:nvPr/>
        </p:nvSpPr>
        <p:spPr>
          <a:xfrm>
            <a:off x="104503" y="1"/>
            <a:ext cx="8730238" cy="461665"/>
          </a:xfrm>
          <a:prstGeom prst="rect">
            <a:avLst/>
          </a:prstGeom>
        </p:spPr>
        <p:txBody>
          <a:bodyPr wrap="square">
            <a:spAutoFit/>
          </a:bodyPr>
          <a:lstStyle/>
          <a:p>
            <a:pPr marL="342900" indent="-342900">
              <a:buFont typeface="Wingdings" panose="05000000000000000000" pitchFamily="2" charset="2"/>
              <a:buChar char="p"/>
            </a:pPr>
            <a:r>
              <a:rPr lang="zh-CN" altLang="en-US" sz="2400" b="1" dirty="0">
                <a:solidFill>
                  <a:srgbClr val="C00000"/>
                </a:solidFill>
                <a:latin typeface="华文中宋" panose="02010600040101010101" pitchFamily="2" charset="-122"/>
                <a:ea typeface="华文中宋" panose="02010600040101010101" pitchFamily="2" charset="-122"/>
              </a:rPr>
              <a:t>预定义异常处理示例</a:t>
            </a:r>
            <a:endParaRPr lang="zh-CN" altLang="en-US" sz="2400" b="1" dirty="0">
              <a:solidFill>
                <a:srgbClr val="C00000"/>
              </a:solidFill>
              <a:latin typeface="华文中宋" panose="02010600040101010101" pitchFamily="2" charset="-122"/>
              <a:ea typeface="华文中宋" panose="02010600040101010101" pitchFamily="2" charset="-122"/>
            </a:endParaRPr>
          </a:p>
        </p:txBody>
      </p:sp>
      <p:sp>
        <p:nvSpPr>
          <p:cNvPr id="11" name="灯片编号占位符 7"/>
          <p:cNvSpPr txBox="1"/>
          <p:nvPr/>
        </p:nvSpPr>
        <p:spPr>
          <a:xfrm>
            <a:off x="6457950" y="6356350"/>
            <a:ext cx="20574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A0359FA-D625-4310-B545-F187C9061FA8}" type="slidenum">
              <a:rPr lang="zh-CN" altLang="en-US" smtClean="0"/>
            </a:fld>
            <a:endParaRPr lang="zh-CN" altLang="en-US"/>
          </a:p>
        </p:txBody>
      </p:sp>
      <p:sp>
        <p:nvSpPr>
          <p:cNvPr id="12" name="矩形 11"/>
          <p:cNvSpPr/>
          <p:nvPr/>
        </p:nvSpPr>
        <p:spPr>
          <a:xfrm>
            <a:off x="117475" y="985520"/>
            <a:ext cx="9091930" cy="580072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24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SET </a:t>
            </a:r>
            <a:r>
              <a:rPr lang="en-US" altLang="zh-CN" sz="2400" b="1" dirty="0" err="1">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serveroutput</a:t>
            </a:r>
            <a:r>
              <a:rPr lang="en-US" altLang="zh-CN" sz="24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 ON</a:t>
            </a:r>
            <a:endParaRPr lang="en-US" altLang="zh-CN" sz="24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endParaRPr>
          </a:p>
          <a:p>
            <a:r>
              <a:rPr lang="en-US" altLang="zh-CN" sz="24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DECLARE</a:t>
            </a:r>
            <a:endParaRPr lang="en-US" altLang="zh-CN" sz="24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endParaRPr>
          </a:p>
          <a:p>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a:t>
            </a:r>
            <a:r>
              <a:rPr lang="en-US" altLang="zh-CN" sz="2400" b="1" dirty="0" err="1">
                <a:solidFill>
                  <a:schemeClr val="tx1"/>
                </a:solidFill>
                <a:latin typeface="Calibri Light" panose="020F0302020204030204" pitchFamily="34" charset="0"/>
                <a:ea typeface="华文细黑" panose="02010600040101010101" pitchFamily="2" charset="-122"/>
                <a:cs typeface="Calibri Light" panose="020F0302020204030204" pitchFamily="34" charset="0"/>
              </a:rPr>
              <a:t>var_empno</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NUMBER;              </a:t>
            </a:r>
            <a:r>
              <a:rPr lang="en-US" altLang="zh-CN" sz="2400" b="1" dirty="0">
                <a:solidFill>
                  <a:srgbClr val="00B050"/>
                </a:solidFill>
                <a:latin typeface="Calibri Light" panose="020F0302020204030204" pitchFamily="34" charset="0"/>
                <a:ea typeface="华文细黑" panose="02010600040101010101" pitchFamily="2" charset="-122"/>
                <a:cs typeface="Calibri Light" panose="020F0302020204030204" pitchFamily="34" charset="0"/>
              </a:rPr>
              <a:t>--</a:t>
            </a:r>
            <a:r>
              <a:rPr lang="zh-CN" altLang="en-US" sz="2400" b="1" dirty="0">
                <a:solidFill>
                  <a:srgbClr val="00B050"/>
                </a:solidFill>
                <a:latin typeface="Calibri Light" panose="020F0302020204030204" pitchFamily="34" charset="0"/>
                <a:ea typeface="华文细黑" panose="02010600040101010101" pitchFamily="2" charset="-122"/>
                <a:cs typeface="Calibri Light" panose="020F0302020204030204" pitchFamily="34" charset="0"/>
              </a:rPr>
              <a:t>定义变量，存储雇员编号</a:t>
            </a:r>
            <a:endParaRPr lang="zh-CN" altLang="en-US" sz="2400" b="1" dirty="0">
              <a:solidFill>
                <a:srgbClr val="00B050"/>
              </a:solidFill>
              <a:latin typeface="Calibri Light" panose="020F0302020204030204" pitchFamily="34" charset="0"/>
              <a:ea typeface="华文细黑" panose="02010600040101010101" pitchFamily="2" charset="-122"/>
              <a:cs typeface="Calibri Light" panose="020F0302020204030204" pitchFamily="34" charset="0"/>
            </a:endParaRPr>
          </a:p>
          <a:p>
            <a:r>
              <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a:t>
            </a:r>
            <a:r>
              <a:rPr lang="en-US" altLang="zh-CN" sz="2400" b="1" dirty="0" err="1">
                <a:solidFill>
                  <a:schemeClr val="tx1"/>
                </a:solidFill>
                <a:latin typeface="Calibri Light" panose="020F0302020204030204" pitchFamily="34" charset="0"/>
                <a:ea typeface="华文细黑" panose="02010600040101010101" pitchFamily="2" charset="-122"/>
                <a:cs typeface="Calibri Light" panose="020F0302020204030204" pitchFamily="34" charset="0"/>
              </a:rPr>
              <a:t>var_ename</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VARCHAR2(50);    </a:t>
            </a:r>
            <a:r>
              <a:rPr lang="en-US" altLang="zh-CN" sz="2400" b="1" dirty="0">
                <a:solidFill>
                  <a:srgbClr val="00B050"/>
                </a:solidFill>
                <a:latin typeface="Calibri Light" panose="020F0302020204030204" pitchFamily="34" charset="0"/>
                <a:ea typeface="华文细黑" panose="02010600040101010101" pitchFamily="2" charset="-122"/>
                <a:cs typeface="Calibri Light" panose="020F0302020204030204" pitchFamily="34" charset="0"/>
              </a:rPr>
              <a:t>--</a:t>
            </a:r>
            <a:r>
              <a:rPr lang="zh-CN" altLang="en-US" sz="2400" b="1" dirty="0">
                <a:solidFill>
                  <a:srgbClr val="00B050"/>
                </a:solidFill>
                <a:latin typeface="Calibri Light" panose="020F0302020204030204" pitchFamily="34" charset="0"/>
                <a:ea typeface="华文细黑" panose="02010600040101010101" pitchFamily="2" charset="-122"/>
                <a:cs typeface="Calibri Light" panose="020F0302020204030204" pitchFamily="34" charset="0"/>
              </a:rPr>
              <a:t>定义变量，存储雇员名称</a:t>
            </a:r>
            <a:endParaRPr lang="zh-CN" altLang="en-US" sz="2400" b="1" dirty="0">
              <a:solidFill>
                <a:srgbClr val="00B050"/>
              </a:solidFill>
              <a:latin typeface="Calibri Light" panose="020F0302020204030204" pitchFamily="34" charset="0"/>
              <a:ea typeface="华文细黑" panose="02010600040101010101" pitchFamily="2" charset="-122"/>
              <a:cs typeface="Calibri Light" panose="020F0302020204030204" pitchFamily="34" charset="0"/>
            </a:endParaRPr>
          </a:p>
          <a:p>
            <a:r>
              <a:rPr lang="en-US" altLang="zh-CN" sz="24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BEGIN</a:t>
            </a:r>
            <a:endParaRPr lang="en-US" altLang="zh-CN" sz="24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endParaRPr>
          </a:p>
          <a:p>
            <a:r>
              <a:rPr lang="en-US" altLang="zh-CN" sz="2400" b="1" dirty="0">
                <a:solidFill>
                  <a:srgbClr val="00B050"/>
                </a:solidFill>
                <a:latin typeface="Calibri Light" panose="020F0302020204030204" pitchFamily="34" charset="0"/>
                <a:ea typeface="华文细黑" panose="02010600040101010101" pitchFamily="2" charset="-122"/>
                <a:cs typeface="Calibri Light" panose="020F0302020204030204" pitchFamily="34" charset="0"/>
              </a:rPr>
              <a:t>  /* </a:t>
            </a:r>
            <a:r>
              <a:rPr lang="zh-CN" altLang="en-US" sz="2400" b="1" dirty="0">
                <a:solidFill>
                  <a:srgbClr val="00B050"/>
                </a:solidFill>
                <a:latin typeface="Calibri Light" panose="020F0302020204030204" pitchFamily="34" charset="0"/>
                <a:ea typeface="华文细黑" panose="02010600040101010101" pitchFamily="2" charset="-122"/>
                <a:cs typeface="Calibri Light" panose="020F0302020204030204" pitchFamily="34" charset="0"/>
              </a:rPr>
              <a:t>检索部门编号为</a:t>
            </a:r>
            <a:r>
              <a:rPr lang="en-US" altLang="zh-CN" sz="2400" b="1" dirty="0">
                <a:solidFill>
                  <a:srgbClr val="00B050"/>
                </a:solidFill>
                <a:latin typeface="Calibri Light" panose="020F0302020204030204" pitchFamily="34" charset="0"/>
                <a:ea typeface="华文细黑" panose="02010600040101010101" pitchFamily="2" charset="-122"/>
                <a:cs typeface="Calibri Light" panose="020F0302020204030204" pitchFamily="34" charset="0"/>
              </a:rPr>
              <a:t>10</a:t>
            </a:r>
            <a:r>
              <a:rPr lang="zh-CN" altLang="en-US" sz="2400" b="1" dirty="0">
                <a:solidFill>
                  <a:srgbClr val="00B050"/>
                </a:solidFill>
                <a:latin typeface="Calibri Light" panose="020F0302020204030204" pitchFamily="34" charset="0"/>
                <a:ea typeface="华文细黑" panose="02010600040101010101" pitchFamily="2" charset="-122"/>
                <a:cs typeface="Calibri Light" panose="020F0302020204030204" pitchFamily="34" charset="0"/>
              </a:rPr>
              <a:t>的雇员信息 </a:t>
            </a:r>
            <a:r>
              <a:rPr lang="en-US" altLang="zh-CN" sz="2400" b="1" dirty="0">
                <a:solidFill>
                  <a:srgbClr val="00B050"/>
                </a:solidFill>
                <a:latin typeface="Calibri Light" panose="020F0302020204030204" pitchFamily="34" charset="0"/>
                <a:ea typeface="华文细黑" panose="02010600040101010101" pitchFamily="2" charset="-122"/>
                <a:cs typeface="Calibri Light" panose="020F0302020204030204" pitchFamily="34" charset="0"/>
              </a:rPr>
              <a:t>*/</a:t>
            </a:r>
            <a:endParaRPr lang="en-US" altLang="zh-CN" sz="2400" b="1" dirty="0">
              <a:solidFill>
                <a:srgbClr val="00B050"/>
              </a:solidFill>
              <a:latin typeface="Calibri Light" panose="020F0302020204030204" pitchFamily="34" charset="0"/>
              <a:ea typeface="华文细黑" panose="02010600040101010101" pitchFamily="2" charset="-122"/>
              <a:cs typeface="Calibri Light" panose="020F0302020204030204" pitchFamily="34" charset="0"/>
            </a:endParaRPr>
          </a:p>
          <a:p>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SELECT </a:t>
            </a:r>
            <a:r>
              <a:rPr lang="en-US" altLang="zh-CN" sz="2400" b="1" dirty="0" err="1">
                <a:solidFill>
                  <a:schemeClr val="tx1"/>
                </a:solidFill>
                <a:latin typeface="Calibri Light" panose="020F0302020204030204" pitchFamily="34" charset="0"/>
                <a:ea typeface="华文细黑" panose="02010600040101010101" pitchFamily="2" charset="-122"/>
                <a:cs typeface="Calibri Light" panose="020F0302020204030204" pitchFamily="34" charset="0"/>
              </a:rPr>
              <a:t>empno,ename</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INTO </a:t>
            </a:r>
            <a:r>
              <a:rPr lang="en-US" altLang="zh-CN" sz="2400" b="1" dirty="0" err="1">
                <a:solidFill>
                  <a:schemeClr val="tx1"/>
                </a:solidFill>
                <a:latin typeface="Calibri Light" panose="020F0302020204030204" pitchFamily="34" charset="0"/>
                <a:ea typeface="华文细黑" panose="02010600040101010101" pitchFamily="2" charset="-122"/>
                <a:cs typeface="Calibri Light" panose="020F0302020204030204" pitchFamily="34" charset="0"/>
              </a:rPr>
              <a:t>var_empno,var_ename</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FROM emp WHERE </a:t>
            </a:r>
            <a:r>
              <a:rPr lang="en-US" altLang="zh-CN" sz="2400" b="1" dirty="0" err="1">
                <a:solidFill>
                  <a:schemeClr val="tx1"/>
                </a:solidFill>
                <a:latin typeface="Calibri Light" panose="020F0302020204030204" pitchFamily="34" charset="0"/>
                <a:ea typeface="华文细黑" panose="02010600040101010101" pitchFamily="2" charset="-122"/>
                <a:cs typeface="Calibri Light" panose="020F0302020204030204" pitchFamily="34" charset="0"/>
              </a:rPr>
              <a:t>deptno</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=10; </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r>
              <a:rPr lang="en-US" altLang="zh-CN" sz="24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EXCEPTION</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a:t>
            </a:r>
            <a:r>
              <a:rPr lang="en-US" altLang="zh-CN" sz="2400" b="1" dirty="0">
                <a:solidFill>
                  <a:srgbClr val="00B050"/>
                </a:solidFill>
                <a:latin typeface="Calibri Light" panose="020F0302020204030204" pitchFamily="34" charset="0"/>
                <a:ea typeface="华文细黑" panose="02010600040101010101" pitchFamily="2" charset="-122"/>
                <a:cs typeface="Calibri Light" panose="020F0302020204030204" pitchFamily="34" charset="0"/>
              </a:rPr>
              <a:t>--</a:t>
            </a:r>
            <a:r>
              <a:rPr lang="zh-CN" altLang="en-US" sz="2400" b="1" dirty="0">
                <a:solidFill>
                  <a:srgbClr val="00B050"/>
                </a:solidFill>
                <a:latin typeface="Calibri Light" panose="020F0302020204030204" pitchFamily="34" charset="0"/>
                <a:ea typeface="华文细黑" panose="02010600040101010101" pitchFamily="2" charset="-122"/>
                <a:cs typeface="Calibri Light" panose="020F0302020204030204" pitchFamily="34" charset="0"/>
              </a:rPr>
              <a:t>捕获异常</a:t>
            </a:r>
            <a:endParaRPr lang="zh-CN" altLang="en-US" sz="2400" b="1" dirty="0">
              <a:solidFill>
                <a:srgbClr val="00B050"/>
              </a:solidFill>
              <a:latin typeface="Calibri Light" panose="020F0302020204030204" pitchFamily="34" charset="0"/>
              <a:ea typeface="华文细黑" panose="02010600040101010101" pitchFamily="2" charset="-122"/>
              <a:cs typeface="Calibri Light" panose="020F0302020204030204" pitchFamily="34" charset="0"/>
            </a:endParaRPr>
          </a:p>
          <a:p>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WHEN </a:t>
            </a:r>
            <a:r>
              <a:rPr lang="en-US" altLang="zh-CN" sz="2400" b="1" dirty="0" err="1">
                <a:solidFill>
                  <a:srgbClr val="7030A0"/>
                </a:solidFill>
                <a:latin typeface="Calibri Light" panose="020F0302020204030204" pitchFamily="34" charset="0"/>
                <a:ea typeface="华文细黑" panose="02010600040101010101" pitchFamily="2" charset="-122"/>
                <a:cs typeface="Calibri Light" panose="020F0302020204030204" pitchFamily="34" charset="0"/>
              </a:rPr>
              <a:t>too_many_rows</a:t>
            </a:r>
            <a:r>
              <a:rPr lang="en-US" altLang="zh-CN" sz="2400" b="1" dirty="0">
                <a:solidFill>
                  <a:srgbClr val="7030A0"/>
                </a:solidFill>
                <a:latin typeface="Calibri Light" panose="020F0302020204030204" pitchFamily="34" charset="0"/>
                <a:ea typeface="华文细黑" panose="02010600040101010101" pitchFamily="2" charset="-122"/>
                <a:cs typeface="Calibri Light" panose="020F0302020204030204" pitchFamily="34" charset="0"/>
              </a:rPr>
              <a:t> </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THEN  </a:t>
            </a:r>
            <a:r>
              <a:rPr lang="en-US" altLang="zh-CN" sz="2400" b="1" dirty="0">
                <a:solidFill>
                  <a:srgbClr val="00B050"/>
                </a:solidFill>
                <a:latin typeface="Calibri Light" panose="020F0302020204030204" pitchFamily="34" charset="0"/>
                <a:ea typeface="华文细黑" panose="02010600040101010101" pitchFamily="2" charset="-122"/>
                <a:cs typeface="Calibri Light" panose="020F0302020204030204" pitchFamily="34" charset="0"/>
              </a:rPr>
              <a:t>--</a:t>
            </a:r>
            <a:r>
              <a:rPr lang="zh-CN" altLang="en-US" sz="2400" b="1" dirty="0">
                <a:solidFill>
                  <a:srgbClr val="00B050"/>
                </a:solidFill>
                <a:latin typeface="Calibri Light" panose="020F0302020204030204" pitchFamily="34" charset="0"/>
                <a:ea typeface="华文细黑" panose="02010600040101010101" pitchFamily="2" charset="-122"/>
                <a:cs typeface="Calibri Light" panose="020F0302020204030204" pitchFamily="34" charset="0"/>
              </a:rPr>
              <a:t>若</a:t>
            </a:r>
            <a:r>
              <a:rPr lang="en-US" altLang="zh-CN" sz="2400" b="1" dirty="0">
                <a:solidFill>
                  <a:srgbClr val="00B050"/>
                </a:solidFill>
                <a:latin typeface="Calibri Light" panose="020F0302020204030204" pitchFamily="34" charset="0"/>
                <a:ea typeface="华文细黑" panose="02010600040101010101" pitchFamily="2" charset="-122"/>
                <a:cs typeface="Calibri Light" panose="020F0302020204030204" pitchFamily="34" charset="0"/>
              </a:rPr>
              <a:t>SELECT INTO</a:t>
            </a:r>
            <a:r>
              <a:rPr lang="zh-CN" altLang="en-US" sz="2400" b="1" dirty="0">
                <a:solidFill>
                  <a:srgbClr val="00B050"/>
                </a:solidFill>
                <a:latin typeface="Calibri Light" panose="020F0302020204030204" pitchFamily="34" charset="0"/>
                <a:ea typeface="华文细黑" panose="02010600040101010101" pitchFamily="2" charset="-122"/>
                <a:cs typeface="Calibri Light" panose="020F0302020204030204" pitchFamily="34" charset="0"/>
              </a:rPr>
              <a:t>语句的返回记录超一行</a:t>
            </a:r>
            <a:endParaRPr lang="zh-CN" altLang="en-US" sz="2400" b="1" dirty="0">
              <a:solidFill>
                <a:srgbClr val="00B050"/>
              </a:solidFill>
              <a:latin typeface="Calibri Light" panose="020F0302020204030204" pitchFamily="34" charset="0"/>
              <a:ea typeface="华文细黑" panose="02010600040101010101" pitchFamily="2" charset="-122"/>
              <a:cs typeface="Calibri Light" panose="020F0302020204030204" pitchFamily="34" charset="0"/>
            </a:endParaRPr>
          </a:p>
          <a:p>
            <a:r>
              <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a:t>
            </a:r>
            <a:r>
              <a:rPr lang="en-US" altLang="zh-CN" sz="2400" b="1" dirty="0" err="1">
                <a:solidFill>
                  <a:schemeClr val="tx1"/>
                </a:solidFill>
                <a:latin typeface="Calibri Light" panose="020F0302020204030204" pitchFamily="34" charset="0"/>
                <a:ea typeface="华文细黑" panose="02010600040101010101" pitchFamily="2" charset="-122"/>
                <a:cs typeface="Calibri Light" panose="020F0302020204030204" pitchFamily="34" charset="0"/>
              </a:rPr>
              <a:t>dbms_output.put_line</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r>
              <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返回记录超过一行</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WHEN </a:t>
            </a:r>
            <a:r>
              <a:rPr lang="en-US" altLang="zh-CN" sz="2400" b="1" dirty="0" err="1">
                <a:solidFill>
                  <a:srgbClr val="7030A0"/>
                </a:solidFill>
                <a:latin typeface="Calibri Light" panose="020F0302020204030204" pitchFamily="34" charset="0"/>
                <a:ea typeface="华文细黑" panose="02010600040101010101" pitchFamily="2" charset="-122"/>
                <a:cs typeface="Calibri Light" panose="020F0302020204030204" pitchFamily="34" charset="0"/>
              </a:rPr>
              <a:t>no_data_found</a:t>
            </a:r>
            <a:r>
              <a:rPr lang="en-US" altLang="zh-CN" sz="2400" b="1" dirty="0">
                <a:solidFill>
                  <a:srgbClr val="7030A0"/>
                </a:solidFill>
                <a:latin typeface="Calibri Light" panose="020F0302020204030204" pitchFamily="34" charset="0"/>
                <a:ea typeface="华文细黑" panose="02010600040101010101" pitchFamily="2" charset="-122"/>
                <a:cs typeface="Calibri Light" panose="020F0302020204030204" pitchFamily="34" charset="0"/>
              </a:rPr>
              <a:t> </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THEN --</a:t>
            </a:r>
            <a:r>
              <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若</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SELECT INTO</a:t>
            </a:r>
            <a:r>
              <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语句的返回记录为</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0</a:t>
            </a:r>
            <a:r>
              <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行</a:t>
            </a:r>
            <a:endPar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r>
              <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a:t>
            </a:r>
            <a:r>
              <a:rPr lang="en-US" altLang="zh-CN" sz="2400" b="1" dirty="0" err="1">
                <a:solidFill>
                  <a:schemeClr val="tx1"/>
                </a:solidFill>
                <a:latin typeface="Calibri Light" panose="020F0302020204030204" pitchFamily="34" charset="0"/>
                <a:ea typeface="华文细黑" panose="02010600040101010101" pitchFamily="2" charset="-122"/>
                <a:cs typeface="Calibri Light" panose="020F0302020204030204" pitchFamily="34" charset="0"/>
              </a:rPr>
              <a:t>dbms_output.put_line</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r>
              <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无数据记录</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r>
              <a:rPr lang="en-US" altLang="zh-CN" sz="24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END;</a:t>
            </a:r>
            <a:endParaRPr lang="en-US" altLang="zh-CN" sz="24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endParaRPr>
          </a:p>
        </p:txBody>
      </p:sp>
      <p:grpSp>
        <p:nvGrpSpPr>
          <p:cNvPr id="13" name="组合 12"/>
          <p:cNvGrpSpPr/>
          <p:nvPr/>
        </p:nvGrpSpPr>
        <p:grpSpPr>
          <a:xfrm>
            <a:off x="3944275" y="1121761"/>
            <a:ext cx="4492855" cy="520700"/>
            <a:chOff x="970554" y="5583858"/>
            <a:chExt cx="4492855" cy="520700"/>
          </a:xfrm>
        </p:grpSpPr>
        <p:pic>
          <p:nvPicPr>
            <p:cNvPr id="14" name="图片 1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70554" y="5583858"/>
              <a:ext cx="1470978" cy="520700"/>
            </a:xfrm>
            <a:prstGeom prst="rect">
              <a:avLst/>
            </a:prstGeom>
          </p:spPr>
        </p:pic>
        <p:sp>
          <p:nvSpPr>
            <p:cNvPr id="15" name="矩形 14"/>
            <p:cNvSpPr/>
            <p:nvPr/>
          </p:nvSpPr>
          <p:spPr>
            <a:xfrm>
              <a:off x="2430600" y="5659542"/>
              <a:ext cx="2041393" cy="369332"/>
            </a:xfrm>
            <a:prstGeom prst="rect">
              <a:avLst/>
            </a:prstGeom>
          </p:spPr>
          <p:txBody>
            <a:bodyPr wrap="none">
              <a:spAutoFit/>
            </a:bodyPr>
            <a:lstStyle/>
            <a:p>
              <a:pPr algn="ctr"/>
              <a:r>
                <a:rPr lang="en-US" altLang="zh-CN" b="1" dirty="0" err="1">
                  <a:solidFill>
                    <a:srgbClr val="C00000"/>
                  </a:solidFill>
                  <a:latin typeface="楷体" panose="02010609060101010101" pitchFamily="49" charset="-122"/>
                  <a:ea typeface="楷体" panose="02010609060101010101" pitchFamily="49" charset="-122"/>
                  <a:cs typeface="Calibri Light" panose="020F0302020204030204" pitchFamily="34" charset="0"/>
                </a:rPr>
                <a:t>deptno</a:t>
              </a:r>
              <a:r>
                <a:rPr lang="en-US" altLang="zh-CN" b="1" dirty="0">
                  <a:solidFill>
                    <a:srgbClr val="C00000"/>
                  </a:solidFill>
                  <a:latin typeface="楷体" panose="02010609060101010101" pitchFamily="49" charset="-122"/>
                  <a:ea typeface="楷体" panose="02010609060101010101" pitchFamily="49" charset="-122"/>
                  <a:cs typeface="Calibri Light" panose="020F0302020204030204" pitchFamily="34" charset="0"/>
                </a:rPr>
                <a:t>=10</a:t>
              </a:r>
              <a:r>
                <a:rPr lang="zh-CN" altLang="en-US" b="1" dirty="0">
                  <a:solidFill>
                    <a:srgbClr val="C00000"/>
                  </a:solidFill>
                  <a:latin typeface="楷体" panose="02010609060101010101" pitchFamily="49" charset="-122"/>
                  <a:ea typeface="楷体" panose="02010609060101010101" pitchFamily="49" charset="-122"/>
                  <a:cs typeface="Calibri Light" panose="020F0302020204030204" pitchFamily="34" charset="0"/>
                </a:rPr>
                <a:t>改为</a:t>
              </a:r>
              <a:r>
                <a:rPr lang="en-US" altLang="zh-CN" b="1" dirty="0">
                  <a:solidFill>
                    <a:srgbClr val="C00000"/>
                  </a:solidFill>
                  <a:latin typeface="楷体" panose="02010609060101010101" pitchFamily="49" charset="-122"/>
                  <a:ea typeface="楷体" panose="02010609060101010101" pitchFamily="49" charset="-122"/>
                  <a:cs typeface="Calibri Light" panose="020F0302020204030204" pitchFamily="34" charset="0"/>
                </a:rPr>
                <a:t>100</a:t>
              </a:r>
              <a:endParaRPr lang="zh-CN" altLang="en-US" b="1" dirty="0">
                <a:solidFill>
                  <a:srgbClr val="C00000"/>
                </a:solidFill>
                <a:latin typeface="楷体" panose="02010609060101010101" pitchFamily="49" charset="-122"/>
                <a:ea typeface="楷体" panose="02010609060101010101" pitchFamily="49" charset="-122"/>
              </a:endParaRPr>
            </a:p>
          </p:txBody>
        </p:sp>
        <p:pic>
          <p:nvPicPr>
            <p:cNvPr id="16" name="图片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1061" y="5583858"/>
              <a:ext cx="1002348" cy="520700"/>
            </a:xfrm>
            <a:prstGeom prst="rect">
              <a:avLst/>
            </a:prstGeom>
          </p:spPr>
        </p:pic>
      </p:grpSp>
      <p:sp>
        <p:nvSpPr>
          <p:cNvPr id="17" name="文本框 16"/>
          <p:cNvSpPr txBox="1"/>
          <p:nvPr/>
        </p:nvSpPr>
        <p:spPr>
          <a:xfrm>
            <a:off x="91440" y="433250"/>
            <a:ext cx="7837714" cy="580928"/>
          </a:xfrm>
          <a:prstGeom prst="rect">
            <a:avLst/>
          </a:prstGeom>
          <a:solidFill>
            <a:schemeClr val="bg1"/>
          </a:solidFill>
        </p:spPr>
        <p:txBody>
          <a:bodyPr wrap="square">
            <a:spAutoFit/>
          </a:bodyPr>
          <a:lstStyle/>
          <a:p>
            <a:pPr>
              <a:lnSpc>
                <a:spcPct val="150000"/>
              </a:lnSpc>
            </a:pPr>
            <a:r>
              <a:rPr lang="en-US" altLang="zh-CN" sz="2400" b="1" dirty="0">
                <a:latin typeface="华文中宋" panose="02010600040101010101" pitchFamily="2" charset="-122"/>
                <a:ea typeface="华文中宋" panose="02010600040101010101" pitchFamily="2" charset="-122"/>
              </a:rPr>
              <a:t>【</a:t>
            </a:r>
            <a:r>
              <a:rPr lang="zh-CN" altLang="en-US" sz="2400" b="1" dirty="0">
                <a:latin typeface="华文中宋" panose="02010600040101010101" pitchFamily="2" charset="-122"/>
                <a:ea typeface="华文中宋" panose="02010600040101010101" pitchFamily="2" charset="-122"/>
              </a:rPr>
              <a:t>例</a:t>
            </a:r>
            <a:r>
              <a:rPr lang="en-US" altLang="zh-CN" sz="2400" b="1" dirty="0">
                <a:latin typeface="华文中宋" panose="02010600040101010101" pitchFamily="2" charset="-122"/>
                <a:ea typeface="华文中宋" panose="02010600040101010101" pitchFamily="2" charset="-122"/>
              </a:rPr>
              <a:t>】</a:t>
            </a:r>
            <a:r>
              <a:rPr lang="zh-CN" altLang="en-US" sz="2400" b="1" dirty="0">
                <a:latin typeface="华文中宋" panose="02010600040101010101" pitchFamily="2" charset="-122"/>
                <a:ea typeface="华文中宋" panose="02010600040101010101" pitchFamily="2" charset="-122"/>
              </a:rPr>
              <a:t>在 </a:t>
            </a:r>
            <a:r>
              <a:rPr lang="en-US" altLang="zh-CN" sz="2400" b="1" dirty="0">
                <a:latin typeface="华文中宋" panose="02010600040101010101" pitchFamily="2" charset="-122"/>
                <a:ea typeface="华文中宋" panose="02010600040101010101" pitchFamily="2" charset="-122"/>
              </a:rPr>
              <a:t>SCOTT </a:t>
            </a:r>
            <a:r>
              <a:rPr lang="zh-CN" altLang="en-US" sz="2400" b="1" dirty="0">
                <a:latin typeface="华文中宋" panose="02010600040101010101" pitchFamily="2" charset="-122"/>
                <a:ea typeface="华文中宋" panose="02010600040101010101" pitchFamily="2" charset="-122"/>
              </a:rPr>
              <a:t>模式中，对于某个查询的异常处理。</a:t>
            </a:r>
            <a:endParaRPr lang="zh-CN" altLang="en-US" sz="2400" b="1" dirty="0">
              <a:latin typeface="华文中宋" panose="02010600040101010101" pitchFamily="2" charset="-122"/>
              <a:ea typeface="华文中宋" panose="0201060004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09259" y="1362999"/>
            <a:ext cx="8525482" cy="4415501"/>
          </a:xfrm>
          <a:prstGeom prst="rect">
            <a:avLst/>
          </a:prstGeom>
          <a:noFill/>
        </p:spPr>
        <p:style>
          <a:lnRef idx="2">
            <a:schemeClr val="accent6"/>
          </a:lnRef>
          <a:fillRef idx="1">
            <a:schemeClr val="lt1"/>
          </a:fillRef>
          <a:effectRef idx="0">
            <a:schemeClr val="accent6"/>
          </a:effectRef>
          <a:fontRef idx="minor">
            <a:schemeClr val="dk1"/>
          </a:fontRef>
        </p:style>
        <p:txBody>
          <a:bodyPr wrap="square">
            <a:noAutofit/>
          </a:bodyPr>
          <a:lstStyle/>
          <a:p>
            <a:pPr>
              <a:lnSpc>
                <a:spcPct val="150000"/>
              </a:lnSpc>
            </a:pPr>
            <a:r>
              <a:rPr lang="zh-CN" altLang="en-US" sz="2000" b="1" dirty="0">
                <a:solidFill>
                  <a:schemeClr val="tx1"/>
                </a:solidFill>
                <a:latin typeface="Euclid" panose="02020503060505020303" pitchFamily="18" charset="0"/>
                <a:ea typeface="华文细黑" panose="02010600040101010101" pitchFamily="2" charset="-122"/>
              </a:rPr>
              <a:t>         用户可以通过自定义异常来处理错误的发生，调用异常处理需要使用</a:t>
            </a:r>
            <a:r>
              <a:rPr lang="en-US" altLang="zh-CN" sz="2000" b="1" dirty="0">
                <a:solidFill>
                  <a:schemeClr val="tx1"/>
                </a:solidFill>
                <a:latin typeface="Euclid" panose="02020503060505020303" pitchFamily="18" charset="0"/>
                <a:ea typeface="华文细黑" panose="02010600040101010101" pitchFamily="2" charset="-122"/>
              </a:rPr>
              <a:t>RAISE</a:t>
            </a:r>
            <a:r>
              <a:rPr lang="zh-CN" altLang="en-US" sz="2000" b="1" dirty="0">
                <a:solidFill>
                  <a:schemeClr val="tx1"/>
                </a:solidFill>
                <a:latin typeface="Euclid" panose="02020503060505020303" pitchFamily="18" charset="0"/>
                <a:ea typeface="华文细黑" panose="02010600040101010101" pitchFamily="2" charset="-122"/>
              </a:rPr>
              <a:t>语句。</a:t>
            </a:r>
            <a:endParaRPr lang="zh-CN" altLang="en-US" sz="2000" b="1" dirty="0">
              <a:solidFill>
                <a:schemeClr val="tx1"/>
              </a:solidFill>
              <a:latin typeface="Euclid" panose="02020503060505020303" pitchFamily="18" charset="0"/>
              <a:ea typeface="华文细黑" panose="02010600040101010101" pitchFamily="2" charset="-122"/>
            </a:endParaRPr>
          </a:p>
        </p:txBody>
      </p:sp>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dirty="0"/>
          </a:p>
        </p:txBody>
      </p:sp>
      <p:sp>
        <p:nvSpPr>
          <p:cNvPr id="6" name="矩形 5"/>
          <p:cNvSpPr/>
          <p:nvPr/>
        </p:nvSpPr>
        <p:spPr>
          <a:xfrm>
            <a:off x="309259" y="859709"/>
            <a:ext cx="8525482" cy="461665"/>
          </a:xfrm>
          <a:prstGeom prst="rect">
            <a:avLst/>
          </a:prstGeom>
        </p:spPr>
        <p:txBody>
          <a:bodyPr wrap="square">
            <a:spAutoFit/>
          </a:bodyPr>
          <a:lstStyle/>
          <a:p>
            <a:pPr marL="342900" indent="-342900">
              <a:buFont typeface="Wingdings" panose="05000000000000000000" pitchFamily="2" charset="2"/>
              <a:buChar char="p"/>
            </a:pPr>
            <a:r>
              <a:rPr lang="zh-CN" altLang="en-US" sz="2400" b="1" dirty="0">
                <a:solidFill>
                  <a:srgbClr val="C00000"/>
                </a:solidFill>
                <a:latin typeface="华文中宋" panose="02010600040101010101" pitchFamily="2" charset="-122"/>
                <a:ea typeface="华文中宋" panose="02010600040101010101" pitchFamily="2" charset="-122"/>
              </a:rPr>
              <a:t>异常</a:t>
            </a:r>
            <a:r>
              <a:rPr lang="en-US" altLang="zh-CN" sz="2400" b="1" dirty="0">
                <a:solidFill>
                  <a:srgbClr val="C00000"/>
                </a:solidFill>
                <a:latin typeface="华文中宋" panose="02010600040101010101" pitchFamily="2" charset="-122"/>
                <a:ea typeface="华文中宋" panose="02010600040101010101" pitchFamily="2" charset="-122"/>
              </a:rPr>
              <a:t>—</a:t>
            </a:r>
            <a:r>
              <a:rPr lang="zh-CN" altLang="en-US" sz="2400" b="1" dirty="0">
                <a:solidFill>
                  <a:srgbClr val="C00000"/>
                </a:solidFill>
                <a:latin typeface="华文中宋" panose="02010600040101010101" pitchFamily="2" charset="-122"/>
                <a:ea typeface="华文中宋" panose="02010600040101010101" pitchFamily="2" charset="-122"/>
              </a:rPr>
              <a:t>自定义异常</a:t>
            </a:r>
            <a:endParaRPr lang="zh-CN" altLang="en-US" sz="2400" b="1" dirty="0">
              <a:solidFill>
                <a:srgbClr val="C00000"/>
              </a:solidFill>
              <a:latin typeface="华文中宋" panose="02010600040101010101" pitchFamily="2" charset="-122"/>
              <a:ea typeface="华文中宋" panose="02010600040101010101" pitchFamily="2" charset="-122"/>
            </a:endParaRPr>
          </a:p>
        </p:txBody>
      </p:sp>
      <p:sp>
        <p:nvSpPr>
          <p:cNvPr id="4" name="矩形 3"/>
          <p:cNvSpPr/>
          <p:nvPr/>
        </p:nvSpPr>
        <p:spPr>
          <a:xfrm>
            <a:off x="309245" y="2279650"/>
            <a:ext cx="8641080" cy="441579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r>
              <a:rPr lang="zh-CN" altLang="en-US" sz="2000" b="1" dirty="0">
                <a:solidFill>
                  <a:srgbClr val="C00000"/>
                </a:solidFill>
                <a:latin typeface="华文中宋" panose="02010600040101010101" pitchFamily="2" charset="-122"/>
                <a:ea typeface="华文中宋" panose="02010600040101010101" pitchFamily="2" charset="-122"/>
                <a:cs typeface="Calibri Light" panose="020F0302020204030204" pitchFamily="34" charset="0"/>
              </a:rPr>
              <a:t>语法格式：</a:t>
            </a:r>
            <a:endParaRPr lang="en-US" altLang="zh-CN" sz="2000" b="1" dirty="0">
              <a:solidFill>
                <a:srgbClr val="C00000"/>
              </a:solidFill>
              <a:latin typeface="华文中宋" panose="02010600040101010101" pitchFamily="2" charset="-122"/>
              <a:ea typeface="华文中宋" panose="02010600040101010101" pitchFamily="2" charset="-122"/>
              <a:cs typeface="Calibri Light" panose="020F0302020204030204" pitchFamily="34" charset="0"/>
            </a:endParaRPr>
          </a:p>
          <a:p>
            <a:r>
              <a:rPr lang="en-US" altLang="zh-CN" sz="22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DECLARE</a:t>
            </a:r>
            <a:r>
              <a:rPr lang="en-US" altLang="zh-CN" sz="22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a:t>
            </a:r>
            <a:r>
              <a:rPr lang="zh-CN" altLang="en-US" sz="22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程序块声明部分</a:t>
            </a:r>
            <a:endParaRPr lang="en-US" altLang="zh-CN" sz="22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r>
              <a:rPr lang="en-US" altLang="zh-CN" sz="22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a:t>
            </a:r>
            <a:r>
              <a:rPr lang="en-US" altLang="zh-CN" sz="2200" b="1" dirty="0" err="1">
                <a:solidFill>
                  <a:srgbClr val="7030A0"/>
                </a:solidFill>
                <a:latin typeface="Calibri Light" panose="020F0302020204030204" pitchFamily="34" charset="0"/>
                <a:ea typeface="华文细黑" panose="02010600040101010101" pitchFamily="2" charset="-122"/>
                <a:cs typeface="Calibri Light" panose="020F0302020204030204" pitchFamily="34" charset="0"/>
              </a:rPr>
              <a:t>exception_name</a:t>
            </a:r>
            <a:r>
              <a:rPr lang="en-US" altLang="zh-CN" sz="2200" b="1" dirty="0">
                <a:solidFill>
                  <a:srgbClr val="7030A0"/>
                </a:solidFill>
                <a:latin typeface="Calibri Light" panose="020F0302020204030204" pitchFamily="34" charset="0"/>
                <a:ea typeface="华文细黑" panose="02010600040101010101" pitchFamily="2" charset="-122"/>
                <a:cs typeface="Calibri Light" panose="020F0302020204030204" pitchFamily="34" charset="0"/>
              </a:rPr>
              <a:t> EXCEPTION;    	--</a:t>
            </a:r>
            <a:r>
              <a:rPr lang="zh-CN" altLang="en-US" sz="2200" b="1" dirty="0">
                <a:solidFill>
                  <a:srgbClr val="7030A0"/>
                </a:solidFill>
                <a:latin typeface="Calibri Light" panose="020F0302020204030204" pitchFamily="34" charset="0"/>
                <a:ea typeface="华文细黑" panose="02010600040101010101" pitchFamily="2" charset="-122"/>
                <a:cs typeface="Calibri Light" panose="020F0302020204030204" pitchFamily="34" charset="0"/>
              </a:rPr>
              <a:t>异常声明</a:t>
            </a:r>
            <a:endParaRPr lang="en-US" altLang="zh-CN" sz="2200" b="1" dirty="0">
              <a:solidFill>
                <a:srgbClr val="7030A0"/>
              </a:solidFill>
              <a:latin typeface="Calibri Light" panose="020F0302020204030204" pitchFamily="34" charset="0"/>
              <a:ea typeface="华文细黑" panose="02010600040101010101" pitchFamily="2" charset="-122"/>
              <a:cs typeface="Calibri Light" panose="020F0302020204030204" pitchFamily="34" charset="0"/>
            </a:endParaRPr>
          </a:p>
          <a:p>
            <a:r>
              <a:rPr lang="en-US" altLang="zh-CN" sz="22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[PRAGMA  EXCEPTION_INIT(</a:t>
            </a:r>
            <a:r>
              <a:rPr lang="en-US" altLang="zh-CN" sz="2200" b="1" dirty="0" err="1">
                <a:solidFill>
                  <a:schemeClr val="tx1"/>
                </a:solidFill>
                <a:latin typeface="Calibri Light" panose="020F0302020204030204" pitchFamily="34" charset="0"/>
                <a:ea typeface="华文细黑" panose="02010600040101010101" pitchFamily="2" charset="-122"/>
                <a:cs typeface="Calibri Light" panose="020F0302020204030204" pitchFamily="34" charset="0"/>
              </a:rPr>
              <a:t>exception_name</a:t>
            </a:r>
            <a:r>
              <a:rPr lang="en-US" altLang="zh-CN" sz="22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a:t>
            </a:r>
            <a:r>
              <a:rPr lang="en-US" altLang="zh-CN" sz="2200" b="1" dirty="0" err="1">
                <a:solidFill>
                  <a:schemeClr val="tx1"/>
                </a:solidFill>
                <a:latin typeface="Calibri Light" panose="020F0302020204030204" pitchFamily="34" charset="0"/>
                <a:ea typeface="华文细黑" panose="02010600040101010101" pitchFamily="2" charset="-122"/>
                <a:cs typeface="Calibri Light" panose="020F0302020204030204" pitchFamily="34" charset="0"/>
              </a:rPr>
              <a:t>Oracle_error_number</a:t>
            </a:r>
            <a:r>
              <a:rPr lang="en-US" altLang="zh-CN" sz="22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a:t>
            </a:r>
            <a:endParaRPr lang="en-US" altLang="zh-CN" sz="22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r>
              <a:rPr lang="en-US" altLang="zh-CN" sz="22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a:t>
            </a:r>
            <a:r>
              <a:rPr lang="zh-CN" altLang="en-US" sz="22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定义错误号，与标准</a:t>
            </a:r>
            <a:r>
              <a:rPr lang="en-US" altLang="zh-CN" sz="22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Oracle</a:t>
            </a:r>
            <a:r>
              <a:rPr lang="zh-CN" altLang="en-US" sz="22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错误联系起来</a:t>
            </a:r>
            <a:endParaRPr lang="en-US" altLang="zh-CN" sz="22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r>
              <a:rPr lang="en-US" altLang="zh-CN" sz="22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BEGIN</a:t>
            </a:r>
            <a:r>
              <a:rPr lang="en-US" altLang="zh-CN" sz="22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a:t>
            </a:r>
            <a:r>
              <a:rPr lang="zh-CN" altLang="en-US" sz="22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程序块执行部分</a:t>
            </a:r>
            <a:endParaRPr lang="en-US" altLang="zh-CN" sz="22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r>
              <a:rPr lang="en-US" altLang="zh-CN" sz="22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IF condition THEN             --</a:t>
            </a:r>
            <a:r>
              <a:rPr lang="zh-CN" altLang="en-US" sz="22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异常出现条件</a:t>
            </a:r>
            <a:endParaRPr lang="en-US" altLang="zh-CN" sz="22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r>
              <a:rPr lang="en-US" altLang="zh-CN" sz="22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a:t>
            </a:r>
            <a:r>
              <a:rPr lang="en-US" altLang="zh-CN" sz="2200" b="1" dirty="0">
                <a:solidFill>
                  <a:srgbClr val="7030A0"/>
                </a:solidFill>
                <a:latin typeface="Calibri Light" panose="020F0302020204030204" pitchFamily="34" charset="0"/>
                <a:ea typeface="华文细黑" panose="02010600040101010101" pitchFamily="2" charset="-122"/>
                <a:cs typeface="Calibri Light" panose="020F0302020204030204" pitchFamily="34" charset="0"/>
              </a:rPr>
              <a:t>RAISE </a:t>
            </a:r>
            <a:r>
              <a:rPr lang="en-US" altLang="zh-CN" sz="2200" b="1" dirty="0" err="1">
                <a:solidFill>
                  <a:srgbClr val="7030A0"/>
                </a:solidFill>
                <a:latin typeface="Calibri Light" panose="020F0302020204030204" pitchFamily="34" charset="0"/>
                <a:ea typeface="华文细黑" panose="02010600040101010101" pitchFamily="2" charset="-122"/>
                <a:cs typeface="Calibri Light" panose="020F0302020204030204" pitchFamily="34" charset="0"/>
              </a:rPr>
              <a:t>exception_name</a:t>
            </a:r>
            <a:r>
              <a:rPr lang="en-US" altLang="zh-CN" sz="22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endParaRPr lang="en-US" altLang="zh-CN" sz="22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r>
              <a:rPr lang="en-US" altLang="zh-CN" sz="22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END IF;</a:t>
            </a:r>
            <a:endParaRPr lang="en-US" altLang="zh-CN" sz="22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r>
              <a:rPr lang="en-US" altLang="zh-CN" sz="22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EXCEPTION</a:t>
            </a:r>
            <a:r>
              <a:rPr lang="en-US" altLang="zh-CN" sz="22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a:t>
            </a:r>
            <a:r>
              <a:rPr lang="zh-CN" altLang="en-US" sz="22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程序块异常处理部分</a:t>
            </a:r>
            <a:endParaRPr lang="en-US" altLang="zh-CN" sz="22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r>
              <a:rPr lang="en-US" altLang="zh-CN" sz="22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a:t>
            </a:r>
            <a:r>
              <a:rPr lang="en-US" altLang="zh-CN" sz="2200" b="1" dirty="0">
                <a:solidFill>
                  <a:srgbClr val="7030A0"/>
                </a:solidFill>
                <a:latin typeface="Calibri Light" panose="020F0302020204030204" pitchFamily="34" charset="0"/>
                <a:ea typeface="华文细黑" panose="02010600040101010101" pitchFamily="2" charset="-122"/>
                <a:cs typeface="Calibri Light" panose="020F0302020204030204" pitchFamily="34" charset="0"/>
              </a:rPr>
              <a:t>WHEN  </a:t>
            </a:r>
            <a:r>
              <a:rPr lang="en-US" altLang="zh-CN" sz="2200" b="1" dirty="0" err="1">
                <a:solidFill>
                  <a:srgbClr val="7030A0"/>
                </a:solidFill>
                <a:latin typeface="Calibri Light" panose="020F0302020204030204" pitchFamily="34" charset="0"/>
                <a:ea typeface="华文细黑" panose="02010600040101010101" pitchFamily="2" charset="-122"/>
                <a:cs typeface="Calibri Light" panose="020F0302020204030204" pitchFamily="34" charset="0"/>
              </a:rPr>
              <a:t>exception_name</a:t>
            </a:r>
            <a:r>
              <a:rPr lang="en-US" altLang="zh-CN" sz="2200" b="1" dirty="0">
                <a:solidFill>
                  <a:srgbClr val="7030A0"/>
                </a:solidFill>
                <a:latin typeface="Calibri Light" panose="020F0302020204030204" pitchFamily="34" charset="0"/>
                <a:ea typeface="华文细黑" panose="02010600040101010101" pitchFamily="2" charset="-122"/>
                <a:cs typeface="Calibri Light" panose="020F0302020204030204" pitchFamily="34" charset="0"/>
              </a:rPr>
              <a:t>  THEN</a:t>
            </a:r>
            <a:endParaRPr lang="en-US" altLang="zh-CN" sz="2200" b="1" dirty="0">
              <a:solidFill>
                <a:srgbClr val="7030A0"/>
              </a:solidFill>
              <a:latin typeface="Calibri Light" panose="020F0302020204030204" pitchFamily="34" charset="0"/>
              <a:ea typeface="华文细黑" panose="02010600040101010101" pitchFamily="2" charset="-122"/>
              <a:cs typeface="Calibri Light" panose="020F0302020204030204" pitchFamily="34" charset="0"/>
            </a:endParaRPr>
          </a:p>
          <a:p>
            <a:r>
              <a:rPr lang="en-US" altLang="zh-CN" sz="22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a:t>
            </a:r>
            <a:r>
              <a:rPr lang="zh-CN" altLang="en-US" sz="22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处理语句</a:t>
            </a:r>
            <a:endParaRPr lang="en-US" altLang="zh-CN" sz="22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r>
              <a:rPr lang="en-US" altLang="zh-CN" sz="22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END;</a:t>
            </a:r>
            <a:endParaRPr lang="en-US" altLang="zh-CN" sz="22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endParaRPr>
          </a:p>
        </p:txBody>
      </p:sp>
      <p:sp>
        <p:nvSpPr>
          <p:cNvPr id="2" name="矩形 1"/>
          <p:cNvSpPr/>
          <p:nvPr/>
        </p:nvSpPr>
        <p:spPr>
          <a:xfrm>
            <a:off x="177420" y="84222"/>
            <a:ext cx="1005403"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复习</a:t>
            </a:r>
            <a:endParaRPr lang="zh-CN" altLang="en-US" sz="3200" b="1" dirty="0">
              <a:ln w="0"/>
              <a:latin typeface="华文细黑" panose="02010600040101010101" pitchFamily="2" charset="-122"/>
              <a:ea typeface="华文细黑" panose="0201060004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09259" y="1362999"/>
            <a:ext cx="8525482" cy="4415501"/>
          </a:xfrm>
          <a:prstGeom prst="rect">
            <a:avLst/>
          </a:prstGeom>
          <a:noFill/>
        </p:spPr>
        <p:style>
          <a:lnRef idx="2">
            <a:schemeClr val="accent6"/>
          </a:lnRef>
          <a:fillRef idx="1">
            <a:schemeClr val="lt1"/>
          </a:fillRef>
          <a:effectRef idx="0">
            <a:schemeClr val="accent6"/>
          </a:effectRef>
          <a:fontRef idx="minor">
            <a:schemeClr val="dk1"/>
          </a:fontRef>
        </p:style>
        <p:txBody>
          <a:bodyPr wrap="square">
            <a:noAutofit/>
          </a:bodyPr>
          <a:lstStyle/>
          <a:p>
            <a:pPr>
              <a:lnSpc>
                <a:spcPct val="150000"/>
              </a:lnSpc>
            </a:pPr>
            <a:r>
              <a:rPr lang="zh-CN" altLang="en-US" sz="2000" b="1" dirty="0">
                <a:solidFill>
                  <a:schemeClr val="tx1"/>
                </a:solidFill>
                <a:latin typeface="Euclid" panose="02020503060505020303" pitchFamily="18" charset="0"/>
                <a:ea typeface="华文细黑" panose="02010600040101010101" pitchFamily="2" charset="-122"/>
              </a:rPr>
              <a:t>         用户可以通过自定义异常来处理错误的发生，调用异常处理需要使用</a:t>
            </a:r>
            <a:r>
              <a:rPr lang="en-US" altLang="zh-CN" sz="2000" b="1" dirty="0">
                <a:solidFill>
                  <a:schemeClr val="tx1"/>
                </a:solidFill>
                <a:latin typeface="Euclid" panose="02020503060505020303" pitchFamily="18" charset="0"/>
                <a:ea typeface="华文细黑" panose="02010600040101010101" pitchFamily="2" charset="-122"/>
              </a:rPr>
              <a:t>RAISE</a:t>
            </a:r>
            <a:r>
              <a:rPr lang="zh-CN" altLang="en-US" sz="2000" b="1" dirty="0">
                <a:solidFill>
                  <a:schemeClr val="tx1"/>
                </a:solidFill>
                <a:latin typeface="Euclid" panose="02020503060505020303" pitchFamily="18" charset="0"/>
                <a:ea typeface="华文细黑" panose="02010600040101010101" pitchFamily="2" charset="-122"/>
              </a:rPr>
              <a:t>语句。</a:t>
            </a:r>
            <a:endParaRPr lang="zh-CN" altLang="en-US" sz="2000" b="1" dirty="0">
              <a:solidFill>
                <a:schemeClr val="tx1"/>
              </a:solidFill>
              <a:latin typeface="Euclid" panose="02020503060505020303" pitchFamily="18" charset="0"/>
              <a:ea typeface="华文细黑" panose="02010600040101010101" pitchFamily="2" charset="-122"/>
            </a:endParaRPr>
          </a:p>
        </p:txBody>
      </p:sp>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dirty="0"/>
          </a:p>
        </p:txBody>
      </p:sp>
      <p:sp>
        <p:nvSpPr>
          <p:cNvPr id="6" name="矩形 5"/>
          <p:cNvSpPr/>
          <p:nvPr/>
        </p:nvSpPr>
        <p:spPr>
          <a:xfrm>
            <a:off x="309259" y="859709"/>
            <a:ext cx="8525482" cy="461665"/>
          </a:xfrm>
          <a:prstGeom prst="rect">
            <a:avLst/>
          </a:prstGeom>
        </p:spPr>
        <p:txBody>
          <a:bodyPr wrap="square">
            <a:spAutoFit/>
          </a:bodyPr>
          <a:lstStyle/>
          <a:p>
            <a:pPr marL="342900" indent="-342900">
              <a:buFont typeface="Wingdings" panose="05000000000000000000" pitchFamily="2" charset="2"/>
              <a:buChar char="p"/>
            </a:pPr>
            <a:r>
              <a:rPr lang="zh-CN" altLang="en-US" sz="2400" b="1" dirty="0">
                <a:solidFill>
                  <a:srgbClr val="C00000"/>
                </a:solidFill>
                <a:latin typeface="华文中宋" panose="02010600040101010101" pitchFamily="2" charset="-122"/>
                <a:ea typeface="华文中宋" panose="02010600040101010101" pitchFamily="2" charset="-122"/>
              </a:rPr>
              <a:t>异常</a:t>
            </a:r>
            <a:r>
              <a:rPr lang="en-US" altLang="zh-CN" sz="2400" b="1" dirty="0">
                <a:solidFill>
                  <a:srgbClr val="C00000"/>
                </a:solidFill>
                <a:latin typeface="华文中宋" panose="02010600040101010101" pitchFamily="2" charset="-122"/>
                <a:ea typeface="华文中宋" panose="02010600040101010101" pitchFamily="2" charset="-122"/>
              </a:rPr>
              <a:t>—</a:t>
            </a:r>
            <a:r>
              <a:rPr lang="zh-CN" altLang="en-US" sz="2400" b="1" dirty="0">
                <a:solidFill>
                  <a:srgbClr val="C00000"/>
                </a:solidFill>
                <a:latin typeface="华文中宋" panose="02010600040101010101" pitchFamily="2" charset="-122"/>
                <a:ea typeface="华文中宋" panose="02010600040101010101" pitchFamily="2" charset="-122"/>
              </a:rPr>
              <a:t>自定义异常</a:t>
            </a:r>
            <a:endParaRPr lang="zh-CN" altLang="en-US" sz="2400" b="1" dirty="0">
              <a:solidFill>
                <a:srgbClr val="C00000"/>
              </a:solidFill>
              <a:latin typeface="华文中宋" panose="02010600040101010101" pitchFamily="2" charset="-122"/>
              <a:ea typeface="华文中宋" panose="02010600040101010101" pitchFamily="2" charset="-122"/>
            </a:endParaRPr>
          </a:p>
        </p:txBody>
      </p:sp>
      <p:sp>
        <p:nvSpPr>
          <p:cNvPr id="4" name="矩形 3"/>
          <p:cNvSpPr/>
          <p:nvPr/>
        </p:nvSpPr>
        <p:spPr>
          <a:xfrm>
            <a:off x="309245" y="2279650"/>
            <a:ext cx="8641080" cy="441579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r>
              <a:rPr lang="zh-CN" altLang="en-US" sz="2000" b="1" dirty="0">
                <a:solidFill>
                  <a:srgbClr val="C00000"/>
                </a:solidFill>
                <a:latin typeface="华文中宋" panose="02010600040101010101" pitchFamily="2" charset="-122"/>
                <a:ea typeface="华文中宋" panose="02010600040101010101" pitchFamily="2" charset="-122"/>
                <a:cs typeface="Calibri Light" panose="020F0302020204030204" pitchFamily="34" charset="0"/>
              </a:rPr>
              <a:t>语法格式：</a:t>
            </a:r>
            <a:endParaRPr lang="en-US" altLang="zh-CN" sz="2000" b="1" dirty="0">
              <a:solidFill>
                <a:srgbClr val="C00000"/>
              </a:solidFill>
              <a:latin typeface="华文中宋" panose="02010600040101010101" pitchFamily="2" charset="-122"/>
              <a:ea typeface="华文中宋" panose="02010600040101010101" pitchFamily="2" charset="-122"/>
              <a:cs typeface="Calibri Light" panose="020F0302020204030204" pitchFamily="34" charset="0"/>
            </a:endParaRPr>
          </a:p>
          <a:p>
            <a:r>
              <a:rPr lang="en-US" altLang="zh-CN" sz="22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DECLARE</a:t>
            </a:r>
            <a:r>
              <a:rPr lang="en-US" altLang="zh-CN" sz="22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a:t>
            </a:r>
            <a:r>
              <a:rPr lang="zh-CN" altLang="en-US" sz="22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程序块声明部分</a:t>
            </a:r>
            <a:endParaRPr lang="en-US" altLang="zh-CN" sz="22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r>
              <a:rPr lang="en-US" altLang="zh-CN" sz="22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a:t>
            </a:r>
            <a:r>
              <a:rPr lang="en-US" altLang="zh-CN" sz="2200" b="1" dirty="0" err="1">
                <a:solidFill>
                  <a:srgbClr val="7030A0"/>
                </a:solidFill>
                <a:latin typeface="Calibri Light" panose="020F0302020204030204" pitchFamily="34" charset="0"/>
                <a:ea typeface="华文细黑" panose="02010600040101010101" pitchFamily="2" charset="-122"/>
                <a:cs typeface="Calibri Light" panose="020F0302020204030204" pitchFamily="34" charset="0"/>
              </a:rPr>
              <a:t>exception_name</a:t>
            </a:r>
            <a:r>
              <a:rPr lang="en-US" altLang="zh-CN" sz="2200" b="1" dirty="0">
                <a:solidFill>
                  <a:srgbClr val="7030A0"/>
                </a:solidFill>
                <a:latin typeface="Calibri Light" panose="020F0302020204030204" pitchFamily="34" charset="0"/>
                <a:ea typeface="华文细黑" panose="02010600040101010101" pitchFamily="2" charset="-122"/>
                <a:cs typeface="Calibri Light" panose="020F0302020204030204" pitchFamily="34" charset="0"/>
              </a:rPr>
              <a:t> EXCEPTION;    	--</a:t>
            </a:r>
            <a:r>
              <a:rPr lang="zh-CN" altLang="en-US" sz="2200" b="1" dirty="0">
                <a:solidFill>
                  <a:srgbClr val="7030A0"/>
                </a:solidFill>
                <a:latin typeface="Calibri Light" panose="020F0302020204030204" pitchFamily="34" charset="0"/>
                <a:ea typeface="华文细黑" panose="02010600040101010101" pitchFamily="2" charset="-122"/>
                <a:cs typeface="Calibri Light" panose="020F0302020204030204" pitchFamily="34" charset="0"/>
              </a:rPr>
              <a:t>异常声明</a:t>
            </a:r>
            <a:endParaRPr lang="en-US" altLang="zh-CN" sz="2200" b="1" dirty="0">
              <a:solidFill>
                <a:srgbClr val="7030A0"/>
              </a:solidFill>
              <a:latin typeface="Calibri Light" panose="020F0302020204030204" pitchFamily="34" charset="0"/>
              <a:ea typeface="华文细黑" panose="02010600040101010101" pitchFamily="2" charset="-122"/>
              <a:cs typeface="Calibri Light" panose="020F0302020204030204" pitchFamily="34" charset="0"/>
            </a:endParaRPr>
          </a:p>
          <a:p>
            <a:r>
              <a:rPr lang="en-US" altLang="zh-CN" sz="22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[PRAGMA  EXCEPTION_INIT(</a:t>
            </a:r>
            <a:r>
              <a:rPr lang="en-US" altLang="zh-CN" sz="2200" b="1" dirty="0" err="1">
                <a:solidFill>
                  <a:schemeClr val="tx1"/>
                </a:solidFill>
                <a:latin typeface="Calibri Light" panose="020F0302020204030204" pitchFamily="34" charset="0"/>
                <a:ea typeface="华文细黑" panose="02010600040101010101" pitchFamily="2" charset="-122"/>
                <a:cs typeface="Calibri Light" panose="020F0302020204030204" pitchFamily="34" charset="0"/>
              </a:rPr>
              <a:t>exception_name</a:t>
            </a:r>
            <a:r>
              <a:rPr lang="en-US" altLang="zh-CN" sz="22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a:t>
            </a:r>
            <a:r>
              <a:rPr lang="en-US" altLang="zh-CN" sz="2200" b="1" dirty="0" err="1">
                <a:solidFill>
                  <a:schemeClr val="tx1"/>
                </a:solidFill>
                <a:latin typeface="Calibri Light" panose="020F0302020204030204" pitchFamily="34" charset="0"/>
                <a:ea typeface="华文细黑" panose="02010600040101010101" pitchFamily="2" charset="-122"/>
                <a:cs typeface="Calibri Light" panose="020F0302020204030204" pitchFamily="34" charset="0"/>
              </a:rPr>
              <a:t>Oracle_error_number</a:t>
            </a:r>
            <a:r>
              <a:rPr lang="en-US" altLang="zh-CN" sz="22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a:t>
            </a:r>
            <a:endParaRPr lang="en-US" altLang="zh-CN" sz="22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r>
              <a:rPr lang="en-US" altLang="zh-CN" sz="22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a:t>
            </a:r>
            <a:r>
              <a:rPr lang="zh-CN" altLang="en-US" sz="22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定义错误号，与标准</a:t>
            </a:r>
            <a:r>
              <a:rPr lang="en-US" altLang="zh-CN" sz="22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Oracle</a:t>
            </a:r>
            <a:r>
              <a:rPr lang="zh-CN" altLang="en-US" sz="22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错误联系起来</a:t>
            </a:r>
            <a:endParaRPr lang="en-US" altLang="zh-CN" sz="22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r>
              <a:rPr lang="en-US" altLang="zh-CN" sz="22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BEGIN</a:t>
            </a:r>
            <a:r>
              <a:rPr lang="en-US" altLang="zh-CN" sz="22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a:t>
            </a:r>
            <a:r>
              <a:rPr lang="zh-CN" altLang="en-US" sz="22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程序块执行部分</a:t>
            </a:r>
            <a:endParaRPr lang="en-US" altLang="zh-CN" sz="22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r>
              <a:rPr lang="en-US" altLang="zh-CN" sz="22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IF condition THEN             --</a:t>
            </a:r>
            <a:r>
              <a:rPr lang="zh-CN" altLang="en-US" sz="22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异常出现条件</a:t>
            </a:r>
            <a:endParaRPr lang="en-US" altLang="zh-CN" sz="22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r>
              <a:rPr lang="en-US" altLang="zh-CN" sz="22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a:t>
            </a:r>
            <a:r>
              <a:rPr lang="en-US" altLang="zh-CN" sz="2200" b="1" dirty="0">
                <a:solidFill>
                  <a:srgbClr val="7030A0"/>
                </a:solidFill>
                <a:latin typeface="Calibri Light" panose="020F0302020204030204" pitchFamily="34" charset="0"/>
                <a:ea typeface="华文细黑" panose="02010600040101010101" pitchFamily="2" charset="-122"/>
                <a:cs typeface="Calibri Light" panose="020F0302020204030204" pitchFamily="34" charset="0"/>
              </a:rPr>
              <a:t>RAISE </a:t>
            </a:r>
            <a:r>
              <a:rPr lang="en-US" altLang="zh-CN" sz="2200" b="1" dirty="0" err="1">
                <a:solidFill>
                  <a:srgbClr val="7030A0"/>
                </a:solidFill>
                <a:latin typeface="Calibri Light" panose="020F0302020204030204" pitchFamily="34" charset="0"/>
                <a:ea typeface="华文细黑" panose="02010600040101010101" pitchFamily="2" charset="-122"/>
                <a:cs typeface="Calibri Light" panose="020F0302020204030204" pitchFamily="34" charset="0"/>
              </a:rPr>
              <a:t>exception_name</a:t>
            </a:r>
            <a:r>
              <a:rPr lang="en-US" altLang="zh-CN" sz="22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endParaRPr lang="en-US" altLang="zh-CN" sz="22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r>
              <a:rPr lang="en-US" altLang="zh-CN" sz="22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END IF;</a:t>
            </a:r>
            <a:endParaRPr lang="en-US" altLang="zh-CN" sz="22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r>
              <a:rPr lang="en-US" altLang="zh-CN" sz="22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EXCEPTION</a:t>
            </a:r>
            <a:r>
              <a:rPr lang="en-US" altLang="zh-CN" sz="22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a:t>
            </a:r>
            <a:r>
              <a:rPr lang="zh-CN" altLang="en-US" sz="22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程序块异常处理部分</a:t>
            </a:r>
            <a:endParaRPr lang="en-US" altLang="zh-CN" sz="22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r>
              <a:rPr lang="en-US" altLang="zh-CN" sz="22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a:t>
            </a:r>
            <a:r>
              <a:rPr lang="en-US" altLang="zh-CN" sz="2200" b="1" dirty="0">
                <a:solidFill>
                  <a:srgbClr val="7030A0"/>
                </a:solidFill>
                <a:latin typeface="Calibri Light" panose="020F0302020204030204" pitchFamily="34" charset="0"/>
                <a:ea typeface="华文细黑" panose="02010600040101010101" pitchFamily="2" charset="-122"/>
                <a:cs typeface="Calibri Light" panose="020F0302020204030204" pitchFamily="34" charset="0"/>
              </a:rPr>
              <a:t>WHEN  </a:t>
            </a:r>
            <a:r>
              <a:rPr lang="en-US" altLang="zh-CN" sz="2200" b="1" dirty="0" err="1">
                <a:solidFill>
                  <a:srgbClr val="7030A0"/>
                </a:solidFill>
                <a:latin typeface="Calibri Light" panose="020F0302020204030204" pitchFamily="34" charset="0"/>
                <a:ea typeface="华文细黑" panose="02010600040101010101" pitchFamily="2" charset="-122"/>
                <a:cs typeface="Calibri Light" panose="020F0302020204030204" pitchFamily="34" charset="0"/>
              </a:rPr>
              <a:t>exception_name</a:t>
            </a:r>
            <a:r>
              <a:rPr lang="en-US" altLang="zh-CN" sz="2200" b="1" dirty="0">
                <a:solidFill>
                  <a:srgbClr val="7030A0"/>
                </a:solidFill>
                <a:latin typeface="Calibri Light" panose="020F0302020204030204" pitchFamily="34" charset="0"/>
                <a:ea typeface="华文细黑" panose="02010600040101010101" pitchFamily="2" charset="-122"/>
                <a:cs typeface="Calibri Light" panose="020F0302020204030204" pitchFamily="34" charset="0"/>
              </a:rPr>
              <a:t>  THEN</a:t>
            </a:r>
            <a:endParaRPr lang="en-US" altLang="zh-CN" sz="2200" b="1" dirty="0">
              <a:solidFill>
                <a:srgbClr val="7030A0"/>
              </a:solidFill>
              <a:latin typeface="Calibri Light" panose="020F0302020204030204" pitchFamily="34" charset="0"/>
              <a:ea typeface="华文细黑" panose="02010600040101010101" pitchFamily="2" charset="-122"/>
              <a:cs typeface="Calibri Light" panose="020F0302020204030204" pitchFamily="34" charset="0"/>
            </a:endParaRPr>
          </a:p>
          <a:p>
            <a:r>
              <a:rPr lang="en-US" altLang="zh-CN" sz="22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a:t>
            </a:r>
            <a:r>
              <a:rPr lang="zh-CN" altLang="en-US" sz="22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处理语句</a:t>
            </a:r>
            <a:endParaRPr lang="en-US" altLang="zh-CN" sz="22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r>
              <a:rPr lang="en-US" altLang="zh-CN" sz="22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END;</a:t>
            </a:r>
            <a:endParaRPr lang="en-US" altLang="zh-CN" sz="22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endParaRPr>
          </a:p>
        </p:txBody>
      </p:sp>
      <p:sp>
        <p:nvSpPr>
          <p:cNvPr id="2" name="矩形 1"/>
          <p:cNvSpPr/>
          <p:nvPr/>
        </p:nvSpPr>
        <p:spPr>
          <a:xfrm>
            <a:off x="177420" y="84222"/>
            <a:ext cx="1005403"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复习</a:t>
            </a:r>
            <a:endParaRPr lang="zh-CN" altLang="en-US" sz="3200" b="1" dirty="0">
              <a:ln w="0"/>
              <a:latin typeface="华文细黑" panose="02010600040101010101" pitchFamily="2" charset="-122"/>
              <a:ea typeface="华文细黑" panose="02010600040101010101" pitchFamily="2" charset="-122"/>
            </a:endParaRPr>
          </a:p>
        </p:txBody>
      </p:sp>
      <p:cxnSp>
        <p:nvCxnSpPr>
          <p:cNvPr id="3" name="直接连接符 2"/>
          <p:cNvCxnSpPr/>
          <p:nvPr/>
        </p:nvCxnSpPr>
        <p:spPr>
          <a:xfrm>
            <a:off x="371475" y="3365500"/>
            <a:ext cx="6261735"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5" name="直接连接符 4"/>
          <p:cNvCxnSpPr/>
          <p:nvPr/>
        </p:nvCxnSpPr>
        <p:spPr>
          <a:xfrm>
            <a:off x="376555" y="4975860"/>
            <a:ext cx="6261735"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7" name="直接连接符 6"/>
          <p:cNvCxnSpPr/>
          <p:nvPr/>
        </p:nvCxnSpPr>
        <p:spPr>
          <a:xfrm>
            <a:off x="356235" y="6052820"/>
            <a:ext cx="6261735"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272747" y="792107"/>
            <a:ext cx="8525482" cy="4737355"/>
          </a:xfrm>
          <a:prstGeom prst="rect">
            <a:avLst/>
          </a:prstGeom>
          <a:noFill/>
        </p:spPr>
        <p:style>
          <a:lnRef idx="2">
            <a:schemeClr val="accent6"/>
          </a:lnRef>
          <a:fillRef idx="1">
            <a:schemeClr val="lt1"/>
          </a:fillRef>
          <a:effectRef idx="0">
            <a:schemeClr val="accent6"/>
          </a:effectRef>
          <a:fontRef idx="minor">
            <a:schemeClr val="dk1"/>
          </a:fontRef>
        </p:style>
        <p:txBody>
          <a:bodyPr wrap="square">
            <a:noAutofit/>
          </a:bodyPr>
          <a:lstStyle/>
          <a:p>
            <a:pPr indent="457200" algn="just">
              <a:lnSpc>
                <a:spcPct val="150000"/>
              </a:lnSpc>
            </a:pPr>
            <a:r>
              <a:rPr lang="zh-CN" altLang="en-US" sz="2400" b="1" dirty="0">
                <a:solidFill>
                  <a:schemeClr val="tx1"/>
                </a:solidFill>
                <a:latin typeface="Euclid" panose="02020503060505020303" pitchFamily="18" charset="0"/>
                <a:ea typeface="华文细黑" panose="02010600040101010101" pitchFamily="2" charset="-122"/>
              </a:rPr>
              <a:t>在使用</a:t>
            </a:r>
            <a:r>
              <a:rPr lang="en-US" altLang="zh-CN" sz="2400" b="1" dirty="0">
                <a:solidFill>
                  <a:schemeClr val="tx1"/>
                </a:solidFill>
                <a:latin typeface="Euclid" panose="02020503060505020303" pitchFamily="18" charset="0"/>
                <a:ea typeface="华文细黑" panose="02010600040101010101" pitchFamily="2" charset="-122"/>
              </a:rPr>
              <a:t>SQL</a:t>
            </a:r>
            <a:r>
              <a:rPr lang="zh-CN" altLang="en-US" sz="2400" b="1" dirty="0">
                <a:solidFill>
                  <a:schemeClr val="tx1"/>
                </a:solidFill>
                <a:latin typeface="Euclid" panose="02020503060505020303" pitchFamily="18" charset="0"/>
                <a:ea typeface="华文细黑" panose="02010600040101010101" pitchFamily="2" charset="-122"/>
              </a:rPr>
              <a:t>的</a:t>
            </a:r>
            <a:r>
              <a:rPr lang="en-US" altLang="zh-CN" sz="2400" b="1" dirty="0">
                <a:solidFill>
                  <a:schemeClr val="tx1"/>
                </a:solidFill>
                <a:latin typeface="Euclid" panose="02020503060505020303" pitchFamily="18" charset="0"/>
                <a:ea typeface="华文细黑" panose="02010600040101010101" pitchFamily="2" charset="-122"/>
              </a:rPr>
              <a:t>SELECT</a:t>
            </a:r>
            <a:r>
              <a:rPr lang="zh-CN" altLang="en-US" sz="2400" b="1" dirty="0">
                <a:solidFill>
                  <a:schemeClr val="tx1"/>
                </a:solidFill>
                <a:latin typeface="Euclid" panose="02020503060505020303" pitchFamily="18" charset="0"/>
                <a:ea typeface="华文细黑" panose="02010600040101010101" pitchFamily="2" charset="-122"/>
              </a:rPr>
              <a:t>语句查询数据时，往往会返回一组记录的集合，为了依次处理记录集合中的每条记录，</a:t>
            </a:r>
            <a:r>
              <a:rPr lang="en-US" altLang="zh-CN" sz="2400" b="1" dirty="0">
                <a:solidFill>
                  <a:schemeClr val="tx1"/>
                </a:solidFill>
                <a:latin typeface="Euclid" panose="02020503060505020303" pitchFamily="18" charset="0"/>
                <a:ea typeface="华文细黑" panose="02010600040101010101" pitchFamily="2" charset="-122"/>
              </a:rPr>
              <a:t>Oracle</a:t>
            </a:r>
            <a:r>
              <a:rPr lang="zh-CN" altLang="en-US" sz="2400" b="1" dirty="0">
                <a:solidFill>
                  <a:schemeClr val="tx1"/>
                </a:solidFill>
                <a:latin typeface="Euclid" panose="02020503060505020303" pitchFamily="18" charset="0"/>
                <a:ea typeface="华文细黑" panose="02010600040101010101" pitchFamily="2" charset="-122"/>
              </a:rPr>
              <a:t>使用游标来完成</a:t>
            </a:r>
            <a:r>
              <a:rPr lang="zh-CN" altLang="en-US" sz="2400" b="1" dirty="0">
                <a:solidFill>
                  <a:srgbClr val="7030A0"/>
                </a:solidFill>
                <a:latin typeface="Euclid" panose="02020503060505020303" pitchFamily="18" charset="0"/>
                <a:ea typeface="华文细黑" panose="02010600040101010101" pitchFamily="2" charset="-122"/>
              </a:rPr>
              <a:t>遍历每个记录</a:t>
            </a:r>
            <a:r>
              <a:rPr lang="zh-CN" altLang="en-US" sz="2400" b="1" dirty="0">
                <a:solidFill>
                  <a:schemeClr val="tx1"/>
                </a:solidFill>
                <a:latin typeface="Euclid" panose="02020503060505020303" pitchFamily="18" charset="0"/>
                <a:ea typeface="华文细黑" panose="02010600040101010101" pitchFamily="2" charset="-122"/>
              </a:rPr>
              <a:t>的功能。其实，游标可以看作指向记录集合的指针，它可以在集合记录中移动，以访问每条记录。</a:t>
            </a:r>
            <a:endParaRPr lang="en-US" altLang="zh-CN" sz="2400" b="1" dirty="0">
              <a:solidFill>
                <a:srgbClr val="C00000"/>
              </a:solidFill>
              <a:latin typeface="Euclid" panose="02020503060505020303" pitchFamily="18" charset="0"/>
              <a:ea typeface="华文细黑" panose="02010600040101010101" pitchFamily="2" charset="-122"/>
            </a:endParaRPr>
          </a:p>
          <a:p>
            <a:pPr indent="457200" algn="just">
              <a:lnSpc>
                <a:spcPct val="150000"/>
              </a:lnSpc>
            </a:pPr>
            <a:r>
              <a:rPr lang="zh-CN" altLang="en-US" sz="2000" b="1" dirty="0">
                <a:solidFill>
                  <a:schemeClr val="tx1"/>
                </a:solidFill>
                <a:latin typeface="Euclid" panose="02020503060505020303" pitchFamily="18" charset="0"/>
                <a:ea typeface="华文细黑" panose="02010600040101010101" pitchFamily="2" charset="-122"/>
              </a:rPr>
              <a:t>例如用户选择表</a:t>
            </a:r>
            <a:r>
              <a:rPr lang="en-US" altLang="zh-CN" sz="2000" b="1" dirty="0">
                <a:solidFill>
                  <a:schemeClr val="tx1"/>
                </a:solidFill>
                <a:latin typeface="Euclid" panose="02020503060505020303" pitchFamily="18" charset="0"/>
                <a:ea typeface="华文细黑" panose="02010600040101010101" pitchFamily="2" charset="-122"/>
              </a:rPr>
              <a:t>EMP</a:t>
            </a:r>
            <a:r>
              <a:rPr lang="zh-CN" altLang="en-US" sz="2000" b="1" dirty="0">
                <a:solidFill>
                  <a:schemeClr val="tx1"/>
                </a:solidFill>
                <a:latin typeface="Euclid" panose="02020503060505020303" pitchFamily="18" charset="0"/>
                <a:ea typeface="华文细黑" panose="02010600040101010101" pitchFamily="2" charset="-122"/>
              </a:rPr>
              <a:t>中的</a:t>
            </a:r>
            <a:r>
              <a:rPr lang="en-US" altLang="zh-CN" sz="2000" b="1" dirty="0">
                <a:solidFill>
                  <a:schemeClr val="tx1"/>
                </a:solidFill>
                <a:latin typeface="Euclid" panose="02020503060505020303" pitchFamily="18" charset="0"/>
                <a:ea typeface="华文细黑" panose="02010600040101010101" pitchFamily="2" charset="-122"/>
              </a:rPr>
              <a:t>JOB</a:t>
            </a:r>
            <a:r>
              <a:rPr lang="zh-CN" altLang="en-US" sz="2000" b="1" dirty="0">
                <a:solidFill>
                  <a:schemeClr val="tx1"/>
                </a:solidFill>
                <a:latin typeface="Euclid" panose="02020503060505020303" pitchFamily="18" charset="0"/>
                <a:ea typeface="华文细黑" panose="02010600040101010101" pitchFamily="2" charset="-122"/>
              </a:rPr>
              <a:t>为</a:t>
            </a:r>
            <a:r>
              <a:rPr lang="en-US" altLang="zh-CN" sz="2000" b="1" dirty="0">
                <a:solidFill>
                  <a:schemeClr val="tx1"/>
                </a:solidFill>
                <a:latin typeface="Euclid" panose="02020503060505020303" pitchFamily="18" charset="0"/>
                <a:ea typeface="华文细黑" panose="02010600040101010101" pitchFamily="2" charset="-122"/>
              </a:rPr>
              <a:t>MANAGER</a:t>
            </a:r>
            <a:r>
              <a:rPr lang="zh-CN" altLang="en-US" sz="2000" b="1" dirty="0">
                <a:solidFill>
                  <a:schemeClr val="tx1"/>
                </a:solidFill>
                <a:latin typeface="Euclid" panose="02020503060505020303" pitchFamily="18" charset="0"/>
                <a:ea typeface="华文细黑" panose="02010600040101010101" pitchFamily="2" charset="-122"/>
              </a:rPr>
              <a:t>的记录，而该查询结果有三条记录，通过使用</a:t>
            </a:r>
            <a:r>
              <a:rPr lang="en-US" altLang="zh-CN" sz="2000" b="1" dirty="0">
                <a:solidFill>
                  <a:schemeClr val="tx1"/>
                </a:solidFill>
                <a:latin typeface="Euclid" panose="02020503060505020303" pitchFamily="18" charset="0"/>
                <a:ea typeface="华文细黑" panose="02010600040101010101" pitchFamily="2" charset="-122"/>
              </a:rPr>
              <a:t>LOOP</a:t>
            </a:r>
            <a:r>
              <a:rPr lang="zh-CN" altLang="en-US" sz="2000" b="1" dirty="0">
                <a:solidFill>
                  <a:schemeClr val="tx1"/>
                </a:solidFill>
                <a:latin typeface="Euclid" panose="02020503060505020303" pitchFamily="18" charset="0"/>
                <a:ea typeface="华文细黑" panose="02010600040101010101" pitchFamily="2" charset="-122"/>
              </a:rPr>
              <a:t>循环语句，结合使用游标就可以遍历整个查询记录集合。</a:t>
            </a:r>
            <a:endParaRPr lang="en-US" altLang="zh-CN" sz="2000" b="1" dirty="0">
              <a:solidFill>
                <a:schemeClr val="tx1"/>
              </a:solidFill>
              <a:latin typeface="Euclid" panose="02020503060505020303" pitchFamily="18" charset="0"/>
              <a:ea typeface="华文细黑" panose="02010600040101010101" pitchFamily="2" charset="-122"/>
            </a:endParaRPr>
          </a:p>
        </p:txBody>
      </p:sp>
      <p:sp>
        <p:nvSpPr>
          <p:cNvPr id="3" name="矩形 2"/>
          <p:cNvSpPr/>
          <p:nvPr/>
        </p:nvSpPr>
        <p:spPr>
          <a:xfrm>
            <a:off x="177420" y="84222"/>
            <a:ext cx="1005403"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游标</a:t>
            </a:r>
            <a:endParaRPr lang="zh-CN" altLang="en-US" sz="3200" b="1" dirty="0">
              <a:ln w="0"/>
              <a:latin typeface="华文细黑" panose="02010600040101010101" pitchFamily="2" charset="-122"/>
              <a:ea typeface="华文细黑" panose="02010600040101010101" pitchFamily="2" charset="-122"/>
            </a:endParaRPr>
          </a:p>
        </p:txBody>
      </p:sp>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dirty="0"/>
          </a:p>
        </p:txBody>
      </p:sp>
      <p:sp>
        <p:nvSpPr>
          <p:cNvPr id="2" name="矩形 1"/>
          <p:cNvSpPr/>
          <p:nvPr/>
        </p:nvSpPr>
        <p:spPr>
          <a:xfrm>
            <a:off x="1182823" y="207332"/>
            <a:ext cx="8525482" cy="461665"/>
          </a:xfrm>
          <a:prstGeom prst="rect">
            <a:avLst/>
          </a:prstGeom>
        </p:spPr>
        <p:txBody>
          <a:bodyPr wrap="square">
            <a:spAutoFit/>
          </a:bodyPr>
          <a:lstStyle/>
          <a:p>
            <a:pPr marL="342900" indent="-342900">
              <a:buFont typeface="Wingdings" panose="05000000000000000000" pitchFamily="2" charset="2"/>
              <a:buChar char="p"/>
            </a:pPr>
            <a:r>
              <a:rPr lang="en-US" altLang="zh-CN" sz="2400" b="1" dirty="0">
                <a:solidFill>
                  <a:srgbClr val="C00000"/>
                </a:solidFill>
                <a:latin typeface="华文中宋" panose="02010600040101010101" pitchFamily="2" charset="-122"/>
                <a:ea typeface="华文中宋" panose="02010600040101010101" pitchFamily="2" charset="-122"/>
              </a:rPr>
              <a:t>Cursor </a:t>
            </a:r>
            <a:r>
              <a:rPr lang="zh-CN" altLang="en-US" sz="2400" b="1" dirty="0">
                <a:solidFill>
                  <a:srgbClr val="C00000"/>
                </a:solidFill>
                <a:latin typeface="华文中宋" panose="02010600040101010101" pitchFamily="2" charset="-122"/>
                <a:ea typeface="华文中宋" panose="02010600040101010101" pitchFamily="2" charset="-122"/>
              </a:rPr>
              <a:t>基本概念</a:t>
            </a:r>
            <a:endParaRPr lang="zh-CN" altLang="en-US" sz="2400" b="1" dirty="0">
              <a:solidFill>
                <a:srgbClr val="C00000"/>
              </a:solidFill>
              <a:latin typeface="华文中宋" panose="02010600040101010101" pitchFamily="2" charset="-122"/>
              <a:ea typeface="华文中宋" panose="02010600040101010101" pitchFamily="2" charset="-122"/>
            </a:endParaRPr>
          </a:p>
        </p:txBody>
      </p:sp>
      <p:graphicFrame>
        <p:nvGraphicFramePr>
          <p:cNvPr id="6" name="对象 5"/>
          <p:cNvGraphicFramePr>
            <a:graphicFrameLocks noChangeAspect="1"/>
          </p:cNvGraphicFramePr>
          <p:nvPr/>
        </p:nvGraphicFramePr>
        <p:xfrm>
          <a:off x="998537" y="3985255"/>
          <a:ext cx="7146925" cy="2665413"/>
        </p:xfrm>
        <a:graphic>
          <a:graphicData uri="http://schemas.openxmlformats.org/presentationml/2006/ole">
            <mc:AlternateContent xmlns:mc="http://schemas.openxmlformats.org/markup-compatibility/2006">
              <mc:Choice xmlns:v="urn:schemas-microsoft-com:vml" Requires="v">
                <p:oleObj spid="_x0000_s4111" name="Visio" r:id="rId1" imgW="6438900" imgH="2413000" progId="Visio.Drawing.11">
                  <p:embed/>
                </p:oleObj>
              </mc:Choice>
              <mc:Fallback>
                <p:oleObj name="Visio" r:id="rId1" imgW="6438900" imgH="2413000" progId="Visio.Drawing.11">
                  <p:embed/>
                  <p:pic>
                    <p:nvPicPr>
                      <p:cNvPr id="0" name="对象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8537" y="3985255"/>
                        <a:ext cx="7146925" cy="266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7420" y="84222"/>
            <a:ext cx="1826141" cy="584775"/>
          </a:xfrm>
          <a:prstGeom prst="rect">
            <a:avLst/>
          </a:prstGeom>
          <a:noFill/>
        </p:spPr>
        <p:txBody>
          <a:bodyPr wrap="none" lIns="91440" tIns="45720" rIns="91440" bIns="45720">
            <a:spAutoFit/>
          </a:bodyPr>
          <a:lstStyle/>
          <a:p>
            <a:r>
              <a:rPr lang="zh-CN" altLang="en-US" sz="3200" b="1" cap="none" spc="0" dirty="0">
                <a:ln w="0"/>
                <a:solidFill>
                  <a:schemeClr val="tx1"/>
                </a:solidFill>
                <a:latin typeface="华文细黑" panose="02010600040101010101" pitchFamily="2" charset="-122"/>
                <a:ea typeface="华文细黑" panose="02010600040101010101" pitchFamily="2" charset="-122"/>
              </a:rPr>
              <a:t>内容提纲</a:t>
            </a:r>
            <a:endParaRPr lang="zh-CN" altLang="en-US" sz="3200" b="1" cap="none" spc="0" dirty="0">
              <a:ln w="0"/>
              <a:solidFill>
                <a:schemeClr val="tx1"/>
              </a:solidFill>
              <a:latin typeface="华文细黑" panose="02010600040101010101" pitchFamily="2" charset="-122"/>
              <a:ea typeface="华文细黑" panose="02010600040101010101" pitchFamily="2" charset="-122"/>
            </a:endParaRPr>
          </a:p>
        </p:txBody>
      </p:sp>
      <p:sp>
        <p:nvSpPr>
          <p:cNvPr id="4" name="灯片编号占位符 3"/>
          <p:cNvSpPr>
            <a:spLocks noGrp="1"/>
          </p:cNvSpPr>
          <p:nvPr>
            <p:ph type="sldNum" sz="quarter" idx="12"/>
          </p:nvPr>
        </p:nvSpPr>
        <p:spPr/>
        <p:txBody>
          <a:bodyPr/>
          <a:lstStyle/>
          <a:p>
            <a:fld id="{CA0359FA-D625-4310-B545-F187C9061FA8}" type="slidenum">
              <a:rPr lang="zh-CN" altLang="en-US" smtClean="0"/>
            </a:fld>
            <a:endParaRPr lang="zh-CN" altLang="en-US"/>
          </a:p>
        </p:txBody>
      </p:sp>
      <p:sp>
        <p:nvSpPr>
          <p:cNvPr id="6" name="矩形 5"/>
          <p:cNvSpPr/>
          <p:nvPr/>
        </p:nvSpPr>
        <p:spPr bwMode="auto">
          <a:xfrm>
            <a:off x="2055802" y="1293383"/>
            <a:ext cx="2544286" cy="4271234"/>
          </a:xfrm>
          <a:prstGeom prst="rect">
            <a:avLst/>
          </a:prstGeom>
          <a:noFill/>
        </p:spPr>
        <p:txBody>
          <a:bodyPr wrap="none">
            <a:spAutoFit/>
            <a:scene3d>
              <a:camera prst="perspectiveFront"/>
              <a:lightRig rig="threePt" dir="t"/>
            </a:scene3d>
          </a:bodyPr>
          <a:lstStyle/>
          <a:p>
            <a:pPr marL="914400" lvl="1" indent="-457200" defTabSz="1050290">
              <a:lnSpc>
                <a:spcPct val="200000"/>
              </a:lnSpc>
              <a:buFont typeface="Wingdings" panose="05000000000000000000" pitchFamily="2" charset="2"/>
              <a:buChar char="p"/>
              <a:defRPr/>
            </a:pPr>
            <a:r>
              <a:rPr lang="zh-CN" altLang="en-US" sz="2800" b="1" dirty="0">
                <a:ln w="3175" cmpd="sng">
                  <a:noFill/>
                  <a:prstDash val="solid"/>
                </a:ln>
                <a:solidFill>
                  <a:srgbClr val="C00000"/>
                </a:solidFill>
                <a:latin typeface="微软雅黑" panose="020B0503020204020204" pitchFamily="34" charset="-122"/>
                <a:ea typeface="微软雅黑" panose="020B0503020204020204" pitchFamily="34" charset="-122"/>
              </a:rPr>
              <a:t>复习</a:t>
            </a:r>
            <a:endParaRPr lang="en-US" altLang="zh-CN" sz="2800" b="1" dirty="0">
              <a:ln w="3175" cmpd="sng">
                <a:noFill/>
                <a:prstDash val="solid"/>
              </a:ln>
              <a:solidFill>
                <a:srgbClr val="C00000"/>
              </a:solidFill>
              <a:latin typeface="微软雅黑" panose="020B0503020204020204" pitchFamily="34" charset="-122"/>
              <a:ea typeface="微软雅黑" panose="020B0503020204020204" pitchFamily="34" charset="-122"/>
            </a:endParaRPr>
          </a:p>
          <a:p>
            <a:pPr marL="914400" lvl="1" indent="-457200" defTabSz="1050290">
              <a:lnSpc>
                <a:spcPct val="200000"/>
              </a:lnSpc>
              <a:buFont typeface="Wingdings" panose="05000000000000000000" pitchFamily="2" charset="2"/>
              <a:buChar char="p"/>
              <a:defRPr/>
            </a:pPr>
            <a:r>
              <a:rPr lang="zh-CN" altLang="en-US" sz="2800" b="1" dirty="0">
                <a:ln w="3175" cmpd="sng">
                  <a:noFill/>
                  <a:prstDash val="solid"/>
                </a:ln>
                <a:solidFill>
                  <a:srgbClr val="002060"/>
                </a:solidFill>
                <a:latin typeface="微软雅黑" panose="020B0503020204020204" pitchFamily="34" charset="-122"/>
                <a:ea typeface="微软雅黑" panose="020B0503020204020204" pitchFamily="34" charset="-122"/>
              </a:rPr>
              <a:t>存储过程</a:t>
            </a:r>
            <a:endParaRPr lang="en-US" altLang="zh-CN" sz="2800" b="1" dirty="0">
              <a:ln w="3175" cmpd="sng">
                <a:noFill/>
                <a:prstDash val="solid"/>
              </a:ln>
              <a:solidFill>
                <a:srgbClr val="002060"/>
              </a:solidFill>
              <a:latin typeface="微软雅黑" panose="020B0503020204020204" pitchFamily="34" charset="-122"/>
              <a:ea typeface="微软雅黑" panose="020B0503020204020204" pitchFamily="34" charset="-122"/>
            </a:endParaRPr>
          </a:p>
          <a:p>
            <a:pPr marL="914400" lvl="1" indent="-457200" defTabSz="1050290">
              <a:lnSpc>
                <a:spcPct val="200000"/>
              </a:lnSpc>
              <a:buFont typeface="Wingdings" panose="05000000000000000000" pitchFamily="2" charset="2"/>
              <a:buChar char="p"/>
              <a:defRPr/>
            </a:pPr>
            <a:r>
              <a:rPr lang="zh-CN" altLang="en-US" sz="2800" b="1" dirty="0">
                <a:ln w="3175" cmpd="sng">
                  <a:noFill/>
                  <a:prstDash val="solid"/>
                </a:ln>
                <a:solidFill>
                  <a:srgbClr val="002060"/>
                </a:solidFill>
                <a:latin typeface="微软雅黑" panose="020B0503020204020204" pitchFamily="34" charset="-122"/>
                <a:ea typeface="微软雅黑" panose="020B0503020204020204" pitchFamily="34" charset="-122"/>
              </a:rPr>
              <a:t>函数</a:t>
            </a:r>
            <a:endParaRPr lang="en-US" altLang="zh-CN" sz="2800" b="1" dirty="0">
              <a:ln w="3175" cmpd="sng">
                <a:noFill/>
                <a:prstDash val="solid"/>
              </a:ln>
              <a:solidFill>
                <a:srgbClr val="002060"/>
              </a:solidFill>
              <a:latin typeface="微软雅黑" panose="020B0503020204020204" pitchFamily="34" charset="-122"/>
              <a:ea typeface="微软雅黑" panose="020B0503020204020204" pitchFamily="34" charset="-122"/>
            </a:endParaRPr>
          </a:p>
          <a:p>
            <a:pPr marL="914400" lvl="1" indent="-457200" defTabSz="1050290">
              <a:lnSpc>
                <a:spcPct val="200000"/>
              </a:lnSpc>
              <a:buFont typeface="Wingdings" panose="05000000000000000000" pitchFamily="2" charset="2"/>
              <a:buChar char="p"/>
              <a:defRPr/>
            </a:pPr>
            <a:r>
              <a:rPr lang="zh-CN" altLang="en-US" sz="2800" b="1" dirty="0">
                <a:ln w="3175" cmpd="sng">
                  <a:noFill/>
                  <a:prstDash val="solid"/>
                </a:ln>
                <a:solidFill>
                  <a:srgbClr val="002060"/>
                </a:solidFill>
                <a:latin typeface="微软雅黑" panose="020B0503020204020204" pitchFamily="34" charset="-122"/>
                <a:ea typeface="微软雅黑" panose="020B0503020204020204" pitchFamily="34" charset="-122"/>
              </a:rPr>
              <a:t>触发器</a:t>
            </a:r>
            <a:endParaRPr lang="en-US" altLang="zh-CN" sz="2800" b="1" dirty="0">
              <a:ln w="3175" cmpd="sng">
                <a:noFill/>
                <a:prstDash val="solid"/>
              </a:ln>
              <a:solidFill>
                <a:srgbClr val="002060"/>
              </a:solidFill>
              <a:latin typeface="微软雅黑" panose="020B0503020204020204" pitchFamily="34" charset="-122"/>
              <a:ea typeface="微软雅黑" panose="020B0503020204020204" pitchFamily="34" charset="-122"/>
            </a:endParaRPr>
          </a:p>
          <a:p>
            <a:pPr marL="914400" lvl="1" indent="-457200" defTabSz="1050290">
              <a:lnSpc>
                <a:spcPct val="200000"/>
              </a:lnSpc>
              <a:buFont typeface="Wingdings" panose="05000000000000000000" pitchFamily="2" charset="2"/>
              <a:buChar char="p"/>
              <a:defRPr/>
            </a:pPr>
            <a:r>
              <a:rPr lang="zh-CN" altLang="en-US" sz="2800" b="1" dirty="0">
                <a:ln w="3175" cmpd="sng">
                  <a:noFill/>
                  <a:prstDash val="solid"/>
                </a:ln>
                <a:solidFill>
                  <a:srgbClr val="002060"/>
                </a:solidFill>
                <a:latin typeface="微软雅黑" panose="020B0503020204020204" pitchFamily="34" charset="-122"/>
                <a:ea typeface="微软雅黑" panose="020B0503020204020204" pitchFamily="34" charset="-122"/>
              </a:rPr>
              <a:t>程序包</a:t>
            </a:r>
            <a:endParaRPr lang="en-US" altLang="zh-CN" sz="2800" b="1" dirty="0">
              <a:ln w="3175" cmpd="sng">
                <a:noFill/>
                <a:prstDash val="solid"/>
              </a:ln>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9259" y="1362999"/>
            <a:ext cx="8525482" cy="2830178"/>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09259" y="1362999"/>
            <a:ext cx="8525482" cy="4815732"/>
          </a:xfrm>
          <a:prstGeom prst="rect">
            <a:avLst/>
          </a:prstGeom>
          <a:noFill/>
        </p:spPr>
        <p:style>
          <a:lnRef idx="2">
            <a:schemeClr val="accent6"/>
          </a:lnRef>
          <a:fillRef idx="1">
            <a:schemeClr val="lt1"/>
          </a:fillRef>
          <a:effectRef idx="0">
            <a:schemeClr val="accent6"/>
          </a:effectRef>
          <a:fontRef idx="minor">
            <a:schemeClr val="dk1"/>
          </a:fontRef>
        </p:style>
        <p:txBody>
          <a:bodyPr wrap="square">
            <a:noAutofit/>
          </a:bodyPr>
          <a:lstStyle/>
          <a:p>
            <a:pPr>
              <a:lnSpc>
                <a:spcPct val="150000"/>
              </a:lnSpc>
            </a:pPr>
            <a:r>
              <a:rPr lang="zh-CN" altLang="en-US" sz="2000" b="1" dirty="0">
                <a:solidFill>
                  <a:srgbClr val="C00000"/>
                </a:solidFill>
                <a:latin typeface="Euclid" panose="02020503060505020303" pitchFamily="18" charset="0"/>
                <a:ea typeface="华文细黑" panose="02010600040101010101" pitchFamily="2" charset="-122"/>
              </a:rPr>
              <a:t>静态游标</a:t>
            </a:r>
            <a:r>
              <a:rPr lang="zh-CN" altLang="en-US" sz="2000" b="1" dirty="0">
                <a:solidFill>
                  <a:schemeClr val="tx1"/>
                </a:solidFill>
                <a:latin typeface="Euclid" panose="02020503060505020303" pitchFamily="18" charset="0"/>
                <a:ea typeface="华文细黑" panose="02010600040101010101" pitchFamily="2" charset="-122"/>
              </a:rPr>
              <a:t>：在使用前，游标的定义已经完成，不能再更改。静态游标在打开时会将数据集存储在</a:t>
            </a:r>
            <a:r>
              <a:rPr lang="en-US" altLang="zh-CN" sz="2000" b="1" dirty="0" err="1">
                <a:solidFill>
                  <a:schemeClr val="tx1"/>
                </a:solidFill>
                <a:latin typeface="Euclid" panose="02020503060505020303" pitchFamily="18" charset="0"/>
                <a:ea typeface="华文细黑" panose="02010600040101010101" pitchFamily="2" charset="-122"/>
              </a:rPr>
              <a:t>tempdb</a:t>
            </a:r>
            <a:r>
              <a:rPr lang="zh-CN" altLang="en-US" sz="2000" b="1" dirty="0">
                <a:solidFill>
                  <a:schemeClr val="tx1"/>
                </a:solidFill>
                <a:latin typeface="Euclid" panose="02020503060505020303" pitchFamily="18" charset="0"/>
                <a:ea typeface="华文细黑" panose="02010600040101010101" pitchFamily="2" charset="-122"/>
              </a:rPr>
              <a:t>中，因此显示的数据与游标打开时的数据集保持一致，在游标打开以后对数据库的更新不会显示在游标中。</a:t>
            </a:r>
            <a:endParaRPr lang="en-US" altLang="zh-CN" sz="2000" b="1" dirty="0">
              <a:solidFill>
                <a:schemeClr val="tx1"/>
              </a:solidFill>
              <a:latin typeface="Euclid" panose="02020503060505020303" pitchFamily="18" charset="0"/>
              <a:ea typeface="华文细黑" panose="02010600040101010101" pitchFamily="2" charset="-122"/>
            </a:endParaRPr>
          </a:p>
          <a:p>
            <a:pPr marL="800100" lvl="1" indent="-342900">
              <a:lnSpc>
                <a:spcPct val="150000"/>
              </a:lnSpc>
              <a:buFont typeface="Wingdings" panose="05000000000000000000" pitchFamily="2" charset="2"/>
              <a:buChar char="l"/>
            </a:pPr>
            <a:r>
              <a:rPr lang="zh-CN" altLang="en-US" sz="2000" b="1" dirty="0">
                <a:solidFill>
                  <a:srgbClr val="C00000"/>
                </a:solidFill>
                <a:latin typeface="Euclid" panose="02020503060505020303" pitchFamily="18" charset="0"/>
                <a:ea typeface="华文细黑" panose="02010600040101010101" pitchFamily="2" charset="-122"/>
              </a:rPr>
              <a:t>显式游标</a:t>
            </a:r>
            <a:r>
              <a:rPr lang="zh-CN" altLang="en-US" sz="2000" b="1" dirty="0">
                <a:solidFill>
                  <a:schemeClr val="tx1"/>
                </a:solidFill>
                <a:latin typeface="Euclid" panose="02020503060505020303" pitchFamily="18" charset="0"/>
                <a:ea typeface="华文细黑" panose="02010600040101010101" pitchFamily="2" charset="-122"/>
              </a:rPr>
              <a:t>：用户声明和操作的一种游标，通常用于操作查询结果集。</a:t>
            </a:r>
            <a:endParaRPr lang="en-US" altLang="zh-CN" sz="2000" b="1" dirty="0">
              <a:solidFill>
                <a:schemeClr val="tx1"/>
              </a:solidFill>
              <a:latin typeface="Euclid" panose="02020503060505020303" pitchFamily="18" charset="0"/>
              <a:ea typeface="华文细黑" panose="02010600040101010101" pitchFamily="2" charset="-122"/>
            </a:endParaRPr>
          </a:p>
          <a:p>
            <a:pPr marL="800100" lvl="1" indent="-342900">
              <a:lnSpc>
                <a:spcPct val="150000"/>
              </a:lnSpc>
              <a:buFont typeface="Wingdings" panose="05000000000000000000" pitchFamily="2" charset="2"/>
              <a:buChar char="l"/>
            </a:pPr>
            <a:r>
              <a:rPr lang="zh-CN" altLang="en-US" sz="2000" b="1" dirty="0">
                <a:solidFill>
                  <a:srgbClr val="C00000"/>
                </a:solidFill>
                <a:latin typeface="Euclid" panose="02020503060505020303" pitchFamily="18" charset="0"/>
                <a:ea typeface="华文细黑" panose="02010600040101010101" pitchFamily="2" charset="-122"/>
              </a:rPr>
              <a:t>隐式游标</a:t>
            </a:r>
            <a:r>
              <a:rPr lang="zh-CN" altLang="en-US" sz="2000" b="1" dirty="0">
                <a:solidFill>
                  <a:schemeClr val="tx1"/>
                </a:solidFill>
                <a:latin typeface="Euclid" panose="02020503060505020303" pitchFamily="18" charset="0"/>
                <a:ea typeface="华文细黑" panose="02010600040101010101" pitchFamily="2" charset="-122"/>
              </a:rPr>
              <a:t>：</a:t>
            </a:r>
            <a:r>
              <a:rPr lang="zh-CN" altLang="en-US" sz="2000" b="1" dirty="0">
                <a:solidFill>
                  <a:srgbClr val="7030A0"/>
                </a:solidFill>
                <a:latin typeface="Euclid" panose="02020503060505020303" pitchFamily="18" charset="0"/>
                <a:ea typeface="华文细黑" panose="02010600040101010101" pitchFamily="2" charset="-122"/>
              </a:rPr>
              <a:t>不用明确声明</a:t>
            </a:r>
            <a:r>
              <a:rPr lang="zh-CN" altLang="en-US" sz="2000" b="1" dirty="0">
                <a:solidFill>
                  <a:schemeClr val="tx1"/>
                </a:solidFill>
                <a:latin typeface="Euclid" panose="02020503060505020303" pitchFamily="18" charset="0"/>
                <a:ea typeface="华文细黑" panose="02010600040101010101" pitchFamily="2" charset="-122"/>
              </a:rPr>
              <a:t>的游标，执行 </a:t>
            </a:r>
            <a:r>
              <a:rPr lang="en-US" altLang="zh-CN" sz="2000" b="1" dirty="0">
                <a:solidFill>
                  <a:schemeClr val="tx1"/>
                </a:solidFill>
                <a:latin typeface="Euclid" panose="02020503060505020303" pitchFamily="18" charset="0"/>
                <a:ea typeface="华文细黑" panose="02010600040101010101" pitchFamily="2" charset="-122"/>
              </a:rPr>
              <a:t>DML </a:t>
            </a:r>
            <a:r>
              <a:rPr lang="zh-CN" altLang="en-US" sz="2000" b="1" dirty="0">
                <a:solidFill>
                  <a:schemeClr val="tx1"/>
                </a:solidFill>
                <a:latin typeface="Euclid" panose="02020503060505020303" pitchFamily="18" charset="0"/>
                <a:ea typeface="华文细黑" panose="02010600040101010101" pitchFamily="2" charset="-122"/>
              </a:rPr>
              <a:t>语句、</a:t>
            </a:r>
            <a:r>
              <a:rPr lang="en-US" altLang="zh-CN" sz="2000" b="1" dirty="0">
                <a:solidFill>
                  <a:schemeClr val="tx1"/>
                </a:solidFill>
                <a:latin typeface="Euclid" panose="02020503060505020303" pitchFamily="18" charset="0"/>
                <a:ea typeface="华文细黑" panose="02010600040101010101" pitchFamily="2" charset="-122"/>
              </a:rPr>
              <a:t>SELECT…INTO </a:t>
            </a:r>
            <a:r>
              <a:rPr lang="zh-CN" altLang="en-US" sz="2000" b="1" dirty="0">
                <a:solidFill>
                  <a:schemeClr val="tx1"/>
                </a:solidFill>
                <a:latin typeface="Euclid" panose="02020503060505020303" pitchFamily="18" charset="0"/>
                <a:ea typeface="华文细黑" panose="02010600040101010101" pitchFamily="2" charset="-122"/>
              </a:rPr>
              <a:t>语句会使用隐式游标。</a:t>
            </a:r>
            <a:endParaRPr lang="en-US" altLang="zh-CN" sz="2000" b="1" dirty="0">
              <a:solidFill>
                <a:schemeClr val="tx1"/>
              </a:solidFill>
              <a:latin typeface="Euclid" panose="02020503060505020303" pitchFamily="18" charset="0"/>
              <a:ea typeface="华文细黑" panose="02010600040101010101" pitchFamily="2" charset="-122"/>
            </a:endParaRPr>
          </a:p>
          <a:p>
            <a:pPr>
              <a:lnSpc>
                <a:spcPct val="150000"/>
              </a:lnSpc>
            </a:pPr>
            <a:r>
              <a:rPr lang="zh-CN" altLang="en-US" sz="2000" b="1" dirty="0">
                <a:solidFill>
                  <a:srgbClr val="C00000"/>
                </a:solidFill>
                <a:latin typeface="Euclid" panose="02020503060505020303" pitchFamily="18" charset="0"/>
                <a:ea typeface="华文细黑" panose="02010600040101010101" pitchFamily="2" charset="-122"/>
              </a:rPr>
              <a:t>动态游标</a:t>
            </a:r>
            <a:r>
              <a:rPr lang="zh-CN" altLang="en-US" sz="2000" b="1" dirty="0">
                <a:solidFill>
                  <a:schemeClr val="tx1"/>
                </a:solidFill>
                <a:latin typeface="Euclid" panose="02020503060505020303" pitchFamily="18" charset="0"/>
                <a:ea typeface="华文细黑" panose="02010600040101010101" pitchFamily="2" charset="-122"/>
              </a:rPr>
              <a:t>：声明时没有设定，在打开时可以对其进行修改。动态游标在打开后会反映对数据库的更改。可实现在程序间传递结果集的功能。</a:t>
            </a:r>
            <a:endParaRPr lang="en-US" altLang="zh-CN" sz="2000" b="1" dirty="0">
              <a:solidFill>
                <a:schemeClr val="tx1"/>
              </a:solidFill>
              <a:latin typeface="Euclid" panose="02020503060505020303" pitchFamily="18" charset="0"/>
              <a:ea typeface="华文细黑" panose="02010600040101010101" pitchFamily="2" charset="-122"/>
            </a:endParaRPr>
          </a:p>
          <a:p>
            <a:pPr marL="800100" lvl="1" indent="-342900">
              <a:lnSpc>
                <a:spcPct val="150000"/>
              </a:lnSpc>
              <a:buFont typeface="Wingdings" panose="05000000000000000000" pitchFamily="2" charset="2"/>
              <a:buChar char="l"/>
            </a:pPr>
            <a:r>
              <a:rPr lang="zh-CN" altLang="en-US" sz="2000" b="1" dirty="0">
                <a:solidFill>
                  <a:srgbClr val="C00000"/>
                </a:solidFill>
                <a:latin typeface="Euclid" panose="02020503060505020303" pitchFamily="18" charset="0"/>
                <a:ea typeface="华文细黑" panose="02010600040101010101" pitchFamily="2" charset="-122"/>
              </a:rPr>
              <a:t>自定义类型 </a:t>
            </a:r>
            <a:r>
              <a:rPr lang="en-US" altLang="zh-CN" sz="2000" b="1" dirty="0">
                <a:solidFill>
                  <a:srgbClr val="C00000"/>
                </a:solidFill>
                <a:latin typeface="Euclid" panose="02020503060505020303" pitchFamily="18" charset="0"/>
                <a:ea typeface="华文细黑" panose="02010600040101010101" pitchFamily="2" charset="-122"/>
              </a:rPr>
              <a:t>ref</a:t>
            </a:r>
            <a:endParaRPr lang="en-US" altLang="zh-CN" sz="2000" b="1" dirty="0">
              <a:solidFill>
                <a:srgbClr val="C00000"/>
              </a:solidFill>
              <a:latin typeface="Euclid" panose="02020503060505020303" pitchFamily="18" charset="0"/>
              <a:ea typeface="华文细黑" panose="02010600040101010101" pitchFamily="2" charset="-122"/>
            </a:endParaRPr>
          </a:p>
          <a:p>
            <a:pPr marL="800100" lvl="1" indent="-342900">
              <a:lnSpc>
                <a:spcPct val="150000"/>
              </a:lnSpc>
              <a:buFont typeface="Wingdings" panose="05000000000000000000" pitchFamily="2" charset="2"/>
              <a:buChar char="l"/>
            </a:pPr>
            <a:r>
              <a:rPr lang="zh-CN" altLang="en-US" sz="2000" b="1" dirty="0">
                <a:solidFill>
                  <a:srgbClr val="C00000"/>
                </a:solidFill>
                <a:latin typeface="Euclid" panose="02020503060505020303" pitchFamily="18" charset="0"/>
                <a:ea typeface="华文细黑" panose="02010600040101010101" pitchFamily="2" charset="-122"/>
              </a:rPr>
              <a:t>系统类型 </a:t>
            </a:r>
            <a:r>
              <a:rPr lang="en-US" altLang="zh-CN" sz="2000" b="1" dirty="0">
                <a:solidFill>
                  <a:srgbClr val="C00000"/>
                </a:solidFill>
                <a:latin typeface="Euclid" panose="02020503060505020303" pitchFamily="18" charset="0"/>
                <a:ea typeface="华文细黑" panose="02010600040101010101" pitchFamily="2" charset="-122"/>
              </a:rPr>
              <a:t>SYS_REFCURSOR</a:t>
            </a:r>
            <a:endParaRPr lang="en-US" altLang="zh-CN" sz="2000" b="1" dirty="0">
              <a:solidFill>
                <a:srgbClr val="C00000"/>
              </a:solidFill>
              <a:latin typeface="Euclid" panose="02020503060505020303" pitchFamily="18" charset="0"/>
              <a:ea typeface="华文细黑" panose="02010600040101010101" pitchFamily="2" charset="-122"/>
            </a:endParaRPr>
          </a:p>
        </p:txBody>
      </p:sp>
      <p:sp>
        <p:nvSpPr>
          <p:cNvPr id="3" name="矩形 2"/>
          <p:cNvSpPr/>
          <p:nvPr/>
        </p:nvSpPr>
        <p:spPr>
          <a:xfrm>
            <a:off x="177420" y="84222"/>
            <a:ext cx="1005403"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游标</a:t>
            </a:r>
            <a:endParaRPr lang="zh-CN" altLang="en-US" sz="3200" b="1" dirty="0">
              <a:ln w="0"/>
              <a:latin typeface="华文细黑" panose="02010600040101010101" pitchFamily="2" charset="-122"/>
              <a:ea typeface="华文细黑" panose="02010600040101010101" pitchFamily="2" charset="-122"/>
            </a:endParaRPr>
          </a:p>
        </p:txBody>
      </p:sp>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dirty="0"/>
          </a:p>
        </p:txBody>
      </p:sp>
      <p:sp>
        <p:nvSpPr>
          <p:cNvPr id="6" name="矩形 5"/>
          <p:cNvSpPr/>
          <p:nvPr/>
        </p:nvSpPr>
        <p:spPr>
          <a:xfrm>
            <a:off x="309259" y="859709"/>
            <a:ext cx="8525482" cy="461665"/>
          </a:xfrm>
          <a:prstGeom prst="rect">
            <a:avLst/>
          </a:prstGeom>
        </p:spPr>
        <p:txBody>
          <a:bodyPr wrap="square">
            <a:spAutoFit/>
          </a:bodyPr>
          <a:lstStyle/>
          <a:p>
            <a:pPr marL="342900" indent="-342900">
              <a:buFont typeface="Wingdings" panose="05000000000000000000" pitchFamily="2" charset="2"/>
              <a:buChar char="p"/>
            </a:pPr>
            <a:r>
              <a:rPr lang="zh-CN" altLang="en-US" sz="2400" b="1" dirty="0">
                <a:solidFill>
                  <a:srgbClr val="C00000"/>
                </a:solidFill>
                <a:latin typeface="华文中宋" panose="02010600040101010101" pitchFamily="2" charset="-122"/>
                <a:ea typeface="华文中宋" panose="02010600040101010101" pitchFamily="2" charset="-122"/>
              </a:rPr>
              <a:t>游标分类</a:t>
            </a:r>
            <a:endParaRPr lang="zh-CN" altLang="en-US" sz="2400" b="1" dirty="0">
              <a:solidFill>
                <a:srgbClr val="C00000"/>
              </a:solidFill>
              <a:latin typeface="华文中宋" panose="02010600040101010101" pitchFamily="2" charset="-122"/>
              <a:ea typeface="华文中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09259" y="1362999"/>
            <a:ext cx="8525482" cy="5155367"/>
          </a:xfrm>
          <a:prstGeom prst="rect">
            <a:avLst/>
          </a:prstGeom>
          <a:noFill/>
        </p:spPr>
        <p:style>
          <a:lnRef idx="2">
            <a:schemeClr val="accent6"/>
          </a:lnRef>
          <a:fillRef idx="1">
            <a:schemeClr val="lt1"/>
          </a:fillRef>
          <a:effectRef idx="0">
            <a:schemeClr val="accent6"/>
          </a:effectRef>
          <a:fontRef idx="minor">
            <a:schemeClr val="dk1"/>
          </a:fontRef>
        </p:style>
        <p:txBody>
          <a:bodyPr wrap="square">
            <a:noAutofit/>
          </a:bodyPr>
          <a:lstStyle/>
          <a:p>
            <a:pPr marL="342900" indent="-342900">
              <a:lnSpc>
                <a:spcPct val="150000"/>
              </a:lnSpc>
              <a:buFont typeface="Wingdings" panose="05000000000000000000" pitchFamily="2" charset="2"/>
              <a:buChar char="l"/>
            </a:pPr>
            <a:r>
              <a:rPr lang="zh-CN" altLang="en-US" sz="2000" b="1" dirty="0">
                <a:solidFill>
                  <a:schemeClr val="tx1"/>
                </a:solidFill>
                <a:latin typeface="Euclid" panose="02020503060505020303" pitchFamily="18" charset="0"/>
                <a:ea typeface="华文细黑" panose="02010600040101010101" pitchFamily="2" charset="-122"/>
              </a:rPr>
              <a:t>通过游标的属性可以获取 </a:t>
            </a:r>
            <a:r>
              <a:rPr lang="en-US" altLang="zh-CN" sz="2000" b="1" dirty="0">
                <a:solidFill>
                  <a:schemeClr val="tx1"/>
                </a:solidFill>
                <a:latin typeface="Euclid" panose="02020503060505020303" pitchFamily="18" charset="0"/>
                <a:ea typeface="华文细黑" panose="02010600040101010101" pitchFamily="2" charset="-122"/>
              </a:rPr>
              <a:t>SQL </a:t>
            </a:r>
            <a:r>
              <a:rPr lang="zh-CN" altLang="en-US" sz="2000" b="1" dirty="0">
                <a:solidFill>
                  <a:schemeClr val="tx1"/>
                </a:solidFill>
                <a:latin typeface="Euclid" panose="02020503060505020303" pitchFamily="18" charset="0"/>
                <a:ea typeface="华文细黑" panose="02010600040101010101" pitchFamily="2" charset="-122"/>
              </a:rPr>
              <a:t>的执行结果以及游标的状态信息</a:t>
            </a:r>
            <a:endParaRPr lang="en-US" altLang="zh-CN" sz="2000" b="1" dirty="0">
              <a:solidFill>
                <a:schemeClr val="tx1"/>
              </a:solidFill>
              <a:latin typeface="Euclid" panose="02020503060505020303" pitchFamily="18" charset="0"/>
              <a:ea typeface="华文细黑" panose="02010600040101010101" pitchFamily="2" charset="-122"/>
            </a:endParaRPr>
          </a:p>
          <a:p>
            <a:pPr marL="342900" indent="-342900">
              <a:lnSpc>
                <a:spcPct val="150000"/>
              </a:lnSpc>
              <a:buFont typeface="Wingdings" panose="05000000000000000000" pitchFamily="2" charset="2"/>
              <a:buChar char="l"/>
            </a:pPr>
            <a:r>
              <a:rPr lang="zh-CN" altLang="en-US" sz="2000" b="1" dirty="0">
                <a:solidFill>
                  <a:schemeClr val="tx1"/>
                </a:solidFill>
                <a:latin typeface="Euclid" panose="02020503060505020303" pitchFamily="18" charset="0"/>
                <a:ea typeface="华文细黑" panose="02010600040101010101" pitchFamily="2" charset="-122"/>
              </a:rPr>
              <a:t>游标属性</a:t>
            </a:r>
            <a:r>
              <a:rPr lang="zh-CN" altLang="en-US" sz="2000" b="1" dirty="0">
                <a:solidFill>
                  <a:srgbClr val="7030A0"/>
                </a:solidFill>
                <a:latin typeface="Euclid" panose="02020503060505020303" pitchFamily="18" charset="0"/>
                <a:ea typeface="华文细黑" panose="02010600040101010101" pitchFamily="2" charset="-122"/>
              </a:rPr>
              <a:t>只能用在</a:t>
            </a:r>
            <a:r>
              <a:rPr lang="en-US" altLang="zh-CN" sz="2000" b="1" dirty="0">
                <a:solidFill>
                  <a:srgbClr val="7030A0"/>
                </a:solidFill>
                <a:latin typeface="Euclid" panose="02020503060505020303" pitchFamily="18" charset="0"/>
                <a:ea typeface="华文细黑" panose="02010600040101010101" pitchFamily="2" charset="-122"/>
              </a:rPr>
              <a:t>PL/SQL</a:t>
            </a:r>
            <a:r>
              <a:rPr lang="zh-CN" altLang="en-US" sz="2000" b="1" dirty="0">
                <a:solidFill>
                  <a:srgbClr val="7030A0"/>
                </a:solidFill>
                <a:latin typeface="Euclid" panose="02020503060505020303" pitchFamily="18" charset="0"/>
                <a:ea typeface="华文细黑" panose="02010600040101010101" pitchFamily="2" charset="-122"/>
              </a:rPr>
              <a:t>的流程控制语句内</a:t>
            </a:r>
            <a:r>
              <a:rPr lang="zh-CN" altLang="en-US" sz="2000" b="1" dirty="0">
                <a:solidFill>
                  <a:schemeClr val="tx1"/>
                </a:solidFill>
                <a:latin typeface="Euclid" panose="02020503060505020303" pitchFamily="18" charset="0"/>
                <a:ea typeface="华文细黑" panose="02010600040101010101" pitchFamily="2" charset="-122"/>
              </a:rPr>
              <a:t>，而不能用在</a:t>
            </a:r>
            <a:r>
              <a:rPr lang="en-US" altLang="zh-CN" sz="2000" b="1" dirty="0">
                <a:solidFill>
                  <a:schemeClr val="tx1"/>
                </a:solidFill>
                <a:latin typeface="Euclid" panose="02020503060505020303" pitchFamily="18" charset="0"/>
                <a:ea typeface="华文细黑" panose="02010600040101010101" pitchFamily="2" charset="-122"/>
              </a:rPr>
              <a:t>SQL</a:t>
            </a:r>
            <a:r>
              <a:rPr lang="zh-CN" altLang="en-US" sz="2000" b="1" dirty="0">
                <a:solidFill>
                  <a:schemeClr val="tx1"/>
                </a:solidFill>
                <a:latin typeface="Euclid" panose="02020503060505020303" pitchFamily="18" charset="0"/>
                <a:ea typeface="华文细黑" panose="02010600040101010101" pitchFamily="2" charset="-122"/>
              </a:rPr>
              <a:t>语句内</a:t>
            </a:r>
            <a:endParaRPr lang="zh-CN" altLang="en-US" sz="2000" b="1" dirty="0">
              <a:solidFill>
                <a:schemeClr val="tx1"/>
              </a:solidFill>
              <a:latin typeface="Euclid" panose="02020503060505020303" pitchFamily="18" charset="0"/>
              <a:ea typeface="华文细黑" panose="02010600040101010101" pitchFamily="2" charset="-122"/>
            </a:endParaRPr>
          </a:p>
          <a:p>
            <a:pPr>
              <a:lnSpc>
                <a:spcPct val="150000"/>
              </a:lnSpc>
            </a:pPr>
            <a:endParaRPr lang="en-US" altLang="zh-CN" sz="2000" b="1" dirty="0">
              <a:solidFill>
                <a:schemeClr val="tx1"/>
              </a:solidFill>
              <a:latin typeface="Euclid" panose="02020503060505020303" pitchFamily="18" charset="0"/>
              <a:ea typeface="华文细黑" panose="02010600040101010101" pitchFamily="2" charset="-122"/>
            </a:endParaRPr>
          </a:p>
          <a:p>
            <a:pPr>
              <a:lnSpc>
                <a:spcPct val="150000"/>
              </a:lnSpc>
            </a:pPr>
            <a:endParaRPr lang="en-US" altLang="zh-CN" sz="2000" b="1" dirty="0">
              <a:solidFill>
                <a:schemeClr val="tx1"/>
              </a:solidFill>
              <a:latin typeface="Euclid" panose="02020503060505020303" pitchFamily="18" charset="0"/>
              <a:ea typeface="华文细黑" panose="02010600040101010101" pitchFamily="2" charset="-122"/>
            </a:endParaRPr>
          </a:p>
          <a:p>
            <a:pPr>
              <a:lnSpc>
                <a:spcPct val="150000"/>
              </a:lnSpc>
            </a:pPr>
            <a:endParaRPr lang="en-US" altLang="zh-CN" sz="2000" b="1" dirty="0">
              <a:solidFill>
                <a:schemeClr val="tx1"/>
              </a:solidFill>
              <a:latin typeface="Euclid" panose="02020503060505020303" pitchFamily="18" charset="0"/>
              <a:ea typeface="华文细黑" panose="02010600040101010101" pitchFamily="2" charset="-122"/>
            </a:endParaRPr>
          </a:p>
          <a:p>
            <a:pPr>
              <a:lnSpc>
                <a:spcPct val="150000"/>
              </a:lnSpc>
            </a:pPr>
            <a:endParaRPr lang="en-US" altLang="zh-CN" sz="2000" b="1" dirty="0">
              <a:solidFill>
                <a:schemeClr val="tx1"/>
              </a:solidFill>
              <a:latin typeface="Euclid" panose="02020503060505020303" pitchFamily="18" charset="0"/>
              <a:ea typeface="华文细黑" panose="02010600040101010101" pitchFamily="2" charset="-122"/>
            </a:endParaRPr>
          </a:p>
          <a:p>
            <a:pPr>
              <a:lnSpc>
                <a:spcPct val="150000"/>
              </a:lnSpc>
            </a:pPr>
            <a:endParaRPr lang="en-US" altLang="zh-CN" sz="2000" b="1" dirty="0">
              <a:solidFill>
                <a:schemeClr val="tx1"/>
              </a:solidFill>
              <a:latin typeface="Euclid" panose="02020503060505020303" pitchFamily="18" charset="0"/>
              <a:ea typeface="华文细黑" panose="02010600040101010101" pitchFamily="2" charset="-122"/>
            </a:endParaRPr>
          </a:p>
          <a:p>
            <a:pPr>
              <a:lnSpc>
                <a:spcPct val="150000"/>
              </a:lnSpc>
            </a:pPr>
            <a:endParaRPr lang="en-US" altLang="zh-CN" sz="2000" b="1" dirty="0">
              <a:solidFill>
                <a:schemeClr val="tx1"/>
              </a:solidFill>
              <a:latin typeface="Euclid" panose="02020503060505020303" pitchFamily="18" charset="0"/>
              <a:ea typeface="华文细黑" panose="02010600040101010101" pitchFamily="2" charset="-122"/>
            </a:endParaRPr>
          </a:p>
          <a:p>
            <a:pPr marL="342900" indent="-342900">
              <a:lnSpc>
                <a:spcPct val="150000"/>
              </a:lnSpc>
              <a:buFont typeface="Wingdings" panose="05000000000000000000" pitchFamily="2" charset="2"/>
              <a:buChar char="l"/>
            </a:pPr>
            <a:r>
              <a:rPr lang="zh-CN" altLang="en-US" sz="2000" b="1" dirty="0">
                <a:solidFill>
                  <a:schemeClr val="tx1"/>
                </a:solidFill>
                <a:latin typeface="Euclid" panose="02020503060505020303" pitchFamily="18" charset="0"/>
                <a:ea typeface="华文细黑" panose="02010600040101010101" pitchFamily="2" charset="-122"/>
              </a:rPr>
              <a:t>隐式游标的属性：</a:t>
            </a:r>
            <a:r>
              <a:rPr lang="zh-CN" altLang="en-US" sz="2000" b="1" i="1" dirty="0">
                <a:solidFill>
                  <a:srgbClr val="0070C0"/>
                </a:solidFill>
                <a:latin typeface="Euclid" panose="02020503060505020303" pitchFamily="18" charset="0"/>
                <a:ea typeface="华文细黑" panose="02010600040101010101" pitchFamily="2" charset="-122"/>
              </a:rPr>
              <a:t>游标变量名 </a:t>
            </a:r>
            <a:r>
              <a:rPr lang="zh-CN" altLang="en-US" sz="2000" b="1" dirty="0">
                <a:solidFill>
                  <a:schemeClr val="tx1"/>
                </a:solidFill>
                <a:latin typeface="Euclid" panose="02020503060505020303" pitchFamily="18" charset="0"/>
                <a:ea typeface="华文细黑" panose="02010600040101010101" pitchFamily="2" charset="-122"/>
              </a:rPr>
              <a:t>部分为</a:t>
            </a:r>
            <a:r>
              <a:rPr lang="en-US" altLang="zh-CN" sz="2000" b="1" dirty="0">
                <a:solidFill>
                  <a:schemeClr val="tx1"/>
                </a:solidFill>
                <a:latin typeface="华文细黑" panose="02010600040101010101" pitchFamily="2" charset="-122"/>
                <a:ea typeface="华文细黑" panose="02010600040101010101" pitchFamily="2" charset="-122"/>
              </a:rPr>
              <a:t>“</a:t>
            </a:r>
            <a:r>
              <a:rPr lang="en-US" altLang="zh-CN" sz="2000" b="1" dirty="0">
                <a:solidFill>
                  <a:schemeClr val="tx1"/>
                </a:solidFill>
                <a:latin typeface="Euclid" panose="02020503060505020303" pitchFamily="18" charset="0"/>
                <a:ea typeface="华文细黑" panose="02010600040101010101" pitchFamily="2" charset="-122"/>
              </a:rPr>
              <a:t>SQL</a:t>
            </a:r>
            <a:r>
              <a:rPr lang="en-US" altLang="zh-CN" sz="2000" b="1" dirty="0">
                <a:solidFill>
                  <a:schemeClr val="tx1"/>
                </a:solidFill>
                <a:latin typeface="华文细黑" panose="02010600040101010101" pitchFamily="2" charset="-122"/>
                <a:ea typeface="华文细黑" panose="02010600040101010101" pitchFamily="2" charset="-122"/>
              </a:rPr>
              <a:t>”</a:t>
            </a:r>
            <a:r>
              <a:rPr lang="en-US" altLang="zh-CN" sz="2000" b="1" dirty="0">
                <a:solidFill>
                  <a:schemeClr val="tx1"/>
                </a:solidFill>
                <a:latin typeface="Euclid" panose="02020503060505020303" pitchFamily="18" charset="0"/>
                <a:ea typeface="华文细黑" panose="02010600040101010101" pitchFamily="2" charset="-122"/>
              </a:rPr>
              <a:t>，</a:t>
            </a:r>
            <a:r>
              <a:rPr lang="zh-CN" altLang="en-US" sz="2000" b="1" dirty="0">
                <a:solidFill>
                  <a:schemeClr val="tx1"/>
                </a:solidFill>
                <a:latin typeface="Euclid" panose="02020503060505020303" pitchFamily="18" charset="0"/>
                <a:ea typeface="华文细黑" panose="02010600040101010101" pitchFamily="2" charset="-122"/>
              </a:rPr>
              <a:t>即四个属性分别为：</a:t>
            </a:r>
            <a:r>
              <a:rPr lang="en-US" altLang="zh-CN" sz="2000" b="1" dirty="0">
                <a:solidFill>
                  <a:schemeClr val="tx1"/>
                </a:solidFill>
                <a:latin typeface="Euclid" panose="02020503060505020303" pitchFamily="18" charset="0"/>
                <a:ea typeface="华文细黑" panose="02010600040101010101" pitchFamily="2" charset="-122"/>
              </a:rPr>
              <a:t>SQL%ISOPEN、SQL%FOUND、SQL%NOTFOUND </a:t>
            </a:r>
            <a:r>
              <a:rPr lang="zh-CN" altLang="en-US" sz="2000" b="1" dirty="0">
                <a:solidFill>
                  <a:schemeClr val="tx1"/>
                </a:solidFill>
                <a:latin typeface="Euclid" panose="02020503060505020303" pitchFamily="18" charset="0"/>
                <a:ea typeface="华文细黑" panose="02010600040101010101" pitchFamily="2" charset="-122"/>
              </a:rPr>
              <a:t>和 </a:t>
            </a:r>
            <a:r>
              <a:rPr lang="en-US" altLang="zh-CN" sz="2000" b="1" dirty="0">
                <a:solidFill>
                  <a:schemeClr val="tx1"/>
                </a:solidFill>
                <a:latin typeface="Euclid" panose="02020503060505020303" pitchFamily="18" charset="0"/>
                <a:ea typeface="华文细黑" panose="02010600040101010101" pitchFamily="2" charset="-122"/>
              </a:rPr>
              <a:t>SQL%ROWCOUNT。</a:t>
            </a:r>
            <a:endParaRPr lang="en-US" altLang="zh-CN" sz="2000" b="1" dirty="0">
              <a:solidFill>
                <a:schemeClr val="tx1"/>
              </a:solidFill>
              <a:latin typeface="Euclid" panose="02020503060505020303" pitchFamily="18" charset="0"/>
              <a:ea typeface="华文细黑" panose="02010600040101010101" pitchFamily="2" charset="-122"/>
            </a:endParaRPr>
          </a:p>
        </p:txBody>
      </p:sp>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dirty="0"/>
          </a:p>
        </p:txBody>
      </p:sp>
      <p:sp>
        <p:nvSpPr>
          <p:cNvPr id="6" name="矩形 5"/>
          <p:cNvSpPr/>
          <p:nvPr/>
        </p:nvSpPr>
        <p:spPr>
          <a:xfrm>
            <a:off x="309259" y="859709"/>
            <a:ext cx="8525482" cy="461665"/>
          </a:xfrm>
          <a:prstGeom prst="rect">
            <a:avLst/>
          </a:prstGeom>
        </p:spPr>
        <p:txBody>
          <a:bodyPr wrap="square">
            <a:spAutoFit/>
          </a:bodyPr>
          <a:lstStyle/>
          <a:p>
            <a:pPr marL="342900" indent="-342900">
              <a:buFont typeface="Wingdings" panose="05000000000000000000" pitchFamily="2" charset="2"/>
              <a:buChar char="p"/>
            </a:pPr>
            <a:r>
              <a:rPr lang="zh-CN" altLang="en-US" sz="2400" b="1" dirty="0">
                <a:solidFill>
                  <a:srgbClr val="C00000"/>
                </a:solidFill>
                <a:latin typeface="华文中宋" panose="02010600040101010101" pitchFamily="2" charset="-122"/>
                <a:ea typeface="华文中宋" panose="02010600040101010101" pitchFamily="2" charset="-122"/>
              </a:rPr>
              <a:t>游标属性</a:t>
            </a:r>
            <a:endParaRPr lang="zh-CN" altLang="en-US" sz="2400" b="1" dirty="0">
              <a:solidFill>
                <a:srgbClr val="C00000"/>
              </a:solidFill>
              <a:latin typeface="华文中宋" panose="02010600040101010101" pitchFamily="2" charset="-122"/>
              <a:ea typeface="华文中宋" panose="02010600040101010101" pitchFamily="2" charset="-122"/>
            </a:endParaRPr>
          </a:p>
        </p:txBody>
      </p:sp>
      <p:sp>
        <p:nvSpPr>
          <p:cNvPr id="7" name="矩形 6"/>
          <p:cNvSpPr/>
          <p:nvPr/>
        </p:nvSpPr>
        <p:spPr>
          <a:xfrm>
            <a:off x="177420" y="84222"/>
            <a:ext cx="1005403"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游标</a:t>
            </a:r>
            <a:endParaRPr lang="zh-CN" altLang="en-US" sz="3200" b="1" dirty="0">
              <a:ln w="0"/>
              <a:latin typeface="华文细黑" panose="02010600040101010101" pitchFamily="2" charset="-122"/>
              <a:ea typeface="华文细黑" panose="02010600040101010101" pitchFamily="2" charset="-122"/>
            </a:endParaRPr>
          </a:p>
        </p:txBody>
      </p:sp>
      <p:graphicFrame>
        <p:nvGraphicFramePr>
          <p:cNvPr id="10" name="表格 9"/>
          <p:cNvGraphicFramePr>
            <a:graphicFrameLocks noGrp="1"/>
          </p:cNvGraphicFramePr>
          <p:nvPr/>
        </p:nvGraphicFramePr>
        <p:xfrm>
          <a:off x="508715" y="2309298"/>
          <a:ext cx="8166289" cy="2684160"/>
        </p:xfrm>
        <a:graphic>
          <a:graphicData uri="http://schemas.openxmlformats.org/drawingml/2006/table">
            <a:tbl>
              <a:tblPr firstRow="1">
                <a:tableStyleId>{69012ECD-51FC-41F1-AA8D-1B2483CD663E}</a:tableStyleId>
              </a:tblPr>
              <a:tblGrid>
                <a:gridCol w="2842174"/>
                <a:gridCol w="992777"/>
                <a:gridCol w="4331338"/>
              </a:tblGrid>
              <a:tr h="468000">
                <a:tc>
                  <a:txBody>
                    <a:bodyPr/>
                    <a:lstStyle/>
                    <a:p>
                      <a:r>
                        <a:rPr lang="zh-CN" altLang="en-US" sz="1600" dirty="0">
                          <a:effectLst/>
                          <a:latin typeface="华文中宋" panose="02010600040101010101" pitchFamily="2" charset="-122"/>
                          <a:ea typeface="华文中宋" panose="02010600040101010101" pitchFamily="2" charset="-122"/>
                        </a:rPr>
                        <a:t>属性</a:t>
                      </a:r>
                      <a:endParaRPr lang="zh-CN" altLang="en-US" sz="1600" dirty="0">
                        <a:effectLst/>
                        <a:latin typeface="华文中宋" panose="02010600040101010101" pitchFamily="2" charset="-122"/>
                        <a:ea typeface="华文中宋" panose="02010600040101010101" pitchFamily="2" charset="-122"/>
                      </a:endParaRPr>
                    </a:p>
                  </a:txBody>
                  <a:tcPr marL="38931" marR="38931" marT="22246" marB="22246"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600" dirty="0">
                          <a:effectLst/>
                          <a:latin typeface="华文中宋" panose="02010600040101010101" pitchFamily="2" charset="-122"/>
                          <a:ea typeface="华文中宋" panose="02010600040101010101" pitchFamily="2" charset="-122"/>
                        </a:rPr>
                        <a:t>返回值</a:t>
                      </a:r>
                      <a:endParaRPr lang="zh-CN" altLang="en-US" sz="1600" dirty="0">
                        <a:effectLst/>
                        <a:latin typeface="华文中宋" panose="02010600040101010101" pitchFamily="2" charset="-122"/>
                        <a:ea typeface="华文中宋" panose="02010600040101010101" pitchFamily="2" charset="-122"/>
                      </a:endParaRPr>
                    </a:p>
                  </a:txBody>
                  <a:tcPr marL="38931" marR="38931" marT="22246" marB="222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600" dirty="0">
                          <a:effectLst/>
                          <a:latin typeface="华文中宋" panose="02010600040101010101" pitchFamily="2" charset="-122"/>
                          <a:ea typeface="华文中宋" panose="02010600040101010101" pitchFamily="2" charset="-122"/>
                        </a:rPr>
                        <a:t>描述</a:t>
                      </a:r>
                      <a:endParaRPr lang="zh-CN" altLang="en-US" sz="1600" dirty="0">
                        <a:effectLst/>
                        <a:latin typeface="华文中宋" panose="02010600040101010101" pitchFamily="2" charset="-122"/>
                        <a:ea typeface="华文中宋" panose="02010600040101010101" pitchFamily="2" charset="-122"/>
                      </a:endParaRPr>
                    </a:p>
                  </a:txBody>
                  <a:tcPr marL="38931" marR="38931" marT="22246" marB="22246"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8000">
                <a:tc>
                  <a:txBody>
                    <a:bodyPr/>
                    <a:lstStyle/>
                    <a:p>
                      <a:r>
                        <a:rPr lang="zh-CN" altLang="en-US" sz="1600" i="1" dirty="0">
                          <a:solidFill>
                            <a:srgbClr val="0070C0"/>
                          </a:solidFill>
                          <a:effectLst/>
                          <a:latin typeface="华文中宋" panose="02010600040101010101" pitchFamily="2" charset="-122"/>
                          <a:ea typeface="华文中宋" panose="02010600040101010101" pitchFamily="2" charset="-122"/>
                        </a:rPr>
                        <a:t>游标变量名</a:t>
                      </a:r>
                      <a:r>
                        <a:rPr lang="en-US" altLang="zh-CN" sz="1600" dirty="0">
                          <a:effectLst/>
                          <a:latin typeface="华文中宋" panose="02010600040101010101" pitchFamily="2" charset="-122"/>
                          <a:ea typeface="华文中宋" panose="02010600040101010101" pitchFamily="2" charset="-122"/>
                        </a:rPr>
                        <a:t>%ISOPEN</a:t>
                      </a:r>
                      <a:endParaRPr lang="en-US" altLang="zh-CN" sz="1600" dirty="0">
                        <a:effectLst/>
                        <a:latin typeface="华文中宋" panose="02010600040101010101" pitchFamily="2" charset="-122"/>
                        <a:ea typeface="华文中宋" panose="02010600040101010101" pitchFamily="2" charset="-122"/>
                      </a:endParaRPr>
                    </a:p>
                  </a:txBody>
                  <a:tcPr marL="133350" marR="133350" marT="76200" marB="762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600" dirty="0">
                          <a:effectLst/>
                          <a:latin typeface="华文中宋" panose="02010600040101010101" pitchFamily="2" charset="-122"/>
                          <a:ea typeface="华文中宋" panose="02010600040101010101" pitchFamily="2" charset="-122"/>
                        </a:rPr>
                        <a:t>布尔型</a:t>
                      </a:r>
                      <a:endParaRPr lang="en-US" sz="1600" dirty="0">
                        <a:effectLst/>
                        <a:latin typeface="华文中宋" panose="02010600040101010101" pitchFamily="2" charset="-122"/>
                        <a:ea typeface="华文中宋" panose="02010600040101010101" pitchFamily="2" charset="-122"/>
                      </a:endParaRPr>
                    </a:p>
                  </a:txBody>
                  <a:tcPr marL="133350" marR="1333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600" dirty="0">
                          <a:effectLst/>
                          <a:latin typeface="华文中宋" panose="02010600040101010101" pitchFamily="2" charset="-122"/>
                          <a:ea typeface="华文中宋" panose="02010600040101010101" pitchFamily="2" charset="-122"/>
                        </a:rPr>
                        <a:t>游标是否开启， </a:t>
                      </a:r>
                      <a:r>
                        <a:rPr lang="en-US" altLang="zh-CN" sz="1600" dirty="0">
                          <a:effectLst/>
                          <a:latin typeface="华文中宋" panose="02010600040101010101" pitchFamily="2" charset="-122"/>
                          <a:ea typeface="华文中宋" panose="02010600040101010101" pitchFamily="2" charset="-122"/>
                        </a:rPr>
                        <a:t>true</a:t>
                      </a:r>
                      <a:r>
                        <a:rPr lang="zh-CN" altLang="en-US" sz="1600" dirty="0">
                          <a:effectLst/>
                          <a:latin typeface="华文中宋" panose="02010600040101010101" pitchFamily="2" charset="-122"/>
                          <a:ea typeface="华文中宋" panose="02010600040101010101" pitchFamily="2" charset="-122"/>
                        </a:rPr>
                        <a:t>：开启，</a:t>
                      </a:r>
                      <a:r>
                        <a:rPr lang="en-US" altLang="zh-CN" sz="1600" dirty="0">
                          <a:effectLst/>
                          <a:latin typeface="华文中宋" panose="02010600040101010101" pitchFamily="2" charset="-122"/>
                          <a:ea typeface="华文中宋" panose="02010600040101010101" pitchFamily="2" charset="-122"/>
                        </a:rPr>
                        <a:t>false</a:t>
                      </a:r>
                      <a:r>
                        <a:rPr lang="zh-CN" altLang="en-US" sz="1600" dirty="0">
                          <a:effectLst/>
                          <a:latin typeface="华文中宋" panose="02010600040101010101" pitchFamily="2" charset="-122"/>
                          <a:ea typeface="华文中宋" panose="02010600040101010101" pitchFamily="2" charset="-122"/>
                        </a:rPr>
                        <a:t>：关闭。</a:t>
                      </a:r>
                      <a:endParaRPr lang="zh-CN" altLang="en-US" sz="1600" dirty="0">
                        <a:effectLst/>
                        <a:latin typeface="华文中宋" panose="02010600040101010101" pitchFamily="2" charset="-122"/>
                        <a:ea typeface="华文中宋" panose="02010600040101010101" pitchFamily="2" charset="-122"/>
                      </a:endParaRPr>
                    </a:p>
                  </a:txBody>
                  <a:tcPr marL="133350" marR="133350" marT="76200" marB="762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8000">
                <a:tc>
                  <a:txBody>
                    <a:bodyPr/>
                    <a:lstStyle/>
                    <a:p>
                      <a:r>
                        <a:rPr lang="zh-CN" altLang="en-US" sz="1600" i="1" dirty="0">
                          <a:solidFill>
                            <a:srgbClr val="0070C0"/>
                          </a:solidFill>
                          <a:effectLst/>
                          <a:latin typeface="华文中宋" panose="02010600040101010101" pitchFamily="2" charset="-122"/>
                          <a:ea typeface="华文中宋" panose="02010600040101010101" pitchFamily="2" charset="-122"/>
                        </a:rPr>
                        <a:t>游标变量名</a:t>
                      </a:r>
                      <a:r>
                        <a:rPr lang="en-US" altLang="zh-CN" sz="1600" dirty="0">
                          <a:effectLst/>
                          <a:latin typeface="华文中宋" panose="02010600040101010101" pitchFamily="2" charset="-122"/>
                          <a:ea typeface="华文中宋" panose="02010600040101010101" pitchFamily="2" charset="-122"/>
                        </a:rPr>
                        <a:t>%FOUND</a:t>
                      </a:r>
                      <a:endParaRPr lang="en-US" altLang="zh-CN" sz="1600" dirty="0">
                        <a:effectLst/>
                        <a:latin typeface="华文中宋" panose="02010600040101010101" pitchFamily="2" charset="-122"/>
                        <a:ea typeface="华文中宋" panose="02010600040101010101" pitchFamily="2" charset="-122"/>
                      </a:endParaRPr>
                    </a:p>
                  </a:txBody>
                  <a:tcPr marL="133350" marR="133350" marT="76200" marB="762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600" dirty="0">
                          <a:effectLst/>
                          <a:latin typeface="华文中宋" panose="02010600040101010101" pitchFamily="2" charset="-122"/>
                          <a:ea typeface="华文中宋" panose="02010600040101010101" pitchFamily="2" charset="-122"/>
                        </a:rPr>
                        <a:t>布尔型</a:t>
                      </a:r>
                      <a:endParaRPr lang="en-US" altLang="zh-CN" sz="1600" dirty="0">
                        <a:effectLst/>
                        <a:latin typeface="华文中宋" panose="02010600040101010101" pitchFamily="2" charset="-122"/>
                        <a:ea typeface="华文中宋" panose="02010600040101010101" pitchFamily="2" charset="-122"/>
                      </a:endParaRPr>
                    </a:p>
                  </a:txBody>
                  <a:tcPr marL="133350" marR="1333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600" dirty="0">
                          <a:effectLst/>
                          <a:latin typeface="华文中宋" panose="02010600040101010101" pitchFamily="2" charset="-122"/>
                          <a:ea typeface="华文中宋" panose="02010600040101010101" pitchFamily="2" charset="-122"/>
                        </a:rPr>
                        <a:t>游标发现数据，前一个 </a:t>
                      </a:r>
                      <a:r>
                        <a:rPr lang="en-US" altLang="zh-CN" sz="1600" dirty="0">
                          <a:effectLst/>
                          <a:latin typeface="华文中宋" panose="02010600040101010101" pitchFamily="2" charset="-122"/>
                          <a:ea typeface="华文中宋" panose="02010600040101010101" pitchFamily="2" charset="-122"/>
                        </a:rPr>
                        <a:t>fetch </a:t>
                      </a:r>
                      <a:r>
                        <a:rPr lang="zh-CN" altLang="en-US" sz="1600" dirty="0">
                          <a:effectLst/>
                          <a:latin typeface="华文中宋" panose="02010600040101010101" pitchFamily="2" charset="-122"/>
                          <a:ea typeface="华文中宋" panose="02010600040101010101" pitchFamily="2" charset="-122"/>
                        </a:rPr>
                        <a:t>语句是否有值，</a:t>
                      </a:r>
                      <a:r>
                        <a:rPr lang="en-US" altLang="zh-CN" sz="1600" dirty="0">
                          <a:effectLst/>
                          <a:latin typeface="华文中宋" panose="02010600040101010101" pitchFamily="2" charset="-122"/>
                          <a:ea typeface="华文中宋" panose="02010600040101010101" pitchFamily="2" charset="-122"/>
                        </a:rPr>
                        <a:t>true</a:t>
                      </a:r>
                      <a:r>
                        <a:rPr lang="zh-CN" altLang="en-US" sz="1600" dirty="0">
                          <a:effectLst/>
                          <a:latin typeface="华文中宋" panose="02010600040101010101" pitchFamily="2" charset="-122"/>
                          <a:ea typeface="华文中宋" panose="02010600040101010101" pitchFamily="2" charset="-122"/>
                        </a:rPr>
                        <a:t>：有，</a:t>
                      </a:r>
                      <a:r>
                        <a:rPr lang="en-US" altLang="zh-CN" sz="1600" dirty="0">
                          <a:effectLst/>
                          <a:latin typeface="华文中宋" panose="02010600040101010101" pitchFamily="2" charset="-122"/>
                          <a:ea typeface="华文中宋" panose="02010600040101010101" pitchFamily="2" charset="-122"/>
                        </a:rPr>
                        <a:t>false</a:t>
                      </a:r>
                      <a:r>
                        <a:rPr lang="zh-CN" altLang="en-US" sz="1600" dirty="0">
                          <a:effectLst/>
                          <a:latin typeface="华文中宋" panose="02010600040101010101" pitchFamily="2" charset="-122"/>
                          <a:ea typeface="华文中宋" panose="02010600040101010101" pitchFamily="2" charset="-122"/>
                        </a:rPr>
                        <a:t>：没有。</a:t>
                      </a:r>
                      <a:endParaRPr lang="zh-CN" altLang="en-US" sz="1600" dirty="0">
                        <a:effectLst/>
                        <a:latin typeface="华文中宋" panose="02010600040101010101" pitchFamily="2" charset="-122"/>
                        <a:ea typeface="华文中宋" panose="02010600040101010101" pitchFamily="2" charset="-122"/>
                      </a:endParaRPr>
                    </a:p>
                  </a:txBody>
                  <a:tcPr marL="133350" marR="133350" marT="76200" marB="762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8000">
                <a:tc>
                  <a:txBody>
                    <a:bodyPr/>
                    <a:lstStyle/>
                    <a:p>
                      <a:r>
                        <a:rPr lang="zh-CN" altLang="en-US" sz="1600" i="1" dirty="0">
                          <a:solidFill>
                            <a:srgbClr val="0070C0"/>
                          </a:solidFill>
                          <a:effectLst/>
                          <a:latin typeface="华文中宋" panose="02010600040101010101" pitchFamily="2" charset="-122"/>
                          <a:ea typeface="华文中宋" panose="02010600040101010101" pitchFamily="2" charset="-122"/>
                        </a:rPr>
                        <a:t>游标变量名</a:t>
                      </a:r>
                      <a:r>
                        <a:rPr lang="en-US" altLang="zh-CN" sz="1600" dirty="0">
                          <a:effectLst/>
                          <a:latin typeface="华文中宋" panose="02010600040101010101" pitchFamily="2" charset="-122"/>
                          <a:ea typeface="华文中宋" panose="02010600040101010101" pitchFamily="2" charset="-122"/>
                        </a:rPr>
                        <a:t>%NOTFOUND</a:t>
                      </a:r>
                      <a:endParaRPr lang="en-US" altLang="zh-CN" sz="1600" dirty="0">
                        <a:effectLst/>
                        <a:latin typeface="华文中宋" panose="02010600040101010101" pitchFamily="2" charset="-122"/>
                        <a:ea typeface="华文中宋" panose="02010600040101010101" pitchFamily="2" charset="-122"/>
                      </a:endParaRPr>
                    </a:p>
                  </a:txBody>
                  <a:tcPr marL="133350" marR="133350" marT="76200" marB="762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600" dirty="0">
                          <a:effectLst/>
                          <a:latin typeface="华文中宋" panose="02010600040101010101" pitchFamily="2" charset="-122"/>
                          <a:ea typeface="华文中宋" panose="02010600040101010101" pitchFamily="2" charset="-122"/>
                        </a:rPr>
                        <a:t>布尔型</a:t>
                      </a:r>
                      <a:endParaRPr lang="en-US" altLang="zh-CN" sz="1600" dirty="0">
                        <a:effectLst/>
                        <a:latin typeface="华文中宋" panose="02010600040101010101" pitchFamily="2" charset="-122"/>
                        <a:ea typeface="华文中宋" panose="02010600040101010101" pitchFamily="2" charset="-122"/>
                      </a:endParaRPr>
                    </a:p>
                  </a:txBody>
                  <a:tcPr marL="133350" marR="1333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600" dirty="0">
                          <a:effectLst/>
                          <a:latin typeface="华文中宋" panose="02010600040101010101" pitchFamily="2" charset="-122"/>
                          <a:ea typeface="华文中宋" panose="02010600040101010101" pitchFamily="2" charset="-122"/>
                        </a:rPr>
                        <a:t>游标没有发现数据，常被用于退出循环，</a:t>
                      </a:r>
                      <a:r>
                        <a:rPr lang="en-US" altLang="zh-CN" sz="1600" dirty="0">
                          <a:effectLst/>
                          <a:latin typeface="华文中宋" panose="02010600040101010101" pitchFamily="2" charset="-122"/>
                          <a:ea typeface="华文中宋" panose="02010600040101010101" pitchFamily="2" charset="-122"/>
                        </a:rPr>
                        <a:t>true</a:t>
                      </a:r>
                      <a:r>
                        <a:rPr lang="zh-CN" altLang="en-US" sz="1600" dirty="0">
                          <a:effectLst/>
                          <a:latin typeface="华文中宋" panose="02010600040101010101" pitchFamily="2" charset="-122"/>
                          <a:ea typeface="华文中宋" panose="02010600040101010101" pitchFamily="2" charset="-122"/>
                        </a:rPr>
                        <a:t>：没有，</a:t>
                      </a:r>
                      <a:r>
                        <a:rPr lang="en-US" altLang="zh-CN" sz="1600" dirty="0">
                          <a:effectLst/>
                          <a:latin typeface="华文中宋" panose="02010600040101010101" pitchFamily="2" charset="-122"/>
                          <a:ea typeface="华文中宋" panose="02010600040101010101" pitchFamily="2" charset="-122"/>
                        </a:rPr>
                        <a:t>false</a:t>
                      </a:r>
                      <a:r>
                        <a:rPr lang="zh-CN" altLang="en-US" sz="1600" dirty="0">
                          <a:effectLst/>
                          <a:latin typeface="华文中宋" panose="02010600040101010101" pitchFamily="2" charset="-122"/>
                          <a:ea typeface="华文中宋" panose="02010600040101010101" pitchFamily="2" charset="-122"/>
                        </a:rPr>
                        <a:t>：有</a:t>
                      </a:r>
                      <a:r>
                        <a:rPr lang="en-US" altLang="zh-CN" sz="1600" dirty="0">
                          <a:effectLst/>
                          <a:latin typeface="华文中宋" panose="02010600040101010101" pitchFamily="2" charset="-122"/>
                          <a:ea typeface="华文中宋" panose="02010600040101010101" pitchFamily="2" charset="-122"/>
                        </a:rPr>
                        <a:t>, null : </a:t>
                      </a:r>
                      <a:r>
                        <a:rPr lang="zh-CN" altLang="en-US" sz="1600" dirty="0">
                          <a:effectLst/>
                          <a:latin typeface="华文中宋" panose="02010600040101010101" pitchFamily="2" charset="-122"/>
                          <a:ea typeface="华文中宋" panose="02010600040101010101" pitchFamily="2" charset="-122"/>
                        </a:rPr>
                        <a:t>空。</a:t>
                      </a:r>
                      <a:endParaRPr lang="zh-CN" altLang="en-US" sz="1600" dirty="0">
                        <a:effectLst/>
                        <a:latin typeface="华文中宋" panose="02010600040101010101" pitchFamily="2" charset="-122"/>
                        <a:ea typeface="华文中宋" panose="02010600040101010101" pitchFamily="2" charset="-122"/>
                      </a:endParaRPr>
                    </a:p>
                  </a:txBody>
                  <a:tcPr marL="133350" marR="133350" marT="76200" marB="762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8000">
                <a:tc>
                  <a:txBody>
                    <a:bodyPr/>
                    <a:lstStyle/>
                    <a:p>
                      <a:r>
                        <a:rPr lang="zh-CN" altLang="en-US" sz="1600" i="1" dirty="0">
                          <a:solidFill>
                            <a:srgbClr val="0070C0"/>
                          </a:solidFill>
                          <a:effectLst/>
                          <a:latin typeface="华文中宋" panose="02010600040101010101" pitchFamily="2" charset="-122"/>
                          <a:ea typeface="华文中宋" panose="02010600040101010101" pitchFamily="2" charset="-122"/>
                        </a:rPr>
                        <a:t>游标变量名</a:t>
                      </a:r>
                      <a:r>
                        <a:rPr lang="en-US" altLang="zh-CN" sz="1600" dirty="0">
                          <a:effectLst/>
                          <a:latin typeface="华文中宋" panose="02010600040101010101" pitchFamily="2" charset="-122"/>
                          <a:ea typeface="华文中宋" panose="02010600040101010101" pitchFamily="2" charset="-122"/>
                        </a:rPr>
                        <a:t>%ROWCOUNT</a:t>
                      </a:r>
                      <a:endParaRPr lang="en-US" altLang="zh-CN" sz="1600" dirty="0">
                        <a:effectLst/>
                        <a:latin typeface="华文中宋" panose="02010600040101010101" pitchFamily="2" charset="-122"/>
                        <a:ea typeface="华文中宋" panose="02010600040101010101" pitchFamily="2" charset="-122"/>
                      </a:endParaRPr>
                    </a:p>
                  </a:txBody>
                  <a:tcPr marL="133350" marR="133350" marT="76200" marB="7620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zh-CN" altLang="en-US" sz="1600" dirty="0">
                          <a:effectLst/>
                          <a:latin typeface="华文中宋" panose="02010600040101010101" pitchFamily="2" charset="-122"/>
                          <a:ea typeface="华文中宋" panose="02010600040101010101" pitchFamily="2" charset="-122"/>
                        </a:rPr>
                        <a:t>布尔型</a:t>
                      </a:r>
                      <a:endParaRPr lang="en-US" altLang="zh-CN" sz="1600" dirty="0">
                        <a:effectLst/>
                        <a:latin typeface="华文中宋" panose="02010600040101010101" pitchFamily="2" charset="-122"/>
                        <a:ea typeface="华文中宋" panose="02010600040101010101" pitchFamily="2" charset="-122"/>
                      </a:endParaRPr>
                    </a:p>
                  </a:txBody>
                  <a:tcPr marL="133350" marR="1333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zh-CN" altLang="en-US" sz="1600" dirty="0">
                          <a:effectLst/>
                          <a:latin typeface="华文中宋" panose="02010600040101010101" pitchFamily="2" charset="-122"/>
                          <a:ea typeface="华文中宋" panose="02010600040101010101" pitchFamily="2" charset="-122"/>
                        </a:rPr>
                        <a:t>当前成功执行的数据行数（非总记录数）。</a:t>
                      </a:r>
                      <a:endParaRPr lang="zh-CN" altLang="en-US" sz="1600" dirty="0">
                        <a:effectLst/>
                        <a:latin typeface="华文中宋" panose="02010600040101010101" pitchFamily="2" charset="-122"/>
                        <a:ea typeface="华文中宋" panose="02010600040101010101" pitchFamily="2" charset="-122"/>
                      </a:endParaRPr>
                    </a:p>
                  </a:txBody>
                  <a:tcPr marL="133350" marR="133350" marT="76200" marB="7620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09259" y="1362999"/>
            <a:ext cx="8525482" cy="5202901"/>
          </a:xfrm>
          <a:prstGeom prst="rect">
            <a:avLst/>
          </a:prstGeom>
          <a:noFill/>
        </p:spPr>
        <p:style>
          <a:lnRef idx="2">
            <a:schemeClr val="accent6"/>
          </a:lnRef>
          <a:fillRef idx="1">
            <a:schemeClr val="lt1"/>
          </a:fillRef>
          <a:effectRef idx="0">
            <a:schemeClr val="accent6"/>
          </a:effectRef>
          <a:fontRef idx="minor">
            <a:schemeClr val="dk1"/>
          </a:fontRef>
        </p:style>
        <p:txBody>
          <a:bodyPr wrap="square">
            <a:noAutofit/>
          </a:bodyPr>
          <a:lstStyle/>
          <a:p>
            <a:pPr eaLnBrk="1" hangingPunct="1"/>
            <a:r>
              <a:rPr lang="zh-CN" altLang="en-US" sz="3200" b="1" dirty="0">
                <a:solidFill>
                  <a:schemeClr val="tx1"/>
                </a:solidFill>
                <a:latin typeface="Euclid" panose="02020503060505020303" pitchFamily="18" charset="0"/>
                <a:ea typeface="华文细黑" panose="02010600040101010101" pitchFamily="2" charset="-122"/>
              </a:rPr>
              <a:t>步骤：</a:t>
            </a:r>
            <a:endParaRPr lang="zh-CN" altLang="en-US" sz="3200" b="1" dirty="0">
              <a:solidFill>
                <a:schemeClr val="tx1"/>
              </a:solidFill>
              <a:latin typeface="Euclid" panose="02020503060505020303" pitchFamily="18" charset="0"/>
              <a:ea typeface="华文细黑" panose="02010600040101010101" pitchFamily="2" charset="-122"/>
            </a:endParaRPr>
          </a:p>
        </p:txBody>
      </p:sp>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dirty="0"/>
          </a:p>
        </p:txBody>
      </p:sp>
      <p:sp>
        <p:nvSpPr>
          <p:cNvPr id="6" name="矩形 5"/>
          <p:cNvSpPr/>
          <p:nvPr/>
        </p:nvSpPr>
        <p:spPr>
          <a:xfrm>
            <a:off x="309259" y="859709"/>
            <a:ext cx="8525482" cy="461665"/>
          </a:xfrm>
          <a:prstGeom prst="rect">
            <a:avLst/>
          </a:prstGeom>
        </p:spPr>
        <p:txBody>
          <a:bodyPr wrap="square">
            <a:spAutoFit/>
          </a:bodyPr>
          <a:lstStyle/>
          <a:p>
            <a:pPr marL="342900" indent="-342900">
              <a:buFont typeface="Wingdings" panose="05000000000000000000" pitchFamily="2" charset="2"/>
              <a:buChar char="p"/>
            </a:pPr>
            <a:r>
              <a:rPr lang="zh-CN" altLang="en-US" sz="2400" b="1" dirty="0">
                <a:solidFill>
                  <a:srgbClr val="C00000"/>
                </a:solidFill>
                <a:latin typeface="华文中宋" panose="02010600040101010101" pitchFamily="2" charset="-122"/>
                <a:ea typeface="华文中宋" panose="02010600040101010101" pitchFamily="2" charset="-122"/>
              </a:rPr>
              <a:t>显式游标</a:t>
            </a:r>
            <a:endParaRPr lang="zh-CN" altLang="en-US" sz="2400" b="1" dirty="0">
              <a:solidFill>
                <a:srgbClr val="C00000"/>
              </a:solidFill>
              <a:latin typeface="华文中宋" panose="02010600040101010101" pitchFamily="2" charset="-122"/>
              <a:ea typeface="华文中宋" panose="02010600040101010101" pitchFamily="2" charset="-122"/>
            </a:endParaRPr>
          </a:p>
        </p:txBody>
      </p:sp>
      <p:sp>
        <p:nvSpPr>
          <p:cNvPr id="2" name="矩形 1"/>
          <p:cNvSpPr/>
          <p:nvPr/>
        </p:nvSpPr>
        <p:spPr>
          <a:xfrm>
            <a:off x="177420" y="84222"/>
            <a:ext cx="1005403"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游标</a:t>
            </a:r>
            <a:endParaRPr lang="zh-CN" altLang="en-US" sz="3200" b="1" dirty="0">
              <a:ln w="0"/>
              <a:latin typeface="华文细黑" panose="02010600040101010101" pitchFamily="2" charset="-122"/>
              <a:ea typeface="华文细黑" panose="02010600040101010101" pitchFamily="2" charset="-122"/>
            </a:endParaRPr>
          </a:p>
        </p:txBody>
      </p:sp>
      <p:sp>
        <p:nvSpPr>
          <p:cNvPr id="14" name="文本框 13"/>
          <p:cNvSpPr txBox="1"/>
          <p:nvPr/>
        </p:nvSpPr>
        <p:spPr>
          <a:xfrm>
            <a:off x="309259" y="3409425"/>
            <a:ext cx="8525482" cy="3274486"/>
          </a:xfrm>
          <a:prstGeom prst="rect">
            <a:avLst/>
          </a:prstGeom>
          <a:solidFill>
            <a:schemeClr val="accent5">
              <a:lumMod val="20000"/>
              <a:lumOff val="80000"/>
            </a:schemeClr>
          </a:solidFill>
        </p:spPr>
        <p:txBody>
          <a:bodyPr wrap="square" lIns="0" rIns="0">
            <a:spAutoFit/>
          </a:bodyPr>
          <a:lstStyle/>
          <a:p>
            <a:pPr marL="0" lvl="1" eaLnBrk="1" hangingPunct="1">
              <a:lnSpc>
                <a:spcPct val="150000"/>
              </a:lnSpc>
              <a:buFont typeface="Wingdings" panose="05000000000000000000" pitchFamily="2" charset="2"/>
              <a:buChar char="Ø"/>
            </a:pPr>
            <a:r>
              <a:rPr lang="zh-CN" altLang="en-US" sz="2000" b="1" dirty="0">
                <a:solidFill>
                  <a:srgbClr val="7030A0"/>
                </a:solidFill>
                <a:latin typeface="Euclid" panose="02020503060505020303" pitchFamily="18" charset="0"/>
                <a:ea typeface="华文细黑" panose="02010600040101010101" pitchFamily="2" charset="-122"/>
              </a:rPr>
              <a:t>定义游标</a:t>
            </a:r>
            <a:r>
              <a:rPr lang="zh-CN" altLang="en-US" sz="2000" b="1" dirty="0">
                <a:latin typeface="Euclid" panose="02020503060505020303" pitchFamily="18" charset="0"/>
                <a:ea typeface="华文细黑" panose="02010600040101010101" pitchFamily="2" charset="-122"/>
              </a:rPr>
              <a:t>：定义一个游标名，以及与其相对应的</a:t>
            </a:r>
            <a:r>
              <a:rPr lang="en-US" altLang="zh-CN" sz="2000" b="1" dirty="0">
                <a:latin typeface="Euclid" panose="02020503060505020303" pitchFamily="18" charset="0"/>
                <a:ea typeface="华文细黑" panose="02010600040101010101" pitchFamily="2" charset="-122"/>
              </a:rPr>
              <a:t>SELECT </a:t>
            </a:r>
            <a:r>
              <a:rPr lang="zh-CN" altLang="en-US" sz="2000" b="1" dirty="0">
                <a:latin typeface="Euclid" panose="02020503060505020303" pitchFamily="18" charset="0"/>
                <a:ea typeface="华文细黑" panose="02010600040101010101" pitchFamily="2" charset="-122"/>
              </a:rPr>
              <a:t>语句。</a:t>
            </a:r>
            <a:endParaRPr lang="zh-CN" altLang="en-US" sz="2000" b="1" dirty="0">
              <a:latin typeface="Euclid" panose="02020503060505020303" pitchFamily="18" charset="0"/>
              <a:ea typeface="华文细黑" panose="02010600040101010101" pitchFamily="2" charset="-122"/>
            </a:endParaRPr>
          </a:p>
          <a:p>
            <a:pPr marL="0" lvl="1" eaLnBrk="1" hangingPunct="1">
              <a:lnSpc>
                <a:spcPct val="150000"/>
              </a:lnSpc>
              <a:buFont typeface="Wingdings" panose="05000000000000000000" pitchFamily="2" charset="2"/>
              <a:buChar char="Ø"/>
            </a:pPr>
            <a:r>
              <a:rPr lang="zh-CN" altLang="en-US" sz="2000" b="1" dirty="0">
                <a:solidFill>
                  <a:srgbClr val="7030A0"/>
                </a:solidFill>
                <a:latin typeface="Euclid" panose="02020503060505020303" pitchFamily="18" charset="0"/>
                <a:ea typeface="华文细黑" panose="02010600040101010101" pitchFamily="2" charset="-122"/>
              </a:rPr>
              <a:t>打开游标</a:t>
            </a:r>
            <a:r>
              <a:rPr lang="zh-CN" altLang="en-US" sz="2000" b="1" dirty="0">
                <a:latin typeface="Euclid" panose="02020503060505020303" pitchFamily="18" charset="0"/>
                <a:ea typeface="华文细黑" panose="02010600040101010101" pitchFamily="2" charset="-122"/>
              </a:rPr>
              <a:t>：就是执行游标所对应的</a:t>
            </a:r>
            <a:r>
              <a:rPr lang="en-US" altLang="zh-CN" sz="2000" b="1" dirty="0">
                <a:latin typeface="Euclid" panose="02020503060505020303" pitchFamily="18" charset="0"/>
                <a:ea typeface="华文细黑" panose="02010600040101010101" pitchFamily="2" charset="-122"/>
              </a:rPr>
              <a:t>select </a:t>
            </a:r>
            <a:r>
              <a:rPr lang="zh-CN" altLang="en-US" sz="2000" b="1" dirty="0">
                <a:latin typeface="Euclid" panose="02020503060505020303" pitchFamily="18" charset="0"/>
                <a:ea typeface="华文细黑" panose="02010600040101010101" pitchFamily="2" charset="-122"/>
              </a:rPr>
              <a:t>语句，将其查询结果放入工作区，游标指针指向工作区的首部，标识游标结果集合。</a:t>
            </a:r>
            <a:endParaRPr lang="zh-CN" altLang="en-US" sz="2000" b="1" dirty="0">
              <a:latin typeface="Euclid" panose="02020503060505020303" pitchFamily="18" charset="0"/>
              <a:ea typeface="华文细黑" panose="02010600040101010101" pitchFamily="2" charset="-122"/>
            </a:endParaRPr>
          </a:p>
          <a:p>
            <a:pPr marL="0" lvl="1" eaLnBrk="1" hangingPunct="1">
              <a:lnSpc>
                <a:spcPct val="150000"/>
              </a:lnSpc>
              <a:buFont typeface="Wingdings" panose="05000000000000000000" pitchFamily="2" charset="2"/>
              <a:buChar char="Ø"/>
            </a:pPr>
            <a:r>
              <a:rPr lang="zh-CN" altLang="en-US" sz="2000" b="1" dirty="0">
                <a:solidFill>
                  <a:srgbClr val="7030A0"/>
                </a:solidFill>
                <a:latin typeface="Euclid" panose="02020503060505020303" pitchFamily="18" charset="0"/>
                <a:ea typeface="华文细黑" panose="02010600040101010101" pitchFamily="2" charset="-122"/>
              </a:rPr>
              <a:t>读取游标</a:t>
            </a:r>
            <a:r>
              <a:rPr lang="zh-CN" altLang="en-US" sz="2000" b="1" dirty="0">
                <a:latin typeface="Euclid" panose="02020503060505020303" pitchFamily="18" charset="0"/>
                <a:ea typeface="华文细黑" panose="02010600040101010101" pitchFamily="2" charset="-122"/>
              </a:rPr>
              <a:t>：就是检索结果集合中的数据行，放入指定的输出变量中。第一次使用</a:t>
            </a:r>
            <a:r>
              <a:rPr lang="en-US" altLang="zh-CN" sz="2000" b="1" dirty="0">
                <a:latin typeface="Euclid" panose="02020503060505020303" pitchFamily="18" charset="0"/>
                <a:ea typeface="华文细黑" panose="02010600040101010101" pitchFamily="2" charset="-122"/>
              </a:rPr>
              <a:t>FETCH</a:t>
            </a:r>
            <a:r>
              <a:rPr lang="zh-CN" altLang="en-US" sz="2000" b="1" dirty="0">
                <a:latin typeface="Euclid" panose="02020503060505020303" pitchFamily="18" charset="0"/>
                <a:ea typeface="华文细黑" panose="02010600040101010101" pitchFamily="2" charset="-122"/>
              </a:rPr>
              <a:t>语句时，游标指针指向第一条记录，因此操作的对象是第一条记录，使用后，游标指针指向下一条记录</a:t>
            </a:r>
            <a:endParaRPr lang="zh-CN" altLang="en-US" sz="2000" b="1" dirty="0">
              <a:latin typeface="Euclid" panose="02020503060505020303" pitchFamily="18" charset="0"/>
              <a:ea typeface="华文细黑" panose="02010600040101010101" pitchFamily="2" charset="-122"/>
            </a:endParaRPr>
          </a:p>
          <a:p>
            <a:pPr marL="0" lvl="1" eaLnBrk="1" hangingPunct="1">
              <a:lnSpc>
                <a:spcPct val="150000"/>
              </a:lnSpc>
              <a:buFont typeface="Wingdings" panose="05000000000000000000" pitchFamily="2" charset="2"/>
              <a:buChar char="Ø"/>
            </a:pPr>
            <a:r>
              <a:rPr lang="zh-CN" altLang="en-US" sz="2000" b="1" dirty="0">
                <a:solidFill>
                  <a:srgbClr val="7030A0"/>
                </a:solidFill>
                <a:latin typeface="Euclid" panose="02020503060505020303" pitchFamily="18" charset="0"/>
                <a:ea typeface="华文细黑" panose="02010600040101010101" pitchFamily="2" charset="-122"/>
              </a:rPr>
              <a:t>关闭游标</a:t>
            </a:r>
            <a:r>
              <a:rPr lang="zh-CN" altLang="en-US" sz="2000" b="1" dirty="0">
                <a:latin typeface="Euclid" panose="02020503060505020303" pitchFamily="18" charset="0"/>
                <a:ea typeface="华文细黑" panose="02010600040101010101" pitchFamily="2" charset="-122"/>
              </a:rPr>
              <a:t>：以释放该游标所占用的系统资源</a:t>
            </a:r>
            <a:endParaRPr lang="zh-CN" altLang="en-US" sz="2000" b="1" dirty="0">
              <a:latin typeface="Euclid" panose="02020503060505020303" pitchFamily="18" charset="0"/>
              <a:ea typeface="华文细黑" panose="02010600040101010101" pitchFamily="2" charset="-122"/>
            </a:endParaRPr>
          </a:p>
        </p:txBody>
      </p:sp>
      <p:graphicFrame>
        <p:nvGraphicFramePr>
          <p:cNvPr id="15" name="对象 14"/>
          <p:cNvGraphicFramePr>
            <a:graphicFrameLocks noChangeAspect="1"/>
          </p:cNvGraphicFramePr>
          <p:nvPr/>
        </p:nvGraphicFramePr>
        <p:xfrm>
          <a:off x="673100" y="1361601"/>
          <a:ext cx="7724775" cy="2085975"/>
        </p:xfrm>
        <a:graphic>
          <a:graphicData uri="http://schemas.openxmlformats.org/presentationml/2006/ole">
            <mc:AlternateContent xmlns:mc="http://schemas.openxmlformats.org/markup-compatibility/2006">
              <mc:Choice xmlns:v="urn:schemas-microsoft-com:vml" Requires="v">
                <p:oleObj spid="_x0000_s3098" name="Visio" r:id="rId1" imgW="4622800" imgH="1257300" progId="Visio.Drawing.11">
                  <p:embed/>
                </p:oleObj>
              </mc:Choice>
              <mc:Fallback>
                <p:oleObj name="Visio" r:id="rId1" imgW="4622800" imgH="1257300" progId="Visio.Drawing.11">
                  <p:embed/>
                  <p:pic>
                    <p:nvPicPr>
                      <p:cNvPr id="0" name="对象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100" y="1361601"/>
                        <a:ext cx="7724775" cy="208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09259" y="1362999"/>
            <a:ext cx="8525482" cy="5202901"/>
          </a:xfrm>
          <a:prstGeom prst="rect">
            <a:avLst/>
          </a:prstGeom>
          <a:noFill/>
        </p:spPr>
        <p:style>
          <a:lnRef idx="2">
            <a:schemeClr val="accent6"/>
          </a:lnRef>
          <a:fillRef idx="1">
            <a:schemeClr val="lt1"/>
          </a:fillRef>
          <a:effectRef idx="0">
            <a:schemeClr val="accent6"/>
          </a:effectRef>
          <a:fontRef idx="minor">
            <a:schemeClr val="dk1"/>
          </a:fontRef>
        </p:style>
        <p:txBody>
          <a:bodyPr wrap="square">
            <a:noAutofit/>
          </a:bodyPr>
          <a:lstStyle/>
          <a:p>
            <a:pPr marL="457200" indent="-457200">
              <a:lnSpc>
                <a:spcPct val="200000"/>
              </a:lnSpc>
              <a:spcAft>
                <a:spcPts val="1200"/>
              </a:spcAft>
              <a:buFont typeface="+mj-lt"/>
              <a:buAutoNum type="arabicPeriod"/>
            </a:pPr>
            <a:r>
              <a:rPr lang="zh-CN" altLang="en-US" sz="2400" b="1" dirty="0">
                <a:solidFill>
                  <a:schemeClr val="tx1"/>
                </a:solidFill>
                <a:latin typeface="Euclid" panose="02020503060505020303" pitchFamily="18" charset="0"/>
                <a:ea typeface="华文细黑" panose="02010600040101010101" pitchFamily="2" charset="-122"/>
              </a:rPr>
              <a:t>声明（定义）游标（在程序块 </a:t>
            </a:r>
            <a:r>
              <a:rPr lang="en-US" altLang="zh-CN" sz="2400" b="1" dirty="0">
                <a:solidFill>
                  <a:schemeClr val="tx1"/>
                </a:solidFill>
                <a:latin typeface="Euclid" panose="02020503060505020303" pitchFamily="18" charset="0"/>
                <a:ea typeface="华文细黑" panose="02010600040101010101" pitchFamily="2" charset="-122"/>
              </a:rPr>
              <a:t>DECLARE </a:t>
            </a:r>
            <a:r>
              <a:rPr lang="zh-CN" altLang="en-US" sz="2400" b="1" dirty="0">
                <a:solidFill>
                  <a:schemeClr val="tx1"/>
                </a:solidFill>
                <a:latin typeface="Euclid" panose="02020503060505020303" pitchFamily="18" charset="0"/>
                <a:ea typeface="华文细黑" panose="02010600040101010101" pitchFamily="2" charset="-122"/>
              </a:rPr>
              <a:t>部分）</a:t>
            </a:r>
            <a:endParaRPr lang="en-US" altLang="zh-CN" sz="2400" b="1" dirty="0">
              <a:solidFill>
                <a:schemeClr val="tx1"/>
              </a:solidFill>
              <a:latin typeface="Euclid" panose="02020503060505020303" pitchFamily="18" charset="0"/>
              <a:ea typeface="华文细黑" panose="02010600040101010101" pitchFamily="2" charset="-122"/>
            </a:endParaRPr>
          </a:p>
          <a:p>
            <a:pPr marL="457200" indent="-457200">
              <a:lnSpc>
                <a:spcPct val="200000"/>
              </a:lnSpc>
              <a:spcAft>
                <a:spcPts val="1200"/>
              </a:spcAft>
              <a:buFont typeface="+mj-lt"/>
              <a:buAutoNum type="arabicPeriod"/>
            </a:pPr>
            <a:endParaRPr lang="en-US" altLang="zh-CN" sz="100" b="1" dirty="0">
              <a:solidFill>
                <a:schemeClr val="tx1"/>
              </a:solidFill>
              <a:latin typeface="Euclid" panose="02020503060505020303" pitchFamily="18" charset="0"/>
              <a:ea typeface="华文细黑" panose="02010600040101010101" pitchFamily="2" charset="-122"/>
            </a:endParaRPr>
          </a:p>
          <a:p>
            <a:pPr marL="457200" indent="-457200">
              <a:lnSpc>
                <a:spcPct val="200000"/>
              </a:lnSpc>
              <a:spcBef>
                <a:spcPts val="1200"/>
              </a:spcBef>
              <a:buFont typeface="+mj-lt"/>
              <a:buAutoNum type="arabicPeriod"/>
            </a:pPr>
            <a:r>
              <a:rPr lang="zh-CN" altLang="en-US" sz="2400" b="1" dirty="0">
                <a:solidFill>
                  <a:schemeClr val="tx1"/>
                </a:solidFill>
                <a:latin typeface="Euclid" panose="02020503060505020303" pitchFamily="18" charset="0"/>
                <a:ea typeface="华文细黑" panose="02010600040101010101" pitchFamily="2" charset="-122"/>
              </a:rPr>
              <a:t>打开游标（在程序块 </a:t>
            </a:r>
            <a:r>
              <a:rPr lang="en-US" altLang="zh-CN" sz="2400" b="1" dirty="0">
                <a:solidFill>
                  <a:schemeClr val="tx1"/>
                </a:solidFill>
                <a:latin typeface="Euclid" panose="02020503060505020303" pitchFamily="18" charset="0"/>
                <a:ea typeface="华文细黑" panose="02010600040101010101" pitchFamily="2" charset="-122"/>
              </a:rPr>
              <a:t>BEGIN </a:t>
            </a:r>
            <a:r>
              <a:rPr lang="zh-CN" altLang="en-US" sz="2400" b="1" dirty="0">
                <a:solidFill>
                  <a:schemeClr val="tx1"/>
                </a:solidFill>
                <a:latin typeface="Euclid" panose="02020503060505020303" pitchFamily="18" charset="0"/>
                <a:ea typeface="华文细黑" panose="02010600040101010101" pitchFamily="2" charset="-122"/>
              </a:rPr>
              <a:t>部分）</a:t>
            </a:r>
            <a:endParaRPr lang="en-US" altLang="zh-CN" sz="2400" b="1" dirty="0">
              <a:solidFill>
                <a:schemeClr val="tx1"/>
              </a:solidFill>
              <a:latin typeface="Euclid" panose="02020503060505020303" pitchFamily="18" charset="0"/>
              <a:ea typeface="华文细黑" panose="02010600040101010101" pitchFamily="2" charset="-122"/>
            </a:endParaRPr>
          </a:p>
          <a:p>
            <a:pPr marL="457200" indent="-457200">
              <a:spcBef>
                <a:spcPts val="2400"/>
              </a:spcBef>
              <a:buFont typeface="+mj-lt"/>
              <a:buAutoNum type="arabicPeriod"/>
            </a:pPr>
            <a:r>
              <a:rPr lang="zh-CN" altLang="en-US" sz="2400" b="1" dirty="0">
                <a:solidFill>
                  <a:schemeClr val="tx1"/>
                </a:solidFill>
                <a:latin typeface="Euclid" panose="02020503060505020303" pitchFamily="18" charset="0"/>
                <a:ea typeface="华文细黑" panose="02010600040101010101" pitchFamily="2" charset="-122"/>
              </a:rPr>
              <a:t>读取游标（在程序块 </a:t>
            </a:r>
            <a:r>
              <a:rPr lang="en-US" altLang="zh-CN" sz="2400" b="1" dirty="0">
                <a:solidFill>
                  <a:schemeClr val="tx1"/>
                </a:solidFill>
                <a:latin typeface="Euclid" panose="02020503060505020303" pitchFamily="18" charset="0"/>
                <a:ea typeface="华文细黑" panose="02010600040101010101" pitchFamily="2" charset="-122"/>
              </a:rPr>
              <a:t>BEGIN </a:t>
            </a:r>
            <a:r>
              <a:rPr lang="zh-CN" altLang="en-US" sz="2400" b="1" dirty="0">
                <a:solidFill>
                  <a:schemeClr val="tx1"/>
                </a:solidFill>
                <a:latin typeface="Euclid" panose="02020503060505020303" pitchFamily="18" charset="0"/>
                <a:ea typeface="华文细黑" panose="02010600040101010101" pitchFamily="2" charset="-122"/>
              </a:rPr>
              <a:t>部分）检索结果集合中的数据行，放入指定的输出变量中</a:t>
            </a:r>
            <a:endParaRPr lang="en-US" altLang="zh-CN" sz="2400" b="1" dirty="0">
              <a:solidFill>
                <a:schemeClr val="tx1"/>
              </a:solidFill>
              <a:latin typeface="Euclid" panose="02020503060505020303" pitchFamily="18" charset="0"/>
              <a:ea typeface="华文细黑" panose="02010600040101010101" pitchFamily="2" charset="-122"/>
            </a:endParaRPr>
          </a:p>
          <a:p>
            <a:pPr marL="457200" indent="-457200">
              <a:lnSpc>
                <a:spcPct val="200000"/>
              </a:lnSpc>
              <a:buFont typeface="+mj-lt"/>
              <a:buAutoNum type="arabicPeriod"/>
            </a:pPr>
            <a:endParaRPr lang="en-US" altLang="zh-CN" sz="2400" b="1" dirty="0">
              <a:solidFill>
                <a:schemeClr val="tx1"/>
              </a:solidFill>
              <a:latin typeface="Euclid" panose="02020503060505020303" pitchFamily="18" charset="0"/>
              <a:ea typeface="华文细黑" panose="02010600040101010101" pitchFamily="2" charset="-122"/>
            </a:endParaRPr>
          </a:p>
          <a:p>
            <a:pPr marL="457200" indent="-457200">
              <a:lnSpc>
                <a:spcPct val="200000"/>
              </a:lnSpc>
              <a:buFont typeface="+mj-lt"/>
              <a:buAutoNum type="arabicPeriod"/>
            </a:pPr>
            <a:r>
              <a:rPr lang="zh-CN" altLang="en-US" sz="2400" b="1" dirty="0">
                <a:solidFill>
                  <a:schemeClr val="tx1"/>
                </a:solidFill>
                <a:latin typeface="Euclid" panose="02020503060505020303" pitchFamily="18" charset="0"/>
                <a:ea typeface="华文细黑" panose="02010600040101010101" pitchFamily="2" charset="-122"/>
              </a:rPr>
              <a:t>关闭游标（在程序块 </a:t>
            </a:r>
            <a:r>
              <a:rPr lang="en-US" altLang="zh-CN" sz="2400" b="1" dirty="0">
                <a:solidFill>
                  <a:schemeClr val="tx1"/>
                </a:solidFill>
                <a:latin typeface="Euclid" panose="02020503060505020303" pitchFamily="18" charset="0"/>
                <a:ea typeface="华文细黑" panose="02010600040101010101" pitchFamily="2" charset="-122"/>
              </a:rPr>
              <a:t>BEGIN </a:t>
            </a:r>
            <a:r>
              <a:rPr lang="zh-CN" altLang="en-US" sz="2400" b="1" dirty="0">
                <a:solidFill>
                  <a:schemeClr val="tx1"/>
                </a:solidFill>
                <a:latin typeface="Euclid" panose="02020503060505020303" pitchFamily="18" charset="0"/>
                <a:ea typeface="华文细黑" panose="02010600040101010101" pitchFamily="2" charset="-122"/>
              </a:rPr>
              <a:t>部分）</a:t>
            </a:r>
            <a:endParaRPr lang="en-US" altLang="zh-CN" sz="2400" b="1" dirty="0">
              <a:solidFill>
                <a:schemeClr val="tx1"/>
              </a:solidFill>
              <a:latin typeface="Euclid" panose="02020503060505020303" pitchFamily="18" charset="0"/>
              <a:ea typeface="华文细黑" panose="02010600040101010101" pitchFamily="2" charset="-122"/>
            </a:endParaRPr>
          </a:p>
          <a:p>
            <a:pPr marL="457200" indent="-457200">
              <a:lnSpc>
                <a:spcPct val="150000"/>
              </a:lnSpc>
              <a:buFont typeface="+mj-lt"/>
              <a:buAutoNum type="arabicPeriod"/>
            </a:pPr>
            <a:endParaRPr lang="en-US" altLang="zh-CN" sz="2400" b="1" dirty="0">
              <a:solidFill>
                <a:schemeClr val="tx1"/>
              </a:solidFill>
              <a:latin typeface="Euclid" panose="02020503060505020303" pitchFamily="18" charset="0"/>
              <a:ea typeface="华文细黑" panose="02010600040101010101" pitchFamily="2" charset="-122"/>
            </a:endParaRPr>
          </a:p>
        </p:txBody>
      </p:sp>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dirty="0"/>
          </a:p>
        </p:txBody>
      </p:sp>
      <p:sp>
        <p:nvSpPr>
          <p:cNvPr id="6" name="矩形 5"/>
          <p:cNvSpPr/>
          <p:nvPr/>
        </p:nvSpPr>
        <p:spPr>
          <a:xfrm>
            <a:off x="309259" y="859709"/>
            <a:ext cx="8525482" cy="461665"/>
          </a:xfrm>
          <a:prstGeom prst="rect">
            <a:avLst/>
          </a:prstGeom>
        </p:spPr>
        <p:txBody>
          <a:bodyPr wrap="square">
            <a:spAutoFit/>
          </a:bodyPr>
          <a:lstStyle/>
          <a:p>
            <a:pPr marL="342900" indent="-342900">
              <a:buFont typeface="Wingdings" panose="05000000000000000000" pitchFamily="2" charset="2"/>
              <a:buChar char="p"/>
            </a:pPr>
            <a:r>
              <a:rPr lang="zh-CN" altLang="en-US" sz="2400" b="1" dirty="0">
                <a:solidFill>
                  <a:srgbClr val="C00000"/>
                </a:solidFill>
                <a:latin typeface="华文中宋" panose="02010600040101010101" pitchFamily="2" charset="-122"/>
                <a:ea typeface="华文中宋" panose="02010600040101010101" pitchFamily="2" charset="-122"/>
              </a:rPr>
              <a:t>显式游标</a:t>
            </a:r>
            <a:endParaRPr lang="zh-CN" altLang="en-US" sz="2400" b="1" dirty="0">
              <a:solidFill>
                <a:srgbClr val="C00000"/>
              </a:solidFill>
              <a:latin typeface="华文中宋" panose="02010600040101010101" pitchFamily="2" charset="-122"/>
              <a:ea typeface="华文中宋" panose="02010600040101010101" pitchFamily="2" charset="-122"/>
            </a:endParaRPr>
          </a:p>
        </p:txBody>
      </p:sp>
      <p:sp>
        <p:nvSpPr>
          <p:cNvPr id="7" name="矩形 6"/>
          <p:cNvSpPr/>
          <p:nvPr/>
        </p:nvSpPr>
        <p:spPr>
          <a:xfrm>
            <a:off x="309259" y="2038593"/>
            <a:ext cx="8525482" cy="85505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declare  cursor  </a:t>
            </a:r>
            <a:r>
              <a:rPr lang="en-US" altLang="zh-CN" sz="2800" b="1" dirty="0" err="1">
                <a:solidFill>
                  <a:schemeClr val="tx1"/>
                </a:solidFill>
                <a:latin typeface="Calibri Light" panose="020F0302020204030204" pitchFamily="34" charset="0"/>
                <a:ea typeface="华文细黑" panose="02010600040101010101" pitchFamily="2" charset="-122"/>
                <a:cs typeface="Calibri Light" panose="020F0302020204030204" pitchFamily="34" charset="0"/>
              </a:rPr>
              <a:t>cur_name</a:t>
            </a:r>
            <a:r>
              <a:rPr lang="en-US" altLang="zh-CN" sz="28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[(parameter[, parameter]…)]   </a:t>
            </a:r>
            <a:r>
              <a:rPr lang="en-US" altLang="zh-CN" sz="28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is</a:t>
            </a:r>
            <a:r>
              <a:rPr lang="en-US" altLang="zh-CN" sz="28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select_ sentence;</a:t>
            </a:r>
            <a:endParaRPr lang="en-US" altLang="zh-CN" sz="28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p:txBody>
      </p:sp>
      <p:sp>
        <p:nvSpPr>
          <p:cNvPr id="10" name="矩形 9"/>
          <p:cNvSpPr/>
          <p:nvPr/>
        </p:nvSpPr>
        <p:spPr>
          <a:xfrm>
            <a:off x="298873" y="3243400"/>
            <a:ext cx="8525482" cy="46152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open  </a:t>
            </a:r>
            <a:r>
              <a:rPr lang="en-US" altLang="zh-CN" sz="2800" b="1" dirty="0" err="1">
                <a:solidFill>
                  <a:schemeClr val="tx1"/>
                </a:solidFill>
                <a:latin typeface="Calibri Light" panose="020F0302020204030204" pitchFamily="34" charset="0"/>
                <a:ea typeface="华文细黑" panose="02010600040101010101" pitchFamily="2" charset="-122"/>
                <a:cs typeface="Calibri Light" panose="020F0302020204030204" pitchFamily="34" charset="0"/>
              </a:rPr>
              <a:t>cur_name</a:t>
            </a:r>
            <a:r>
              <a:rPr lang="en-US" altLang="zh-CN" sz="28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endParaRPr lang="en-US" altLang="zh-CN" sz="28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p:txBody>
      </p:sp>
      <p:sp>
        <p:nvSpPr>
          <p:cNvPr id="11" name="矩形 10"/>
          <p:cNvSpPr/>
          <p:nvPr/>
        </p:nvSpPr>
        <p:spPr>
          <a:xfrm>
            <a:off x="319645" y="4458498"/>
            <a:ext cx="8525482" cy="95185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fetch</a:t>
            </a:r>
            <a:r>
              <a:rPr lang="en-US" altLang="zh-CN" sz="28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a:t>
            </a:r>
            <a:r>
              <a:rPr lang="en-US" altLang="zh-CN" sz="2800" b="1" dirty="0" err="1">
                <a:solidFill>
                  <a:schemeClr val="tx1"/>
                </a:solidFill>
                <a:latin typeface="Calibri Light" panose="020F0302020204030204" pitchFamily="34" charset="0"/>
                <a:ea typeface="华文细黑" panose="02010600040101010101" pitchFamily="2" charset="-122"/>
                <a:cs typeface="Calibri Light" panose="020F0302020204030204" pitchFamily="34" charset="0"/>
              </a:rPr>
              <a:t>cur_name</a:t>
            </a:r>
            <a:r>
              <a:rPr lang="en-US" altLang="zh-CN" sz="28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a:t>
            </a:r>
            <a:r>
              <a:rPr lang="en-US" altLang="zh-CN" sz="28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into</a:t>
            </a:r>
            <a:r>
              <a:rPr lang="en-US" altLang="zh-CN" sz="28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 </a:t>
            </a:r>
            <a:r>
              <a:rPr lang="zh-CN" altLang="en-US" sz="28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变量列表</a:t>
            </a:r>
            <a:r>
              <a:rPr lang="en-US" altLang="zh-CN" sz="28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endParaRPr lang="en-US" altLang="zh-CN" sz="28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r>
              <a:rPr lang="en-US" altLang="zh-CN" sz="28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fetch</a:t>
            </a:r>
            <a:r>
              <a:rPr lang="en-US" altLang="zh-CN" sz="28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a:t>
            </a:r>
            <a:r>
              <a:rPr lang="en-US" altLang="zh-CN" sz="2800" b="1" dirty="0" err="1">
                <a:solidFill>
                  <a:schemeClr val="tx1"/>
                </a:solidFill>
                <a:latin typeface="Calibri Light" panose="020F0302020204030204" pitchFamily="34" charset="0"/>
                <a:ea typeface="华文细黑" panose="02010600040101010101" pitchFamily="2" charset="-122"/>
                <a:cs typeface="Calibri Light" panose="020F0302020204030204" pitchFamily="34" charset="0"/>
              </a:rPr>
              <a:t>cur_name</a:t>
            </a:r>
            <a:r>
              <a:rPr lang="en-US" altLang="zh-CN" sz="28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a:t>
            </a:r>
            <a:r>
              <a:rPr lang="en-US" altLang="zh-CN" sz="28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into</a:t>
            </a:r>
            <a:r>
              <a:rPr lang="en-US" altLang="zh-CN" sz="28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PL/SQL  </a:t>
            </a:r>
            <a:r>
              <a:rPr lang="zh-CN" altLang="en-US" sz="28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记录</a:t>
            </a:r>
            <a:r>
              <a:rPr lang="en-US" altLang="zh-CN" sz="28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endParaRPr lang="en-US" altLang="zh-CN" sz="28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p:txBody>
      </p:sp>
      <p:sp>
        <p:nvSpPr>
          <p:cNvPr id="12" name="矩形 11"/>
          <p:cNvSpPr/>
          <p:nvPr/>
        </p:nvSpPr>
        <p:spPr>
          <a:xfrm>
            <a:off x="309259" y="5796550"/>
            <a:ext cx="8525482" cy="46152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close  </a:t>
            </a:r>
            <a:r>
              <a:rPr lang="en-US" altLang="zh-CN" sz="2800" b="1" dirty="0" err="1">
                <a:solidFill>
                  <a:schemeClr val="tx1"/>
                </a:solidFill>
                <a:latin typeface="Calibri Light" panose="020F0302020204030204" pitchFamily="34" charset="0"/>
                <a:ea typeface="华文细黑" panose="02010600040101010101" pitchFamily="2" charset="-122"/>
                <a:cs typeface="Calibri Light" panose="020F0302020204030204" pitchFamily="34" charset="0"/>
              </a:rPr>
              <a:t>cur_name</a:t>
            </a:r>
            <a:r>
              <a:rPr lang="en-US" altLang="zh-CN" sz="20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endParaRPr lang="en-US" altLang="zh-CN" sz="20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p:txBody>
      </p:sp>
      <p:sp>
        <p:nvSpPr>
          <p:cNvPr id="2" name="矩形 1"/>
          <p:cNvSpPr/>
          <p:nvPr/>
        </p:nvSpPr>
        <p:spPr>
          <a:xfrm>
            <a:off x="177420" y="84222"/>
            <a:ext cx="1005403"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游标</a:t>
            </a:r>
            <a:endParaRPr lang="zh-CN" altLang="en-US" sz="3200" b="1" dirty="0">
              <a:ln w="0"/>
              <a:latin typeface="华文细黑" panose="02010600040101010101" pitchFamily="2" charset="-122"/>
              <a:ea typeface="华文细黑" panose="0201060004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09259" y="1362999"/>
            <a:ext cx="8525482" cy="4815732"/>
          </a:xfrm>
          <a:prstGeom prst="rect">
            <a:avLst/>
          </a:prstGeom>
          <a:noFill/>
        </p:spPr>
        <p:style>
          <a:lnRef idx="2">
            <a:schemeClr val="accent6"/>
          </a:lnRef>
          <a:fillRef idx="1">
            <a:schemeClr val="lt1"/>
          </a:fillRef>
          <a:effectRef idx="0">
            <a:schemeClr val="accent6"/>
          </a:effectRef>
          <a:fontRef idx="minor">
            <a:schemeClr val="dk1"/>
          </a:fontRef>
        </p:style>
        <p:txBody>
          <a:bodyPr wrap="square">
            <a:noAutofit/>
          </a:bodyPr>
          <a:lstStyle/>
          <a:p>
            <a:pPr marL="0" lvl="1">
              <a:lnSpc>
                <a:spcPct val="150000"/>
              </a:lnSpc>
            </a:pPr>
            <a:r>
              <a:rPr lang="zh-CN" altLang="en-US" sz="2400" b="1" dirty="0">
                <a:solidFill>
                  <a:schemeClr val="tx1"/>
                </a:solidFill>
                <a:latin typeface="Euclid" panose="02020503060505020303" pitchFamily="18" charset="0"/>
                <a:ea typeface="华文细黑" panose="02010600040101010101" pitchFamily="2" charset="-122"/>
              </a:rPr>
              <a:t>使用显式游标时，需注意以下事项：</a:t>
            </a:r>
            <a:endParaRPr lang="en-US" altLang="zh-CN" sz="2000" b="1" dirty="0">
              <a:solidFill>
                <a:schemeClr val="tx1"/>
              </a:solidFill>
              <a:latin typeface="Euclid" panose="02020503060505020303" pitchFamily="18" charset="0"/>
              <a:ea typeface="华文细黑" panose="02010600040101010101" pitchFamily="2" charset="-122"/>
            </a:endParaRPr>
          </a:p>
          <a:p>
            <a:pPr marL="342900" lvl="1" indent="-342900">
              <a:lnSpc>
                <a:spcPct val="150000"/>
              </a:lnSpc>
              <a:buFont typeface="Wingdings" panose="05000000000000000000" pitchFamily="2" charset="2"/>
              <a:buChar char="l"/>
            </a:pPr>
            <a:r>
              <a:rPr lang="zh-CN" altLang="en-US" sz="2400" b="1" dirty="0">
                <a:solidFill>
                  <a:schemeClr val="tx1"/>
                </a:solidFill>
                <a:latin typeface="Euclid" panose="02020503060505020303" pitchFamily="18" charset="0"/>
                <a:ea typeface="华文细黑" panose="02010600040101010101" pitchFamily="2" charset="-122"/>
              </a:rPr>
              <a:t> 在使用游标过程中，每次都要用</a:t>
            </a:r>
            <a:r>
              <a:rPr lang="en-US" altLang="zh-CN" sz="2400" b="1" dirty="0">
                <a:solidFill>
                  <a:schemeClr val="tx1"/>
                </a:solidFill>
                <a:latin typeface="Euclid" panose="02020503060505020303" pitchFamily="18" charset="0"/>
                <a:ea typeface="华文细黑" panose="02010600040101010101" pitchFamily="2" charset="-122"/>
              </a:rPr>
              <a:t>%FOUND</a:t>
            </a:r>
            <a:r>
              <a:rPr lang="zh-CN" altLang="en-US" sz="2400" b="1" dirty="0">
                <a:solidFill>
                  <a:schemeClr val="tx1"/>
                </a:solidFill>
                <a:latin typeface="Euclid" panose="02020503060505020303" pitchFamily="18" charset="0"/>
                <a:ea typeface="华文细黑" panose="02010600040101010101" pitchFamily="2" charset="-122"/>
              </a:rPr>
              <a:t>和</a:t>
            </a:r>
            <a:r>
              <a:rPr lang="en-US" altLang="zh-CN" sz="2400" b="1" dirty="0">
                <a:solidFill>
                  <a:schemeClr val="tx1"/>
                </a:solidFill>
                <a:latin typeface="Euclid" panose="02020503060505020303" pitchFamily="18" charset="0"/>
                <a:ea typeface="华文细黑" panose="02010600040101010101" pitchFamily="2" charset="-122"/>
              </a:rPr>
              <a:t>%NOTFOUND</a:t>
            </a:r>
            <a:r>
              <a:rPr lang="zh-CN" altLang="en-US" sz="2400" b="1" dirty="0">
                <a:solidFill>
                  <a:schemeClr val="tx1"/>
                </a:solidFill>
                <a:latin typeface="Euclid" panose="02020503060505020303" pitchFamily="18" charset="0"/>
                <a:ea typeface="华文细黑" panose="02010600040101010101" pitchFamily="2" charset="-122"/>
              </a:rPr>
              <a:t>属性检查是否返回成功，即是否还有要操作的行</a:t>
            </a:r>
            <a:r>
              <a:rPr lang="en-US" altLang="zh-CN" sz="2400" b="1" dirty="0">
                <a:solidFill>
                  <a:schemeClr val="tx1"/>
                </a:solidFill>
                <a:latin typeface="Euclid" panose="02020503060505020303" pitchFamily="18" charset="0"/>
                <a:ea typeface="华文细黑" panose="02010600040101010101" pitchFamily="2" charset="-122"/>
              </a:rPr>
              <a:t>;</a:t>
            </a:r>
            <a:endParaRPr lang="zh-CN" altLang="en-US" sz="2400" b="1" dirty="0">
              <a:solidFill>
                <a:schemeClr val="tx1"/>
              </a:solidFill>
              <a:latin typeface="Euclid" panose="02020503060505020303" pitchFamily="18" charset="0"/>
              <a:ea typeface="华文细黑" panose="02010600040101010101" pitchFamily="2" charset="-122"/>
            </a:endParaRPr>
          </a:p>
          <a:p>
            <a:pPr marL="342900" lvl="1" indent="-342900">
              <a:lnSpc>
                <a:spcPct val="150000"/>
              </a:lnSpc>
              <a:buFont typeface="Wingdings" panose="05000000000000000000" pitchFamily="2" charset="2"/>
              <a:buChar char="l"/>
            </a:pPr>
            <a:r>
              <a:rPr lang="zh-CN" altLang="en-US" sz="2400" b="1" dirty="0">
                <a:solidFill>
                  <a:schemeClr val="tx1"/>
                </a:solidFill>
                <a:latin typeface="Euclid" panose="02020503060505020303" pitchFamily="18" charset="0"/>
                <a:ea typeface="华文细黑" panose="02010600040101010101" pitchFamily="2" charset="-122"/>
              </a:rPr>
              <a:t> 在游标中的行存放到变量组中时，对应变量个数和数据类型必须完全一致</a:t>
            </a:r>
            <a:r>
              <a:rPr lang="en-US" altLang="zh-CN" sz="2400" b="1" dirty="0">
                <a:solidFill>
                  <a:schemeClr val="tx1"/>
                </a:solidFill>
                <a:latin typeface="Euclid" panose="02020503060505020303" pitchFamily="18" charset="0"/>
                <a:ea typeface="华文细黑" panose="02010600040101010101" pitchFamily="2" charset="-122"/>
              </a:rPr>
              <a:t>;</a:t>
            </a:r>
            <a:endParaRPr lang="zh-CN" altLang="en-US" sz="2400" b="1" dirty="0">
              <a:solidFill>
                <a:schemeClr val="tx1"/>
              </a:solidFill>
              <a:latin typeface="Euclid" panose="02020503060505020303" pitchFamily="18" charset="0"/>
              <a:ea typeface="华文细黑" panose="02010600040101010101" pitchFamily="2" charset="-122"/>
            </a:endParaRPr>
          </a:p>
          <a:p>
            <a:pPr marL="342900" lvl="1" indent="-342900">
              <a:lnSpc>
                <a:spcPct val="150000"/>
              </a:lnSpc>
              <a:buFont typeface="Wingdings" panose="05000000000000000000" pitchFamily="2" charset="2"/>
              <a:buChar char="l"/>
            </a:pPr>
            <a:r>
              <a:rPr lang="zh-CN" altLang="en-US" sz="2400" b="1" dirty="0">
                <a:solidFill>
                  <a:schemeClr val="tx1"/>
                </a:solidFill>
                <a:latin typeface="Euclid" panose="02020503060505020303" pitchFamily="18" charset="0"/>
                <a:ea typeface="华文细黑" panose="02010600040101010101" pitchFamily="2" charset="-122"/>
              </a:rPr>
              <a:t> 使用完游标必须将其关闭，以释放相应内存资源。</a:t>
            </a:r>
            <a:endParaRPr lang="zh-CN" altLang="en-US" sz="2400" b="1" dirty="0">
              <a:solidFill>
                <a:schemeClr val="tx1"/>
              </a:solidFill>
              <a:latin typeface="Euclid" panose="02020503060505020303" pitchFamily="18" charset="0"/>
              <a:ea typeface="华文细黑" panose="02010600040101010101" pitchFamily="2" charset="-122"/>
            </a:endParaRPr>
          </a:p>
          <a:p>
            <a:pPr lvl="1">
              <a:lnSpc>
                <a:spcPct val="150000"/>
              </a:lnSpc>
            </a:pPr>
            <a:endParaRPr lang="en-US" altLang="zh-CN" sz="2000" b="1" dirty="0">
              <a:solidFill>
                <a:schemeClr val="tx1"/>
              </a:solidFill>
              <a:latin typeface="Euclid" panose="02020503060505020303" pitchFamily="18" charset="0"/>
              <a:ea typeface="华文细黑" panose="02010600040101010101" pitchFamily="2" charset="-122"/>
            </a:endParaRPr>
          </a:p>
        </p:txBody>
      </p:sp>
      <p:sp>
        <p:nvSpPr>
          <p:cNvPr id="3" name="矩形 2"/>
          <p:cNvSpPr/>
          <p:nvPr/>
        </p:nvSpPr>
        <p:spPr>
          <a:xfrm>
            <a:off x="177420" y="84222"/>
            <a:ext cx="1005403"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游标</a:t>
            </a:r>
            <a:endParaRPr lang="zh-CN" altLang="en-US" sz="3200" b="1" dirty="0">
              <a:ln w="0"/>
              <a:latin typeface="华文细黑" panose="02010600040101010101" pitchFamily="2" charset="-122"/>
              <a:ea typeface="华文细黑" panose="02010600040101010101" pitchFamily="2" charset="-122"/>
            </a:endParaRPr>
          </a:p>
        </p:txBody>
      </p:sp>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dirty="0"/>
          </a:p>
        </p:txBody>
      </p:sp>
      <p:sp>
        <p:nvSpPr>
          <p:cNvPr id="6" name="矩形 5"/>
          <p:cNvSpPr/>
          <p:nvPr/>
        </p:nvSpPr>
        <p:spPr>
          <a:xfrm>
            <a:off x="309259" y="859709"/>
            <a:ext cx="8525482" cy="461665"/>
          </a:xfrm>
          <a:prstGeom prst="rect">
            <a:avLst/>
          </a:prstGeom>
        </p:spPr>
        <p:txBody>
          <a:bodyPr wrap="square">
            <a:spAutoFit/>
          </a:bodyPr>
          <a:lstStyle/>
          <a:p>
            <a:pPr marL="342900" indent="-342900">
              <a:buFont typeface="Wingdings" panose="05000000000000000000" pitchFamily="2" charset="2"/>
              <a:buChar char="p"/>
            </a:pPr>
            <a:r>
              <a:rPr lang="zh-CN" altLang="en-US" sz="2400" b="1" dirty="0">
                <a:solidFill>
                  <a:srgbClr val="C00000"/>
                </a:solidFill>
                <a:latin typeface="华文中宋" panose="02010600040101010101" pitchFamily="2" charset="-122"/>
                <a:ea typeface="华文中宋" panose="02010600040101010101" pitchFamily="2" charset="-122"/>
              </a:rPr>
              <a:t>游标定义</a:t>
            </a:r>
            <a:endParaRPr lang="zh-CN" altLang="en-US" sz="2400" b="1" dirty="0">
              <a:solidFill>
                <a:srgbClr val="C00000"/>
              </a:solidFill>
              <a:latin typeface="华文中宋" panose="02010600040101010101" pitchFamily="2" charset="-122"/>
              <a:ea typeface="华文中宋" panose="0201060004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7420" y="84222"/>
            <a:ext cx="1826141" cy="584775"/>
          </a:xfrm>
          <a:prstGeom prst="rect">
            <a:avLst/>
          </a:prstGeom>
          <a:noFill/>
        </p:spPr>
        <p:txBody>
          <a:bodyPr wrap="none" lIns="91440" tIns="45720" rIns="91440" bIns="45720">
            <a:spAutoFit/>
          </a:bodyPr>
          <a:lstStyle/>
          <a:p>
            <a:r>
              <a:rPr lang="zh-CN" altLang="en-US" sz="3200" b="1" cap="none" spc="0" dirty="0">
                <a:ln w="0"/>
                <a:solidFill>
                  <a:schemeClr val="tx1"/>
                </a:solidFill>
                <a:latin typeface="华文细黑" panose="02010600040101010101" pitchFamily="2" charset="-122"/>
                <a:ea typeface="华文细黑" panose="02010600040101010101" pitchFamily="2" charset="-122"/>
              </a:rPr>
              <a:t>内容提纲</a:t>
            </a:r>
            <a:endParaRPr lang="zh-CN" altLang="en-US" sz="3200" b="1" cap="none" spc="0" dirty="0">
              <a:ln w="0"/>
              <a:solidFill>
                <a:schemeClr val="tx1"/>
              </a:solidFill>
              <a:latin typeface="华文细黑" panose="02010600040101010101" pitchFamily="2" charset="-122"/>
              <a:ea typeface="华文细黑" panose="02010600040101010101" pitchFamily="2" charset="-122"/>
            </a:endParaRPr>
          </a:p>
        </p:txBody>
      </p:sp>
      <p:sp>
        <p:nvSpPr>
          <p:cNvPr id="4" name="灯片编号占位符 3"/>
          <p:cNvSpPr>
            <a:spLocks noGrp="1"/>
          </p:cNvSpPr>
          <p:nvPr>
            <p:ph type="sldNum" sz="quarter" idx="12"/>
          </p:nvPr>
        </p:nvSpPr>
        <p:spPr/>
        <p:txBody>
          <a:bodyPr/>
          <a:lstStyle/>
          <a:p>
            <a:fld id="{CA0359FA-D625-4310-B545-F187C9061FA8}" type="slidenum">
              <a:rPr lang="zh-CN" altLang="en-US" smtClean="0"/>
            </a:fld>
            <a:endParaRPr lang="zh-CN" altLang="en-US"/>
          </a:p>
        </p:txBody>
      </p:sp>
      <p:sp>
        <p:nvSpPr>
          <p:cNvPr id="6" name="矩形 5"/>
          <p:cNvSpPr/>
          <p:nvPr/>
        </p:nvSpPr>
        <p:spPr bwMode="auto">
          <a:xfrm>
            <a:off x="2055802" y="1293383"/>
            <a:ext cx="2544286" cy="4271234"/>
          </a:xfrm>
          <a:prstGeom prst="rect">
            <a:avLst/>
          </a:prstGeom>
          <a:noFill/>
        </p:spPr>
        <p:txBody>
          <a:bodyPr wrap="none">
            <a:spAutoFit/>
            <a:scene3d>
              <a:camera prst="perspectiveFront"/>
              <a:lightRig rig="threePt" dir="t"/>
            </a:scene3d>
          </a:bodyPr>
          <a:lstStyle/>
          <a:p>
            <a:pPr marL="914400" lvl="1" indent="-457200" defTabSz="1050290">
              <a:lnSpc>
                <a:spcPct val="200000"/>
              </a:lnSpc>
              <a:buFont typeface="Wingdings" panose="05000000000000000000" pitchFamily="2" charset="2"/>
              <a:buChar char="p"/>
              <a:defRPr/>
            </a:pPr>
            <a:r>
              <a:rPr lang="zh-CN" altLang="en-US" sz="2800" b="1" dirty="0">
                <a:ln w="3175" cmpd="sng">
                  <a:noFill/>
                  <a:prstDash val="solid"/>
                </a:ln>
                <a:solidFill>
                  <a:srgbClr val="002060"/>
                </a:solidFill>
                <a:latin typeface="微软雅黑" panose="020B0503020204020204" pitchFamily="34" charset="-122"/>
                <a:ea typeface="微软雅黑" panose="020B0503020204020204" pitchFamily="34" charset="-122"/>
              </a:rPr>
              <a:t>复习</a:t>
            </a:r>
            <a:endParaRPr lang="en-US" altLang="zh-CN" sz="2800" b="1" dirty="0">
              <a:ln w="3175" cmpd="sng">
                <a:noFill/>
                <a:prstDash val="solid"/>
              </a:ln>
              <a:solidFill>
                <a:srgbClr val="002060"/>
              </a:solidFill>
              <a:latin typeface="微软雅黑" panose="020B0503020204020204" pitchFamily="34" charset="-122"/>
              <a:ea typeface="微软雅黑" panose="020B0503020204020204" pitchFamily="34" charset="-122"/>
            </a:endParaRPr>
          </a:p>
          <a:p>
            <a:pPr marL="914400" lvl="1" indent="-457200" defTabSz="1050290">
              <a:lnSpc>
                <a:spcPct val="200000"/>
              </a:lnSpc>
              <a:buFont typeface="Wingdings" panose="05000000000000000000" pitchFamily="2" charset="2"/>
              <a:buChar char="p"/>
              <a:defRPr/>
            </a:pPr>
            <a:r>
              <a:rPr lang="zh-CN" altLang="en-US" sz="2800" b="1" dirty="0">
                <a:ln w="3175" cmpd="sng">
                  <a:noFill/>
                  <a:prstDash val="solid"/>
                </a:ln>
                <a:solidFill>
                  <a:srgbClr val="C00000"/>
                </a:solidFill>
                <a:latin typeface="微软雅黑" panose="020B0503020204020204" pitchFamily="34" charset="-122"/>
                <a:ea typeface="微软雅黑" panose="020B0503020204020204" pitchFamily="34" charset="-122"/>
              </a:rPr>
              <a:t>存储过程</a:t>
            </a:r>
            <a:endParaRPr lang="en-US" altLang="zh-CN" sz="2800" b="1" dirty="0">
              <a:ln w="3175" cmpd="sng">
                <a:noFill/>
                <a:prstDash val="solid"/>
              </a:ln>
              <a:solidFill>
                <a:srgbClr val="C00000"/>
              </a:solidFill>
              <a:latin typeface="微软雅黑" panose="020B0503020204020204" pitchFamily="34" charset="-122"/>
              <a:ea typeface="微软雅黑" panose="020B0503020204020204" pitchFamily="34" charset="-122"/>
            </a:endParaRPr>
          </a:p>
          <a:p>
            <a:pPr marL="914400" lvl="1" indent="-457200" defTabSz="1050290">
              <a:lnSpc>
                <a:spcPct val="200000"/>
              </a:lnSpc>
              <a:buFont typeface="Wingdings" panose="05000000000000000000" pitchFamily="2" charset="2"/>
              <a:buChar char="p"/>
              <a:defRPr/>
            </a:pPr>
            <a:r>
              <a:rPr lang="zh-CN" altLang="en-US" sz="2800" b="1" dirty="0">
                <a:ln w="3175" cmpd="sng">
                  <a:noFill/>
                  <a:prstDash val="solid"/>
                </a:ln>
                <a:solidFill>
                  <a:srgbClr val="002060"/>
                </a:solidFill>
                <a:latin typeface="微软雅黑" panose="020B0503020204020204" pitchFamily="34" charset="-122"/>
                <a:ea typeface="微软雅黑" panose="020B0503020204020204" pitchFamily="34" charset="-122"/>
              </a:rPr>
              <a:t>函数</a:t>
            </a:r>
            <a:endParaRPr lang="en-US" altLang="zh-CN" sz="2800" b="1" dirty="0">
              <a:ln w="3175" cmpd="sng">
                <a:noFill/>
                <a:prstDash val="solid"/>
              </a:ln>
              <a:solidFill>
                <a:srgbClr val="002060"/>
              </a:solidFill>
              <a:latin typeface="微软雅黑" panose="020B0503020204020204" pitchFamily="34" charset="-122"/>
              <a:ea typeface="微软雅黑" panose="020B0503020204020204" pitchFamily="34" charset="-122"/>
            </a:endParaRPr>
          </a:p>
          <a:p>
            <a:pPr marL="914400" lvl="1" indent="-457200" defTabSz="1050290">
              <a:lnSpc>
                <a:spcPct val="200000"/>
              </a:lnSpc>
              <a:buFont typeface="Wingdings" panose="05000000000000000000" pitchFamily="2" charset="2"/>
              <a:buChar char="p"/>
              <a:defRPr/>
            </a:pPr>
            <a:r>
              <a:rPr lang="zh-CN" altLang="en-US" sz="2800" b="1" dirty="0">
                <a:ln w="3175" cmpd="sng">
                  <a:noFill/>
                  <a:prstDash val="solid"/>
                </a:ln>
                <a:solidFill>
                  <a:srgbClr val="002060"/>
                </a:solidFill>
                <a:latin typeface="微软雅黑" panose="020B0503020204020204" pitchFamily="34" charset="-122"/>
                <a:ea typeface="微软雅黑" panose="020B0503020204020204" pitchFamily="34" charset="-122"/>
              </a:rPr>
              <a:t>触发器</a:t>
            </a:r>
            <a:endParaRPr lang="en-US" altLang="zh-CN" sz="2800" b="1" dirty="0">
              <a:ln w="3175" cmpd="sng">
                <a:noFill/>
                <a:prstDash val="solid"/>
              </a:ln>
              <a:solidFill>
                <a:srgbClr val="002060"/>
              </a:solidFill>
              <a:latin typeface="微软雅黑" panose="020B0503020204020204" pitchFamily="34" charset="-122"/>
              <a:ea typeface="微软雅黑" panose="020B0503020204020204" pitchFamily="34" charset="-122"/>
            </a:endParaRPr>
          </a:p>
          <a:p>
            <a:pPr marL="914400" lvl="1" indent="-457200" defTabSz="1050290">
              <a:lnSpc>
                <a:spcPct val="200000"/>
              </a:lnSpc>
              <a:buFont typeface="Wingdings" panose="05000000000000000000" pitchFamily="2" charset="2"/>
              <a:buChar char="p"/>
              <a:defRPr/>
            </a:pPr>
            <a:r>
              <a:rPr lang="zh-CN" altLang="en-US" sz="2800" b="1" dirty="0">
                <a:ln w="3175" cmpd="sng">
                  <a:noFill/>
                  <a:prstDash val="solid"/>
                </a:ln>
                <a:solidFill>
                  <a:srgbClr val="002060"/>
                </a:solidFill>
                <a:latin typeface="微软雅黑" panose="020B0503020204020204" pitchFamily="34" charset="-122"/>
                <a:ea typeface="微软雅黑" panose="020B0503020204020204" pitchFamily="34" charset="-122"/>
              </a:rPr>
              <a:t>程序包</a:t>
            </a:r>
            <a:endParaRPr lang="en-US" altLang="zh-CN" sz="2800" b="1" dirty="0">
              <a:ln w="3175" cmpd="sng">
                <a:noFill/>
                <a:prstDash val="solid"/>
              </a:ln>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09259" y="1362999"/>
            <a:ext cx="8525482" cy="4993351"/>
          </a:xfrm>
          <a:prstGeom prst="rect">
            <a:avLst/>
          </a:prstGeom>
          <a:noFill/>
        </p:spPr>
        <p:style>
          <a:lnRef idx="2">
            <a:schemeClr val="accent6"/>
          </a:lnRef>
          <a:fillRef idx="1">
            <a:schemeClr val="lt1"/>
          </a:fillRef>
          <a:effectRef idx="0">
            <a:schemeClr val="accent6"/>
          </a:effectRef>
          <a:fontRef idx="minor">
            <a:schemeClr val="dk1"/>
          </a:fontRef>
        </p:style>
        <p:txBody>
          <a:bodyPr wrap="square">
            <a:noAutofit/>
          </a:bodyPr>
          <a:lstStyle/>
          <a:p>
            <a:pPr>
              <a:lnSpc>
                <a:spcPct val="150000"/>
              </a:lnSpc>
            </a:pPr>
            <a:r>
              <a:rPr lang="en-US" altLang="zh-CN" sz="2000" b="1" dirty="0">
                <a:solidFill>
                  <a:schemeClr val="tx1"/>
                </a:solidFill>
                <a:latin typeface="Euclid" panose="02020503060505020303" pitchFamily="18" charset="0"/>
                <a:ea typeface="华文细黑" panose="02010600040101010101" pitchFamily="2" charset="-122"/>
              </a:rPr>
              <a:t>      </a:t>
            </a:r>
            <a:r>
              <a:rPr lang="zh-CN" altLang="en-US" sz="2000" b="1" dirty="0">
                <a:solidFill>
                  <a:schemeClr val="tx1"/>
                </a:solidFill>
                <a:latin typeface="Euclid" panose="02020503060505020303" pitchFamily="18" charset="0"/>
                <a:ea typeface="华文细黑" panose="02010600040101010101" pitchFamily="2" charset="-122"/>
              </a:rPr>
              <a:t>存储过程是一种命名的 </a:t>
            </a:r>
            <a:r>
              <a:rPr lang="en-US" altLang="zh-CN" sz="2000" b="1" dirty="0">
                <a:solidFill>
                  <a:schemeClr val="tx1"/>
                </a:solidFill>
                <a:latin typeface="Euclid" panose="02020503060505020303" pitchFamily="18" charset="0"/>
                <a:ea typeface="华文细黑" panose="02010600040101010101" pitchFamily="2" charset="-122"/>
              </a:rPr>
              <a:t>PL/SQL </a:t>
            </a:r>
            <a:r>
              <a:rPr lang="zh-CN" altLang="en-US" sz="2000" b="1" dirty="0">
                <a:solidFill>
                  <a:schemeClr val="tx1"/>
                </a:solidFill>
                <a:latin typeface="Euclid" panose="02020503060505020303" pitchFamily="18" charset="0"/>
                <a:ea typeface="华文细黑" panose="02010600040101010101" pitchFamily="2" charset="-122"/>
              </a:rPr>
              <a:t>程序块，用于完成特定的数据库功能，该程序块经过编译后存储在数据库系统中。在使用的时候，用户通过指定已经定义的存储过程名称并给出相应的存储过程参数来调用并执行它，从而完成数据库操作。</a:t>
            </a:r>
            <a:endParaRPr lang="en-US" altLang="zh-CN" sz="2000" b="1" dirty="0">
              <a:solidFill>
                <a:schemeClr val="tx1"/>
              </a:solidFill>
              <a:latin typeface="Euclid" panose="02020503060505020303" pitchFamily="18" charset="0"/>
              <a:ea typeface="华文细黑" panose="02010600040101010101" pitchFamily="2" charset="-122"/>
            </a:endParaRPr>
          </a:p>
          <a:p>
            <a:pPr marL="342900" indent="-342900">
              <a:lnSpc>
                <a:spcPct val="150000"/>
              </a:lnSpc>
              <a:buFont typeface="Wingdings" panose="05000000000000000000" pitchFamily="2" charset="2"/>
              <a:buChar char="l"/>
            </a:pPr>
            <a:r>
              <a:rPr lang="zh-CN" altLang="en-US" sz="2000" b="1" dirty="0">
                <a:solidFill>
                  <a:schemeClr val="tx1"/>
                </a:solidFill>
                <a:latin typeface="Euclid" panose="02020503060505020303" pitchFamily="18" charset="0"/>
                <a:ea typeface="华文细黑" panose="02010600040101010101" pitchFamily="2" charset="-122"/>
              </a:rPr>
              <a:t>创建过程</a:t>
            </a:r>
            <a:endParaRPr lang="zh-CN" altLang="en-US" sz="2000" b="1" dirty="0">
              <a:solidFill>
                <a:schemeClr val="tx1"/>
              </a:solidFill>
              <a:latin typeface="Euclid" panose="02020503060505020303" pitchFamily="18" charset="0"/>
              <a:ea typeface="华文细黑" panose="02010600040101010101" pitchFamily="2" charset="-122"/>
            </a:endParaRPr>
          </a:p>
        </p:txBody>
      </p:sp>
      <p:sp>
        <p:nvSpPr>
          <p:cNvPr id="3" name="矩形 2"/>
          <p:cNvSpPr/>
          <p:nvPr/>
        </p:nvSpPr>
        <p:spPr>
          <a:xfrm>
            <a:off x="177420" y="84222"/>
            <a:ext cx="1826141"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存储过程</a:t>
            </a:r>
            <a:endParaRPr lang="zh-CN" altLang="en-US" sz="3200" b="1" dirty="0">
              <a:ln w="0"/>
              <a:latin typeface="华文细黑" panose="02010600040101010101" pitchFamily="2" charset="-122"/>
              <a:ea typeface="华文细黑" panose="02010600040101010101" pitchFamily="2" charset="-122"/>
            </a:endParaRPr>
          </a:p>
        </p:txBody>
      </p:sp>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dirty="0"/>
          </a:p>
        </p:txBody>
      </p:sp>
      <p:sp>
        <p:nvSpPr>
          <p:cNvPr id="6" name="矩形 5"/>
          <p:cNvSpPr/>
          <p:nvPr/>
        </p:nvSpPr>
        <p:spPr>
          <a:xfrm>
            <a:off x="309259" y="859709"/>
            <a:ext cx="8525482" cy="461665"/>
          </a:xfrm>
          <a:prstGeom prst="rect">
            <a:avLst/>
          </a:prstGeom>
        </p:spPr>
        <p:txBody>
          <a:bodyPr wrap="square">
            <a:spAutoFit/>
          </a:bodyPr>
          <a:lstStyle/>
          <a:p>
            <a:pPr marL="342900" indent="-342900">
              <a:buFont typeface="Wingdings" panose="05000000000000000000" pitchFamily="2" charset="2"/>
              <a:buChar char="p"/>
            </a:pPr>
            <a:r>
              <a:rPr lang="zh-CN" altLang="en-US" sz="2400" b="1" dirty="0">
                <a:solidFill>
                  <a:srgbClr val="C00000"/>
                </a:solidFill>
                <a:latin typeface="华文中宋" panose="02010600040101010101" pitchFamily="2" charset="-122"/>
                <a:ea typeface="华文中宋" panose="02010600040101010101" pitchFamily="2" charset="-122"/>
              </a:rPr>
              <a:t>存储过程</a:t>
            </a:r>
            <a:endParaRPr lang="zh-CN" altLang="en-US" sz="2400" b="1" dirty="0">
              <a:solidFill>
                <a:srgbClr val="C00000"/>
              </a:solidFill>
              <a:latin typeface="华文中宋" panose="02010600040101010101" pitchFamily="2" charset="-122"/>
              <a:ea typeface="华文中宋" panose="02010600040101010101" pitchFamily="2" charset="-122"/>
            </a:endParaRPr>
          </a:p>
        </p:txBody>
      </p:sp>
      <p:sp>
        <p:nvSpPr>
          <p:cNvPr id="7" name="矩形 6"/>
          <p:cNvSpPr/>
          <p:nvPr/>
        </p:nvSpPr>
        <p:spPr>
          <a:xfrm>
            <a:off x="309259" y="3291840"/>
            <a:ext cx="8525482" cy="310613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create </a:t>
            </a:r>
            <a:r>
              <a:rPr lang="en-US" altLang="zh-CN" sz="28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 or replace ]  </a:t>
            </a:r>
            <a:r>
              <a:rPr lang="en-US" altLang="zh-CN" sz="28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procedure </a:t>
            </a:r>
            <a:r>
              <a:rPr lang="en-US" altLang="zh-CN" sz="28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a:t>
            </a:r>
            <a:r>
              <a:rPr lang="en-US" altLang="zh-CN" sz="2800" b="1" dirty="0" err="1">
                <a:solidFill>
                  <a:schemeClr val="tx1"/>
                </a:solidFill>
                <a:latin typeface="Calibri Light" panose="020F0302020204030204" pitchFamily="34" charset="0"/>
                <a:ea typeface="华文细黑" panose="02010600040101010101" pitchFamily="2" charset="-122"/>
                <a:cs typeface="Calibri Light" panose="020F0302020204030204" pitchFamily="34" charset="0"/>
              </a:rPr>
              <a:t>pro_name</a:t>
            </a:r>
            <a:r>
              <a:rPr lang="en-US" altLang="zh-CN" sz="28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 ( parameter1 [ ,parameter2 ]… ) ]  </a:t>
            </a:r>
            <a:r>
              <a:rPr lang="en-US" altLang="zh-CN" sz="2800" b="1" dirty="0" err="1">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is|as</a:t>
            </a:r>
            <a:r>
              <a:rPr lang="en-US" altLang="zh-CN" sz="28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   </a:t>
            </a:r>
            <a:r>
              <a:rPr lang="en-US" altLang="zh-CN" sz="28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r>
              <a:rPr lang="en-US" altLang="zh-CN" sz="2800" b="1" dirty="0" err="1">
                <a:solidFill>
                  <a:schemeClr val="tx1"/>
                </a:solidFill>
                <a:latin typeface="Calibri Light" panose="020F0302020204030204" pitchFamily="34" charset="0"/>
                <a:ea typeface="华文细黑" panose="02010600040101010101" pitchFamily="2" charset="-122"/>
                <a:cs typeface="Calibri Light" panose="020F0302020204030204" pitchFamily="34" charset="0"/>
              </a:rPr>
              <a:t>inner_variable</a:t>
            </a:r>
            <a:r>
              <a:rPr lang="en-US" altLang="zh-CN" sz="28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endParaRPr lang="en-US" altLang="zh-CN" sz="28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r>
              <a:rPr lang="en-US" altLang="zh-CN" sz="28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begin</a:t>
            </a:r>
            <a:endParaRPr lang="en-US" altLang="zh-CN" sz="28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endParaRPr>
          </a:p>
          <a:p>
            <a:r>
              <a:rPr lang="en-US" altLang="zh-CN" sz="28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a:t>
            </a:r>
            <a:r>
              <a:rPr lang="en-US" altLang="zh-CN" sz="2800" b="1" dirty="0" err="1">
                <a:solidFill>
                  <a:schemeClr val="tx1"/>
                </a:solidFill>
                <a:latin typeface="Calibri Light" panose="020F0302020204030204" pitchFamily="34" charset="0"/>
                <a:ea typeface="华文细黑" panose="02010600040101010101" pitchFamily="2" charset="-122"/>
                <a:cs typeface="Calibri Light" panose="020F0302020204030204" pitchFamily="34" charset="0"/>
              </a:rPr>
              <a:t>plsql_sentences</a:t>
            </a:r>
            <a:r>
              <a:rPr lang="en-US" altLang="zh-CN" sz="28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endParaRPr lang="en-US" altLang="zh-CN" sz="28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r>
              <a:rPr lang="en-US" altLang="zh-CN" sz="28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[exception]</a:t>
            </a:r>
            <a:endParaRPr lang="en-US" altLang="zh-CN" sz="28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endParaRPr>
          </a:p>
          <a:p>
            <a:r>
              <a:rPr lang="en-US" altLang="zh-CN" sz="28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a:t>
            </a:r>
            <a:r>
              <a:rPr lang="en-US" altLang="zh-CN" sz="2800" b="1" dirty="0" err="1">
                <a:solidFill>
                  <a:schemeClr val="tx1"/>
                </a:solidFill>
                <a:latin typeface="Calibri Light" panose="020F0302020204030204" pitchFamily="34" charset="0"/>
                <a:ea typeface="华文细黑" panose="02010600040101010101" pitchFamily="2" charset="-122"/>
                <a:cs typeface="Calibri Light" panose="020F0302020204030204" pitchFamily="34" charset="0"/>
              </a:rPr>
              <a:t>dowith</a:t>
            </a:r>
            <a:r>
              <a:rPr lang="en-US" altLang="zh-CN" sz="28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_ sentences;]</a:t>
            </a:r>
            <a:endParaRPr lang="en-US" altLang="zh-CN" sz="28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r>
              <a:rPr lang="en-US" altLang="zh-CN" sz="28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end</a:t>
            </a:r>
            <a:r>
              <a:rPr lang="en-US" altLang="zh-CN" sz="28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a:t>
            </a:r>
            <a:r>
              <a:rPr lang="en-US" altLang="zh-CN" sz="2800" b="1" dirty="0" err="1">
                <a:solidFill>
                  <a:schemeClr val="tx1"/>
                </a:solidFill>
                <a:latin typeface="Calibri Light" panose="020F0302020204030204" pitchFamily="34" charset="0"/>
                <a:ea typeface="华文细黑" panose="02010600040101010101" pitchFamily="2" charset="-122"/>
                <a:cs typeface="Calibri Light" panose="020F0302020204030204" pitchFamily="34" charset="0"/>
              </a:rPr>
              <a:t>pro_name</a:t>
            </a:r>
            <a:r>
              <a:rPr lang="en-US" altLang="zh-CN" sz="28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endParaRPr lang="en-US" altLang="zh-CN" sz="28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p:txBody>
      </p:sp>
      <p:sp>
        <p:nvSpPr>
          <p:cNvPr id="2" name="对话气泡: 矩形 1"/>
          <p:cNvSpPr/>
          <p:nvPr/>
        </p:nvSpPr>
        <p:spPr>
          <a:xfrm>
            <a:off x="4933017" y="4236674"/>
            <a:ext cx="724619" cy="483079"/>
          </a:xfrm>
          <a:prstGeom prst="wedgeRectCallout">
            <a:avLst>
              <a:gd name="adj1" fmla="val -68154"/>
              <a:gd name="adj2" fmla="val -63010"/>
            </a:avLst>
          </a:prstGeom>
          <a:solidFill>
            <a:schemeClr val="accent2">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rgbClr val="7030A0"/>
                </a:solidFill>
              </a:rPr>
              <a:t>内部变量</a:t>
            </a:r>
            <a:endParaRPr lang="zh-CN" altLang="en-US" sz="1600" b="1" dirty="0">
              <a:solidFill>
                <a:srgbClr val="7030A0"/>
              </a:solidFill>
            </a:endParaRPr>
          </a:p>
        </p:txBody>
      </p:sp>
      <p:sp>
        <p:nvSpPr>
          <p:cNvPr id="10" name="对话气泡: 矩形 9"/>
          <p:cNvSpPr/>
          <p:nvPr/>
        </p:nvSpPr>
        <p:spPr>
          <a:xfrm>
            <a:off x="5295326" y="2767135"/>
            <a:ext cx="3167186" cy="483079"/>
          </a:xfrm>
          <a:prstGeom prst="wedgeRectCallout">
            <a:avLst>
              <a:gd name="adj1" fmla="val 10441"/>
              <a:gd name="adj2" fmla="val 88775"/>
            </a:avLst>
          </a:prstGeom>
          <a:solidFill>
            <a:schemeClr val="accent2">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rgbClr val="7030A0"/>
                </a:solidFill>
              </a:rPr>
              <a:t>参数</a:t>
            </a:r>
            <a:r>
              <a:rPr lang="en-US" altLang="zh-CN" sz="16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[IN|OUT|IN OUT] </a:t>
            </a:r>
            <a:r>
              <a:rPr lang="zh-CN" altLang="en-US" sz="1600" b="1" dirty="0">
                <a:solidFill>
                  <a:srgbClr val="7030A0"/>
                </a:solidFill>
                <a:latin typeface="Calibri Light" panose="020F0302020204030204" pitchFamily="34" charset="0"/>
                <a:ea typeface="华文细黑" panose="02010600040101010101" pitchFamily="2" charset="-122"/>
                <a:cs typeface="Calibri Light" panose="020F0302020204030204" pitchFamily="34" charset="0"/>
              </a:rPr>
              <a:t>参数类型（默认为</a:t>
            </a:r>
            <a:r>
              <a:rPr lang="en-US" altLang="zh-CN" sz="16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in</a:t>
            </a:r>
            <a:r>
              <a:rPr lang="en-US" altLang="zh-CN" sz="1600" b="1" dirty="0">
                <a:solidFill>
                  <a:srgbClr val="7030A0"/>
                </a:solidFill>
                <a:latin typeface="Calibri Light" panose="020F0302020204030204" pitchFamily="34" charset="0"/>
                <a:ea typeface="华文细黑" panose="02010600040101010101" pitchFamily="2" charset="-122"/>
                <a:cs typeface="Calibri Light" panose="020F0302020204030204" pitchFamily="34" charset="0"/>
              </a:rPr>
              <a:t> </a:t>
            </a:r>
            <a:r>
              <a:rPr lang="zh-CN" altLang="en-US" sz="1600" b="1" dirty="0">
                <a:solidFill>
                  <a:srgbClr val="7030A0"/>
                </a:solidFill>
                <a:latin typeface="Calibri Light" panose="020F0302020204030204" pitchFamily="34" charset="0"/>
                <a:ea typeface="华文细黑" panose="02010600040101010101" pitchFamily="2" charset="-122"/>
                <a:cs typeface="Calibri Light" panose="020F0302020204030204" pitchFamily="34" charset="0"/>
              </a:rPr>
              <a:t>）</a:t>
            </a:r>
            <a:endParaRPr lang="zh-CN" altLang="en-US" sz="1600" dirty="0">
              <a:solidFill>
                <a:srgbClr val="7030A0"/>
              </a:solidFill>
            </a:endParaRPr>
          </a:p>
        </p:txBody>
      </p:sp>
      <p:sp>
        <p:nvSpPr>
          <p:cNvPr id="11" name="文本框 10"/>
          <p:cNvSpPr txBox="1"/>
          <p:nvPr/>
        </p:nvSpPr>
        <p:spPr>
          <a:xfrm>
            <a:off x="3614057" y="4827747"/>
            <a:ext cx="5031922" cy="504946"/>
          </a:xfrm>
          <a:prstGeom prst="rect">
            <a:avLst/>
          </a:prstGeom>
          <a:solidFill>
            <a:schemeClr val="accent4">
              <a:lumMod val="40000"/>
              <a:lumOff val="60000"/>
            </a:schemeClr>
          </a:solidFill>
        </p:spPr>
        <p:txBody>
          <a:bodyPr wrap="square">
            <a:spAutoFit/>
          </a:bodyPr>
          <a:lstStyle/>
          <a:p>
            <a:pPr lvl="1" eaLnBrk="1" hangingPunct="1">
              <a:lnSpc>
                <a:spcPct val="150000"/>
              </a:lnSpc>
              <a:spcBef>
                <a:spcPct val="0"/>
              </a:spcBef>
            </a:pPr>
            <a:r>
              <a:rPr lang="zh-CN" altLang="en-US" sz="2000" b="1" dirty="0">
                <a:latin typeface="Arial" panose="020B0604020202020204" pitchFamily="34" charset="0"/>
              </a:rPr>
              <a:t>存储过程执行特定操作，</a:t>
            </a:r>
            <a:r>
              <a:rPr lang="zh-CN" altLang="en-US" sz="2000" b="1" dirty="0">
                <a:solidFill>
                  <a:srgbClr val="FF0000"/>
                </a:solidFill>
                <a:latin typeface="Arial" panose="020B0604020202020204" pitchFamily="34" charset="0"/>
              </a:rPr>
              <a:t>不需要返回值</a:t>
            </a:r>
            <a:endParaRPr lang="zh-CN" altLang="en-US" sz="2000" b="1" dirty="0">
              <a:solidFill>
                <a:srgbClr val="FF0000"/>
              </a:solidFill>
              <a:latin typeface="Arial" panose="020B0604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272747" y="294418"/>
            <a:ext cx="8525482" cy="6196139"/>
          </a:xfrm>
          <a:prstGeom prst="rect">
            <a:avLst/>
          </a:prstGeom>
          <a:solidFill>
            <a:schemeClr val="accent4">
              <a:lumMod val="20000"/>
              <a:lumOff val="80000"/>
            </a:schemeClr>
          </a:solidFill>
        </p:spPr>
        <p:style>
          <a:lnRef idx="2">
            <a:schemeClr val="accent6"/>
          </a:lnRef>
          <a:fillRef idx="1">
            <a:schemeClr val="lt1"/>
          </a:fillRef>
          <a:effectRef idx="0">
            <a:schemeClr val="accent6"/>
          </a:effectRef>
          <a:fontRef idx="minor">
            <a:schemeClr val="dk1"/>
          </a:fontRef>
        </p:style>
        <p:txBody>
          <a:bodyPr wrap="square">
            <a:noAutofit/>
          </a:bodyPr>
          <a:lstStyle/>
          <a:p>
            <a:pPr>
              <a:lnSpc>
                <a:spcPct val="150000"/>
              </a:lnSpc>
            </a:pPr>
            <a:r>
              <a:rPr lang="zh-CN" altLang="en-US" sz="2800" b="1" dirty="0">
                <a:solidFill>
                  <a:schemeClr val="tx1"/>
                </a:solidFill>
                <a:latin typeface="Euclid" panose="02020503060505020303" pitchFamily="18" charset="0"/>
                <a:ea typeface="华文细黑" panose="02010600040101010101" pitchFamily="2" charset="-122"/>
              </a:rPr>
              <a:t>说明：</a:t>
            </a:r>
            <a:endParaRPr lang="en-US" altLang="zh-CN" sz="2800" b="1" dirty="0">
              <a:solidFill>
                <a:schemeClr val="tx1"/>
              </a:solidFill>
              <a:latin typeface="Euclid" panose="02020503060505020303" pitchFamily="18" charset="0"/>
              <a:ea typeface="华文细黑" panose="02010600040101010101" pitchFamily="2" charset="-122"/>
            </a:endParaRPr>
          </a:p>
          <a:p>
            <a:r>
              <a:rPr lang="zh-CN" altLang="en-US" sz="2200" b="1" dirty="0">
                <a:solidFill>
                  <a:schemeClr val="tx1"/>
                </a:solidFill>
                <a:latin typeface="Euclid" panose="02020503060505020303" pitchFamily="18" charset="0"/>
                <a:ea typeface="华文细黑" panose="02010600040101010101" pitchFamily="2" charset="-122"/>
              </a:rPr>
              <a:t>（</a:t>
            </a:r>
            <a:r>
              <a:rPr lang="en-US" altLang="zh-CN" sz="2200" b="1" dirty="0">
                <a:solidFill>
                  <a:schemeClr val="tx1"/>
                </a:solidFill>
                <a:latin typeface="Euclid" panose="02020503060505020303" pitchFamily="18" charset="0"/>
                <a:ea typeface="华文细黑" panose="02010600040101010101" pitchFamily="2" charset="-122"/>
              </a:rPr>
              <a:t>1</a:t>
            </a:r>
            <a:r>
              <a:rPr lang="zh-CN" altLang="en-US" sz="2200" b="1" dirty="0">
                <a:solidFill>
                  <a:schemeClr val="tx1"/>
                </a:solidFill>
                <a:latin typeface="Euclid" panose="02020503060505020303" pitchFamily="18" charset="0"/>
                <a:ea typeface="华文细黑" panose="02010600040101010101" pitchFamily="2" charset="-122"/>
              </a:rPr>
              <a:t>）</a:t>
            </a:r>
            <a:r>
              <a:rPr lang="en-US" altLang="zh-CN" sz="2200" b="1" dirty="0">
                <a:solidFill>
                  <a:schemeClr val="tx1"/>
                </a:solidFill>
                <a:latin typeface="Euclid" panose="02020503060505020303" pitchFamily="18" charset="0"/>
                <a:ea typeface="华文细黑" panose="02010600040101010101" pitchFamily="2" charset="-122"/>
              </a:rPr>
              <a:t>OR REPLACE</a:t>
            </a:r>
            <a:r>
              <a:rPr lang="zh-CN" altLang="en-US" sz="2200" b="1" dirty="0">
                <a:solidFill>
                  <a:schemeClr val="tx1"/>
                </a:solidFill>
                <a:latin typeface="Euclid" panose="02020503060505020303" pitchFamily="18" charset="0"/>
                <a:ea typeface="华文细黑" panose="02010600040101010101" pitchFamily="2" charset="-122"/>
              </a:rPr>
              <a:t>：如果指定的过程已存在，则覆盖同名的存储过程。（</a:t>
            </a:r>
            <a:r>
              <a:rPr lang="en-US" altLang="zh-CN" sz="2200" b="1" dirty="0">
                <a:solidFill>
                  <a:schemeClr val="tx1"/>
                </a:solidFill>
                <a:latin typeface="Euclid" panose="02020503060505020303" pitchFamily="18" charset="0"/>
                <a:ea typeface="华文细黑" panose="02010600040101010101" pitchFamily="2" charset="-122"/>
              </a:rPr>
              <a:t>2</a:t>
            </a:r>
            <a:r>
              <a:rPr lang="zh-CN" altLang="en-US" sz="2200" b="1" dirty="0">
                <a:solidFill>
                  <a:schemeClr val="tx1"/>
                </a:solidFill>
                <a:latin typeface="Euclid" panose="02020503060505020303" pitchFamily="18" charset="0"/>
                <a:ea typeface="华文细黑" panose="02010600040101010101" pitchFamily="2" charset="-122"/>
              </a:rPr>
              <a:t>）参数名：存储过程的参数名必须符合有关标识符的规则，存储过程中的参数称为形式参数</a:t>
            </a:r>
            <a:r>
              <a:rPr lang="en-US" altLang="zh-CN" sz="2200" b="1" dirty="0">
                <a:solidFill>
                  <a:schemeClr val="tx1"/>
                </a:solidFill>
                <a:latin typeface="Euclid" panose="02020503060505020303" pitchFamily="18" charset="0"/>
                <a:ea typeface="华文细黑" panose="02010600040101010101" pitchFamily="2" charset="-122"/>
              </a:rPr>
              <a:t>(</a:t>
            </a:r>
            <a:r>
              <a:rPr lang="zh-CN" altLang="en-US" sz="2200" b="1" dirty="0">
                <a:solidFill>
                  <a:schemeClr val="tx1"/>
                </a:solidFill>
                <a:latin typeface="Euclid" panose="02020503060505020303" pitchFamily="18" charset="0"/>
                <a:ea typeface="华文细黑" panose="02010600040101010101" pitchFamily="2" charset="-122"/>
              </a:rPr>
              <a:t>简称形参</a:t>
            </a:r>
            <a:r>
              <a:rPr lang="en-US" altLang="zh-CN" sz="2200" b="1" dirty="0">
                <a:solidFill>
                  <a:schemeClr val="tx1"/>
                </a:solidFill>
                <a:latin typeface="Euclid" panose="02020503060505020303" pitchFamily="18" charset="0"/>
                <a:ea typeface="华文细黑" panose="02010600040101010101" pitchFamily="2" charset="-122"/>
              </a:rPr>
              <a:t>)</a:t>
            </a:r>
            <a:r>
              <a:rPr lang="zh-CN" altLang="en-US" sz="2200" b="1" dirty="0">
                <a:solidFill>
                  <a:schemeClr val="tx1"/>
                </a:solidFill>
                <a:latin typeface="Euclid" panose="02020503060505020303" pitchFamily="18" charset="0"/>
                <a:ea typeface="华文细黑" panose="02010600040101010101" pitchFamily="2" charset="-122"/>
              </a:rPr>
              <a:t>，可以声明一个或多个形参，调用带参数的存储过程则应提供相应的实际参数</a:t>
            </a:r>
            <a:r>
              <a:rPr lang="en-US" altLang="zh-CN" sz="2200" b="1" dirty="0">
                <a:solidFill>
                  <a:schemeClr val="tx1"/>
                </a:solidFill>
                <a:latin typeface="Euclid" panose="02020503060505020303" pitchFamily="18" charset="0"/>
                <a:ea typeface="华文细黑" panose="02010600040101010101" pitchFamily="2" charset="-122"/>
              </a:rPr>
              <a:t>(</a:t>
            </a:r>
            <a:r>
              <a:rPr lang="zh-CN" altLang="en-US" sz="2200" b="1" dirty="0">
                <a:solidFill>
                  <a:schemeClr val="tx1"/>
                </a:solidFill>
                <a:latin typeface="Euclid" panose="02020503060505020303" pitchFamily="18" charset="0"/>
                <a:ea typeface="华文细黑" panose="02010600040101010101" pitchFamily="2" charset="-122"/>
              </a:rPr>
              <a:t>简称实参</a:t>
            </a:r>
            <a:r>
              <a:rPr lang="en-US" altLang="zh-CN" sz="2200" b="1" dirty="0">
                <a:solidFill>
                  <a:schemeClr val="tx1"/>
                </a:solidFill>
                <a:latin typeface="Euclid" panose="02020503060505020303" pitchFamily="18" charset="0"/>
                <a:ea typeface="华文细黑" panose="02010600040101010101" pitchFamily="2" charset="-122"/>
              </a:rPr>
              <a:t>)</a:t>
            </a:r>
            <a:r>
              <a:rPr lang="zh-CN" altLang="en-US" sz="2200" b="1" dirty="0">
                <a:solidFill>
                  <a:schemeClr val="tx1"/>
                </a:solidFill>
                <a:latin typeface="Euclid" panose="02020503060505020303" pitchFamily="18" charset="0"/>
                <a:ea typeface="华文细黑" panose="02010600040101010101" pitchFamily="2" charset="-122"/>
              </a:rPr>
              <a:t>。</a:t>
            </a:r>
            <a:endParaRPr lang="en-US" altLang="zh-CN" sz="2200" b="1" dirty="0">
              <a:solidFill>
                <a:schemeClr val="tx1"/>
              </a:solidFill>
              <a:latin typeface="Euclid" panose="02020503060505020303" pitchFamily="18" charset="0"/>
              <a:ea typeface="华文细黑" panose="02010600040101010101" pitchFamily="2" charset="-122"/>
            </a:endParaRPr>
          </a:p>
          <a:p>
            <a:r>
              <a:rPr lang="zh-CN" altLang="en-US" sz="2200" b="1" dirty="0">
                <a:solidFill>
                  <a:schemeClr val="tx1"/>
                </a:solidFill>
                <a:latin typeface="Euclid" panose="02020503060505020303" pitchFamily="18" charset="0"/>
                <a:ea typeface="华文细黑" panose="02010600040101010101" pitchFamily="2" charset="-122"/>
              </a:rPr>
              <a:t>（</a:t>
            </a:r>
            <a:r>
              <a:rPr lang="en-US" altLang="zh-CN" sz="2200" b="1" dirty="0">
                <a:solidFill>
                  <a:schemeClr val="tx1"/>
                </a:solidFill>
                <a:latin typeface="Euclid" panose="02020503060505020303" pitchFamily="18" charset="0"/>
                <a:ea typeface="华文细黑" panose="02010600040101010101" pitchFamily="2" charset="-122"/>
              </a:rPr>
              <a:t>3</a:t>
            </a:r>
            <a:r>
              <a:rPr lang="zh-CN" altLang="en-US" sz="2200" b="1" dirty="0">
                <a:solidFill>
                  <a:schemeClr val="tx1"/>
                </a:solidFill>
                <a:latin typeface="Euclid" panose="02020503060505020303" pitchFamily="18" charset="0"/>
                <a:ea typeface="华文细黑" panose="02010600040101010101" pitchFamily="2" charset="-122"/>
              </a:rPr>
              <a:t>）</a:t>
            </a:r>
            <a:r>
              <a:rPr lang="zh-CN" altLang="en-US" sz="2200" b="1" dirty="0">
                <a:solidFill>
                  <a:srgbClr val="C00000"/>
                </a:solidFill>
                <a:latin typeface="Euclid" panose="02020503060505020303" pitchFamily="18" charset="0"/>
                <a:ea typeface="华文细黑" panose="02010600040101010101" pitchFamily="2" charset="-122"/>
              </a:rPr>
              <a:t>参数类型</a:t>
            </a:r>
            <a:r>
              <a:rPr lang="zh-CN" altLang="en-US" sz="2200" b="1" dirty="0">
                <a:solidFill>
                  <a:schemeClr val="tx1"/>
                </a:solidFill>
                <a:latin typeface="Euclid" panose="02020503060505020303" pitchFamily="18" charset="0"/>
                <a:ea typeface="华文细黑" panose="02010600040101010101" pitchFamily="2" charset="-122"/>
              </a:rPr>
              <a:t>：存储过程的参数类型有</a:t>
            </a:r>
            <a:r>
              <a:rPr lang="en-US" altLang="zh-CN" sz="2200" b="1" dirty="0">
                <a:solidFill>
                  <a:srgbClr val="7030A0"/>
                </a:solidFill>
                <a:latin typeface="Euclid" panose="02020503060505020303" pitchFamily="18" charset="0"/>
                <a:ea typeface="华文细黑" panose="02010600040101010101" pitchFamily="2" charset="-122"/>
              </a:rPr>
              <a:t>IN</a:t>
            </a:r>
            <a:r>
              <a:rPr lang="zh-CN" altLang="en-US" sz="2200" b="1" dirty="0">
                <a:solidFill>
                  <a:srgbClr val="7030A0"/>
                </a:solidFill>
                <a:latin typeface="Euclid" panose="02020503060505020303" pitchFamily="18" charset="0"/>
                <a:ea typeface="华文细黑" panose="02010600040101010101" pitchFamily="2" charset="-122"/>
              </a:rPr>
              <a:t>、</a:t>
            </a:r>
            <a:r>
              <a:rPr lang="en-US" altLang="zh-CN" sz="2200" b="1" dirty="0">
                <a:solidFill>
                  <a:srgbClr val="7030A0"/>
                </a:solidFill>
                <a:latin typeface="Euclid" panose="02020503060505020303" pitchFamily="18" charset="0"/>
                <a:ea typeface="华文细黑" panose="02010600040101010101" pitchFamily="2" charset="-122"/>
              </a:rPr>
              <a:t>OUT</a:t>
            </a:r>
            <a:r>
              <a:rPr lang="zh-CN" altLang="en-US" sz="2200" b="1" dirty="0">
                <a:solidFill>
                  <a:srgbClr val="7030A0"/>
                </a:solidFill>
                <a:latin typeface="Euclid" panose="02020503060505020303" pitchFamily="18" charset="0"/>
                <a:ea typeface="华文细黑" panose="02010600040101010101" pitchFamily="2" charset="-122"/>
              </a:rPr>
              <a:t>和</a:t>
            </a:r>
            <a:r>
              <a:rPr lang="en-US" altLang="zh-CN" sz="2200" b="1" dirty="0">
                <a:solidFill>
                  <a:srgbClr val="7030A0"/>
                </a:solidFill>
                <a:latin typeface="Euclid" panose="02020503060505020303" pitchFamily="18" charset="0"/>
                <a:ea typeface="华文细黑" panose="02010600040101010101" pitchFamily="2" charset="-122"/>
              </a:rPr>
              <a:t>IN OUT </a:t>
            </a:r>
            <a:r>
              <a:rPr lang="zh-CN" altLang="en-US" sz="2200" b="1" dirty="0">
                <a:solidFill>
                  <a:schemeClr val="tx1"/>
                </a:solidFill>
                <a:latin typeface="Euclid" panose="02020503060505020303" pitchFamily="18" charset="0"/>
                <a:ea typeface="华文细黑" panose="02010600040101010101" pitchFamily="2" charset="-122"/>
              </a:rPr>
              <a:t>三种模式，默认的模式是</a:t>
            </a:r>
            <a:r>
              <a:rPr lang="en-US" altLang="zh-CN" sz="2200" b="1" dirty="0">
                <a:solidFill>
                  <a:schemeClr val="tx1"/>
                </a:solidFill>
                <a:latin typeface="Euclid" panose="02020503060505020303" pitchFamily="18" charset="0"/>
                <a:ea typeface="华文细黑" panose="02010600040101010101" pitchFamily="2" charset="-122"/>
              </a:rPr>
              <a:t>IN</a:t>
            </a:r>
            <a:r>
              <a:rPr lang="zh-CN" altLang="en-US" sz="2200" b="1" dirty="0">
                <a:solidFill>
                  <a:schemeClr val="tx1"/>
                </a:solidFill>
                <a:latin typeface="Euclid" panose="02020503060505020303" pitchFamily="18" charset="0"/>
                <a:ea typeface="华文细黑" panose="02010600040101010101" pitchFamily="2" charset="-122"/>
              </a:rPr>
              <a:t>模式。</a:t>
            </a:r>
            <a:endParaRPr lang="zh-CN" altLang="en-US" sz="2200" b="1" dirty="0">
              <a:solidFill>
                <a:schemeClr val="tx1"/>
              </a:solidFill>
              <a:latin typeface="Euclid" panose="02020503060505020303" pitchFamily="18" charset="0"/>
              <a:ea typeface="华文细黑" panose="02010600040101010101" pitchFamily="2" charset="-122"/>
            </a:endParaRPr>
          </a:p>
          <a:p>
            <a:pPr marL="800100" lvl="1" indent="-342900" algn="just" latinLnBrk="1">
              <a:buFont typeface="Wingdings" panose="05000000000000000000" pitchFamily="2" charset="2"/>
              <a:buChar char="l"/>
            </a:pPr>
            <a:r>
              <a:rPr lang="zh-CN" altLang="en-US" sz="2200" b="1" dirty="0">
                <a:solidFill>
                  <a:schemeClr val="tx1"/>
                </a:solidFill>
                <a:latin typeface="Euclid" panose="02020503060505020303" pitchFamily="18" charset="0"/>
                <a:ea typeface="华文细黑" panose="02010600040101010101" pitchFamily="2" charset="-122"/>
              </a:rPr>
              <a:t> </a:t>
            </a:r>
            <a:r>
              <a:rPr lang="en-US" altLang="zh-CN" sz="2200" b="1" dirty="0">
                <a:solidFill>
                  <a:schemeClr val="tx1"/>
                </a:solidFill>
                <a:latin typeface="Euclid" panose="02020503060505020303" pitchFamily="18" charset="0"/>
                <a:ea typeface="华文细黑" panose="02010600040101010101" pitchFamily="2" charset="-122"/>
              </a:rPr>
              <a:t>IN</a:t>
            </a:r>
            <a:r>
              <a:rPr lang="zh-CN" altLang="en-US" sz="2200" b="1" dirty="0">
                <a:solidFill>
                  <a:schemeClr val="tx1"/>
                </a:solidFill>
                <a:latin typeface="Euclid" panose="02020503060505020303" pitchFamily="18" charset="0"/>
                <a:ea typeface="华文细黑" panose="02010600040101010101" pitchFamily="2" charset="-122"/>
              </a:rPr>
              <a:t>：</a:t>
            </a:r>
            <a:r>
              <a:rPr lang="zh-CN" altLang="en-US" sz="2200" b="1" dirty="0">
                <a:solidFill>
                  <a:srgbClr val="7030A0"/>
                </a:solidFill>
                <a:latin typeface="Euclid" panose="02020503060505020303" pitchFamily="18" charset="0"/>
                <a:ea typeface="华文细黑" panose="02010600040101010101" pitchFamily="2" charset="-122"/>
              </a:rPr>
              <a:t>向存储过程传递参数</a:t>
            </a:r>
            <a:r>
              <a:rPr lang="zh-CN" altLang="en-US" sz="2200" b="1" dirty="0">
                <a:solidFill>
                  <a:schemeClr val="tx1"/>
                </a:solidFill>
                <a:latin typeface="Euclid" panose="02020503060505020303" pitchFamily="18" charset="0"/>
                <a:ea typeface="华文细黑" panose="02010600040101010101" pitchFamily="2" charset="-122"/>
              </a:rPr>
              <a:t>，只能将实参的值传递给形参，在存储过程内部只能读不能写，对应</a:t>
            </a:r>
            <a:r>
              <a:rPr lang="en-US" altLang="zh-CN" sz="2200" b="1" dirty="0">
                <a:solidFill>
                  <a:schemeClr val="tx1"/>
                </a:solidFill>
                <a:latin typeface="Euclid" panose="02020503060505020303" pitchFamily="18" charset="0"/>
                <a:ea typeface="华文细黑" panose="02010600040101010101" pitchFamily="2" charset="-122"/>
              </a:rPr>
              <a:t>IN</a:t>
            </a:r>
            <a:r>
              <a:rPr lang="zh-CN" altLang="en-US" sz="2200" b="1" dirty="0">
                <a:solidFill>
                  <a:schemeClr val="tx1"/>
                </a:solidFill>
                <a:latin typeface="Euclid" panose="02020503060505020303" pitchFamily="18" charset="0"/>
                <a:ea typeface="华文细黑" panose="02010600040101010101" pitchFamily="2" charset="-122"/>
              </a:rPr>
              <a:t>模式的实参可以是常量或变量。</a:t>
            </a:r>
            <a:endParaRPr lang="zh-CN" altLang="en-US" sz="2200" b="1" dirty="0">
              <a:solidFill>
                <a:schemeClr val="tx1"/>
              </a:solidFill>
              <a:latin typeface="Euclid" panose="02020503060505020303" pitchFamily="18" charset="0"/>
              <a:ea typeface="华文细黑" panose="02010600040101010101" pitchFamily="2" charset="-122"/>
            </a:endParaRPr>
          </a:p>
          <a:p>
            <a:pPr marL="800100" lvl="1" indent="-342900" algn="just" latinLnBrk="1">
              <a:buFont typeface="Wingdings" panose="05000000000000000000" pitchFamily="2" charset="2"/>
              <a:buChar char="l"/>
            </a:pPr>
            <a:r>
              <a:rPr lang="zh-CN" altLang="en-US" sz="2200" b="1" dirty="0">
                <a:solidFill>
                  <a:schemeClr val="tx1"/>
                </a:solidFill>
                <a:latin typeface="Euclid" panose="02020503060505020303" pitchFamily="18" charset="0"/>
                <a:ea typeface="华文细黑" panose="02010600040101010101" pitchFamily="2" charset="-122"/>
              </a:rPr>
              <a:t> </a:t>
            </a:r>
            <a:r>
              <a:rPr lang="en-US" altLang="zh-CN" sz="2200" b="1" dirty="0">
                <a:solidFill>
                  <a:schemeClr val="tx1"/>
                </a:solidFill>
                <a:latin typeface="Euclid" panose="02020503060505020303" pitchFamily="18" charset="0"/>
                <a:ea typeface="华文细黑" panose="02010600040101010101" pitchFamily="2" charset="-122"/>
              </a:rPr>
              <a:t>OUT</a:t>
            </a:r>
            <a:r>
              <a:rPr lang="zh-CN" altLang="en-US" sz="2200" b="1" dirty="0">
                <a:solidFill>
                  <a:schemeClr val="tx1"/>
                </a:solidFill>
                <a:latin typeface="Euclid" panose="02020503060505020303" pitchFamily="18" charset="0"/>
                <a:ea typeface="华文细黑" panose="02010600040101010101" pitchFamily="2" charset="-122"/>
              </a:rPr>
              <a:t>：</a:t>
            </a:r>
            <a:r>
              <a:rPr lang="zh-CN" altLang="en-US" sz="2200" b="1" dirty="0">
                <a:solidFill>
                  <a:srgbClr val="7030A0"/>
                </a:solidFill>
                <a:latin typeface="Euclid" panose="02020503060505020303" pitchFamily="18" charset="0"/>
                <a:ea typeface="华文细黑" panose="02010600040101010101" pitchFamily="2" charset="-122"/>
              </a:rPr>
              <a:t>从存储过程输出参数</a:t>
            </a:r>
            <a:r>
              <a:rPr lang="zh-CN" altLang="en-US" sz="2200" b="1" dirty="0">
                <a:solidFill>
                  <a:schemeClr val="tx1"/>
                </a:solidFill>
                <a:latin typeface="Euclid" panose="02020503060505020303" pitchFamily="18" charset="0"/>
                <a:ea typeface="华文细黑" panose="02010600040101010101" pitchFamily="2" charset="-122"/>
              </a:rPr>
              <a:t>，存储过程结束时形参的值会赋给实参，在存储过程内部可以读或写，对应</a:t>
            </a:r>
            <a:r>
              <a:rPr lang="en-US" altLang="zh-CN" sz="2200" b="1" dirty="0">
                <a:solidFill>
                  <a:schemeClr val="tx1"/>
                </a:solidFill>
                <a:latin typeface="Euclid" panose="02020503060505020303" pitchFamily="18" charset="0"/>
                <a:ea typeface="华文细黑" panose="02010600040101010101" pitchFamily="2" charset="-122"/>
              </a:rPr>
              <a:t>OUT</a:t>
            </a:r>
            <a:r>
              <a:rPr lang="zh-CN" altLang="en-US" sz="2200" b="1" dirty="0">
                <a:solidFill>
                  <a:schemeClr val="tx1"/>
                </a:solidFill>
                <a:latin typeface="Euclid" panose="02020503060505020303" pitchFamily="18" charset="0"/>
                <a:ea typeface="华文细黑" panose="02010600040101010101" pitchFamily="2" charset="-122"/>
              </a:rPr>
              <a:t>模式的实参必须是变量。</a:t>
            </a:r>
            <a:endParaRPr lang="zh-CN" altLang="en-US" sz="2200" b="1" dirty="0">
              <a:solidFill>
                <a:schemeClr val="tx1"/>
              </a:solidFill>
              <a:latin typeface="Euclid" panose="02020503060505020303" pitchFamily="18" charset="0"/>
              <a:ea typeface="华文细黑" panose="02010600040101010101" pitchFamily="2" charset="-122"/>
            </a:endParaRPr>
          </a:p>
          <a:p>
            <a:pPr marL="800100" lvl="1" indent="-342900" algn="just" latinLnBrk="1">
              <a:buFont typeface="Wingdings" panose="05000000000000000000" pitchFamily="2" charset="2"/>
              <a:buChar char="l"/>
            </a:pPr>
            <a:r>
              <a:rPr lang="en-US" altLang="zh-CN" sz="2200" b="1" dirty="0">
                <a:solidFill>
                  <a:schemeClr val="tx1"/>
                </a:solidFill>
                <a:latin typeface="Euclid" panose="02020503060505020303" pitchFamily="18" charset="0"/>
                <a:ea typeface="华文细黑" panose="02010600040101010101" pitchFamily="2" charset="-122"/>
              </a:rPr>
              <a:t>IN OUT</a:t>
            </a:r>
            <a:r>
              <a:rPr lang="zh-CN" altLang="en-US" sz="2200" b="1" dirty="0">
                <a:solidFill>
                  <a:schemeClr val="tx1"/>
                </a:solidFill>
                <a:latin typeface="Euclid" panose="02020503060505020303" pitchFamily="18" charset="0"/>
                <a:ea typeface="华文细黑" panose="02010600040101010101" pitchFamily="2" charset="-122"/>
              </a:rPr>
              <a:t>：</a:t>
            </a:r>
            <a:r>
              <a:rPr lang="zh-CN" altLang="en-US" sz="2200" b="1" dirty="0">
                <a:solidFill>
                  <a:srgbClr val="7030A0"/>
                </a:solidFill>
                <a:latin typeface="Euclid" panose="02020503060505020303" pitchFamily="18" charset="0"/>
                <a:ea typeface="华文细黑" panose="02010600040101010101" pitchFamily="2" charset="-122"/>
              </a:rPr>
              <a:t>具有前面两种模式的特性</a:t>
            </a:r>
            <a:r>
              <a:rPr lang="zh-CN" altLang="en-US" sz="2200" b="1" dirty="0">
                <a:solidFill>
                  <a:schemeClr val="tx1"/>
                </a:solidFill>
                <a:latin typeface="Euclid" panose="02020503060505020303" pitchFamily="18" charset="0"/>
                <a:ea typeface="华文细黑" panose="02010600040101010101" pitchFamily="2" charset="-122"/>
              </a:rPr>
              <a:t>，调用时，实参的值传递给形参，结束时，形参的值传递给实参，对应</a:t>
            </a:r>
            <a:r>
              <a:rPr lang="en-US" altLang="zh-CN" sz="2200" b="1" dirty="0">
                <a:solidFill>
                  <a:schemeClr val="tx1"/>
                </a:solidFill>
                <a:latin typeface="Euclid" panose="02020503060505020303" pitchFamily="18" charset="0"/>
                <a:ea typeface="华文细黑" panose="02010600040101010101" pitchFamily="2" charset="-122"/>
              </a:rPr>
              <a:t>IN OUT</a:t>
            </a:r>
            <a:r>
              <a:rPr lang="zh-CN" altLang="en-US" sz="2200" b="1" dirty="0">
                <a:solidFill>
                  <a:schemeClr val="tx1"/>
                </a:solidFill>
                <a:latin typeface="Euclid" panose="02020503060505020303" pitchFamily="18" charset="0"/>
                <a:ea typeface="华文细黑" panose="02010600040101010101" pitchFamily="2" charset="-122"/>
              </a:rPr>
              <a:t>模式的实参必须是变量。</a:t>
            </a:r>
            <a:endParaRPr lang="en-US" altLang="zh-CN" sz="2200" b="1" dirty="0">
              <a:solidFill>
                <a:schemeClr val="tx1"/>
              </a:solidFill>
              <a:latin typeface="Euclid" panose="02020503060505020303" pitchFamily="18" charset="0"/>
              <a:ea typeface="华文细黑" panose="02010600040101010101" pitchFamily="2" charset="-122"/>
            </a:endParaRPr>
          </a:p>
        </p:txBody>
      </p:sp>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160211"/>
            <a:ext cx="8525482" cy="6196139"/>
          </a:xfrm>
          <a:prstGeom prst="rect">
            <a:avLst/>
          </a:prstGeom>
          <a:solidFill>
            <a:schemeClr val="accent4">
              <a:lumMod val="20000"/>
              <a:lumOff val="80000"/>
            </a:schemeClr>
          </a:solidFill>
        </p:spPr>
        <p:style>
          <a:lnRef idx="2">
            <a:schemeClr val="accent6"/>
          </a:lnRef>
          <a:fillRef idx="1">
            <a:schemeClr val="lt1"/>
          </a:fillRef>
          <a:effectRef idx="0">
            <a:schemeClr val="accent6"/>
          </a:effectRef>
          <a:fontRef idx="minor">
            <a:schemeClr val="dk1"/>
          </a:fontRef>
        </p:style>
        <p:txBody>
          <a:bodyPr wrap="square">
            <a:noAutofit/>
          </a:bodyPr>
          <a:lstStyle/>
          <a:p>
            <a:pPr>
              <a:lnSpc>
                <a:spcPct val="150000"/>
              </a:lnSpc>
            </a:pPr>
            <a:r>
              <a:rPr lang="zh-CN" altLang="en-US" sz="2800" b="1" dirty="0">
                <a:solidFill>
                  <a:schemeClr val="tx1"/>
                </a:solidFill>
                <a:latin typeface="Euclid" panose="02020503060505020303" pitchFamily="18" charset="0"/>
                <a:ea typeface="华文细黑" panose="02010600040101010101" pitchFamily="2" charset="-122"/>
              </a:rPr>
              <a:t>说明：</a:t>
            </a:r>
            <a:endParaRPr lang="en-US" altLang="zh-CN" sz="2800" b="1" dirty="0">
              <a:solidFill>
                <a:schemeClr val="tx1"/>
              </a:solidFill>
              <a:latin typeface="Euclid" panose="02020503060505020303" pitchFamily="18" charset="0"/>
              <a:ea typeface="华文细黑" panose="02010600040101010101" pitchFamily="2" charset="-122"/>
            </a:endParaRPr>
          </a:p>
          <a:p>
            <a:pPr marL="0" lvl="1" algn="just" latinLnBrk="1">
              <a:lnSpc>
                <a:spcPct val="150000"/>
              </a:lnSpc>
            </a:pPr>
            <a:r>
              <a:rPr lang="zh-CN" altLang="en-US" sz="2200" b="1" dirty="0">
                <a:solidFill>
                  <a:schemeClr val="tx1"/>
                </a:solidFill>
                <a:latin typeface="Euclid" panose="02020503060505020303" pitchFamily="18" charset="0"/>
                <a:ea typeface="华文细黑" panose="02010600040101010101" pitchFamily="2" charset="-122"/>
              </a:rPr>
              <a:t>（</a:t>
            </a:r>
            <a:r>
              <a:rPr lang="en-US" altLang="zh-CN" sz="2200" b="1" dirty="0">
                <a:solidFill>
                  <a:schemeClr val="tx1"/>
                </a:solidFill>
                <a:latin typeface="Euclid" panose="02020503060505020303" pitchFamily="18" charset="0"/>
                <a:ea typeface="华文细黑" panose="02010600040101010101" pitchFamily="2" charset="-122"/>
              </a:rPr>
              <a:t>4</a:t>
            </a:r>
            <a:r>
              <a:rPr lang="zh-CN" altLang="en-US" sz="2200" b="1" dirty="0">
                <a:solidFill>
                  <a:schemeClr val="tx1"/>
                </a:solidFill>
                <a:latin typeface="Euclid" panose="02020503060505020303" pitchFamily="18" charset="0"/>
                <a:ea typeface="华文细黑" panose="02010600040101010101" pitchFamily="2" charset="-122"/>
              </a:rPr>
              <a:t>）</a:t>
            </a:r>
            <a:r>
              <a:rPr lang="en-US" altLang="zh-CN" sz="2200" b="1" dirty="0">
                <a:solidFill>
                  <a:schemeClr val="tx1"/>
                </a:solidFill>
                <a:latin typeface="Euclid" panose="02020503060505020303" pitchFamily="18" charset="0"/>
                <a:ea typeface="华文细黑" panose="02010600040101010101" pitchFamily="2" charset="-122"/>
              </a:rPr>
              <a:t>DEFAULT</a:t>
            </a:r>
            <a:r>
              <a:rPr lang="zh-CN" altLang="en-US" sz="2200" b="1" dirty="0">
                <a:solidFill>
                  <a:schemeClr val="tx1"/>
                </a:solidFill>
                <a:latin typeface="Euclid" panose="02020503060505020303" pitchFamily="18" charset="0"/>
                <a:ea typeface="华文细黑" panose="02010600040101010101" pitchFamily="2" charset="-122"/>
              </a:rPr>
              <a:t>：指定</a:t>
            </a:r>
            <a:r>
              <a:rPr lang="en-US" altLang="zh-CN" sz="2200" b="1" dirty="0">
                <a:solidFill>
                  <a:schemeClr val="tx1"/>
                </a:solidFill>
                <a:latin typeface="Euclid" panose="02020503060505020303" pitchFamily="18" charset="0"/>
                <a:ea typeface="华文细黑" panose="02010600040101010101" pitchFamily="2" charset="-122"/>
              </a:rPr>
              <a:t>IN</a:t>
            </a:r>
            <a:r>
              <a:rPr lang="zh-CN" altLang="en-US" sz="2200" b="1" dirty="0">
                <a:solidFill>
                  <a:schemeClr val="tx1"/>
                </a:solidFill>
                <a:latin typeface="Euclid" panose="02020503060505020303" pitchFamily="18" charset="0"/>
                <a:ea typeface="华文细黑" panose="02010600040101010101" pitchFamily="2" charset="-122"/>
              </a:rPr>
              <a:t>参数的默认值，默认值必须是常量。</a:t>
            </a:r>
            <a:endParaRPr lang="en-US" altLang="zh-CN" sz="2200" b="1" dirty="0">
              <a:solidFill>
                <a:schemeClr val="tx1"/>
              </a:solidFill>
              <a:latin typeface="Euclid" panose="02020503060505020303" pitchFamily="18" charset="0"/>
              <a:ea typeface="华文细黑" panose="02010600040101010101" pitchFamily="2" charset="-122"/>
            </a:endParaRPr>
          </a:p>
          <a:p>
            <a:pPr marL="0" lvl="1" algn="just" latinLnBrk="1">
              <a:lnSpc>
                <a:spcPct val="150000"/>
              </a:lnSpc>
            </a:pPr>
            <a:r>
              <a:rPr lang="zh-CN" altLang="en-US" sz="2200" b="1" dirty="0">
                <a:solidFill>
                  <a:schemeClr val="tx1"/>
                </a:solidFill>
                <a:latin typeface="Euclid" panose="02020503060505020303" pitchFamily="18" charset="0"/>
                <a:ea typeface="华文细黑" panose="02010600040101010101" pitchFamily="2" charset="-122"/>
              </a:rPr>
              <a:t>（</a:t>
            </a:r>
            <a:r>
              <a:rPr lang="en-US" altLang="zh-CN" sz="2200" b="1" dirty="0">
                <a:solidFill>
                  <a:schemeClr val="tx1"/>
                </a:solidFill>
                <a:latin typeface="Euclid" panose="02020503060505020303" pitchFamily="18" charset="0"/>
                <a:ea typeface="华文细黑" panose="02010600040101010101" pitchFamily="2" charset="-122"/>
              </a:rPr>
              <a:t>5</a:t>
            </a:r>
            <a:r>
              <a:rPr lang="zh-CN" altLang="en-US" sz="2200" b="1" dirty="0">
                <a:solidFill>
                  <a:schemeClr val="tx1"/>
                </a:solidFill>
                <a:latin typeface="Euclid" panose="02020503060505020303" pitchFamily="18" charset="0"/>
                <a:ea typeface="华文细黑" panose="02010600040101010101" pitchFamily="2" charset="-122"/>
              </a:rPr>
              <a:t>）关键字</a:t>
            </a:r>
            <a:r>
              <a:rPr lang="en-US" altLang="zh-CN" sz="2200" b="1" dirty="0">
                <a:solidFill>
                  <a:schemeClr val="tx1"/>
                </a:solidFill>
                <a:latin typeface="Euclid" panose="02020503060505020303" pitchFamily="18" charset="0"/>
                <a:ea typeface="华文细黑" panose="02010600040101010101" pitchFamily="2" charset="-122"/>
              </a:rPr>
              <a:t>IS</a:t>
            </a:r>
            <a:r>
              <a:rPr lang="zh-CN" altLang="en-US" sz="2200" b="1" dirty="0">
                <a:solidFill>
                  <a:schemeClr val="tx1"/>
                </a:solidFill>
                <a:latin typeface="Euclid" panose="02020503060505020303" pitchFamily="18" charset="0"/>
                <a:ea typeface="华文细黑" panose="02010600040101010101" pitchFamily="2" charset="-122"/>
              </a:rPr>
              <a:t>和</a:t>
            </a:r>
            <a:r>
              <a:rPr lang="en-US" altLang="zh-CN" sz="2200" b="1" dirty="0">
                <a:solidFill>
                  <a:schemeClr val="tx1"/>
                </a:solidFill>
                <a:latin typeface="Euclid" panose="02020503060505020303" pitchFamily="18" charset="0"/>
                <a:ea typeface="华文细黑" panose="02010600040101010101" pitchFamily="2" charset="-122"/>
              </a:rPr>
              <a:t>AS</a:t>
            </a:r>
            <a:r>
              <a:rPr lang="zh-CN" altLang="en-US" sz="2200" b="1" dirty="0">
                <a:solidFill>
                  <a:schemeClr val="tx1"/>
                </a:solidFill>
                <a:latin typeface="Euclid" panose="02020503060505020303" pitchFamily="18" charset="0"/>
                <a:ea typeface="华文细黑" panose="02010600040101010101" pitchFamily="2" charset="-122"/>
              </a:rPr>
              <a:t>本身没有区别，选择其中一个即可。</a:t>
            </a:r>
            <a:endParaRPr lang="en-US" altLang="zh-CN" sz="2200" b="1" dirty="0">
              <a:solidFill>
                <a:schemeClr val="tx1"/>
              </a:solidFill>
              <a:latin typeface="Euclid" panose="02020503060505020303" pitchFamily="18" charset="0"/>
              <a:ea typeface="华文细黑" panose="02010600040101010101" pitchFamily="2" charset="-122"/>
            </a:endParaRPr>
          </a:p>
          <a:p>
            <a:pPr marL="0" lvl="1" algn="just" latinLnBrk="1">
              <a:lnSpc>
                <a:spcPct val="150000"/>
              </a:lnSpc>
            </a:pPr>
            <a:r>
              <a:rPr lang="zh-CN" altLang="en-US" sz="2200" b="1" dirty="0">
                <a:solidFill>
                  <a:schemeClr val="tx1"/>
                </a:solidFill>
                <a:latin typeface="Euclid" panose="02020503060505020303" pitchFamily="18" charset="0"/>
                <a:ea typeface="华文细黑" panose="02010600040101010101" pitchFamily="2" charset="-122"/>
              </a:rPr>
              <a:t>（</a:t>
            </a:r>
            <a:r>
              <a:rPr lang="en-US" altLang="zh-CN" sz="2200" b="1" dirty="0">
                <a:solidFill>
                  <a:schemeClr val="tx1"/>
                </a:solidFill>
                <a:latin typeface="Euclid" panose="02020503060505020303" pitchFamily="18" charset="0"/>
                <a:ea typeface="华文细黑" panose="02010600040101010101" pitchFamily="2" charset="-122"/>
              </a:rPr>
              <a:t>6</a:t>
            </a:r>
            <a:r>
              <a:rPr lang="zh-CN" altLang="en-US" sz="2200" b="1" dirty="0">
                <a:solidFill>
                  <a:schemeClr val="tx1"/>
                </a:solidFill>
                <a:latin typeface="Euclid" panose="02020503060505020303" pitchFamily="18" charset="0"/>
                <a:ea typeface="华文细黑" panose="02010600040101010101" pitchFamily="2" charset="-122"/>
              </a:rPr>
              <a:t>）</a:t>
            </a:r>
            <a:r>
              <a:rPr lang="en-US" altLang="zh-CN" sz="2200" b="1" dirty="0">
                <a:solidFill>
                  <a:schemeClr val="tx1"/>
                </a:solidFill>
                <a:latin typeface="Euclid" panose="02020503060505020303" pitchFamily="18" charset="0"/>
                <a:ea typeface="华文细黑" panose="02010600040101010101" pitchFamily="2" charset="-122"/>
              </a:rPr>
              <a:t>IS</a:t>
            </a:r>
            <a:r>
              <a:rPr lang="zh-CN" altLang="en-US" sz="2200" b="1" dirty="0">
                <a:solidFill>
                  <a:schemeClr val="tx1"/>
                </a:solidFill>
                <a:latin typeface="Euclid" panose="02020503060505020303" pitchFamily="18" charset="0"/>
                <a:ea typeface="华文细黑" panose="02010600040101010101" pitchFamily="2" charset="-122"/>
              </a:rPr>
              <a:t>后面是一个完整的</a:t>
            </a:r>
            <a:r>
              <a:rPr lang="en-US" altLang="zh-CN" sz="2200" b="1" dirty="0">
                <a:solidFill>
                  <a:schemeClr val="tx1"/>
                </a:solidFill>
                <a:latin typeface="Euclid" panose="02020503060505020303" pitchFamily="18" charset="0"/>
                <a:ea typeface="华文细黑" panose="02010600040101010101" pitchFamily="2" charset="-122"/>
              </a:rPr>
              <a:t>PL/SQL</a:t>
            </a:r>
            <a:r>
              <a:rPr lang="zh-CN" altLang="en-US" sz="2200" b="1" dirty="0">
                <a:solidFill>
                  <a:schemeClr val="tx1"/>
                </a:solidFill>
                <a:latin typeface="Euclid" panose="02020503060505020303" pitchFamily="18" charset="0"/>
                <a:ea typeface="华文细黑" panose="02010600040101010101" pitchFamily="2" charset="-122"/>
              </a:rPr>
              <a:t>程序块的三个部分，可以定义局部变量、游标等，但</a:t>
            </a:r>
            <a:r>
              <a:rPr lang="zh-CN" altLang="en-US" sz="2200" b="1" dirty="0">
                <a:solidFill>
                  <a:srgbClr val="7030A0"/>
                </a:solidFill>
                <a:latin typeface="Euclid" panose="02020503060505020303" pitchFamily="18" charset="0"/>
                <a:ea typeface="华文细黑" panose="02010600040101010101" pitchFamily="2" charset="-122"/>
              </a:rPr>
              <a:t>不能以</a:t>
            </a:r>
            <a:r>
              <a:rPr lang="en-US" altLang="zh-CN" sz="2200" b="1" dirty="0">
                <a:solidFill>
                  <a:srgbClr val="7030A0"/>
                </a:solidFill>
                <a:latin typeface="Euclid" panose="02020503060505020303" pitchFamily="18" charset="0"/>
                <a:ea typeface="华文细黑" panose="02010600040101010101" pitchFamily="2" charset="-122"/>
              </a:rPr>
              <a:t>DECLARE</a:t>
            </a:r>
            <a:r>
              <a:rPr lang="zh-CN" altLang="en-US" sz="2200" b="1" dirty="0">
                <a:solidFill>
                  <a:srgbClr val="7030A0"/>
                </a:solidFill>
                <a:latin typeface="Euclid" panose="02020503060505020303" pitchFamily="18" charset="0"/>
                <a:ea typeface="华文细黑" panose="02010600040101010101" pitchFamily="2" charset="-122"/>
              </a:rPr>
              <a:t>开始</a:t>
            </a:r>
            <a:r>
              <a:rPr lang="zh-CN" altLang="en-US" sz="2200" b="1" dirty="0">
                <a:solidFill>
                  <a:schemeClr val="tx1"/>
                </a:solidFill>
                <a:latin typeface="Euclid" panose="02020503060505020303" pitchFamily="18" charset="0"/>
                <a:ea typeface="华文细黑" panose="02010600040101010101" pitchFamily="2" charset="-122"/>
              </a:rPr>
              <a:t>。</a:t>
            </a:r>
            <a:endParaRPr lang="zh-CN" altLang="en-US" sz="2200" b="1" dirty="0">
              <a:solidFill>
                <a:schemeClr val="tx1"/>
              </a:solidFill>
              <a:latin typeface="Euclid" panose="02020503060505020303" pitchFamily="18" charset="0"/>
              <a:ea typeface="华文细黑" panose="02010600040101010101" pitchFamily="2" charset="-122"/>
            </a:endParaRPr>
          </a:p>
          <a:p>
            <a:pPr marL="0" lvl="1" algn="just" latinLnBrk="1"/>
            <a:endParaRPr lang="zh-CN" altLang="en-US" sz="2200" b="1" dirty="0">
              <a:solidFill>
                <a:schemeClr val="tx1"/>
              </a:solidFill>
              <a:latin typeface="Euclid" panose="02020503060505020303" pitchFamily="18" charset="0"/>
              <a:ea typeface="华文细黑" panose="02010600040101010101" pitchFamily="2" charset="-122"/>
            </a:endParaRPr>
          </a:p>
        </p:txBody>
      </p:sp>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09259" y="1362999"/>
            <a:ext cx="8525482" cy="4993351"/>
          </a:xfrm>
          <a:prstGeom prst="rect">
            <a:avLst/>
          </a:prstGeom>
          <a:noFill/>
        </p:spPr>
        <p:style>
          <a:lnRef idx="2">
            <a:schemeClr val="accent6"/>
          </a:lnRef>
          <a:fillRef idx="1">
            <a:schemeClr val="lt1"/>
          </a:fillRef>
          <a:effectRef idx="0">
            <a:schemeClr val="accent6"/>
          </a:effectRef>
          <a:fontRef idx="minor">
            <a:schemeClr val="dk1"/>
          </a:fontRef>
        </p:style>
        <p:txBody>
          <a:bodyPr wrap="square">
            <a:noAutofit/>
          </a:bodyPr>
          <a:lstStyle/>
          <a:p>
            <a:pPr marL="342900" indent="-342900">
              <a:lnSpc>
                <a:spcPct val="150000"/>
              </a:lnSpc>
              <a:buFont typeface="Wingdings" panose="05000000000000000000" pitchFamily="2" charset="2"/>
              <a:buChar char="l"/>
            </a:pPr>
            <a:r>
              <a:rPr lang="zh-CN" altLang="en-US" sz="2400" b="1" dirty="0">
                <a:solidFill>
                  <a:schemeClr val="tx1"/>
                </a:solidFill>
                <a:latin typeface="Euclid" panose="02020503060505020303" pitchFamily="18" charset="0"/>
                <a:ea typeface="华文细黑" panose="02010600040101010101" pitchFamily="2" charset="-122"/>
              </a:rPr>
              <a:t>调用过程：调用过程一般使用 </a:t>
            </a:r>
            <a:r>
              <a:rPr lang="en-US" altLang="zh-CN" sz="2400" b="1" dirty="0">
                <a:solidFill>
                  <a:schemeClr val="tx1"/>
                </a:solidFill>
                <a:latin typeface="Euclid" panose="02020503060505020303" pitchFamily="18" charset="0"/>
                <a:ea typeface="华文细黑" panose="02010600040101010101" pitchFamily="2" charset="-122"/>
              </a:rPr>
              <a:t>EXECUTE </a:t>
            </a:r>
            <a:r>
              <a:rPr lang="zh-CN" altLang="en-US" sz="2400" b="1" dirty="0">
                <a:solidFill>
                  <a:schemeClr val="tx1"/>
                </a:solidFill>
                <a:latin typeface="Euclid" panose="02020503060505020303" pitchFamily="18" charset="0"/>
                <a:ea typeface="华文细黑" panose="02010600040101010101" pitchFamily="2" charset="-122"/>
              </a:rPr>
              <a:t>语句，但在 </a:t>
            </a:r>
            <a:r>
              <a:rPr lang="en-US" altLang="zh-CN" sz="2400" b="1" dirty="0">
                <a:solidFill>
                  <a:schemeClr val="tx1"/>
                </a:solidFill>
                <a:latin typeface="Euclid" panose="02020503060505020303" pitchFamily="18" charset="0"/>
                <a:ea typeface="华文细黑" panose="02010600040101010101" pitchFamily="2" charset="-122"/>
              </a:rPr>
              <a:t>PL/SQL </a:t>
            </a:r>
            <a:r>
              <a:rPr lang="zh-CN" altLang="en-US" sz="2400" b="1" dirty="0">
                <a:solidFill>
                  <a:schemeClr val="tx1"/>
                </a:solidFill>
                <a:latin typeface="Euclid" panose="02020503060505020303" pitchFamily="18" charset="0"/>
                <a:ea typeface="华文细黑" panose="02010600040101010101" pitchFamily="2" charset="-122"/>
              </a:rPr>
              <a:t>块中可以直接使用过程的名称来调用。</a:t>
            </a:r>
            <a:endParaRPr lang="en-US" altLang="zh-CN" sz="2400" b="1" dirty="0">
              <a:solidFill>
                <a:schemeClr val="tx1"/>
              </a:solidFill>
              <a:latin typeface="Euclid" panose="02020503060505020303" pitchFamily="18" charset="0"/>
              <a:ea typeface="华文细黑" panose="02010600040101010101" pitchFamily="2" charset="-122"/>
            </a:endParaRPr>
          </a:p>
          <a:p>
            <a:pPr marL="342900" indent="-342900">
              <a:lnSpc>
                <a:spcPct val="150000"/>
              </a:lnSpc>
              <a:buFont typeface="Wingdings" panose="05000000000000000000" pitchFamily="2" charset="2"/>
              <a:buChar char="l"/>
            </a:pPr>
            <a:endParaRPr lang="en-US" altLang="zh-CN" sz="2000" b="1" dirty="0">
              <a:solidFill>
                <a:schemeClr val="tx1"/>
              </a:solidFill>
              <a:latin typeface="Euclid" panose="02020503060505020303" pitchFamily="18" charset="0"/>
              <a:ea typeface="华文细黑" panose="02010600040101010101" pitchFamily="2" charset="-122"/>
            </a:endParaRPr>
          </a:p>
          <a:p>
            <a:pPr>
              <a:lnSpc>
                <a:spcPct val="150000"/>
              </a:lnSpc>
            </a:pPr>
            <a:endParaRPr lang="en-US" altLang="zh-CN" sz="2000" b="1" dirty="0">
              <a:solidFill>
                <a:schemeClr val="tx1"/>
              </a:solidFill>
              <a:latin typeface="Euclid" panose="02020503060505020303" pitchFamily="18" charset="0"/>
              <a:ea typeface="华文细黑" panose="02010600040101010101" pitchFamily="2" charset="-122"/>
            </a:endParaRPr>
          </a:p>
          <a:p>
            <a:pPr marL="342900" indent="-342900">
              <a:lnSpc>
                <a:spcPct val="150000"/>
              </a:lnSpc>
              <a:buFont typeface="Wingdings" panose="05000000000000000000" pitchFamily="2" charset="2"/>
              <a:buChar char="l"/>
            </a:pPr>
            <a:r>
              <a:rPr lang="zh-CN" altLang="en-US" sz="2400" b="1" dirty="0">
                <a:solidFill>
                  <a:schemeClr val="tx1"/>
                </a:solidFill>
                <a:latin typeface="Euclid" panose="02020503060505020303" pitchFamily="18" charset="0"/>
                <a:ea typeface="华文细黑" panose="02010600040101010101" pitchFamily="2" charset="-122"/>
              </a:rPr>
              <a:t>修改过程：使用 </a:t>
            </a:r>
            <a:r>
              <a:rPr lang="en-US" altLang="zh-CN" sz="2400" b="1" dirty="0">
                <a:solidFill>
                  <a:schemeClr val="tx1"/>
                </a:solidFill>
                <a:latin typeface="Euclid" panose="02020503060505020303" pitchFamily="18" charset="0"/>
                <a:ea typeface="华文细黑" panose="02010600040101010101" pitchFamily="2" charset="-122"/>
              </a:rPr>
              <a:t>CREATE OR REPLACE PROCEDURE </a:t>
            </a:r>
            <a:r>
              <a:rPr lang="zh-CN" altLang="en-US" sz="2400" b="1" dirty="0">
                <a:solidFill>
                  <a:schemeClr val="tx1"/>
                </a:solidFill>
                <a:latin typeface="Euclid" panose="02020503060505020303" pitchFamily="18" charset="0"/>
                <a:ea typeface="华文细黑" panose="02010600040101010101" pitchFamily="2" charset="-122"/>
              </a:rPr>
              <a:t>命令，修改已有存储过程的本质就是重新创建一个新的过程，使用原来的名字。</a:t>
            </a:r>
            <a:endParaRPr lang="en-US" altLang="zh-CN" sz="2000" b="1" dirty="0">
              <a:solidFill>
                <a:schemeClr val="tx1"/>
              </a:solidFill>
              <a:latin typeface="Euclid" panose="02020503060505020303" pitchFamily="18" charset="0"/>
              <a:ea typeface="华文细黑" panose="02010600040101010101" pitchFamily="2" charset="-122"/>
            </a:endParaRPr>
          </a:p>
          <a:p>
            <a:pPr marL="342900" indent="-342900">
              <a:lnSpc>
                <a:spcPct val="150000"/>
              </a:lnSpc>
              <a:buFont typeface="Wingdings" panose="05000000000000000000" pitchFamily="2" charset="2"/>
              <a:buChar char="l"/>
            </a:pPr>
            <a:r>
              <a:rPr lang="zh-CN" altLang="en-US" sz="2400" b="1" dirty="0">
                <a:solidFill>
                  <a:schemeClr val="tx1"/>
                </a:solidFill>
                <a:latin typeface="Euclid" panose="02020503060505020303" pitchFamily="18" charset="0"/>
                <a:ea typeface="华文细黑" panose="02010600040101010101" pitchFamily="2" charset="-122"/>
              </a:rPr>
              <a:t>删除过程：</a:t>
            </a:r>
            <a:endParaRPr lang="zh-CN" altLang="en-US" sz="2400" b="1" dirty="0">
              <a:solidFill>
                <a:schemeClr val="tx1"/>
              </a:solidFill>
              <a:latin typeface="Euclid" panose="02020503060505020303" pitchFamily="18" charset="0"/>
              <a:ea typeface="华文细黑" panose="02010600040101010101" pitchFamily="2" charset="-122"/>
            </a:endParaRPr>
          </a:p>
          <a:p>
            <a:pPr marL="342900" indent="-342900">
              <a:lnSpc>
                <a:spcPct val="150000"/>
              </a:lnSpc>
              <a:buFont typeface="Wingdings" panose="05000000000000000000" pitchFamily="2" charset="2"/>
              <a:buChar char="l"/>
            </a:pPr>
            <a:endParaRPr lang="zh-CN" altLang="en-US" sz="2000" b="1" dirty="0">
              <a:solidFill>
                <a:schemeClr val="tx1"/>
              </a:solidFill>
              <a:latin typeface="Euclid" panose="02020503060505020303" pitchFamily="18" charset="0"/>
              <a:ea typeface="华文细黑" panose="02010600040101010101" pitchFamily="2" charset="-122"/>
            </a:endParaRPr>
          </a:p>
        </p:txBody>
      </p:sp>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dirty="0"/>
          </a:p>
        </p:txBody>
      </p:sp>
      <p:sp>
        <p:nvSpPr>
          <p:cNvPr id="6" name="矩形 5"/>
          <p:cNvSpPr/>
          <p:nvPr/>
        </p:nvSpPr>
        <p:spPr>
          <a:xfrm>
            <a:off x="309259" y="859709"/>
            <a:ext cx="8525482" cy="461665"/>
          </a:xfrm>
          <a:prstGeom prst="rect">
            <a:avLst/>
          </a:prstGeom>
        </p:spPr>
        <p:txBody>
          <a:bodyPr wrap="square">
            <a:spAutoFit/>
          </a:bodyPr>
          <a:lstStyle/>
          <a:p>
            <a:pPr marL="342900" indent="-342900">
              <a:buFont typeface="Wingdings" panose="05000000000000000000" pitchFamily="2" charset="2"/>
              <a:buChar char="p"/>
            </a:pPr>
            <a:r>
              <a:rPr lang="zh-CN" altLang="en-US" sz="2400" b="1" dirty="0">
                <a:solidFill>
                  <a:srgbClr val="C00000"/>
                </a:solidFill>
                <a:latin typeface="华文中宋" panose="02010600040101010101" pitchFamily="2" charset="-122"/>
                <a:ea typeface="华文中宋" panose="02010600040101010101" pitchFamily="2" charset="-122"/>
              </a:rPr>
              <a:t>存储过程</a:t>
            </a:r>
            <a:endParaRPr lang="zh-CN" altLang="en-US" sz="2400" b="1" dirty="0">
              <a:solidFill>
                <a:srgbClr val="C00000"/>
              </a:solidFill>
              <a:latin typeface="华文中宋" panose="02010600040101010101" pitchFamily="2" charset="-122"/>
              <a:ea typeface="华文中宋" panose="02010600040101010101" pitchFamily="2" charset="-122"/>
            </a:endParaRPr>
          </a:p>
        </p:txBody>
      </p:sp>
      <p:sp>
        <p:nvSpPr>
          <p:cNvPr id="7" name="矩形 6"/>
          <p:cNvSpPr/>
          <p:nvPr/>
        </p:nvSpPr>
        <p:spPr>
          <a:xfrm>
            <a:off x="298873" y="2641352"/>
            <a:ext cx="8525482" cy="46152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	[</a:t>
            </a:r>
            <a:r>
              <a:rPr lang="en-US" altLang="zh-CN" sz="2800" b="1" dirty="0" err="1">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exec|execute</a:t>
            </a:r>
            <a:r>
              <a:rPr lang="en-US" altLang="zh-CN" sz="28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  </a:t>
            </a:r>
            <a:r>
              <a:rPr lang="en-US" altLang="zh-CN" sz="2800" b="1" dirty="0" err="1">
                <a:solidFill>
                  <a:schemeClr val="tx1"/>
                </a:solidFill>
                <a:latin typeface="Calibri Light" panose="020F0302020204030204" pitchFamily="34" charset="0"/>
                <a:ea typeface="华文细黑" panose="02010600040101010101" pitchFamily="2" charset="-122"/>
                <a:cs typeface="Calibri Light" panose="020F0302020204030204" pitchFamily="34" charset="0"/>
              </a:rPr>
              <a:t>pro_name</a:t>
            </a:r>
            <a:r>
              <a:rPr lang="en-US" altLang="zh-CN" sz="28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r>
              <a:rPr lang="en-US" altLang="zh-CN" sz="2800" b="1" dirty="0" err="1">
                <a:solidFill>
                  <a:schemeClr val="tx1"/>
                </a:solidFill>
                <a:latin typeface="Calibri Light" panose="020F0302020204030204" pitchFamily="34" charset="0"/>
                <a:ea typeface="华文细黑" panose="02010600040101010101" pitchFamily="2" charset="-122"/>
                <a:cs typeface="Calibri Light" panose="020F0302020204030204" pitchFamily="34" charset="0"/>
              </a:rPr>
              <a:t>parameter_list</a:t>
            </a:r>
            <a:r>
              <a:rPr lang="en-US" altLang="zh-CN" sz="28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endParaRPr lang="en-US" altLang="zh-CN" sz="28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p:txBody>
      </p:sp>
      <p:sp>
        <p:nvSpPr>
          <p:cNvPr id="10" name="矩形 9"/>
          <p:cNvSpPr/>
          <p:nvPr/>
        </p:nvSpPr>
        <p:spPr>
          <a:xfrm>
            <a:off x="298873" y="5536763"/>
            <a:ext cx="8525482" cy="46152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	drop procedure </a:t>
            </a:r>
            <a:r>
              <a:rPr lang="en-US" altLang="zh-CN" sz="2800" b="1" dirty="0" err="1">
                <a:solidFill>
                  <a:schemeClr val="tx1"/>
                </a:solidFill>
                <a:latin typeface="Calibri Light" panose="020F0302020204030204" pitchFamily="34" charset="0"/>
                <a:ea typeface="华文细黑" panose="02010600040101010101" pitchFamily="2" charset="-122"/>
                <a:cs typeface="Calibri Light" panose="020F0302020204030204" pitchFamily="34" charset="0"/>
              </a:rPr>
              <a:t>pro_name</a:t>
            </a:r>
            <a:endParaRPr lang="en-US" altLang="zh-CN" sz="28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p:txBody>
      </p:sp>
      <p:sp>
        <p:nvSpPr>
          <p:cNvPr id="11" name="矩形 10"/>
          <p:cNvSpPr/>
          <p:nvPr/>
        </p:nvSpPr>
        <p:spPr>
          <a:xfrm>
            <a:off x="177420" y="84222"/>
            <a:ext cx="1826141"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存储过程</a:t>
            </a:r>
            <a:endParaRPr lang="zh-CN" altLang="en-US" sz="3200" b="1" dirty="0">
              <a:ln w="0"/>
              <a:latin typeface="华文细黑" panose="02010600040101010101" pitchFamily="2" charset="-122"/>
              <a:ea typeface="华文细黑" panose="0201060004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7420" y="84222"/>
            <a:ext cx="1005403"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复习</a:t>
            </a:r>
            <a:endParaRPr lang="zh-CN" altLang="en-US" sz="3200" b="1" dirty="0">
              <a:ln w="0"/>
              <a:latin typeface="华文细黑" panose="02010600040101010101" pitchFamily="2" charset="-122"/>
              <a:ea typeface="华文细黑" panose="02010600040101010101" pitchFamily="2" charset="-122"/>
            </a:endParaRPr>
          </a:p>
        </p:txBody>
      </p:sp>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a:p>
        </p:txBody>
      </p:sp>
      <p:sp>
        <p:nvSpPr>
          <p:cNvPr id="6" name="矩形 5"/>
          <p:cNvSpPr/>
          <p:nvPr/>
        </p:nvSpPr>
        <p:spPr>
          <a:xfrm>
            <a:off x="309259" y="859709"/>
            <a:ext cx="8525482" cy="461665"/>
          </a:xfrm>
          <a:prstGeom prst="rect">
            <a:avLst/>
          </a:prstGeom>
        </p:spPr>
        <p:txBody>
          <a:bodyPr wrap="square">
            <a:spAutoFit/>
          </a:bodyPr>
          <a:lstStyle/>
          <a:p>
            <a:pPr marL="342900" indent="-342900">
              <a:buFont typeface="Wingdings" panose="05000000000000000000" pitchFamily="2" charset="2"/>
              <a:buChar char="p"/>
            </a:pPr>
            <a:r>
              <a:rPr lang="zh-CN" altLang="en-US" sz="2400" b="1" dirty="0">
                <a:solidFill>
                  <a:srgbClr val="C00000"/>
                </a:solidFill>
                <a:latin typeface="华文中宋" panose="02010600040101010101" pitchFamily="2" charset="-122"/>
                <a:ea typeface="华文中宋" panose="02010600040101010101" pitchFamily="2" charset="-122"/>
              </a:rPr>
              <a:t>程序块结构</a:t>
            </a:r>
            <a:endParaRPr lang="zh-CN" altLang="en-US" sz="2400" b="1" dirty="0">
              <a:solidFill>
                <a:srgbClr val="C00000"/>
              </a:solidFill>
              <a:latin typeface="华文中宋" panose="02010600040101010101" pitchFamily="2" charset="-122"/>
              <a:ea typeface="华文中宋" panose="02010600040101010101" pitchFamily="2" charset="-122"/>
            </a:endParaRPr>
          </a:p>
        </p:txBody>
      </p:sp>
      <p:sp>
        <p:nvSpPr>
          <p:cNvPr id="4" name="矩形 3"/>
          <p:cNvSpPr/>
          <p:nvPr/>
        </p:nvSpPr>
        <p:spPr>
          <a:xfrm>
            <a:off x="309259" y="1431469"/>
            <a:ext cx="8525482" cy="4293483"/>
          </a:xfrm>
          <a:prstGeom prst="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a:spAutoFit/>
          </a:bodyPr>
          <a:lstStyle/>
          <a:p>
            <a:pPr>
              <a:lnSpc>
                <a:spcPct val="150000"/>
              </a:lnSpc>
              <a:spcBef>
                <a:spcPts val="1200"/>
              </a:spcBef>
            </a:pPr>
            <a:r>
              <a:rPr lang="en-US" altLang="zh-CN" b="1" dirty="0">
                <a:solidFill>
                  <a:srgbClr val="C00000"/>
                </a:solidFill>
                <a:latin typeface="华文中宋" panose="02010600040101010101" pitchFamily="2" charset="-122"/>
                <a:ea typeface="华文中宋" panose="02010600040101010101" pitchFamily="2" charset="-122"/>
              </a:rPr>
              <a:t>[DECLARE]</a:t>
            </a:r>
            <a:r>
              <a:rPr lang="en-US" altLang="zh-CN" b="1" dirty="0">
                <a:latin typeface="华文中宋" panose="02010600040101010101" pitchFamily="2" charset="-122"/>
                <a:ea typeface="华文中宋" panose="02010600040101010101" pitchFamily="2" charset="-122"/>
              </a:rPr>
              <a:t>——</a:t>
            </a:r>
            <a:r>
              <a:rPr lang="zh-CN" altLang="en-US" b="1" dirty="0">
                <a:latin typeface="华文中宋" panose="02010600040101010101" pitchFamily="2" charset="-122"/>
                <a:ea typeface="华文中宋" panose="02010600040101010101" pitchFamily="2" charset="-122"/>
              </a:rPr>
              <a:t>声明部分，可选</a:t>
            </a:r>
            <a:endParaRPr lang="en-US" altLang="zh-CN" b="1" dirty="0">
              <a:latin typeface="华文中宋" panose="02010600040101010101" pitchFamily="2" charset="-122"/>
              <a:ea typeface="华文中宋" panose="02010600040101010101" pitchFamily="2" charset="-122"/>
            </a:endParaRPr>
          </a:p>
          <a:p>
            <a:pPr lvl="1">
              <a:lnSpc>
                <a:spcPct val="150000"/>
              </a:lnSpc>
            </a:pPr>
            <a:r>
              <a:rPr lang="zh-CN" altLang="en-US" b="1" dirty="0">
                <a:latin typeface="华文中宋" panose="02010600040101010101" pitchFamily="2" charset="-122"/>
                <a:ea typeface="华文中宋" panose="02010600040101010101" pitchFamily="2" charset="-122"/>
              </a:rPr>
              <a:t>声明块中使用的变量、常量、用户定义数据类型以及游标等，</a:t>
            </a:r>
            <a:r>
              <a:rPr lang="zh-CN" altLang="en-US" b="1" dirty="0">
                <a:solidFill>
                  <a:srgbClr val="7030A0"/>
                </a:solidFill>
                <a:latin typeface="华文中宋" panose="02010600040101010101" pitchFamily="2" charset="-122"/>
                <a:ea typeface="华文中宋" panose="02010600040101010101" pitchFamily="2" charset="-122"/>
              </a:rPr>
              <a:t>在块中声明的内容只能在当前块中使用</a:t>
            </a:r>
            <a:r>
              <a:rPr lang="zh-CN" altLang="en-US" b="1" dirty="0">
                <a:latin typeface="华文中宋" panose="02010600040101010101" pitchFamily="2" charset="-122"/>
                <a:ea typeface="华文中宋" panose="02010600040101010101" pitchFamily="2" charset="-122"/>
              </a:rPr>
              <a:t>。</a:t>
            </a:r>
            <a:endParaRPr lang="zh-CN" altLang="en-US" b="1" dirty="0">
              <a:latin typeface="华文中宋" panose="02010600040101010101" pitchFamily="2" charset="-122"/>
              <a:ea typeface="华文中宋" panose="02010600040101010101" pitchFamily="2" charset="-122"/>
            </a:endParaRPr>
          </a:p>
          <a:p>
            <a:pPr>
              <a:lnSpc>
                <a:spcPct val="150000"/>
              </a:lnSpc>
              <a:spcBef>
                <a:spcPts val="1200"/>
              </a:spcBef>
            </a:pPr>
            <a:r>
              <a:rPr lang="en-US" altLang="zh-CN" b="1" dirty="0">
                <a:solidFill>
                  <a:srgbClr val="C00000"/>
                </a:solidFill>
                <a:latin typeface="华文中宋" panose="02010600040101010101" pitchFamily="2" charset="-122"/>
                <a:ea typeface="华文中宋" panose="02010600040101010101" pitchFamily="2" charset="-122"/>
              </a:rPr>
              <a:t>BEGIN</a:t>
            </a:r>
            <a:r>
              <a:rPr lang="en-US" altLang="zh-CN" b="1" dirty="0">
                <a:latin typeface="华文中宋" panose="02010600040101010101" pitchFamily="2" charset="-122"/>
                <a:ea typeface="华文中宋" panose="02010600040101010101" pitchFamily="2" charset="-122"/>
              </a:rPr>
              <a:t>——</a:t>
            </a:r>
            <a:r>
              <a:rPr lang="zh-CN" altLang="en-US" b="1" dirty="0">
                <a:latin typeface="华文中宋" panose="02010600040101010101" pitchFamily="2" charset="-122"/>
                <a:ea typeface="华文中宋" panose="02010600040101010101" pitchFamily="2" charset="-122"/>
              </a:rPr>
              <a:t>执行部分，必须</a:t>
            </a:r>
            <a:endParaRPr lang="en-US" altLang="zh-CN" b="1" dirty="0">
              <a:latin typeface="华文中宋" panose="02010600040101010101" pitchFamily="2" charset="-122"/>
              <a:ea typeface="华文中宋" panose="02010600040101010101" pitchFamily="2" charset="-122"/>
            </a:endParaRPr>
          </a:p>
          <a:p>
            <a:pPr lvl="1">
              <a:lnSpc>
                <a:spcPct val="150000"/>
              </a:lnSpc>
            </a:pPr>
            <a:r>
              <a:rPr lang="zh-CN" altLang="en-US" b="1" dirty="0">
                <a:latin typeface="华文中宋" panose="02010600040101010101" pitchFamily="2" charset="-122"/>
                <a:ea typeface="华文中宋" panose="02010600040101010101" pitchFamily="2" charset="-122"/>
              </a:rPr>
              <a:t>主程序体，可以加入各种合法语句</a:t>
            </a:r>
            <a:endParaRPr lang="zh-CN" altLang="en-US" b="1" dirty="0">
              <a:latin typeface="华文中宋" panose="02010600040101010101" pitchFamily="2" charset="-122"/>
              <a:ea typeface="华文中宋" panose="02010600040101010101" pitchFamily="2" charset="-122"/>
            </a:endParaRPr>
          </a:p>
          <a:p>
            <a:pPr>
              <a:lnSpc>
                <a:spcPct val="150000"/>
              </a:lnSpc>
              <a:spcBef>
                <a:spcPts val="1200"/>
              </a:spcBef>
            </a:pPr>
            <a:r>
              <a:rPr lang="en-US" altLang="zh-CN" b="1" dirty="0">
                <a:solidFill>
                  <a:srgbClr val="C00000"/>
                </a:solidFill>
                <a:latin typeface="华文中宋" panose="02010600040101010101" pitchFamily="2" charset="-122"/>
                <a:ea typeface="华文中宋" panose="02010600040101010101" pitchFamily="2" charset="-122"/>
              </a:rPr>
              <a:t>[EXCEPTION]</a:t>
            </a:r>
            <a:r>
              <a:rPr lang="en-US" altLang="zh-CN" b="1" dirty="0">
                <a:latin typeface="华文中宋" panose="02010600040101010101" pitchFamily="2" charset="-122"/>
                <a:ea typeface="华文中宋" panose="02010600040101010101" pitchFamily="2" charset="-122"/>
              </a:rPr>
              <a:t>——</a:t>
            </a:r>
            <a:r>
              <a:rPr lang="zh-CN" altLang="en-US" b="1" dirty="0">
                <a:latin typeface="华文中宋" panose="02010600040101010101" pitchFamily="2" charset="-122"/>
                <a:ea typeface="华文中宋" panose="02010600040101010101" pitchFamily="2" charset="-122"/>
              </a:rPr>
              <a:t>异常处理部分，可选</a:t>
            </a:r>
            <a:endParaRPr lang="zh-CN" altLang="en-US" b="1" dirty="0">
              <a:latin typeface="华文中宋" panose="02010600040101010101" pitchFamily="2" charset="-122"/>
              <a:ea typeface="华文中宋" panose="02010600040101010101" pitchFamily="2" charset="-122"/>
            </a:endParaRPr>
          </a:p>
          <a:p>
            <a:pPr lvl="1">
              <a:lnSpc>
                <a:spcPct val="150000"/>
              </a:lnSpc>
            </a:pPr>
            <a:r>
              <a:rPr lang="zh-CN" altLang="en-US" b="1" dirty="0">
                <a:latin typeface="华文中宋" panose="02010600040101010101" pitchFamily="2" charset="-122"/>
                <a:ea typeface="华文中宋" panose="02010600040101010101" pitchFamily="2" charset="-122"/>
              </a:rPr>
              <a:t>异常处理程序，当程序中出现异常时执行这一部分，如果程序进入了异常处理部分，这部分语句执行完毕，整个块结束，并不返回出现异常处。</a:t>
            </a:r>
            <a:endParaRPr lang="zh-CN" altLang="en-US" b="1" dirty="0">
              <a:latin typeface="华文中宋" panose="02010600040101010101" pitchFamily="2" charset="-122"/>
              <a:ea typeface="华文中宋" panose="02010600040101010101" pitchFamily="2" charset="-122"/>
            </a:endParaRPr>
          </a:p>
          <a:p>
            <a:pPr>
              <a:lnSpc>
                <a:spcPct val="150000"/>
              </a:lnSpc>
              <a:spcBef>
                <a:spcPts val="1200"/>
              </a:spcBef>
            </a:pPr>
            <a:r>
              <a:rPr lang="en-US" altLang="zh-CN" b="1" dirty="0">
                <a:solidFill>
                  <a:srgbClr val="C00000"/>
                </a:solidFill>
                <a:latin typeface="华文中宋" panose="02010600040101010101" pitchFamily="2" charset="-122"/>
                <a:ea typeface="华文中宋" panose="02010600040101010101" pitchFamily="2" charset="-122"/>
              </a:rPr>
              <a:t>END; </a:t>
            </a:r>
            <a:r>
              <a:rPr lang="en-US" altLang="zh-CN" b="1" dirty="0">
                <a:latin typeface="华文中宋" panose="02010600040101010101" pitchFamily="2" charset="-122"/>
                <a:ea typeface="华文中宋" panose="02010600040101010101" pitchFamily="2" charset="-122"/>
              </a:rPr>
              <a:t>——</a:t>
            </a:r>
            <a:r>
              <a:rPr lang="zh-CN" altLang="en-US" b="1" dirty="0">
                <a:latin typeface="华文中宋" panose="02010600040101010101" pitchFamily="2" charset="-122"/>
                <a:ea typeface="华文中宋" panose="02010600040101010101" pitchFamily="2" charset="-122"/>
              </a:rPr>
              <a:t>主程序体结束</a:t>
            </a:r>
            <a:endParaRPr lang="zh-CN" altLang="en-US" b="1" dirty="0">
              <a:latin typeface="华文中宋" panose="02010600040101010101" pitchFamily="2" charset="-122"/>
              <a:ea typeface="华文中宋" panose="0201060004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09259" y="1363000"/>
            <a:ext cx="8525482" cy="4214840"/>
          </a:xfrm>
          <a:prstGeom prst="rect">
            <a:avLst/>
          </a:prstGeom>
          <a:noFill/>
        </p:spPr>
        <p:style>
          <a:lnRef idx="2">
            <a:schemeClr val="accent6"/>
          </a:lnRef>
          <a:fillRef idx="1">
            <a:schemeClr val="lt1"/>
          </a:fillRef>
          <a:effectRef idx="0">
            <a:schemeClr val="accent6"/>
          </a:effectRef>
          <a:fontRef idx="minor">
            <a:schemeClr val="dk1"/>
          </a:fontRef>
        </p:style>
        <p:txBody>
          <a:bodyPr wrap="square">
            <a:noAutofit/>
          </a:bodyPr>
          <a:lstStyle/>
          <a:p>
            <a:pPr>
              <a:lnSpc>
                <a:spcPct val="150000"/>
              </a:lnSpc>
            </a:pPr>
            <a:r>
              <a:rPr lang="en-US" altLang="zh-CN" sz="2000" b="1" dirty="0">
                <a:solidFill>
                  <a:schemeClr val="tx1"/>
                </a:solidFill>
                <a:latin typeface="华文中宋" panose="02010600040101010101" pitchFamily="2" charset="-122"/>
                <a:ea typeface="华文中宋" panose="02010600040101010101" pitchFamily="2" charset="-122"/>
              </a:rPr>
              <a:t>【</a:t>
            </a:r>
            <a:r>
              <a:rPr lang="zh-CN" altLang="en-US" sz="2000" b="1" dirty="0">
                <a:solidFill>
                  <a:schemeClr val="tx1"/>
                </a:solidFill>
                <a:latin typeface="华文中宋" panose="02010600040101010101" pitchFamily="2" charset="-122"/>
                <a:ea typeface="华文中宋" panose="02010600040101010101" pitchFamily="2" charset="-122"/>
              </a:rPr>
              <a:t>例</a:t>
            </a:r>
            <a:r>
              <a:rPr lang="en-US" altLang="zh-CN" sz="2000" b="1" dirty="0">
                <a:solidFill>
                  <a:schemeClr val="tx1"/>
                </a:solidFill>
                <a:latin typeface="华文中宋" panose="02010600040101010101" pitchFamily="2" charset="-122"/>
                <a:ea typeface="华文中宋" panose="02010600040101010101" pitchFamily="2" charset="-122"/>
              </a:rPr>
              <a:t>】</a:t>
            </a:r>
            <a:r>
              <a:rPr lang="zh-CN" altLang="en-US" sz="2000" b="1" dirty="0">
                <a:latin typeface="华文中宋" panose="02010600040101010101" pitchFamily="2" charset="-122"/>
                <a:ea typeface="华文中宋" panose="02010600040101010101" pitchFamily="2" charset="-122"/>
              </a:rPr>
              <a:t>在 </a:t>
            </a:r>
            <a:r>
              <a:rPr lang="en-US" altLang="zh-CN" sz="2000" b="1" dirty="0">
                <a:latin typeface="华文中宋" panose="02010600040101010101" pitchFamily="2" charset="-122"/>
                <a:ea typeface="华文中宋" panose="02010600040101010101" pitchFamily="2" charset="-122"/>
              </a:rPr>
              <a:t>SCOTT </a:t>
            </a:r>
            <a:r>
              <a:rPr lang="zh-CN" altLang="en-US" sz="2000" b="1" dirty="0">
                <a:latin typeface="华文中宋" panose="02010600040101010101" pitchFamily="2" charset="-122"/>
                <a:ea typeface="华文中宋" panose="02010600040101010101" pitchFamily="2" charset="-122"/>
              </a:rPr>
              <a:t>模式中，创建一个显示雇员总人数的存储过程。</a:t>
            </a:r>
            <a:endParaRPr lang="zh-CN" altLang="en-US" sz="2000" b="1" dirty="0">
              <a:latin typeface="华文中宋" panose="02010600040101010101" pitchFamily="2" charset="-122"/>
              <a:ea typeface="华文中宋" panose="02010600040101010101" pitchFamily="2" charset="-122"/>
            </a:endParaRPr>
          </a:p>
        </p:txBody>
      </p:sp>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dirty="0"/>
          </a:p>
        </p:txBody>
      </p:sp>
      <p:sp>
        <p:nvSpPr>
          <p:cNvPr id="6" name="矩形 5"/>
          <p:cNvSpPr/>
          <p:nvPr/>
        </p:nvSpPr>
        <p:spPr>
          <a:xfrm>
            <a:off x="309259" y="859709"/>
            <a:ext cx="8525482" cy="461665"/>
          </a:xfrm>
          <a:prstGeom prst="rect">
            <a:avLst/>
          </a:prstGeom>
        </p:spPr>
        <p:txBody>
          <a:bodyPr wrap="square">
            <a:spAutoFit/>
          </a:bodyPr>
          <a:lstStyle/>
          <a:p>
            <a:pPr marL="342900" indent="-342900">
              <a:buFont typeface="Wingdings" panose="05000000000000000000" pitchFamily="2" charset="2"/>
              <a:buChar char="p"/>
            </a:pPr>
            <a:r>
              <a:rPr lang="zh-CN" altLang="en-US" sz="2400" b="1" dirty="0">
                <a:solidFill>
                  <a:srgbClr val="C00000"/>
                </a:solidFill>
                <a:latin typeface="华文中宋" panose="02010600040101010101" pitchFamily="2" charset="-122"/>
                <a:ea typeface="华文中宋" panose="02010600040101010101" pitchFamily="2" charset="-122"/>
              </a:rPr>
              <a:t>存储过程示例</a:t>
            </a:r>
            <a:endParaRPr lang="zh-CN" altLang="en-US" sz="2400" b="1" dirty="0">
              <a:solidFill>
                <a:srgbClr val="C00000"/>
              </a:solidFill>
              <a:latin typeface="华文中宋" panose="02010600040101010101" pitchFamily="2" charset="-122"/>
              <a:ea typeface="华文中宋" panose="02010600040101010101" pitchFamily="2" charset="-122"/>
            </a:endParaRPr>
          </a:p>
        </p:txBody>
      </p:sp>
      <p:sp>
        <p:nvSpPr>
          <p:cNvPr id="7" name="矩形 6"/>
          <p:cNvSpPr/>
          <p:nvPr/>
        </p:nvSpPr>
        <p:spPr>
          <a:xfrm>
            <a:off x="309259" y="2064322"/>
            <a:ext cx="8525482" cy="4558547"/>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a:t>
            </a:r>
            <a:r>
              <a:rPr lang="zh-CN" altLang="en-US" sz="24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创建过程</a:t>
            </a:r>
            <a:endParaRPr lang="en-US" altLang="zh-CN" sz="24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endParaRPr>
          </a:p>
          <a:p>
            <a:r>
              <a:rPr lang="en-US" altLang="zh-CN" sz="2400" b="1" dirty="0">
                <a:solidFill>
                  <a:srgbClr val="7030A0"/>
                </a:solidFill>
                <a:latin typeface="Calibri Light" panose="020F0302020204030204" pitchFamily="34" charset="0"/>
                <a:ea typeface="华文细黑" panose="02010600040101010101" pitchFamily="2" charset="-122"/>
                <a:cs typeface="Calibri Light" panose="020F0302020204030204" pitchFamily="34" charset="0"/>
              </a:rPr>
              <a:t>CREATE </a:t>
            </a:r>
            <a:r>
              <a:rPr lang="en-US" altLang="zh-CN" sz="2400" b="1" dirty="0">
                <a:solidFill>
                  <a:srgbClr val="002060"/>
                </a:solidFill>
                <a:latin typeface="Calibri Light" panose="020F0302020204030204" pitchFamily="34" charset="0"/>
                <a:ea typeface="华文细黑" panose="02010600040101010101" pitchFamily="2" charset="-122"/>
                <a:cs typeface="Calibri Light" panose="020F0302020204030204" pitchFamily="34" charset="0"/>
              </a:rPr>
              <a:t>OR REPLACE</a:t>
            </a:r>
            <a:r>
              <a:rPr lang="en-US" altLang="zh-CN" sz="2400" b="1" dirty="0">
                <a:solidFill>
                  <a:srgbClr val="7030A0"/>
                </a:solidFill>
                <a:latin typeface="Calibri Light" panose="020F0302020204030204" pitchFamily="34" charset="0"/>
                <a:ea typeface="华文细黑" panose="02010600040101010101" pitchFamily="2" charset="-122"/>
                <a:cs typeface="Calibri Light" panose="020F0302020204030204" pitchFamily="34" charset="0"/>
              </a:rPr>
              <a:t> PROCEDURE </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EMP_COUNT </a:t>
            </a:r>
            <a:r>
              <a:rPr lang="en-US" altLang="zh-CN" sz="2400" b="1" dirty="0">
                <a:solidFill>
                  <a:srgbClr val="7030A0"/>
                </a:solidFill>
                <a:latin typeface="Calibri Light" panose="020F0302020204030204" pitchFamily="34" charset="0"/>
                <a:ea typeface="华文细黑" panose="02010600040101010101" pitchFamily="2" charset="-122"/>
                <a:cs typeface="Calibri Light" panose="020F0302020204030204" pitchFamily="34" charset="0"/>
              </a:rPr>
              <a:t>AS</a:t>
            </a:r>
            <a:endParaRPr lang="en-US" altLang="zh-CN" sz="2400" b="1" dirty="0">
              <a:solidFill>
                <a:srgbClr val="7030A0"/>
              </a:solidFill>
              <a:latin typeface="Calibri Light" panose="020F0302020204030204" pitchFamily="34" charset="0"/>
              <a:ea typeface="华文细黑" panose="02010600040101010101" pitchFamily="2" charset="-122"/>
              <a:cs typeface="Calibri Light" panose="020F0302020204030204" pitchFamily="34" charset="0"/>
            </a:endParaRPr>
          </a:p>
          <a:p>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V_TOTAL NUMBER(10);</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r>
              <a:rPr lang="en-US" altLang="zh-CN" sz="2400" b="1" dirty="0">
                <a:solidFill>
                  <a:srgbClr val="7030A0"/>
                </a:solidFill>
                <a:latin typeface="Calibri Light" panose="020F0302020204030204" pitchFamily="34" charset="0"/>
                <a:ea typeface="华文细黑" panose="02010600040101010101" pitchFamily="2" charset="-122"/>
                <a:cs typeface="Calibri Light" panose="020F0302020204030204" pitchFamily="34" charset="0"/>
              </a:rPr>
              <a:t>BEGIN</a:t>
            </a:r>
            <a:endParaRPr lang="en-US" altLang="zh-CN" sz="2400" b="1" dirty="0">
              <a:solidFill>
                <a:srgbClr val="7030A0"/>
              </a:solidFill>
              <a:latin typeface="Calibri Light" panose="020F0302020204030204" pitchFamily="34" charset="0"/>
              <a:ea typeface="华文细黑" panose="02010600040101010101" pitchFamily="2" charset="-122"/>
              <a:cs typeface="Calibri Light" panose="020F0302020204030204" pitchFamily="34" charset="0"/>
            </a:endParaRPr>
          </a:p>
          <a:p>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SELECT COUNT(*) INTO V_TOTAL FROM EMP;</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DBMS_OUTPUT.PUT_LINE('</a:t>
            </a:r>
            <a:r>
              <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雇员总人数为：</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'||V_TOTAL);</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r>
              <a:rPr lang="en-US" altLang="zh-CN" sz="2400" b="1" dirty="0">
                <a:solidFill>
                  <a:srgbClr val="7030A0"/>
                </a:solidFill>
                <a:latin typeface="Calibri Light" panose="020F0302020204030204" pitchFamily="34" charset="0"/>
                <a:ea typeface="华文细黑" panose="02010600040101010101" pitchFamily="2" charset="-122"/>
                <a:cs typeface="Calibri Light" panose="020F0302020204030204" pitchFamily="34" charset="0"/>
              </a:rPr>
              <a:t>END; </a:t>
            </a:r>
            <a:endParaRPr lang="en-US" altLang="zh-CN" sz="2400" b="1" dirty="0">
              <a:solidFill>
                <a:srgbClr val="7030A0"/>
              </a:solidFill>
              <a:latin typeface="Calibri Light" panose="020F0302020204030204" pitchFamily="34" charset="0"/>
              <a:ea typeface="华文细黑" panose="02010600040101010101" pitchFamily="2" charset="-122"/>
              <a:cs typeface="Calibri Light" panose="020F0302020204030204" pitchFamily="34" charset="0"/>
            </a:endParaRPr>
          </a:p>
          <a:p>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r>
              <a:rPr lang="en-US" altLang="zh-CN" sz="24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a:t>
            </a:r>
            <a:r>
              <a:rPr lang="zh-CN" altLang="en-US" sz="24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执行过程</a:t>
            </a:r>
            <a:endParaRPr lang="en-US" altLang="zh-CN" sz="24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endParaRPr>
          </a:p>
          <a:p>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SET </a:t>
            </a:r>
            <a:r>
              <a:rPr lang="en-US" altLang="zh-CN" sz="2400" b="1" dirty="0" err="1">
                <a:solidFill>
                  <a:schemeClr val="tx1"/>
                </a:solidFill>
                <a:latin typeface="Calibri Light" panose="020F0302020204030204" pitchFamily="34" charset="0"/>
                <a:ea typeface="华文细黑" panose="02010600040101010101" pitchFamily="2" charset="-122"/>
                <a:cs typeface="Calibri Light" panose="020F0302020204030204" pitchFamily="34" charset="0"/>
              </a:rPr>
              <a:t>serveroutput</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ON</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r>
              <a:rPr lang="en-US" altLang="zh-CN" sz="2400" b="1" dirty="0">
                <a:solidFill>
                  <a:srgbClr val="7030A0"/>
                </a:solidFill>
                <a:latin typeface="Calibri Light" panose="020F0302020204030204" pitchFamily="34" charset="0"/>
                <a:ea typeface="华文细黑" panose="02010600040101010101" pitchFamily="2" charset="-122"/>
                <a:cs typeface="Calibri Light" panose="020F0302020204030204" pitchFamily="34" charset="0"/>
              </a:rPr>
              <a:t>EXECUTE</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EMP_COUNT;</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p:txBody>
      </p:sp>
      <p:sp>
        <p:nvSpPr>
          <p:cNvPr id="11" name="矩形 10"/>
          <p:cNvSpPr/>
          <p:nvPr/>
        </p:nvSpPr>
        <p:spPr>
          <a:xfrm>
            <a:off x="177420" y="84222"/>
            <a:ext cx="1826141"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存储过程</a:t>
            </a:r>
            <a:endParaRPr lang="zh-CN" altLang="en-US" sz="3200" b="1" dirty="0">
              <a:ln w="0"/>
              <a:latin typeface="华文细黑" panose="02010600040101010101" pitchFamily="2" charset="-122"/>
              <a:ea typeface="华文细黑" panose="02010600040101010101" pitchFamily="2" charset="-122"/>
            </a:endParaRPr>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573777" y="4660355"/>
            <a:ext cx="1941573" cy="144000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09259" y="1362998"/>
            <a:ext cx="8525482" cy="5155367"/>
          </a:xfrm>
          <a:prstGeom prst="rect">
            <a:avLst/>
          </a:prstGeom>
          <a:noFill/>
        </p:spPr>
        <p:style>
          <a:lnRef idx="2">
            <a:schemeClr val="accent6"/>
          </a:lnRef>
          <a:fillRef idx="1">
            <a:schemeClr val="lt1"/>
          </a:fillRef>
          <a:effectRef idx="0">
            <a:schemeClr val="accent6"/>
          </a:effectRef>
          <a:fontRef idx="minor">
            <a:schemeClr val="dk1"/>
          </a:fontRef>
        </p:style>
        <p:txBody>
          <a:bodyPr wrap="square">
            <a:noAutofit/>
          </a:bodyPr>
          <a:lstStyle/>
          <a:p>
            <a:pPr>
              <a:lnSpc>
                <a:spcPct val="150000"/>
              </a:lnSpc>
            </a:pPr>
            <a:r>
              <a:rPr lang="zh-CN" altLang="en-US" sz="2400" b="1" dirty="0">
                <a:solidFill>
                  <a:schemeClr val="tx1"/>
                </a:solidFill>
                <a:latin typeface="Euclid" panose="02020503060505020303" pitchFamily="18" charset="0"/>
                <a:ea typeface="华文细黑" panose="02010600040101010101" pitchFamily="2" charset="-122"/>
              </a:rPr>
              <a:t>      函数一般用于计算和返回一个值，函数与存储过程在创建形式上有些相似，也是编译后放在内存供用户使用，但是函数的调用是表达式的一部分，</a:t>
            </a:r>
            <a:r>
              <a:rPr lang="zh-CN" altLang="en-US" sz="2400" b="1" dirty="0">
                <a:solidFill>
                  <a:srgbClr val="7030A0"/>
                </a:solidFill>
                <a:latin typeface="Euclid" panose="02020503060505020303" pitchFamily="18" charset="0"/>
                <a:ea typeface="华文细黑" panose="02010600040101010101" pitchFamily="2" charset="-122"/>
              </a:rPr>
              <a:t>函数必须要有返回值</a:t>
            </a:r>
            <a:r>
              <a:rPr lang="zh-CN" altLang="en-US" sz="2400" b="1" dirty="0">
                <a:solidFill>
                  <a:schemeClr val="tx1"/>
                </a:solidFill>
                <a:latin typeface="Euclid" panose="02020503060505020303" pitchFamily="18" charset="0"/>
                <a:ea typeface="华文细黑" panose="02010600040101010101" pitchFamily="2" charset="-122"/>
              </a:rPr>
              <a:t>。</a:t>
            </a:r>
            <a:endParaRPr lang="en-US" altLang="zh-CN" sz="2400" b="1" dirty="0">
              <a:solidFill>
                <a:schemeClr val="tx1"/>
              </a:solidFill>
              <a:latin typeface="Euclid" panose="02020503060505020303" pitchFamily="18" charset="0"/>
              <a:ea typeface="华文细黑" panose="02010600040101010101" pitchFamily="2" charset="-122"/>
            </a:endParaRPr>
          </a:p>
          <a:p>
            <a:pPr>
              <a:lnSpc>
                <a:spcPct val="150000"/>
              </a:lnSpc>
            </a:pPr>
            <a:r>
              <a:rPr lang="en-US" altLang="zh-CN" sz="2400" b="1" dirty="0">
                <a:solidFill>
                  <a:schemeClr val="tx1"/>
                </a:solidFill>
                <a:latin typeface="Euclid" panose="02020503060505020303" pitchFamily="18" charset="0"/>
                <a:ea typeface="华文细黑" panose="02010600040101010101" pitchFamily="2" charset="-122"/>
              </a:rPr>
              <a:t>      Oracle</a:t>
            </a:r>
            <a:r>
              <a:rPr lang="zh-CN" altLang="en-US" sz="2400" b="1" dirty="0">
                <a:solidFill>
                  <a:schemeClr val="tx1"/>
                </a:solidFill>
                <a:latin typeface="Euclid" panose="02020503060505020303" pitchFamily="18" charset="0"/>
                <a:ea typeface="华文细黑" panose="02010600040101010101" pitchFamily="2" charset="-122"/>
              </a:rPr>
              <a:t>有一系列的内置函数，主要分为以下几类：</a:t>
            </a:r>
            <a:endParaRPr lang="en-US" altLang="zh-CN" sz="2400" b="1" dirty="0">
              <a:solidFill>
                <a:schemeClr val="tx1"/>
              </a:solidFill>
              <a:latin typeface="Euclid" panose="02020503060505020303" pitchFamily="18" charset="0"/>
              <a:ea typeface="华文细黑" panose="02010600040101010101" pitchFamily="2" charset="-122"/>
            </a:endParaRPr>
          </a:p>
          <a:p>
            <a:pPr marL="800100" lvl="1" indent="-342900">
              <a:lnSpc>
                <a:spcPct val="150000"/>
              </a:lnSpc>
              <a:buClr>
                <a:srgbClr val="C00000"/>
              </a:buClr>
              <a:buFont typeface="Wingdings" panose="05000000000000000000" pitchFamily="2" charset="2"/>
              <a:buChar char="l"/>
            </a:pPr>
            <a:r>
              <a:rPr lang="zh-CN" altLang="en-US" sz="2000" b="1" dirty="0">
                <a:solidFill>
                  <a:schemeClr val="tx1"/>
                </a:solidFill>
                <a:latin typeface="Euclid" panose="02020503060505020303" pitchFamily="18" charset="0"/>
                <a:ea typeface="华文细黑" panose="02010600040101010101" pitchFamily="2" charset="-122"/>
              </a:rPr>
              <a:t>字符类函数：</a:t>
            </a:r>
            <a:r>
              <a:rPr lang="en-US" altLang="zh-CN" sz="2000" b="1" dirty="0">
                <a:solidFill>
                  <a:schemeClr val="tx1"/>
                </a:solidFill>
                <a:latin typeface="Euclid" panose="02020503060505020303" pitchFamily="18" charset="0"/>
                <a:ea typeface="华文细黑" panose="02010600040101010101" pitchFamily="2" charset="-122"/>
              </a:rPr>
              <a:t>ASCII</a:t>
            </a:r>
            <a:r>
              <a:rPr lang="zh-CN" altLang="en-US" sz="2000" b="1" dirty="0">
                <a:solidFill>
                  <a:schemeClr val="tx1"/>
                </a:solidFill>
                <a:latin typeface="Euclid" panose="02020503060505020303" pitchFamily="18" charset="0"/>
                <a:ea typeface="华文细黑" panose="02010600040101010101" pitchFamily="2" charset="-122"/>
              </a:rPr>
              <a:t>、</a:t>
            </a:r>
            <a:r>
              <a:rPr lang="en-US" altLang="zh-CN" sz="2000" b="1" dirty="0">
                <a:solidFill>
                  <a:schemeClr val="tx1"/>
                </a:solidFill>
                <a:latin typeface="Euclid" panose="02020503060505020303" pitchFamily="18" charset="0"/>
                <a:ea typeface="华文细黑" panose="02010600040101010101" pitchFamily="2" charset="-122"/>
              </a:rPr>
              <a:t>CHR</a:t>
            </a:r>
            <a:r>
              <a:rPr lang="zh-CN" altLang="en-US" sz="2000" b="1" dirty="0">
                <a:solidFill>
                  <a:schemeClr val="tx1"/>
                </a:solidFill>
                <a:latin typeface="Euclid" panose="02020503060505020303" pitchFamily="18" charset="0"/>
                <a:ea typeface="华文细黑" panose="02010600040101010101" pitchFamily="2" charset="-122"/>
              </a:rPr>
              <a:t>、</a:t>
            </a:r>
            <a:r>
              <a:rPr lang="en-US" altLang="zh-CN" sz="2000" b="1" dirty="0">
                <a:solidFill>
                  <a:schemeClr val="tx1"/>
                </a:solidFill>
                <a:latin typeface="Euclid" panose="02020503060505020303" pitchFamily="18" charset="0"/>
                <a:ea typeface="华文细黑" panose="02010600040101010101" pitchFamily="2" charset="-122"/>
              </a:rPr>
              <a:t>CONCAT</a:t>
            </a:r>
            <a:r>
              <a:rPr lang="zh-CN" altLang="en-US" sz="2000" b="1" dirty="0">
                <a:solidFill>
                  <a:schemeClr val="tx1"/>
                </a:solidFill>
                <a:latin typeface="Euclid" panose="02020503060505020303" pitchFamily="18" charset="0"/>
                <a:ea typeface="华文细黑" panose="02010600040101010101" pitchFamily="2" charset="-122"/>
              </a:rPr>
              <a:t>、</a:t>
            </a:r>
            <a:r>
              <a:rPr lang="en-US" altLang="zh-CN" sz="2000" b="1" dirty="0">
                <a:solidFill>
                  <a:schemeClr val="tx1"/>
                </a:solidFill>
                <a:latin typeface="Euclid" panose="02020503060505020303" pitchFamily="18" charset="0"/>
                <a:ea typeface="华文细黑" panose="02010600040101010101" pitchFamily="2" charset="-122"/>
              </a:rPr>
              <a:t>INSTR</a:t>
            </a:r>
            <a:r>
              <a:rPr lang="zh-CN" altLang="en-US" sz="2000" b="1" dirty="0">
                <a:solidFill>
                  <a:schemeClr val="tx1"/>
                </a:solidFill>
                <a:latin typeface="Euclid" panose="02020503060505020303" pitchFamily="18" charset="0"/>
                <a:ea typeface="华文细黑" panose="02010600040101010101" pitchFamily="2" charset="-122"/>
              </a:rPr>
              <a:t>、</a:t>
            </a:r>
            <a:r>
              <a:rPr lang="en-US" altLang="zh-CN" sz="2000" b="1" dirty="0">
                <a:solidFill>
                  <a:schemeClr val="tx1"/>
                </a:solidFill>
                <a:latin typeface="Euclid" panose="02020503060505020303" pitchFamily="18" charset="0"/>
                <a:ea typeface="华文细黑" panose="02010600040101010101" pitchFamily="2" charset="-122"/>
              </a:rPr>
              <a:t>LENGTH </a:t>
            </a:r>
            <a:r>
              <a:rPr lang="zh-CN" altLang="en-US" sz="2000" b="1" dirty="0">
                <a:solidFill>
                  <a:schemeClr val="tx1"/>
                </a:solidFill>
                <a:latin typeface="Euclid" panose="02020503060505020303" pitchFamily="18" charset="0"/>
                <a:ea typeface="华文细黑" panose="02010600040101010101" pitchFamily="2" charset="-122"/>
              </a:rPr>
              <a:t>等；</a:t>
            </a:r>
            <a:endParaRPr lang="en-US" altLang="zh-CN" sz="2000" b="1" dirty="0">
              <a:solidFill>
                <a:schemeClr val="tx1"/>
              </a:solidFill>
              <a:latin typeface="Euclid" panose="02020503060505020303" pitchFamily="18" charset="0"/>
              <a:ea typeface="华文细黑" panose="02010600040101010101" pitchFamily="2" charset="-122"/>
            </a:endParaRPr>
          </a:p>
          <a:p>
            <a:pPr marL="800100" lvl="1" indent="-342900">
              <a:lnSpc>
                <a:spcPct val="150000"/>
              </a:lnSpc>
              <a:buClr>
                <a:srgbClr val="C00000"/>
              </a:buClr>
              <a:buFont typeface="Wingdings" panose="05000000000000000000" pitchFamily="2" charset="2"/>
              <a:buChar char="l"/>
            </a:pPr>
            <a:r>
              <a:rPr lang="zh-CN" altLang="en-US" sz="2000" b="1" dirty="0">
                <a:solidFill>
                  <a:schemeClr val="tx1"/>
                </a:solidFill>
                <a:latin typeface="Euclid" panose="02020503060505020303" pitchFamily="18" charset="0"/>
                <a:ea typeface="华文细黑" panose="02010600040101010101" pitchFamily="2" charset="-122"/>
              </a:rPr>
              <a:t>数学类函数：绝对值、三角函数、幂函数等；</a:t>
            </a:r>
            <a:endParaRPr lang="en-US" altLang="zh-CN" sz="2000" b="1" dirty="0">
              <a:solidFill>
                <a:schemeClr val="tx1"/>
              </a:solidFill>
              <a:latin typeface="Euclid" panose="02020503060505020303" pitchFamily="18" charset="0"/>
              <a:ea typeface="华文细黑" panose="02010600040101010101" pitchFamily="2" charset="-122"/>
            </a:endParaRPr>
          </a:p>
          <a:p>
            <a:pPr marL="800100" lvl="1" indent="-342900">
              <a:lnSpc>
                <a:spcPct val="150000"/>
              </a:lnSpc>
              <a:buClr>
                <a:srgbClr val="C00000"/>
              </a:buClr>
              <a:buFont typeface="Wingdings" panose="05000000000000000000" pitchFamily="2" charset="2"/>
              <a:buChar char="l"/>
            </a:pPr>
            <a:r>
              <a:rPr lang="zh-CN" altLang="en-US" sz="2000" b="1" dirty="0">
                <a:solidFill>
                  <a:schemeClr val="tx1"/>
                </a:solidFill>
                <a:latin typeface="Euclid" panose="02020503060505020303" pitchFamily="18" charset="0"/>
                <a:ea typeface="华文细黑" panose="02010600040101010101" pitchFamily="2" charset="-122"/>
              </a:rPr>
              <a:t>日期类函数：</a:t>
            </a:r>
            <a:r>
              <a:rPr lang="en-US" altLang="zh-CN" sz="2000" b="1" dirty="0">
                <a:solidFill>
                  <a:schemeClr val="tx1"/>
                </a:solidFill>
                <a:latin typeface="Euclid" panose="02020503060505020303" pitchFamily="18" charset="0"/>
                <a:ea typeface="华文细黑" panose="02010600040101010101" pitchFamily="2" charset="-122"/>
              </a:rPr>
              <a:t>ADD_MONTH</a:t>
            </a:r>
            <a:r>
              <a:rPr lang="zh-CN" altLang="en-US" sz="2000" b="1" dirty="0">
                <a:solidFill>
                  <a:schemeClr val="tx1"/>
                </a:solidFill>
                <a:latin typeface="Euclid" panose="02020503060505020303" pitchFamily="18" charset="0"/>
                <a:ea typeface="华文细黑" panose="02010600040101010101" pitchFamily="2" charset="-122"/>
              </a:rPr>
              <a:t>、</a:t>
            </a:r>
            <a:r>
              <a:rPr lang="en-US" altLang="zh-CN" sz="2000" b="1" dirty="0">
                <a:solidFill>
                  <a:schemeClr val="tx1"/>
                </a:solidFill>
                <a:latin typeface="Euclid" panose="02020503060505020303" pitchFamily="18" charset="0"/>
                <a:ea typeface="华文细黑" panose="02010600040101010101" pitchFamily="2" charset="-122"/>
              </a:rPr>
              <a:t>NEW_TIME</a:t>
            </a:r>
            <a:r>
              <a:rPr lang="zh-CN" altLang="en-US" sz="2000" b="1" dirty="0">
                <a:solidFill>
                  <a:schemeClr val="tx1"/>
                </a:solidFill>
                <a:latin typeface="Euclid" panose="02020503060505020303" pitchFamily="18" charset="0"/>
                <a:ea typeface="华文细黑" panose="02010600040101010101" pitchFamily="2" charset="-122"/>
              </a:rPr>
              <a:t>、</a:t>
            </a:r>
            <a:r>
              <a:rPr lang="en-US" altLang="zh-CN" sz="2000" b="1" dirty="0">
                <a:solidFill>
                  <a:schemeClr val="tx1"/>
                </a:solidFill>
                <a:latin typeface="Euclid" panose="02020503060505020303" pitchFamily="18" charset="0"/>
                <a:ea typeface="华文细黑" panose="02010600040101010101" pitchFamily="2" charset="-122"/>
              </a:rPr>
              <a:t>SYSDATE</a:t>
            </a:r>
            <a:r>
              <a:rPr lang="zh-CN" altLang="en-US" sz="2000" b="1" dirty="0">
                <a:solidFill>
                  <a:schemeClr val="tx1"/>
                </a:solidFill>
                <a:latin typeface="Euclid" panose="02020503060505020303" pitchFamily="18" charset="0"/>
                <a:ea typeface="华文细黑" panose="02010600040101010101" pitchFamily="2" charset="-122"/>
              </a:rPr>
              <a:t>等；</a:t>
            </a:r>
            <a:endParaRPr lang="en-US" altLang="zh-CN" sz="2000" b="1" dirty="0">
              <a:solidFill>
                <a:schemeClr val="tx1"/>
              </a:solidFill>
              <a:latin typeface="Euclid" panose="02020503060505020303" pitchFamily="18" charset="0"/>
              <a:ea typeface="华文细黑" panose="02010600040101010101" pitchFamily="2" charset="-122"/>
            </a:endParaRPr>
          </a:p>
          <a:p>
            <a:pPr marL="800100" lvl="1" indent="-342900">
              <a:lnSpc>
                <a:spcPct val="150000"/>
              </a:lnSpc>
              <a:buClr>
                <a:srgbClr val="C00000"/>
              </a:buClr>
              <a:buFont typeface="Wingdings" panose="05000000000000000000" pitchFamily="2" charset="2"/>
              <a:buChar char="l"/>
            </a:pPr>
            <a:r>
              <a:rPr lang="zh-CN" altLang="en-US" sz="2000" b="1" dirty="0">
                <a:solidFill>
                  <a:schemeClr val="tx1"/>
                </a:solidFill>
                <a:latin typeface="Euclid" panose="02020503060505020303" pitchFamily="18" charset="0"/>
                <a:ea typeface="华文细黑" panose="02010600040101010101" pitchFamily="2" charset="-122"/>
              </a:rPr>
              <a:t>转换类函数：用于数据类型转换；</a:t>
            </a:r>
            <a:endParaRPr lang="en-US" altLang="zh-CN" sz="2000" b="1" dirty="0">
              <a:solidFill>
                <a:schemeClr val="tx1"/>
              </a:solidFill>
              <a:latin typeface="Euclid" panose="02020503060505020303" pitchFamily="18" charset="0"/>
              <a:ea typeface="华文细黑" panose="02010600040101010101" pitchFamily="2" charset="-122"/>
            </a:endParaRPr>
          </a:p>
          <a:p>
            <a:pPr marL="800100" lvl="1" indent="-342900">
              <a:lnSpc>
                <a:spcPct val="150000"/>
              </a:lnSpc>
              <a:buClr>
                <a:srgbClr val="C00000"/>
              </a:buClr>
              <a:buFont typeface="Wingdings" panose="05000000000000000000" pitchFamily="2" charset="2"/>
              <a:buChar char="l"/>
            </a:pPr>
            <a:r>
              <a:rPr lang="zh-CN" altLang="en-US" sz="2000" b="1" dirty="0">
                <a:solidFill>
                  <a:schemeClr val="tx1"/>
                </a:solidFill>
                <a:latin typeface="Euclid" panose="02020503060505020303" pitchFamily="18" charset="0"/>
                <a:ea typeface="华文细黑" panose="02010600040101010101" pitchFamily="2" charset="-122"/>
              </a:rPr>
              <a:t>聚合类函数：求和、均值、最值、方差等。</a:t>
            </a:r>
            <a:endParaRPr lang="en-US" altLang="zh-CN" sz="2000" b="1" dirty="0">
              <a:solidFill>
                <a:schemeClr val="tx1"/>
              </a:solidFill>
              <a:latin typeface="Euclid" panose="02020503060505020303" pitchFamily="18" charset="0"/>
              <a:ea typeface="华文细黑" panose="02010600040101010101" pitchFamily="2" charset="-122"/>
            </a:endParaRPr>
          </a:p>
        </p:txBody>
      </p:sp>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dirty="0"/>
          </a:p>
        </p:txBody>
      </p:sp>
      <p:sp>
        <p:nvSpPr>
          <p:cNvPr id="6" name="矩形 5"/>
          <p:cNvSpPr/>
          <p:nvPr/>
        </p:nvSpPr>
        <p:spPr>
          <a:xfrm>
            <a:off x="309259" y="859709"/>
            <a:ext cx="8525482" cy="461665"/>
          </a:xfrm>
          <a:prstGeom prst="rect">
            <a:avLst/>
          </a:prstGeom>
        </p:spPr>
        <p:txBody>
          <a:bodyPr wrap="square">
            <a:spAutoFit/>
          </a:bodyPr>
          <a:lstStyle/>
          <a:p>
            <a:pPr marL="342900" indent="-342900">
              <a:buFont typeface="Wingdings" panose="05000000000000000000" pitchFamily="2" charset="2"/>
              <a:buChar char="p"/>
            </a:pPr>
            <a:r>
              <a:rPr lang="zh-CN" altLang="en-US" sz="2400" b="1" dirty="0">
                <a:solidFill>
                  <a:srgbClr val="C00000"/>
                </a:solidFill>
                <a:latin typeface="华文中宋" panose="02010600040101010101" pitchFamily="2" charset="-122"/>
                <a:ea typeface="华文中宋" panose="02010600040101010101" pitchFamily="2" charset="-122"/>
              </a:rPr>
              <a:t>函数</a:t>
            </a:r>
            <a:endParaRPr lang="zh-CN" altLang="en-US" sz="2400" b="1" dirty="0">
              <a:solidFill>
                <a:srgbClr val="C00000"/>
              </a:solidFill>
              <a:latin typeface="华文中宋" panose="02010600040101010101" pitchFamily="2" charset="-122"/>
              <a:ea typeface="华文中宋" panose="02010600040101010101" pitchFamily="2" charset="-122"/>
            </a:endParaRPr>
          </a:p>
        </p:txBody>
      </p:sp>
      <p:sp>
        <p:nvSpPr>
          <p:cNvPr id="7" name="矩形 6"/>
          <p:cNvSpPr/>
          <p:nvPr/>
        </p:nvSpPr>
        <p:spPr>
          <a:xfrm>
            <a:off x="177420" y="84222"/>
            <a:ext cx="1005403"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函数</a:t>
            </a:r>
            <a:endParaRPr lang="zh-CN" altLang="en-US" sz="3200" b="1" dirty="0">
              <a:ln w="0"/>
              <a:latin typeface="华文细黑" panose="02010600040101010101" pitchFamily="2" charset="-122"/>
              <a:ea typeface="华文细黑" panose="02010600040101010101"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09259" y="1362999"/>
            <a:ext cx="8525482" cy="4898101"/>
          </a:xfrm>
          <a:prstGeom prst="rect">
            <a:avLst/>
          </a:prstGeom>
          <a:noFill/>
        </p:spPr>
        <p:style>
          <a:lnRef idx="2">
            <a:schemeClr val="accent6"/>
          </a:lnRef>
          <a:fillRef idx="1">
            <a:schemeClr val="lt1"/>
          </a:fillRef>
          <a:effectRef idx="0">
            <a:schemeClr val="accent6"/>
          </a:effectRef>
          <a:fontRef idx="minor">
            <a:schemeClr val="dk1"/>
          </a:fontRef>
        </p:style>
        <p:txBody>
          <a:bodyPr wrap="square">
            <a:noAutofit/>
          </a:bodyPr>
          <a:lstStyle/>
          <a:p>
            <a:pPr marL="342900" indent="-342900">
              <a:lnSpc>
                <a:spcPct val="150000"/>
              </a:lnSpc>
              <a:buFont typeface="Wingdings" panose="05000000000000000000" pitchFamily="2" charset="2"/>
              <a:buChar char="l"/>
            </a:pPr>
            <a:r>
              <a:rPr lang="zh-CN" altLang="en-US" sz="2400" b="1" dirty="0">
                <a:solidFill>
                  <a:schemeClr val="tx1"/>
                </a:solidFill>
                <a:latin typeface="Euclid" panose="02020503060505020303" pitchFamily="18" charset="0"/>
                <a:ea typeface="华文细黑" panose="02010600040101010101" pitchFamily="2" charset="-122"/>
              </a:rPr>
              <a:t>创建函数：</a:t>
            </a:r>
            <a:r>
              <a:rPr lang="zh-CN" altLang="en-US" sz="2400" b="1" dirty="0">
                <a:solidFill>
                  <a:srgbClr val="7030A0"/>
                </a:solidFill>
                <a:latin typeface="Euclid" panose="02020503060505020303" pitchFamily="18" charset="0"/>
                <a:ea typeface="华文细黑" panose="02010600040101010101" pitchFamily="2" charset="-122"/>
              </a:rPr>
              <a:t>函数必须有返回值</a:t>
            </a:r>
            <a:r>
              <a:rPr lang="zh-CN" altLang="en-US" sz="2400" b="1" dirty="0">
                <a:solidFill>
                  <a:schemeClr val="tx1"/>
                </a:solidFill>
                <a:latin typeface="Euclid" panose="02020503060505020303" pitchFamily="18" charset="0"/>
                <a:ea typeface="华文细黑" panose="02010600040101010101" pitchFamily="2" charset="-122"/>
              </a:rPr>
              <a:t>。</a:t>
            </a:r>
            <a:endParaRPr lang="en-US" altLang="zh-CN" sz="2400" b="1" dirty="0">
              <a:solidFill>
                <a:schemeClr val="tx1"/>
              </a:solidFill>
              <a:latin typeface="Euclid" panose="02020503060505020303" pitchFamily="18" charset="0"/>
              <a:ea typeface="华文细黑" panose="02010600040101010101" pitchFamily="2" charset="-122"/>
            </a:endParaRPr>
          </a:p>
          <a:p>
            <a:pPr marL="342900" indent="-342900">
              <a:lnSpc>
                <a:spcPct val="150000"/>
              </a:lnSpc>
              <a:buFont typeface="Wingdings" panose="05000000000000000000" pitchFamily="2" charset="2"/>
              <a:buChar char="l"/>
            </a:pPr>
            <a:endParaRPr lang="en-US" altLang="zh-CN" sz="2000" b="1" dirty="0">
              <a:solidFill>
                <a:schemeClr val="tx1"/>
              </a:solidFill>
              <a:latin typeface="Euclid" panose="02020503060505020303" pitchFamily="18" charset="0"/>
              <a:ea typeface="华文细黑" panose="02010600040101010101" pitchFamily="2" charset="-122"/>
            </a:endParaRPr>
          </a:p>
          <a:p>
            <a:pPr marL="342900" indent="-342900">
              <a:lnSpc>
                <a:spcPct val="150000"/>
              </a:lnSpc>
              <a:buFont typeface="Wingdings" panose="05000000000000000000" pitchFamily="2" charset="2"/>
              <a:buChar char="l"/>
            </a:pPr>
            <a:endParaRPr lang="en-US" altLang="zh-CN" sz="2000" b="1" dirty="0">
              <a:solidFill>
                <a:schemeClr val="tx1"/>
              </a:solidFill>
              <a:latin typeface="Euclid" panose="02020503060505020303" pitchFamily="18" charset="0"/>
              <a:ea typeface="华文细黑" panose="02010600040101010101" pitchFamily="2" charset="-122"/>
            </a:endParaRPr>
          </a:p>
          <a:p>
            <a:pPr marL="342900" indent="-342900">
              <a:lnSpc>
                <a:spcPct val="150000"/>
              </a:lnSpc>
              <a:buFont typeface="Wingdings" panose="05000000000000000000" pitchFamily="2" charset="2"/>
              <a:buChar char="l"/>
            </a:pPr>
            <a:endParaRPr lang="en-US" altLang="zh-CN" sz="2000" b="1" dirty="0">
              <a:solidFill>
                <a:schemeClr val="tx1"/>
              </a:solidFill>
              <a:latin typeface="Euclid" panose="02020503060505020303" pitchFamily="18" charset="0"/>
              <a:ea typeface="华文细黑" panose="02010600040101010101" pitchFamily="2" charset="-122"/>
            </a:endParaRPr>
          </a:p>
          <a:p>
            <a:pPr marL="342900" indent="-342900">
              <a:lnSpc>
                <a:spcPct val="150000"/>
              </a:lnSpc>
              <a:buFont typeface="Wingdings" panose="05000000000000000000" pitchFamily="2" charset="2"/>
              <a:buChar char="l"/>
            </a:pPr>
            <a:endParaRPr lang="en-US" altLang="zh-CN" sz="2000" b="1" dirty="0">
              <a:solidFill>
                <a:schemeClr val="tx1"/>
              </a:solidFill>
              <a:latin typeface="Euclid" panose="02020503060505020303" pitchFamily="18" charset="0"/>
              <a:ea typeface="华文细黑" panose="02010600040101010101" pitchFamily="2" charset="-122"/>
            </a:endParaRPr>
          </a:p>
          <a:p>
            <a:pPr marL="342900" indent="-342900">
              <a:lnSpc>
                <a:spcPct val="150000"/>
              </a:lnSpc>
              <a:buFont typeface="Wingdings" panose="05000000000000000000" pitchFamily="2" charset="2"/>
              <a:buChar char="l"/>
            </a:pPr>
            <a:endParaRPr lang="en-US" altLang="zh-CN" sz="2000" b="1" dirty="0">
              <a:solidFill>
                <a:schemeClr val="tx1"/>
              </a:solidFill>
              <a:latin typeface="Euclid" panose="02020503060505020303" pitchFamily="18" charset="0"/>
              <a:ea typeface="华文细黑" panose="02010600040101010101" pitchFamily="2" charset="-122"/>
            </a:endParaRPr>
          </a:p>
          <a:p>
            <a:pPr marL="342900" indent="-342900">
              <a:lnSpc>
                <a:spcPct val="150000"/>
              </a:lnSpc>
              <a:buFont typeface="Wingdings" panose="05000000000000000000" pitchFamily="2" charset="2"/>
              <a:buChar char="l"/>
            </a:pPr>
            <a:endParaRPr lang="en-US" altLang="zh-CN" b="1" dirty="0">
              <a:solidFill>
                <a:schemeClr val="tx1"/>
              </a:solidFill>
              <a:latin typeface="Euclid" panose="02020503060505020303" pitchFamily="18" charset="0"/>
              <a:ea typeface="华文细黑" panose="02010600040101010101" pitchFamily="2" charset="-122"/>
            </a:endParaRPr>
          </a:p>
          <a:p>
            <a:pPr marL="342900" indent="-342900">
              <a:lnSpc>
                <a:spcPct val="150000"/>
              </a:lnSpc>
              <a:buFont typeface="Wingdings" panose="05000000000000000000" pitchFamily="2" charset="2"/>
              <a:buChar char="l"/>
            </a:pPr>
            <a:endParaRPr lang="zh-CN" altLang="en-US" sz="2000" b="1" dirty="0">
              <a:solidFill>
                <a:schemeClr val="tx1"/>
              </a:solidFill>
              <a:latin typeface="Euclid" panose="02020503060505020303" pitchFamily="18" charset="0"/>
              <a:ea typeface="华文细黑" panose="02010600040101010101" pitchFamily="2" charset="-122"/>
            </a:endParaRPr>
          </a:p>
        </p:txBody>
      </p:sp>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dirty="0"/>
          </a:p>
        </p:txBody>
      </p:sp>
      <p:sp>
        <p:nvSpPr>
          <p:cNvPr id="6" name="矩形 5"/>
          <p:cNvSpPr/>
          <p:nvPr/>
        </p:nvSpPr>
        <p:spPr>
          <a:xfrm>
            <a:off x="309259" y="859709"/>
            <a:ext cx="8525482" cy="461665"/>
          </a:xfrm>
          <a:prstGeom prst="rect">
            <a:avLst/>
          </a:prstGeom>
        </p:spPr>
        <p:txBody>
          <a:bodyPr wrap="square">
            <a:spAutoFit/>
          </a:bodyPr>
          <a:lstStyle/>
          <a:p>
            <a:pPr marL="342900" indent="-342900">
              <a:buFont typeface="Wingdings" panose="05000000000000000000" pitchFamily="2" charset="2"/>
              <a:buChar char="p"/>
            </a:pPr>
            <a:r>
              <a:rPr lang="zh-CN" altLang="en-US" sz="2400" b="1" dirty="0">
                <a:solidFill>
                  <a:srgbClr val="C00000"/>
                </a:solidFill>
                <a:latin typeface="华文中宋" panose="02010600040101010101" pitchFamily="2" charset="-122"/>
                <a:ea typeface="华文中宋" panose="02010600040101010101" pitchFamily="2" charset="-122"/>
              </a:rPr>
              <a:t>函数</a:t>
            </a:r>
            <a:r>
              <a:rPr lang="en-US" altLang="zh-CN" sz="2400" b="1" dirty="0">
                <a:solidFill>
                  <a:srgbClr val="C00000"/>
                </a:solidFill>
                <a:latin typeface="华文中宋" panose="02010600040101010101" pitchFamily="2" charset="-122"/>
                <a:ea typeface="华文中宋" panose="02010600040101010101" pitchFamily="2" charset="-122"/>
              </a:rPr>
              <a:t>-</a:t>
            </a:r>
            <a:r>
              <a:rPr lang="zh-CN" altLang="en-US" sz="2400" b="1" dirty="0">
                <a:solidFill>
                  <a:srgbClr val="C00000"/>
                </a:solidFill>
                <a:latin typeface="华文中宋" panose="02010600040101010101" pitchFamily="2" charset="-122"/>
                <a:ea typeface="华文中宋" panose="02010600040101010101" pitchFamily="2" charset="-122"/>
              </a:rPr>
              <a:t>自定义函数</a:t>
            </a:r>
            <a:endParaRPr lang="zh-CN" altLang="en-US" sz="2400" b="1" dirty="0">
              <a:solidFill>
                <a:srgbClr val="C00000"/>
              </a:solidFill>
              <a:latin typeface="华文中宋" panose="02010600040101010101" pitchFamily="2" charset="-122"/>
              <a:ea typeface="华文中宋" panose="02010600040101010101" pitchFamily="2" charset="-122"/>
            </a:endParaRPr>
          </a:p>
        </p:txBody>
      </p:sp>
      <p:sp>
        <p:nvSpPr>
          <p:cNvPr id="7" name="矩形 6"/>
          <p:cNvSpPr/>
          <p:nvPr/>
        </p:nvSpPr>
        <p:spPr>
          <a:xfrm>
            <a:off x="309259" y="2036619"/>
            <a:ext cx="8525482" cy="426610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26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create</a:t>
            </a:r>
            <a:r>
              <a:rPr lang="en-US" altLang="zh-CN" sz="26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[or replace] </a:t>
            </a:r>
            <a:r>
              <a:rPr lang="en-US" altLang="zh-CN" sz="26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function</a:t>
            </a:r>
            <a:r>
              <a:rPr lang="en-US" altLang="zh-CN" sz="26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a:t>
            </a:r>
            <a:r>
              <a:rPr lang="en-US" altLang="zh-CN" sz="2600" b="1" dirty="0" err="1">
                <a:solidFill>
                  <a:srgbClr val="7030A0"/>
                </a:solidFill>
                <a:latin typeface="Calibri Light" panose="020F0302020204030204" pitchFamily="34" charset="0"/>
                <a:ea typeface="华文细黑" panose="02010600040101010101" pitchFamily="2" charset="-122"/>
                <a:cs typeface="Calibri Light" panose="020F0302020204030204" pitchFamily="34" charset="0"/>
              </a:rPr>
              <a:t>fun_name</a:t>
            </a:r>
            <a:r>
              <a:rPr lang="en-US" altLang="zh-CN" sz="2600" b="1" dirty="0">
                <a:solidFill>
                  <a:srgbClr val="7030A0"/>
                </a:solidFill>
                <a:latin typeface="Calibri Light" panose="020F0302020204030204" pitchFamily="34" charset="0"/>
                <a:ea typeface="华文细黑" panose="02010600040101010101" pitchFamily="2" charset="-122"/>
                <a:cs typeface="Calibri Light" panose="020F0302020204030204" pitchFamily="34" charset="0"/>
              </a:rPr>
              <a:t> </a:t>
            </a:r>
            <a:r>
              <a:rPr lang="en-US" altLang="zh-CN" sz="26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(parameter1 [ ,parameter2]… ) </a:t>
            </a:r>
            <a:r>
              <a:rPr lang="en-US" altLang="zh-CN" sz="26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return </a:t>
            </a:r>
            <a:r>
              <a:rPr lang="en-US" altLang="zh-CN" sz="2600" b="1" dirty="0" err="1">
                <a:solidFill>
                  <a:srgbClr val="7030A0"/>
                </a:solidFill>
                <a:latin typeface="Calibri Light" panose="020F0302020204030204" pitchFamily="34" charset="0"/>
                <a:ea typeface="华文细黑" panose="02010600040101010101" pitchFamily="2" charset="-122"/>
                <a:cs typeface="Calibri Light" panose="020F0302020204030204" pitchFamily="34" charset="0"/>
              </a:rPr>
              <a:t>data_type</a:t>
            </a:r>
            <a:r>
              <a:rPr lang="en-US" altLang="zh-CN" sz="2600" b="1" dirty="0">
                <a:solidFill>
                  <a:srgbClr val="7030A0"/>
                </a:solidFill>
                <a:latin typeface="Calibri Light" panose="020F0302020204030204" pitchFamily="34" charset="0"/>
                <a:ea typeface="华文细黑" panose="02010600040101010101" pitchFamily="2" charset="-122"/>
                <a:cs typeface="Calibri Light" panose="020F0302020204030204" pitchFamily="34" charset="0"/>
              </a:rPr>
              <a:t> </a:t>
            </a:r>
            <a:r>
              <a:rPr lang="en-US" altLang="zh-CN" sz="2400" b="1" dirty="0" err="1">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is|as</a:t>
            </a:r>
            <a:r>
              <a:rPr lang="en-US" altLang="zh-CN" sz="26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a:t>
            </a:r>
            <a:r>
              <a:rPr lang="en-US" altLang="zh-CN" sz="2600" b="1" dirty="0" err="1">
                <a:solidFill>
                  <a:schemeClr val="tx1"/>
                </a:solidFill>
                <a:latin typeface="Calibri Light" panose="020F0302020204030204" pitchFamily="34" charset="0"/>
                <a:ea typeface="华文细黑" panose="02010600040101010101" pitchFamily="2" charset="-122"/>
                <a:cs typeface="Calibri Light" panose="020F0302020204030204" pitchFamily="34" charset="0"/>
              </a:rPr>
              <a:t>inner_variable</a:t>
            </a:r>
            <a:r>
              <a:rPr lang="en-US" altLang="zh-CN" sz="26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endParaRPr lang="en-US" altLang="zh-CN" sz="26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pPr>
              <a:lnSpc>
                <a:spcPct val="150000"/>
              </a:lnSpc>
            </a:pPr>
            <a:r>
              <a:rPr lang="en-US" altLang="zh-CN" sz="26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begin</a:t>
            </a:r>
            <a:endParaRPr lang="en-US" altLang="zh-CN" sz="26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endParaRPr>
          </a:p>
          <a:p>
            <a:pPr>
              <a:lnSpc>
                <a:spcPct val="150000"/>
              </a:lnSpc>
            </a:pPr>
            <a:r>
              <a:rPr lang="en-US" altLang="zh-CN" sz="26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a:t>
            </a:r>
            <a:r>
              <a:rPr lang="en-US" altLang="zh-CN" sz="2600" b="1" dirty="0" err="1">
                <a:solidFill>
                  <a:schemeClr val="tx1"/>
                </a:solidFill>
                <a:latin typeface="Calibri Light" panose="020F0302020204030204" pitchFamily="34" charset="0"/>
                <a:ea typeface="华文细黑" panose="02010600040101010101" pitchFamily="2" charset="-122"/>
                <a:cs typeface="Calibri Light" panose="020F0302020204030204" pitchFamily="34" charset="0"/>
              </a:rPr>
              <a:t>plsql</a:t>
            </a:r>
            <a:r>
              <a:rPr lang="en-US" altLang="zh-CN" sz="26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_ sentence;             </a:t>
            </a:r>
            <a:r>
              <a:rPr lang="en-US" altLang="zh-CN" sz="20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r>
              <a:rPr lang="zh-CN" altLang="en-US" sz="20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其中必须要有一个</a:t>
            </a:r>
            <a:r>
              <a:rPr lang="en-US" altLang="zh-CN" sz="20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RETURN</a:t>
            </a:r>
            <a:r>
              <a:rPr lang="zh-CN" altLang="en-US" sz="20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子句</a:t>
            </a:r>
            <a:endParaRPr lang="en-US" altLang="zh-CN" sz="20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pPr>
              <a:lnSpc>
                <a:spcPct val="150000"/>
              </a:lnSpc>
            </a:pPr>
            <a:r>
              <a:rPr lang="en-US" altLang="zh-CN" sz="26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[exception]</a:t>
            </a:r>
            <a:endParaRPr lang="en-US" altLang="zh-CN" sz="26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endParaRPr>
          </a:p>
          <a:p>
            <a:pPr>
              <a:lnSpc>
                <a:spcPct val="150000"/>
              </a:lnSpc>
            </a:pPr>
            <a:r>
              <a:rPr lang="en-US" altLang="zh-CN" sz="26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a:t>
            </a:r>
            <a:r>
              <a:rPr lang="en-US" altLang="zh-CN" sz="2600" b="1" dirty="0" err="1">
                <a:solidFill>
                  <a:schemeClr val="tx1"/>
                </a:solidFill>
                <a:latin typeface="Calibri Light" panose="020F0302020204030204" pitchFamily="34" charset="0"/>
                <a:ea typeface="华文细黑" panose="02010600040101010101" pitchFamily="2" charset="-122"/>
                <a:cs typeface="Calibri Light" panose="020F0302020204030204" pitchFamily="34" charset="0"/>
              </a:rPr>
              <a:t>dowith</a:t>
            </a:r>
            <a:r>
              <a:rPr lang="en-US" altLang="zh-CN" sz="26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_ sentences;]</a:t>
            </a:r>
            <a:endParaRPr lang="en-US" altLang="zh-CN" sz="26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pPr>
              <a:lnSpc>
                <a:spcPct val="150000"/>
              </a:lnSpc>
            </a:pPr>
            <a:r>
              <a:rPr lang="en-US" altLang="zh-CN" sz="26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end</a:t>
            </a:r>
            <a:r>
              <a:rPr lang="en-US" altLang="zh-CN" sz="26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a:t>
            </a:r>
            <a:r>
              <a:rPr lang="en-US" altLang="zh-CN" sz="2600" b="1" dirty="0">
                <a:solidFill>
                  <a:srgbClr val="7030A0"/>
                </a:solidFill>
                <a:latin typeface="Calibri Light" panose="020F0302020204030204" pitchFamily="34" charset="0"/>
                <a:ea typeface="华文细黑" panose="02010600040101010101" pitchFamily="2" charset="-122"/>
                <a:cs typeface="Calibri Light" panose="020F0302020204030204" pitchFamily="34" charset="0"/>
              </a:rPr>
              <a:t>[</a:t>
            </a:r>
            <a:r>
              <a:rPr lang="en-US" altLang="zh-CN" sz="2600" b="1" dirty="0" err="1">
                <a:solidFill>
                  <a:srgbClr val="7030A0"/>
                </a:solidFill>
                <a:latin typeface="Calibri Light" panose="020F0302020204030204" pitchFamily="34" charset="0"/>
                <a:ea typeface="华文细黑" panose="02010600040101010101" pitchFamily="2" charset="-122"/>
                <a:cs typeface="Calibri Light" panose="020F0302020204030204" pitchFamily="34" charset="0"/>
              </a:rPr>
              <a:t>fun_name</a:t>
            </a:r>
            <a:r>
              <a:rPr lang="en-US" altLang="zh-CN" sz="2600" b="1" dirty="0">
                <a:solidFill>
                  <a:srgbClr val="7030A0"/>
                </a:solidFill>
                <a:latin typeface="Calibri Light" panose="020F0302020204030204" pitchFamily="34" charset="0"/>
                <a:ea typeface="华文细黑" panose="02010600040101010101" pitchFamily="2" charset="-122"/>
                <a:cs typeface="Calibri Light" panose="020F0302020204030204" pitchFamily="34" charset="0"/>
              </a:rPr>
              <a:t>];</a:t>
            </a:r>
            <a:endParaRPr lang="en-US" altLang="zh-CN" sz="2600" b="1" dirty="0">
              <a:solidFill>
                <a:srgbClr val="7030A0"/>
              </a:solidFill>
              <a:latin typeface="Calibri Light" panose="020F0302020204030204" pitchFamily="34" charset="0"/>
              <a:ea typeface="华文细黑" panose="02010600040101010101" pitchFamily="2" charset="-122"/>
              <a:cs typeface="Calibri Light" panose="020F0302020204030204" pitchFamily="34" charset="0"/>
            </a:endParaRPr>
          </a:p>
        </p:txBody>
      </p:sp>
      <p:sp>
        <p:nvSpPr>
          <p:cNvPr id="11" name="矩形 10"/>
          <p:cNvSpPr/>
          <p:nvPr/>
        </p:nvSpPr>
        <p:spPr>
          <a:xfrm>
            <a:off x="177420" y="84222"/>
            <a:ext cx="1005403"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函数</a:t>
            </a:r>
            <a:endParaRPr lang="zh-CN" altLang="en-US" sz="3200" b="1" dirty="0">
              <a:ln w="0"/>
              <a:latin typeface="华文细黑" panose="02010600040101010101" pitchFamily="2" charset="-122"/>
              <a:ea typeface="华文细黑" panose="02010600040101010101" pitchFamily="2" charset="-122"/>
            </a:endParaRPr>
          </a:p>
        </p:txBody>
      </p:sp>
      <p:sp>
        <p:nvSpPr>
          <p:cNvPr id="12" name="对话气泡: 矩形 11"/>
          <p:cNvSpPr/>
          <p:nvPr/>
        </p:nvSpPr>
        <p:spPr>
          <a:xfrm>
            <a:off x="4691141" y="3450066"/>
            <a:ext cx="940278" cy="483079"/>
          </a:xfrm>
          <a:prstGeom prst="wedgeRectCallout">
            <a:avLst>
              <a:gd name="adj1" fmla="val -115102"/>
              <a:gd name="adj2" fmla="val -74082"/>
            </a:avLst>
          </a:prstGeom>
          <a:solidFill>
            <a:schemeClr val="accent2">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rgbClr val="7030A0"/>
                </a:solidFill>
              </a:rPr>
              <a:t>返回值类型</a:t>
            </a:r>
            <a:endParaRPr lang="zh-CN" altLang="en-US" sz="1600" b="1" dirty="0">
              <a:solidFill>
                <a:srgbClr val="7030A0"/>
              </a:solidFill>
            </a:endParaRPr>
          </a:p>
        </p:txBody>
      </p:sp>
      <p:sp>
        <p:nvSpPr>
          <p:cNvPr id="3" name="对话气泡: 矩形 2"/>
          <p:cNvSpPr/>
          <p:nvPr/>
        </p:nvSpPr>
        <p:spPr>
          <a:xfrm>
            <a:off x="5921705" y="1553540"/>
            <a:ext cx="2220562" cy="483079"/>
          </a:xfrm>
          <a:prstGeom prst="wedgeRectCallout">
            <a:avLst>
              <a:gd name="adj1" fmla="val 1083"/>
              <a:gd name="adj2" fmla="val 91479"/>
            </a:avLst>
          </a:prstGeom>
          <a:solidFill>
            <a:schemeClr val="accent2">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rgbClr val="7030A0"/>
                </a:solidFill>
              </a:rPr>
              <a:t>[</a:t>
            </a:r>
            <a:r>
              <a:rPr lang="zh-CN" altLang="en-US" sz="1600" b="1" dirty="0">
                <a:solidFill>
                  <a:srgbClr val="7030A0"/>
                </a:solidFill>
              </a:rPr>
              <a:t>参数</a:t>
            </a:r>
            <a:r>
              <a:rPr lang="en-US" altLang="zh-CN" sz="1600" b="1" dirty="0">
                <a:solidFill>
                  <a:srgbClr val="7030A0"/>
                </a:solidFill>
                <a:latin typeface="Calibri Light" panose="020F0302020204030204" pitchFamily="34" charset="0"/>
                <a:ea typeface="华文细黑" panose="02010600040101010101" pitchFamily="2" charset="-122"/>
                <a:cs typeface="Calibri Light" panose="020F0302020204030204" pitchFamily="34" charset="0"/>
              </a:rPr>
              <a:t>[IN] </a:t>
            </a:r>
            <a:r>
              <a:rPr lang="zh-CN" altLang="en-US" sz="1600" b="1" dirty="0">
                <a:solidFill>
                  <a:srgbClr val="7030A0"/>
                </a:solidFill>
                <a:latin typeface="Calibri Light" panose="020F0302020204030204" pitchFamily="34" charset="0"/>
                <a:ea typeface="华文细黑" panose="02010600040101010101" pitchFamily="2" charset="-122"/>
                <a:cs typeface="Calibri Light" panose="020F0302020204030204" pitchFamily="34" charset="0"/>
              </a:rPr>
              <a:t>参数类型</a:t>
            </a:r>
            <a:r>
              <a:rPr lang="en-US" altLang="zh-CN" sz="1600" b="1" dirty="0">
                <a:solidFill>
                  <a:srgbClr val="7030A0"/>
                </a:solidFill>
              </a:rPr>
              <a:t>]</a:t>
            </a:r>
            <a:endParaRPr lang="zh-CN" altLang="en-US" sz="1600" b="1" dirty="0">
              <a:solidFill>
                <a:srgbClr val="7030A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280035" y="1017905"/>
            <a:ext cx="8646160" cy="5497830"/>
          </a:xfrm>
          <a:prstGeom prst="rect">
            <a:avLst/>
          </a:prstGeom>
          <a:solidFill>
            <a:schemeClr val="accent4">
              <a:lumMod val="20000"/>
              <a:lumOff val="80000"/>
            </a:schemeClr>
          </a:solidFill>
        </p:spPr>
        <p:style>
          <a:lnRef idx="2">
            <a:schemeClr val="accent6"/>
          </a:lnRef>
          <a:fillRef idx="1">
            <a:schemeClr val="lt1"/>
          </a:fillRef>
          <a:effectRef idx="0">
            <a:schemeClr val="accent6"/>
          </a:effectRef>
          <a:fontRef idx="minor">
            <a:schemeClr val="dk1"/>
          </a:fontRef>
        </p:style>
        <p:txBody>
          <a:bodyPr wrap="square">
            <a:noAutofit/>
          </a:bodyPr>
          <a:lstStyle/>
          <a:p>
            <a:pPr>
              <a:lnSpc>
                <a:spcPct val="150000"/>
              </a:lnSpc>
            </a:pPr>
            <a:r>
              <a:rPr lang="zh-CN" altLang="en-US" sz="2800" b="1" dirty="0">
                <a:solidFill>
                  <a:schemeClr val="tx1"/>
                </a:solidFill>
                <a:latin typeface="Euclid" panose="02020503060505020303" pitchFamily="18" charset="0"/>
                <a:ea typeface="华文细黑" panose="02010600040101010101" pitchFamily="2" charset="-122"/>
              </a:rPr>
              <a:t>说明：</a:t>
            </a:r>
            <a:endParaRPr lang="en-US" altLang="zh-CN" sz="2800" b="1" dirty="0">
              <a:solidFill>
                <a:schemeClr val="tx1"/>
              </a:solidFill>
              <a:latin typeface="Euclid" panose="02020503060505020303" pitchFamily="18" charset="0"/>
              <a:ea typeface="华文细黑" panose="02010600040101010101" pitchFamily="2" charset="-122"/>
            </a:endParaRPr>
          </a:p>
          <a:p>
            <a:pPr>
              <a:lnSpc>
                <a:spcPct val="150000"/>
              </a:lnSpc>
            </a:pPr>
            <a:r>
              <a:rPr lang="zh-CN" altLang="en-US" sz="2200" b="1" dirty="0">
                <a:solidFill>
                  <a:schemeClr val="tx1"/>
                </a:solidFill>
                <a:latin typeface="Euclid" panose="02020503060505020303" pitchFamily="18" charset="0"/>
                <a:ea typeface="华文细黑" panose="02010600040101010101" pitchFamily="2" charset="-122"/>
              </a:rPr>
              <a:t>（</a:t>
            </a:r>
            <a:r>
              <a:rPr lang="en-US" altLang="zh-CN" sz="2200" b="1" dirty="0">
                <a:solidFill>
                  <a:schemeClr val="tx1"/>
                </a:solidFill>
                <a:latin typeface="Euclid" panose="02020503060505020303" pitchFamily="18" charset="0"/>
                <a:ea typeface="华文细黑" panose="02010600040101010101" pitchFamily="2" charset="-122"/>
              </a:rPr>
              <a:t>1</a:t>
            </a:r>
            <a:r>
              <a:rPr lang="zh-CN" altLang="en-US" sz="2200" b="1" dirty="0">
                <a:solidFill>
                  <a:schemeClr val="tx1"/>
                </a:solidFill>
                <a:latin typeface="Euclid" panose="02020503060505020303" pitchFamily="18" charset="0"/>
                <a:ea typeface="华文细黑" panose="02010600040101010101" pitchFamily="2" charset="-122"/>
              </a:rPr>
              <a:t>）</a:t>
            </a:r>
            <a:r>
              <a:rPr lang="en-US" altLang="zh-CN" sz="2200" b="1" dirty="0">
                <a:solidFill>
                  <a:schemeClr val="tx1"/>
                </a:solidFill>
                <a:latin typeface="Euclid" panose="02020503060505020303" pitchFamily="18" charset="0"/>
                <a:ea typeface="华文细黑" panose="02010600040101010101" pitchFamily="2" charset="-122"/>
              </a:rPr>
              <a:t>OR REPLACE</a:t>
            </a:r>
            <a:r>
              <a:rPr lang="zh-CN" altLang="en-US" sz="2200" b="1" dirty="0">
                <a:solidFill>
                  <a:schemeClr val="tx1"/>
                </a:solidFill>
                <a:latin typeface="Euclid" panose="02020503060505020303" pitchFamily="18" charset="0"/>
                <a:ea typeface="华文细黑" panose="02010600040101010101" pitchFamily="2" charset="-122"/>
              </a:rPr>
              <a:t>：如果指定的函数已存在，则覆盖同名的函数。</a:t>
            </a:r>
            <a:endParaRPr lang="en-US" altLang="zh-CN" sz="2200" b="1" dirty="0">
              <a:solidFill>
                <a:schemeClr val="tx1"/>
              </a:solidFill>
              <a:latin typeface="Euclid" panose="02020503060505020303" pitchFamily="18" charset="0"/>
              <a:ea typeface="华文细黑" panose="02010600040101010101" pitchFamily="2" charset="-122"/>
            </a:endParaRPr>
          </a:p>
          <a:p>
            <a:pPr>
              <a:lnSpc>
                <a:spcPct val="150000"/>
              </a:lnSpc>
            </a:pPr>
            <a:r>
              <a:rPr lang="zh-CN" altLang="en-US" sz="2200" b="1" dirty="0">
                <a:solidFill>
                  <a:schemeClr val="tx1"/>
                </a:solidFill>
                <a:latin typeface="Euclid" panose="02020503060505020303" pitchFamily="18" charset="0"/>
                <a:ea typeface="华文细黑" panose="02010600040101010101" pitchFamily="2" charset="-122"/>
              </a:rPr>
              <a:t>（</a:t>
            </a:r>
            <a:r>
              <a:rPr lang="en-US" altLang="zh-CN" sz="2200" b="1" dirty="0">
                <a:solidFill>
                  <a:schemeClr val="tx1"/>
                </a:solidFill>
                <a:latin typeface="Euclid" panose="02020503060505020303" pitchFamily="18" charset="0"/>
                <a:ea typeface="华文细黑" panose="02010600040101010101" pitchFamily="2" charset="-122"/>
              </a:rPr>
              <a:t>2</a:t>
            </a:r>
            <a:r>
              <a:rPr lang="zh-CN" altLang="en-US" sz="2200" b="1" dirty="0">
                <a:solidFill>
                  <a:schemeClr val="tx1"/>
                </a:solidFill>
                <a:latin typeface="Euclid" panose="02020503060505020303" pitchFamily="18" charset="0"/>
                <a:ea typeface="华文细黑" panose="02010600040101010101" pitchFamily="2" charset="-122"/>
              </a:rPr>
              <a:t>）与存储过程相似，创建函数时，可以定义零个或多个形式参数，并且</a:t>
            </a:r>
            <a:r>
              <a:rPr lang="zh-CN" altLang="en-US" sz="2200" b="1" dirty="0">
                <a:solidFill>
                  <a:srgbClr val="7030A0"/>
                </a:solidFill>
                <a:latin typeface="Euclid" panose="02020503060505020303" pitchFamily="18" charset="0"/>
                <a:ea typeface="华文细黑" panose="02010600040101010101" pitchFamily="2" charset="-122"/>
              </a:rPr>
              <a:t>都为</a:t>
            </a:r>
            <a:r>
              <a:rPr lang="en-US" altLang="zh-CN" sz="2200" b="1" dirty="0">
                <a:solidFill>
                  <a:srgbClr val="7030A0"/>
                </a:solidFill>
                <a:latin typeface="Euclid" panose="02020503060505020303" pitchFamily="18" charset="0"/>
                <a:ea typeface="华文细黑" panose="02010600040101010101" pitchFamily="2" charset="-122"/>
              </a:rPr>
              <a:t>IN</a:t>
            </a:r>
            <a:r>
              <a:rPr lang="zh-CN" altLang="en-US" sz="2200" b="1" dirty="0">
                <a:solidFill>
                  <a:srgbClr val="7030A0"/>
                </a:solidFill>
                <a:latin typeface="Euclid" panose="02020503060505020303" pitchFamily="18" charset="0"/>
                <a:ea typeface="华文细黑" panose="02010600040101010101" pitchFamily="2" charset="-122"/>
              </a:rPr>
              <a:t>模式</a:t>
            </a:r>
            <a:r>
              <a:rPr lang="zh-CN" altLang="en-US" sz="2200" b="1" dirty="0">
                <a:solidFill>
                  <a:schemeClr val="tx1"/>
                </a:solidFill>
                <a:latin typeface="Euclid" panose="02020503060505020303" pitchFamily="18" charset="0"/>
                <a:ea typeface="华文细黑" panose="02010600040101010101" pitchFamily="2" charset="-122"/>
              </a:rPr>
              <a:t>，</a:t>
            </a:r>
            <a:r>
              <a:rPr lang="en-US" altLang="zh-CN" sz="2200" b="1" dirty="0">
                <a:solidFill>
                  <a:schemeClr val="tx1"/>
                </a:solidFill>
                <a:latin typeface="Euclid" panose="02020503060505020303" pitchFamily="18" charset="0"/>
                <a:ea typeface="华文细黑" panose="02010600040101010101" pitchFamily="2" charset="-122"/>
              </a:rPr>
              <a:t>IN</a:t>
            </a:r>
            <a:r>
              <a:rPr lang="zh-CN" altLang="en-US" sz="2200" b="1" dirty="0">
                <a:solidFill>
                  <a:schemeClr val="tx1"/>
                </a:solidFill>
                <a:latin typeface="Euclid" panose="02020503060505020303" pitchFamily="18" charset="0"/>
                <a:ea typeface="华文细黑" panose="02010600040101010101" pitchFamily="2" charset="-122"/>
              </a:rPr>
              <a:t>可以省略不写。</a:t>
            </a:r>
            <a:endParaRPr lang="zh-CN" altLang="en-US" sz="2200" b="1" dirty="0">
              <a:solidFill>
                <a:schemeClr val="tx1"/>
              </a:solidFill>
              <a:latin typeface="Euclid" panose="02020503060505020303" pitchFamily="18" charset="0"/>
              <a:ea typeface="华文细黑" panose="02010600040101010101" pitchFamily="2" charset="-122"/>
            </a:endParaRPr>
          </a:p>
          <a:p>
            <a:pPr>
              <a:lnSpc>
                <a:spcPct val="150000"/>
              </a:lnSpc>
            </a:pPr>
            <a:r>
              <a:rPr lang="zh-CN" altLang="en-US" sz="2200" b="1" dirty="0">
                <a:solidFill>
                  <a:schemeClr val="tx1"/>
                </a:solidFill>
                <a:latin typeface="Euclid" panose="02020503060505020303" pitchFamily="18" charset="0"/>
                <a:ea typeface="华文细黑" panose="02010600040101010101" pitchFamily="2" charset="-122"/>
              </a:rPr>
              <a:t>（</a:t>
            </a:r>
            <a:r>
              <a:rPr lang="en-US" altLang="zh-CN" sz="2200" b="1" dirty="0">
                <a:solidFill>
                  <a:schemeClr val="tx1"/>
                </a:solidFill>
                <a:latin typeface="Euclid" panose="02020503060505020303" pitchFamily="18" charset="0"/>
                <a:ea typeface="华文细黑" panose="02010600040101010101" pitchFamily="2" charset="-122"/>
              </a:rPr>
              <a:t>3</a:t>
            </a:r>
            <a:r>
              <a:rPr lang="zh-CN" altLang="en-US" sz="2200" b="1" dirty="0">
                <a:solidFill>
                  <a:schemeClr val="tx1"/>
                </a:solidFill>
                <a:latin typeface="Euclid" panose="02020503060505020303" pitchFamily="18" charset="0"/>
                <a:ea typeface="华文细黑" panose="02010600040101010101" pitchFamily="2" charset="-122"/>
              </a:rPr>
              <a:t>）函数是靠</a:t>
            </a:r>
            <a:r>
              <a:rPr lang="en-US" altLang="zh-CN" sz="2200" b="1" dirty="0">
                <a:solidFill>
                  <a:schemeClr val="tx1"/>
                </a:solidFill>
                <a:latin typeface="Euclid" panose="02020503060505020303" pitchFamily="18" charset="0"/>
                <a:ea typeface="华文细黑" panose="02010600040101010101" pitchFamily="2" charset="-122"/>
              </a:rPr>
              <a:t>RETURN</a:t>
            </a:r>
            <a:r>
              <a:rPr lang="zh-CN" altLang="en-US" sz="2200" b="1" dirty="0">
                <a:solidFill>
                  <a:schemeClr val="tx1"/>
                </a:solidFill>
                <a:latin typeface="Euclid" panose="02020503060505020303" pitchFamily="18" charset="0"/>
                <a:ea typeface="华文细黑" panose="02010600040101010101" pitchFamily="2" charset="-122"/>
              </a:rPr>
              <a:t>语句返回结果，并且只能返回一个结果。</a:t>
            </a:r>
            <a:endParaRPr lang="zh-CN" altLang="en-US" sz="2200" b="1" dirty="0">
              <a:solidFill>
                <a:schemeClr val="tx1"/>
              </a:solidFill>
              <a:latin typeface="Euclid" panose="02020503060505020303" pitchFamily="18" charset="0"/>
              <a:ea typeface="华文细黑" panose="02010600040101010101" pitchFamily="2" charset="-122"/>
            </a:endParaRPr>
          </a:p>
          <a:p>
            <a:pPr>
              <a:lnSpc>
                <a:spcPct val="150000"/>
              </a:lnSpc>
            </a:pPr>
            <a:r>
              <a:rPr lang="zh-CN" altLang="en-US" sz="2200" b="1" dirty="0">
                <a:solidFill>
                  <a:schemeClr val="tx1"/>
                </a:solidFill>
                <a:latin typeface="Euclid" panose="02020503060505020303" pitchFamily="18" charset="0"/>
                <a:ea typeface="华文细黑" panose="02010600040101010101" pitchFamily="2" charset="-122"/>
              </a:rPr>
              <a:t>（</a:t>
            </a:r>
            <a:r>
              <a:rPr lang="en-US" altLang="zh-CN" sz="2200" b="1" dirty="0">
                <a:solidFill>
                  <a:schemeClr val="tx1"/>
                </a:solidFill>
                <a:latin typeface="Euclid" panose="02020503060505020303" pitchFamily="18" charset="0"/>
                <a:ea typeface="华文细黑" panose="02010600040101010101" pitchFamily="2" charset="-122"/>
              </a:rPr>
              <a:t>4</a:t>
            </a:r>
            <a:r>
              <a:rPr lang="zh-CN" altLang="en-US" sz="2200" b="1" dirty="0">
                <a:solidFill>
                  <a:schemeClr val="tx1"/>
                </a:solidFill>
                <a:latin typeface="Euclid" panose="02020503060505020303" pitchFamily="18" charset="0"/>
                <a:ea typeface="华文细黑" panose="02010600040101010101" pitchFamily="2" charset="-122"/>
              </a:rPr>
              <a:t>）在函数定义的头部，参数列表之后，必须包含一个</a:t>
            </a:r>
            <a:r>
              <a:rPr lang="en-US" altLang="zh-CN" sz="2200" b="1" dirty="0">
                <a:solidFill>
                  <a:schemeClr val="tx1"/>
                </a:solidFill>
                <a:latin typeface="Euclid" panose="02020503060505020303" pitchFamily="18" charset="0"/>
                <a:ea typeface="华文细黑" panose="02010600040101010101" pitchFamily="2" charset="-122"/>
              </a:rPr>
              <a:t>RETURN</a:t>
            </a:r>
            <a:r>
              <a:rPr lang="zh-CN" altLang="en-US" sz="2200" b="1" dirty="0">
                <a:solidFill>
                  <a:schemeClr val="tx1"/>
                </a:solidFill>
                <a:latin typeface="Euclid" panose="02020503060505020303" pitchFamily="18" charset="0"/>
                <a:ea typeface="华文细黑" panose="02010600040101010101" pitchFamily="2" charset="-122"/>
              </a:rPr>
              <a:t>语句来指明函数返回值的类型，但不能约束返回值的长度、精度等。</a:t>
            </a:r>
            <a:endParaRPr lang="en-US" altLang="zh-CN" sz="2200" b="1" dirty="0">
              <a:solidFill>
                <a:schemeClr val="tx1"/>
              </a:solidFill>
              <a:latin typeface="Euclid" panose="02020503060505020303" pitchFamily="18" charset="0"/>
              <a:ea typeface="华文细黑" panose="02010600040101010101" pitchFamily="2" charset="-122"/>
            </a:endParaRPr>
          </a:p>
          <a:p>
            <a:pPr>
              <a:lnSpc>
                <a:spcPct val="150000"/>
              </a:lnSpc>
            </a:pPr>
            <a:r>
              <a:rPr lang="zh-CN" altLang="en-US" sz="2200" b="1" dirty="0">
                <a:solidFill>
                  <a:schemeClr val="tx1"/>
                </a:solidFill>
                <a:latin typeface="Euclid" panose="02020503060505020303" pitchFamily="18" charset="0"/>
                <a:ea typeface="华文细黑" panose="02010600040101010101" pitchFamily="2" charset="-122"/>
              </a:rPr>
              <a:t>（</a:t>
            </a:r>
            <a:r>
              <a:rPr lang="en-US" altLang="zh-CN" sz="2200" b="1" dirty="0">
                <a:solidFill>
                  <a:schemeClr val="tx1"/>
                </a:solidFill>
                <a:latin typeface="Euclid" panose="02020503060505020303" pitchFamily="18" charset="0"/>
                <a:ea typeface="华文细黑" panose="02010600040101010101" pitchFamily="2" charset="-122"/>
              </a:rPr>
              <a:t>5</a:t>
            </a:r>
            <a:r>
              <a:rPr lang="zh-CN" altLang="en-US" sz="2200" b="1" dirty="0">
                <a:solidFill>
                  <a:schemeClr val="tx1"/>
                </a:solidFill>
                <a:latin typeface="Euclid" panose="02020503060505020303" pitchFamily="18" charset="0"/>
                <a:ea typeface="华文细黑" panose="02010600040101010101" pitchFamily="2" charset="-122"/>
              </a:rPr>
              <a:t>）在函数体的定义中，必须至少包含一个</a:t>
            </a:r>
            <a:r>
              <a:rPr lang="en-US" altLang="zh-CN" sz="2200" b="1" dirty="0">
                <a:solidFill>
                  <a:schemeClr val="tx1"/>
                </a:solidFill>
                <a:latin typeface="Euclid" panose="02020503060505020303" pitchFamily="18" charset="0"/>
                <a:ea typeface="华文细黑" panose="02010600040101010101" pitchFamily="2" charset="-122"/>
              </a:rPr>
              <a:t>RETURN</a:t>
            </a:r>
            <a:r>
              <a:rPr lang="zh-CN" altLang="en-US" sz="2200" b="1" dirty="0">
                <a:solidFill>
                  <a:schemeClr val="tx1"/>
                </a:solidFill>
                <a:latin typeface="Euclid" panose="02020503060505020303" pitchFamily="18" charset="0"/>
                <a:ea typeface="华文细黑" panose="02010600040101010101" pitchFamily="2" charset="-122"/>
              </a:rPr>
              <a:t>语句，来指明函数的返回值。</a:t>
            </a:r>
            <a:endParaRPr lang="zh-CN" altLang="en-US" sz="2200" b="1" dirty="0">
              <a:solidFill>
                <a:schemeClr val="tx1"/>
              </a:solidFill>
              <a:latin typeface="Euclid" panose="02020503060505020303" pitchFamily="18" charset="0"/>
              <a:ea typeface="华文细黑" panose="02010600040101010101" pitchFamily="2" charset="-122"/>
            </a:endParaRPr>
          </a:p>
          <a:p>
            <a:endParaRPr lang="zh-CN" altLang="en-US" sz="2200" b="1" dirty="0">
              <a:solidFill>
                <a:schemeClr val="tx1"/>
              </a:solidFill>
              <a:latin typeface="Euclid" panose="02020503060505020303" pitchFamily="18" charset="0"/>
              <a:ea typeface="华文细黑" panose="02010600040101010101" pitchFamily="2" charset="-122"/>
            </a:endParaRPr>
          </a:p>
          <a:p>
            <a:pPr lvl="1" algn="just" latinLnBrk="1"/>
            <a:endParaRPr lang="en-US" altLang="zh-CN" sz="2200" b="1" dirty="0">
              <a:solidFill>
                <a:schemeClr val="tx1"/>
              </a:solidFill>
              <a:latin typeface="Euclid" panose="02020503060505020303" pitchFamily="18" charset="0"/>
              <a:ea typeface="华文细黑" panose="02010600040101010101" pitchFamily="2" charset="-122"/>
            </a:endParaRPr>
          </a:p>
        </p:txBody>
      </p:sp>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09259" y="1362999"/>
            <a:ext cx="8525482" cy="4898101"/>
          </a:xfrm>
          <a:prstGeom prst="rect">
            <a:avLst/>
          </a:prstGeom>
          <a:noFill/>
        </p:spPr>
        <p:style>
          <a:lnRef idx="2">
            <a:schemeClr val="accent6"/>
          </a:lnRef>
          <a:fillRef idx="1">
            <a:schemeClr val="lt1"/>
          </a:fillRef>
          <a:effectRef idx="0">
            <a:schemeClr val="accent6"/>
          </a:effectRef>
          <a:fontRef idx="minor">
            <a:schemeClr val="dk1"/>
          </a:fontRef>
        </p:style>
        <p:txBody>
          <a:bodyPr wrap="square">
            <a:noAutofit/>
          </a:bodyPr>
          <a:lstStyle/>
          <a:p>
            <a:pPr marL="342900" indent="-342900">
              <a:lnSpc>
                <a:spcPct val="150000"/>
              </a:lnSpc>
              <a:buFont typeface="Wingdings" panose="05000000000000000000" pitchFamily="2" charset="2"/>
              <a:buChar char="l"/>
            </a:pPr>
            <a:r>
              <a:rPr lang="zh-CN" altLang="en-US" sz="2400" b="1" dirty="0">
                <a:solidFill>
                  <a:schemeClr val="tx1"/>
                </a:solidFill>
                <a:latin typeface="Euclid" panose="02020503060505020303" pitchFamily="18" charset="0"/>
                <a:ea typeface="华文细黑" panose="02010600040101010101" pitchFamily="2" charset="-122"/>
              </a:rPr>
              <a:t>调用函数：由于函数有返回值，所以在调用函数时，必须使用一个变量来保存函数的返回值，这样函数和这个变量就组成了一个</a:t>
            </a:r>
            <a:r>
              <a:rPr lang="zh-CN" altLang="en-US" sz="2400" b="1" dirty="0">
                <a:solidFill>
                  <a:srgbClr val="7030A0"/>
                </a:solidFill>
                <a:latin typeface="Euclid" panose="02020503060505020303" pitchFamily="18" charset="0"/>
                <a:ea typeface="华文细黑" panose="02010600040101010101" pitchFamily="2" charset="-122"/>
              </a:rPr>
              <a:t>赋值表达式</a:t>
            </a:r>
            <a:r>
              <a:rPr lang="zh-CN" altLang="en-US" sz="2400" b="1" dirty="0">
                <a:solidFill>
                  <a:schemeClr val="tx1"/>
                </a:solidFill>
                <a:latin typeface="Euclid" panose="02020503060505020303" pitchFamily="18" charset="0"/>
                <a:ea typeface="华文细黑" panose="02010600040101010101" pitchFamily="2" charset="-122"/>
              </a:rPr>
              <a:t>。调用函数时可以用全局变量接收其返回值，</a:t>
            </a:r>
            <a:r>
              <a:rPr lang="zh-CN" altLang="en-US" sz="2400" b="1" dirty="0">
                <a:solidFill>
                  <a:srgbClr val="7030A0"/>
                </a:solidFill>
                <a:latin typeface="Euclid" panose="02020503060505020303" pitchFamily="18" charset="0"/>
                <a:ea typeface="华文细黑" panose="02010600040101010101" pitchFamily="2" charset="-122"/>
              </a:rPr>
              <a:t>可以在程序块中调用它，也可以在</a:t>
            </a:r>
            <a:r>
              <a:rPr lang="en-US" altLang="zh-CN" sz="2400" b="1" dirty="0">
                <a:solidFill>
                  <a:srgbClr val="7030A0"/>
                </a:solidFill>
                <a:latin typeface="Euclid" panose="02020503060505020303" pitchFamily="18" charset="0"/>
                <a:ea typeface="华文细黑" panose="02010600040101010101" pitchFamily="2" charset="-122"/>
              </a:rPr>
              <a:t>SQL</a:t>
            </a:r>
            <a:r>
              <a:rPr lang="zh-CN" altLang="en-US" sz="2400" b="1" dirty="0">
                <a:solidFill>
                  <a:srgbClr val="7030A0"/>
                </a:solidFill>
                <a:latin typeface="Euclid" panose="02020503060505020303" pitchFamily="18" charset="0"/>
                <a:ea typeface="华文细黑" panose="02010600040101010101" pitchFamily="2" charset="-122"/>
              </a:rPr>
              <a:t>语句中调用函数</a:t>
            </a:r>
            <a:r>
              <a:rPr lang="zh-CN" altLang="en-US" sz="2400" b="1" dirty="0">
                <a:solidFill>
                  <a:schemeClr val="tx1"/>
                </a:solidFill>
                <a:latin typeface="Euclid" panose="02020503060505020303" pitchFamily="18" charset="0"/>
                <a:ea typeface="华文细黑" panose="02010600040101010101" pitchFamily="2" charset="-122"/>
              </a:rPr>
              <a:t>。</a:t>
            </a:r>
            <a:endParaRPr lang="zh-CN" altLang="en-US" sz="2400" b="1" dirty="0">
              <a:solidFill>
                <a:schemeClr val="tx1"/>
              </a:solidFill>
              <a:latin typeface="Euclid" panose="02020503060505020303" pitchFamily="18" charset="0"/>
              <a:ea typeface="华文细黑" panose="02010600040101010101" pitchFamily="2" charset="-122"/>
            </a:endParaRPr>
          </a:p>
          <a:p>
            <a:pPr marL="342900" indent="-342900">
              <a:lnSpc>
                <a:spcPct val="150000"/>
              </a:lnSpc>
              <a:buFont typeface="Wingdings" panose="05000000000000000000" pitchFamily="2" charset="2"/>
              <a:buChar char="l"/>
            </a:pPr>
            <a:r>
              <a:rPr lang="zh-CN" altLang="en-US" sz="2400" b="1" dirty="0">
                <a:solidFill>
                  <a:schemeClr val="tx1"/>
                </a:solidFill>
                <a:latin typeface="Euclid" panose="02020503060505020303" pitchFamily="18" charset="0"/>
                <a:ea typeface="华文细黑" panose="02010600040101010101" pitchFamily="2" charset="-122"/>
              </a:rPr>
              <a:t>删除函数：</a:t>
            </a:r>
            <a:endParaRPr lang="en-US" altLang="zh-CN" sz="2400" b="1" dirty="0">
              <a:solidFill>
                <a:schemeClr val="tx1"/>
              </a:solidFill>
              <a:latin typeface="Euclid" panose="02020503060505020303" pitchFamily="18" charset="0"/>
              <a:ea typeface="华文细黑" panose="02010600040101010101" pitchFamily="2" charset="-122"/>
            </a:endParaRPr>
          </a:p>
          <a:p>
            <a:pPr marL="342900" indent="-342900">
              <a:lnSpc>
                <a:spcPct val="150000"/>
              </a:lnSpc>
              <a:buFont typeface="Wingdings" panose="05000000000000000000" pitchFamily="2" charset="2"/>
              <a:buChar char="l"/>
            </a:pPr>
            <a:endParaRPr lang="zh-CN" altLang="en-US" sz="2000" b="1" dirty="0">
              <a:solidFill>
                <a:schemeClr val="tx1"/>
              </a:solidFill>
              <a:latin typeface="Euclid" panose="02020503060505020303" pitchFamily="18" charset="0"/>
              <a:ea typeface="华文细黑" panose="02010600040101010101" pitchFamily="2" charset="-122"/>
            </a:endParaRPr>
          </a:p>
        </p:txBody>
      </p:sp>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dirty="0"/>
          </a:p>
        </p:txBody>
      </p:sp>
      <p:sp>
        <p:nvSpPr>
          <p:cNvPr id="6" name="矩形 5"/>
          <p:cNvSpPr/>
          <p:nvPr/>
        </p:nvSpPr>
        <p:spPr>
          <a:xfrm>
            <a:off x="309259" y="859709"/>
            <a:ext cx="8525482" cy="461665"/>
          </a:xfrm>
          <a:prstGeom prst="rect">
            <a:avLst/>
          </a:prstGeom>
        </p:spPr>
        <p:txBody>
          <a:bodyPr wrap="square">
            <a:spAutoFit/>
          </a:bodyPr>
          <a:lstStyle/>
          <a:p>
            <a:pPr marL="342900" indent="-342900">
              <a:buFont typeface="Wingdings" panose="05000000000000000000" pitchFamily="2" charset="2"/>
              <a:buChar char="p"/>
            </a:pPr>
            <a:r>
              <a:rPr lang="zh-CN" altLang="en-US" sz="2400" b="1" dirty="0">
                <a:solidFill>
                  <a:srgbClr val="C00000"/>
                </a:solidFill>
                <a:latin typeface="华文中宋" panose="02010600040101010101" pitchFamily="2" charset="-122"/>
                <a:ea typeface="华文中宋" panose="02010600040101010101" pitchFamily="2" charset="-122"/>
              </a:rPr>
              <a:t>函数</a:t>
            </a:r>
            <a:r>
              <a:rPr lang="en-US" altLang="zh-CN" sz="2400" b="1" dirty="0">
                <a:solidFill>
                  <a:srgbClr val="C00000"/>
                </a:solidFill>
                <a:latin typeface="华文中宋" panose="02010600040101010101" pitchFamily="2" charset="-122"/>
                <a:ea typeface="华文中宋" panose="02010600040101010101" pitchFamily="2" charset="-122"/>
              </a:rPr>
              <a:t>-</a:t>
            </a:r>
            <a:r>
              <a:rPr lang="zh-CN" altLang="en-US" sz="2400" b="1" dirty="0">
                <a:solidFill>
                  <a:srgbClr val="C00000"/>
                </a:solidFill>
                <a:latin typeface="华文中宋" panose="02010600040101010101" pitchFamily="2" charset="-122"/>
                <a:ea typeface="华文中宋" panose="02010600040101010101" pitchFamily="2" charset="-122"/>
              </a:rPr>
              <a:t>自定义函数</a:t>
            </a:r>
            <a:endParaRPr lang="zh-CN" altLang="en-US" sz="2400" b="1" dirty="0">
              <a:solidFill>
                <a:srgbClr val="C00000"/>
              </a:solidFill>
              <a:latin typeface="华文中宋" panose="02010600040101010101" pitchFamily="2" charset="-122"/>
              <a:ea typeface="华文中宋" panose="02010600040101010101" pitchFamily="2" charset="-122"/>
            </a:endParaRPr>
          </a:p>
        </p:txBody>
      </p:sp>
      <p:sp>
        <p:nvSpPr>
          <p:cNvPr id="10" name="矩形 9"/>
          <p:cNvSpPr/>
          <p:nvPr/>
        </p:nvSpPr>
        <p:spPr>
          <a:xfrm>
            <a:off x="324999" y="4709436"/>
            <a:ext cx="8525482" cy="46152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	drop function </a:t>
            </a:r>
            <a:r>
              <a:rPr lang="en-US" altLang="zh-CN" sz="2800" b="1" dirty="0" err="1">
                <a:solidFill>
                  <a:schemeClr val="tx1"/>
                </a:solidFill>
                <a:latin typeface="Calibri Light" panose="020F0302020204030204" pitchFamily="34" charset="0"/>
                <a:ea typeface="华文细黑" panose="02010600040101010101" pitchFamily="2" charset="-122"/>
                <a:cs typeface="Calibri Light" panose="020F0302020204030204" pitchFamily="34" charset="0"/>
              </a:rPr>
              <a:t>fun_name</a:t>
            </a:r>
            <a:endParaRPr lang="en-US" altLang="zh-CN" sz="28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p:txBody>
      </p:sp>
      <p:sp>
        <p:nvSpPr>
          <p:cNvPr id="11" name="矩形 10"/>
          <p:cNvSpPr/>
          <p:nvPr/>
        </p:nvSpPr>
        <p:spPr>
          <a:xfrm>
            <a:off x="177420" y="84222"/>
            <a:ext cx="1005403"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函数</a:t>
            </a:r>
            <a:endParaRPr lang="zh-CN" altLang="en-US" sz="3200" b="1" dirty="0">
              <a:ln w="0"/>
              <a:latin typeface="华文细黑" panose="02010600040101010101" pitchFamily="2" charset="-122"/>
              <a:ea typeface="华文细黑" panose="0201060004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09259" y="1363000"/>
            <a:ext cx="8525482" cy="4580600"/>
          </a:xfrm>
          <a:prstGeom prst="rect">
            <a:avLst/>
          </a:prstGeom>
          <a:noFill/>
        </p:spPr>
        <p:style>
          <a:lnRef idx="2">
            <a:schemeClr val="accent6"/>
          </a:lnRef>
          <a:fillRef idx="1">
            <a:schemeClr val="lt1"/>
          </a:fillRef>
          <a:effectRef idx="0">
            <a:schemeClr val="accent6"/>
          </a:effectRef>
          <a:fontRef idx="minor">
            <a:schemeClr val="dk1"/>
          </a:fontRef>
        </p:style>
        <p:txBody>
          <a:bodyPr wrap="square">
            <a:noAutofit/>
          </a:bodyPr>
          <a:lstStyle/>
          <a:p>
            <a:pPr>
              <a:lnSpc>
                <a:spcPct val="150000"/>
              </a:lnSpc>
            </a:pPr>
            <a:r>
              <a:rPr lang="en-US" altLang="zh-CN" sz="2400" b="1" dirty="0">
                <a:solidFill>
                  <a:schemeClr val="tx1"/>
                </a:solidFill>
                <a:latin typeface="华文中宋" panose="02010600040101010101" pitchFamily="2" charset="-122"/>
                <a:ea typeface="华文中宋" panose="02010600040101010101" pitchFamily="2" charset="-122"/>
              </a:rPr>
              <a:t>【</a:t>
            </a:r>
            <a:r>
              <a:rPr lang="zh-CN" altLang="en-US" sz="2400" b="1" dirty="0">
                <a:solidFill>
                  <a:schemeClr val="tx1"/>
                </a:solidFill>
                <a:latin typeface="华文中宋" panose="02010600040101010101" pitchFamily="2" charset="-122"/>
                <a:ea typeface="华文中宋" panose="02010600040101010101" pitchFamily="2" charset="-122"/>
              </a:rPr>
              <a:t>例</a:t>
            </a:r>
            <a:r>
              <a:rPr lang="en-US" altLang="zh-CN" sz="2400" b="1" dirty="0">
                <a:solidFill>
                  <a:schemeClr val="tx1"/>
                </a:solidFill>
                <a:latin typeface="华文中宋" panose="02010600040101010101" pitchFamily="2" charset="-122"/>
                <a:ea typeface="华文中宋" panose="02010600040101010101" pitchFamily="2" charset="-122"/>
              </a:rPr>
              <a:t>】</a:t>
            </a:r>
            <a:r>
              <a:rPr lang="zh-CN" altLang="en-US" sz="2400" b="1" dirty="0">
                <a:latin typeface="华文中宋" panose="02010600040101010101" pitchFamily="2" charset="-122"/>
                <a:ea typeface="华文中宋" panose="02010600040101010101" pitchFamily="2" charset="-122"/>
              </a:rPr>
              <a:t>在 </a:t>
            </a:r>
            <a:r>
              <a:rPr lang="en-US" altLang="zh-CN" sz="2400" b="1" dirty="0">
                <a:latin typeface="华文中宋" panose="02010600040101010101" pitchFamily="2" charset="-122"/>
                <a:ea typeface="华文中宋" panose="02010600040101010101" pitchFamily="2" charset="-122"/>
              </a:rPr>
              <a:t>SCOTT </a:t>
            </a:r>
            <a:r>
              <a:rPr lang="zh-CN" altLang="en-US" sz="2400" b="1" dirty="0">
                <a:latin typeface="华文中宋" panose="02010600040101010101" pitchFamily="2" charset="-122"/>
                <a:ea typeface="华文中宋" panose="02010600040101010101" pitchFamily="2" charset="-122"/>
              </a:rPr>
              <a:t>模式中，创建一个获取雇员工资的函数</a:t>
            </a:r>
            <a:r>
              <a:rPr lang="zh-CN" altLang="en-US" b="1" dirty="0">
                <a:latin typeface="华文中宋" panose="02010600040101010101" pitchFamily="2" charset="-122"/>
                <a:ea typeface="华文中宋" panose="02010600040101010101" pitchFamily="2" charset="-122"/>
              </a:rPr>
              <a:t>。</a:t>
            </a:r>
            <a:endParaRPr lang="zh-CN" altLang="en-US" b="1" dirty="0">
              <a:latin typeface="华文中宋" panose="02010600040101010101" pitchFamily="2" charset="-122"/>
              <a:ea typeface="华文中宋" panose="02010600040101010101" pitchFamily="2" charset="-122"/>
            </a:endParaRPr>
          </a:p>
        </p:txBody>
      </p:sp>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dirty="0"/>
          </a:p>
        </p:txBody>
      </p:sp>
      <p:sp>
        <p:nvSpPr>
          <p:cNvPr id="6" name="矩形 5"/>
          <p:cNvSpPr/>
          <p:nvPr/>
        </p:nvSpPr>
        <p:spPr>
          <a:xfrm>
            <a:off x="309259" y="859709"/>
            <a:ext cx="8525482" cy="461665"/>
          </a:xfrm>
          <a:prstGeom prst="rect">
            <a:avLst/>
          </a:prstGeom>
        </p:spPr>
        <p:txBody>
          <a:bodyPr wrap="square">
            <a:spAutoFit/>
          </a:bodyPr>
          <a:lstStyle/>
          <a:p>
            <a:pPr marL="342900" indent="-342900">
              <a:buFont typeface="Wingdings" panose="05000000000000000000" pitchFamily="2" charset="2"/>
              <a:buChar char="p"/>
            </a:pPr>
            <a:r>
              <a:rPr lang="zh-CN" altLang="en-US" sz="2400" b="1" dirty="0">
                <a:solidFill>
                  <a:srgbClr val="C00000"/>
                </a:solidFill>
                <a:latin typeface="华文中宋" panose="02010600040101010101" pitchFamily="2" charset="-122"/>
                <a:ea typeface="华文中宋" panose="02010600040101010101" pitchFamily="2" charset="-122"/>
              </a:rPr>
              <a:t>函数示例</a:t>
            </a:r>
            <a:endParaRPr lang="zh-CN" altLang="en-US" sz="2400" b="1" dirty="0">
              <a:solidFill>
                <a:srgbClr val="C00000"/>
              </a:solidFill>
              <a:latin typeface="华文中宋" panose="02010600040101010101" pitchFamily="2" charset="-122"/>
              <a:ea typeface="华文中宋" panose="02010600040101010101" pitchFamily="2" charset="-122"/>
            </a:endParaRPr>
          </a:p>
        </p:txBody>
      </p:sp>
      <p:sp>
        <p:nvSpPr>
          <p:cNvPr id="7" name="矩形 6"/>
          <p:cNvSpPr/>
          <p:nvPr/>
        </p:nvSpPr>
        <p:spPr>
          <a:xfrm>
            <a:off x="309259" y="1920948"/>
            <a:ext cx="8525482" cy="473553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a:t>
            </a:r>
            <a:r>
              <a:rPr lang="zh-CN" altLang="en-US" sz="20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创建函数</a:t>
            </a:r>
            <a:endParaRPr lang="en-US" altLang="zh-CN" sz="20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endParaRPr>
          </a:p>
          <a:p>
            <a:r>
              <a:rPr lang="en-US" altLang="zh-CN" sz="2400" b="1" dirty="0">
                <a:solidFill>
                  <a:srgbClr val="7030A0"/>
                </a:solidFill>
                <a:latin typeface="Calibri Light" panose="020F0302020204030204" pitchFamily="34" charset="0"/>
                <a:ea typeface="华文细黑" panose="02010600040101010101" pitchFamily="2" charset="-122"/>
                <a:cs typeface="Calibri Light" panose="020F0302020204030204" pitchFamily="34" charset="0"/>
              </a:rPr>
              <a:t>CREATE </a:t>
            </a:r>
            <a:r>
              <a:rPr lang="en-US" altLang="zh-CN" sz="2400" b="1" dirty="0">
                <a:solidFill>
                  <a:srgbClr val="002060"/>
                </a:solidFill>
                <a:latin typeface="Calibri Light" panose="020F0302020204030204" pitchFamily="34" charset="0"/>
                <a:ea typeface="华文细黑" panose="02010600040101010101" pitchFamily="2" charset="-122"/>
                <a:cs typeface="Calibri Light" panose="020F0302020204030204" pitchFamily="34" charset="0"/>
              </a:rPr>
              <a:t>OR REPLACE </a:t>
            </a:r>
            <a:r>
              <a:rPr lang="en-US" altLang="zh-CN" sz="2400" b="1" dirty="0">
                <a:solidFill>
                  <a:srgbClr val="7030A0"/>
                </a:solidFill>
                <a:latin typeface="Calibri Light" panose="020F0302020204030204" pitchFamily="34" charset="0"/>
                <a:ea typeface="华文细黑" panose="02010600040101010101" pitchFamily="2" charset="-122"/>
                <a:cs typeface="Calibri Light" panose="020F0302020204030204" pitchFamily="34" charset="0"/>
              </a:rPr>
              <a:t>FUNCTION</a:t>
            </a:r>
            <a:r>
              <a:rPr lang="en-US" altLang="zh-CN" sz="2400" b="1" dirty="0">
                <a:solidFill>
                  <a:srgbClr val="002060"/>
                </a:solidFill>
                <a:latin typeface="Calibri Light" panose="020F0302020204030204" pitchFamily="34" charset="0"/>
                <a:ea typeface="华文细黑" panose="02010600040101010101" pitchFamily="2" charset="-122"/>
                <a:cs typeface="Calibri Light" panose="020F0302020204030204" pitchFamily="34" charset="0"/>
              </a:rPr>
              <a:t> </a:t>
            </a:r>
            <a:r>
              <a:rPr lang="en-US" altLang="zh-CN" sz="2400" b="1" dirty="0" err="1">
                <a:solidFill>
                  <a:schemeClr val="tx1"/>
                </a:solidFill>
                <a:latin typeface="Calibri Light" panose="020F0302020204030204" pitchFamily="34" charset="0"/>
                <a:ea typeface="华文细黑" panose="02010600040101010101" pitchFamily="2" charset="-122"/>
                <a:cs typeface="Calibri Light" panose="020F0302020204030204" pitchFamily="34" charset="0"/>
              </a:rPr>
              <a:t>get_sal</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r>
              <a:rPr lang="en-US" altLang="zh-CN" sz="2400" b="1" dirty="0" err="1">
                <a:solidFill>
                  <a:schemeClr val="tx1"/>
                </a:solidFill>
                <a:latin typeface="Calibri Light" panose="020F0302020204030204" pitchFamily="34" charset="0"/>
                <a:ea typeface="华文细黑" panose="02010600040101010101" pitchFamily="2" charset="-122"/>
                <a:cs typeface="Calibri Light" panose="020F0302020204030204" pitchFamily="34" charset="0"/>
              </a:rPr>
              <a:t>empname</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IN VARCHAR2) </a:t>
            </a:r>
            <a:r>
              <a:rPr lang="en-US" altLang="zh-CN" sz="2400" b="1" dirty="0">
                <a:solidFill>
                  <a:srgbClr val="7030A0"/>
                </a:solidFill>
                <a:latin typeface="Calibri Light" panose="020F0302020204030204" pitchFamily="34" charset="0"/>
                <a:ea typeface="华文细黑" panose="02010600040101010101" pitchFamily="2" charset="-122"/>
                <a:cs typeface="Calibri Light" panose="020F0302020204030204" pitchFamily="34" charset="0"/>
              </a:rPr>
              <a:t>RETURN </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NUMBER</a:t>
            </a:r>
            <a:r>
              <a:rPr lang="en-US" altLang="zh-CN" sz="2400" b="1" dirty="0">
                <a:solidFill>
                  <a:srgbClr val="7030A0"/>
                </a:solidFill>
                <a:latin typeface="Calibri Light" panose="020F0302020204030204" pitchFamily="34" charset="0"/>
                <a:ea typeface="华文细黑" panose="02010600040101010101" pitchFamily="2" charset="-122"/>
                <a:cs typeface="Calibri Light" panose="020F0302020204030204" pitchFamily="34" charset="0"/>
              </a:rPr>
              <a:t> IS</a:t>
            </a:r>
            <a:endParaRPr lang="en-US" altLang="zh-CN" sz="2400" b="1" dirty="0">
              <a:solidFill>
                <a:srgbClr val="7030A0"/>
              </a:solidFill>
              <a:latin typeface="Calibri Light" panose="020F0302020204030204" pitchFamily="34" charset="0"/>
              <a:ea typeface="华文细黑" panose="02010600040101010101" pitchFamily="2" charset="-122"/>
              <a:cs typeface="Calibri Light" panose="020F0302020204030204" pitchFamily="34" charset="0"/>
            </a:endParaRPr>
          </a:p>
          <a:p>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Result NUMBER;</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r>
              <a:rPr lang="en-US" altLang="zh-CN" sz="2400" b="1" dirty="0">
                <a:solidFill>
                  <a:srgbClr val="7030A0"/>
                </a:solidFill>
                <a:latin typeface="Calibri Light" panose="020F0302020204030204" pitchFamily="34" charset="0"/>
                <a:ea typeface="华文细黑" panose="02010600040101010101" pitchFamily="2" charset="-122"/>
                <a:cs typeface="Calibri Light" panose="020F0302020204030204" pitchFamily="34" charset="0"/>
              </a:rPr>
              <a:t>BEGIN</a:t>
            </a:r>
            <a:endParaRPr lang="en-US" altLang="zh-CN" sz="2400" b="1" dirty="0">
              <a:solidFill>
                <a:srgbClr val="7030A0"/>
              </a:solidFill>
              <a:latin typeface="Calibri Light" panose="020F0302020204030204" pitchFamily="34" charset="0"/>
              <a:ea typeface="华文细黑" panose="02010600040101010101" pitchFamily="2" charset="-122"/>
              <a:cs typeface="Calibri Light" panose="020F0302020204030204" pitchFamily="34" charset="0"/>
            </a:endParaRPr>
          </a:p>
          <a:p>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SELECT </a:t>
            </a:r>
            <a:r>
              <a:rPr lang="en-US" altLang="zh-CN" sz="2400" b="1" dirty="0" err="1">
                <a:solidFill>
                  <a:schemeClr val="tx1"/>
                </a:solidFill>
                <a:latin typeface="Calibri Light" panose="020F0302020204030204" pitchFamily="34" charset="0"/>
                <a:ea typeface="华文细黑" panose="02010600040101010101" pitchFamily="2" charset="-122"/>
                <a:cs typeface="Calibri Light" panose="020F0302020204030204" pitchFamily="34" charset="0"/>
              </a:rPr>
              <a:t>sal</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INTO Result FROM </a:t>
            </a:r>
            <a:r>
              <a:rPr lang="en-US" altLang="zh-CN" sz="2400" b="1" dirty="0" err="1">
                <a:solidFill>
                  <a:schemeClr val="tx1"/>
                </a:solidFill>
                <a:latin typeface="Calibri Light" panose="020F0302020204030204" pitchFamily="34" charset="0"/>
                <a:ea typeface="华文细黑" panose="02010600040101010101" pitchFamily="2" charset="-122"/>
                <a:cs typeface="Calibri Light" panose="020F0302020204030204" pitchFamily="34" charset="0"/>
              </a:rPr>
              <a:t>emp</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WHERE </a:t>
            </a:r>
            <a:r>
              <a:rPr lang="en-US" altLang="zh-CN" sz="2400" b="1" dirty="0" err="1">
                <a:solidFill>
                  <a:schemeClr val="tx1"/>
                </a:solidFill>
                <a:latin typeface="Calibri Light" panose="020F0302020204030204" pitchFamily="34" charset="0"/>
                <a:ea typeface="华文细黑" panose="02010600040101010101" pitchFamily="2" charset="-122"/>
                <a:cs typeface="Calibri Light" panose="020F0302020204030204" pitchFamily="34" charset="0"/>
              </a:rPr>
              <a:t>ename</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r>
              <a:rPr lang="en-US" altLang="zh-CN" sz="2400" b="1" dirty="0" err="1">
                <a:solidFill>
                  <a:schemeClr val="tx1"/>
                </a:solidFill>
                <a:latin typeface="Calibri Light" panose="020F0302020204030204" pitchFamily="34" charset="0"/>
                <a:ea typeface="华文细黑" panose="02010600040101010101" pitchFamily="2" charset="-122"/>
                <a:cs typeface="Calibri Light" panose="020F0302020204030204" pitchFamily="34" charset="0"/>
              </a:rPr>
              <a:t>empname</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RETURN(Result);</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r>
              <a:rPr lang="en-US" altLang="zh-CN" sz="2400" b="1" dirty="0">
                <a:solidFill>
                  <a:srgbClr val="7030A0"/>
                </a:solidFill>
                <a:latin typeface="Calibri Light" panose="020F0302020204030204" pitchFamily="34" charset="0"/>
                <a:ea typeface="华文细黑" panose="02010600040101010101" pitchFamily="2" charset="-122"/>
                <a:cs typeface="Calibri Light" panose="020F0302020204030204" pitchFamily="34" charset="0"/>
              </a:rPr>
              <a:t>END</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a:t>
            </a:r>
            <a:r>
              <a:rPr lang="en-US" altLang="zh-CN" sz="2400" b="1" dirty="0" err="1">
                <a:solidFill>
                  <a:schemeClr val="tx1"/>
                </a:solidFill>
                <a:latin typeface="Calibri Light" panose="020F0302020204030204" pitchFamily="34" charset="0"/>
                <a:ea typeface="华文细黑" panose="02010600040101010101" pitchFamily="2" charset="-122"/>
                <a:cs typeface="Calibri Light" panose="020F0302020204030204" pitchFamily="34" charset="0"/>
              </a:rPr>
              <a:t>get_sal</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r>
              <a:rPr lang="en-US" altLang="zh-CN" sz="20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a:t>
            </a:r>
            <a:r>
              <a:rPr lang="zh-CN" altLang="en-US" sz="20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调用函数</a:t>
            </a:r>
            <a:endParaRPr lang="en-US" altLang="zh-CN" sz="20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endParaRPr>
          </a:p>
          <a:p>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BEGIN</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DBMS_OUTPUT.PUT_LINE('Scott</a:t>
            </a:r>
            <a:r>
              <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的薪水为：</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r>
              <a:rPr lang="en-US" altLang="zh-CN" sz="2400" b="1" dirty="0" err="1">
                <a:solidFill>
                  <a:srgbClr val="7030A0"/>
                </a:solidFill>
                <a:latin typeface="Calibri Light" panose="020F0302020204030204" pitchFamily="34" charset="0"/>
                <a:ea typeface="华文细黑" panose="02010600040101010101" pitchFamily="2" charset="-122"/>
                <a:cs typeface="Calibri Light" panose="020F0302020204030204" pitchFamily="34" charset="0"/>
              </a:rPr>
              <a:t>get_sal</a:t>
            </a:r>
            <a:r>
              <a:rPr lang="en-US" altLang="zh-CN" sz="2400" b="1" dirty="0">
                <a:solidFill>
                  <a:srgbClr val="7030A0"/>
                </a:solidFill>
                <a:latin typeface="Calibri Light" panose="020F0302020204030204" pitchFamily="34" charset="0"/>
                <a:ea typeface="华文细黑" panose="02010600040101010101" pitchFamily="2" charset="-122"/>
                <a:cs typeface="Calibri Light" panose="020F0302020204030204" pitchFamily="34" charset="0"/>
              </a:rPr>
              <a:t>('SCOTT')</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END;</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p:txBody>
      </p:sp>
      <p:sp>
        <p:nvSpPr>
          <p:cNvPr id="11" name="矩形 10"/>
          <p:cNvSpPr/>
          <p:nvPr/>
        </p:nvSpPr>
        <p:spPr>
          <a:xfrm>
            <a:off x="177420" y="84222"/>
            <a:ext cx="1005403"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函数</a:t>
            </a:r>
            <a:endParaRPr lang="zh-CN" altLang="en-US" sz="3200" b="1" dirty="0">
              <a:ln w="0"/>
              <a:latin typeface="华文细黑" panose="02010600040101010101" pitchFamily="2" charset="-122"/>
              <a:ea typeface="华文细黑" panose="02010600040101010101" pitchFamily="2" charset="-122"/>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265066" y="4198983"/>
            <a:ext cx="2120438" cy="144000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09259" y="1363000"/>
            <a:ext cx="8525482" cy="4854920"/>
          </a:xfrm>
          <a:prstGeom prst="rect">
            <a:avLst/>
          </a:prstGeom>
          <a:noFill/>
        </p:spPr>
        <p:style>
          <a:lnRef idx="2">
            <a:schemeClr val="accent6"/>
          </a:lnRef>
          <a:fillRef idx="1">
            <a:schemeClr val="lt1"/>
          </a:fillRef>
          <a:effectRef idx="0">
            <a:schemeClr val="accent6"/>
          </a:effectRef>
          <a:fontRef idx="minor">
            <a:schemeClr val="dk1"/>
          </a:fontRef>
        </p:style>
        <p:txBody>
          <a:bodyPr wrap="square">
            <a:noAutofit/>
          </a:bodyPr>
          <a:lstStyle/>
          <a:p>
            <a:pPr>
              <a:lnSpc>
                <a:spcPct val="150000"/>
              </a:lnSpc>
            </a:pPr>
            <a:r>
              <a:rPr lang="zh-CN" altLang="en-US" sz="2000" b="1" dirty="0">
                <a:solidFill>
                  <a:schemeClr val="tx1"/>
                </a:solidFill>
                <a:latin typeface="Euclid" panose="02020503060505020303" pitchFamily="18" charset="0"/>
                <a:ea typeface="华文细黑" panose="02010600040101010101" pitchFamily="2" charset="-122"/>
              </a:rPr>
              <a:t>          </a:t>
            </a:r>
            <a:r>
              <a:rPr lang="zh-CN" altLang="en-US" sz="2400" b="1" dirty="0">
                <a:solidFill>
                  <a:schemeClr val="tx1"/>
                </a:solidFill>
                <a:latin typeface="Euclid" panose="02020503060505020303" pitchFamily="18" charset="0"/>
                <a:ea typeface="华文细黑" panose="02010600040101010101" pitchFamily="2" charset="-122"/>
              </a:rPr>
              <a:t>触发器是存储在服务器中的程序单元，当数据库中某些事件发生时，数据库自动启动触发器，执行触发器中的相应操作。触发器</a:t>
            </a:r>
            <a:r>
              <a:rPr lang="zh-CN" altLang="en-US" sz="2400" b="1" dirty="0">
                <a:solidFill>
                  <a:srgbClr val="7030A0"/>
                </a:solidFill>
                <a:latin typeface="Euclid" panose="02020503060505020303" pitchFamily="18" charset="0"/>
                <a:ea typeface="华文细黑" panose="02010600040101010101" pitchFamily="2" charset="-122"/>
              </a:rPr>
              <a:t>不能接受参数，不能被显式调用</a:t>
            </a:r>
            <a:r>
              <a:rPr lang="zh-CN" altLang="en-US" sz="2400" b="1" dirty="0">
                <a:solidFill>
                  <a:schemeClr val="tx1"/>
                </a:solidFill>
                <a:latin typeface="Euclid" panose="02020503060505020303" pitchFamily="18" charset="0"/>
                <a:ea typeface="华文细黑" panose="02010600040101010101" pitchFamily="2" charset="-122"/>
              </a:rPr>
              <a:t>，常用于加强数据的完整性约束和业务规则等。</a:t>
            </a:r>
            <a:endParaRPr lang="en-US" altLang="zh-CN" sz="2400" b="1" dirty="0">
              <a:solidFill>
                <a:schemeClr val="tx1"/>
              </a:solidFill>
              <a:latin typeface="Euclid" panose="02020503060505020303" pitchFamily="18" charset="0"/>
              <a:ea typeface="华文细黑" panose="02010600040101010101" pitchFamily="2" charset="-122"/>
            </a:endParaRPr>
          </a:p>
          <a:p>
            <a:pPr>
              <a:lnSpc>
                <a:spcPct val="150000"/>
              </a:lnSpc>
            </a:pPr>
            <a:r>
              <a:rPr lang="zh-CN" altLang="en-US" sz="2400" b="1" dirty="0">
                <a:solidFill>
                  <a:schemeClr val="tx1"/>
                </a:solidFill>
                <a:latin typeface="Euclid" panose="02020503060505020303" pitchFamily="18" charset="0"/>
                <a:ea typeface="华文细黑" panose="02010600040101010101" pitchFamily="2" charset="-122"/>
              </a:rPr>
              <a:t>         触发器是一种特殊的存储过程，与表的关系密切，其特殊性主要体现在不需要用户调用，而是在对特定表（或列）进行特定类型的数据修改时激发。</a:t>
            </a:r>
            <a:endParaRPr lang="zh-CN" altLang="en-US" sz="2400" b="1" dirty="0">
              <a:solidFill>
                <a:schemeClr val="tx1"/>
              </a:solidFill>
              <a:latin typeface="Euclid" panose="02020503060505020303" pitchFamily="18" charset="0"/>
              <a:ea typeface="华文细黑" panose="02010600040101010101" pitchFamily="2" charset="-122"/>
            </a:endParaRPr>
          </a:p>
          <a:p>
            <a:pPr>
              <a:lnSpc>
                <a:spcPct val="150000"/>
              </a:lnSpc>
            </a:pPr>
            <a:endParaRPr lang="en-US" altLang="zh-CN" sz="2200" b="1" dirty="0">
              <a:solidFill>
                <a:schemeClr val="tx1"/>
              </a:solidFill>
              <a:latin typeface="Euclid" panose="02020503060505020303" pitchFamily="18" charset="0"/>
              <a:ea typeface="华文细黑" panose="02010600040101010101" pitchFamily="2" charset="-122"/>
            </a:endParaRPr>
          </a:p>
        </p:txBody>
      </p:sp>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dirty="0"/>
          </a:p>
        </p:txBody>
      </p:sp>
      <p:sp>
        <p:nvSpPr>
          <p:cNvPr id="6" name="矩形 5"/>
          <p:cNvSpPr/>
          <p:nvPr/>
        </p:nvSpPr>
        <p:spPr>
          <a:xfrm>
            <a:off x="309259" y="859709"/>
            <a:ext cx="8525482" cy="461665"/>
          </a:xfrm>
          <a:prstGeom prst="rect">
            <a:avLst/>
          </a:prstGeom>
        </p:spPr>
        <p:txBody>
          <a:bodyPr wrap="square">
            <a:spAutoFit/>
          </a:bodyPr>
          <a:lstStyle/>
          <a:p>
            <a:pPr marL="342900" indent="-342900">
              <a:buFont typeface="Wingdings" panose="05000000000000000000" pitchFamily="2" charset="2"/>
              <a:buChar char="p"/>
            </a:pPr>
            <a:r>
              <a:rPr lang="zh-CN" altLang="en-US" sz="2400" b="1" dirty="0">
                <a:solidFill>
                  <a:srgbClr val="C00000"/>
                </a:solidFill>
                <a:latin typeface="华文中宋" panose="02010600040101010101" pitchFamily="2" charset="-122"/>
                <a:ea typeface="华文中宋" panose="02010600040101010101" pitchFamily="2" charset="-122"/>
              </a:rPr>
              <a:t>触发器</a:t>
            </a:r>
            <a:endParaRPr lang="zh-CN" altLang="en-US" sz="2400" b="1" dirty="0">
              <a:solidFill>
                <a:srgbClr val="C00000"/>
              </a:solidFill>
              <a:latin typeface="华文中宋" panose="02010600040101010101" pitchFamily="2" charset="-122"/>
              <a:ea typeface="华文中宋" panose="02010600040101010101" pitchFamily="2" charset="-122"/>
            </a:endParaRPr>
          </a:p>
        </p:txBody>
      </p:sp>
      <p:sp>
        <p:nvSpPr>
          <p:cNvPr id="7" name="矩形 6"/>
          <p:cNvSpPr/>
          <p:nvPr/>
        </p:nvSpPr>
        <p:spPr>
          <a:xfrm>
            <a:off x="177420" y="84222"/>
            <a:ext cx="1415772"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触发器</a:t>
            </a:r>
            <a:endParaRPr lang="zh-CN" altLang="en-US" sz="3200" b="1" dirty="0">
              <a:ln w="0"/>
              <a:latin typeface="华文细黑" panose="02010600040101010101" pitchFamily="2" charset="-122"/>
              <a:ea typeface="华文细黑" panose="02010600040101010101" pitchFamily="2"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70212" y="1310336"/>
            <a:ext cx="9073788" cy="5208029"/>
          </a:xfrm>
          <a:prstGeom prst="rect">
            <a:avLst/>
          </a:prstGeom>
          <a:noFill/>
        </p:spPr>
        <p:style>
          <a:lnRef idx="2">
            <a:schemeClr val="accent6"/>
          </a:lnRef>
          <a:fillRef idx="1">
            <a:schemeClr val="lt1"/>
          </a:fillRef>
          <a:effectRef idx="0">
            <a:schemeClr val="accent6"/>
          </a:effectRef>
          <a:fontRef idx="minor">
            <a:schemeClr val="dk1"/>
          </a:fontRef>
        </p:style>
        <p:txBody>
          <a:bodyPr wrap="square">
            <a:noAutofit/>
          </a:bodyPr>
          <a:lstStyle/>
          <a:p>
            <a:pPr marL="0" lvl="1">
              <a:lnSpc>
                <a:spcPct val="150000"/>
              </a:lnSpc>
              <a:buFont typeface="Wingdings" panose="05000000000000000000" pitchFamily="2" charset="2"/>
              <a:buChar char="l"/>
            </a:pPr>
            <a:r>
              <a:rPr lang="zh-CN" altLang="en-US" sz="2200" b="1" dirty="0">
                <a:solidFill>
                  <a:srgbClr val="7030A0"/>
                </a:solidFill>
                <a:latin typeface="Euclid" panose="02020503060505020303" pitchFamily="18" charset="0"/>
                <a:ea typeface="华文细黑" panose="02010600040101010101" pitchFamily="2" charset="-122"/>
              </a:rPr>
              <a:t>触发器与存储过程的差别：</a:t>
            </a:r>
            <a:endParaRPr lang="en-US" altLang="zh-CN" sz="2200" b="1" dirty="0">
              <a:solidFill>
                <a:srgbClr val="7030A0"/>
              </a:solidFill>
              <a:latin typeface="Euclid" panose="02020503060505020303" pitchFamily="18" charset="0"/>
              <a:ea typeface="华文细黑" panose="02010600040101010101" pitchFamily="2" charset="-122"/>
            </a:endParaRPr>
          </a:p>
          <a:p>
            <a:pPr marL="457200" lvl="2">
              <a:lnSpc>
                <a:spcPct val="150000"/>
              </a:lnSpc>
            </a:pPr>
            <a:r>
              <a:rPr lang="zh-CN" altLang="en-US" sz="2200" b="1" dirty="0">
                <a:solidFill>
                  <a:schemeClr val="tx1"/>
                </a:solidFill>
                <a:latin typeface="Euclid" panose="02020503060505020303" pitchFamily="18" charset="0"/>
                <a:ea typeface="华文细黑" panose="02010600040101010101" pitchFamily="2" charset="-122"/>
              </a:rPr>
              <a:t>触发器是自动执行，而存储过程需要显式调用才能执行。</a:t>
            </a:r>
            <a:endParaRPr lang="en-US" altLang="zh-CN" sz="2200" b="1" dirty="0">
              <a:solidFill>
                <a:schemeClr val="tx1"/>
              </a:solidFill>
              <a:latin typeface="Euclid" panose="02020503060505020303" pitchFamily="18" charset="0"/>
              <a:ea typeface="华文细黑" panose="02010600040101010101" pitchFamily="2" charset="-122"/>
            </a:endParaRPr>
          </a:p>
          <a:p>
            <a:pPr marL="0" lvl="1" indent="-342900">
              <a:lnSpc>
                <a:spcPct val="150000"/>
              </a:lnSpc>
              <a:buFont typeface="Wingdings" panose="05000000000000000000" pitchFamily="2" charset="2"/>
              <a:buChar char="l"/>
            </a:pPr>
            <a:r>
              <a:rPr lang="zh-CN" altLang="en-US" sz="2200" b="1" dirty="0">
                <a:solidFill>
                  <a:srgbClr val="7030A0"/>
                </a:solidFill>
                <a:latin typeface="Euclid" panose="02020503060505020303" pitchFamily="18" charset="0"/>
                <a:ea typeface="华文细黑" panose="02010600040101010101" pitchFamily="2" charset="-122"/>
              </a:rPr>
              <a:t>触发器用于实现数据库的完整性，触发器具有以下优点：</a:t>
            </a:r>
            <a:endParaRPr lang="en-US" altLang="zh-CN" sz="2200" b="1" dirty="0">
              <a:solidFill>
                <a:srgbClr val="7030A0"/>
              </a:solidFill>
              <a:latin typeface="Euclid" panose="02020503060505020303" pitchFamily="18" charset="0"/>
              <a:ea typeface="华文细黑" panose="02010600040101010101" pitchFamily="2" charset="-122"/>
            </a:endParaRPr>
          </a:p>
          <a:p>
            <a:pPr marL="457200" lvl="2">
              <a:lnSpc>
                <a:spcPct val="150000"/>
              </a:lnSpc>
            </a:pPr>
            <a:r>
              <a:rPr lang="zh-CN" altLang="en-US" sz="2200" b="1" dirty="0">
                <a:solidFill>
                  <a:schemeClr val="tx1"/>
                </a:solidFill>
                <a:latin typeface="Euclid" panose="02020503060505020303" pitchFamily="18" charset="0"/>
                <a:ea typeface="华文细黑" panose="02010600040101010101" pitchFamily="2" charset="-122"/>
              </a:rPr>
              <a:t>可以提供比</a:t>
            </a:r>
            <a:r>
              <a:rPr lang="en-US" altLang="zh-CN" sz="2200" b="1" dirty="0">
                <a:solidFill>
                  <a:schemeClr val="tx1"/>
                </a:solidFill>
                <a:latin typeface="Euclid" panose="02020503060505020303" pitchFamily="18" charset="0"/>
                <a:ea typeface="华文细黑" panose="02010600040101010101" pitchFamily="2" charset="-122"/>
              </a:rPr>
              <a:t>CHECK </a:t>
            </a:r>
            <a:r>
              <a:rPr lang="zh-CN" altLang="en-US" sz="2200" b="1" dirty="0">
                <a:solidFill>
                  <a:schemeClr val="tx1"/>
                </a:solidFill>
                <a:latin typeface="Euclid" panose="02020503060505020303" pitchFamily="18" charset="0"/>
                <a:ea typeface="华文细黑" panose="02010600040101010101" pitchFamily="2" charset="-122"/>
              </a:rPr>
              <a:t>约束、</a:t>
            </a:r>
            <a:r>
              <a:rPr lang="en-US" altLang="zh-CN" sz="2200" b="1" dirty="0">
                <a:solidFill>
                  <a:schemeClr val="tx1"/>
                </a:solidFill>
                <a:latin typeface="Euclid" panose="02020503060505020303" pitchFamily="18" charset="0"/>
                <a:ea typeface="华文细黑" panose="02010600040101010101" pitchFamily="2" charset="-122"/>
              </a:rPr>
              <a:t>FOREIGN KEY</a:t>
            </a:r>
            <a:r>
              <a:rPr lang="zh-CN" altLang="en-US" sz="2200" b="1" dirty="0">
                <a:solidFill>
                  <a:schemeClr val="tx1"/>
                </a:solidFill>
                <a:latin typeface="Euclid" panose="02020503060505020303" pitchFamily="18" charset="0"/>
                <a:ea typeface="华文细黑" panose="02010600040101010101" pitchFamily="2" charset="-122"/>
              </a:rPr>
              <a:t>约束更灵活、更复杂、更强大的约束。</a:t>
            </a:r>
            <a:endParaRPr lang="en-US" altLang="zh-CN" sz="2200" b="1" dirty="0">
              <a:solidFill>
                <a:schemeClr val="tx1"/>
              </a:solidFill>
              <a:latin typeface="Euclid" panose="02020503060505020303" pitchFamily="18" charset="0"/>
              <a:ea typeface="华文细黑" panose="02010600040101010101" pitchFamily="2" charset="-122"/>
            </a:endParaRPr>
          </a:p>
          <a:p>
            <a:pPr marL="457200" lvl="2">
              <a:lnSpc>
                <a:spcPct val="150000"/>
              </a:lnSpc>
            </a:pPr>
            <a:r>
              <a:rPr lang="zh-CN" altLang="en-US" sz="2200" b="1" dirty="0">
                <a:solidFill>
                  <a:schemeClr val="tx1"/>
                </a:solidFill>
                <a:latin typeface="Euclid" panose="02020503060505020303" pitchFamily="18" charset="0"/>
                <a:ea typeface="华文细黑" panose="02010600040101010101" pitchFamily="2" charset="-122"/>
              </a:rPr>
              <a:t>可对数据库中的相关表实现级联更改。</a:t>
            </a:r>
            <a:endParaRPr lang="en-US" altLang="zh-CN" sz="2200" b="1" dirty="0">
              <a:solidFill>
                <a:schemeClr val="tx1"/>
              </a:solidFill>
              <a:latin typeface="Euclid" panose="02020503060505020303" pitchFamily="18" charset="0"/>
              <a:ea typeface="华文细黑" panose="02010600040101010101" pitchFamily="2" charset="-122"/>
            </a:endParaRPr>
          </a:p>
          <a:p>
            <a:pPr marL="457200" lvl="2">
              <a:lnSpc>
                <a:spcPct val="150000"/>
              </a:lnSpc>
            </a:pPr>
            <a:r>
              <a:rPr lang="zh-CN" altLang="en-US" sz="2200" b="1" dirty="0">
                <a:solidFill>
                  <a:schemeClr val="tx1"/>
                </a:solidFill>
                <a:latin typeface="Euclid" panose="02020503060505020303" pitchFamily="18" charset="0"/>
                <a:ea typeface="华文细黑" panose="02010600040101010101" pitchFamily="2" charset="-122"/>
              </a:rPr>
              <a:t>可以评估数据修改前后表的状态，并根据该差异采取措施。</a:t>
            </a:r>
            <a:endParaRPr lang="en-US" altLang="zh-CN" sz="2200" b="1" dirty="0">
              <a:solidFill>
                <a:schemeClr val="tx1"/>
              </a:solidFill>
              <a:latin typeface="Euclid" panose="02020503060505020303" pitchFamily="18" charset="0"/>
              <a:ea typeface="华文细黑" panose="02010600040101010101" pitchFamily="2" charset="-122"/>
            </a:endParaRPr>
          </a:p>
          <a:p>
            <a:pPr marL="0" lvl="1" indent="-342900">
              <a:lnSpc>
                <a:spcPct val="150000"/>
              </a:lnSpc>
              <a:buFont typeface="Wingdings" panose="05000000000000000000" pitchFamily="2" charset="2"/>
              <a:buChar char="l"/>
            </a:pPr>
            <a:r>
              <a:rPr lang="zh-CN" altLang="en-US" sz="2200" b="1" dirty="0">
                <a:solidFill>
                  <a:srgbClr val="7030A0"/>
                </a:solidFill>
                <a:latin typeface="Euclid" panose="02020503060505020303" pitchFamily="18" charset="0"/>
                <a:ea typeface="华文细黑" panose="02010600040101010101" pitchFamily="2" charset="-122"/>
              </a:rPr>
              <a:t>触发器的缺点是增加决策和维护的复杂程度。</a:t>
            </a:r>
            <a:endParaRPr lang="zh-CN" altLang="en-US" sz="2200" b="1" dirty="0">
              <a:solidFill>
                <a:srgbClr val="7030A0"/>
              </a:solidFill>
              <a:latin typeface="Euclid" panose="02020503060505020303" pitchFamily="18" charset="0"/>
              <a:ea typeface="华文细黑" panose="02010600040101010101" pitchFamily="2" charset="-122"/>
            </a:endParaRPr>
          </a:p>
          <a:p>
            <a:pPr>
              <a:lnSpc>
                <a:spcPct val="150000"/>
              </a:lnSpc>
            </a:pPr>
            <a:endParaRPr lang="en-US" altLang="zh-CN" sz="2200" b="1" dirty="0">
              <a:solidFill>
                <a:schemeClr val="tx1"/>
              </a:solidFill>
              <a:latin typeface="Euclid" panose="02020503060505020303" pitchFamily="18" charset="0"/>
              <a:ea typeface="华文细黑" panose="02010600040101010101" pitchFamily="2" charset="-122"/>
            </a:endParaRPr>
          </a:p>
        </p:txBody>
      </p:sp>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dirty="0"/>
          </a:p>
        </p:txBody>
      </p:sp>
      <p:sp>
        <p:nvSpPr>
          <p:cNvPr id="6" name="矩形 5"/>
          <p:cNvSpPr/>
          <p:nvPr/>
        </p:nvSpPr>
        <p:spPr>
          <a:xfrm>
            <a:off x="309259" y="859709"/>
            <a:ext cx="8525482" cy="461665"/>
          </a:xfrm>
          <a:prstGeom prst="rect">
            <a:avLst/>
          </a:prstGeom>
        </p:spPr>
        <p:txBody>
          <a:bodyPr wrap="square">
            <a:spAutoFit/>
          </a:bodyPr>
          <a:lstStyle/>
          <a:p>
            <a:pPr marL="342900" indent="-342900">
              <a:buFont typeface="Wingdings" panose="05000000000000000000" pitchFamily="2" charset="2"/>
              <a:buChar char="p"/>
            </a:pPr>
            <a:r>
              <a:rPr lang="zh-CN" altLang="en-US" sz="2400" b="1" dirty="0">
                <a:solidFill>
                  <a:srgbClr val="C00000"/>
                </a:solidFill>
                <a:latin typeface="华文中宋" panose="02010600040101010101" pitchFamily="2" charset="-122"/>
                <a:ea typeface="华文中宋" panose="02010600040101010101" pitchFamily="2" charset="-122"/>
              </a:rPr>
              <a:t>触发器</a:t>
            </a:r>
            <a:endParaRPr lang="zh-CN" altLang="en-US" sz="2400" b="1" dirty="0">
              <a:solidFill>
                <a:srgbClr val="C00000"/>
              </a:solidFill>
              <a:latin typeface="华文中宋" panose="02010600040101010101" pitchFamily="2" charset="-122"/>
              <a:ea typeface="华文中宋" panose="02010600040101010101" pitchFamily="2" charset="-122"/>
            </a:endParaRPr>
          </a:p>
        </p:txBody>
      </p:sp>
      <p:sp>
        <p:nvSpPr>
          <p:cNvPr id="7" name="矩形 6"/>
          <p:cNvSpPr/>
          <p:nvPr/>
        </p:nvSpPr>
        <p:spPr>
          <a:xfrm>
            <a:off x="177420" y="84222"/>
            <a:ext cx="1415772"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触发器</a:t>
            </a:r>
            <a:endParaRPr lang="zh-CN" altLang="en-US" sz="3200" b="1" dirty="0">
              <a:ln w="0"/>
              <a:latin typeface="华文细黑" panose="02010600040101010101" pitchFamily="2" charset="-122"/>
              <a:ea typeface="华文细黑" panose="02010600040101010101"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09259" y="1363000"/>
            <a:ext cx="8525482" cy="4854920"/>
          </a:xfrm>
          <a:prstGeom prst="rect">
            <a:avLst/>
          </a:prstGeom>
          <a:noFill/>
        </p:spPr>
        <p:style>
          <a:lnRef idx="2">
            <a:schemeClr val="accent6"/>
          </a:lnRef>
          <a:fillRef idx="1">
            <a:schemeClr val="lt1"/>
          </a:fillRef>
          <a:effectRef idx="0">
            <a:schemeClr val="accent6"/>
          </a:effectRef>
          <a:fontRef idx="minor">
            <a:schemeClr val="dk1"/>
          </a:fontRef>
        </p:style>
        <p:txBody>
          <a:bodyPr wrap="square">
            <a:noAutofit/>
          </a:bodyPr>
          <a:lstStyle/>
          <a:p>
            <a:pPr marL="342900" indent="-342900">
              <a:lnSpc>
                <a:spcPct val="150000"/>
              </a:lnSpc>
              <a:buFont typeface="Wingdings" panose="05000000000000000000" pitchFamily="2" charset="2"/>
              <a:buChar char="l"/>
            </a:pPr>
            <a:r>
              <a:rPr lang="en-US" altLang="zh-CN" sz="2200" b="1" dirty="0">
                <a:solidFill>
                  <a:srgbClr val="C00000"/>
                </a:solidFill>
                <a:latin typeface="Euclid" panose="02020503060505020303" pitchFamily="18" charset="0"/>
                <a:ea typeface="华文细黑" panose="02010600040101010101" pitchFamily="2" charset="-122"/>
              </a:rPr>
              <a:t>DML </a:t>
            </a:r>
            <a:r>
              <a:rPr lang="zh-CN" altLang="en-US" sz="2200" b="1" dirty="0">
                <a:solidFill>
                  <a:srgbClr val="C00000"/>
                </a:solidFill>
                <a:latin typeface="Euclid" panose="02020503060505020303" pitchFamily="18" charset="0"/>
                <a:ea typeface="华文细黑" panose="02010600040101010101" pitchFamily="2" charset="-122"/>
              </a:rPr>
              <a:t>触发器</a:t>
            </a:r>
            <a:r>
              <a:rPr lang="zh-CN" altLang="en-US" sz="2200" b="1" dirty="0">
                <a:solidFill>
                  <a:schemeClr val="tx1"/>
                </a:solidFill>
                <a:latin typeface="Euclid" panose="02020503060505020303" pitchFamily="18" charset="0"/>
                <a:ea typeface="华文细黑" panose="02010600040101010101" pitchFamily="2" charset="-122"/>
              </a:rPr>
              <a:t>：在 </a:t>
            </a:r>
            <a:r>
              <a:rPr lang="en-US" altLang="zh-CN" sz="2200" b="1" dirty="0">
                <a:solidFill>
                  <a:schemeClr val="tx1"/>
                </a:solidFill>
                <a:latin typeface="Euclid" panose="02020503060505020303" pitchFamily="18" charset="0"/>
                <a:ea typeface="华文细黑" panose="02010600040101010101" pitchFamily="2" charset="-122"/>
              </a:rPr>
              <a:t>DML </a:t>
            </a:r>
            <a:r>
              <a:rPr lang="zh-CN" altLang="en-US" sz="2200" b="1" dirty="0">
                <a:solidFill>
                  <a:schemeClr val="tx1"/>
                </a:solidFill>
                <a:latin typeface="Euclid" panose="02020503060505020303" pitchFamily="18" charset="0"/>
                <a:ea typeface="华文细黑" panose="02010600040101010101" pitchFamily="2" charset="-122"/>
              </a:rPr>
              <a:t>操作前或操作后进行触发，并且可以在每个行或语句操作上进行触发。</a:t>
            </a:r>
            <a:r>
              <a:rPr lang="en-US" altLang="zh-CN" sz="2200" b="1" dirty="0">
                <a:solidFill>
                  <a:schemeClr val="tx1"/>
                </a:solidFill>
                <a:latin typeface="Euclid" panose="02020503060505020303" pitchFamily="18" charset="0"/>
                <a:ea typeface="华文细黑" panose="02010600040101010101" pitchFamily="2" charset="-122"/>
              </a:rPr>
              <a:t>DML </a:t>
            </a:r>
            <a:r>
              <a:rPr lang="zh-CN" altLang="en-US" sz="2200" b="1" dirty="0">
                <a:solidFill>
                  <a:schemeClr val="tx1"/>
                </a:solidFill>
                <a:latin typeface="Euclid" panose="02020503060505020303" pitchFamily="18" charset="0"/>
                <a:ea typeface="华文细黑" panose="02010600040101010101" pitchFamily="2" charset="-122"/>
              </a:rPr>
              <a:t>触发器可分为</a:t>
            </a:r>
            <a:r>
              <a:rPr lang="en-US" altLang="zh-CN" sz="2200" b="1" dirty="0">
                <a:solidFill>
                  <a:schemeClr val="tx1"/>
                </a:solidFill>
                <a:latin typeface="Euclid" panose="02020503060505020303" pitchFamily="18" charset="0"/>
                <a:ea typeface="华文细黑" panose="02010600040101010101" pitchFamily="2" charset="-122"/>
              </a:rPr>
              <a:t>INSERT</a:t>
            </a:r>
            <a:r>
              <a:rPr lang="zh-CN" altLang="en-US" sz="2200" b="1" dirty="0">
                <a:solidFill>
                  <a:schemeClr val="tx1"/>
                </a:solidFill>
                <a:latin typeface="Euclid" panose="02020503060505020303" pitchFamily="18" charset="0"/>
                <a:ea typeface="华文细黑" panose="02010600040101010101" pitchFamily="2" charset="-122"/>
              </a:rPr>
              <a:t>触发器、</a:t>
            </a:r>
            <a:r>
              <a:rPr lang="en-US" altLang="zh-CN" sz="2200" b="1" dirty="0">
                <a:solidFill>
                  <a:schemeClr val="tx1"/>
                </a:solidFill>
                <a:latin typeface="Euclid" panose="02020503060505020303" pitchFamily="18" charset="0"/>
                <a:ea typeface="华文细黑" panose="02010600040101010101" pitchFamily="2" charset="-122"/>
              </a:rPr>
              <a:t>UPDATE </a:t>
            </a:r>
            <a:r>
              <a:rPr lang="zh-CN" altLang="en-US" sz="2200" b="1" dirty="0">
                <a:solidFill>
                  <a:schemeClr val="tx1"/>
                </a:solidFill>
                <a:latin typeface="Euclid" panose="02020503060505020303" pitchFamily="18" charset="0"/>
                <a:ea typeface="华文细黑" panose="02010600040101010101" pitchFamily="2" charset="-122"/>
              </a:rPr>
              <a:t>触发器和 </a:t>
            </a:r>
            <a:r>
              <a:rPr lang="en-US" altLang="zh-CN" sz="2200" b="1" dirty="0">
                <a:solidFill>
                  <a:schemeClr val="tx1"/>
                </a:solidFill>
                <a:latin typeface="Euclid" panose="02020503060505020303" pitchFamily="18" charset="0"/>
                <a:ea typeface="华文细黑" panose="02010600040101010101" pitchFamily="2" charset="-122"/>
              </a:rPr>
              <a:t>DELETE</a:t>
            </a:r>
            <a:r>
              <a:rPr lang="zh-CN" altLang="en-US" sz="2200" b="1" dirty="0">
                <a:solidFill>
                  <a:schemeClr val="tx1"/>
                </a:solidFill>
                <a:latin typeface="Euclid" panose="02020503060505020303" pitchFamily="18" charset="0"/>
                <a:ea typeface="华文细黑" panose="02010600040101010101" pitchFamily="2" charset="-122"/>
              </a:rPr>
              <a:t>触发器三类。</a:t>
            </a:r>
            <a:endParaRPr lang="en-US" altLang="zh-CN" sz="2200" b="1" dirty="0">
              <a:solidFill>
                <a:schemeClr val="tx1"/>
              </a:solidFill>
              <a:latin typeface="Euclid" panose="02020503060505020303" pitchFamily="18" charset="0"/>
              <a:ea typeface="华文细黑" panose="02010600040101010101" pitchFamily="2" charset="-122"/>
            </a:endParaRPr>
          </a:p>
          <a:p>
            <a:pPr marL="342900" indent="-342900">
              <a:lnSpc>
                <a:spcPct val="150000"/>
              </a:lnSpc>
              <a:buFont typeface="Wingdings" panose="05000000000000000000" pitchFamily="2" charset="2"/>
              <a:buChar char="l"/>
            </a:pPr>
            <a:r>
              <a:rPr lang="zh-CN" altLang="en-US" sz="2200" b="1" dirty="0">
                <a:solidFill>
                  <a:srgbClr val="C00000"/>
                </a:solidFill>
                <a:latin typeface="Euclid" panose="02020503060505020303" pitchFamily="18" charset="0"/>
                <a:ea typeface="华文细黑" panose="02010600040101010101" pitchFamily="2" charset="-122"/>
              </a:rPr>
              <a:t>替代（</a:t>
            </a:r>
            <a:r>
              <a:rPr lang="en-US" altLang="zh-CN" sz="2000" b="1" dirty="0">
                <a:solidFill>
                  <a:srgbClr val="C00000"/>
                </a:solidFill>
              </a:rPr>
              <a:t>INSTEAD OF</a:t>
            </a:r>
            <a:r>
              <a:rPr lang="zh-CN" altLang="en-US" sz="2200" b="1" dirty="0">
                <a:solidFill>
                  <a:srgbClr val="C00000"/>
                </a:solidFill>
                <a:latin typeface="Euclid" panose="02020503060505020303" pitchFamily="18" charset="0"/>
                <a:ea typeface="华文细黑" panose="02010600040101010101" pitchFamily="2" charset="-122"/>
              </a:rPr>
              <a:t>）触发器</a:t>
            </a:r>
            <a:r>
              <a:rPr lang="zh-CN" altLang="en-US" sz="2200" b="1" dirty="0">
                <a:solidFill>
                  <a:schemeClr val="tx1"/>
                </a:solidFill>
                <a:latin typeface="Euclid" panose="02020503060505020303" pitchFamily="18" charset="0"/>
                <a:ea typeface="华文细黑" panose="02010600040101010101" pitchFamily="2" charset="-122"/>
              </a:rPr>
              <a:t>：在 </a:t>
            </a:r>
            <a:r>
              <a:rPr lang="en-US" altLang="zh-CN" sz="2200" b="1" dirty="0">
                <a:solidFill>
                  <a:schemeClr val="tx1"/>
                </a:solidFill>
                <a:latin typeface="Euclid" panose="02020503060505020303" pitchFamily="18" charset="0"/>
                <a:ea typeface="华文细黑" panose="02010600040101010101" pitchFamily="2" charset="-122"/>
              </a:rPr>
              <a:t>ORACLE </a:t>
            </a:r>
            <a:r>
              <a:rPr lang="zh-CN" altLang="en-US" sz="2200" b="1" dirty="0">
                <a:solidFill>
                  <a:schemeClr val="tx1"/>
                </a:solidFill>
                <a:latin typeface="Euclid" panose="02020503060505020303" pitchFamily="18" charset="0"/>
                <a:ea typeface="华文细黑" panose="02010600040101010101" pitchFamily="2" charset="-122"/>
              </a:rPr>
              <a:t>里，不能直接对由两个以上的表建立的视图进行操作。所以给出了替代触发器，为进行视图操作提供处理方法。</a:t>
            </a:r>
            <a:endParaRPr lang="en-US" altLang="zh-CN" sz="2200" b="1" dirty="0">
              <a:solidFill>
                <a:schemeClr val="tx1"/>
              </a:solidFill>
              <a:latin typeface="Euclid" panose="02020503060505020303" pitchFamily="18" charset="0"/>
              <a:ea typeface="华文细黑" panose="02010600040101010101" pitchFamily="2" charset="-122"/>
            </a:endParaRPr>
          </a:p>
          <a:p>
            <a:pPr marL="342900" indent="-342900" algn="just">
              <a:lnSpc>
                <a:spcPct val="150000"/>
              </a:lnSpc>
              <a:buFont typeface="Wingdings" panose="05000000000000000000" pitchFamily="2" charset="2"/>
              <a:buChar char="l"/>
            </a:pPr>
            <a:r>
              <a:rPr lang="zh-CN" altLang="en-US" sz="2200" b="1" dirty="0">
                <a:solidFill>
                  <a:srgbClr val="C00000"/>
                </a:solidFill>
                <a:latin typeface="Euclid" panose="02020503060505020303" pitchFamily="18" charset="0"/>
                <a:ea typeface="华文细黑" panose="02010600040101010101" pitchFamily="2" charset="-122"/>
              </a:rPr>
              <a:t>系统触发器</a:t>
            </a:r>
            <a:r>
              <a:rPr lang="zh-CN" altLang="en-US" sz="2200" b="1" dirty="0">
                <a:solidFill>
                  <a:schemeClr val="tx1"/>
                </a:solidFill>
                <a:latin typeface="Euclid" panose="02020503060505020303" pitchFamily="18" charset="0"/>
                <a:ea typeface="华文细黑" panose="02010600040101010101" pitchFamily="2" charset="-122"/>
              </a:rPr>
              <a:t>：系统触发器由数据定义语言</a:t>
            </a:r>
            <a:r>
              <a:rPr lang="en-US" altLang="zh-CN" sz="2200" b="1" dirty="0">
                <a:solidFill>
                  <a:schemeClr val="tx1"/>
                </a:solidFill>
                <a:latin typeface="Euclid" panose="02020503060505020303" pitchFamily="18" charset="0"/>
                <a:ea typeface="华文细黑" panose="02010600040101010101" pitchFamily="2" charset="-122"/>
              </a:rPr>
              <a:t>(DDL)</a:t>
            </a:r>
            <a:r>
              <a:rPr lang="zh-CN" altLang="en-US" sz="2200" b="1" dirty="0">
                <a:solidFill>
                  <a:schemeClr val="tx1"/>
                </a:solidFill>
                <a:latin typeface="Euclid" panose="02020503060505020303" pitchFamily="18" charset="0"/>
                <a:ea typeface="华文细黑" panose="02010600040101010101" pitchFamily="2" charset="-122"/>
              </a:rPr>
              <a:t>事件</a:t>
            </a:r>
            <a:r>
              <a:rPr lang="en-US" altLang="zh-CN" sz="2200" b="1" dirty="0">
                <a:solidFill>
                  <a:schemeClr val="tx1"/>
                </a:solidFill>
                <a:latin typeface="Euclid" panose="02020503060505020303" pitchFamily="18" charset="0"/>
                <a:ea typeface="华文细黑" panose="02010600040101010101" pitchFamily="2" charset="-122"/>
              </a:rPr>
              <a:t>(</a:t>
            </a:r>
            <a:r>
              <a:rPr lang="zh-CN" altLang="en-US" sz="2200" b="1" dirty="0">
                <a:solidFill>
                  <a:schemeClr val="tx1"/>
                </a:solidFill>
                <a:latin typeface="Euclid" panose="02020503060505020303" pitchFamily="18" charset="0"/>
                <a:ea typeface="华文细黑" panose="02010600040101010101" pitchFamily="2" charset="-122"/>
              </a:rPr>
              <a:t>如</a:t>
            </a:r>
            <a:r>
              <a:rPr lang="en-US" altLang="zh-CN" sz="2200" b="1" dirty="0">
                <a:solidFill>
                  <a:schemeClr val="tx1"/>
                </a:solidFill>
                <a:latin typeface="Euclid" panose="02020503060505020303" pitchFamily="18" charset="0"/>
                <a:ea typeface="华文细黑" panose="02010600040101010101" pitchFamily="2" charset="-122"/>
              </a:rPr>
              <a:t>CREATE</a:t>
            </a:r>
            <a:r>
              <a:rPr lang="zh-CN" altLang="en-US" sz="2200" b="1" dirty="0">
                <a:solidFill>
                  <a:schemeClr val="tx1"/>
                </a:solidFill>
                <a:latin typeface="Euclid" panose="02020503060505020303" pitchFamily="18" charset="0"/>
                <a:ea typeface="华文细黑" panose="02010600040101010101" pitchFamily="2" charset="-122"/>
              </a:rPr>
              <a:t>语句、</a:t>
            </a:r>
            <a:r>
              <a:rPr lang="en-US" altLang="zh-CN" sz="2200" b="1" dirty="0">
                <a:solidFill>
                  <a:schemeClr val="tx1"/>
                </a:solidFill>
                <a:latin typeface="Euclid" panose="02020503060505020303" pitchFamily="18" charset="0"/>
                <a:ea typeface="华文细黑" panose="02010600040101010101" pitchFamily="2" charset="-122"/>
              </a:rPr>
              <a:t>ALTER</a:t>
            </a:r>
            <a:r>
              <a:rPr lang="zh-CN" altLang="en-US" sz="2200" b="1" dirty="0">
                <a:solidFill>
                  <a:schemeClr val="tx1"/>
                </a:solidFill>
                <a:latin typeface="Euclid" panose="02020503060505020303" pitchFamily="18" charset="0"/>
                <a:ea typeface="华文细黑" panose="02010600040101010101" pitchFamily="2" charset="-122"/>
              </a:rPr>
              <a:t>语句、</a:t>
            </a:r>
            <a:r>
              <a:rPr lang="en-US" altLang="zh-CN" sz="2200" b="1" dirty="0">
                <a:solidFill>
                  <a:schemeClr val="tx1"/>
                </a:solidFill>
                <a:latin typeface="Euclid" panose="02020503060505020303" pitchFamily="18" charset="0"/>
                <a:ea typeface="华文细黑" panose="02010600040101010101" pitchFamily="2" charset="-122"/>
              </a:rPr>
              <a:t>DROP</a:t>
            </a:r>
            <a:r>
              <a:rPr lang="zh-CN" altLang="en-US" sz="2200" b="1" dirty="0">
                <a:solidFill>
                  <a:schemeClr val="tx1"/>
                </a:solidFill>
                <a:latin typeface="Euclid" panose="02020503060505020303" pitchFamily="18" charset="0"/>
                <a:ea typeface="华文细黑" panose="02010600040101010101" pitchFamily="2" charset="-122"/>
              </a:rPr>
              <a:t>语句</a:t>
            </a:r>
            <a:r>
              <a:rPr lang="en-US" altLang="zh-CN" sz="2200" b="1" dirty="0">
                <a:solidFill>
                  <a:schemeClr val="tx1"/>
                </a:solidFill>
                <a:latin typeface="Euclid" panose="02020503060505020303" pitchFamily="18" charset="0"/>
                <a:ea typeface="华文细黑" panose="02010600040101010101" pitchFamily="2" charset="-122"/>
              </a:rPr>
              <a:t>)</a:t>
            </a:r>
            <a:r>
              <a:rPr lang="zh-CN" altLang="en-US" sz="2200" b="1" dirty="0">
                <a:solidFill>
                  <a:schemeClr val="tx1"/>
                </a:solidFill>
                <a:latin typeface="Euclid" panose="02020503060505020303" pitchFamily="18" charset="0"/>
                <a:ea typeface="华文细黑" panose="02010600040101010101" pitchFamily="2" charset="-122"/>
              </a:rPr>
              <a:t>、数据库系统事件</a:t>
            </a:r>
            <a:r>
              <a:rPr lang="en-US" altLang="zh-CN" sz="2200" b="1" dirty="0">
                <a:solidFill>
                  <a:schemeClr val="tx1"/>
                </a:solidFill>
                <a:latin typeface="Euclid" panose="02020503060505020303" pitchFamily="18" charset="0"/>
                <a:ea typeface="华文细黑" panose="02010600040101010101" pitchFamily="2" charset="-122"/>
              </a:rPr>
              <a:t>(</a:t>
            </a:r>
            <a:r>
              <a:rPr lang="zh-CN" altLang="en-US" sz="2200" b="1" dirty="0">
                <a:solidFill>
                  <a:schemeClr val="tx1"/>
                </a:solidFill>
                <a:latin typeface="Euclid" panose="02020503060505020303" pitchFamily="18" charset="0"/>
                <a:ea typeface="华文细黑" panose="02010600040101010101" pitchFamily="2" charset="-122"/>
              </a:rPr>
              <a:t>如系统启动或退出、异常操作</a:t>
            </a:r>
            <a:r>
              <a:rPr lang="en-US" altLang="zh-CN" sz="2200" b="1" dirty="0">
                <a:solidFill>
                  <a:schemeClr val="tx1"/>
                </a:solidFill>
                <a:latin typeface="Euclid" panose="02020503060505020303" pitchFamily="18" charset="0"/>
                <a:ea typeface="华文细黑" panose="02010600040101010101" pitchFamily="2" charset="-122"/>
              </a:rPr>
              <a:t>)</a:t>
            </a:r>
            <a:r>
              <a:rPr lang="zh-CN" altLang="en-US" sz="2200" b="1" dirty="0">
                <a:solidFill>
                  <a:schemeClr val="tx1"/>
                </a:solidFill>
                <a:latin typeface="Euclid" panose="02020503060505020303" pitchFamily="18" charset="0"/>
                <a:ea typeface="华文细黑" panose="02010600040101010101" pitchFamily="2" charset="-122"/>
              </a:rPr>
              <a:t>、用户事件 </a:t>
            </a:r>
            <a:r>
              <a:rPr lang="en-US" altLang="zh-CN" sz="2200" b="1" dirty="0">
                <a:solidFill>
                  <a:schemeClr val="tx1"/>
                </a:solidFill>
                <a:latin typeface="Euclid" panose="02020503060505020303" pitchFamily="18" charset="0"/>
                <a:ea typeface="华文细黑" panose="02010600040101010101" pitchFamily="2" charset="-122"/>
              </a:rPr>
              <a:t>(</a:t>
            </a:r>
            <a:r>
              <a:rPr lang="zh-CN" altLang="en-US" sz="2200" b="1" dirty="0">
                <a:solidFill>
                  <a:schemeClr val="tx1"/>
                </a:solidFill>
                <a:latin typeface="Euclid" panose="02020503060505020303" pitchFamily="18" charset="0"/>
                <a:ea typeface="华文细黑" panose="02010600040101010101" pitchFamily="2" charset="-122"/>
              </a:rPr>
              <a:t>如用户登录或退出数据库</a:t>
            </a:r>
            <a:r>
              <a:rPr lang="en-US" altLang="zh-CN" sz="2200" b="1" dirty="0">
                <a:solidFill>
                  <a:schemeClr val="tx1"/>
                </a:solidFill>
                <a:latin typeface="Euclid" panose="02020503060505020303" pitchFamily="18" charset="0"/>
                <a:ea typeface="华文细黑" panose="02010600040101010101" pitchFamily="2" charset="-122"/>
              </a:rPr>
              <a:t>)</a:t>
            </a:r>
            <a:r>
              <a:rPr lang="zh-CN" altLang="en-US" sz="2200" b="1" dirty="0">
                <a:solidFill>
                  <a:schemeClr val="tx1"/>
                </a:solidFill>
                <a:latin typeface="Euclid" panose="02020503060505020303" pitchFamily="18" charset="0"/>
                <a:ea typeface="华文细黑" panose="02010600040101010101" pitchFamily="2" charset="-122"/>
              </a:rPr>
              <a:t>触发。</a:t>
            </a:r>
            <a:endParaRPr lang="zh-CN" altLang="en-US" sz="2200" b="1" dirty="0">
              <a:solidFill>
                <a:schemeClr val="tx1"/>
              </a:solidFill>
              <a:latin typeface="Euclid" panose="02020503060505020303" pitchFamily="18" charset="0"/>
              <a:ea typeface="华文细黑" panose="02010600040101010101" pitchFamily="2" charset="-122"/>
            </a:endParaRPr>
          </a:p>
        </p:txBody>
      </p:sp>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dirty="0"/>
          </a:p>
        </p:txBody>
      </p:sp>
      <p:sp>
        <p:nvSpPr>
          <p:cNvPr id="6" name="矩形 5"/>
          <p:cNvSpPr/>
          <p:nvPr/>
        </p:nvSpPr>
        <p:spPr>
          <a:xfrm>
            <a:off x="309259" y="859709"/>
            <a:ext cx="8525482" cy="461665"/>
          </a:xfrm>
          <a:prstGeom prst="rect">
            <a:avLst/>
          </a:prstGeom>
        </p:spPr>
        <p:txBody>
          <a:bodyPr wrap="square">
            <a:spAutoFit/>
          </a:bodyPr>
          <a:lstStyle/>
          <a:p>
            <a:pPr marL="342900" indent="-342900">
              <a:buFont typeface="Wingdings" panose="05000000000000000000" pitchFamily="2" charset="2"/>
              <a:buChar char="p"/>
            </a:pPr>
            <a:r>
              <a:rPr lang="zh-CN" altLang="en-US" sz="2400" b="1" dirty="0">
                <a:solidFill>
                  <a:srgbClr val="C00000"/>
                </a:solidFill>
                <a:latin typeface="华文中宋" panose="02010600040101010101" pitchFamily="2" charset="-122"/>
                <a:ea typeface="华文中宋" panose="02010600040101010101" pitchFamily="2" charset="-122"/>
              </a:rPr>
              <a:t>触发器分类</a:t>
            </a:r>
            <a:endParaRPr lang="zh-CN" altLang="en-US" sz="2400" b="1" dirty="0">
              <a:solidFill>
                <a:srgbClr val="C00000"/>
              </a:solidFill>
              <a:latin typeface="华文中宋" panose="02010600040101010101" pitchFamily="2" charset="-122"/>
              <a:ea typeface="华文中宋" panose="02010600040101010101" pitchFamily="2" charset="-122"/>
            </a:endParaRPr>
          </a:p>
        </p:txBody>
      </p:sp>
      <p:sp>
        <p:nvSpPr>
          <p:cNvPr id="7" name="矩形 6"/>
          <p:cNvSpPr/>
          <p:nvPr/>
        </p:nvSpPr>
        <p:spPr>
          <a:xfrm>
            <a:off x="177420" y="84222"/>
            <a:ext cx="1415772"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触发器</a:t>
            </a:r>
            <a:endParaRPr lang="zh-CN" altLang="en-US" sz="3200" b="1" dirty="0">
              <a:ln w="0"/>
              <a:latin typeface="华文细黑" panose="02010600040101010101" pitchFamily="2" charset="-122"/>
              <a:ea typeface="华文细黑" panose="02010600040101010101" pitchFamily="2"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09259" y="1362999"/>
            <a:ext cx="8525482" cy="4771101"/>
          </a:xfrm>
          <a:prstGeom prst="rect">
            <a:avLst/>
          </a:prstGeom>
          <a:noFill/>
        </p:spPr>
        <p:style>
          <a:lnRef idx="2">
            <a:schemeClr val="accent6"/>
          </a:lnRef>
          <a:fillRef idx="1">
            <a:schemeClr val="lt1"/>
          </a:fillRef>
          <a:effectRef idx="0">
            <a:schemeClr val="accent6"/>
          </a:effectRef>
          <a:fontRef idx="minor">
            <a:schemeClr val="dk1"/>
          </a:fontRef>
        </p:style>
        <p:txBody>
          <a:bodyPr wrap="square">
            <a:noAutofit/>
          </a:bodyPr>
          <a:lstStyle/>
          <a:p>
            <a:pPr marL="342900" indent="-342900">
              <a:lnSpc>
                <a:spcPct val="150000"/>
              </a:lnSpc>
              <a:buFont typeface="Wingdings" panose="05000000000000000000" pitchFamily="2" charset="2"/>
              <a:buChar char="l"/>
            </a:pPr>
            <a:r>
              <a:rPr lang="zh-CN" altLang="en-US" sz="2000" b="1" dirty="0">
                <a:solidFill>
                  <a:srgbClr val="C00000"/>
                </a:solidFill>
                <a:latin typeface="Euclid" panose="02020503060505020303" pitchFamily="18" charset="0"/>
                <a:ea typeface="华文细黑" panose="02010600040101010101" pitchFamily="2" charset="-122"/>
              </a:rPr>
              <a:t>触发事件</a:t>
            </a:r>
            <a:r>
              <a:rPr lang="zh-CN" altLang="en-US" sz="2000" b="1" dirty="0">
                <a:solidFill>
                  <a:schemeClr val="tx1"/>
                </a:solidFill>
                <a:latin typeface="Euclid" panose="02020503060505020303" pitchFamily="18" charset="0"/>
                <a:ea typeface="华文细黑" panose="02010600040101010101" pitchFamily="2" charset="-122"/>
              </a:rPr>
              <a:t>：引起触发器被触发的事件。 例如</a:t>
            </a:r>
            <a:r>
              <a:rPr lang="en-US" altLang="zh-CN" sz="2000" b="1" dirty="0">
                <a:solidFill>
                  <a:schemeClr val="tx1"/>
                </a:solidFill>
                <a:latin typeface="Euclid" panose="02020503060505020303" pitchFamily="18" charset="0"/>
                <a:ea typeface="华文细黑" panose="02010600040101010101" pitchFamily="2" charset="-122"/>
              </a:rPr>
              <a:t>DML</a:t>
            </a:r>
            <a:r>
              <a:rPr lang="zh-CN" altLang="en-US" sz="2000" b="1" dirty="0">
                <a:solidFill>
                  <a:schemeClr val="tx1"/>
                </a:solidFill>
                <a:latin typeface="Euclid" panose="02020503060505020303" pitchFamily="18" charset="0"/>
                <a:ea typeface="华文细黑" panose="02010600040101010101" pitchFamily="2" charset="-122"/>
              </a:rPr>
              <a:t>语句、</a:t>
            </a:r>
            <a:r>
              <a:rPr lang="en-US" altLang="zh-CN" sz="2000" b="1" dirty="0">
                <a:solidFill>
                  <a:schemeClr val="tx1"/>
                </a:solidFill>
                <a:latin typeface="Euclid" panose="02020503060505020303" pitchFamily="18" charset="0"/>
                <a:ea typeface="华文细黑" panose="02010600040101010101" pitchFamily="2" charset="-122"/>
              </a:rPr>
              <a:t>DDL</a:t>
            </a:r>
            <a:r>
              <a:rPr lang="zh-CN" altLang="en-US" sz="2000" b="1" dirty="0">
                <a:solidFill>
                  <a:schemeClr val="tx1"/>
                </a:solidFill>
                <a:latin typeface="Euclid" panose="02020503060505020303" pitchFamily="18" charset="0"/>
                <a:ea typeface="华文细黑" panose="02010600040101010101" pitchFamily="2" charset="-122"/>
              </a:rPr>
              <a:t>语句、数据库系统事件、用户事件等。</a:t>
            </a:r>
            <a:endParaRPr lang="zh-CN" altLang="en-US" sz="2000" b="1" dirty="0">
              <a:solidFill>
                <a:schemeClr val="tx1"/>
              </a:solidFill>
              <a:latin typeface="Euclid" panose="02020503060505020303" pitchFamily="18" charset="0"/>
              <a:ea typeface="华文细黑" panose="02010600040101010101" pitchFamily="2" charset="-122"/>
            </a:endParaRPr>
          </a:p>
          <a:p>
            <a:pPr marL="342900" indent="-342900">
              <a:lnSpc>
                <a:spcPct val="150000"/>
              </a:lnSpc>
              <a:buFont typeface="Wingdings" panose="05000000000000000000" pitchFamily="2" charset="2"/>
              <a:buChar char="l"/>
            </a:pPr>
            <a:r>
              <a:rPr lang="zh-CN" altLang="en-US" sz="2000" b="1" dirty="0">
                <a:solidFill>
                  <a:srgbClr val="C00000"/>
                </a:solidFill>
                <a:latin typeface="Euclid" panose="02020503060505020303" pitchFamily="18" charset="0"/>
                <a:ea typeface="华文细黑" panose="02010600040101010101" pitchFamily="2" charset="-122"/>
              </a:rPr>
              <a:t>触发时间</a:t>
            </a:r>
            <a:r>
              <a:rPr lang="zh-CN" altLang="en-US" sz="2000" b="1" dirty="0">
                <a:solidFill>
                  <a:schemeClr val="tx1"/>
                </a:solidFill>
                <a:latin typeface="Euclid" panose="02020503060505020303" pitchFamily="18" charset="0"/>
                <a:ea typeface="华文细黑" panose="02010600040101010101" pitchFamily="2" charset="-122"/>
              </a:rPr>
              <a:t>：触发事件和触发器的操作顺序，</a:t>
            </a:r>
            <a:r>
              <a:rPr lang="en-US" altLang="zh-CN" sz="2000" b="1" dirty="0">
                <a:solidFill>
                  <a:schemeClr val="tx1"/>
                </a:solidFill>
                <a:latin typeface="Euclid" panose="02020503060505020303" pitchFamily="18" charset="0"/>
                <a:ea typeface="华文细黑" panose="02010600040101010101" pitchFamily="2" charset="-122"/>
              </a:rPr>
              <a:t>BEFORE </a:t>
            </a:r>
            <a:r>
              <a:rPr lang="zh-CN" altLang="en-US" sz="2000" b="1" dirty="0">
                <a:solidFill>
                  <a:schemeClr val="tx1"/>
                </a:solidFill>
                <a:latin typeface="Euclid" panose="02020503060505020303" pitchFamily="18" charset="0"/>
                <a:ea typeface="华文细黑" panose="02010600040101010101" pitchFamily="2" charset="-122"/>
              </a:rPr>
              <a:t>或 </a:t>
            </a:r>
            <a:r>
              <a:rPr lang="en-US" altLang="zh-CN" sz="2000" b="1" dirty="0">
                <a:solidFill>
                  <a:schemeClr val="tx1"/>
                </a:solidFill>
                <a:latin typeface="Euclid" panose="02020503060505020303" pitchFamily="18" charset="0"/>
                <a:ea typeface="华文细黑" panose="02010600040101010101" pitchFamily="2" charset="-122"/>
              </a:rPr>
              <a:t>AFTER</a:t>
            </a:r>
            <a:r>
              <a:rPr lang="zh-CN" altLang="en-US" sz="2000" b="1" dirty="0">
                <a:solidFill>
                  <a:schemeClr val="tx1"/>
                </a:solidFill>
                <a:latin typeface="Euclid" panose="02020503060505020303" pitchFamily="18" charset="0"/>
                <a:ea typeface="华文细黑" panose="02010600040101010101" pitchFamily="2" charset="-122"/>
              </a:rPr>
              <a:t>。</a:t>
            </a:r>
            <a:endParaRPr lang="zh-CN" altLang="en-US" sz="2000" b="1" dirty="0">
              <a:solidFill>
                <a:schemeClr val="tx1"/>
              </a:solidFill>
              <a:latin typeface="Euclid" panose="02020503060505020303" pitchFamily="18" charset="0"/>
              <a:ea typeface="华文细黑" panose="02010600040101010101" pitchFamily="2" charset="-122"/>
            </a:endParaRPr>
          </a:p>
          <a:p>
            <a:pPr marL="342900" indent="-342900">
              <a:lnSpc>
                <a:spcPct val="150000"/>
              </a:lnSpc>
              <a:buFont typeface="Wingdings" panose="05000000000000000000" pitchFamily="2" charset="2"/>
              <a:buChar char="l"/>
            </a:pPr>
            <a:r>
              <a:rPr lang="zh-CN" altLang="en-US" sz="2000" b="1" dirty="0">
                <a:solidFill>
                  <a:srgbClr val="C00000"/>
                </a:solidFill>
                <a:latin typeface="Euclid" panose="02020503060505020303" pitchFamily="18" charset="0"/>
                <a:ea typeface="华文细黑" panose="02010600040101010101" pitchFamily="2" charset="-122"/>
              </a:rPr>
              <a:t>触发操作</a:t>
            </a:r>
            <a:r>
              <a:rPr lang="zh-CN" altLang="en-US" sz="2000" b="1" dirty="0">
                <a:solidFill>
                  <a:schemeClr val="tx1"/>
                </a:solidFill>
                <a:latin typeface="Euclid" panose="02020503060505020303" pitchFamily="18" charset="0"/>
                <a:ea typeface="华文细黑" panose="02010600040101010101" pitchFamily="2" charset="-122"/>
              </a:rPr>
              <a:t>：触发器本身要做的事情。</a:t>
            </a:r>
            <a:endParaRPr lang="zh-CN" altLang="en-US" sz="2000" b="1" dirty="0">
              <a:solidFill>
                <a:schemeClr val="tx1"/>
              </a:solidFill>
              <a:latin typeface="Euclid" panose="02020503060505020303" pitchFamily="18" charset="0"/>
              <a:ea typeface="华文细黑" panose="02010600040101010101" pitchFamily="2" charset="-122"/>
            </a:endParaRPr>
          </a:p>
          <a:p>
            <a:pPr marL="342900" indent="-342900">
              <a:lnSpc>
                <a:spcPct val="150000"/>
              </a:lnSpc>
              <a:buFont typeface="Wingdings" panose="05000000000000000000" pitchFamily="2" charset="2"/>
              <a:buChar char="l"/>
            </a:pPr>
            <a:r>
              <a:rPr lang="zh-CN" altLang="en-US" sz="2000" b="1" dirty="0">
                <a:solidFill>
                  <a:srgbClr val="C00000"/>
                </a:solidFill>
                <a:latin typeface="Euclid" panose="02020503060505020303" pitchFamily="18" charset="0"/>
                <a:ea typeface="华文细黑" panose="02010600040101010101" pitchFamily="2" charset="-122"/>
              </a:rPr>
              <a:t>触发对象</a:t>
            </a:r>
            <a:r>
              <a:rPr lang="zh-CN" altLang="en-US" sz="2000" b="1" dirty="0">
                <a:solidFill>
                  <a:schemeClr val="tx1"/>
                </a:solidFill>
                <a:latin typeface="Euclid" panose="02020503060505020303" pitchFamily="18" charset="0"/>
                <a:ea typeface="华文细黑" panose="02010600040101010101" pitchFamily="2" charset="-122"/>
              </a:rPr>
              <a:t>：包括表、视图、模式、数据库。只有在这些对象上发生了符合触发条件的触发事件，才会执行触发操作。</a:t>
            </a:r>
            <a:endParaRPr lang="zh-CN" altLang="en-US" sz="2000" b="1" dirty="0">
              <a:solidFill>
                <a:schemeClr val="tx1"/>
              </a:solidFill>
              <a:latin typeface="Euclid" panose="02020503060505020303" pitchFamily="18" charset="0"/>
              <a:ea typeface="华文细黑" panose="02010600040101010101" pitchFamily="2" charset="-122"/>
            </a:endParaRPr>
          </a:p>
          <a:p>
            <a:pPr marL="342900" indent="-342900">
              <a:lnSpc>
                <a:spcPct val="150000"/>
              </a:lnSpc>
              <a:buFont typeface="Wingdings" panose="05000000000000000000" pitchFamily="2" charset="2"/>
              <a:buChar char="l"/>
            </a:pPr>
            <a:r>
              <a:rPr lang="zh-CN" altLang="en-US" sz="2000" b="1" dirty="0">
                <a:solidFill>
                  <a:srgbClr val="C00000"/>
                </a:solidFill>
                <a:latin typeface="Euclid" panose="02020503060505020303" pitchFamily="18" charset="0"/>
                <a:ea typeface="华文细黑" panose="02010600040101010101" pitchFamily="2" charset="-122"/>
              </a:rPr>
              <a:t>触发条件</a:t>
            </a:r>
            <a:r>
              <a:rPr lang="zh-CN" altLang="en-US" sz="2000" b="1" dirty="0">
                <a:solidFill>
                  <a:schemeClr val="tx1"/>
                </a:solidFill>
                <a:latin typeface="Euclid" panose="02020503060505020303" pitchFamily="18" charset="0"/>
                <a:ea typeface="华文细黑" panose="02010600040101010101" pitchFamily="2" charset="-122"/>
              </a:rPr>
              <a:t>：由 </a:t>
            </a:r>
            <a:r>
              <a:rPr lang="en-US" altLang="zh-CN" sz="2000" b="1" dirty="0">
                <a:solidFill>
                  <a:schemeClr val="tx1"/>
                </a:solidFill>
                <a:latin typeface="Euclid" panose="02020503060505020303" pitchFamily="18" charset="0"/>
                <a:ea typeface="华文细黑" panose="02010600040101010101" pitchFamily="2" charset="-122"/>
              </a:rPr>
              <a:t>WHEN </a:t>
            </a:r>
            <a:r>
              <a:rPr lang="zh-CN" altLang="en-US" sz="2000" b="1" dirty="0">
                <a:solidFill>
                  <a:schemeClr val="tx1"/>
                </a:solidFill>
                <a:latin typeface="Euclid" panose="02020503060505020303" pitchFamily="18" charset="0"/>
                <a:ea typeface="华文细黑" panose="02010600040101010101" pitchFamily="2" charset="-122"/>
              </a:rPr>
              <a:t>子句指定一个逻辑表达式。只有当该表达式的值为</a:t>
            </a:r>
            <a:r>
              <a:rPr lang="en-US" altLang="zh-CN" sz="2000" b="1" dirty="0">
                <a:solidFill>
                  <a:schemeClr val="tx1"/>
                </a:solidFill>
                <a:latin typeface="Euclid" panose="02020503060505020303" pitchFamily="18" charset="0"/>
                <a:ea typeface="华文细黑" panose="02010600040101010101" pitchFamily="2" charset="-122"/>
              </a:rPr>
              <a:t>TRUE </a:t>
            </a:r>
            <a:r>
              <a:rPr lang="zh-CN" altLang="en-US" sz="2000" b="1" dirty="0">
                <a:solidFill>
                  <a:schemeClr val="tx1"/>
                </a:solidFill>
                <a:latin typeface="Euclid" panose="02020503060505020303" pitchFamily="18" charset="0"/>
                <a:ea typeface="华文细黑" panose="02010600040101010101" pitchFamily="2" charset="-122"/>
              </a:rPr>
              <a:t>时，遇到触发事件才会自动执行触发器，使其执行触发操作。</a:t>
            </a:r>
            <a:endParaRPr lang="zh-CN" altLang="en-US" sz="2000" b="1" dirty="0">
              <a:solidFill>
                <a:schemeClr val="tx1"/>
              </a:solidFill>
              <a:latin typeface="Euclid" panose="02020503060505020303" pitchFamily="18" charset="0"/>
              <a:ea typeface="华文细黑" panose="02010600040101010101" pitchFamily="2" charset="-122"/>
            </a:endParaRPr>
          </a:p>
          <a:p>
            <a:pPr marL="342900" indent="-342900">
              <a:lnSpc>
                <a:spcPct val="150000"/>
              </a:lnSpc>
              <a:buFont typeface="Wingdings" panose="05000000000000000000" pitchFamily="2" charset="2"/>
              <a:buChar char="l"/>
            </a:pPr>
            <a:r>
              <a:rPr lang="zh-CN" altLang="en-US" sz="2000" b="1" dirty="0">
                <a:solidFill>
                  <a:srgbClr val="C00000"/>
                </a:solidFill>
                <a:latin typeface="Euclid" panose="02020503060505020303" pitchFamily="18" charset="0"/>
                <a:ea typeface="华文细黑" panose="02010600040101010101" pitchFamily="2" charset="-122"/>
              </a:rPr>
              <a:t>触发频率</a:t>
            </a:r>
            <a:r>
              <a:rPr lang="zh-CN" altLang="en-US" sz="2000" b="1" dirty="0">
                <a:solidFill>
                  <a:schemeClr val="tx1"/>
                </a:solidFill>
                <a:latin typeface="Euclid" panose="02020503060505020303" pitchFamily="18" charset="0"/>
                <a:ea typeface="华文细黑" panose="02010600040101010101" pitchFamily="2" charset="-122"/>
              </a:rPr>
              <a:t>：说明触发器内定义的动作被执行的次数。即语句级触发器和行级触发器。</a:t>
            </a:r>
            <a:endParaRPr lang="zh-CN" altLang="en-US" sz="2000" b="1" dirty="0">
              <a:solidFill>
                <a:schemeClr val="tx1"/>
              </a:solidFill>
              <a:latin typeface="Euclid" panose="02020503060505020303" pitchFamily="18" charset="0"/>
              <a:ea typeface="华文细黑" panose="02010600040101010101" pitchFamily="2" charset="-122"/>
            </a:endParaRPr>
          </a:p>
          <a:p>
            <a:pPr>
              <a:lnSpc>
                <a:spcPct val="150000"/>
              </a:lnSpc>
            </a:pPr>
            <a:endParaRPr lang="zh-CN" altLang="en-US" sz="2000" b="1" dirty="0">
              <a:solidFill>
                <a:schemeClr val="tx1"/>
              </a:solidFill>
              <a:latin typeface="Euclid" panose="02020503060505020303" pitchFamily="18" charset="0"/>
              <a:ea typeface="华文细黑" panose="02010600040101010101" pitchFamily="2" charset="-122"/>
            </a:endParaRPr>
          </a:p>
        </p:txBody>
      </p:sp>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dirty="0"/>
          </a:p>
        </p:txBody>
      </p:sp>
      <p:sp>
        <p:nvSpPr>
          <p:cNvPr id="6" name="矩形 5"/>
          <p:cNvSpPr/>
          <p:nvPr/>
        </p:nvSpPr>
        <p:spPr>
          <a:xfrm>
            <a:off x="309259" y="859709"/>
            <a:ext cx="8525482" cy="461665"/>
          </a:xfrm>
          <a:prstGeom prst="rect">
            <a:avLst/>
          </a:prstGeom>
        </p:spPr>
        <p:txBody>
          <a:bodyPr wrap="square">
            <a:spAutoFit/>
          </a:bodyPr>
          <a:lstStyle/>
          <a:p>
            <a:pPr marL="342900" indent="-342900">
              <a:buFont typeface="Wingdings" panose="05000000000000000000" pitchFamily="2" charset="2"/>
              <a:buChar char="p"/>
            </a:pPr>
            <a:r>
              <a:rPr lang="zh-CN" altLang="en-US" sz="2400" b="1" dirty="0">
                <a:solidFill>
                  <a:srgbClr val="C00000"/>
                </a:solidFill>
                <a:latin typeface="华文中宋" panose="02010600040101010101" pitchFamily="2" charset="-122"/>
                <a:ea typeface="华文中宋" panose="02010600040101010101" pitchFamily="2" charset="-122"/>
              </a:rPr>
              <a:t>触发器</a:t>
            </a:r>
            <a:endParaRPr lang="zh-CN" altLang="en-US" sz="2400" b="1" dirty="0">
              <a:solidFill>
                <a:srgbClr val="C00000"/>
              </a:solidFill>
              <a:latin typeface="华文中宋" panose="02010600040101010101" pitchFamily="2" charset="-122"/>
              <a:ea typeface="华文中宋" panose="02010600040101010101" pitchFamily="2" charset="-122"/>
            </a:endParaRPr>
          </a:p>
        </p:txBody>
      </p:sp>
      <p:sp>
        <p:nvSpPr>
          <p:cNvPr id="7" name="矩形 6"/>
          <p:cNvSpPr/>
          <p:nvPr/>
        </p:nvSpPr>
        <p:spPr>
          <a:xfrm>
            <a:off x="177420" y="84222"/>
            <a:ext cx="1415772"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触发器</a:t>
            </a:r>
            <a:endParaRPr lang="zh-CN" altLang="en-US" sz="3200" b="1" dirty="0">
              <a:ln w="0"/>
              <a:latin typeface="华文细黑" panose="02010600040101010101" pitchFamily="2" charset="-122"/>
              <a:ea typeface="华文细黑" panose="0201060004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09259" y="1362999"/>
            <a:ext cx="8525482" cy="5202901"/>
          </a:xfrm>
          <a:prstGeom prst="rect">
            <a:avLst/>
          </a:prstGeom>
          <a:noFill/>
        </p:spPr>
        <p:style>
          <a:lnRef idx="2">
            <a:schemeClr val="accent6"/>
          </a:lnRef>
          <a:fillRef idx="1">
            <a:schemeClr val="lt1"/>
          </a:fillRef>
          <a:effectRef idx="0">
            <a:schemeClr val="accent6"/>
          </a:effectRef>
          <a:fontRef idx="minor">
            <a:schemeClr val="dk1"/>
          </a:fontRef>
        </p:style>
        <p:txBody>
          <a:bodyPr wrap="square">
            <a:noAutofit/>
          </a:bodyPr>
          <a:lstStyle/>
          <a:p>
            <a:pPr marL="342900" indent="-342900">
              <a:lnSpc>
                <a:spcPct val="150000"/>
              </a:lnSpc>
              <a:buFont typeface="Wingdings" panose="05000000000000000000" pitchFamily="2" charset="2"/>
              <a:buChar char="l"/>
            </a:pPr>
            <a:r>
              <a:rPr lang="zh-CN" altLang="en-US" sz="2000" b="1" dirty="0">
                <a:solidFill>
                  <a:schemeClr val="tx1"/>
                </a:solidFill>
                <a:latin typeface="Euclid" panose="02020503060505020303" pitchFamily="18" charset="0"/>
                <a:ea typeface="华文细黑" panose="02010600040101010101" pitchFamily="2" charset="-122"/>
              </a:rPr>
              <a:t>标识符用于定义</a:t>
            </a:r>
            <a:r>
              <a:rPr lang="en-US" altLang="zh-CN" sz="2000" b="1" dirty="0">
                <a:solidFill>
                  <a:schemeClr val="tx1"/>
                </a:solidFill>
                <a:latin typeface="Euclid" panose="02020503060505020303" pitchFamily="18" charset="0"/>
                <a:ea typeface="华文细黑" panose="02010600040101010101" pitchFamily="2" charset="-122"/>
              </a:rPr>
              <a:t>PL/SQL</a:t>
            </a:r>
            <a:r>
              <a:rPr lang="zh-CN" altLang="en-US" sz="2000" b="1" dirty="0">
                <a:solidFill>
                  <a:schemeClr val="tx1"/>
                </a:solidFill>
                <a:latin typeface="Euclid" panose="02020503060505020303" pitchFamily="18" charset="0"/>
                <a:ea typeface="华文细黑" panose="02010600040101010101" pitchFamily="2" charset="-122"/>
              </a:rPr>
              <a:t>变量、常量、异常、游标名称、游标变量、参数、子程序名称和其他的程序单元名称等。</a:t>
            </a:r>
            <a:endParaRPr lang="zh-CN" altLang="en-US" sz="2000" b="1" dirty="0">
              <a:solidFill>
                <a:schemeClr val="tx1"/>
              </a:solidFill>
              <a:latin typeface="Euclid" panose="02020503060505020303" pitchFamily="18" charset="0"/>
              <a:ea typeface="华文细黑" panose="02010600040101010101" pitchFamily="2" charset="-122"/>
            </a:endParaRPr>
          </a:p>
          <a:p>
            <a:pPr marL="342900" indent="-342900">
              <a:lnSpc>
                <a:spcPct val="150000"/>
              </a:lnSpc>
              <a:buFont typeface="Wingdings" panose="05000000000000000000" pitchFamily="2" charset="2"/>
              <a:buChar char="l"/>
            </a:pPr>
            <a:r>
              <a:rPr lang="zh-CN" altLang="en-US" sz="2000" b="1" dirty="0">
                <a:solidFill>
                  <a:schemeClr val="tx1"/>
                </a:solidFill>
                <a:latin typeface="Euclid" panose="02020503060505020303" pitchFamily="18" charset="0"/>
                <a:ea typeface="华文细黑" panose="02010600040101010101" pitchFamily="2" charset="-122"/>
              </a:rPr>
              <a:t>在</a:t>
            </a:r>
            <a:r>
              <a:rPr lang="en-US" altLang="zh-CN" sz="2000" b="1" dirty="0">
                <a:solidFill>
                  <a:schemeClr val="tx1"/>
                </a:solidFill>
                <a:latin typeface="Euclid" panose="02020503060505020303" pitchFamily="18" charset="0"/>
                <a:ea typeface="华文细黑" panose="02010600040101010101" pitchFamily="2" charset="-122"/>
              </a:rPr>
              <a:t>PL/SQL</a:t>
            </a:r>
            <a:r>
              <a:rPr lang="zh-CN" altLang="en-US" sz="2000" b="1" dirty="0">
                <a:solidFill>
                  <a:schemeClr val="tx1"/>
                </a:solidFill>
                <a:latin typeface="Euclid" panose="02020503060505020303" pitchFamily="18" charset="0"/>
                <a:ea typeface="华文细黑" panose="02010600040101010101" pitchFamily="2" charset="-122"/>
              </a:rPr>
              <a:t>程序中，标识符是</a:t>
            </a:r>
            <a:r>
              <a:rPr lang="zh-CN" altLang="en-US" sz="2000" b="1" dirty="0">
                <a:solidFill>
                  <a:srgbClr val="C00000"/>
                </a:solidFill>
                <a:latin typeface="Euclid" panose="02020503060505020303" pitchFamily="18" charset="0"/>
                <a:ea typeface="华文细黑" panose="02010600040101010101" pitchFamily="2" charset="-122"/>
              </a:rPr>
              <a:t>以字母开头</a:t>
            </a:r>
            <a:r>
              <a:rPr lang="zh-CN" altLang="en-US" sz="2000" b="1" dirty="0">
                <a:solidFill>
                  <a:schemeClr val="tx1"/>
                </a:solidFill>
                <a:latin typeface="Euclid" panose="02020503060505020303" pitchFamily="18" charset="0"/>
                <a:ea typeface="华文细黑" panose="02010600040101010101" pitchFamily="2" charset="-122"/>
              </a:rPr>
              <a:t>的，后边可以跟字母、数字、美元符号（</a:t>
            </a:r>
            <a:r>
              <a:rPr lang="en-US" altLang="zh-CN" sz="2000" b="1" dirty="0">
                <a:solidFill>
                  <a:schemeClr val="tx1"/>
                </a:solidFill>
                <a:latin typeface="Euclid" panose="02020503060505020303" pitchFamily="18" charset="0"/>
                <a:ea typeface="华文细黑" panose="02010600040101010101" pitchFamily="2" charset="-122"/>
              </a:rPr>
              <a:t>$</a:t>
            </a:r>
            <a:r>
              <a:rPr lang="zh-CN" altLang="en-US" sz="2000" b="1" dirty="0">
                <a:solidFill>
                  <a:schemeClr val="tx1"/>
                </a:solidFill>
                <a:latin typeface="Euclid" panose="02020503060505020303" pitchFamily="18" charset="0"/>
                <a:ea typeface="华文细黑" panose="02010600040101010101" pitchFamily="2" charset="-122"/>
              </a:rPr>
              <a:t>）、井号（</a:t>
            </a:r>
            <a:r>
              <a:rPr lang="en-US" altLang="zh-CN" sz="2000" b="1" dirty="0">
                <a:solidFill>
                  <a:schemeClr val="tx1"/>
                </a:solidFill>
                <a:latin typeface="Euclid" panose="02020503060505020303" pitchFamily="18" charset="0"/>
                <a:ea typeface="华文细黑" panose="02010600040101010101" pitchFamily="2" charset="-122"/>
              </a:rPr>
              <a:t>#</a:t>
            </a:r>
            <a:r>
              <a:rPr lang="zh-CN" altLang="en-US" sz="2000" b="1" dirty="0">
                <a:solidFill>
                  <a:schemeClr val="tx1"/>
                </a:solidFill>
                <a:latin typeface="Euclid" panose="02020503060505020303" pitchFamily="18" charset="0"/>
                <a:ea typeface="华文细黑" panose="02010600040101010101" pitchFamily="2" charset="-122"/>
              </a:rPr>
              <a:t>）或下划线（</a:t>
            </a:r>
            <a:r>
              <a:rPr lang="en-US" altLang="zh-CN" sz="2000" b="1" dirty="0">
                <a:solidFill>
                  <a:schemeClr val="tx1"/>
                </a:solidFill>
                <a:latin typeface="Euclid" panose="02020503060505020303" pitchFamily="18" charset="0"/>
                <a:ea typeface="华文细黑" panose="02010600040101010101" pitchFamily="2" charset="-122"/>
              </a:rPr>
              <a:t>_</a:t>
            </a:r>
            <a:r>
              <a:rPr lang="zh-CN" altLang="en-US" sz="2000" b="1" dirty="0">
                <a:solidFill>
                  <a:schemeClr val="tx1"/>
                </a:solidFill>
                <a:latin typeface="Euclid" panose="02020503060505020303" pitchFamily="18" charset="0"/>
                <a:ea typeface="华文细黑" panose="02010600040101010101" pitchFamily="2" charset="-122"/>
              </a:rPr>
              <a:t>），其最大长度为</a:t>
            </a:r>
            <a:r>
              <a:rPr lang="en-US" altLang="zh-CN" sz="2000" b="1" dirty="0">
                <a:solidFill>
                  <a:schemeClr val="tx1"/>
                </a:solidFill>
                <a:latin typeface="Euclid" panose="02020503060505020303" pitchFamily="18" charset="0"/>
                <a:ea typeface="华文细黑" panose="02010600040101010101" pitchFamily="2" charset="-122"/>
              </a:rPr>
              <a:t>30</a:t>
            </a:r>
            <a:r>
              <a:rPr lang="zh-CN" altLang="en-US" sz="2000" b="1" dirty="0">
                <a:solidFill>
                  <a:schemeClr val="tx1"/>
                </a:solidFill>
                <a:latin typeface="Euclid" panose="02020503060505020303" pitchFamily="18" charset="0"/>
                <a:ea typeface="华文细黑" panose="02010600040101010101" pitchFamily="2" charset="-122"/>
              </a:rPr>
              <a:t>个字符。</a:t>
            </a:r>
            <a:endParaRPr lang="en-US" altLang="zh-CN" sz="2000" b="1" dirty="0">
              <a:solidFill>
                <a:schemeClr val="tx1"/>
              </a:solidFill>
              <a:latin typeface="Euclid" panose="02020503060505020303" pitchFamily="18" charset="0"/>
              <a:ea typeface="华文细黑" panose="02010600040101010101" pitchFamily="2" charset="-122"/>
            </a:endParaRPr>
          </a:p>
          <a:p>
            <a:pPr marL="342900" indent="-342900">
              <a:lnSpc>
                <a:spcPct val="150000"/>
              </a:lnSpc>
              <a:buFont typeface="Wingdings" panose="05000000000000000000" pitchFamily="2" charset="2"/>
              <a:buChar char="l"/>
            </a:pPr>
            <a:r>
              <a:rPr lang="zh-CN" altLang="en-US" sz="2000" b="1" dirty="0">
                <a:solidFill>
                  <a:schemeClr val="tx1"/>
                </a:solidFill>
                <a:latin typeface="Euclid" panose="02020503060505020303" pitchFamily="18" charset="0"/>
                <a:ea typeface="华文细黑" panose="02010600040101010101" pitchFamily="2" charset="-122"/>
              </a:rPr>
              <a:t>标识符中</a:t>
            </a:r>
            <a:r>
              <a:rPr lang="zh-CN" altLang="en-US" sz="2000" b="1" dirty="0">
                <a:solidFill>
                  <a:srgbClr val="7030A0"/>
                </a:solidFill>
                <a:latin typeface="Euclid" panose="02020503060505020303" pitchFamily="18" charset="0"/>
                <a:ea typeface="华文细黑" panose="02010600040101010101" pitchFamily="2" charset="-122"/>
              </a:rPr>
              <a:t>不能包含减号“</a:t>
            </a:r>
            <a:r>
              <a:rPr lang="en-US" altLang="zh-CN" sz="2000" b="1" dirty="0">
                <a:solidFill>
                  <a:srgbClr val="7030A0"/>
                </a:solidFill>
                <a:latin typeface="Euclid" panose="02020503060505020303" pitchFamily="18" charset="0"/>
                <a:ea typeface="华文细黑" panose="02010600040101010101" pitchFamily="2" charset="-122"/>
              </a:rPr>
              <a:t>-”</a:t>
            </a:r>
            <a:r>
              <a:rPr lang="zh-CN" altLang="en-US" sz="2000" b="1" dirty="0">
                <a:solidFill>
                  <a:srgbClr val="7030A0"/>
                </a:solidFill>
                <a:latin typeface="Euclid" panose="02020503060505020303" pitchFamily="18" charset="0"/>
                <a:ea typeface="华文细黑" panose="02010600040101010101" pitchFamily="2" charset="-122"/>
              </a:rPr>
              <a:t>和空格</a:t>
            </a:r>
            <a:r>
              <a:rPr lang="zh-CN" altLang="en-US" sz="2000" b="1" dirty="0">
                <a:solidFill>
                  <a:schemeClr val="tx1"/>
                </a:solidFill>
                <a:latin typeface="Euclid" panose="02020503060505020303" pitchFamily="18" charset="0"/>
                <a:ea typeface="华文细黑" panose="02010600040101010101" pitchFamily="2" charset="-122"/>
              </a:rPr>
              <a:t>，不能使</a:t>
            </a:r>
            <a:r>
              <a:rPr lang="en-US" altLang="zh-CN" sz="2000" b="1" dirty="0">
                <a:solidFill>
                  <a:schemeClr val="tx1"/>
                </a:solidFill>
                <a:latin typeface="Euclid" panose="02020503060505020303" pitchFamily="18" charset="0"/>
                <a:ea typeface="华文细黑" panose="02010600040101010101" pitchFamily="2" charset="-122"/>
              </a:rPr>
              <a:t>SQL</a:t>
            </a:r>
            <a:r>
              <a:rPr lang="zh-CN" altLang="en-US" sz="2000" b="1" dirty="0">
                <a:solidFill>
                  <a:schemeClr val="tx1"/>
                </a:solidFill>
                <a:latin typeface="Euclid" panose="02020503060505020303" pitchFamily="18" charset="0"/>
                <a:ea typeface="华文细黑" panose="02010600040101010101" pitchFamily="2" charset="-122"/>
              </a:rPr>
              <a:t>保留字</a:t>
            </a:r>
            <a:endParaRPr lang="zh-CN" altLang="en-US" sz="2000" b="1" dirty="0">
              <a:solidFill>
                <a:schemeClr val="tx1"/>
              </a:solidFill>
              <a:latin typeface="Euclid" panose="02020503060505020303" pitchFamily="18" charset="0"/>
              <a:ea typeface="华文细黑" panose="02010600040101010101" pitchFamily="2" charset="-122"/>
            </a:endParaRPr>
          </a:p>
          <a:p>
            <a:pPr marL="800100" lvl="1" indent="-342900">
              <a:lnSpc>
                <a:spcPct val="150000"/>
              </a:lnSpc>
              <a:buFont typeface="Wingdings" panose="05000000000000000000" pitchFamily="2" charset="2"/>
              <a:buChar char="l"/>
            </a:pPr>
            <a:r>
              <a:rPr lang="zh-CN" altLang="en-US" sz="2000" b="1" dirty="0">
                <a:solidFill>
                  <a:schemeClr val="tx1"/>
                </a:solidFill>
                <a:latin typeface="Euclid" panose="02020503060505020303" pitchFamily="18" charset="0"/>
                <a:ea typeface="华文细黑" panose="02010600040101010101" pitchFamily="2" charset="-122"/>
              </a:rPr>
              <a:t>例如，</a:t>
            </a:r>
            <a:r>
              <a:rPr lang="en-US" altLang="zh-CN" sz="2000" b="1" dirty="0">
                <a:solidFill>
                  <a:schemeClr val="tx1"/>
                </a:solidFill>
                <a:latin typeface="Euclid" panose="02020503060505020303" pitchFamily="18" charset="0"/>
                <a:ea typeface="华文细黑" panose="02010600040101010101" pitchFamily="2" charset="-122"/>
              </a:rPr>
              <a:t>X</a:t>
            </a:r>
            <a:r>
              <a:rPr lang="zh-CN" altLang="en-US" sz="2000" b="1" dirty="0">
                <a:solidFill>
                  <a:schemeClr val="tx1"/>
                </a:solidFill>
                <a:latin typeface="Euclid" panose="02020503060505020303" pitchFamily="18" charset="0"/>
                <a:ea typeface="华文细黑" panose="02010600040101010101" pitchFamily="2" charset="-122"/>
              </a:rPr>
              <a:t>，</a:t>
            </a:r>
            <a:r>
              <a:rPr lang="en-US" altLang="zh-CN" sz="2000" b="1" dirty="0" err="1">
                <a:solidFill>
                  <a:schemeClr val="tx1"/>
                </a:solidFill>
                <a:latin typeface="Euclid" panose="02020503060505020303" pitchFamily="18" charset="0"/>
                <a:ea typeface="华文细黑" panose="02010600040101010101" pitchFamily="2" charset="-122"/>
              </a:rPr>
              <a:t>v_empno</a:t>
            </a:r>
            <a:r>
              <a:rPr lang="zh-CN" altLang="en-US" sz="2000" b="1" dirty="0">
                <a:solidFill>
                  <a:schemeClr val="tx1"/>
                </a:solidFill>
                <a:latin typeface="Euclid" panose="02020503060505020303" pitchFamily="18" charset="0"/>
                <a:ea typeface="华文细黑" panose="02010600040101010101" pitchFamily="2" charset="-122"/>
              </a:rPr>
              <a:t>，</a:t>
            </a:r>
            <a:r>
              <a:rPr lang="en-US" altLang="zh-CN" sz="2000" b="1" dirty="0">
                <a:solidFill>
                  <a:schemeClr val="tx1"/>
                </a:solidFill>
                <a:latin typeface="Euclid" panose="02020503060505020303" pitchFamily="18" charset="0"/>
                <a:ea typeface="华文细黑" panose="02010600040101010101" pitchFamily="2" charset="-122"/>
              </a:rPr>
              <a:t>v_$</a:t>
            </a:r>
            <a:r>
              <a:rPr lang="zh-CN" altLang="en-US" sz="2000" b="1" dirty="0">
                <a:solidFill>
                  <a:schemeClr val="tx1"/>
                </a:solidFill>
                <a:latin typeface="Euclid" panose="02020503060505020303" pitchFamily="18" charset="0"/>
                <a:ea typeface="华文细黑" panose="02010600040101010101" pitchFamily="2" charset="-122"/>
              </a:rPr>
              <a:t>等都是有效的标识符，而</a:t>
            </a:r>
            <a:r>
              <a:rPr lang="en-US" altLang="zh-CN" sz="2000" b="1" dirty="0">
                <a:solidFill>
                  <a:schemeClr val="tx1"/>
                </a:solidFill>
                <a:latin typeface="Euclid" panose="02020503060505020303" pitchFamily="18" charset="0"/>
                <a:ea typeface="华文细黑" panose="02010600040101010101" pitchFamily="2" charset="-122"/>
              </a:rPr>
              <a:t>X-y</a:t>
            </a:r>
            <a:r>
              <a:rPr lang="zh-CN" altLang="en-US" sz="2000" b="1" dirty="0">
                <a:solidFill>
                  <a:schemeClr val="tx1"/>
                </a:solidFill>
                <a:latin typeface="Euclid" panose="02020503060505020303" pitchFamily="18" charset="0"/>
                <a:ea typeface="华文细黑" panose="02010600040101010101" pitchFamily="2" charset="-122"/>
              </a:rPr>
              <a:t>，</a:t>
            </a:r>
            <a:r>
              <a:rPr lang="en-US" altLang="zh-CN" sz="2000" b="1" dirty="0">
                <a:solidFill>
                  <a:schemeClr val="tx1"/>
                </a:solidFill>
                <a:latin typeface="Euclid" panose="02020503060505020303" pitchFamily="18" charset="0"/>
                <a:ea typeface="华文细黑" panose="02010600040101010101" pitchFamily="2" charset="-122"/>
              </a:rPr>
              <a:t>_temp</a:t>
            </a:r>
            <a:r>
              <a:rPr lang="zh-CN" altLang="en-US" sz="2000" b="1" dirty="0">
                <a:solidFill>
                  <a:schemeClr val="tx1"/>
                </a:solidFill>
                <a:latin typeface="Euclid" panose="02020503060505020303" pitchFamily="18" charset="0"/>
                <a:ea typeface="华文细黑" panose="02010600040101010101" pitchFamily="2" charset="-122"/>
              </a:rPr>
              <a:t>则是非法的标识符。</a:t>
            </a:r>
            <a:endParaRPr lang="zh-CN" altLang="en-US" sz="2000" b="1" dirty="0">
              <a:solidFill>
                <a:schemeClr val="tx1"/>
              </a:solidFill>
              <a:latin typeface="Euclid" panose="02020503060505020303" pitchFamily="18" charset="0"/>
              <a:ea typeface="华文细黑" panose="02010600040101010101" pitchFamily="2" charset="-122"/>
            </a:endParaRPr>
          </a:p>
          <a:p>
            <a:pPr marL="342900" indent="-342900">
              <a:lnSpc>
                <a:spcPct val="150000"/>
              </a:lnSpc>
              <a:buFont typeface="Wingdings" panose="05000000000000000000" pitchFamily="2" charset="2"/>
              <a:buChar char="l"/>
            </a:pPr>
            <a:r>
              <a:rPr lang="zh-CN" altLang="en-US" sz="2000" b="1" dirty="0">
                <a:solidFill>
                  <a:srgbClr val="C00000"/>
                </a:solidFill>
                <a:latin typeface="Euclid" panose="02020503060505020303" pitchFamily="18" charset="0"/>
                <a:ea typeface="华文细黑" panose="02010600040101010101" pitchFamily="2" charset="-122"/>
              </a:rPr>
              <a:t>注意：</a:t>
            </a:r>
            <a:r>
              <a:rPr lang="zh-CN" altLang="en-US" sz="2000" b="1" dirty="0">
                <a:solidFill>
                  <a:schemeClr val="tx1"/>
                </a:solidFill>
                <a:latin typeface="Euclid" panose="02020503060505020303" pitchFamily="18" charset="0"/>
                <a:ea typeface="华文细黑" panose="02010600040101010101" pitchFamily="2" charset="-122"/>
              </a:rPr>
              <a:t>一般不要把变量名声明与表中字段名完全一样</a:t>
            </a:r>
            <a:r>
              <a:rPr lang="en-US" altLang="zh-CN" sz="2000" b="1" dirty="0">
                <a:solidFill>
                  <a:schemeClr val="tx1"/>
                </a:solidFill>
                <a:latin typeface="Euclid" panose="02020503060505020303" pitchFamily="18" charset="0"/>
                <a:ea typeface="华文细黑" panose="02010600040101010101" pitchFamily="2" charset="-122"/>
              </a:rPr>
              <a:t>,</a:t>
            </a:r>
            <a:r>
              <a:rPr lang="zh-CN" altLang="en-US" sz="2000" b="1" dirty="0">
                <a:solidFill>
                  <a:schemeClr val="tx1"/>
                </a:solidFill>
                <a:latin typeface="Euclid" panose="02020503060505020303" pitchFamily="18" charset="0"/>
                <a:ea typeface="华文细黑" panose="02010600040101010101" pitchFamily="2" charset="-122"/>
              </a:rPr>
              <a:t>如果这样可能得到不正确的结果。</a:t>
            </a:r>
            <a:endParaRPr lang="zh-CN" altLang="en-US" sz="2000" b="1" dirty="0">
              <a:solidFill>
                <a:schemeClr val="tx1"/>
              </a:solidFill>
              <a:latin typeface="Euclid" panose="02020503060505020303" pitchFamily="18" charset="0"/>
              <a:ea typeface="华文细黑" panose="02010600040101010101" pitchFamily="2" charset="-122"/>
            </a:endParaRPr>
          </a:p>
        </p:txBody>
      </p:sp>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dirty="0"/>
          </a:p>
        </p:txBody>
      </p:sp>
      <p:sp>
        <p:nvSpPr>
          <p:cNvPr id="6" name="矩形 5"/>
          <p:cNvSpPr/>
          <p:nvPr/>
        </p:nvSpPr>
        <p:spPr>
          <a:xfrm>
            <a:off x="309259" y="859709"/>
            <a:ext cx="8525482" cy="461665"/>
          </a:xfrm>
          <a:prstGeom prst="rect">
            <a:avLst/>
          </a:prstGeom>
        </p:spPr>
        <p:txBody>
          <a:bodyPr wrap="square">
            <a:spAutoFit/>
          </a:bodyPr>
          <a:lstStyle/>
          <a:p>
            <a:pPr marL="342900" indent="-342900">
              <a:buFont typeface="Wingdings" panose="05000000000000000000" pitchFamily="2" charset="2"/>
              <a:buChar char="p"/>
            </a:pPr>
            <a:r>
              <a:rPr lang="zh-CN" altLang="en-US" sz="2400" b="1" dirty="0">
                <a:solidFill>
                  <a:srgbClr val="C00000"/>
                </a:solidFill>
                <a:latin typeface="华文中宋" panose="02010600040101010101" pitchFamily="2" charset="-122"/>
                <a:ea typeface="华文中宋" panose="02010600040101010101" pitchFamily="2" charset="-122"/>
              </a:rPr>
              <a:t>标识符</a:t>
            </a:r>
            <a:endParaRPr lang="zh-CN" altLang="en-US" sz="2400" b="1" dirty="0">
              <a:solidFill>
                <a:srgbClr val="C00000"/>
              </a:solidFill>
              <a:latin typeface="华文中宋" panose="02010600040101010101" pitchFamily="2" charset="-122"/>
              <a:ea typeface="华文中宋" panose="02010600040101010101" pitchFamily="2" charset="-122"/>
            </a:endParaRPr>
          </a:p>
        </p:txBody>
      </p:sp>
      <p:sp>
        <p:nvSpPr>
          <p:cNvPr id="2" name="矩形 1"/>
          <p:cNvSpPr/>
          <p:nvPr/>
        </p:nvSpPr>
        <p:spPr>
          <a:xfrm>
            <a:off x="177420" y="84222"/>
            <a:ext cx="1005403"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复习</a:t>
            </a:r>
            <a:endParaRPr lang="zh-CN" altLang="en-US" sz="3200" b="1" dirty="0">
              <a:ln w="0"/>
              <a:latin typeface="华文细黑" panose="02010600040101010101" pitchFamily="2" charset="-122"/>
              <a:ea typeface="华文细黑" panose="0201060004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09259" y="1362999"/>
            <a:ext cx="8525482" cy="5116178"/>
          </a:xfrm>
          <a:prstGeom prst="rect">
            <a:avLst/>
          </a:prstGeom>
          <a:noFill/>
        </p:spPr>
        <p:style>
          <a:lnRef idx="2">
            <a:schemeClr val="accent6"/>
          </a:lnRef>
          <a:fillRef idx="1">
            <a:schemeClr val="lt1"/>
          </a:fillRef>
          <a:effectRef idx="0">
            <a:schemeClr val="accent6"/>
          </a:effectRef>
          <a:fontRef idx="minor">
            <a:schemeClr val="dk1"/>
          </a:fontRef>
        </p:style>
        <p:txBody>
          <a:bodyPr wrap="square">
            <a:noAutofit/>
          </a:bodyPr>
          <a:lstStyle/>
          <a:p>
            <a:pPr marL="342900" indent="-342900">
              <a:lnSpc>
                <a:spcPct val="150000"/>
              </a:lnSpc>
              <a:buFont typeface="Wingdings" panose="05000000000000000000" pitchFamily="2" charset="2"/>
              <a:buChar char="l"/>
            </a:pPr>
            <a:r>
              <a:rPr lang="zh-CN" altLang="en-US" sz="2000" b="1" dirty="0">
                <a:solidFill>
                  <a:schemeClr val="tx1"/>
                </a:solidFill>
                <a:latin typeface="Euclid" panose="02020503060505020303" pitchFamily="18" charset="0"/>
                <a:ea typeface="华文细黑" panose="02010600040101010101" pitchFamily="2" charset="-122"/>
              </a:rPr>
              <a:t>创建触发器语法：</a:t>
            </a:r>
            <a:endParaRPr lang="en-US" altLang="zh-CN" sz="2000" b="1" dirty="0">
              <a:solidFill>
                <a:schemeClr val="tx1"/>
              </a:solidFill>
              <a:latin typeface="Euclid" panose="02020503060505020303" pitchFamily="18" charset="0"/>
              <a:ea typeface="华文细黑" panose="02010600040101010101" pitchFamily="2" charset="-122"/>
            </a:endParaRPr>
          </a:p>
          <a:p>
            <a:pPr marL="342900" indent="-342900">
              <a:lnSpc>
                <a:spcPct val="150000"/>
              </a:lnSpc>
              <a:buFont typeface="Wingdings" panose="05000000000000000000" pitchFamily="2" charset="2"/>
              <a:buChar char="l"/>
            </a:pPr>
            <a:endParaRPr lang="en-US" altLang="zh-CN" sz="2000" b="1" dirty="0">
              <a:solidFill>
                <a:schemeClr val="tx1"/>
              </a:solidFill>
              <a:latin typeface="Euclid" panose="02020503060505020303" pitchFamily="18" charset="0"/>
              <a:ea typeface="华文细黑" panose="02010600040101010101" pitchFamily="2" charset="-122"/>
            </a:endParaRPr>
          </a:p>
          <a:p>
            <a:pPr marL="342900" indent="-342900">
              <a:lnSpc>
                <a:spcPct val="150000"/>
              </a:lnSpc>
              <a:buFont typeface="Wingdings" panose="05000000000000000000" pitchFamily="2" charset="2"/>
              <a:buChar char="l"/>
            </a:pPr>
            <a:endParaRPr lang="en-US" altLang="zh-CN" sz="2000" b="1" dirty="0">
              <a:solidFill>
                <a:schemeClr val="tx1"/>
              </a:solidFill>
              <a:latin typeface="Euclid" panose="02020503060505020303" pitchFamily="18" charset="0"/>
              <a:ea typeface="华文细黑" panose="02010600040101010101" pitchFamily="2" charset="-122"/>
            </a:endParaRPr>
          </a:p>
          <a:p>
            <a:pPr marL="342900" indent="-342900">
              <a:lnSpc>
                <a:spcPct val="150000"/>
              </a:lnSpc>
              <a:buFont typeface="Wingdings" panose="05000000000000000000" pitchFamily="2" charset="2"/>
              <a:buChar char="l"/>
            </a:pPr>
            <a:endParaRPr lang="en-US" altLang="zh-CN" sz="2000" b="1" dirty="0">
              <a:solidFill>
                <a:schemeClr val="tx1"/>
              </a:solidFill>
              <a:latin typeface="Euclid" panose="02020503060505020303" pitchFamily="18" charset="0"/>
              <a:ea typeface="华文细黑" panose="02010600040101010101" pitchFamily="2" charset="-122"/>
            </a:endParaRPr>
          </a:p>
          <a:p>
            <a:pPr marL="342900" indent="-342900">
              <a:lnSpc>
                <a:spcPct val="150000"/>
              </a:lnSpc>
              <a:buFont typeface="Wingdings" panose="05000000000000000000" pitchFamily="2" charset="2"/>
              <a:buChar char="l"/>
            </a:pPr>
            <a:endParaRPr lang="en-US" altLang="zh-CN" sz="2000" b="1" dirty="0">
              <a:solidFill>
                <a:schemeClr val="tx1"/>
              </a:solidFill>
              <a:latin typeface="Euclid" panose="02020503060505020303" pitchFamily="18" charset="0"/>
              <a:ea typeface="华文细黑" panose="02010600040101010101" pitchFamily="2" charset="-122"/>
            </a:endParaRPr>
          </a:p>
          <a:p>
            <a:pPr marL="342900" indent="-342900">
              <a:lnSpc>
                <a:spcPct val="150000"/>
              </a:lnSpc>
              <a:buFont typeface="Wingdings" panose="05000000000000000000" pitchFamily="2" charset="2"/>
              <a:buChar char="l"/>
            </a:pPr>
            <a:endParaRPr lang="en-US" altLang="zh-CN" sz="2000" b="1" dirty="0">
              <a:solidFill>
                <a:schemeClr val="tx1"/>
              </a:solidFill>
              <a:latin typeface="Euclid" panose="02020503060505020303" pitchFamily="18" charset="0"/>
              <a:ea typeface="华文细黑" panose="02010600040101010101" pitchFamily="2" charset="-122"/>
            </a:endParaRPr>
          </a:p>
        </p:txBody>
      </p:sp>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dirty="0"/>
          </a:p>
        </p:txBody>
      </p:sp>
      <p:sp>
        <p:nvSpPr>
          <p:cNvPr id="6" name="矩形 5"/>
          <p:cNvSpPr/>
          <p:nvPr/>
        </p:nvSpPr>
        <p:spPr>
          <a:xfrm>
            <a:off x="309259" y="859709"/>
            <a:ext cx="8525482" cy="461665"/>
          </a:xfrm>
          <a:prstGeom prst="rect">
            <a:avLst/>
          </a:prstGeom>
        </p:spPr>
        <p:txBody>
          <a:bodyPr wrap="square">
            <a:spAutoFit/>
          </a:bodyPr>
          <a:lstStyle/>
          <a:p>
            <a:pPr marL="342900" indent="-342900">
              <a:buFont typeface="Wingdings" panose="05000000000000000000" pitchFamily="2" charset="2"/>
              <a:buChar char="p"/>
            </a:pPr>
            <a:r>
              <a:rPr lang="zh-CN" altLang="en-US" sz="2400" b="1" dirty="0">
                <a:solidFill>
                  <a:srgbClr val="C00000"/>
                </a:solidFill>
                <a:latin typeface="华文中宋" panose="02010600040101010101" pitchFamily="2" charset="-122"/>
                <a:ea typeface="华文中宋" panose="02010600040101010101" pitchFamily="2" charset="-122"/>
              </a:rPr>
              <a:t>创建、启用和删除触发器</a:t>
            </a:r>
            <a:endParaRPr lang="zh-CN" altLang="en-US" sz="2400" b="1" dirty="0">
              <a:solidFill>
                <a:srgbClr val="C00000"/>
              </a:solidFill>
              <a:latin typeface="华文中宋" panose="02010600040101010101" pitchFamily="2" charset="-122"/>
              <a:ea typeface="华文中宋" panose="02010600040101010101" pitchFamily="2" charset="-122"/>
            </a:endParaRPr>
          </a:p>
        </p:txBody>
      </p:sp>
      <p:sp>
        <p:nvSpPr>
          <p:cNvPr id="7" name="矩形 6"/>
          <p:cNvSpPr/>
          <p:nvPr/>
        </p:nvSpPr>
        <p:spPr>
          <a:xfrm>
            <a:off x="309259" y="1886844"/>
            <a:ext cx="8525482" cy="446950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nSpc>
                <a:spcPct val="150000"/>
              </a:lnSpc>
            </a:pPr>
            <a:r>
              <a:rPr lang="en-US" altLang="zh-CN" sz="28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create</a:t>
            </a:r>
            <a:r>
              <a:rPr lang="en-US" altLang="zh-CN" sz="28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[or replace]  </a:t>
            </a:r>
            <a:r>
              <a:rPr lang="en-US" altLang="zh-CN" sz="28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trigger</a:t>
            </a:r>
            <a:r>
              <a:rPr lang="en-US" altLang="zh-CN" sz="28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a:t>
            </a:r>
            <a:r>
              <a:rPr lang="en-US" altLang="zh-CN" sz="2800" b="1" dirty="0" err="1">
                <a:solidFill>
                  <a:schemeClr val="tx1"/>
                </a:solidFill>
                <a:latin typeface="Calibri Light" panose="020F0302020204030204" pitchFamily="34" charset="0"/>
                <a:ea typeface="华文细黑" panose="02010600040101010101" pitchFamily="2" charset="-122"/>
                <a:cs typeface="Calibri Light" panose="020F0302020204030204" pitchFamily="34" charset="0"/>
              </a:rPr>
              <a:t>tri_name</a:t>
            </a:r>
            <a:endParaRPr lang="en-US" altLang="zh-CN" sz="28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pPr lvl="1">
              <a:lnSpc>
                <a:spcPct val="150000"/>
              </a:lnSpc>
            </a:pPr>
            <a:r>
              <a:rPr lang="en-US" altLang="zh-CN" sz="28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before | after | instead of ] </a:t>
            </a:r>
            <a:r>
              <a:rPr lang="en-US" altLang="zh-CN" sz="2800" b="1" dirty="0" err="1">
                <a:solidFill>
                  <a:schemeClr val="tx1"/>
                </a:solidFill>
                <a:latin typeface="Calibri Light" panose="020F0302020204030204" pitchFamily="34" charset="0"/>
                <a:ea typeface="华文细黑" panose="02010600040101010101" pitchFamily="2" charset="-122"/>
                <a:cs typeface="Calibri Light" panose="020F0302020204030204" pitchFamily="34" charset="0"/>
              </a:rPr>
              <a:t>tri_event</a:t>
            </a:r>
            <a:endParaRPr lang="en-US" altLang="zh-CN" sz="28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pPr lvl="1">
              <a:lnSpc>
                <a:spcPct val="150000"/>
              </a:lnSpc>
            </a:pPr>
            <a:r>
              <a:rPr lang="en-US" altLang="zh-CN" sz="28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a:t>
            </a:r>
            <a:r>
              <a:rPr lang="en-US" altLang="zh-CN" sz="28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on</a:t>
            </a:r>
            <a:r>
              <a:rPr lang="en-US" altLang="zh-CN" sz="28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a:t>
            </a:r>
            <a:r>
              <a:rPr lang="en-US" altLang="zh-CN" sz="2800" b="1" dirty="0" err="1">
                <a:solidFill>
                  <a:schemeClr val="tx1"/>
                </a:solidFill>
                <a:latin typeface="Calibri Light" panose="020F0302020204030204" pitchFamily="34" charset="0"/>
                <a:ea typeface="华文细黑" panose="02010600040101010101" pitchFamily="2" charset="-122"/>
                <a:cs typeface="Calibri Light" panose="020F0302020204030204" pitchFamily="34" charset="0"/>
              </a:rPr>
              <a:t>table_name</a:t>
            </a:r>
            <a:r>
              <a:rPr lang="en-US" altLang="zh-CN" sz="28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 </a:t>
            </a:r>
            <a:r>
              <a:rPr lang="en-US" altLang="zh-CN" sz="2800" b="1" dirty="0" err="1">
                <a:solidFill>
                  <a:schemeClr val="tx1"/>
                </a:solidFill>
                <a:latin typeface="Calibri Light" panose="020F0302020204030204" pitchFamily="34" charset="0"/>
                <a:ea typeface="华文细黑" panose="02010600040101010101" pitchFamily="2" charset="-122"/>
                <a:cs typeface="Calibri Light" panose="020F0302020204030204" pitchFamily="34" charset="0"/>
              </a:rPr>
              <a:t>view_name</a:t>
            </a:r>
            <a:r>
              <a:rPr lang="en-US" altLang="zh-CN" sz="28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 </a:t>
            </a:r>
            <a:r>
              <a:rPr lang="en-US" altLang="zh-CN" sz="2800" b="1" dirty="0" err="1">
                <a:solidFill>
                  <a:schemeClr val="tx1"/>
                </a:solidFill>
                <a:latin typeface="Calibri Light" panose="020F0302020204030204" pitchFamily="34" charset="0"/>
                <a:ea typeface="华文细黑" panose="02010600040101010101" pitchFamily="2" charset="-122"/>
                <a:cs typeface="Calibri Light" panose="020F0302020204030204" pitchFamily="34" charset="0"/>
              </a:rPr>
              <a:t>user_name</a:t>
            </a:r>
            <a:r>
              <a:rPr lang="en-US" altLang="zh-CN" sz="28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a:t>
            </a:r>
            <a:r>
              <a:rPr lang="en-US" altLang="zh-CN" sz="2800" b="1" dirty="0" err="1">
                <a:solidFill>
                  <a:schemeClr val="tx1"/>
                </a:solidFill>
                <a:latin typeface="Calibri Light" panose="020F0302020204030204" pitchFamily="34" charset="0"/>
                <a:ea typeface="华文细黑" panose="02010600040101010101" pitchFamily="2" charset="-122"/>
                <a:cs typeface="Calibri Light" panose="020F0302020204030204" pitchFamily="34" charset="0"/>
              </a:rPr>
              <a:t>db_name</a:t>
            </a:r>
            <a:endParaRPr lang="en-US" altLang="zh-CN" sz="28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pPr lvl="1">
              <a:lnSpc>
                <a:spcPct val="150000"/>
              </a:lnSpc>
            </a:pPr>
            <a:r>
              <a:rPr lang="en-US" altLang="zh-CN" sz="28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 for each row [ when </a:t>
            </a:r>
            <a:r>
              <a:rPr lang="en-US" altLang="zh-CN" sz="2800" b="1" dirty="0" err="1">
                <a:solidFill>
                  <a:schemeClr val="tx1"/>
                </a:solidFill>
                <a:latin typeface="Calibri Light" panose="020F0302020204030204" pitchFamily="34" charset="0"/>
                <a:ea typeface="华文细黑" panose="02010600040101010101" pitchFamily="2" charset="-122"/>
                <a:cs typeface="Calibri Light" panose="020F0302020204030204" pitchFamily="34" charset="0"/>
              </a:rPr>
              <a:t>tri_condition</a:t>
            </a:r>
            <a:r>
              <a:rPr lang="en-US" altLang="zh-CN" sz="28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a:t>
            </a:r>
            <a:endParaRPr lang="en-US" altLang="zh-CN" sz="28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pPr lvl="1">
              <a:lnSpc>
                <a:spcPct val="150000"/>
              </a:lnSpc>
            </a:pPr>
            <a:r>
              <a:rPr lang="en-US" altLang="zh-CN" sz="28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begin</a:t>
            </a:r>
            <a:endParaRPr lang="en-US" altLang="zh-CN" sz="28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endParaRPr>
          </a:p>
          <a:p>
            <a:pPr lvl="1">
              <a:lnSpc>
                <a:spcPct val="150000"/>
              </a:lnSpc>
            </a:pPr>
            <a:r>
              <a:rPr lang="en-US" altLang="zh-CN" sz="28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a:t>
            </a:r>
            <a:r>
              <a:rPr lang="en-US" altLang="zh-CN" sz="2800" b="1" dirty="0" err="1">
                <a:solidFill>
                  <a:schemeClr val="tx1"/>
                </a:solidFill>
                <a:latin typeface="Calibri Light" panose="020F0302020204030204" pitchFamily="34" charset="0"/>
                <a:ea typeface="华文细黑" panose="02010600040101010101" pitchFamily="2" charset="-122"/>
                <a:cs typeface="Calibri Light" panose="020F0302020204030204" pitchFamily="34" charset="0"/>
              </a:rPr>
              <a:t>plsql_sentences</a:t>
            </a:r>
            <a:r>
              <a:rPr lang="en-US" altLang="zh-CN" sz="28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endParaRPr lang="en-US" altLang="zh-CN" sz="28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pPr lvl="1">
              <a:lnSpc>
                <a:spcPct val="150000"/>
              </a:lnSpc>
            </a:pPr>
            <a:r>
              <a:rPr lang="en-US" altLang="zh-CN" sz="28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end</a:t>
            </a:r>
            <a:r>
              <a:rPr lang="en-US" altLang="zh-CN" sz="28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a:t>
            </a:r>
            <a:r>
              <a:rPr lang="en-US" altLang="zh-CN" sz="2800" b="1" dirty="0" err="1">
                <a:solidFill>
                  <a:schemeClr val="tx1"/>
                </a:solidFill>
                <a:latin typeface="Calibri Light" panose="020F0302020204030204" pitchFamily="34" charset="0"/>
                <a:ea typeface="华文细黑" panose="02010600040101010101" pitchFamily="2" charset="-122"/>
                <a:cs typeface="Calibri Light" panose="020F0302020204030204" pitchFamily="34" charset="0"/>
              </a:rPr>
              <a:t>tri_name</a:t>
            </a:r>
            <a:r>
              <a:rPr lang="en-US" altLang="zh-CN" sz="28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endParaRPr lang="en-US" altLang="zh-CN" sz="28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p:txBody>
      </p:sp>
      <p:sp>
        <p:nvSpPr>
          <p:cNvPr id="12" name="矩形 11"/>
          <p:cNvSpPr/>
          <p:nvPr/>
        </p:nvSpPr>
        <p:spPr>
          <a:xfrm>
            <a:off x="177420" y="84222"/>
            <a:ext cx="1415772"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触发器</a:t>
            </a:r>
            <a:endParaRPr lang="zh-CN" altLang="en-US" sz="3200" b="1" dirty="0">
              <a:ln w="0"/>
              <a:latin typeface="华文细黑" panose="02010600040101010101" pitchFamily="2" charset="-122"/>
              <a:ea typeface="华文细黑" panose="02010600040101010101" pitchFamily="2" charset="-122"/>
            </a:endParaRPr>
          </a:p>
        </p:txBody>
      </p:sp>
      <p:sp>
        <p:nvSpPr>
          <p:cNvPr id="13" name="对话气泡: 矩形 12"/>
          <p:cNvSpPr/>
          <p:nvPr/>
        </p:nvSpPr>
        <p:spPr>
          <a:xfrm>
            <a:off x="80101" y="2419004"/>
            <a:ext cx="733244" cy="483079"/>
          </a:xfrm>
          <a:prstGeom prst="wedgeRectCallout">
            <a:avLst>
              <a:gd name="adj1" fmla="val 96301"/>
              <a:gd name="adj2" fmla="val 27398"/>
            </a:avLst>
          </a:prstGeom>
          <a:solidFill>
            <a:schemeClr val="accent2">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rgbClr val="7030A0"/>
                </a:solidFill>
              </a:rPr>
              <a:t>触发时间</a:t>
            </a:r>
            <a:endParaRPr lang="zh-CN" altLang="en-US" sz="1600" b="1" dirty="0">
              <a:solidFill>
                <a:srgbClr val="7030A0"/>
              </a:solidFill>
            </a:endParaRPr>
          </a:p>
        </p:txBody>
      </p:sp>
      <p:sp>
        <p:nvSpPr>
          <p:cNvPr id="14" name="对话气泡: 矩形 13"/>
          <p:cNvSpPr/>
          <p:nvPr/>
        </p:nvSpPr>
        <p:spPr>
          <a:xfrm>
            <a:off x="193931" y="3758173"/>
            <a:ext cx="733244" cy="483079"/>
          </a:xfrm>
          <a:prstGeom prst="wedgeRectCallout">
            <a:avLst>
              <a:gd name="adj1" fmla="val 166082"/>
              <a:gd name="adj2" fmla="val -57653"/>
            </a:avLst>
          </a:prstGeom>
          <a:solidFill>
            <a:schemeClr val="accent2">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rgbClr val="7030A0"/>
                </a:solidFill>
              </a:rPr>
              <a:t>触发对象</a:t>
            </a:r>
            <a:endParaRPr lang="zh-CN" altLang="en-US" sz="1600" b="1" dirty="0">
              <a:solidFill>
                <a:srgbClr val="7030A0"/>
              </a:solidFill>
            </a:endParaRPr>
          </a:p>
        </p:txBody>
      </p:sp>
      <p:sp>
        <p:nvSpPr>
          <p:cNvPr id="15" name="对话气泡: 矩形 14"/>
          <p:cNvSpPr/>
          <p:nvPr/>
        </p:nvSpPr>
        <p:spPr>
          <a:xfrm>
            <a:off x="5582969" y="4591286"/>
            <a:ext cx="1166455" cy="483079"/>
          </a:xfrm>
          <a:prstGeom prst="wedgeRectCallout">
            <a:avLst>
              <a:gd name="adj1" fmla="val -31565"/>
              <a:gd name="adj2" fmla="val -88010"/>
            </a:avLst>
          </a:prstGeom>
          <a:solidFill>
            <a:schemeClr val="accent2">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rgbClr val="7030A0"/>
                </a:solidFill>
              </a:rPr>
              <a:t>触发条件</a:t>
            </a:r>
            <a:endParaRPr lang="zh-CN" altLang="en-US" sz="1600" b="1" dirty="0">
              <a:solidFill>
                <a:srgbClr val="7030A0"/>
              </a:solidFill>
            </a:endParaRPr>
          </a:p>
        </p:txBody>
      </p:sp>
      <p:sp>
        <p:nvSpPr>
          <p:cNvPr id="16" name="对话气泡: 矩形 15"/>
          <p:cNvSpPr/>
          <p:nvPr/>
        </p:nvSpPr>
        <p:spPr>
          <a:xfrm>
            <a:off x="6561825" y="2238256"/>
            <a:ext cx="1469367" cy="483079"/>
          </a:xfrm>
          <a:prstGeom prst="wedgeRectCallout">
            <a:avLst>
              <a:gd name="adj1" fmla="val -74561"/>
              <a:gd name="adj2" fmla="val 78061"/>
            </a:avLst>
          </a:prstGeom>
          <a:solidFill>
            <a:schemeClr val="accent2">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rgbClr val="7030A0"/>
                </a:solidFill>
              </a:rPr>
              <a:t>触发事件 </a:t>
            </a:r>
            <a:r>
              <a:rPr lang="en-US" altLang="zh-CN" sz="1600" b="1" dirty="0">
                <a:solidFill>
                  <a:srgbClr val="7030A0"/>
                </a:solidFill>
              </a:rPr>
              <a:t>DML</a:t>
            </a:r>
            <a:r>
              <a:rPr lang="zh-CN" altLang="en-US" sz="1600" b="1" dirty="0">
                <a:solidFill>
                  <a:srgbClr val="7030A0"/>
                </a:solidFill>
              </a:rPr>
              <a:t>、</a:t>
            </a:r>
            <a:r>
              <a:rPr lang="en-US" altLang="zh-CN" sz="1600" b="1" dirty="0">
                <a:solidFill>
                  <a:srgbClr val="7030A0"/>
                </a:solidFill>
              </a:rPr>
              <a:t>DDL</a:t>
            </a:r>
            <a:r>
              <a:rPr lang="zh-CN" altLang="en-US" sz="1600" b="1" dirty="0">
                <a:solidFill>
                  <a:srgbClr val="7030A0"/>
                </a:solidFill>
              </a:rPr>
              <a:t>等</a:t>
            </a:r>
            <a:endParaRPr lang="zh-CN" altLang="en-US" sz="1600" b="1" dirty="0">
              <a:solidFill>
                <a:srgbClr val="7030A0"/>
              </a:solidFill>
            </a:endParaRPr>
          </a:p>
        </p:txBody>
      </p:sp>
      <p:sp>
        <p:nvSpPr>
          <p:cNvPr id="2" name="对话气泡: 矩形 1"/>
          <p:cNvSpPr/>
          <p:nvPr/>
        </p:nvSpPr>
        <p:spPr>
          <a:xfrm>
            <a:off x="2764408" y="4558364"/>
            <a:ext cx="733244" cy="483079"/>
          </a:xfrm>
          <a:prstGeom prst="wedgeRectCallout">
            <a:avLst>
              <a:gd name="adj1" fmla="val -113616"/>
              <a:gd name="adj2" fmla="val -73878"/>
            </a:avLst>
          </a:prstGeom>
          <a:solidFill>
            <a:schemeClr val="accent2">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rgbClr val="7030A0"/>
                </a:solidFill>
              </a:rPr>
              <a:t>触发级别</a:t>
            </a:r>
            <a:endParaRPr lang="zh-CN" altLang="en-US" sz="1600" b="1" dirty="0">
              <a:solidFill>
                <a:srgbClr val="7030A0"/>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160211"/>
            <a:ext cx="8525482" cy="6196139"/>
          </a:xfrm>
          <a:prstGeom prst="rect">
            <a:avLst/>
          </a:prstGeom>
          <a:solidFill>
            <a:schemeClr val="accent4">
              <a:lumMod val="20000"/>
              <a:lumOff val="80000"/>
            </a:schemeClr>
          </a:solidFill>
        </p:spPr>
        <p:style>
          <a:lnRef idx="2">
            <a:schemeClr val="accent6"/>
          </a:lnRef>
          <a:fillRef idx="1">
            <a:schemeClr val="lt1"/>
          </a:fillRef>
          <a:effectRef idx="0">
            <a:schemeClr val="accent6"/>
          </a:effectRef>
          <a:fontRef idx="minor">
            <a:schemeClr val="dk1"/>
          </a:fontRef>
        </p:style>
        <p:txBody>
          <a:bodyPr wrap="square">
            <a:noAutofit/>
          </a:bodyPr>
          <a:lstStyle/>
          <a:p>
            <a:pPr>
              <a:lnSpc>
                <a:spcPct val="150000"/>
              </a:lnSpc>
            </a:pPr>
            <a:r>
              <a:rPr lang="zh-CN" altLang="en-US" sz="2800" b="1" dirty="0">
                <a:solidFill>
                  <a:schemeClr val="tx1"/>
                </a:solidFill>
                <a:latin typeface="Euclid" panose="02020503060505020303" pitchFamily="18" charset="0"/>
                <a:ea typeface="华文细黑" panose="02010600040101010101" pitchFamily="2" charset="-122"/>
              </a:rPr>
              <a:t>说明：</a:t>
            </a:r>
            <a:endParaRPr lang="en-US" altLang="zh-CN" sz="2800" b="1" dirty="0">
              <a:solidFill>
                <a:schemeClr val="tx1"/>
              </a:solidFill>
              <a:latin typeface="Euclid" panose="02020503060505020303" pitchFamily="18" charset="0"/>
              <a:ea typeface="华文细黑" panose="02010600040101010101" pitchFamily="2" charset="-122"/>
            </a:endParaRPr>
          </a:p>
          <a:p>
            <a:pPr marL="800100" lvl="1" indent="-342900">
              <a:spcAft>
                <a:spcPts val="600"/>
              </a:spcAft>
              <a:buFont typeface="Wingdings" panose="05000000000000000000" pitchFamily="2" charset="2"/>
              <a:buChar char="l"/>
            </a:pPr>
            <a:r>
              <a:rPr lang="zh-CN" altLang="en-US" sz="2200" b="1" dirty="0">
                <a:solidFill>
                  <a:srgbClr val="7030A0"/>
                </a:solidFill>
                <a:latin typeface="Euclid" panose="02020503060505020303" pitchFamily="18" charset="0"/>
                <a:ea typeface="华文细黑" panose="02010600040101010101" pitchFamily="2" charset="-122"/>
              </a:rPr>
              <a:t>触发器名：</a:t>
            </a:r>
            <a:r>
              <a:rPr lang="zh-CN" altLang="en-US" sz="2200" b="1" dirty="0">
                <a:solidFill>
                  <a:schemeClr val="tx1"/>
                </a:solidFill>
                <a:latin typeface="Euclid" panose="02020503060505020303" pitchFamily="18" charset="0"/>
                <a:ea typeface="华文细黑" panose="02010600040101010101" pitchFamily="2" charset="-122"/>
              </a:rPr>
              <a:t>指定触发器名称。</a:t>
            </a:r>
            <a:endParaRPr lang="zh-CN" altLang="en-US" sz="2200" b="1" dirty="0">
              <a:solidFill>
                <a:schemeClr val="tx1"/>
              </a:solidFill>
              <a:latin typeface="Euclid" panose="02020503060505020303" pitchFamily="18" charset="0"/>
              <a:ea typeface="华文细黑" panose="02010600040101010101" pitchFamily="2" charset="-122"/>
            </a:endParaRPr>
          </a:p>
          <a:p>
            <a:pPr marL="800100" lvl="1" indent="-342900">
              <a:spcAft>
                <a:spcPts val="600"/>
              </a:spcAft>
              <a:buFont typeface="Wingdings" panose="05000000000000000000" pitchFamily="2" charset="2"/>
              <a:buChar char="l"/>
            </a:pPr>
            <a:r>
              <a:rPr lang="en-US" altLang="zh-CN" sz="2200" b="1" dirty="0">
                <a:solidFill>
                  <a:srgbClr val="7030A0"/>
                </a:solidFill>
                <a:latin typeface="Euclid" panose="02020503060505020303" pitchFamily="18" charset="0"/>
                <a:ea typeface="华文细黑" panose="02010600040101010101" pitchFamily="2" charset="-122"/>
              </a:rPr>
              <a:t>BEFORE</a:t>
            </a:r>
            <a:r>
              <a:rPr lang="zh-CN" altLang="en-US" sz="2200" b="1" dirty="0">
                <a:solidFill>
                  <a:srgbClr val="7030A0"/>
                </a:solidFill>
                <a:latin typeface="Euclid" panose="02020503060505020303" pitchFamily="18" charset="0"/>
                <a:ea typeface="华文细黑" panose="02010600040101010101" pitchFamily="2" charset="-122"/>
              </a:rPr>
              <a:t>：</a:t>
            </a:r>
            <a:r>
              <a:rPr lang="zh-CN" altLang="en-US" sz="2200" b="1" dirty="0">
                <a:solidFill>
                  <a:schemeClr val="tx1"/>
                </a:solidFill>
                <a:latin typeface="Euclid" panose="02020503060505020303" pitchFamily="18" charset="0"/>
                <a:ea typeface="华文细黑" panose="02010600040101010101" pitchFamily="2" charset="-122"/>
              </a:rPr>
              <a:t>执行</a:t>
            </a:r>
            <a:r>
              <a:rPr lang="en-US" altLang="zh-CN" sz="2200" b="1" dirty="0">
                <a:solidFill>
                  <a:schemeClr val="tx1"/>
                </a:solidFill>
                <a:latin typeface="Euclid" panose="02020503060505020303" pitchFamily="18" charset="0"/>
                <a:ea typeface="华文细黑" panose="02010600040101010101" pitchFamily="2" charset="-122"/>
              </a:rPr>
              <a:t>DML</a:t>
            </a:r>
            <a:r>
              <a:rPr lang="zh-CN" altLang="en-US" sz="2200" b="1" dirty="0">
                <a:solidFill>
                  <a:schemeClr val="tx1"/>
                </a:solidFill>
                <a:latin typeface="Euclid" panose="02020503060505020303" pitchFamily="18" charset="0"/>
                <a:ea typeface="华文细黑" panose="02010600040101010101" pitchFamily="2" charset="-122"/>
              </a:rPr>
              <a:t>操作之前触发。</a:t>
            </a:r>
            <a:endParaRPr lang="zh-CN" altLang="en-US" sz="2200" b="1" dirty="0">
              <a:solidFill>
                <a:schemeClr val="tx1"/>
              </a:solidFill>
              <a:latin typeface="Euclid" panose="02020503060505020303" pitchFamily="18" charset="0"/>
              <a:ea typeface="华文细黑" panose="02010600040101010101" pitchFamily="2" charset="-122"/>
            </a:endParaRPr>
          </a:p>
          <a:p>
            <a:pPr marL="800100" lvl="1" indent="-342900">
              <a:spcAft>
                <a:spcPts val="600"/>
              </a:spcAft>
              <a:buFont typeface="Wingdings" panose="05000000000000000000" pitchFamily="2" charset="2"/>
              <a:buChar char="l"/>
            </a:pPr>
            <a:r>
              <a:rPr lang="en-US" altLang="zh-CN" sz="2200" b="1" dirty="0">
                <a:solidFill>
                  <a:srgbClr val="7030A0"/>
                </a:solidFill>
                <a:latin typeface="Euclid" panose="02020503060505020303" pitchFamily="18" charset="0"/>
                <a:ea typeface="华文细黑" panose="02010600040101010101" pitchFamily="2" charset="-122"/>
              </a:rPr>
              <a:t>AFTER</a:t>
            </a:r>
            <a:r>
              <a:rPr lang="zh-CN" altLang="en-US" sz="2200" b="1" dirty="0">
                <a:solidFill>
                  <a:srgbClr val="7030A0"/>
                </a:solidFill>
                <a:latin typeface="Euclid" panose="02020503060505020303" pitchFamily="18" charset="0"/>
                <a:ea typeface="华文细黑" panose="02010600040101010101" pitchFamily="2" charset="-122"/>
              </a:rPr>
              <a:t>：</a:t>
            </a:r>
            <a:r>
              <a:rPr lang="zh-CN" altLang="en-US" sz="2200" b="1" dirty="0">
                <a:solidFill>
                  <a:schemeClr val="tx1"/>
                </a:solidFill>
                <a:latin typeface="Euclid" panose="02020503060505020303" pitchFamily="18" charset="0"/>
                <a:ea typeface="华文细黑" panose="02010600040101010101" pitchFamily="2" charset="-122"/>
              </a:rPr>
              <a:t>执行</a:t>
            </a:r>
            <a:r>
              <a:rPr lang="en-US" altLang="zh-CN" sz="2200" b="1" dirty="0">
                <a:solidFill>
                  <a:schemeClr val="tx1"/>
                </a:solidFill>
                <a:latin typeface="Euclid" panose="02020503060505020303" pitchFamily="18" charset="0"/>
                <a:ea typeface="华文细黑" panose="02010600040101010101" pitchFamily="2" charset="-122"/>
              </a:rPr>
              <a:t>DML</a:t>
            </a:r>
            <a:r>
              <a:rPr lang="zh-CN" altLang="en-US" sz="2200" b="1" dirty="0">
                <a:solidFill>
                  <a:schemeClr val="tx1"/>
                </a:solidFill>
                <a:latin typeface="Euclid" panose="02020503060505020303" pitchFamily="18" charset="0"/>
                <a:ea typeface="华文细黑" panose="02010600040101010101" pitchFamily="2" charset="-122"/>
              </a:rPr>
              <a:t>操作之后触发。</a:t>
            </a:r>
            <a:endParaRPr lang="zh-CN" altLang="en-US" sz="2200" b="1" dirty="0">
              <a:solidFill>
                <a:schemeClr val="tx1"/>
              </a:solidFill>
              <a:latin typeface="Euclid" panose="02020503060505020303" pitchFamily="18" charset="0"/>
              <a:ea typeface="华文细黑" panose="02010600040101010101" pitchFamily="2" charset="-122"/>
            </a:endParaRPr>
          </a:p>
          <a:p>
            <a:pPr marL="800100" lvl="1" indent="-342900">
              <a:spcAft>
                <a:spcPts val="600"/>
              </a:spcAft>
              <a:buFont typeface="Wingdings" panose="05000000000000000000" pitchFamily="2" charset="2"/>
              <a:buChar char="l"/>
            </a:pPr>
            <a:r>
              <a:rPr lang="en-US" altLang="zh-CN" sz="2200" b="1" dirty="0">
                <a:solidFill>
                  <a:srgbClr val="7030A0"/>
                </a:solidFill>
                <a:latin typeface="Euclid" panose="02020503060505020303" pitchFamily="18" charset="0"/>
                <a:ea typeface="华文细黑" panose="02010600040101010101" pitchFamily="2" charset="-122"/>
              </a:rPr>
              <a:t>INSTEAD OF</a:t>
            </a:r>
            <a:r>
              <a:rPr lang="zh-CN" altLang="en-US" sz="2200" b="1" dirty="0">
                <a:solidFill>
                  <a:schemeClr val="tx1"/>
                </a:solidFill>
                <a:latin typeface="Euclid" panose="02020503060505020303" pitchFamily="18" charset="0"/>
                <a:ea typeface="华文细黑" panose="02010600040101010101" pitchFamily="2" charset="-122"/>
              </a:rPr>
              <a:t>：替代触发器，触发时触发器指定的事件不执行，而执行触发器本身的操作。</a:t>
            </a:r>
            <a:endParaRPr lang="zh-CN" altLang="en-US" sz="2200" b="1" dirty="0">
              <a:solidFill>
                <a:schemeClr val="tx1"/>
              </a:solidFill>
              <a:latin typeface="Euclid" panose="02020503060505020303" pitchFamily="18" charset="0"/>
              <a:ea typeface="华文细黑" panose="02010600040101010101" pitchFamily="2" charset="-122"/>
            </a:endParaRPr>
          </a:p>
          <a:p>
            <a:pPr marL="800100" lvl="1" indent="-342900">
              <a:spcAft>
                <a:spcPts val="600"/>
              </a:spcAft>
              <a:buFont typeface="Wingdings" panose="05000000000000000000" pitchFamily="2" charset="2"/>
              <a:buChar char="l"/>
            </a:pPr>
            <a:r>
              <a:rPr lang="en-US" altLang="zh-CN" sz="2200" b="1" dirty="0">
                <a:solidFill>
                  <a:srgbClr val="7030A0"/>
                </a:solidFill>
                <a:latin typeface="Euclid" panose="02020503060505020303" pitchFamily="18" charset="0"/>
                <a:ea typeface="华文细黑" panose="02010600040101010101" pitchFamily="2" charset="-122"/>
              </a:rPr>
              <a:t>DELETE</a:t>
            </a:r>
            <a:r>
              <a:rPr lang="zh-CN" altLang="en-US" sz="2200" b="1" dirty="0">
                <a:solidFill>
                  <a:srgbClr val="7030A0"/>
                </a:solidFill>
                <a:latin typeface="Euclid" panose="02020503060505020303" pitchFamily="18" charset="0"/>
                <a:ea typeface="华文细黑" panose="02010600040101010101" pitchFamily="2" charset="-122"/>
              </a:rPr>
              <a:t>、</a:t>
            </a:r>
            <a:r>
              <a:rPr lang="en-US" altLang="zh-CN" sz="2200" b="1" dirty="0">
                <a:solidFill>
                  <a:srgbClr val="7030A0"/>
                </a:solidFill>
                <a:latin typeface="Euclid" panose="02020503060505020303" pitchFamily="18" charset="0"/>
                <a:ea typeface="华文细黑" panose="02010600040101010101" pitchFamily="2" charset="-122"/>
              </a:rPr>
              <a:t>INSERT</a:t>
            </a:r>
            <a:r>
              <a:rPr lang="zh-CN" altLang="en-US" sz="2200" b="1" dirty="0">
                <a:solidFill>
                  <a:srgbClr val="7030A0"/>
                </a:solidFill>
                <a:latin typeface="Euclid" panose="02020503060505020303" pitchFamily="18" charset="0"/>
                <a:ea typeface="华文细黑" panose="02010600040101010101" pitchFamily="2" charset="-122"/>
              </a:rPr>
              <a:t>、</a:t>
            </a:r>
            <a:r>
              <a:rPr lang="en-US" altLang="zh-CN" sz="2200" b="1" dirty="0">
                <a:solidFill>
                  <a:srgbClr val="7030A0"/>
                </a:solidFill>
                <a:latin typeface="Euclid" panose="02020503060505020303" pitchFamily="18" charset="0"/>
                <a:ea typeface="华文细黑" panose="02010600040101010101" pitchFamily="2" charset="-122"/>
              </a:rPr>
              <a:t>UPDATE</a:t>
            </a:r>
            <a:r>
              <a:rPr lang="zh-CN" altLang="en-US" sz="2200" b="1" dirty="0">
                <a:solidFill>
                  <a:srgbClr val="7030A0"/>
                </a:solidFill>
                <a:latin typeface="Euclid" panose="02020503060505020303" pitchFamily="18" charset="0"/>
                <a:ea typeface="华文细黑" panose="02010600040101010101" pitchFamily="2" charset="-122"/>
              </a:rPr>
              <a:t>：</a:t>
            </a:r>
            <a:r>
              <a:rPr lang="zh-CN" altLang="en-US" sz="2200" b="1" dirty="0">
                <a:solidFill>
                  <a:schemeClr val="tx1"/>
                </a:solidFill>
                <a:latin typeface="Euclid" panose="02020503060505020303" pitchFamily="18" charset="0"/>
                <a:ea typeface="华文细黑" panose="02010600040101010101" pitchFamily="2" charset="-122"/>
              </a:rPr>
              <a:t>指定一个或多个触发事件，多个触发事件之间用</a:t>
            </a:r>
            <a:r>
              <a:rPr lang="en-US" altLang="zh-CN" sz="2200" b="1" dirty="0">
                <a:solidFill>
                  <a:schemeClr val="tx1"/>
                </a:solidFill>
                <a:latin typeface="Euclid" panose="02020503060505020303" pitchFamily="18" charset="0"/>
                <a:ea typeface="华文细黑" panose="02010600040101010101" pitchFamily="2" charset="-122"/>
              </a:rPr>
              <a:t>OR</a:t>
            </a:r>
            <a:r>
              <a:rPr lang="zh-CN" altLang="en-US" sz="2200" b="1" dirty="0">
                <a:solidFill>
                  <a:schemeClr val="tx1"/>
                </a:solidFill>
                <a:latin typeface="Euclid" panose="02020503060505020303" pitchFamily="18" charset="0"/>
                <a:ea typeface="华文细黑" panose="02010600040101010101" pitchFamily="2" charset="-122"/>
              </a:rPr>
              <a:t>连接。</a:t>
            </a:r>
            <a:endParaRPr lang="zh-CN" altLang="en-US" sz="2200" b="1" dirty="0">
              <a:solidFill>
                <a:schemeClr val="tx1"/>
              </a:solidFill>
              <a:latin typeface="Euclid" panose="02020503060505020303" pitchFamily="18" charset="0"/>
              <a:ea typeface="华文细黑" panose="02010600040101010101" pitchFamily="2" charset="-122"/>
            </a:endParaRPr>
          </a:p>
          <a:p>
            <a:pPr marL="800100" lvl="1" indent="-342900">
              <a:spcAft>
                <a:spcPts val="600"/>
              </a:spcAft>
              <a:buFont typeface="Wingdings" panose="05000000000000000000" pitchFamily="2" charset="2"/>
              <a:buChar char="l"/>
            </a:pPr>
            <a:r>
              <a:rPr lang="en-US" altLang="zh-CN" sz="2200" b="1" dirty="0">
                <a:solidFill>
                  <a:srgbClr val="7030A0"/>
                </a:solidFill>
                <a:latin typeface="Euclid" panose="02020503060505020303" pitchFamily="18" charset="0"/>
                <a:ea typeface="华文细黑" panose="02010600040101010101" pitchFamily="2" charset="-122"/>
              </a:rPr>
              <a:t>FOR EACH ROW</a:t>
            </a:r>
            <a:r>
              <a:rPr lang="zh-CN" altLang="en-US" sz="2200" b="1" dirty="0">
                <a:solidFill>
                  <a:schemeClr val="tx1"/>
                </a:solidFill>
                <a:latin typeface="Euclid" panose="02020503060505020303" pitchFamily="18" charset="0"/>
                <a:ea typeface="华文细黑" panose="02010600040101010101" pitchFamily="2" charset="-122"/>
              </a:rPr>
              <a:t>：由于</a:t>
            </a:r>
            <a:r>
              <a:rPr lang="en-US" altLang="zh-CN" sz="2200" b="1" dirty="0">
                <a:solidFill>
                  <a:schemeClr val="tx1"/>
                </a:solidFill>
                <a:latin typeface="Euclid" panose="02020503060505020303" pitchFamily="18" charset="0"/>
                <a:ea typeface="华文细黑" panose="02010600040101010101" pitchFamily="2" charset="-122"/>
              </a:rPr>
              <a:t>DML</a:t>
            </a:r>
            <a:r>
              <a:rPr lang="zh-CN" altLang="en-US" sz="2200" b="1" dirty="0">
                <a:solidFill>
                  <a:schemeClr val="tx1"/>
                </a:solidFill>
                <a:latin typeface="Euclid" panose="02020503060505020303" pitchFamily="18" charset="0"/>
                <a:ea typeface="华文细黑" panose="02010600040101010101" pitchFamily="2" charset="-122"/>
              </a:rPr>
              <a:t>语句可能作用于多行，因此触发器的</a:t>
            </a:r>
            <a:r>
              <a:rPr lang="en-US" altLang="zh-CN" sz="2200" b="1" dirty="0">
                <a:solidFill>
                  <a:schemeClr val="tx1"/>
                </a:solidFill>
                <a:latin typeface="Euclid" panose="02020503060505020303" pitchFamily="18" charset="0"/>
                <a:ea typeface="华文细黑" panose="02010600040101010101" pitchFamily="2" charset="-122"/>
              </a:rPr>
              <a:t>PL/SQL</a:t>
            </a:r>
            <a:r>
              <a:rPr lang="zh-CN" altLang="en-US" sz="2200" b="1" dirty="0">
                <a:solidFill>
                  <a:schemeClr val="tx1"/>
                </a:solidFill>
                <a:latin typeface="Euclid" panose="02020503060505020303" pitchFamily="18" charset="0"/>
                <a:ea typeface="华文细黑" panose="02010600040101010101" pitchFamily="2" charset="-122"/>
              </a:rPr>
              <a:t>语句可能为作用的每一行运行一次，这样的触发器称为行级触发器</a:t>
            </a:r>
            <a:r>
              <a:rPr lang="en-US" altLang="zh-CN" sz="2200" b="1" dirty="0">
                <a:solidFill>
                  <a:schemeClr val="tx1"/>
                </a:solidFill>
                <a:latin typeface="Euclid" panose="02020503060505020303" pitchFamily="18" charset="0"/>
                <a:ea typeface="华文细黑" panose="02010600040101010101" pitchFamily="2" charset="-122"/>
              </a:rPr>
              <a:t>(row-level trigger)</a:t>
            </a:r>
            <a:r>
              <a:rPr lang="zh-CN" altLang="en-US" sz="2200" b="1" dirty="0">
                <a:solidFill>
                  <a:schemeClr val="tx1"/>
                </a:solidFill>
                <a:latin typeface="Euclid" panose="02020503060505020303" pitchFamily="18" charset="0"/>
                <a:ea typeface="华文细黑" panose="02010600040101010101" pitchFamily="2" charset="-122"/>
              </a:rPr>
              <a:t>；也可能为所有行只运行一次，这样的触发器称为语句级触发器</a:t>
            </a:r>
            <a:r>
              <a:rPr lang="en-US" altLang="zh-CN" sz="2200" b="1" dirty="0">
                <a:solidFill>
                  <a:schemeClr val="tx1"/>
                </a:solidFill>
                <a:latin typeface="Euclid" panose="02020503060505020303" pitchFamily="18" charset="0"/>
                <a:ea typeface="华文细黑" panose="02010600040101010101" pitchFamily="2" charset="-122"/>
              </a:rPr>
              <a:t>(statement-level trigger)</a:t>
            </a:r>
            <a:r>
              <a:rPr lang="zh-CN" altLang="en-US" sz="2200" b="1" dirty="0">
                <a:solidFill>
                  <a:schemeClr val="tx1"/>
                </a:solidFill>
                <a:latin typeface="Euclid" panose="02020503060505020303" pitchFamily="18" charset="0"/>
                <a:ea typeface="华文细黑" panose="02010600040101010101" pitchFamily="2" charset="-122"/>
              </a:rPr>
              <a:t>。</a:t>
            </a:r>
            <a:r>
              <a:rPr lang="zh-CN" altLang="en-US" sz="2200" b="1" dirty="0">
                <a:solidFill>
                  <a:srgbClr val="7030A0"/>
                </a:solidFill>
                <a:latin typeface="Euclid" panose="02020503060505020303" pitchFamily="18" charset="0"/>
                <a:ea typeface="华文细黑" panose="02010600040101010101" pitchFamily="2" charset="-122"/>
              </a:rPr>
              <a:t>如果未使用</a:t>
            </a:r>
            <a:r>
              <a:rPr lang="en-US" altLang="zh-CN" sz="2200" b="1" dirty="0">
                <a:solidFill>
                  <a:srgbClr val="7030A0"/>
                </a:solidFill>
                <a:latin typeface="Euclid" panose="02020503060505020303" pitchFamily="18" charset="0"/>
                <a:ea typeface="华文细黑" panose="02010600040101010101" pitchFamily="2" charset="-122"/>
              </a:rPr>
              <a:t>FOR EACH ROW</a:t>
            </a:r>
            <a:r>
              <a:rPr lang="zh-CN" altLang="en-US" sz="2200" b="1" dirty="0">
                <a:solidFill>
                  <a:srgbClr val="7030A0"/>
                </a:solidFill>
                <a:latin typeface="Euclid" panose="02020503060505020303" pitchFamily="18" charset="0"/>
                <a:ea typeface="华文细黑" panose="02010600040101010101" pitchFamily="2" charset="-122"/>
              </a:rPr>
              <a:t>子句，指定为语句级触发器</a:t>
            </a:r>
            <a:r>
              <a:rPr lang="zh-CN" altLang="en-US" sz="2200" b="1" dirty="0">
                <a:solidFill>
                  <a:schemeClr val="tx1"/>
                </a:solidFill>
                <a:latin typeface="Euclid" panose="02020503060505020303" pitchFamily="18" charset="0"/>
                <a:ea typeface="华文细黑" panose="02010600040101010101" pitchFamily="2" charset="-122"/>
              </a:rPr>
              <a:t>，触发器激活后只执行一次。如果使用</a:t>
            </a:r>
            <a:r>
              <a:rPr lang="en-US" altLang="zh-CN" sz="2200" b="1" dirty="0">
                <a:solidFill>
                  <a:schemeClr val="tx1"/>
                </a:solidFill>
                <a:latin typeface="Euclid" panose="02020503060505020303" pitchFamily="18" charset="0"/>
                <a:ea typeface="华文细黑" panose="02010600040101010101" pitchFamily="2" charset="-122"/>
              </a:rPr>
              <a:t>FOR EACH ROW</a:t>
            </a:r>
            <a:r>
              <a:rPr lang="zh-CN" altLang="en-US" sz="2200" b="1" dirty="0">
                <a:solidFill>
                  <a:schemeClr val="tx1"/>
                </a:solidFill>
                <a:latin typeface="Euclid" panose="02020503060505020303" pitchFamily="18" charset="0"/>
                <a:ea typeface="华文细黑" panose="02010600040101010101" pitchFamily="2" charset="-122"/>
              </a:rPr>
              <a:t>子句，指定为行级触发器，触发器将针对每一行执行一次。</a:t>
            </a:r>
            <a:r>
              <a:rPr lang="en-US" altLang="zh-CN" sz="2200" b="1" dirty="0">
                <a:solidFill>
                  <a:schemeClr val="tx1"/>
                </a:solidFill>
                <a:latin typeface="Euclid" panose="02020503060505020303" pitchFamily="18" charset="0"/>
                <a:ea typeface="华文细黑" panose="02010600040101010101" pitchFamily="2" charset="-122"/>
              </a:rPr>
              <a:t>WHEN</a:t>
            </a:r>
            <a:r>
              <a:rPr lang="zh-CN" altLang="en-US" sz="2200" b="1" dirty="0">
                <a:solidFill>
                  <a:schemeClr val="tx1"/>
                </a:solidFill>
                <a:latin typeface="Euclid" panose="02020503060505020303" pitchFamily="18" charset="0"/>
                <a:ea typeface="华文细黑" panose="02010600040101010101" pitchFamily="2" charset="-122"/>
              </a:rPr>
              <a:t>子句用于指定触发条件。</a:t>
            </a:r>
            <a:endParaRPr lang="zh-CN" altLang="en-US" sz="2200" b="1" dirty="0">
              <a:solidFill>
                <a:schemeClr val="tx1"/>
              </a:solidFill>
              <a:latin typeface="Euclid" panose="02020503060505020303" pitchFamily="18" charset="0"/>
              <a:ea typeface="华文细黑" panose="02010600040101010101" pitchFamily="2" charset="-122"/>
            </a:endParaRPr>
          </a:p>
        </p:txBody>
      </p:sp>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09259" y="1362999"/>
            <a:ext cx="8525482" cy="4847301"/>
          </a:xfrm>
          <a:prstGeom prst="rect">
            <a:avLst/>
          </a:prstGeom>
          <a:noFill/>
        </p:spPr>
        <p:style>
          <a:lnRef idx="2">
            <a:schemeClr val="accent6"/>
          </a:lnRef>
          <a:fillRef idx="1">
            <a:schemeClr val="lt1"/>
          </a:fillRef>
          <a:effectRef idx="0">
            <a:schemeClr val="accent6"/>
          </a:effectRef>
          <a:fontRef idx="minor">
            <a:schemeClr val="dk1"/>
          </a:fontRef>
        </p:style>
        <p:txBody>
          <a:bodyPr wrap="square">
            <a:noAutofit/>
          </a:bodyPr>
          <a:lstStyle/>
          <a:p>
            <a:pPr>
              <a:lnSpc>
                <a:spcPct val="150000"/>
              </a:lnSpc>
            </a:pPr>
            <a:endParaRPr lang="en-US" altLang="zh-CN" sz="2400" b="1" dirty="0">
              <a:solidFill>
                <a:schemeClr val="tx1"/>
              </a:solidFill>
              <a:latin typeface="Euclid" panose="02020503060505020303" pitchFamily="18" charset="0"/>
              <a:ea typeface="华文细黑" panose="02010600040101010101" pitchFamily="2" charset="-122"/>
            </a:endParaRPr>
          </a:p>
          <a:p>
            <a:pPr marL="342900" indent="-342900">
              <a:lnSpc>
                <a:spcPct val="150000"/>
              </a:lnSpc>
              <a:buFont typeface="Wingdings" panose="05000000000000000000" pitchFamily="2" charset="2"/>
              <a:buChar char="l"/>
            </a:pPr>
            <a:r>
              <a:rPr lang="zh-CN" altLang="en-US" sz="2400" b="1" dirty="0">
                <a:solidFill>
                  <a:schemeClr val="tx1"/>
                </a:solidFill>
                <a:latin typeface="Euclid" panose="02020503060505020303" pitchFamily="18" charset="0"/>
                <a:ea typeface="华文细黑" panose="02010600040101010101" pitchFamily="2" charset="-122"/>
              </a:rPr>
              <a:t>禁用</a:t>
            </a:r>
            <a:r>
              <a:rPr lang="en-US" altLang="zh-CN" sz="2400" b="1" dirty="0">
                <a:solidFill>
                  <a:schemeClr val="tx1"/>
                </a:solidFill>
                <a:latin typeface="Euclid" panose="02020503060505020303" pitchFamily="18" charset="0"/>
                <a:ea typeface="华文细黑" panose="02010600040101010101" pitchFamily="2" charset="-122"/>
              </a:rPr>
              <a:t>/</a:t>
            </a:r>
            <a:r>
              <a:rPr lang="zh-CN" altLang="en-US" sz="2400" b="1" dirty="0">
                <a:solidFill>
                  <a:schemeClr val="tx1"/>
                </a:solidFill>
                <a:latin typeface="Euclid" panose="02020503060505020303" pitchFamily="18" charset="0"/>
                <a:ea typeface="华文细黑" panose="02010600040101010101" pitchFamily="2" charset="-122"/>
              </a:rPr>
              <a:t>启用触发器</a:t>
            </a:r>
            <a:endParaRPr lang="en-US" altLang="zh-CN" sz="2400" b="1" dirty="0">
              <a:solidFill>
                <a:schemeClr val="tx1"/>
              </a:solidFill>
              <a:latin typeface="Euclid" panose="02020503060505020303" pitchFamily="18" charset="0"/>
              <a:ea typeface="华文细黑" panose="02010600040101010101" pitchFamily="2" charset="-122"/>
            </a:endParaRPr>
          </a:p>
          <a:p>
            <a:pPr marL="342900" indent="-342900">
              <a:lnSpc>
                <a:spcPct val="150000"/>
              </a:lnSpc>
              <a:buFont typeface="Wingdings" panose="05000000000000000000" pitchFamily="2" charset="2"/>
              <a:buChar char="l"/>
            </a:pPr>
            <a:endParaRPr lang="en-US" altLang="zh-CN" sz="2400" b="1" dirty="0">
              <a:solidFill>
                <a:schemeClr val="tx1"/>
              </a:solidFill>
              <a:latin typeface="Euclid" panose="02020503060505020303" pitchFamily="18" charset="0"/>
              <a:ea typeface="华文细黑" panose="02010600040101010101" pitchFamily="2" charset="-122"/>
            </a:endParaRPr>
          </a:p>
          <a:p>
            <a:pPr marL="342900" indent="-342900">
              <a:lnSpc>
                <a:spcPct val="150000"/>
              </a:lnSpc>
              <a:buFont typeface="Wingdings" panose="05000000000000000000" pitchFamily="2" charset="2"/>
              <a:buChar char="l"/>
            </a:pPr>
            <a:r>
              <a:rPr lang="zh-CN" altLang="en-US" sz="2400" b="1" dirty="0">
                <a:solidFill>
                  <a:schemeClr val="tx1"/>
                </a:solidFill>
                <a:latin typeface="Euclid" panose="02020503060505020303" pitchFamily="18" charset="0"/>
                <a:ea typeface="华文细黑" panose="02010600040101010101" pitchFamily="2" charset="-122"/>
              </a:rPr>
              <a:t>删除触发器</a:t>
            </a:r>
            <a:endParaRPr lang="en-US" altLang="zh-CN" sz="2400" b="1" dirty="0">
              <a:solidFill>
                <a:schemeClr val="tx1"/>
              </a:solidFill>
              <a:latin typeface="Euclid" panose="02020503060505020303" pitchFamily="18" charset="0"/>
              <a:ea typeface="华文细黑" panose="02010600040101010101" pitchFamily="2" charset="-122"/>
            </a:endParaRPr>
          </a:p>
        </p:txBody>
      </p:sp>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dirty="0"/>
          </a:p>
        </p:txBody>
      </p:sp>
      <p:sp>
        <p:nvSpPr>
          <p:cNvPr id="6" name="矩形 5"/>
          <p:cNvSpPr/>
          <p:nvPr/>
        </p:nvSpPr>
        <p:spPr>
          <a:xfrm>
            <a:off x="309259" y="859709"/>
            <a:ext cx="8525482" cy="461665"/>
          </a:xfrm>
          <a:prstGeom prst="rect">
            <a:avLst/>
          </a:prstGeom>
        </p:spPr>
        <p:txBody>
          <a:bodyPr wrap="square">
            <a:spAutoFit/>
          </a:bodyPr>
          <a:lstStyle/>
          <a:p>
            <a:pPr marL="342900" indent="-342900">
              <a:buFont typeface="Wingdings" panose="05000000000000000000" pitchFamily="2" charset="2"/>
              <a:buChar char="p"/>
            </a:pPr>
            <a:r>
              <a:rPr lang="zh-CN" altLang="en-US" sz="2400" b="1" dirty="0">
                <a:solidFill>
                  <a:srgbClr val="C00000"/>
                </a:solidFill>
                <a:latin typeface="华文中宋" panose="02010600040101010101" pitchFamily="2" charset="-122"/>
                <a:ea typeface="华文中宋" panose="02010600040101010101" pitchFamily="2" charset="-122"/>
              </a:rPr>
              <a:t>创建、启用和删除触发器</a:t>
            </a:r>
            <a:endParaRPr lang="zh-CN" altLang="en-US" sz="2400" b="1" dirty="0">
              <a:solidFill>
                <a:srgbClr val="C00000"/>
              </a:solidFill>
              <a:latin typeface="华文中宋" panose="02010600040101010101" pitchFamily="2" charset="-122"/>
              <a:ea typeface="华文中宋" panose="02010600040101010101" pitchFamily="2" charset="-122"/>
            </a:endParaRPr>
          </a:p>
        </p:txBody>
      </p:sp>
      <p:sp>
        <p:nvSpPr>
          <p:cNvPr id="10" name="矩形 9"/>
          <p:cNvSpPr/>
          <p:nvPr/>
        </p:nvSpPr>
        <p:spPr>
          <a:xfrm>
            <a:off x="309259" y="2477626"/>
            <a:ext cx="8525482" cy="40435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ALTER  TRIGGER  </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[schema.] </a:t>
            </a:r>
            <a:r>
              <a:rPr lang="en-US" altLang="zh-CN" sz="2400" b="1" dirty="0" err="1">
                <a:solidFill>
                  <a:schemeClr val="tx1"/>
                </a:solidFill>
                <a:latin typeface="Calibri Light" panose="020F0302020204030204" pitchFamily="34" charset="0"/>
                <a:ea typeface="华文细黑" panose="02010600040101010101" pitchFamily="2" charset="-122"/>
                <a:cs typeface="Calibri Light" panose="020F0302020204030204" pitchFamily="34" charset="0"/>
              </a:rPr>
              <a:t>tri_name</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DISABLE | ENABLE;</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p:txBody>
      </p:sp>
      <p:sp>
        <p:nvSpPr>
          <p:cNvPr id="11" name="矩形 10"/>
          <p:cNvSpPr/>
          <p:nvPr/>
        </p:nvSpPr>
        <p:spPr>
          <a:xfrm>
            <a:off x="309259" y="3601461"/>
            <a:ext cx="8525482" cy="40435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DROP TRIGGER </a:t>
            </a:r>
            <a:r>
              <a:rPr lang="en-US" altLang="zh-CN" sz="2400" b="1" dirty="0" err="1">
                <a:solidFill>
                  <a:schemeClr val="tx1"/>
                </a:solidFill>
                <a:latin typeface="Calibri Light" panose="020F0302020204030204" pitchFamily="34" charset="0"/>
                <a:ea typeface="华文细黑" panose="02010600040101010101" pitchFamily="2" charset="-122"/>
                <a:cs typeface="Calibri Light" panose="020F0302020204030204" pitchFamily="34" charset="0"/>
              </a:rPr>
              <a:t>tri_name</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p:txBody>
      </p:sp>
      <p:sp>
        <p:nvSpPr>
          <p:cNvPr id="12" name="矩形 11"/>
          <p:cNvSpPr/>
          <p:nvPr/>
        </p:nvSpPr>
        <p:spPr>
          <a:xfrm>
            <a:off x="177420" y="84222"/>
            <a:ext cx="1415772"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触发器</a:t>
            </a:r>
            <a:endParaRPr lang="zh-CN" altLang="en-US" sz="3200" b="1" dirty="0">
              <a:ln w="0"/>
              <a:latin typeface="华文细黑" panose="02010600040101010101" pitchFamily="2" charset="-122"/>
              <a:ea typeface="华文细黑" panose="02010600040101010101"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09259" y="1363000"/>
            <a:ext cx="8525482" cy="4580600"/>
          </a:xfrm>
          <a:prstGeom prst="rect">
            <a:avLst/>
          </a:prstGeom>
          <a:noFill/>
        </p:spPr>
        <p:style>
          <a:lnRef idx="2">
            <a:schemeClr val="accent6"/>
          </a:lnRef>
          <a:fillRef idx="1">
            <a:schemeClr val="lt1"/>
          </a:fillRef>
          <a:effectRef idx="0">
            <a:schemeClr val="accent6"/>
          </a:effectRef>
          <a:fontRef idx="minor">
            <a:schemeClr val="dk1"/>
          </a:fontRef>
        </p:style>
        <p:txBody>
          <a:bodyPr wrap="square">
            <a:noAutofit/>
          </a:bodyPr>
          <a:lstStyle/>
          <a:p>
            <a:pPr>
              <a:lnSpc>
                <a:spcPct val="150000"/>
              </a:lnSpc>
            </a:pPr>
            <a:r>
              <a:rPr lang="en-US" altLang="zh-CN" b="1" dirty="0">
                <a:solidFill>
                  <a:schemeClr val="tx1"/>
                </a:solidFill>
                <a:latin typeface="华文中宋" panose="02010600040101010101" pitchFamily="2" charset="-122"/>
                <a:ea typeface="华文中宋" panose="02010600040101010101" pitchFamily="2" charset="-122"/>
              </a:rPr>
              <a:t>【</a:t>
            </a:r>
            <a:r>
              <a:rPr lang="zh-CN" altLang="en-US" b="1" dirty="0">
                <a:solidFill>
                  <a:schemeClr val="tx1"/>
                </a:solidFill>
                <a:latin typeface="华文中宋" panose="02010600040101010101" pitchFamily="2" charset="-122"/>
                <a:ea typeface="华文中宋" panose="02010600040101010101" pitchFamily="2" charset="-122"/>
              </a:rPr>
              <a:t>例</a:t>
            </a:r>
            <a:r>
              <a:rPr lang="en-US" altLang="zh-CN" b="1" dirty="0">
                <a:solidFill>
                  <a:schemeClr val="tx1"/>
                </a:solidFill>
                <a:latin typeface="华文中宋" panose="02010600040101010101" pitchFamily="2" charset="-122"/>
                <a:ea typeface="华文中宋" panose="02010600040101010101" pitchFamily="2" charset="-122"/>
              </a:rPr>
              <a:t>】</a:t>
            </a:r>
            <a:r>
              <a:rPr lang="zh-CN" altLang="en-US" b="1" dirty="0">
                <a:latin typeface="华文中宋" panose="02010600040101010101" pitchFamily="2" charset="-122"/>
                <a:ea typeface="华文中宋" panose="02010600040101010101" pitchFamily="2" charset="-122"/>
              </a:rPr>
              <a:t>在 </a:t>
            </a:r>
            <a:r>
              <a:rPr lang="en-US" altLang="zh-CN" b="1" dirty="0">
                <a:latin typeface="华文中宋" panose="02010600040101010101" pitchFamily="2" charset="-122"/>
                <a:ea typeface="华文中宋" panose="02010600040101010101" pitchFamily="2" charset="-122"/>
              </a:rPr>
              <a:t>SCOTT </a:t>
            </a:r>
            <a:r>
              <a:rPr lang="zh-CN" altLang="en-US" b="1" dirty="0">
                <a:latin typeface="华文中宋" panose="02010600040101010101" pitchFamily="2" charset="-122"/>
                <a:ea typeface="华文中宋" panose="02010600040101010101" pitchFamily="2" charset="-122"/>
              </a:rPr>
              <a:t>模式中，每次向 </a:t>
            </a:r>
            <a:r>
              <a:rPr lang="en-US" altLang="zh-CN" b="1" dirty="0">
                <a:latin typeface="华文中宋" panose="02010600040101010101" pitchFamily="2" charset="-122"/>
                <a:ea typeface="华文中宋" panose="02010600040101010101" pitchFamily="2" charset="-122"/>
              </a:rPr>
              <a:t>DEPT </a:t>
            </a:r>
            <a:r>
              <a:rPr lang="zh-CN" altLang="en-US" b="1" dirty="0">
                <a:latin typeface="华文中宋" panose="02010600040101010101" pitchFamily="2" charset="-122"/>
                <a:ea typeface="华文中宋" panose="02010600040101010101" pitchFamily="2" charset="-122"/>
              </a:rPr>
              <a:t>表插入数据后，给出提示。</a:t>
            </a:r>
            <a:endParaRPr lang="zh-CN" altLang="en-US" b="1" dirty="0">
              <a:latin typeface="华文中宋" panose="02010600040101010101" pitchFamily="2" charset="-122"/>
              <a:ea typeface="华文中宋" panose="02010600040101010101" pitchFamily="2" charset="-122"/>
            </a:endParaRPr>
          </a:p>
        </p:txBody>
      </p:sp>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dirty="0"/>
          </a:p>
        </p:txBody>
      </p:sp>
      <p:sp>
        <p:nvSpPr>
          <p:cNvPr id="6" name="矩形 5"/>
          <p:cNvSpPr/>
          <p:nvPr/>
        </p:nvSpPr>
        <p:spPr>
          <a:xfrm>
            <a:off x="309259" y="859709"/>
            <a:ext cx="8525482" cy="461665"/>
          </a:xfrm>
          <a:prstGeom prst="rect">
            <a:avLst/>
          </a:prstGeom>
        </p:spPr>
        <p:txBody>
          <a:bodyPr wrap="square">
            <a:spAutoFit/>
          </a:bodyPr>
          <a:lstStyle/>
          <a:p>
            <a:pPr marL="342900" indent="-342900">
              <a:buFont typeface="Wingdings" panose="05000000000000000000" pitchFamily="2" charset="2"/>
              <a:buChar char="p"/>
            </a:pPr>
            <a:r>
              <a:rPr lang="zh-CN" altLang="en-US" sz="2400" b="1" dirty="0">
                <a:solidFill>
                  <a:srgbClr val="C00000"/>
                </a:solidFill>
                <a:latin typeface="华文中宋" panose="02010600040101010101" pitchFamily="2" charset="-122"/>
                <a:ea typeface="华文中宋" panose="02010600040101010101" pitchFamily="2" charset="-122"/>
              </a:rPr>
              <a:t>触发器示例</a:t>
            </a:r>
            <a:endParaRPr lang="zh-CN" altLang="en-US" sz="2400" b="1" dirty="0">
              <a:solidFill>
                <a:srgbClr val="C00000"/>
              </a:solidFill>
              <a:latin typeface="华文中宋" panose="02010600040101010101" pitchFamily="2" charset="-122"/>
              <a:ea typeface="华文中宋" panose="02010600040101010101" pitchFamily="2" charset="-122"/>
            </a:endParaRPr>
          </a:p>
        </p:txBody>
      </p:sp>
      <p:sp>
        <p:nvSpPr>
          <p:cNvPr id="7" name="矩形 6"/>
          <p:cNvSpPr/>
          <p:nvPr/>
        </p:nvSpPr>
        <p:spPr>
          <a:xfrm>
            <a:off x="309259" y="1856548"/>
            <a:ext cx="8525482" cy="491722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a:t>
            </a:r>
            <a:r>
              <a:rPr lang="zh-CN" altLang="en-US" sz="22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创建触发器</a:t>
            </a:r>
            <a:endParaRPr lang="en-US" altLang="zh-CN" sz="22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endParaRPr>
          </a:p>
          <a:p>
            <a:r>
              <a:rPr lang="en-US" altLang="zh-CN" sz="2200" b="1" dirty="0">
                <a:solidFill>
                  <a:srgbClr val="7030A0"/>
                </a:solidFill>
                <a:latin typeface="Calibri Light" panose="020F0302020204030204" pitchFamily="34" charset="0"/>
                <a:ea typeface="华文细黑" panose="02010600040101010101" pitchFamily="2" charset="-122"/>
                <a:cs typeface="Calibri Light" panose="020F0302020204030204" pitchFamily="34" charset="0"/>
              </a:rPr>
              <a:t>CREATE </a:t>
            </a:r>
            <a:r>
              <a:rPr lang="en-US" altLang="zh-CN" sz="2200" b="1" dirty="0">
                <a:solidFill>
                  <a:schemeClr val="accent5">
                    <a:lumMod val="75000"/>
                  </a:schemeClr>
                </a:solidFill>
                <a:latin typeface="Calibri Light" panose="020F0302020204030204" pitchFamily="34" charset="0"/>
                <a:ea typeface="华文细黑" panose="02010600040101010101" pitchFamily="2" charset="-122"/>
                <a:cs typeface="Calibri Light" panose="020F0302020204030204" pitchFamily="34" charset="0"/>
              </a:rPr>
              <a:t>OR REPLACE </a:t>
            </a:r>
            <a:r>
              <a:rPr lang="en-US" altLang="zh-CN" sz="2200" b="1" dirty="0">
                <a:solidFill>
                  <a:srgbClr val="7030A0"/>
                </a:solidFill>
                <a:latin typeface="Calibri Light" panose="020F0302020204030204" pitchFamily="34" charset="0"/>
                <a:ea typeface="华文细黑" panose="02010600040101010101" pitchFamily="2" charset="-122"/>
                <a:cs typeface="Calibri Light" panose="020F0302020204030204" pitchFamily="34" charset="0"/>
              </a:rPr>
              <a:t>TRIGGER </a:t>
            </a:r>
            <a:r>
              <a:rPr lang="en-US" altLang="zh-CN" sz="22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REM_DEPT</a:t>
            </a:r>
            <a:endParaRPr lang="en-US" altLang="zh-CN" sz="22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r>
              <a:rPr lang="en-US" altLang="zh-CN" sz="22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AFTER INSERT ON DEPT</a:t>
            </a:r>
            <a:endParaRPr lang="en-US" altLang="zh-CN" sz="22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r>
              <a:rPr lang="en-US" altLang="zh-CN" sz="22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FOR EACH ROW    --</a:t>
            </a:r>
            <a:r>
              <a:rPr lang="zh-CN" altLang="en-US" sz="22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对表的每一行触发器执行一次</a:t>
            </a:r>
            <a:endParaRPr lang="zh-CN" altLang="en-US" sz="22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r>
              <a:rPr lang="en-US" altLang="zh-CN" sz="2200" b="1" dirty="0">
                <a:solidFill>
                  <a:srgbClr val="7030A0"/>
                </a:solidFill>
                <a:latin typeface="Calibri Light" panose="020F0302020204030204" pitchFamily="34" charset="0"/>
                <a:ea typeface="华文细黑" panose="02010600040101010101" pitchFamily="2" charset="-122"/>
                <a:cs typeface="Calibri Light" panose="020F0302020204030204" pitchFamily="34" charset="0"/>
              </a:rPr>
              <a:t>BEGIN</a:t>
            </a:r>
            <a:endParaRPr lang="en-US" altLang="zh-CN" sz="2200" b="1" dirty="0">
              <a:solidFill>
                <a:srgbClr val="7030A0"/>
              </a:solidFill>
              <a:latin typeface="Calibri Light" panose="020F0302020204030204" pitchFamily="34" charset="0"/>
              <a:ea typeface="华文细黑" panose="02010600040101010101" pitchFamily="2" charset="-122"/>
              <a:cs typeface="Calibri Light" panose="020F0302020204030204" pitchFamily="34" charset="0"/>
            </a:endParaRPr>
          </a:p>
          <a:p>
            <a:r>
              <a:rPr lang="en-US" altLang="zh-CN" sz="22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DBMS_OUTPUT.PUT_LINE('</a:t>
            </a:r>
            <a:r>
              <a:rPr lang="zh-CN" altLang="en-US" sz="22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您向</a:t>
            </a:r>
            <a:r>
              <a:rPr lang="en-US" altLang="zh-CN" sz="22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DEPT</a:t>
            </a:r>
            <a:r>
              <a:rPr lang="zh-CN" altLang="en-US" sz="22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表中插入了一条新数据！</a:t>
            </a:r>
            <a:r>
              <a:rPr lang="en-US" altLang="zh-CN" sz="22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endParaRPr lang="en-US" altLang="zh-CN" sz="22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r>
              <a:rPr lang="en-US" altLang="zh-CN" sz="2200" b="1" dirty="0">
                <a:solidFill>
                  <a:srgbClr val="7030A0"/>
                </a:solidFill>
                <a:latin typeface="Calibri Light" panose="020F0302020204030204" pitchFamily="34" charset="0"/>
                <a:ea typeface="华文细黑" panose="02010600040101010101" pitchFamily="2" charset="-122"/>
                <a:cs typeface="Calibri Light" panose="020F0302020204030204" pitchFamily="34" charset="0"/>
              </a:rPr>
              <a:t>END</a:t>
            </a:r>
            <a:r>
              <a:rPr lang="en-US" altLang="zh-CN" sz="22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endParaRPr lang="en-US" altLang="zh-CN" sz="22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endParaRPr lang="en-US" altLang="zh-CN" sz="22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r>
              <a:rPr lang="en-US" altLang="zh-CN" sz="22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a:t>
            </a:r>
            <a:r>
              <a:rPr lang="zh-CN" altLang="en-US" sz="22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测试触发器</a:t>
            </a:r>
            <a:endParaRPr lang="en-US" altLang="zh-CN" sz="22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endParaRPr>
          </a:p>
          <a:p>
            <a:r>
              <a:rPr lang="en-US" altLang="zh-CN" sz="22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INSERT INTO DEPT (DEPTNO,DNAME,LOC) VALUES(05,'HR','BEIJING');</a:t>
            </a:r>
            <a:endParaRPr lang="en-US" altLang="zh-CN" sz="22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r>
              <a:rPr lang="en-US" altLang="zh-CN" sz="22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INSERT INTO DEPT (DEPTNO,DNAME,LOC) VALUES(06,'MARKET','SHANGHAI');</a:t>
            </a:r>
            <a:endParaRPr lang="en-US" altLang="zh-CN" sz="22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r>
              <a:rPr lang="en-US" altLang="zh-CN" sz="22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INSERT INTO DEPT (DEPTNO,DNAME,LOC) VALUES(07,'COMPANY','LONDON');</a:t>
            </a:r>
            <a:endParaRPr lang="en-US" altLang="zh-CN" sz="22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p:txBody>
      </p:sp>
      <p:sp>
        <p:nvSpPr>
          <p:cNvPr id="11" name="矩形 10"/>
          <p:cNvSpPr/>
          <p:nvPr/>
        </p:nvSpPr>
        <p:spPr>
          <a:xfrm>
            <a:off x="177420" y="84222"/>
            <a:ext cx="1415772"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触发器</a:t>
            </a:r>
            <a:endParaRPr lang="zh-CN" altLang="en-US" sz="3200" b="1" dirty="0">
              <a:ln w="0"/>
              <a:latin typeface="华文细黑" panose="02010600040101010101" pitchFamily="2" charset="-122"/>
              <a:ea typeface="华文细黑" panose="02010600040101010101" pitchFamily="2" charset="-122"/>
            </a:endParaRPr>
          </a:p>
        </p:txBody>
      </p:sp>
      <p:pic>
        <p:nvPicPr>
          <p:cNvPr id="2" name="图片 1"/>
          <p:cNvPicPr>
            <a:picLocks noChangeAspect="1"/>
          </p:cNvPicPr>
          <p:nvPr/>
        </p:nvPicPr>
        <p:blipFill>
          <a:blip r:embed="rId1"/>
          <a:stretch>
            <a:fillRect/>
          </a:stretch>
        </p:blipFill>
        <p:spPr>
          <a:xfrm>
            <a:off x="6986891" y="1895475"/>
            <a:ext cx="1847850" cy="1533525"/>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09259" y="1363000"/>
            <a:ext cx="8525482" cy="4580600"/>
          </a:xfrm>
          <a:prstGeom prst="rect">
            <a:avLst/>
          </a:prstGeom>
          <a:noFill/>
        </p:spPr>
        <p:style>
          <a:lnRef idx="2">
            <a:schemeClr val="accent6"/>
          </a:lnRef>
          <a:fillRef idx="1">
            <a:schemeClr val="lt1"/>
          </a:fillRef>
          <a:effectRef idx="0">
            <a:schemeClr val="accent6"/>
          </a:effectRef>
          <a:fontRef idx="minor">
            <a:schemeClr val="dk1"/>
          </a:fontRef>
        </p:style>
        <p:txBody>
          <a:bodyPr wrap="square">
            <a:noAutofit/>
          </a:bodyPr>
          <a:lstStyle/>
          <a:p>
            <a:pPr>
              <a:lnSpc>
                <a:spcPct val="150000"/>
              </a:lnSpc>
            </a:pPr>
            <a:r>
              <a:rPr lang="en-US" altLang="zh-CN" sz="2000" b="1" dirty="0">
                <a:solidFill>
                  <a:schemeClr val="tx1"/>
                </a:solidFill>
                <a:latin typeface="华文中宋" panose="02010600040101010101" pitchFamily="2" charset="-122"/>
                <a:ea typeface="华文中宋" panose="02010600040101010101" pitchFamily="2" charset="-122"/>
              </a:rPr>
              <a:t>【</a:t>
            </a:r>
            <a:r>
              <a:rPr lang="zh-CN" altLang="en-US" sz="2000" b="1" dirty="0">
                <a:solidFill>
                  <a:schemeClr val="tx1"/>
                </a:solidFill>
                <a:latin typeface="华文中宋" panose="02010600040101010101" pitchFamily="2" charset="-122"/>
                <a:ea typeface="华文中宋" panose="02010600040101010101" pitchFamily="2" charset="-122"/>
              </a:rPr>
              <a:t>例</a:t>
            </a:r>
            <a:r>
              <a:rPr lang="en-US" altLang="zh-CN" sz="2000" b="1" dirty="0">
                <a:solidFill>
                  <a:schemeClr val="tx1"/>
                </a:solidFill>
                <a:latin typeface="华文中宋" panose="02010600040101010101" pitchFamily="2" charset="-122"/>
                <a:ea typeface="华文中宋" panose="02010600040101010101" pitchFamily="2" charset="-122"/>
              </a:rPr>
              <a:t>】</a:t>
            </a:r>
            <a:r>
              <a:rPr lang="zh-CN" altLang="en-US" sz="2000" b="1" dirty="0">
                <a:latin typeface="华文中宋" panose="02010600040101010101" pitchFamily="2" charset="-122"/>
                <a:ea typeface="华文中宋" panose="02010600040101010101" pitchFamily="2" charset="-122"/>
              </a:rPr>
              <a:t>为</a:t>
            </a:r>
            <a:r>
              <a:rPr lang="en-US" altLang="zh-CN" sz="2000" b="1" dirty="0">
                <a:latin typeface="华文中宋" panose="02010600040101010101" pitchFamily="2" charset="-122"/>
                <a:ea typeface="华文中宋" panose="02010600040101010101" pitchFamily="2" charset="-122"/>
              </a:rPr>
              <a:t>emp</a:t>
            </a:r>
            <a:r>
              <a:rPr lang="zh-CN" altLang="en-US" sz="2000" b="1" dirty="0">
                <a:latin typeface="华文中宋" panose="02010600040101010101" pitchFamily="2" charset="-122"/>
                <a:ea typeface="华文中宋" panose="02010600040101010101" pitchFamily="2" charset="-122"/>
              </a:rPr>
              <a:t>表创建一个触发器，增加只能上班时间进行</a:t>
            </a:r>
            <a:r>
              <a:rPr lang="en-US" altLang="zh-CN" sz="2000" b="1" dirty="0">
                <a:latin typeface="华文中宋" panose="02010600040101010101" pitchFamily="2" charset="-122"/>
                <a:ea typeface="华文中宋" panose="02010600040101010101" pitchFamily="2" charset="-122"/>
              </a:rPr>
              <a:t>DML</a:t>
            </a:r>
            <a:r>
              <a:rPr lang="zh-CN" altLang="en-US" sz="2000" b="1" dirty="0">
                <a:latin typeface="华文中宋" panose="02010600040101010101" pitchFamily="2" charset="-122"/>
                <a:ea typeface="华文中宋" panose="02010600040101010101" pitchFamily="2" charset="-122"/>
              </a:rPr>
              <a:t>操作的限制</a:t>
            </a:r>
            <a:endParaRPr lang="zh-CN" altLang="en-US" sz="2000" b="1" dirty="0">
              <a:latin typeface="华文中宋" panose="02010600040101010101" pitchFamily="2" charset="-122"/>
              <a:ea typeface="华文中宋" panose="02010600040101010101" pitchFamily="2" charset="-122"/>
            </a:endParaRPr>
          </a:p>
        </p:txBody>
      </p:sp>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dirty="0"/>
          </a:p>
        </p:txBody>
      </p:sp>
      <p:sp>
        <p:nvSpPr>
          <p:cNvPr id="6" name="矩形 5"/>
          <p:cNvSpPr/>
          <p:nvPr/>
        </p:nvSpPr>
        <p:spPr>
          <a:xfrm>
            <a:off x="309259" y="859709"/>
            <a:ext cx="8525482" cy="461665"/>
          </a:xfrm>
          <a:prstGeom prst="rect">
            <a:avLst/>
          </a:prstGeom>
        </p:spPr>
        <p:txBody>
          <a:bodyPr wrap="square">
            <a:spAutoFit/>
          </a:bodyPr>
          <a:lstStyle/>
          <a:p>
            <a:pPr marL="342900" indent="-342900">
              <a:buFont typeface="Wingdings" panose="05000000000000000000" pitchFamily="2" charset="2"/>
              <a:buChar char="p"/>
            </a:pPr>
            <a:r>
              <a:rPr lang="zh-CN" altLang="en-US" sz="2400" b="1" dirty="0">
                <a:solidFill>
                  <a:srgbClr val="C00000"/>
                </a:solidFill>
                <a:latin typeface="华文中宋" panose="02010600040101010101" pitchFamily="2" charset="-122"/>
                <a:ea typeface="华文中宋" panose="02010600040101010101" pitchFamily="2" charset="-122"/>
              </a:rPr>
              <a:t>触发器示例</a:t>
            </a:r>
            <a:endParaRPr lang="zh-CN" altLang="en-US" sz="2400" b="1" dirty="0">
              <a:solidFill>
                <a:srgbClr val="C00000"/>
              </a:solidFill>
              <a:latin typeface="华文中宋" panose="02010600040101010101" pitchFamily="2" charset="-122"/>
              <a:ea typeface="华文中宋" panose="02010600040101010101" pitchFamily="2" charset="-122"/>
            </a:endParaRPr>
          </a:p>
        </p:txBody>
      </p:sp>
      <p:sp>
        <p:nvSpPr>
          <p:cNvPr id="7" name="矩形 6"/>
          <p:cNvSpPr/>
          <p:nvPr/>
        </p:nvSpPr>
        <p:spPr>
          <a:xfrm>
            <a:off x="298873" y="1856549"/>
            <a:ext cx="8525482" cy="475325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2400" b="1" dirty="0">
                <a:solidFill>
                  <a:srgbClr val="7030A0"/>
                </a:solidFill>
                <a:latin typeface="Calibri Light" panose="020F0302020204030204" pitchFamily="34" charset="0"/>
                <a:ea typeface="华文细黑" panose="02010600040101010101" pitchFamily="2" charset="-122"/>
                <a:cs typeface="Calibri Light" panose="020F0302020204030204" pitchFamily="34" charset="0"/>
              </a:rPr>
              <a:t>CREATE[OR REPLACE] TRIGGER </a:t>
            </a:r>
            <a:r>
              <a:rPr lang="en-US" altLang="zh-CN" sz="2400" b="1" dirty="0" err="1">
                <a:solidFill>
                  <a:schemeClr val="tx1"/>
                </a:solidFill>
                <a:latin typeface="Calibri Light" panose="020F0302020204030204" pitchFamily="34" charset="0"/>
                <a:ea typeface="华文细黑" panose="02010600040101010101" pitchFamily="2" charset="-122"/>
                <a:cs typeface="Calibri Light" panose="020F0302020204030204" pitchFamily="34" charset="0"/>
              </a:rPr>
              <a:t>my_trigger</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pPr>
              <a:lnSpc>
                <a:spcPct val="150000"/>
              </a:lnSpc>
            </a:pPr>
            <a:r>
              <a:rPr lang="en-US" altLang="zh-CN" sz="2400" b="1" dirty="0">
                <a:solidFill>
                  <a:srgbClr val="7030A0"/>
                </a:solidFill>
                <a:latin typeface="Calibri Light" panose="020F0302020204030204" pitchFamily="34" charset="0"/>
                <a:ea typeface="华文细黑" panose="02010600040101010101" pitchFamily="2" charset="-122"/>
                <a:cs typeface="Calibri Light" panose="020F0302020204030204" pitchFamily="34" charset="0"/>
              </a:rPr>
              <a:t>BEFORE INSERT or UPDATE or DELETE </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on emp   </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pPr>
              <a:lnSpc>
                <a:spcPct val="150000"/>
              </a:lnSpc>
            </a:pPr>
            <a:r>
              <a:rPr lang="en-US" altLang="zh-CN" sz="2400" b="1" dirty="0">
                <a:solidFill>
                  <a:srgbClr val="7030A0"/>
                </a:solidFill>
                <a:latin typeface="Calibri Light" panose="020F0302020204030204" pitchFamily="34" charset="0"/>
                <a:ea typeface="华文细黑" panose="02010600040101010101" pitchFamily="2" charset="-122"/>
                <a:cs typeface="Calibri Light" panose="020F0302020204030204" pitchFamily="34" charset="0"/>
              </a:rPr>
              <a:t>BEGIN</a:t>
            </a:r>
            <a:endParaRPr lang="en-US" altLang="zh-CN" sz="2400" b="1" dirty="0">
              <a:solidFill>
                <a:srgbClr val="7030A0"/>
              </a:solidFill>
              <a:latin typeface="Calibri Light" panose="020F0302020204030204" pitchFamily="34" charset="0"/>
              <a:ea typeface="华文细黑" panose="02010600040101010101" pitchFamily="2" charset="-122"/>
              <a:cs typeface="Calibri Light" panose="020F0302020204030204" pitchFamily="34" charset="0"/>
            </a:endParaRPr>
          </a:p>
          <a:p>
            <a:pPr>
              <a:lnSpc>
                <a:spcPct val="150000"/>
              </a:lnSpc>
            </a:pP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IF(TO_CHAR (</a:t>
            </a:r>
            <a:r>
              <a:rPr lang="en-US" altLang="zh-CN" sz="2400" b="1" dirty="0" err="1">
                <a:solidFill>
                  <a:schemeClr val="tx1"/>
                </a:solidFill>
                <a:latin typeface="Calibri Light" panose="020F0302020204030204" pitchFamily="34" charset="0"/>
                <a:ea typeface="华文细黑" panose="02010600040101010101" pitchFamily="2" charset="-122"/>
                <a:cs typeface="Calibri Light" panose="020F0302020204030204" pitchFamily="34" charset="0"/>
              </a:rPr>
              <a:t>sysdate</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,'day') IN('</a:t>
            </a:r>
            <a:r>
              <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星期六</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r>
              <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星期日</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pPr>
              <a:lnSpc>
                <a:spcPct val="150000"/>
              </a:lnSpc>
            </a:pP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OR (TO_CHAR(sysdate,'HH24') NOT BETWEEN 8 AND 18) THEN</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pPr>
              <a:lnSpc>
                <a:spcPct val="150000"/>
              </a:lnSpc>
            </a:pP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RAISE_APPLICATION_ERROR(-20001,'</a:t>
            </a:r>
            <a:r>
              <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不是上班时间</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r>
              <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不能修改</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emp</a:t>
            </a:r>
            <a:r>
              <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表</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pPr>
              <a:lnSpc>
                <a:spcPct val="150000"/>
              </a:lnSpc>
            </a:pP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END IF;</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r>
              <a:rPr lang="en-US" altLang="zh-CN" sz="2400" b="1" dirty="0">
                <a:solidFill>
                  <a:srgbClr val="7030A0"/>
                </a:solidFill>
                <a:latin typeface="Calibri Light" panose="020F0302020204030204" pitchFamily="34" charset="0"/>
                <a:ea typeface="华文细黑" panose="02010600040101010101" pitchFamily="2" charset="-122"/>
                <a:cs typeface="Calibri Light" panose="020F0302020204030204" pitchFamily="34" charset="0"/>
              </a:rPr>
              <a:t>END;</a:t>
            </a:r>
            <a:endParaRPr lang="en-US" altLang="zh-CN" sz="2400" b="1" dirty="0">
              <a:solidFill>
                <a:srgbClr val="7030A0"/>
              </a:solidFill>
              <a:latin typeface="Calibri Light" panose="020F0302020204030204" pitchFamily="34" charset="0"/>
              <a:ea typeface="华文细黑" panose="02010600040101010101" pitchFamily="2" charset="-122"/>
              <a:cs typeface="Calibri Light" panose="020F0302020204030204" pitchFamily="34" charset="0"/>
            </a:endParaRPr>
          </a:p>
        </p:txBody>
      </p:sp>
      <p:sp>
        <p:nvSpPr>
          <p:cNvPr id="11" name="矩形 10"/>
          <p:cNvSpPr/>
          <p:nvPr/>
        </p:nvSpPr>
        <p:spPr>
          <a:xfrm>
            <a:off x="177420" y="84222"/>
            <a:ext cx="1415772"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触发器</a:t>
            </a:r>
            <a:endParaRPr lang="zh-CN" altLang="en-US" sz="3200" b="1" dirty="0">
              <a:ln w="0"/>
              <a:latin typeface="华文细黑" panose="02010600040101010101" pitchFamily="2" charset="-122"/>
              <a:ea typeface="华文细黑" panose="02010600040101010101" pitchFamily="2"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A0359FA-D625-4310-B545-F187C9061FA8}" type="slidenum">
              <a:rPr lang="zh-CN" altLang="en-US" smtClean="0"/>
            </a:fld>
            <a:endParaRPr lang="zh-CN" altLang="en-US"/>
          </a:p>
        </p:txBody>
      </p:sp>
      <p:grpSp>
        <p:nvGrpSpPr>
          <p:cNvPr id="3" name="Group 6"/>
          <p:cNvGrpSpPr/>
          <p:nvPr/>
        </p:nvGrpSpPr>
        <p:grpSpPr bwMode="auto">
          <a:xfrm>
            <a:off x="277064" y="136525"/>
            <a:ext cx="6623050" cy="1441450"/>
            <a:chOff x="0" y="0"/>
            <a:chExt cx="10430" cy="2269"/>
          </a:xfrm>
        </p:grpSpPr>
        <p:sp>
          <p:nvSpPr>
            <p:cNvPr id="4" name="流程图: 过程 13"/>
            <p:cNvSpPr>
              <a:spLocks noChangeArrowheads="1"/>
            </p:cNvSpPr>
            <p:nvPr/>
          </p:nvSpPr>
          <p:spPr bwMode="auto">
            <a:xfrm>
              <a:off x="0" y="473"/>
              <a:ext cx="10431" cy="1797"/>
            </a:xfrm>
            <a:prstGeom prst="flowChartProcess">
              <a:avLst/>
            </a:prstGeom>
            <a:solidFill>
              <a:srgbClr val="FFFFE7"/>
            </a:solidFill>
            <a:ln w="6350" cap="flat" cmpd="sng">
              <a:solidFill>
                <a:srgbClr val="FF99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a:endParaRPr lang="zh-CN" altLang="en-US">
                <a:solidFill>
                  <a:srgbClr val="FFFFFF"/>
                </a:solidFill>
              </a:endParaRPr>
            </a:p>
          </p:txBody>
        </p:sp>
        <p:pic>
          <p:nvPicPr>
            <p:cNvPr id="5" name="图片 19" descr="按扭-34.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0" y="0"/>
              <a:ext cx="1337" cy="8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Text Box 3"/>
            <p:cNvSpPr txBox="1">
              <a:spLocks noChangeArrowheads="1"/>
            </p:cNvSpPr>
            <p:nvPr/>
          </p:nvSpPr>
          <p:spPr bwMode="auto">
            <a:xfrm>
              <a:off x="239" y="655"/>
              <a:ext cx="9964" cy="1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spcBef>
                  <a:spcPct val="50000"/>
                </a:spcBef>
              </a:pPr>
              <a:r>
                <a:rPr lang="zh-CN" altLang="en-US" dirty="0"/>
                <a:t>创建一个触发器tri_dept，该触发器在insert、update和delete事件下都可以被触发，并且操作的数据对象是dept表。然后要求在触发器执行时输出对dept表所做的具体操作。</a:t>
              </a:r>
              <a:endParaRPr lang="zh-CN" altLang="en-US" dirty="0"/>
            </a:p>
          </p:txBody>
        </p:sp>
        <p:sp>
          <p:nvSpPr>
            <p:cNvPr id="7" name="TextBox 12"/>
            <p:cNvSpPr txBox="1">
              <a:spLocks noChangeArrowheads="1"/>
            </p:cNvSpPr>
            <p:nvPr/>
          </p:nvSpPr>
          <p:spPr bwMode="auto">
            <a:xfrm>
              <a:off x="427" y="110"/>
              <a:ext cx="1325" cy="5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1600" b="1" dirty="0">
                  <a:solidFill>
                    <a:srgbClr val="FFFFFF"/>
                  </a:solidFill>
                  <a:effectLst>
                    <a:outerShdw blurRad="38100" dist="38100" dir="2700000" algn="tl">
                      <a:srgbClr val="C0C0C0"/>
                    </a:outerShdw>
                  </a:effectLst>
                  <a:latin typeface="幼圆" panose="02010509060101010101" pitchFamily="49" charset="-122"/>
                  <a:ea typeface="幼圆" panose="02010509060101010101" pitchFamily="49" charset="-122"/>
                </a:rPr>
                <a:t>试一试</a:t>
              </a:r>
              <a:endParaRPr lang="zh-CN" altLang="en-US" sz="1600" b="1" dirty="0">
                <a:solidFill>
                  <a:srgbClr val="FFFFFF"/>
                </a:solidFill>
                <a:effectLst>
                  <a:outerShdw blurRad="38100" dist="38100" dir="2700000" algn="tl">
                    <a:srgbClr val="C0C0C0"/>
                  </a:outerShdw>
                </a:effectLst>
                <a:latin typeface="幼圆" panose="02010509060101010101" pitchFamily="49" charset="-122"/>
                <a:ea typeface="幼圆" panose="02010509060101010101" pitchFamily="49" charset="-122"/>
              </a:endParaRPr>
            </a:p>
          </p:txBody>
        </p:sp>
      </p:grpSp>
      <p:pic>
        <p:nvPicPr>
          <p:cNvPr id="10" name="图片 9"/>
          <p:cNvPicPr>
            <a:picLocks noChangeAspect="1"/>
          </p:cNvPicPr>
          <p:nvPr/>
        </p:nvPicPr>
        <p:blipFill>
          <a:blip r:embed="rId2"/>
          <a:stretch>
            <a:fillRect/>
          </a:stretch>
        </p:blipFill>
        <p:spPr>
          <a:xfrm>
            <a:off x="917093" y="1467436"/>
            <a:ext cx="7309813" cy="5305877"/>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A0359FA-D625-4310-B545-F187C9061FA8}" type="slidenum">
              <a:rPr lang="zh-CN" altLang="en-US" smtClean="0"/>
            </a:fld>
            <a:endParaRPr lang="zh-CN" altLang="en-US"/>
          </a:p>
        </p:txBody>
      </p:sp>
      <p:grpSp>
        <p:nvGrpSpPr>
          <p:cNvPr id="3" name="Group 6"/>
          <p:cNvGrpSpPr/>
          <p:nvPr/>
        </p:nvGrpSpPr>
        <p:grpSpPr bwMode="auto">
          <a:xfrm>
            <a:off x="277064" y="136525"/>
            <a:ext cx="6623050" cy="1441450"/>
            <a:chOff x="0" y="0"/>
            <a:chExt cx="10430" cy="2269"/>
          </a:xfrm>
        </p:grpSpPr>
        <p:sp>
          <p:nvSpPr>
            <p:cNvPr id="4" name="流程图: 过程 13"/>
            <p:cNvSpPr>
              <a:spLocks noChangeArrowheads="1"/>
            </p:cNvSpPr>
            <p:nvPr/>
          </p:nvSpPr>
          <p:spPr bwMode="auto">
            <a:xfrm>
              <a:off x="0" y="473"/>
              <a:ext cx="10431" cy="1797"/>
            </a:xfrm>
            <a:prstGeom prst="flowChartProcess">
              <a:avLst/>
            </a:prstGeom>
            <a:solidFill>
              <a:srgbClr val="FFFFE7"/>
            </a:solidFill>
            <a:ln w="6350" cap="flat" cmpd="sng">
              <a:solidFill>
                <a:srgbClr val="FF99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a:endParaRPr lang="zh-CN" altLang="en-US">
                <a:solidFill>
                  <a:srgbClr val="FFFFFF"/>
                </a:solidFill>
              </a:endParaRPr>
            </a:p>
          </p:txBody>
        </p:sp>
        <p:pic>
          <p:nvPicPr>
            <p:cNvPr id="5" name="图片 19" descr="按扭-34.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0" y="0"/>
              <a:ext cx="1337" cy="8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Text Box 3"/>
            <p:cNvSpPr txBox="1">
              <a:spLocks noChangeArrowheads="1"/>
            </p:cNvSpPr>
            <p:nvPr/>
          </p:nvSpPr>
          <p:spPr bwMode="auto">
            <a:xfrm>
              <a:off x="239" y="655"/>
              <a:ext cx="9964" cy="1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spcBef>
                  <a:spcPct val="50000"/>
                </a:spcBef>
              </a:pPr>
              <a:r>
                <a:rPr lang="zh-CN" altLang="en-US"/>
                <a:t>创建一个触发器tri_dept，该触发器在insert、update和delete事件下都可以被触发，并且操作的数据对象是dept表。然后要求在触发器执行时输出对dept表所做的具体操作。</a:t>
              </a:r>
              <a:endParaRPr lang="zh-CN" altLang="en-US"/>
            </a:p>
          </p:txBody>
        </p:sp>
        <p:sp>
          <p:nvSpPr>
            <p:cNvPr id="7" name="TextBox 12"/>
            <p:cNvSpPr txBox="1">
              <a:spLocks noChangeArrowheads="1"/>
            </p:cNvSpPr>
            <p:nvPr/>
          </p:nvSpPr>
          <p:spPr bwMode="auto">
            <a:xfrm>
              <a:off x="427" y="110"/>
              <a:ext cx="1325" cy="5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1600" b="1" dirty="0">
                  <a:solidFill>
                    <a:srgbClr val="FFFFFF"/>
                  </a:solidFill>
                  <a:effectLst>
                    <a:outerShdw blurRad="38100" dist="38100" dir="2700000" algn="tl">
                      <a:srgbClr val="C0C0C0"/>
                    </a:outerShdw>
                  </a:effectLst>
                  <a:latin typeface="幼圆" panose="02010509060101010101" pitchFamily="49" charset="-122"/>
                  <a:ea typeface="幼圆" panose="02010509060101010101" pitchFamily="49" charset="-122"/>
                </a:rPr>
                <a:t>试一试</a:t>
              </a:r>
              <a:endParaRPr lang="zh-CN" altLang="en-US" sz="1600" b="1" dirty="0">
                <a:solidFill>
                  <a:srgbClr val="FFFFFF"/>
                </a:solidFill>
                <a:effectLst>
                  <a:outerShdw blurRad="38100" dist="38100" dir="2700000" algn="tl">
                    <a:srgbClr val="C0C0C0"/>
                  </a:outerShdw>
                </a:effectLst>
                <a:latin typeface="幼圆" panose="02010509060101010101" pitchFamily="49" charset="-122"/>
                <a:ea typeface="幼圆" panose="02010509060101010101" pitchFamily="49" charset="-122"/>
              </a:endParaRPr>
            </a:p>
          </p:txBody>
        </p:sp>
      </p:grpSp>
      <p:pic>
        <p:nvPicPr>
          <p:cNvPr id="8" name="图片 7"/>
          <p:cNvPicPr>
            <a:picLocks noChangeAspect="1"/>
          </p:cNvPicPr>
          <p:nvPr/>
        </p:nvPicPr>
        <p:blipFill rotWithShape="1">
          <a:blip r:embed="rId2"/>
          <a:srcRect r="5206"/>
          <a:stretch>
            <a:fillRect/>
          </a:stretch>
        </p:blipFill>
        <p:spPr>
          <a:xfrm>
            <a:off x="137491" y="546281"/>
            <a:ext cx="8825285" cy="5998210"/>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A0359FA-D625-4310-B545-F187C9061FA8}" type="slidenum">
              <a:rPr lang="zh-CN" altLang="en-US" smtClean="0"/>
            </a:fld>
            <a:endParaRPr lang="zh-CN" altLang="en-US"/>
          </a:p>
        </p:txBody>
      </p:sp>
      <p:grpSp>
        <p:nvGrpSpPr>
          <p:cNvPr id="3" name="Group 6"/>
          <p:cNvGrpSpPr/>
          <p:nvPr/>
        </p:nvGrpSpPr>
        <p:grpSpPr bwMode="auto">
          <a:xfrm>
            <a:off x="277064" y="136525"/>
            <a:ext cx="6623050" cy="1441450"/>
            <a:chOff x="0" y="0"/>
            <a:chExt cx="10430" cy="2269"/>
          </a:xfrm>
        </p:grpSpPr>
        <p:sp>
          <p:nvSpPr>
            <p:cNvPr id="4" name="流程图: 过程 13"/>
            <p:cNvSpPr>
              <a:spLocks noChangeArrowheads="1"/>
            </p:cNvSpPr>
            <p:nvPr/>
          </p:nvSpPr>
          <p:spPr bwMode="auto">
            <a:xfrm>
              <a:off x="0" y="473"/>
              <a:ext cx="10431" cy="1797"/>
            </a:xfrm>
            <a:prstGeom prst="flowChartProcess">
              <a:avLst/>
            </a:prstGeom>
            <a:solidFill>
              <a:srgbClr val="FFFFE7"/>
            </a:solidFill>
            <a:ln w="6350" cap="flat" cmpd="sng">
              <a:solidFill>
                <a:srgbClr val="FF99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lgn="ctr"/>
              <a:endParaRPr lang="zh-CN" altLang="en-US">
                <a:solidFill>
                  <a:srgbClr val="FFFFFF"/>
                </a:solidFill>
              </a:endParaRPr>
            </a:p>
          </p:txBody>
        </p:sp>
        <p:pic>
          <p:nvPicPr>
            <p:cNvPr id="5" name="图片 19" descr="按扭-34.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0" y="0"/>
              <a:ext cx="1337" cy="8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Text Box 3"/>
            <p:cNvSpPr txBox="1">
              <a:spLocks noChangeArrowheads="1"/>
            </p:cNvSpPr>
            <p:nvPr/>
          </p:nvSpPr>
          <p:spPr bwMode="auto">
            <a:xfrm>
              <a:off x="239" y="655"/>
              <a:ext cx="9964" cy="1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a:spcBef>
                  <a:spcPct val="50000"/>
                </a:spcBef>
              </a:pPr>
              <a:r>
                <a:rPr lang="zh-CN" altLang="en-US"/>
                <a:t>创建一个触发器tri_dept，该触发器在insert、update和delete事件下都可以被触发，并且操作的数据对象是dept表。然后要求在触发器执行时输出对dept表所做的具体操作。</a:t>
              </a:r>
              <a:endParaRPr lang="zh-CN" altLang="en-US"/>
            </a:p>
          </p:txBody>
        </p:sp>
        <p:sp>
          <p:nvSpPr>
            <p:cNvPr id="7" name="TextBox 12"/>
            <p:cNvSpPr txBox="1">
              <a:spLocks noChangeArrowheads="1"/>
            </p:cNvSpPr>
            <p:nvPr/>
          </p:nvSpPr>
          <p:spPr bwMode="auto">
            <a:xfrm>
              <a:off x="427" y="110"/>
              <a:ext cx="1325" cy="5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1600" b="1" dirty="0">
                  <a:solidFill>
                    <a:srgbClr val="FFFFFF"/>
                  </a:solidFill>
                  <a:effectLst>
                    <a:outerShdw blurRad="38100" dist="38100" dir="2700000" algn="tl">
                      <a:srgbClr val="C0C0C0"/>
                    </a:outerShdw>
                  </a:effectLst>
                  <a:latin typeface="幼圆" panose="02010509060101010101" pitchFamily="49" charset="-122"/>
                  <a:ea typeface="幼圆" panose="02010509060101010101" pitchFamily="49" charset="-122"/>
                </a:rPr>
                <a:t>试一试</a:t>
              </a:r>
              <a:endParaRPr lang="zh-CN" altLang="en-US" sz="1600" b="1" dirty="0">
                <a:solidFill>
                  <a:srgbClr val="FFFFFF"/>
                </a:solidFill>
                <a:effectLst>
                  <a:outerShdw blurRad="38100" dist="38100" dir="2700000" algn="tl">
                    <a:srgbClr val="C0C0C0"/>
                  </a:outerShdw>
                </a:effectLst>
                <a:latin typeface="幼圆" panose="02010509060101010101" pitchFamily="49" charset="-122"/>
                <a:ea typeface="幼圆" panose="02010509060101010101" pitchFamily="49" charset="-122"/>
              </a:endParaRPr>
            </a:p>
          </p:txBody>
        </p:sp>
      </p:grpSp>
      <p:pic>
        <p:nvPicPr>
          <p:cNvPr id="8" name="图片 7"/>
          <p:cNvPicPr>
            <a:picLocks noChangeAspect="1"/>
          </p:cNvPicPr>
          <p:nvPr/>
        </p:nvPicPr>
        <p:blipFill>
          <a:blip r:embed="rId2"/>
          <a:stretch>
            <a:fillRect/>
          </a:stretch>
        </p:blipFill>
        <p:spPr>
          <a:xfrm>
            <a:off x="428829" y="482752"/>
            <a:ext cx="7580774" cy="6238723"/>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7420" y="84222"/>
            <a:ext cx="1826141" cy="584775"/>
          </a:xfrm>
          <a:prstGeom prst="rect">
            <a:avLst/>
          </a:prstGeom>
          <a:noFill/>
        </p:spPr>
        <p:txBody>
          <a:bodyPr wrap="none" lIns="91440" tIns="45720" rIns="91440" bIns="45720">
            <a:spAutoFit/>
          </a:bodyPr>
          <a:lstStyle/>
          <a:p>
            <a:r>
              <a:rPr lang="zh-CN" altLang="en-US" sz="3200" b="1" cap="none" spc="0" dirty="0">
                <a:ln w="0"/>
                <a:solidFill>
                  <a:schemeClr val="tx1"/>
                </a:solidFill>
                <a:latin typeface="华文细黑" panose="02010600040101010101" pitchFamily="2" charset="-122"/>
                <a:ea typeface="华文细黑" panose="02010600040101010101" pitchFamily="2" charset="-122"/>
              </a:rPr>
              <a:t>内容提纲</a:t>
            </a:r>
            <a:endParaRPr lang="zh-CN" altLang="en-US" sz="3200" b="1" cap="none" spc="0" dirty="0">
              <a:ln w="0"/>
              <a:solidFill>
                <a:schemeClr val="tx1"/>
              </a:solidFill>
              <a:latin typeface="华文细黑" panose="02010600040101010101" pitchFamily="2" charset="-122"/>
              <a:ea typeface="华文细黑" panose="02010600040101010101" pitchFamily="2" charset="-122"/>
            </a:endParaRPr>
          </a:p>
        </p:txBody>
      </p:sp>
      <p:sp>
        <p:nvSpPr>
          <p:cNvPr id="4" name="灯片编号占位符 3"/>
          <p:cNvSpPr>
            <a:spLocks noGrp="1"/>
          </p:cNvSpPr>
          <p:nvPr>
            <p:ph type="sldNum" sz="quarter" idx="12"/>
          </p:nvPr>
        </p:nvSpPr>
        <p:spPr/>
        <p:txBody>
          <a:bodyPr/>
          <a:lstStyle/>
          <a:p>
            <a:fld id="{CA0359FA-D625-4310-B545-F187C9061FA8}" type="slidenum">
              <a:rPr lang="zh-CN" altLang="en-US" smtClean="0"/>
            </a:fld>
            <a:endParaRPr lang="zh-CN" altLang="en-US"/>
          </a:p>
        </p:txBody>
      </p:sp>
      <p:sp>
        <p:nvSpPr>
          <p:cNvPr id="6" name="矩形 5"/>
          <p:cNvSpPr/>
          <p:nvPr/>
        </p:nvSpPr>
        <p:spPr bwMode="auto">
          <a:xfrm>
            <a:off x="2055802" y="1293383"/>
            <a:ext cx="5057795" cy="4401205"/>
          </a:xfrm>
          <a:prstGeom prst="rect">
            <a:avLst/>
          </a:prstGeom>
          <a:noFill/>
        </p:spPr>
        <p:txBody>
          <a:bodyPr wrap="none">
            <a:spAutoFit/>
            <a:scene3d>
              <a:camera prst="perspectiveFront"/>
              <a:lightRig rig="threePt" dir="t"/>
            </a:scene3d>
          </a:bodyPr>
          <a:lstStyle/>
          <a:p>
            <a:pPr marL="914400" lvl="1" indent="-457200" defTabSz="1050290">
              <a:lnSpc>
                <a:spcPct val="200000"/>
              </a:lnSpc>
              <a:buFont typeface="Wingdings" panose="05000000000000000000" pitchFamily="2" charset="2"/>
              <a:buChar char="p"/>
              <a:defRPr/>
            </a:pPr>
            <a:r>
              <a:rPr lang="zh-CN" altLang="en-US" sz="2800" b="1" dirty="0">
                <a:ln w="3175" cmpd="sng">
                  <a:noFill/>
                  <a:prstDash val="solid"/>
                </a:ln>
                <a:solidFill>
                  <a:srgbClr val="002060"/>
                </a:solidFill>
                <a:latin typeface="微软雅黑" panose="020B0503020204020204" pitchFamily="34" charset="-122"/>
                <a:ea typeface="微软雅黑" panose="020B0503020204020204" pitchFamily="34" charset="-122"/>
              </a:rPr>
              <a:t>数据类型</a:t>
            </a:r>
            <a:endParaRPr lang="en-US" altLang="zh-CN" sz="2800" b="1" dirty="0">
              <a:ln w="3175" cmpd="sng">
                <a:noFill/>
                <a:prstDash val="solid"/>
              </a:ln>
              <a:solidFill>
                <a:srgbClr val="002060"/>
              </a:solidFill>
              <a:latin typeface="微软雅黑" panose="020B0503020204020204" pitchFamily="34" charset="-122"/>
              <a:ea typeface="微软雅黑" panose="020B0503020204020204" pitchFamily="34" charset="-122"/>
            </a:endParaRPr>
          </a:p>
          <a:p>
            <a:pPr marL="914400" lvl="1" indent="-457200" defTabSz="1050290">
              <a:lnSpc>
                <a:spcPct val="200000"/>
              </a:lnSpc>
              <a:buFont typeface="Wingdings" panose="05000000000000000000" pitchFamily="2" charset="2"/>
              <a:buChar char="p"/>
              <a:defRPr/>
            </a:pPr>
            <a:r>
              <a:rPr lang="zh-CN" altLang="en-US" sz="2800" b="1" dirty="0">
                <a:ln w="3175" cmpd="sng">
                  <a:noFill/>
                  <a:prstDash val="solid"/>
                </a:ln>
                <a:solidFill>
                  <a:srgbClr val="002060"/>
                </a:solidFill>
                <a:latin typeface="微软雅黑" panose="020B0503020204020204" pitchFamily="34" charset="-122"/>
                <a:ea typeface="微软雅黑" panose="020B0503020204020204" pitchFamily="34" charset="-122"/>
              </a:rPr>
              <a:t>程序结构和语句</a:t>
            </a:r>
            <a:endParaRPr lang="en-US" altLang="zh-CN" sz="2800" b="1" dirty="0">
              <a:ln w="3175" cmpd="sng">
                <a:noFill/>
                <a:prstDash val="solid"/>
              </a:ln>
              <a:solidFill>
                <a:srgbClr val="002060"/>
              </a:solidFill>
              <a:latin typeface="微软雅黑" panose="020B0503020204020204" pitchFamily="34" charset="-122"/>
              <a:ea typeface="微软雅黑" panose="020B0503020204020204" pitchFamily="34" charset="-122"/>
            </a:endParaRPr>
          </a:p>
          <a:p>
            <a:pPr marL="914400" lvl="1" indent="-457200" defTabSz="1050290">
              <a:lnSpc>
                <a:spcPct val="200000"/>
              </a:lnSpc>
              <a:buFont typeface="Wingdings" panose="05000000000000000000" pitchFamily="2" charset="2"/>
              <a:buChar char="p"/>
              <a:defRPr/>
            </a:pPr>
            <a:r>
              <a:rPr lang="zh-CN" altLang="en-US" sz="2800" b="1" dirty="0">
                <a:ln w="3175" cmpd="sng">
                  <a:noFill/>
                  <a:prstDash val="solid"/>
                </a:ln>
                <a:solidFill>
                  <a:srgbClr val="002060"/>
                </a:solidFill>
                <a:latin typeface="微软雅黑" panose="020B0503020204020204" pitchFamily="34" charset="-122"/>
                <a:ea typeface="微软雅黑" panose="020B0503020204020204" pitchFamily="34" charset="-122"/>
              </a:rPr>
              <a:t>游标</a:t>
            </a:r>
            <a:endParaRPr lang="en-US" altLang="zh-CN" sz="2800" b="1" dirty="0">
              <a:ln w="3175" cmpd="sng">
                <a:noFill/>
                <a:prstDash val="solid"/>
              </a:ln>
              <a:solidFill>
                <a:srgbClr val="002060"/>
              </a:solidFill>
              <a:latin typeface="微软雅黑" panose="020B0503020204020204" pitchFamily="34" charset="-122"/>
              <a:ea typeface="微软雅黑" panose="020B0503020204020204" pitchFamily="34" charset="-122"/>
            </a:endParaRPr>
          </a:p>
          <a:p>
            <a:pPr marL="914400" lvl="1" indent="-457200" defTabSz="1050290">
              <a:lnSpc>
                <a:spcPct val="200000"/>
              </a:lnSpc>
              <a:buFont typeface="Wingdings" panose="05000000000000000000" pitchFamily="2" charset="2"/>
              <a:buChar char="p"/>
              <a:defRPr/>
            </a:pPr>
            <a:r>
              <a:rPr lang="zh-CN" altLang="en-US" sz="2800" b="1" dirty="0">
                <a:ln w="3175" cmpd="sng">
                  <a:noFill/>
                  <a:prstDash val="solid"/>
                </a:ln>
                <a:solidFill>
                  <a:srgbClr val="002060"/>
                </a:solidFill>
                <a:latin typeface="微软雅黑" panose="020B0503020204020204" pitchFamily="34" charset="-122"/>
                <a:ea typeface="微软雅黑" panose="020B0503020204020204" pitchFamily="34" charset="-122"/>
              </a:rPr>
              <a:t>存储过程、函数、触发器</a:t>
            </a:r>
            <a:endParaRPr lang="en-US" altLang="zh-CN" sz="2800" b="1" dirty="0">
              <a:ln w="3175" cmpd="sng">
                <a:noFill/>
                <a:prstDash val="solid"/>
              </a:ln>
              <a:solidFill>
                <a:srgbClr val="002060"/>
              </a:solidFill>
              <a:latin typeface="微软雅黑" panose="020B0503020204020204" pitchFamily="34" charset="-122"/>
              <a:ea typeface="微软雅黑" panose="020B0503020204020204" pitchFamily="34" charset="-122"/>
            </a:endParaRPr>
          </a:p>
          <a:p>
            <a:pPr marL="914400" lvl="1" indent="-457200" defTabSz="1050290">
              <a:lnSpc>
                <a:spcPct val="200000"/>
              </a:lnSpc>
              <a:buFont typeface="Wingdings" panose="05000000000000000000" pitchFamily="2" charset="2"/>
              <a:buChar char="p"/>
              <a:defRPr/>
            </a:pPr>
            <a:r>
              <a:rPr lang="zh-CN" altLang="en-US" sz="2800" b="1" dirty="0">
                <a:ln w="3175" cmpd="sng">
                  <a:noFill/>
                  <a:prstDash val="solid"/>
                </a:ln>
                <a:solidFill>
                  <a:srgbClr val="C00000"/>
                </a:solidFill>
                <a:latin typeface="微软雅黑" panose="020B0503020204020204" pitchFamily="34" charset="-122"/>
                <a:ea typeface="微软雅黑" panose="020B0503020204020204" pitchFamily="34" charset="-122"/>
              </a:rPr>
              <a:t>程序包</a:t>
            </a:r>
            <a:endParaRPr lang="en-US" altLang="zh-CN" sz="2800" b="1" dirty="0">
              <a:ln w="3175" cmpd="sng">
                <a:noFill/>
                <a:prstDash val="solid"/>
              </a:ln>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09259" y="1362999"/>
            <a:ext cx="8525482" cy="4776544"/>
          </a:xfrm>
          <a:prstGeom prst="rect">
            <a:avLst/>
          </a:prstGeom>
          <a:noFill/>
        </p:spPr>
        <p:style>
          <a:lnRef idx="2">
            <a:schemeClr val="accent6"/>
          </a:lnRef>
          <a:fillRef idx="1">
            <a:schemeClr val="lt1"/>
          </a:fillRef>
          <a:effectRef idx="0">
            <a:schemeClr val="accent6"/>
          </a:effectRef>
          <a:fontRef idx="minor">
            <a:schemeClr val="dk1"/>
          </a:fontRef>
        </p:style>
        <p:txBody>
          <a:bodyPr wrap="square">
            <a:noAutofit/>
          </a:bodyPr>
          <a:lstStyle/>
          <a:p>
            <a:pPr>
              <a:lnSpc>
                <a:spcPct val="150000"/>
              </a:lnSpc>
            </a:pPr>
            <a:r>
              <a:rPr lang="zh-CN" altLang="en-US" sz="2200" b="1" dirty="0">
                <a:solidFill>
                  <a:schemeClr val="tx1"/>
                </a:solidFill>
                <a:latin typeface="Euclid" panose="02020503060505020303" pitchFamily="18" charset="0"/>
                <a:ea typeface="华文细黑" panose="02010600040101010101" pitchFamily="2" charset="-122"/>
              </a:rPr>
              <a:t>      包是一组相关过程、函数、变量、常量和游标等 </a:t>
            </a:r>
            <a:r>
              <a:rPr lang="en-US" altLang="zh-CN" sz="2200" b="1" dirty="0">
                <a:solidFill>
                  <a:schemeClr val="tx1"/>
                </a:solidFill>
                <a:latin typeface="Euclid" panose="02020503060505020303" pitchFamily="18" charset="0"/>
                <a:ea typeface="华文细黑" panose="02010600040101010101" pitchFamily="2" charset="-122"/>
              </a:rPr>
              <a:t>PL/SQL </a:t>
            </a:r>
            <a:r>
              <a:rPr lang="zh-CN" altLang="en-US" sz="2200" b="1" dirty="0">
                <a:solidFill>
                  <a:schemeClr val="tx1"/>
                </a:solidFill>
                <a:latin typeface="Euclid" panose="02020503060505020303" pitchFamily="18" charset="0"/>
                <a:ea typeface="华文细黑" panose="02010600040101010101" pitchFamily="2" charset="-122"/>
              </a:rPr>
              <a:t>程序设计元素的组合，它具有面向对象程序设计语言的特点，是对这些 </a:t>
            </a:r>
            <a:r>
              <a:rPr lang="en-US" altLang="zh-CN" sz="2200" b="1" dirty="0">
                <a:solidFill>
                  <a:schemeClr val="tx1"/>
                </a:solidFill>
                <a:latin typeface="Euclid" panose="02020503060505020303" pitchFamily="18" charset="0"/>
                <a:ea typeface="华文细黑" panose="02010600040101010101" pitchFamily="2" charset="-122"/>
              </a:rPr>
              <a:t>PL/SQL </a:t>
            </a:r>
            <a:r>
              <a:rPr lang="zh-CN" altLang="en-US" sz="2200" b="1" dirty="0">
                <a:solidFill>
                  <a:schemeClr val="tx1"/>
                </a:solidFill>
                <a:latin typeface="Euclid" panose="02020503060505020303" pitchFamily="18" charset="0"/>
                <a:ea typeface="华文细黑" panose="02010600040101010101" pitchFamily="2" charset="-122"/>
              </a:rPr>
              <a:t>程序设计元素的封装。包类似于 </a:t>
            </a:r>
            <a:r>
              <a:rPr lang="en-US" altLang="zh-CN" sz="2200" b="1" dirty="0">
                <a:solidFill>
                  <a:schemeClr val="tx1"/>
                </a:solidFill>
                <a:latin typeface="Euclid" panose="02020503060505020303" pitchFamily="18" charset="0"/>
                <a:ea typeface="华文细黑" panose="02010600040101010101" pitchFamily="2" charset="-122"/>
              </a:rPr>
              <a:t>C++ </a:t>
            </a:r>
            <a:r>
              <a:rPr lang="zh-CN" altLang="en-US" sz="2200" b="1" dirty="0">
                <a:solidFill>
                  <a:schemeClr val="tx1"/>
                </a:solidFill>
                <a:latin typeface="Euclid" panose="02020503060505020303" pitchFamily="18" charset="0"/>
                <a:ea typeface="华文细黑" panose="02010600040101010101" pitchFamily="2" charset="-122"/>
              </a:rPr>
              <a:t>和 </a:t>
            </a:r>
            <a:r>
              <a:rPr lang="en-US" altLang="zh-CN" sz="2200" b="1" dirty="0">
                <a:solidFill>
                  <a:schemeClr val="tx1"/>
                </a:solidFill>
                <a:latin typeface="Euclid" panose="02020503060505020303" pitchFamily="18" charset="0"/>
                <a:ea typeface="华文细黑" panose="02010600040101010101" pitchFamily="2" charset="-122"/>
              </a:rPr>
              <a:t>JAVA </a:t>
            </a:r>
            <a:r>
              <a:rPr lang="zh-CN" altLang="en-US" sz="2200" b="1" dirty="0">
                <a:solidFill>
                  <a:schemeClr val="tx1"/>
                </a:solidFill>
                <a:latin typeface="Euclid" panose="02020503060505020303" pitchFamily="18" charset="0"/>
                <a:ea typeface="华文细黑" panose="02010600040101010101" pitchFamily="2" charset="-122"/>
              </a:rPr>
              <a:t>语言中的类。</a:t>
            </a:r>
            <a:endParaRPr lang="en-US" altLang="zh-CN" sz="2200" b="1" dirty="0">
              <a:solidFill>
                <a:schemeClr val="tx1"/>
              </a:solidFill>
              <a:latin typeface="Euclid" panose="02020503060505020303" pitchFamily="18" charset="0"/>
              <a:ea typeface="华文细黑" panose="02010600040101010101" pitchFamily="2" charset="-122"/>
            </a:endParaRPr>
          </a:p>
          <a:p>
            <a:pPr marL="342900" indent="-342900">
              <a:lnSpc>
                <a:spcPct val="150000"/>
              </a:lnSpc>
              <a:buFont typeface="Wingdings" panose="05000000000000000000" pitchFamily="2" charset="2"/>
              <a:buChar char="l"/>
            </a:pPr>
            <a:r>
              <a:rPr lang="zh-CN" altLang="en-US" sz="2200" b="1" dirty="0">
                <a:solidFill>
                  <a:srgbClr val="C00000"/>
                </a:solidFill>
                <a:latin typeface="Euclid" panose="02020503060505020303" pitchFamily="18" charset="0"/>
                <a:ea typeface="华文细黑" panose="02010600040101010101" pitchFamily="2" charset="-122"/>
              </a:rPr>
              <a:t>说明部分</a:t>
            </a:r>
            <a:r>
              <a:rPr lang="zh-CN" altLang="en-US" sz="2200" b="1" dirty="0">
                <a:solidFill>
                  <a:schemeClr val="tx1"/>
                </a:solidFill>
                <a:latin typeface="Euclid" panose="02020503060505020303" pitchFamily="18" charset="0"/>
                <a:ea typeface="华文细黑" panose="02010600040101010101" pitchFamily="2" charset="-122"/>
              </a:rPr>
              <a:t>：包与应用程序之间的接口， 只是过程、函数、游标等的名称或首部，其中过程和函数只包括原型信息，</a:t>
            </a:r>
            <a:r>
              <a:rPr lang="zh-CN" altLang="en-US" sz="2200" b="1" dirty="0">
                <a:solidFill>
                  <a:srgbClr val="7030A0"/>
                </a:solidFill>
                <a:latin typeface="Euclid" panose="02020503060505020303" pitchFamily="18" charset="0"/>
                <a:ea typeface="华文细黑" panose="02010600040101010101" pitchFamily="2" charset="-122"/>
              </a:rPr>
              <a:t>不包含任何子程序代码</a:t>
            </a:r>
            <a:r>
              <a:rPr lang="zh-CN" altLang="en-US" sz="2200" b="1" dirty="0">
                <a:solidFill>
                  <a:schemeClr val="tx1"/>
                </a:solidFill>
                <a:latin typeface="Euclid" panose="02020503060505020303" pitchFamily="18" charset="0"/>
                <a:ea typeface="华文细黑" panose="02010600040101010101" pitchFamily="2" charset="-122"/>
              </a:rPr>
              <a:t>。 </a:t>
            </a:r>
            <a:endParaRPr lang="en-US" altLang="zh-CN" sz="2200" b="1" dirty="0">
              <a:solidFill>
                <a:schemeClr val="tx1"/>
              </a:solidFill>
              <a:latin typeface="Euclid" panose="02020503060505020303" pitchFamily="18" charset="0"/>
              <a:ea typeface="华文细黑" panose="02010600040101010101" pitchFamily="2" charset="-122"/>
            </a:endParaRPr>
          </a:p>
          <a:p>
            <a:pPr marL="342900" indent="-342900">
              <a:lnSpc>
                <a:spcPct val="150000"/>
              </a:lnSpc>
              <a:buFont typeface="Wingdings" panose="05000000000000000000" pitchFamily="2" charset="2"/>
              <a:buChar char="l"/>
            </a:pPr>
            <a:r>
              <a:rPr lang="zh-CN" altLang="en-US" sz="2200" b="1" dirty="0">
                <a:solidFill>
                  <a:srgbClr val="C00000"/>
                </a:solidFill>
                <a:latin typeface="Euclid" panose="02020503060505020303" pitchFamily="18" charset="0"/>
                <a:ea typeface="华文细黑" panose="02010600040101010101" pitchFamily="2" charset="-122"/>
              </a:rPr>
              <a:t>包体部分</a:t>
            </a:r>
            <a:r>
              <a:rPr lang="zh-CN" altLang="en-US" sz="2200" b="1" dirty="0">
                <a:solidFill>
                  <a:schemeClr val="tx1"/>
                </a:solidFill>
                <a:latin typeface="Euclid" panose="02020503060505020303" pitchFamily="18" charset="0"/>
                <a:ea typeface="华文细黑" panose="02010600040101010101" pitchFamily="2" charset="-122"/>
              </a:rPr>
              <a:t>：过程、函数、游标等的具体实现。包体中还可以包括在规范中没有声明的变量、游标、类型、异常、过程和函数，但是它们是私有元素，只能由同一包体中其他过程和函数使用。</a:t>
            </a:r>
            <a:endParaRPr lang="zh-CN" altLang="en-US" sz="2200" b="1" dirty="0">
              <a:solidFill>
                <a:schemeClr val="tx1"/>
              </a:solidFill>
              <a:latin typeface="Euclid" panose="02020503060505020303" pitchFamily="18" charset="0"/>
              <a:ea typeface="华文细黑" panose="02010600040101010101" pitchFamily="2" charset="-122"/>
            </a:endParaRPr>
          </a:p>
        </p:txBody>
      </p:sp>
      <p:sp>
        <p:nvSpPr>
          <p:cNvPr id="3" name="矩形 2"/>
          <p:cNvSpPr/>
          <p:nvPr/>
        </p:nvSpPr>
        <p:spPr>
          <a:xfrm>
            <a:off x="177420" y="84222"/>
            <a:ext cx="1415772"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程序包</a:t>
            </a:r>
            <a:endParaRPr lang="zh-CN" altLang="en-US" sz="3200" b="1" dirty="0">
              <a:ln w="0"/>
              <a:latin typeface="华文细黑" panose="02010600040101010101" pitchFamily="2" charset="-122"/>
              <a:ea typeface="华文细黑" panose="02010600040101010101" pitchFamily="2" charset="-122"/>
            </a:endParaRPr>
          </a:p>
        </p:txBody>
      </p:sp>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dirty="0"/>
          </a:p>
        </p:txBody>
      </p:sp>
      <p:sp>
        <p:nvSpPr>
          <p:cNvPr id="6" name="矩形 5"/>
          <p:cNvSpPr/>
          <p:nvPr/>
        </p:nvSpPr>
        <p:spPr>
          <a:xfrm>
            <a:off x="309259" y="859709"/>
            <a:ext cx="8525482" cy="461665"/>
          </a:xfrm>
          <a:prstGeom prst="rect">
            <a:avLst/>
          </a:prstGeom>
        </p:spPr>
        <p:txBody>
          <a:bodyPr wrap="square">
            <a:spAutoFit/>
          </a:bodyPr>
          <a:lstStyle/>
          <a:p>
            <a:pPr marL="342900" indent="-342900">
              <a:buFont typeface="Wingdings" panose="05000000000000000000" pitchFamily="2" charset="2"/>
              <a:buChar char="p"/>
            </a:pPr>
            <a:r>
              <a:rPr lang="zh-CN" altLang="en-US" sz="2400" b="1" dirty="0">
                <a:solidFill>
                  <a:srgbClr val="C00000"/>
                </a:solidFill>
                <a:latin typeface="华文中宋" panose="02010600040101010101" pitchFamily="2" charset="-122"/>
                <a:ea typeface="华文中宋" panose="02010600040101010101" pitchFamily="2" charset="-122"/>
              </a:rPr>
              <a:t>程序包</a:t>
            </a:r>
            <a:endParaRPr lang="zh-CN" altLang="en-US" sz="2400" b="1" dirty="0">
              <a:solidFill>
                <a:srgbClr val="C00000"/>
              </a:solidFill>
              <a:latin typeface="华文中宋" panose="02010600040101010101" pitchFamily="2" charset="-122"/>
              <a:ea typeface="华文中宋" panose="0201060004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dirty="0"/>
          </a:p>
        </p:txBody>
      </p:sp>
      <p:sp>
        <p:nvSpPr>
          <p:cNvPr id="6" name="矩形 5"/>
          <p:cNvSpPr/>
          <p:nvPr/>
        </p:nvSpPr>
        <p:spPr>
          <a:xfrm>
            <a:off x="309259" y="859709"/>
            <a:ext cx="8525482" cy="461665"/>
          </a:xfrm>
          <a:prstGeom prst="rect">
            <a:avLst/>
          </a:prstGeom>
        </p:spPr>
        <p:txBody>
          <a:bodyPr wrap="square">
            <a:spAutoFit/>
          </a:bodyPr>
          <a:lstStyle/>
          <a:p>
            <a:pPr marL="342900" indent="-342900">
              <a:buFont typeface="Wingdings" panose="05000000000000000000" pitchFamily="2" charset="2"/>
              <a:buChar char="p"/>
            </a:pPr>
            <a:r>
              <a:rPr lang="zh-CN" altLang="en-US" sz="2400" b="1" dirty="0">
                <a:solidFill>
                  <a:srgbClr val="C00000"/>
                </a:solidFill>
                <a:latin typeface="华文中宋" panose="02010600040101010101" pitchFamily="2" charset="-122"/>
                <a:ea typeface="华文中宋" panose="02010600040101010101" pitchFamily="2" charset="-122"/>
              </a:rPr>
              <a:t>类型概览</a:t>
            </a:r>
            <a:endParaRPr lang="zh-CN" altLang="en-US" sz="2400" b="1" dirty="0">
              <a:solidFill>
                <a:srgbClr val="C00000"/>
              </a:solidFill>
              <a:latin typeface="华文中宋" panose="02010600040101010101" pitchFamily="2" charset="-122"/>
              <a:ea typeface="华文中宋" panose="02010600040101010101" pitchFamily="2" charset="-122"/>
            </a:endParaRPr>
          </a:p>
        </p:txBody>
      </p:sp>
      <p:sp>
        <p:nvSpPr>
          <p:cNvPr id="7" name="矩形 6"/>
          <p:cNvSpPr/>
          <p:nvPr/>
        </p:nvSpPr>
        <p:spPr>
          <a:xfrm>
            <a:off x="309259" y="1363000"/>
            <a:ext cx="8525482" cy="5177500"/>
          </a:xfrm>
          <a:prstGeom prst="rect">
            <a:avLst/>
          </a:prstGeom>
          <a:noFill/>
        </p:spPr>
        <p:style>
          <a:lnRef idx="2">
            <a:schemeClr val="accent6"/>
          </a:lnRef>
          <a:fillRef idx="1">
            <a:schemeClr val="lt1"/>
          </a:fillRef>
          <a:effectRef idx="0">
            <a:schemeClr val="accent6"/>
          </a:effectRef>
          <a:fontRef idx="minor">
            <a:schemeClr val="dk1"/>
          </a:fontRef>
        </p:style>
        <p:txBody>
          <a:bodyPr wrap="square">
            <a:noAutofit/>
          </a:bodyPr>
          <a:lstStyle/>
          <a:p>
            <a:pPr marL="342900" indent="-342900">
              <a:lnSpc>
                <a:spcPct val="150000"/>
              </a:lnSpc>
              <a:buFont typeface="Wingdings" panose="05000000000000000000" pitchFamily="2" charset="2"/>
              <a:buChar char="l"/>
            </a:pPr>
            <a:r>
              <a:rPr lang="zh-CN" altLang="en-US" sz="2000" b="1" dirty="0">
                <a:solidFill>
                  <a:srgbClr val="C00000"/>
                </a:solidFill>
                <a:latin typeface="Euclid" panose="02020503060505020303" pitchFamily="18" charset="0"/>
                <a:ea typeface="华文细黑" panose="02010600040101010101" pitchFamily="2" charset="-122"/>
              </a:rPr>
              <a:t>系统预定义类型</a:t>
            </a:r>
            <a:endParaRPr lang="en-US" altLang="zh-CN" sz="2000" b="1" dirty="0">
              <a:solidFill>
                <a:srgbClr val="C00000"/>
              </a:solidFill>
              <a:latin typeface="Euclid" panose="02020503060505020303" pitchFamily="18" charset="0"/>
              <a:ea typeface="华文细黑" panose="02010600040101010101" pitchFamily="2" charset="-122"/>
            </a:endParaRPr>
          </a:p>
          <a:p>
            <a:pPr marL="800100" lvl="1" indent="-342900">
              <a:lnSpc>
                <a:spcPct val="150000"/>
              </a:lnSpc>
              <a:buFont typeface="Wingdings" panose="05000000000000000000" pitchFamily="2" charset="2"/>
              <a:buChar char="l"/>
            </a:pPr>
            <a:r>
              <a:rPr lang="zh-CN" altLang="en-US" sz="2000" b="1" dirty="0">
                <a:solidFill>
                  <a:schemeClr val="tx1"/>
                </a:solidFill>
                <a:latin typeface="Euclid" panose="02020503060505020303" pitchFamily="18" charset="0"/>
                <a:ea typeface="华文细黑" panose="02010600040101010101" pitchFamily="2" charset="-122"/>
              </a:rPr>
              <a:t>标量型：标量数据类型的变量</a:t>
            </a:r>
            <a:r>
              <a:rPr lang="zh-CN" altLang="en-US" sz="2000" b="1" dirty="0">
                <a:solidFill>
                  <a:srgbClr val="7030A0"/>
                </a:solidFill>
                <a:latin typeface="Calibri Light" panose="020F0302020204030204" pitchFamily="34" charset="0"/>
                <a:ea typeface="华文细黑" panose="02010600040101010101" pitchFamily="2" charset="-122"/>
                <a:cs typeface="Calibri Light" panose="020F0302020204030204" pitchFamily="34" charset="0"/>
              </a:rPr>
              <a:t>只有一个值</a:t>
            </a:r>
            <a:r>
              <a:rPr lang="zh-CN" altLang="en-US" sz="2000" b="1" dirty="0">
                <a:solidFill>
                  <a:schemeClr val="tx1"/>
                </a:solidFill>
                <a:latin typeface="Euclid" panose="02020503060505020303" pitchFamily="18" charset="0"/>
                <a:ea typeface="华文细黑" panose="02010600040101010101" pitchFamily="2" charset="-122"/>
              </a:rPr>
              <a:t>，且内部没有分量。包括数值型，字符型，日期</a:t>
            </a:r>
            <a:r>
              <a:rPr lang="en-US" altLang="zh-CN" sz="2000" b="1" dirty="0">
                <a:solidFill>
                  <a:schemeClr val="tx1"/>
                </a:solidFill>
                <a:latin typeface="Euclid" panose="02020503060505020303" pitchFamily="18" charset="0"/>
                <a:ea typeface="华文细黑" panose="02010600040101010101" pitchFamily="2" charset="-122"/>
              </a:rPr>
              <a:t>/</a:t>
            </a:r>
            <a:r>
              <a:rPr lang="zh-CN" altLang="en-US" sz="2000" b="1" dirty="0">
                <a:solidFill>
                  <a:schemeClr val="tx1"/>
                </a:solidFill>
                <a:latin typeface="Euclid" panose="02020503060505020303" pitchFamily="18" charset="0"/>
                <a:ea typeface="华文细黑" panose="02010600040101010101" pitchFamily="2" charset="-122"/>
              </a:rPr>
              <a:t>时间型和布尔型。</a:t>
            </a:r>
            <a:endParaRPr lang="en-US" altLang="zh-CN" sz="2000" b="1" dirty="0">
              <a:solidFill>
                <a:schemeClr val="tx1"/>
              </a:solidFill>
              <a:latin typeface="Euclid" panose="02020503060505020303" pitchFamily="18" charset="0"/>
              <a:ea typeface="华文细黑" panose="02010600040101010101" pitchFamily="2" charset="-122"/>
            </a:endParaRPr>
          </a:p>
          <a:p>
            <a:pPr marL="800100" lvl="1" indent="-342900">
              <a:lnSpc>
                <a:spcPct val="150000"/>
              </a:lnSpc>
              <a:buFont typeface="Wingdings" panose="05000000000000000000" pitchFamily="2" charset="2"/>
              <a:buChar char="l"/>
            </a:pPr>
            <a:r>
              <a:rPr lang="zh-CN" altLang="en-US" sz="2000" b="1" dirty="0">
                <a:solidFill>
                  <a:srgbClr val="7030A0"/>
                </a:solidFill>
                <a:latin typeface="Euclid" panose="02020503060505020303" pitchFamily="18" charset="0"/>
                <a:ea typeface="华文细黑" panose="02010600040101010101" pitchFamily="2" charset="-122"/>
              </a:rPr>
              <a:t>复合型：</a:t>
            </a:r>
            <a:r>
              <a:rPr lang="zh-CN" altLang="en-US" sz="2000" b="1" dirty="0">
                <a:solidFill>
                  <a:schemeClr val="tx1"/>
                </a:solidFill>
                <a:latin typeface="Euclid" panose="02020503060505020303" pitchFamily="18" charset="0"/>
                <a:ea typeface="华文细黑" panose="02010600040101010101" pitchFamily="2" charset="-122"/>
              </a:rPr>
              <a:t>含有能够被单独操作的内部组件，包括 </a:t>
            </a:r>
            <a:r>
              <a:rPr lang="en-US" altLang="zh-CN" sz="2000" b="1" dirty="0">
                <a:solidFill>
                  <a:srgbClr val="7030A0"/>
                </a:solidFill>
                <a:latin typeface="Calibri Light" panose="020F0302020204030204" pitchFamily="34" charset="0"/>
                <a:ea typeface="华文细黑" panose="02010600040101010101" pitchFamily="2" charset="-122"/>
                <a:cs typeface="Calibri Light" panose="020F0302020204030204" pitchFamily="34" charset="0"/>
              </a:rPr>
              <a:t>record</a:t>
            </a:r>
            <a:r>
              <a:rPr lang="zh-CN" altLang="en-US" sz="2000" b="1" dirty="0">
                <a:solidFill>
                  <a:srgbClr val="7030A0"/>
                </a:solidFill>
                <a:latin typeface="Calibri Light" panose="020F0302020204030204" pitchFamily="34" charset="0"/>
                <a:ea typeface="华文细黑" panose="02010600040101010101" pitchFamily="2" charset="-122"/>
                <a:cs typeface="Calibri Light" panose="020F0302020204030204" pitchFamily="34" charset="0"/>
              </a:rPr>
              <a:t>，</a:t>
            </a:r>
            <a:r>
              <a:rPr lang="en-US" altLang="zh-CN" sz="2000" b="1" dirty="0">
                <a:solidFill>
                  <a:srgbClr val="7030A0"/>
                </a:solidFill>
                <a:latin typeface="Calibri Light" panose="020F0302020204030204" pitchFamily="34" charset="0"/>
                <a:ea typeface="华文细黑" panose="02010600040101010101" pitchFamily="2" charset="-122"/>
                <a:cs typeface="Calibri Light" panose="020F0302020204030204" pitchFamily="34" charset="0"/>
              </a:rPr>
              <a:t>table </a:t>
            </a:r>
            <a:r>
              <a:rPr lang="zh-CN" altLang="en-US" sz="2000" b="1" dirty="0">
                <a:solidFill>
                  <a:schemeClr val="tx1"/>
                </a:solidFill>
                <a:latin typeface="Euclid" panose="02020503060505020303" pitchFamily="18" charset="0"/>
                <a:ea typeface="华文细黑" panose="02010600040101010101" pitchFamily="2" charset="-122"/>
              </a:rPr>
              <a:t>和 </a:t>
            </a:r>
            <a:r>
              <a:rPr lang="en-US" altLang="zh-CN" sz="2000" b="1" dirty="0">
                <a:solidFill>
                  <a:srgbClr val="7030A0"/>
                </a:solidFill>
                <a:latin typeface="Calibri Light" panose="020F0302020204030204" pitchFamily="34" charset="0"/>
                <a:ea typeface="华文细黑" panose="02010600040101010101" pitchFamily="2" charset="-122"/>
                <a:cs typeface="Calibri Light" panose="020F0302020204030204" pitchFamily="34" charset="0"/>
              </a:rPr>
              <a:t>cursor </a:t>
            </a:r>
            <a:r>
              <a:rPr lang="zh-CN" altLang="en-US" sz="2000" b="1" dirty="0">
                <a:solidFill>
                  <a:schemeClr val="tx1"/>
                </a:solidFill>
                <a:latin typeface="Euclid" panose="02020503060505020303" pitchFamily="18" charset="0"/>
                <a:ea typeface="华文细黑" panose="02010600040101010101" pitchFamily="2" charset="-122"/>
              </a:rPr>
              <a:t>型。</a:t>
            </a:r>
            <a:endParaRPr lang="en-US" altLang="zh-CN" sz="2000" b="1" dirty="0">
              <a:solidFill>
                <a:schemeClr val="tx1"/>
              </a:solidFill>
              <a:latin typeface="Euclid" panose="02020503060505020303" pitchFamily="18" charset="0"/>
              <a:ea typeface="华文细黑" panose="02010600040101010101" pitchFamily="2" charset="-122"/>
            </a:endParaRPr>
          </a:p>
          <a:p>
            <a:pPr marL="800100" lvl="1" indent="-342900">
              <a:lnSpc>
                <a:spcPct val="150000"/>
              </a:lnSpc>
              <a:buFont typeface="Wingdings" panose="05000000000000000000" pitchFamily="2" charset="2"/>
              <a:buChar char="l"/>
            </a:pPr>
            <a:r>
              <a:rPr lang="en-US" altLang="zh-CN" sz="2000" b="1" dirty="0">
                <a:solidFill>
                  <a:schemeClr val="tx1"/>
                </a:solidFill>
                <a:latin typeface="Euclid" panose="02020503060505020303" pitchFamily="18" charset="0"/>
                <a:ea typeface="华文细黑" panose="02010600040101010101" pitchFamily="2" charset="-122"/>
              </a:rPr>
              <a:t>LOB </a:t>
            </a:r>
            <a:r>
              <a:rPr lang="zh-CN" altLang="en-US" sz="2000" b="1" dirty="0">
                <a:solidFill>
                  <a:schemeClr val="tx1"/>
                </a:solidFill>
                <a:latin typeface="Euclid" panose="02020503060505020303" pitchFamily="18" charset="0"/>
                <a:ea typeface="华文细黑" panose="02010600040101010101" pitchFamily="2" charset="-122"/>
              </a:rPr>
              <a:t>型：专门用于存储大对象的数据，包括大文本、图像图像、视频剪辑等。分为内部 </a:t>
            </a:r>
            <a:r>
              <a:rPr lang="en-US" altLang="zh-CN" sz="2000" b="1" dirty="0">
                <a:solidFill>
                  <a:schemeClr val="tx1"/>
                </a:solidFill>
                <a:latin typeface="Euclid" panose="02020503060505020303" pitchFamily="18" charset="0"/>
                <a:ea typeface="华文细黑" panose="02010600040101010101" pitchFamily="2" charset="-122"/>
              </a:rPr>
              <a:t>LOB </a:t>
            </a:r>
            <a:r>
              <a:rPr lang="zh-CN" altLang="en-US" sz="2000" b="1" dirty="0">
                <a:solidFill>
                  <a:schemeClr val="tx1"/>
                </a:solidFill>
                <a:latin typeface="Euclid" panose="02020503060505020303" pitchFamily="18" charset="0"/>
                <a:ea typeface="华文细黑" panose="02010600040101010101" pitchFamily="2" charset="-122"/>
              </a:rPr>
              <a:t>和外部 </a:t>
            </a:r>
            <a:r>
              <a:rPr lang="en-US" altLang="zh-CN" sz="2000" b="1" dirty="0">
                <a:solidFill>
                  <a:schemeClr val="tx1"/>
                </a:solidFill>
                <a:latin typeface="Euclid" panose="02020503060505020303" pitchFamily="18" charset="0"/>
                <a:ea typeface="华文细黑" panose="02010600040101010101" pitchFamily="2" charset="-122"/>
              </a:rPr>
              <a:t>LOB</a:t>
            </a:r>
            <a:r>
              <a:rPr lang="zh-CN" altLang="en-US" sz="2000" b="1" dirty="0">
                <a:solidFill>
                  <a:schemeClr val="tx1"/>
                </a:solidFill>
                <a:latin typeface="Euclid" panose="02020503060505020303" pitchFamily="18" charset="0"/>
                <a:ea typeface="华文细黑" panose="02010600040101010101" pitchFamily="2" charset="-122"/>
              </a:rPr>
              <a:t>。</a:t>
            </a:r>
            <a:endParaRPr lang="en-US" altLang="zh-CN" sz="2000" b="1" dirty="0">
              <a:solidFill>
                <a:schemeClr val="tx1"/>
              </a:solidFill>
              <a:latin typeface="Euclid" panose="02020503060505020303" pitchFamily="18" charset="0"/>
              <a:ea typeface="华文细黑" panose="02010600040101010101" pitchFamily="2" charset="-122"/>
            </a:endParaRPr>
          </a:p>
          <a:p>
            <a:pPr marL="800100" lvl="1" indent="-342900">
              <a:lnSpc>
                <a:spcPct val="150000"/>
              </a:lnSpc>
              <a:buFont typeface="Wingdings" panose="05000000000000000000" pitchFamily="2" charset="2"/>
              <a:buChar char="l"/>
            </a:pPr>
            <a:r>
              <a:rPr lang="zh-CN" altLang="en-US" sz="2000" b="1" dirty="0">
                <a:solidFill>
                  <a:srgbClr val="7030A0"/>
                </a:solidFill>
                <a:latin typeface="Euclid" panose="02020503060505020303" pitchFamily="18" charset="0"/>
                <a:ea typeface="华文细黑" panose="02010600040101010101" pitchFamily="2" charset="-122"/>
              </a:rPr>
              <a:t>引用类型：</a:t>
            </a:r>
            <a:r>
              <a:rPr lang="zh-CN" altLang="en-US" sz="2000" b="1" dirty="0">
                <a:solidFill>
                  <a:schemeClr val="tx1"/>
                </a:solidFill>
                <a:latin typeface="Euclid" panose="02020503060505020303" pitchFamily="18" charset="0"/>
                <a:ea typeface="华文细黑" panose="02010600040101010101" pitchFamily="2" charset="-122"/>
              </a:rPr>
              <a:t>引用数据类型是 </a:t>
            </a:r>
            <a:r>
              <a:rPr lang="en-US" altLang="zh-CN" sz="2000" b="1" dirty="0">
                <a:solidFill>
                  <a:schemeClr val="tx1"/>
                </a:solidFill>
                <a:latin typeface="Euclid" panose="02020503060505020303" pitchFamily="18" charset="0"/>
                <a:ea typeface="华文细黑" panose="02010600040101010101" pitchFamily="2" charset="-122"/>
              </a:rPr>
              <a:t>PL/SQL </a:t>
            </a:r>
            <a:r>
              <a:rPr lang="zh-CN" altLang="en-US" sz="2000" b="1" dirty="0">
                <a:solidFill>
                  <a:schemeClr val="tx1"/>
                </a:solidFill>
                <a:latin typeface="Euclid" panose="02020503060505020303" pitchFamily="18" charset="0"/>
                <a:ea typeface="华文细黑" panose="02010600040101010101" pitchFamily="2" charset="-122"/>
              </a:rPr>
              <a:t>程序语言特有的数据类型，是用来引用数据库当中的某一行或者某个字段作为数据类型的声明。</a:t>
            </a:r>
            <a:endParaRPr lang="en-US" altLang="zh-CN" sz="2000" b="1" dirty="0">
              <a:solidFill>
                <a:schemeClr val="tx1"/>
              </a:solidFill>
              <a:latin typeface="Euclid" panose="02020503060505020303" pitchFamily="18" charset="0"/>
              <a:ea typeface="华文细黑" panose="02010600040101010101" pitchFamily="2" charset="-122"/>
            </a:endParaRPr>
          </a:p>
          <a:p>
            <a:pPr marL="342900" indent="-342900">
              <a:lnSpc>
                <a:spcPct val="150000"/>
              </a:lnSpc>
              <a:buFont typeface="Wingdings" panose="05000000000000000000" pitchFamily="2" charset="2"/>
              <a:buChar char="l"/>
            </a:pPr>
            <a:r>
              <a:rPr lang="zh-CN" altLang="en-US" sz="2000" b="1" dirty="0">
                <a:solidFill>
                  <a:srgbClr val="C00000"/>
                </a:solidFill>
                <a:latin typeface="Euclid" panose="02020503060505020303" pitchFamily="18" charset="0"/>
                <a:ea typeface="华文细黑" panose="02010600040101010101" pitchFamily="2" charset="-122"/>
              </a:rPr>
              <a:t>用户自定义子类型：</a:t>
            </a:r>
            <a:endParaRPr lang="en-US" altLang="zh-CN" sz="2000" b="1" dirty="0">
              <a:solidFill>
                <a:srgbClr val="C00000"/>
              </a:solidFill>
              <a:latin typeface="Euclid" panose="02020503060505020303" pitchFamily="18" charset="0"/>
              <a:ea typeface="华文细黑" panose="02010600040101010101" pitchFamily="2" charset="-122"/>
            </a:endParaRPr>
          </a:p>
        </p:txBody>
      </p:sp>
      <p:sp>
        <p:nvSpPr>
          <p:cNvPr id="9" name="矩形 8"/>
          <p:cNvSpPr/>
          <p:nvPr/>
        </p:nvSpPr>
        <p:spPr>
          <a:xfrm>
            <a:off x="309259" y="5989496"/>
            <a:ext cx="8525482" cy="46152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	SUBTYPE </a:t>
            </a:r>
            <a:r>
              <a:rPr lang="en-US" altLang="zh-CN" sz="20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a:t>
            </a:r>
            <a:r>
              <a:rPr lang="en-US" altLang="zh-CN" sz="2000" b="1" i="1" dirty="0" err="1">
                <a:solidFill>
                  <a:srgbClr val="002060"/>
                </a:solidFill>
                <a:latin typeface="Calibri Light" panose="020F0302020204030204" pitchFamily="34" charset="0"/>
                <a:ea typeface="华文细黑" panose="02010600040101010101" pitchFamily="2" charset="-122"/>
                <a:cs typeface="Calibri Light" panose="020F0302020204030204" pitchFamily="34" charset="0"/>
              </a:rPr>
              <a:t>subtype_name</a:t>
            </a:r>
            <a:r>
              <a:rPr lang="en-US" altLang="zh-CN" sz="20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a:t>
            </a:r>
            <a:r>
              <a:rPr lang="en-US" altLang="zh-CN" sz="20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IS </a:t>
            </a:r>
            <a:r>
              <a:rPr lang="en-US" altLang="zh-CN" sz="20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a:t>
            </a:r>
            <a:r>
              <a:rPr lang="en-US" altLang="zh-CN" sz="2000" b="1" i="1" dirty="0" err="1">
                <a:solidFill>
                  <a:srgbClr val="002060"/>
                </a:solidFill>
                <a:latin typeface="Calibri Light" panose="020F0302020204030204" pitchFamily="34" charset="0"/>
                <a:ea typeface="华文细黑" panose="02010600040101010101" pitchFamily="2" charset="-122"/>
                <a:cs typeface="Calibri Light" panose="020F0302020204030204" pitchFamily="34" charset="0"/>
              </a:rPr>
              <a:t>base_type</a:t>
            </a:r>
            <a:r>
              <a:rPr lang="en-US" altLang="zh-CN" sz="20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(constraint) ]  [ NOT NULL ];</a:t>
            </a:r>
            <a:endParaRPr lang="en-US" altLang="zh-CN" sz="20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p:txBody>
      </p:sp>
      <p:sp>
        <p:nvSpPr>
          <p:cNvPr id="2" name="矩形 1"/>
          <p:cNvSpPr/>
          <p:nvPr/>
        </p:nvSpPr>
        <p:spPr>
          <a:xfrm>
            <a:off x="177420" y="84222"/>
            <a:ext cx="1005403"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复习</a:t>
            </a:r>
            <a:endParaRPr lang="zh-CN" altLang="en-US" sz="3200" b="1" dirty="0">
              <a:ln w="0"/>
              <a:latin typeface="华文细黑" panose="02010600040101010101" pitchFamily="2" charset="-122"/>
              <a:ea typeface="华文细黑" panose="02010600040101010101" pitchFamily="2"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09259" y="4297679"/>
            <a:ext cx="8525482" cy="2171909"/>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309259" y="1512086"/>
            <a:ext cx="8525482" cy="2615777"/>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dirty="0"/>
          </a:p>
        </p:txBody>
      </p:sp>
      <p:sp>
        <p:nvSpPr>
          <p:cNvPr id="6" name="矩形 5"/>
          <p:cNvSpPr/>
          <p:nvPr/>
        </p:nvSpPr>
        <p:spPr>
          <a:xfrm>
            <a:off x="309259" y="859709"/>
            <a:ext cx="8525482" cy="461665"/>
          </a:xfrm>
          <a:prstGeom prst="rect">
            <a:avLst/>
          </a:prstGeom>
        </p:spPr>
        <p:txBody>
          <a:bodyPr wrap="square">
            <a:spAutoFit/>
          </a:bodyPr>
          <a:lstStyle/>
          <a:p>
            <a:pPr marL="342900" indent="-342900">
              <a:buFont typeface="Wingdings" panose="05000000000000000000" pitchFamily="2" charset="2"/>
              <a:buChar char="p"/>
            </a:pPr>
            <a:r>
              <a:rPr lang="zh-CN" altLang="en-US" sz="2400" b="1" dirty="0">
                <a:solidFill>
                  <a:srgbClr val="C00000"/>
                </a:solidFill>
                <a:latin typeface="华文中宋" panose="02010600040101010101" pitchFamily="2" charset="-122"/>
                <a:ea typeface="华文中宋" panose="02010600040101010101" pitchFamily="2" charset="-122"/>
              </a:rPr>
              <a:t>创建包</a:t>
            </a:r>
            <a:endParaRPr lang="zh-CN" altLang="en-US" sz="2400" b="1" dirty="0">
              <a:solidFill>
                <a:srgbClr val="C00000"/>
              </a:solidFill>
              <a:latin typeface="华文中宋" panose="02010600040101010101" pitchFamily="2" charset="-122"/>
              <a:ea typeface="华文中宋" panose="02010600040101010101" pitchFamily="2" charset="-122"/>
            </a:endParaRPr>
          </a:p>
        </p:txBody>
      </p:sp>
      <p:sp>
        <p:nvSpPr>
          <p:cNvPr id="7" name="矩形 6"/>
          <p:cNvSpPr/>
          <p:nvPr/>
        </p:nvSpPr>
        <p:spPr>
          <a:xfrm>
            <a:off x="309259" y="1419672"/>
            <a:ext cx="8525482" cy="50333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solidFill>
                  <a:srgbClr val="C00000"/>
                </a:solidFill>
                <a:latin typeface="华文中宋" panose="02010600040101010101" pitchFamily="2" charset="-122"/>
                <a:ea typeface="华文中宋" panose="02010600040101010101" pitchFamily="2" charset="-122"/>
                <a:cs typeface="Calibri Light" panose="020F0302020204030204" pitchFamily="34" charset="0"/>
              </a:rPr>
              <a:t>说明部分：</a:t>
            </a:r>
            <a:endParaRPr lang="en-US" altLang="zh-CN" sz="2400" b="1" dirty="0">
              <a:solidFill>
                <a:srgbClr val="C00000"/>
              </a:solidFill>
              <a:latin typeface="华文中宋" panose="02010600040101010101" pitchFamily="2" charset="-122"/>
              <a:ea typeface="华文中宋" panose="02010600040101010101" pitchFamily="2" charset="-122"/>
              <a:cs typeface="Calibri Light" panose="020F0302020204030204" pitchFamily="34" charset="0"/>
            </a:endParaRPr>
          </a:p>
          <a:p>
            <a:r>
              <a:rPr lang="en-US" altLang="zh-CN" sz="24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CREATE [OR REPLACE] PACKAGE</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a:t>
            </a:r>
            <a:r>
              <a:rPr lang="en-US" altLang="zh-CN" sz="2400" b="1" dirty="0" err="1">
                <a:solidFill>
                  <a:schemeClr val="tx1"/>
                </a:solidFill>
                <a:latin typeface="Calibri Light" panose="020F0302020204030204" pitchFamily="34" charset="0"/>
                <a:ea typeface="华文细黑" panose="02010600040101010101" pitchFamily="2" charset="-122"/>
                <a:cs typeface="Calibri Light" panose="020F0302020204030204" pitchFamily="34" charset="0"/>
              </a:rPr>
              <a:t>package_name</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r>
              <a:rPr lang="en-US" altLang="zh-CN" sz="24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IS</a:t>
            </a:r>
            <a:endParaRPr lang="en-US" altLang="zh-CN" sz="24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endParaRPr>
          </a:p>
          <a:p>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a:t>
            </a:r>
            <a:r>
              <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变量、常量及数据类型定义</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a:t>
            </a:r>
            <a:r>
              <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游标声明；</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a:t>
            </a:r>
            <a:r>
              <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函数、过程声明</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r>
              <a:rPr lang="en-US" altLang="zh-CN" sz="24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END</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a:t>
            </a:r>
            <a:r>
              <a:rPr lang="en-US" altLang="zh-CN" sz="2400" b="1" dirty="0" err="1">
                <a:solidFill>
                  <a:schemeClr val="tx1"/>
                </a:solidFill>
                <a:latin typeface="Calibri Light" panose="020F0302020204030204" pitchFamily="34" charset="0"/>
                <a:ea typeface="华文细黑" panose="02010600040101010101" pitchFamily="2" charset="-122"/>
                <a:cs typeface="Calibri Light" panose="020F0302020204030204" pitchFamily="34" charset="0"/>
              </a:rPr>
              <a:t>package_name</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a:t>
            </a:r>
            <a:r>
              <a:rPr lang="en-US" altLang="zh-CN" sz="24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 </a:t>
            </a:r>
            <a:endParaRPr lang="en-US" altLang="zh-CN" sz="24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endParaRPr>
          </a:p>
          <a:p>
            <a:endParaRPr lang="en-US" altLang="zh-CN" sz="24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endParaRPr>
          </a:p>
          <a:p>
            <a:r>
              <a:rPr lang="zh-CN" altLang="en-US" sz="2400" b="1" dirty="0">
                <a:solidFill>
                  <a:srgbClr val="C00000"/>
                </a:solidFill>
                <a:latin typeface="华文中宋" panose="02010600040101010101" pitchFamily="2" charset="-122"/>
                <a:ea typeface="华文中宋" panose="02010600040101010101" pitchFamily="2" charset="-122"/>
                <a:cs typeface="Calibri Light" panose="020F0302020204030204" pitchFamily="34" charset="0"/>
              </a:rPr>
              <a:t>包体部分：</a:t>
            </a:r>
            <a:endParaRPr lang="en-US" altLang="zh-CN" sz="2400" b="1" dirty="0">
              <a:solidFill>
                <a:srgbClr val="C00000"/>
              </a:solidFill>
              <a:latin typeface="华文中宋" panose="02010600040101010101" pitchFamily="2" charset="-122"/>
              <a:ea typeface="华文中宋" panose="02010600040101010101" pitchFamily="2" charset="-122"/>
              <a:cs typeface="Calibri Light" panose="020F0302020204030204" pitchFamily="34" charset="0"/>
            </a:endParaRPr>
          </a:p>
          <a:p>
            <a:r>
              <a:rPr lang="en-US" altLang="zh-CN" sz="24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CREATE [OR REPLACE] PACKAGE BODY </a:t>
            </a:r>
            <a:r>
              <a:rPr lang="en-US" altLang="zh-CN" sz="2400" b="1" dirty="0" err="1">
                <a:solidFill>
                  <a:schemeClr val="tx1"/>
                </a:solidFill>
                <a:latin typeface="Calibri Light" panose="020F0302020204030204" pitchFamily="34" charset="0"/>
                <a:ea typeface="华文细黑" panose="02010600040101010101" pitchFamily="2" charset="-122"/>
                <a:cs typeface="Calibri Light" panose="020F0302020204030204" pitchFamily="34" charset="0"/>
              </a:rPr>
              <a:t>package_name</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r>
              <a:rPr lang="en-US" altLang="zh-CN" sz="24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AS</a:t>
            </a:r>
            <a:endParaRPr lang="en-US" altLang="zh-CN" sz="24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endParaRPr>
          </a:p>
          <a:p>
            <a:r>
              <a:rPr lang="en-US" altLang="zh-CN" sz="24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    </a:t>
            </a:r>
            <a:r>
              <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游标、函数、过程的具体定义</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r>
              <a:rPr lang="en-US" altLang="zh-CN" sz="24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END</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a:t>
            </a:r>
            <a:r>
              <a:rPr lang="en-US" altLang="zh-CN" sz="2400" b="1" dirty="0" err="1">
                <a:solidFill>
                  <a:schemeClr val="tx1"/>
                </a:solidFill>
                <a:latin typeface="Calibri Light" panose="020F0302020204030204" pitchFamily="34" charset="0"/>
                <a:ea typeface="华文细黑" panose="02010600040101010101" pitchFamily="2" charset="-122"/>
                <a:cs typeface="Calibri Light" panose="020F0302020204030204" pitchFamily="34" charset="0"/>
              </a:rPr>
              <a:t>package_name</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a:t>
            </a:r>
            <a:r>
              <a:rPr lang="en-US" altLang="zh-CN" sz="24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 </a:t>
            </a:r>
            <a:endParaRPr lang="en-US" altLang="zh-CN" sz="2400" b="1" dirty="0">
              <a:solidFill>
                <a:srgbClr val="C00000"/>
              </a:solidFill>
              <a:latin typeface="华文中宋" panose="02010600040101010101" pitchFamily="2" charset="-122"/>
              <a:ea typeface="华文中宋" panose="02010600040101010101" pitchFamily="2" charset="-122"/>
              <a:cs typeface="Calibri Light" panose="020F0302020204030204" pitchFamily="34" charset="0"/>
            </a:endParaRPr>
          </a:p>
        </p:txBody>
      </p:sp>
      <p:sp>
        <p:nvSpPr>
          <p:cNvPr id="9" name="矩形 8"/>
          <p:cNvSpPr/>
          <p:nvPr/>
        </p:nvSpPr>
        <p:spPr>
          <a:xfrm>
            <a:off x="177420" y="84222"/>
            <a:ext cx="1415772"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程序包</a:t>
            </a:r>
            <a:endParaRPr lang="zh-CN" altLang="en-US" sz="3200" b="1" dirty="0">
              <a:ln w="0"/>
              <a:latin typeface="华文细黑" panose="02010600040101010101" pitchFamily="2" charset="-122"/>
              <a:ea typeface="华文细黑" panose="02010600040101010101" pitchFamily="2"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09259" y="1362999"/>
            <a:ext cx="8525482" cy="4110338"/>
          </a:xfrm>
          <a:prstGeom prst="rect">
            <a:avLst/>
          </a:prstGeom>
          <a:noFill/>
        </p:spPr>
        <p:style>
          <a:lnRef idx="2">
            <a:schemeClr val="accent6"/>
          </a:lnRef>
          <a:fillRef idx="1">
            <a:schemeClr val="lt1"/>
          </a:fillRef>
          <a:effectRef idx="0">
            <a:schemeClr val="accent6"/>
          </a:effectRef>
          <a:fontRef idx="minor">
            <a:schemeClr val="dk1"/>
          </a:fontRef>
        </p:style>
        <p:txBody>
          <a:bodyPr wrap="square">
            <a:noAutofit/>
          </a:bodyPr>
          <a:lstStyle/>
          <a:p>
            <a:pPr marL="342900" indent="-342900">
              <a:lnSpc>
                <a:spcPct val="150000"/>
              </a:lnSpc>
              <a:buFont typeface="Wingdings" panose="05000000000000000000" pitchFamily="2" charset="2"/>
              <a:buChar char="l"/>
            </a:pPr>
            <a:r>
              <a:rPr lang="zh-CN" altLang="en-US" sz="2400" b="1" dirty="0">
                <a:solidFill>
                  <a:schemeClr val="tx1"/>
                </a:solidFill>
                <a:latin typeface="Euclid" panose="02020503060505020303" pitchFamily="18" charset="0"/>
                <a:ea typeface="华文细黑" panose="02010600040101010101" pitchFamily="2" charset="-122"/>
              </a:rPr>
              <a:t>调用包</a:t>
            </a:r>
            <a:endParaRPr lang="en-US" altLang="zh-CN" sz="2400" b="1" dirty="0">
              <a:solidFill>
                <a:schemeClr val="tx1"/>
              </a:solidFill>
              <a:latin typeface="Euclid" panose="02020503060505020303" pitchFamily="18" charset="0"/>
              <a:ea typeface="华文细黑" panose="02010600040101010101" pitchFamily="2" charset="-122"/>
            </a:endParaRPr>
          </a:p>
          <a:p>
            <a:pPr marL="342900" indent="-342900">
              <a:lnSpc>
                <a:spcPct val="150000"/>
              </a:lnSpc>
              <a:buFont typeface="Wingdings" panose="05000000000000000000" pitchFamily="2" charset="2"/>
              <a:buChar char="l"/>
            </a:pPr>
            <a:endParaRPr lang="en-US" altLang="zh-CN" sz="2400" b="1" dirty="0">
              <a:solidFill>
                <a:schemeClr val="tx1"/>
              </a:solidFill>
              <a:latin typeface="Euclid" panose="02020503060505020303" pitchFamily="18" charset="0"/>
              <a:ea typeface="华文细黑" panose="02010600040101010101" pitchFamily="2" charset="-122"/>
            </a:endParaRPr>
          </a:p>
          <a:p>
            <a:pPr marL="342900" indent="-342900">
              <a:lnSpc>
                <a:spcPct val="150000"/>
              </a:lnSpc>
              <a:buFont typeface="Wingdings" panose="05000000000000000000" pitchFamily="2" charset="2"/>
              <a:buChar char="l"/>
            </a:pPr>
            <a:endParaRPr lang="en-US" altLang="zh-CN" sz="2400" b="1" dirty="0">
              <a:solidFill>
                <a:schemeClr val="tx1"/>
              </a:solidFill>
              <a:latin typeface="Euclid" panose="02020503060505020303" pitchFamily="18" charset="0"/>
              <a:ea typeface="华文细黑" panose="02010600040101010101" pitchFamily="2" charset="-122"/>
            </a:endParaRPr>
          </a:p>
          <a:p>
            <a:pPr marL="342900" indent="-342900">
              <a:lnSpc>
                <a:spcPct val="150000"/>
              </a:lnSpc>
              <a:buFont typeface="Wingdings" panose="05000000000000000000" pitchFamily="2" charset="2"/>
              <a:buChar char="l"/>
            </a:pPr>
            <a:endParaRPr lang="en-US" altLang="zh-CN" sz="2400" b="1" dirty="0">
              <a:solidFill>
                <a:schemeClr val="tx1"/>
              </a:solidFill>
              <a:latin typeface="Euclid" panose="02020503060505020303" pitchFamily="18" charset="0"/>
              <a:ea typeface="华文细黑" panose="02010600040101010101" pitchFamily="2" charset="-122"/>
            </a:endParaRPr>
          </a:p>
          <a:p>
            <a:pPr marL="342900" indent="-342900">
              <a:lnSpc>
                <a:spcPct val="150000"/>
              </a:lnSpc>
              <a:buFont typeface="Wingdings" panose="05000000000000000000" pitchFamily="2" charset="2"/>
              <a:buChar char="l"/>
            </a:pPr>
            <a:r>
              <a:rPr lang="zh-CN" altLang="en-US" sz="2400" b="1" dirty="0">
                <a:solidFill>
                  <a:schemeClr val="tx1"/>
                </a:solidFill>
                <a:latin typeface="Euclid" panose="02020503060505020303" pitchFamily="18" charset="0"/>
                <a:ea typeface="华文细黑" panose="02010600040101010101" pitchFamily="2" charset="-122"/>
              </a:rPr>
              <a:t>删除包</a:t>
            </a:r>
            <a:endParaRPr lang="zh-CN" altLang="en-US" sz="2400" b="1" dirty="0">
              <a:solidFill>
                <a:schemeClr val="tx1"/>
              </a:solidFill>
              <a:latin typeface="Euclid" panose="02020503060505020303" pitchFamily="18" charset="0"/>
              <a:ea typeface="华文细黑" panose="02010600040101010101" pitchFamily="2" charset="-122"/>
            </a:endParaRPr>
          </a:p>
        </p:txBody>
      </p:sp>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dirty="0"/>
          </a:p>
        </p:txBody>
      </p:sp>
      <p:sp>
        <p:nvSpPr>
          <p:cNvPr id="6" name="矩形 5"/>
          <p:cNvSpPr/>
          <p:nvPr/>
        </p:nvSpPr>
        <p:spPr>
          <a:xfrm>
            <a:off x="309259" y="859709"/>
            <a:ext cx="8525482" cy="461665"/>
          </a:xfrm>
          <a:prstGeom prst="rect">
            <a:avLst/>
          </a:prstGeom>
        </p:spPr>
        <p:txBody>
          <a:bodyPr wrap="square">
            <a:spAutoFit/>
          </a:bodyPr>
          <a:lstStyle/>
          <a:p>
            <a:pPr marL="342900" indent="-342900">
              <a:buFont typeface="Wingdings" panose="05000000000000000000" pitchFamily="2" charset="2"/>
              <a:buChar char="p"/>
            </a:pPr>
            <a:r>
              <a:rPr lang="zh-CN" altLang="en-US" sz="2400" b="1" dirty="0">
                <a:solidFill>
                  <a:srgbClr val="C00000"/>
                </a:solidFill>
                <a:latin typeface="华文中宋" panose="02010600040101010101" pitchFamily="2" charset="-122"/>
                <a:ea typeface="华文中宋" panose="02010600040101010101" pitchFamily="2" charset="-122"/>
              </a:rPr>
              <a:t>调用和删除包</a:t>
            </a:r>
            <a:endParaRPr lang="zh-CN" altLang="en-US" sz="2400" b="1" dirty="0">
              <a:solidFill>
                <a:srgbClr val="C00000"/>
              </a:solidFill>
              <a:latin typeface="华文中宋" panose="02010600040101010101" pitchFamily="2" charset="-122"/>
              <a:ea typeface="华文中宋" panose="02010600040101010101" pitchFamily="2" charset="-122"/>
            </a:endParaRPr>
          </a:p>
        </p:txBody>
      </p:sp>
      <p:sp>
        <p:nvSpPr>
          <p:cNvPr id="7" name="矩形 6"/>
          <p:cNvSpPr/>
          <p:nvPr/>
        </p:nvSpPr>
        <p:spPr>
          <a:xfrm>
            <a:off x="309259" y="1963045"/>
            <a:ext cx="8525482" cy="175261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nSpc>
                <a:spcPct val="150000"/>
              </a:lnSpc>
            </a:pPr>
            <a:r>
              <a:rPr lang="en-US" altLang="zh-CN" sz="2400" b="1" dirty="0" err="1">
                <a:solidFill>
                  <a:schemeClr val="tx1"/>
                </a:solidFill>
                <a:latin typeface="Calibri Light" panose="020F0302020204030204" pitchFamily="34" charset="0"/>
                <a:ea typeface="华文细黑" panose="02010600040101010101" pitchFamily="2" charset="-122"/>
                <a:cs typeface="Calibri Light" panose="020F0302020204030204" pitchFamily="34" charset="0"/>
              </a:rPr>
              <a:t>package_name</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r>
              <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变量（常量）名</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pPr lvl="1">
              <a:lnSpc>
                <a:spcPct val="150000"/>
              </a:lnSpc>
            </a:pPr>
            <a:r>
              <a:rPr lang="en-US" altLang="zh-CN" sz="2400" b="1" dirty="0" err="1">
                <a:solidFill>
                  <a:schemeClr val="tx1"/>
                </a:solidFill>
                <a:latin typeface="Calibri Light" panose="020F0302020204030204" pitchFamily="34" charset="0"/>
                <a:ea typeface="华文细黑" panose="02010600040101010101" pitchFamily="2" charset="-122"/>
                <a:cs typeface="Calibri Light" panose="020F0302020204030204" pitchFamily="34" charset="0"/>
              </a:rPr>
              <a:t>package_name</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r>
              <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游标名</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pPr lvl="1">
              <a:lnSpc>
                <a:spcPct val="150000"/>
              </a:lnSpc>
            </a:pPr>
            <a:r>
              <a:rPr lang="en-US" altLang="zh-CN" sz="2400" b="1" dirty="0" err="1">
                <a:solidFill>
                  <a:schemeClr val="tx1"/>
                </a:solidFill>
                <a:latin typeface="Calibri Light" panose="020F0302020204030204" pitchFamily="34" charset="0"/>
                <a:ea typeface="华文细黑" panose="02010600040101010101" pitchFamily="2" charset="-122"/>
                <a:cs typeface="Calibri Light" panose="020F0302020204030204" pitchFamily="34" charset="0"/>
              </a:rPr>
              <a:t>package_name</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r>
              <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函数（过程名）</a:t>
            </a:r>
            <a:endParaRPr lang="en-US" altLang="zh-CN" sz="2400" b="1" dirty="0">
              <a:solidFill>
                <a:schemeClr val="tx1"/>
              </a:solidFill>
              <a:latin typeface="华文中宋" panose="02010600040101010101" pitchFamily="2" charset="-122"/>
              <a:ea typeface="华文中宋" panose="02010600040101010101" pitchFamily="2" charset="-122"/>
              <a:cs typeface="Calibri Light" panose="020F0302020204030204" pitchFamily="34" charset="0"/>
            </a:endParaRPr>
          </a:p>
        </p:txBody>
      </p:sp>
      <p:sp>
        <p:nvSpPr>
          <p:cNvPr id="10" name="矩形 9"/>
          <p:cNvSpPr/>
          <p:nvPr/>
        </p:nvSpPr>
        <p:spPr>
          <a:xfrm>
            <a:off x="309259" y="4215781"/>
            <a:ext cx="8525482" cy="50595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      DROP PACKAGE </a:t>
            </a:r>
            <a:r>
              <a:rPr lang="en-US" altLang="zh-CN" sz="2400" b="1" dirty="0" err="1">
                <a:solidFill>
                  <a:schemeClr val="tx1"/>
                </a:solidFill>
                <a:latin typeface="Calibri Light" panose="020F0302020204030204" pitchFamily="34" charset="0"/>
                <a:ea typeface="华文细黑" panose="02010600040101010101" pitchFamily="2" charset="-122"/>
                <a:cs typeface="Calibri Light" panose="020F0302020204030204" pitchFamily="34" charset="0"/>
              </a:rPr>
              <a:t>package_name</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endParaRPr lang="en-US" altLang="zh-CN" sz="2400" b="1" dirty="0">
              <a:solidFill>
                <a:schemeClr val="tx1"/>
              </a:solidFill>
              <a:latin typeface="华文中宋" panose="02010600040101010101" pitchFamily="2" charset="-122"/>
              <a:ea typeface="华文中宋" panose="02010600040101010101" pitchFamily="2" charset="-122"/>
              <a:cs typeface="Calibri Light" panose="020F0302020204030204" pitchFamily="34" charset="0"/>
            </a:endParaRPr>
          </a:p>
        </p:txBody>
      </p:sp>
      <p:sp>
        <p:nvSpPr>
          <p:cNvPr id="11" name="矩形 10"/>
          <p:cNvSpPr/>
          <p:nvPr/>
        </p:nvSpPr>
        <p:spPr>
          <a:xfrm>
            <a:off x="177420" y="84222"/>
            <a:ext cx="1415772"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程序包</a:t>
            </a:r>
            <a:endParaRPr lang="zh-CN" altLang="en-US" sz="3200" b="1" dirty="0">
              <a:ln w="0"/>
              <a:latin typeface="华文细黑" panose="02010600040101010101" pitchFamily="2" charset="-122"/>
              <a:ea typeface="华文细黑" panose="02010600040101010101" pitchFamily="2"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7420" y="84222"/>
            <a:ext cx="1826141"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课后作业</a:t>
            </a:r>
            <a:endParaRPr lang="zh-CN" altLang="en-US" sz="3200" b="1" dirty="0">
              <a:ln w="0"/>
              <a:latin typeface="华文细黑" panose="02010600040101010101" pitchFamily="2" charset="-122"/>
              <a:ea typeface="华文细黑" panose="02010600040101010101" pitchFamily="2" charset="-122"/>
            </a:endParaRPr>
          </a:p>
        </p:txBody>
      </p:sp>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a:p>
        </p:txBody>
      </p:sp>
      <p:sp>
        <p:nvSpPr>
          <p:cNvPr id="7" name="矩形 6"/>
          <p:cNvSpPr/>
          <p:nvPr/>
        </p:nvSpPr>
        <p:spPr>
          <a:xfrm>
            <a:off x="1177925" y="1556748"/>
            <a:ext cx="6788150" cy="3744504"/>
          </a:xfrm>
          <a:prstGeom prst="rect">
            <a:avLst/>
          </a:prstGeom>
          <a:noFill/>
        </p:spPr>
        <p:style>
          <a:lnRef idx="2">
            <a:schemeClr val="accent6"/>
          </a:lnRef>
          <a:fillRef idx="1">
            <a:schemeClr val="lt1"/>
          </a:fillRef>
          <a:effectRef idx="0">
            <a:schemeClr val="accent6"/>
          </a:effectRef>
          <a:fontRef idx="minor">
            <a:schemeClr val="dk1"/>
          </a:fontRef>
        </p:style>
        <p:txBody>
          <a:bodyPr wrap="square" anchor="t">
            <a:noAutofit/>
          </a:bodyPr>
          <a:lstStyle/>
          <a:p>
            <a:pPr marL="457200" indent="-457200">
              <a:lnSpc>
                <a:spcPct val="150000"/>
              </a:lnSpc>
              <a:buFont typeface="+mj-lt"/>
              <a:buAutoNum type="arabicPeriod"/>
            </a:pPr>
            <a:endParaRPr lang="en-US" altLang="zh-CN" sz="2000" b="1" dirty="0">
              <a:solidFill>
                <a:schemeClr val="tx1"/>
              </a:solidFill>
              <a:latin typeface="Euclid" panose="02020503060505020303" pitchFamily="18" charset="0"/>
              <a:ea typeface="华文细黑" panose="0201060004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09258" y="1362999"/>
            <a:ext cx="8834741" cy="5358476"/>
          </a:xfrm>
          <a:prstGeom prst="rect">
            <a:avLst/>
          </a:prstGeom>
          <a:noFill/>
        </p:spPr>
        <p:style>
          <a:lnRef idx="2">
            <a:schemeClr val="accent6"/>
          </a:lnRef>
          <a:fillRef idx="1">
            <a:schemeClr val="lt1"/>
          </a:fillRef>
          <a:effectRef idx="0">
            <a:schemeClr val="accent6"/>
          </a:effectRef>
          <a:fontRef idx="minor">
            <a:schemeClr val="dk1"/>
          </a:fontRef>
        </p:style>
        <p:txBody>
          <a:bodyPr wrap="square">
            <a:noAutofit/>
          </a:bodyPr>
          <a:lstStyle/>
          <a:p>
            <a:pPr marL="342900" indent="-342900">
              <a:lnSpc>
                <a:spcPct val="150000"/>
              </a:lnSpc>
              <a:buFont typeface="Wingdings" panose="05000000000000000000" pitchFamily="2" charset="2"/>
              <a:buChar char="l"/>
            </a:pPr>
            <a:r>
              <a:rPr lang="zh-CN" altLang="en-US" sz="2200" b="1" dirty="0">
                <a:solidFill>
                  <a:srgbClr val="C00000"/>
                </a:solidFill>
                <a:latin typeface="Euclid" panose="02020503060505020303" pitchFamily="18" charset="0"/>
                <a:ea typeface="华文细黑" panose="02010600040101010101" pitchFamily="2" charset="-122"/>
              </a:rPr>
              <a:t>变量</a:t>
            </a:r>
            <a:r>
              <a:rPr lang="zh-CN" altLang="en-US" sz="2200" b="1" dirty="0">
                <a:solidFill>
                  <a:schemeClr val="tx1"/>
                </a:solidFill>
                <a:latin typeface="Euclid" panose="02020503060505020303" pitchFamily="18" charset="0"/>
                <a:ea typeface="华文细黑" panose="02010600040101010101" pitchFamily="2" charset="-122"/>
              </a:rPr>
              <a:t>是指其值在程序运行过程中</a:t>
            </a:r>
            <a:r>
              <a:rPr lang="zh-CN" altLang="en-US" sz="2200" b="1" dirty="0">
                <a:solidFill>
                  <a:srgbClr val="FF0000"/>
                </a:solidFill>
                <a:latin typeface="Euclid" panose="02020503060505020303" pitchFamily="18" charset="0"/>
                <a:ea typeface="华文细黑" panose="02010600040101010101" pitchFamily="2" charset="-122"/>
              </a:rPr>
              <a:t>可以改变</a:t>
            </a:r>
            <a:r>
              <a:rPr lang="zh-CN" altLang="en-US" sz="2200" b="1" dirty="0">
                <a:solidFill>
                  <a:schemeClr val="tx1"/>
                </a:solidFill>
                <a:latin typeface="Euclid" panose="02020503060505020303" pitchFamily="18" charset="0"/>
                <a:ea typeface="华文细黑" panose="02010600040101010101" pitchFamily="2" charset="-122"/>
              </a:rPr>
              <a:t>的数据存储结构，定义变量必须的元素就是变量名和数据类型，另外还有可选择的初始值。</a:t>
            </a:r>
            <a:endParaRPr lang="en-US" altLang="zh-CN" sz="2200" b="1" dirty="0">
              <a:solidFill>
                <a:schemeClr val="tx1"/>
              </a:solidFill>
              <a:latin typeface="Euclid" panose="02020503060505020303" pitchFamily="18" charset="0"/>
              <a:ea typeface="华文细黑" panose="02010600040101010101" pitchFamily="2" charset="-122"/>
            </a:endParaRPr>
          </a:p>
          <a:p>
            <a:pPr>
              <a:lnSpc>
                <a:spcPct val="150000"/>
              </a:lnSpc>
            </a:pPr>
            <a:endParaRPr lang="en-US" altLang="zh-CN" sz="2000" b="1" dirty="0">
              <a:solidFill>
                <a:schemeClr val="tx1"/>
              </a:solidFill>
              <a:latin typeface="Euclid" panose="02020503060505020303" pitchFamily="18" charset="0"/>
              <a:ea typeface="华文细黑" panose="02010600040101010101" pitchFamily="2" charset="-122"/>
            </a:endParaRPr>
          </a:p>
          <a:p>
            <a:pPr marL="800100" lvl="1" indent="-342900">
              <a:lnSpc>
                <a:spcPct val="150000"/>
              </a:lnSpc>
              <a:buFont typeface="Wingdings" panose="05000000000000000000" pitchFamily="2" charset="2"/>
              <a:buChar char="l"/>
            </a:pPr>
            <a:r>
              <a:rPr lang="en-US" altLang="zh-CN" sz="2000" b="1" dirty="0">
                <a:solidFill>
                  <a:schemeClr val="tx1"/>
                </a:solidFill>
                <a:latin typeface="Euclid" panose="02020503060505020303" pitchFamily="18" charset="0"/>
                <a:ea typeface="华文细黑" panose="02010600040101010101" pitchFamily="2" charset="-122"/>
              </a:rPr>
              <a:t>PL/SQL</a:t>
            </a:r>
            <a:r>
              <a:rPr lang="zh-CN" altLang="en-US" sz="2000" b="1" dirty="0">
                <a:solidFill>
                  <a:schemeClr val="tx1"/>
                </a:solidFill>
                <a:latin typeface="Euclid" panose="02020503060505020303" pitchFamily="18" charset="0"/>
                <a:ea typeface="华文细黑" panose="02010600040101010101" pitchFamily="2" charset="-122"/>
              </a:rPr>
              <a:t>定义了一个未初始化变量应该存放的内容，被赋值为</a:t>
            </a:r>
            <a:r>
              <a:rPr lang="en-US" altLang="zh-CN" sz="2000" b="1" dirty="0">
                <a:solidFill>
                  <a:schemeClr val="tx1"/>
                </a:solidFill>
                <a:latin typeface="Euclid" panose="02020503060505020303" pitchFamily="18" charset="0"/>
                <a:ea typeface="华文细黑" panose="02010600040101010101" pitchFamily="2" charset="-122"/>
              </a:rPr>
              <a:t>NULL</a:t>
            </a:r>
            <a:r>
              <a:rPr lang="zh-CN" altLang="en-US" sz="2000" b="1" dirty="0">
                <a:solidFill>
                  <a:schemeClr val="tx1"/>
                </a:solidFill>
                <a:latin typeface="Euclid" panose="02020503060505020303" pitchFamily="18" charset="0"/>
                <a:ea typeface="华文细黑" panose="02010600040101010101" pitchFamily="2" charset="-122"/>
              </a:rPr>
              <a:t>。</a:t>
            </a:r>
            <a:endParaRPr lang="en-US" altLang="zh-CN" sz="2000" b="1" dirty="0">
              <a:solidFill>
                <a:srgbClr val="C00000"/>
              </a:solidFill>
              <a:latin typeface="Euclid" panose="02020503060505020303" pitchFamily="18" charset="0"/>
              <a:ea typeface="华文细黑" panose="02010600040101010101" pitchFamily="2" charset="-122"/>
            </a:endParaRPr>
          </a:p>
          <a:p>
            <a:pPr marL="342900" indent="-342900">
              <a:lnSpc>
                <a:spcPct val="150000"/>
              </a:lnSpc>
              <a:buFont typeface="Wingdings" panose="05000000000000000000" pitchFamily="2" charset="2"/>
              <a:buChar char="l"/>
            </a:pPr>
            <a:r>
              <a:rPr lang="zh-CN" altLang="en-US" sz="2200" b="1" dirty="0">
                <a:solidFill>
                  <a:srgbClr val="C00000"/>
                </a:solidFill>
                <a:latin typeface="Euclid" panose="02020503060505020303" pitchFamily="18" charset="0"/>
                <a:ea typeface="华文细黑" panose="02010600040101010101" pitchFamily="2" charset="-122"/>
              </a:rPr>
              <a:t>常量</a:t>
            </a:r>
            <a:r>
              <a:rPr lang="zh-CN" altLang="en-US" sz="2200" b="1" dirty="0">
                <a:solidFill>
                  <a:schemeClr val="tx1"/>
                </a:solidFill>
                <a:latin typeface="Euclid" panose="02020503060505020303" pitchFamily="18" charset="0"/>
                <a:ea typeface="华文细黑" panose="02010600040101010101" pitchFamily="2" charset="-122"/>
              </a:rPr>
              <a:t>是指其值在程序运行过程中</a:t>
            </a:r>
            <a:r>
              <a:rPr lang="zh-CN" altLang="en-US" sz="2200" b="1" dirty="0">
                <a:solidFill>
                  <a:srgbClr val="FF0000"/>
                </a:solidFill>
                <a:latin typeface="Euclid" panose="02020503060505020303" pitchFamily="18" charset="0"/>
                <a:ea typeface="华文细黑" panose="02010600040101010101" pitchFamily="2" charset="-122"/>
              </a:rPr>
              <a:t>不可改变</a:t>
            </a:r>
            <a:r>
              <a:rPr lang="zh-CN" altLang="en-US" sz="2200" b="1" dirty="0">
                <a:solidFill>
                  <a:schemeClr val="tx1"/>
                </a:solidFill>
                <a:latin typeface="Euclid" panose="02020503060505020303" pitchFamily="18" charset="0"/>
                <a:ea typeface="华文细黑" panose="02010600040101010101" pitchFamily="2" charset="-122"/>
              </a:rPr>
              <a:t>的数据存储结构，定义常量必须的元素包括常量名、数据类型、</a:t>
            </a:r>
            <a:r>
              <a:rPr lang="zh-CN" altLang="en-US" sz="2200" b="1" dirty="0">
                <a:solidFill>
                  <a:srgbClr val="FF0000"/>
                </a:solidFill>
                <a:latin typeface="Euclid" panose="02020503060505020303" pitchFamily="18" charset="0"/>
                <a:ea typeface="华文细黑" panose="02010600040101010101" pitchFamily="2" charset="-122"/>
              </a:rPr>
              <a:t>常量值</a:t>
            </a:r>
            <a:r>
              <a:rPr lang="zh-CN" altLang="en-US" sz="2200" b="1" dirty="0">
                <a:solidFill>
                  <a:schemeClr val="tx1"/>
                </a:solidFill>
                <a:latin typeface="Euclid" panose="02020503060505020303" pitchFamily="18" charset="0"/>
                <a:ea typeface="华文细黑" panose="02010600040101010101" pitchFamily="2" charset="-122"/>
              </a:rPr>
              <a:t>和 </a:t>
            </a:r>
            <a:r>
              <a:rPr lang="en-US" altLang="zh-CN" sz="2200" b="1" dirty="0">
                <a:solidFill>
                  <a:schemeClr val="tx1"/>
                </a:solidFill>
                <a:latin typeface="Euclid" panose="02020503060505020303" pitchFamily="18" charset="0"/>
                <a:ea typeface="华文细黑" panose="02010600040101010101" pitchFamily="2" charset="-122"/>
              </a:rPr>
              <a:t>constant </a:t>
            </a:r>
            <a:r>
              <a:rPr lang="zh-CN" altLang="en-US" sz="2200" b="1" dirty="0">
                <a:solidFill>
                  <a:schemeClr val="tx1"/>
                </a:solidFill>
                <a:latin typeface="Euclid" panose="02020503060505020303" pitchFamily="18" charset="0"/>
                <a:ea typeface="华文细黑" panose="02010600040101010101" pitchFamily="2" charset="-122"/>
              </a:rPr>
              <a:t>关键字。</a:t>
            </a:r>
            <a:endParaRPr lang="en-US" altLang="zh-CN" sz="2200" b="1" dirty="0">
              <a:solidFill>
                <a:schemeClr val="tx1"/>
              </a:solidFill>
              <a:latin typeface="Euclid" panose="02020503060505020303" pitchFamily="18" charset="0"/>
              <a:ea typeface="华文细黑" panose="02010600040101010101" pitchFamily="2" charset="-122"/>
            </a:endParaRPr>
          </a:p>
        </p:txBody>
      </p:sp>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dirty="0"/>
          </a:p>
        </p:txBody>
      </p:sp>
      <p:sp>
        <p:nvSpPr>
          <p:cNvPr id="6" name="矩形 5"/>
          <p:cNvSpPr/>
          <p:nvPr/>
        </p:nvSpPr>
        <p:spPr>
          <a:xfrm>
            <a:off x="309259" y="859709"/>
            <a:ext cx="8525482" cy="461665"/>
          </a:xfrm>
          <a:prstGeom prst="rect">
            <a:avLst/>
          </a:prstGeom>
        </p:spPr>
        <p:txBody>
          <a:bodyPr wrap="square">
            <a:spAutoFit/>
          </a:bodyPr>
          <a:lstStyle/>
          <a:p>
            <a:pPr marL="342900" indent="-342900">
              <a:buFont typeface="Wingdings" panose="05000000000000000000" pitchFamily="2" charset="2"/>
              <a:buChar char="p"/>
            </a:pPr>
            <a:r>
              <a:rPr lang="zh-CN" altLang="en-US" sz="2400" b="1" dirty="0">
                <a:solidFill>
                  <a:srgbClr val="C00000"/>
                </a:solidFill>
                <a:latin typeface="华文中宋" panose="02010600040101010101" pitchFamily="2" charset="-122"/>
                <a:ea typeface="华文中宋" panose="02010600040101010101" pitchFamily="2" charset="-122"/>
              </a:rPr>
              <a:t>变量和常量</a:t>
            </a:r>
            <a:endParaRPr lang="zh-CN" altLang="en-US" sz="2400" b="1" dirty="0">
              <a:solidFill>
                <a:srgbClr val="C00000"/>
              </a:solidFill>
              <a:latin typeface="华文中宋" panose="02010600040101010101" pitchFamily="2" charset="-122"/>
              <a:ea typeface="华文中宋" panose="02010600040101010101" pitchFamily="2" charset="-122"/>
            </a:endParaRPr>
          </a:p>
        </p:txBody>
      </p:sp>
      <p:sp>
        <p:nvSpPr>
          <p:cNvPr id="7" name="矩形 6"/>
          <p:cNvSpPr/>
          <p:nvPr/>
        </p:nvSpPr>
        <p:spPr>
          <a:xfrm>
            <a:off x="309259" y="2420264"/>
            <a:ext cx="8525482" cy="463577"/>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a:solidFill>
                  <a:srgbClr val="7030A0"/>
                </a:solidFill>
                <a:latin typeface="Calibri Light" panose="020F0302020204030204" pitchFamily="34" charset="0"/>
                <a:ea typeface="华文细黑" panose="02010600040101010101" pitchFamily="2" charset="-122"/>
                <a:cs typeface="Calibri Light" panose="020F0302020204030204" pitchFamily="34" charset="0"/>
              </a:rPr>
              <a:t>     &lt;</a:t>
            </a:r>
            <a:r>
              <a:rPr lang="zh-CN" altLang="en-US" sz="2400" b="1" dirty="0">
                <a:solidFill>
                  <a:srgbClr val="7030A0"/>
                </a:solidFill>
                <a:latin typeface="Calibri Light" panose="020F0302020204030204" pitchFamily="34" charset="0"/>
                <a:ea typeface="华文细黑" panose="02010600040101010101" pitchFamily="2" charset="-122"/>
                <a:cs typeface="Calibri Light" panose="020F0302020204030204" pitchFamily="34" charset="0"/>
              </a:rPr>
              <a:t>变量名</a:t>
            </a:r>
            <a:r>
              <a:rPr lang="en-US" altLang="zh-CN" sz="2400" b="1" dirty="0">
                <a:solidFill>
                  <a:srgbClr val="7030A0"/>
                </a:solidFill>
                <a:latin typeface="Calibri Light" panose="020F0302020204030204" pitchFamily="34" charset="0"/>
                <a:ea typeface="华文细黑" panose="02010600040101010101" pitchFamily="2" charset="-122"/>
                <a:cs typeface="Calibri Light" panose="020F0302020204030204" pitchFamily="34" charset="0"/>
              </a:rPr>
              <a:t>&gt;  &lt;</a:t>
            </a:r>
            <a:r>
              <a:rPr lang="zh-CN" altLang="en-US" sz="2400" b="1" dirty="0">
                <a:solidFill>
                  <a:srgbClr val="7030A0"/>
                </a:solidFill>
                <a:latin typeface="Calibri Light" panose="020F0302020204030204" pitchFamily="34" charset="0"/>
                <a:ea typeface="华文细黑" panose="02010600040101010101" pitchFamily="2" charset="-122"/>
                <a:cs typeface="Calibri Light" panose="020F0302020204030204" pitchFamily="34" charset="0"/>
              </a:rPr>
              <a:t>数据类型</a:t>
            </a:r>
            <a:r>
              <a:rPr lang="en-US" altLang="zh-CN" sz="2400" b="1" dirty="0">
                <a:solidFill>
                  <a:srgbClr val="7030A0"/>
                </a:solidFill>
                <a:latin typeface="Calibri Light" panose="020F0302020204030204" pitchFamily="34" charset="0"/>
                <a:ea typeface="华文细黑" panose="02010600040101010101" pitchFamily="2" charset="-122"/>
                <a:cs typeface="Calibri Light" panose="020F0302020204030204" pitchFamily="34" charset="0"/>
              </a:rPr>
              <a:t>&gt;  [:=  &lt;</a:t>
            </a:r>
            <a:r>
              <a:rPr lang="zh-CN" altLang="en-US" sz="2400" b="1" dirty="0">
                <a:solidFill>
                  <a:srgbClr val="7030A0"/>
                </a:solidFill>
                <a:latin typeface="Calibri Light" panose="020F0302020204030204" pitchFamily="34" charset="0"/>
                <a:ea typeface="华文细黑" panose="02010600040101010101" pitchFamily="2" charset="-122"/>
                <a:cs typeface="Calibri Light" panose="020F0302020204030204" pitchFamily="34" charset="0"/>
              </a:rPr>
              <a:t>初始值</a:t>
            </a:r>
            <a:r>
              <a:rPr lang="en-US" altLang="zh-CN" sz="2400" b="1" dirty="0">
                <a:solidFill>
                  <a:srgbClr val="7030A0"/>
                </a:solidFill>
                <a:latin typeface="Calibri Light" panose="020F0302020204030204" pitchFamily="34" charset="0"/>
                <a:ea typeface="华文细黑" panose="02010600040101010101" pitchFamily="2" charset="-122"/>
                <a:cs typeface="Calibri Light" panose="020F0302020204030204" pitchFamily="34" charset="0"/>
              </a:rPr>
              <a:t>&gt; ];</a:t>
            </a:r>
            <a:endParaRPr lang="en-US" altLang="zh-CN" sz="2400" b="1" dirty="0">
              <a:solidFill>
                <a:srgbClr val="7030A0"/>
              </a:solidFill>
              <a:latin typeface="Calibri Light" panose="020F0302020204030204" pitchFamily="34" charset="0"/>
              <a:ea typeface="华文细黑" panose="02010600040101010101" pitchFamily="2" charset="-122"/>
              <a:cs typeface="Calibri Light" panose="020F0302020204030204" pitchFamily="34" charset="0"/>
            </a:endParaRPr>
          </a:p>
        </p:txBody>
      </p:sp>
      <p:sp>
        <p:nvSpPr>
          <p:cNvPr id="10" name="矩形 9"/>
          <p:cNvSpPr/>
          <p:nvPr/>
        </p:nvSpPr>
        <p:spPr>
          <a:xfrm>
            <a:off x="309259" y="4308724"/>
            <a:ext cx="8525482" cy="463577"/>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a:solidFill>
                  <a:srgbClr val="7030A0"/>
                </a:solidFill>
                <a:latin typeface="Calibri Light" panose="020F0302020204030204" pitchFamily="34" charset="0"/>
                <a:ea typeface="华文细黑" panose="02010600040101010101" pitchFamily="2" charset="-122"/>
                <a:cs typeface="Calibri Light" panose="020F0302020204030204" pitchFamily="34" charset="0"/>
              </a:rPr>
              <a:t>     &lt;</a:t>
            </a:r>
            <a:r>
              <a:rPr lang="zh-CN" altLang="en-US" sz="2400" b="1" dirty="0">
                <a:solidFill>
                  <a:srgbClr val="7030A0"/>
                </a:solidFill>
                <a:latin typeface="Calibri Light" panose="020F0302020204030204" pitchFamily="34" charset="0"/>
                <a:ea typeface="华文细黑" panose="02010600040101010101" pitchFamily="2" charset="-122"/>
                <a:cs typeface="Calibri Light" panose="020F0302020204030204" pitchFamily="34" charset="0"/>
              </a:rPr>
              <a:t>常量名</a:t>
            </a:r>
            <a:r>
              <a:rPr lang="en-US" altLang="zh-CN" sz="2400" b="1" dirty="0">
                <a:solidFill>
                  <a:srgbClr val="7030A0"/>
                </a:solidFill>
                <a:latin typeface="Calibri Light" panose="020F0302020204030204" pitchFamily="34" charset="0"/>
                <a:ea typeface="华文细黑" panose="02010600040101010101" pitchFamily="2" charset="-122"/>
                <a:cs typeface="Calibri Light" panose="020F0302020204030204" pitchFamily="34" charset="0"/>
              </a:rPr>
              <a:t>&gt;  constant  &lt;</a:t>
            </a:r>
            <a:r>
              <a:rPr lang="zh-CN" altLang="en-US" sz="2400" b="1" dirty="0">
                <a:solidFill>
                  <a:srgbClr val="7030A0"/>
                </a:solidFill>
                <a:latin typeface="Calibri Light" panose="020F0302020204030204" pitchFamily="34" charset="0"/>
                <a:ea typeface="华文细黑" panose="02010600040101010101" pitchFamily="2" charset="-122"/>
                <a:cs typeface="Calibri Light" panose="020F0302020204030204" pitchFamily="34" charset="0"/>
              </a:rPr>
              <a:t>数据类型</a:t>
            </a:r>
            <a:r>
              <a:rPr lang="en-US" altLang="zh-CN" sz="2400" b="1" dirty="0">
                <a:solidFill>
                  <a:srgbClr val="7030A0"/>
                </a:solidFill>
                <a:latin typeface="Calibri Light" panose="020F0302020204030204" pitchFamily="34" charset="0"/>
                <a:ea typeface="华文细黑" panose="02010600040101010101" pitchFamily="2" charset="-122"/>
                <a:cs typeface="Calibri Light" panose="020F0302020204030204" pitchFamily="34" charset="0"/>
              </a:rPr>
              <a:t>&gt;  :=  &lt;</a:t>
            </a:r>
            <a:r>
              <a:rPr lang="zh-CN" altLang="en-US" sz="2400" b="1" dirty="0">
                <a:solidFill>
                  <a:srgbClr val="7030A0"/>
                </a:solidFill>
                <a:latin typeface="Calibri Light" panose="020F0302020204030204" pitchFamily="34" charset="0"/>
                <a:ea typeface="华文细黑" panose="02010600040101010101" pitchFamily="2" charset="-122"/>
                <a:cs typeface="Calibri Light" panose="020F0302020204030204" pitchFamily="34" charset="0"/>
              </a:rPr>
              <a:t>常量值</a:t>
            </a:r>
            <a:r>
              <a:rPr lang="en-US" altLang="zh-CN" sz="2400" b="1" dirty="0">
                <a:solidFill>
                  <a:srgbClr val="7030A0"/>
                </a:solidFill>
                <a:latin typeface="Calibri Light" panose="020F0302020204030204" pitchFamily="34" charset="0"/>
                <a:ea typeface="华文细黑" panose="02010600040101010101" pitchFamily="2" charset="-122"/>
                <a:cs typeface="Calibri Light" panose="020F0302020204030204" pitchFamily="34" charset="0"/>
              </a:rPr>
              <a:t>&gt;;</a:t>
            </a:r>
            <a:endParaRPr lang="en-US" altLang="zh-CN" sz="2400" b="1" dirty="0">
              <a:solidFill>
                <a:srgbClr val="7030A0"/>
              </a:solidFill>
              <a:latin typeface="Calibri Light" panose="020F0302020204030204" pitchFamily="34" charset="0"/>
              <a:ea typeface="华文细黑" panose="02010600040101010101" pitchFamily="2" charset="-122"/>
              <a:cs typeface="Calibri Light" panose="020F0302020204030204" pitchFamily="34" charset="0"/>
            </a:endParaRPr>
          </a:p>
        </p:txBody>
      </p:sp>
      <p:sp>
        <p:nvSpPr>
          <p:cNvPr id="11" name="矩形 10"/>
          <p:cNvSpPr/>
          <p:nvPr/>
        </p:nvSpPr>
        <p:spPr>
          <a:xfrm>
            <a:off x="309259" y="4849334"/>
            <a:ext cx="8525482" cy="187214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Birthday DATE ;</a:t>
            </a:r>
            <a:endParaRPr lang="en-US" altLang="zh-CN" sz="20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r>
              <a:rPr lang="en-US" altLang="zh-CN" sz="2000" b="1" dirty="0" err="1">
                <a:solidFill>
                  <a:schemeClr val="tx1"/>
                </a:solidFill>
                <a:latin typeface="Calibri Light" panose="020F0302020204030204" pitchFamily="34" charset="0"/>
                <a:ea typeface="华文细黑" panose="02010600040101010101" pitchFamily="2" charset="-122"/>
                <a:cs typeface="Calibri Light" panose="020F0302020204030204" pitchFamily="34" charset="0"/>
              </a:rPr>
              <a:t>emp_count</a:t>
            </a:r>
            <a:r>
              <a:rPr lang="en-US" altLang="zh-CN" sz="20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SMALLINT  :=0;</a:t>
            </a:r>
            <a:endParaRPr lang="en-US" altLang="zh-CN" sz="20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r>
              <a:rPr lang="en-US" altLang="zh-CN" sz="2000" b="1" dirty="0" err="1">
                <a:solidFill>
                  <a:schemeClr val="tx1"/>
                </a:solidFill>
                <a:latin typeface="Calibri Light" panose="020F0302020204030204" pitchFamily="34" charset="0"/>
                <a:ea typeface="华文细黑" panose="02010600040101010101" pitchFamily="2" charset="-122"/>
                <a:cs typeface="Calibri Light" panose="020F0302020204030204" pitchFamily="34" charset="0"/>
              </a:rPr>
              <a:t>credit_limit</a:t>
            </a:r>
            <a:r>
              <a:rPr lang="en-US" altLang="zh-CN" sz="20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CONSTANT REAL:=5000.00;</a:t>
            </a:r>
            <a:endParaRPr lang="en-US" altLang="zh-CN" sz="20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r>
              <a:rPr lang="en-US" altLang="zh-CN" sz="20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pi REAL:=3.14159;</a:t>
            </a:r>
            <a:endParaRPr lang="en-US" altLang="zh-CN" sz="20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r>
              <a:rPr lang="en-US" altLang="zh-CN" sz="20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radius REAL:=1;</a:t>
            </a:r>
            <a:endParaRPr lang="en-US" altLang="zh-CN" sz="20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r>
              <a:rPr lang="en-US" altLang="zh-CN" sz="20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area REAL:= pi*radius**2;</a:t>
            </a:r>
            <a:endParaRPr lang="en-US" altLang="zh-CN" sz="20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p:txBody>
      </p:sp>
      <p:sp>
        <p:nvSpPr>
          <p:cNvPr id="2" name="矩形 1"/>
          <p:cNvSpPr/>
          <p:nvPr/>
        </p:nvSpPr>
        <p:spPr>
          <a:xfrm>
            <a:off x="5141173" y="5524538"/>
            <a:ext cx="1800493" cy="369332"/>
          </a:xfrm>
          <a:prstGeom prst="rect">
            <a:avLst/>
          </a:prstGeom>
        </p:spPr>
        <p:txBody>
          <a:bodyPr wrap="none">
            <a:spAutoFit/>
          </a:bodyPr>
          <a:lstStyle/>
          <a:p>
            <a:r>
              <a:rPr lang="zh-CN" altLang="en-US" b="1" dirty="0">
                <a:solidFill>
                  <a:srgbClr val="C00000"/>
                </a:solidFill>
                <a:latin typeface="楷体" panose="02010609060101010101" pitchFamily="49" charset="-122"/>
                <a:ea typeface="楷体" panose="02010609060101010101" pitchFamily="49" charset="-122"/>
              </a:rPr>
              <a:t>变量和常量示例</a:t>
            </a:r>
            <a:endParaRPr lang="zh-CN" altLang="en-US" b="1" dirty="0">
              <a:solidFill>
                <a:srgbClr val="C00000"/>
              </a:solidFill>
              <a:latin typeface="楷体" panose="02010609060101010101" pitchFamily="49" charset="-122"/>
              <a:ea typeface="楷体" panose="02010609060101010101" pitchFamily="49" charset="-122"/>
            </a:endParaRPr>
          </a:p>
        </p:txBody>
      </p:sp>
      <p:sp>
        <p:nvSpPr>
          <p:cNvPr id="3" name="矩形 2"/>
          <p:cNvSpPr/>
          <p:nvPr/>
        </p:nvSpPr>
        <p:spPr>
          <a:xfrm>
            <a:off x="177420" y="84222"/>
            <a:ext cx="1005403"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复习</a:t>
            </a:r>
            <a:endParaRPr lang="zh-CN" altLang="en-US" sz="3200" b="1" dirty="0">
              <a:ln w="0"/>
              <a:latin typeface="华文细黑" panose="02010600040101010101" pitchFamily="2" charset="-122"/>
              <a:ea typeface="华文细黑" panose="0201060004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dirty="0"/>
          </a:p>
        </p:txBody>
      </p:sp>
      <p:sp>
        <p:nvSpPr>
          <p:cNvPr id="6" name="矩形 5"/>
          <p:cNvSpPr/>
          <p:nvPr/>
        </p:nvSpPr>
        <p:spPr>
          <a:xfrm>
            <a:off x="309259" y="859709"/>
            <a:ext cx="8525482" cy="461665"/>
          </a:xfrm>
          <a:prstGeom prst="rect">
            <a:avLst/>
          </a:prstGeom>
        </p:spPr>
        <p:txBody>
          <a:bodyPr wrap="square">
            <a:spAutoFit/>
          </a:bodyPr>
          <a:lstStyle/>
          <a:p>
            <a:pPr marL="342900" indent="-342900">
              <a:buFont typeface="Wingdings" panose="05000000000000000000" pitchFamily="2" charset="2"/>
              <a:buChar char="p"/>
            </a:pPr>
            <a:r>
              <a:rPr lang="zh-CN" altLang="en-US" sz="2400" b="1" dirty="0">
                <a:solidFill>
                  <a:srgbClr val="C00000"/>
                </a:solidFill>
                <a:latin typeface="华文中宋" panose="02010600040101010101" pitchFamily="2" charset="-122"/>
                <a:ea typeface="华文中宋" panose="02010600040101010101" pitchFamily="2" charset="-122"/>
              </a:rPr>
              <a:t>结构控制语句</a:t>
            </a:r>
            <a:endParaRPr lang="zh-CN" altLang="en-US" sz="2400" b="1" dirty="0">
              <a:solidFill>
                <a:srgbClr val="C00000"/>
              </a:solidFill>
              <a:latin typeface="华文中宋" panose="02010600040101010101" pitchFamily="2" charset="-122"/>
              <a:ea typeface="华文中宋" panose="02010600040101010101" pitchFamily="2" charset="-122"/>
            </a:endParaRPr>
          </a:p>
        </p:txBody>
      </p:sp>
      <p:pic>
        <p:nvPicPr>
          <p:cNvPr id="4" name="图片 3"/>
          <p:cNvPicPr>
            <a:picLocks noChangeAspect="1"/>
          </p:cNvPicPr>
          <p:nvPr/>
        </p:nvPicPr>
        <p:blipFill rotWithShape="1">
          <a:blip r:embed="rId1">
            <a:extLst>
              <a:ext uri="{28A0092B-C50C-407E-A947-70E740481C1C}">
                <a14:useLocalDpi xmlns:a14="http://schemas.microsoft.com/office/drawing/2010/main" val="0"/>
              </a:ext>
            </a:extLst>
          </a:blip>
          <a:srcRect r="14381"/>
          <a:stretch>
            <a:fillRect/>
          </a:stretch>
        </p:blipFill>
        <p:spPr>
          <a:xfrm>
            <a:off x="296939" y="1424584"/>
            <a:ext cx="8525482" cy="4180113"/>
          </a:xfrm>
          <a:prstGeom prst="rect">
            <a:avLst/>
          </a:prstGeom>
        </p:spPr>
      </p:pic>
      <p:sp>
        <p:nvSpPr>
          <p:cNvPr id="3" name="矩形 2"/>
          <p:cNvSpPr/>
          <p:nvPr/>
        </p:nvSpPr>
        <p:spPr>
          <a:xfrm>
            <a:off x="177420" y="84222"/>
            <a:ext cx="1005403"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复习</a:t>
            </a:r>
            <a:endParaRPr lang="zh-CN" altLang="en-US" sz="3200" b="1" dirty="0">
              <a:ln w="0"/>
              <a:latin typeface="华文细黑" panose="02010600040101010101" pitchFamily="2" charset="-122"/>
              <a:ea typeface="华文细黑" panose="0201060004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dirty="0"/>
          </a:p>
        </p:txBody>
      </p:sp>
      <p:sp>
        <p:nvSpPr>
          <p:cNvPr id="6" name="矩形 5"/>
          <p:cNvSpPr/>
          <p:nvPr/>
        </p:nvSpPr>
        <p:spPr>
          <a:xfrm>
            <a:off x="309259" y="853570"/>
            <a:ext cx="8525482" cy="461665"/>
          </a:xfrm>
          <a:prstGeom prst="rect">
            <a:avLst/>
          </a:prstGeom>
        </p:spPr>
        <p:txBody>
          <a:bodyPr wrap="square">
            <a:spAutoFit/>
          </a:bodyPr>
          <a:lstStyle/>
          <a:p>
            <a:pPr marL="342900" indent="-342900">
              <a:buFont typeface="Wingdings" panose="05000000000000000000" pitchFamily="2" charset="2"/>
              <a:buChar char="p"/>
            </a:pPr>
            <a:r>
              <a:rPr lang="zh-CN" altLang="en-US" sz="2400" b="1" dirty="0">
                <a:solidFill>
                  <a:srgbClr val="C00000"/>
                </a:solidFill>
                <a:latin typeface="华文中宋" panose="02010600040101010101" pitchFamily="2" charset="-122"/>
                <a:ea typeface="华文中宋" panose="02010600040101010101" pitchFamily="2" charset="-122"/>
              </a:rPr>
              <a:t>结构控制语句</a:t>
            </a:r>
            <a:r>
              <a:rPr lang="en-US" altLang="zh-CN" sz="2400" b="1" dirty="0">
                <a:solidFill>
                  <a:srgbClr val="C00000"/>
                </a:solidFill>
                <a:latin typeface="华文中宋" panose="02010600040101010101" pitchFamily="2" charset="-122"/>
                <a:ea typeface="华文中宋" panose="02010600040101010101" pitchFamily="2" charset="-122"/>
              </a:rPr>
              <a:t>——</a:t>
            </a:r>
            <a:r>
              <a:rPr lang="en-US" altLang="zh-CN" sz="2400" b="1" dirty="0">
                <a:solidFill>
                  <a:srgbClr val="C00000"/>
                </a:solidFill>
                <a:latin typeface="华文中宋" panose="02010600040101010101" pitchFamily="2" charset="-122"/>
                <a:ea typeface="华文中宋" panose="02010600040101010101" pitchFamily="2" charset="-122"/>
                <a:cs typeface="Calibri Light" panose="020F0302020204030204" pitchFamily="34" charset="0"/>
              </a:rPr>
              <a:t>if...then...</a:t>
            </a:r>
            <a:r>
              <a:rPr lang="en-US" altLang="zh-CN" sz="2400" b="1" dirty="0" err="1">
                <a:solidFill>
                  <a:srgbClr val="C00000"/>
                </a:solidFill>
                <a:latin typeface="华文中宋" panose="02010600040101010101" pitchFamily="2" charset="-122"/>
                <a:ea typeface="华文中宋" panose="02010600040101010101" pitchFamily="2" charset="-122"/>
                <a:cs typeface="Calibri Light" panose="020F0302020204030204" pitchFamily="34" charset="0"/>
              </a:rPr>
              <a:t>elsif</a:t>
            </a:r>
            <a:r>
              <a:rPr lang="en-US" altLang="zh-CN" sz="2400" b="1" dirty="0">
                <a:solidFill>
                  <a:srgbClr val="C00000"/>
                </a:solidFill>
                <a:latin typeface="华文中宋" panose="02010600040101010101" pitchFamily="2" charset="-122"/>
                <a:ea typeface="华文中宋" panose="02010600040101010101" pitchFamily="2" charset="-122"/>
                <a:cs typeface="Calibri Light" panose="020F0302020204030204" pitchFamily="34" charset="0"/>
              </a:rPr>
              <a:t> </a:t>
            </a:r>
            <a:r>
              <a:rPr lang="zh-CN" altLang="en-US" sz="2400" b="1" dirty="0">
                <a:solidFill>
                  <a:srgbClr val="C00000"/>
                </a:solidFill>
                <a:latin typeface="华文中宋" panose="02010600040101010101" pitchFamily="2" charset="-122"/>
                <a:ea typeface="华文中宋" panose="02010600040101010101" pitchFamily="2" charset="-122"/>
                <a:cs typeface="Calibri Light" panose="020F0302020204030204" pitchFamily="34" charset="0"/>
              </a:rPr>
              <a:t>语句</a:t>
            </a:r>
            <a:endParaRPr lang="en-US" altLang="zh-CN" sz="2400" b="1" dirty="0">
              <a:solidFill>
                <a:srgbClr val="C00000"/>
              </a:solidFill>
              <a:latin typeface="华文中宋" panose="02010600040101010101" pitchFamily="2" charset="-122"/>
              <a:ea typeface="华文中宋" panose="02010600040101010101" pitchFamily="2" charset="-122"/>
              <a:cs typeface="Calibri Light" panose="020F0302020204030204" pitchFamily="34" charset="0"/>
            </a:endParaRPr>
          </a:p>
        </p:txBody>
      </p:sp>
      <p:sp>
        <p:nvSpPr>
          <p:cNvPr id="7" name="矩形 6"/>
          <p:cNvSpPr/>
          <p:nvPr/>
        </p:nvSpPr>
        <p:spPr>
          <a:xfrm>
            <a:off x="309258" y="1304411"/>
            <a:ext cx="8657321" cy="405059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if</a:t>
            </a:r>
            <a:r>
              <a:rPr lang="en-US" altLang="zh-CN" sz="28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&lt; condition_expression1 &gt; </a:t>
            </a:r>
            <a:r>
              <a:rPr lang="en-US" altLang="zh-CN" sz="28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then</a:t>
            </a:r>
            <a:endParaRPr lang="en-US" altLang="zh-CN" sz="28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endParaRPr>
          </a:p>
          <a:p>
            <a:r>
              <a:rPr lang="en-US" altLang="zh-CN" sz="28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plsql_sentence_1;</a:t>
            </a:r>
            <a:endParaRPr lang="en-US" altLang="zh-CN" sz="28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r>
              <a:rPr lang="en-US" altLang="zh-CN" sz="2800" b="1" dirty="0" err="1">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elsif</a:t>
            </a:r>
            <a:r>
              <a:rPr lang="en-US" altLang="zh-CN" sz="28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&lt; condition_expression2 &gt; </a:t>
            </a:r>
            <a:r>
              <a:rPr lang="en-US" altLang="zh-CN" sz="28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then</a:t>
            </a:r>
            <a:endParaRPr lang="en-US" altLang="zh-CN" sz="28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endParaRPr>
          </a:p>
          <a:p>
            <a:r>
              <a:rPr lang="en-US" altLang="zh-CN" sz="28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plsql_sentence_2;</a:t>
            </a:r>
            <a:endParaRPr lang="en-US" altLang="zh-CN" sz="28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r>
              <a:rPr lang="en-US" altLang="zh-CN" sz="28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endParaRPr lang="en-US" altLang="zh-CN" sz="28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r>
              <a:rPr lang="en-US" altLang="zh-CN" sz="28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else</a:t>
            </a:r>
            <a:endParaRPr lang="en-US" altLang="zh-CN" sz="28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endParaRPr>
          </a:p>
          <a:p>
            <a:r>
              <a:rPr lang="en-US" altLang="zh-CN" sz="2800" b="1" dirty="0" err="1">
                <a:solidFill>
                  <a:schemeClr val="tx1"/>
                </a:solidFill>
                <a:latin typeface="Calibri Light" panose="020F0302020204030204" pitchFamily="34" charset="0"/>
                <a:ea typeface="华文细黑" panose="02010600040101010101" pitchFamily="2" charset="-122"/>
                <a:cs typeface="Calibri Light" panose="020F0302020204030204" pitchFamily="34" charset="0"/>
              </a:rPr>
              <a:t>plsql_sentence_n</a:t>
            </a:r>
            <a:r>
              <a:rPr lang="en-US" altLang="zh-CN" sz="28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endParaRPr lang="en-US" altLang="zh-CN" sz="28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r>
              <a:rPr lang="en-US" altLang="zh-CN" sz="28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end if</a:t>
            </a:r>
            <a:r>
              <a:rPr lang="en-US" altLang="zh-CN" sz="28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endParaRPr lang="en-US" altLang="zh-CN" sz="28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p:txBody>
      </p:sp>
      <p:grpSp>
        <p:nvGrpSpPr>
          <p:cNvPr id="10" name="组合 9"/>
          <p:cNvGrpSpPr/>
          <p:nvPr/>
        </p:nvGrpSpPr>
        <p:grpSpPr>
          <a:xfrm>
            <a:off x="5625038" y="1502994"/>
            <a:ext cx="3209703" cy="3852012"/>
            <a:chOff x="6516688" y="1854200"/>
            <a:chExt cx="2447925" cy="3025775"/>
          </a:xfrm>
        </p:grpSpPr>
        <p:sp>
          <p:nvSpPr>
            <p:cNvPr id="11" name="AutoShape 6"/>
            <p:cNvSpPr>
              <a:spLocks noChangeArrowheads="1"/>
            </p:cNvSpPr>
            <p:nvPr/>
          </p:nvSpPr>
          <p:spPr bwMode="auto">
            <a:xfrm>
              <a:off x="6518275" y="2141538"/>
              <a:ext cx="1152525" cy="431800"/>
            </a:xfrm>
            <a:prstGeom prst="flowChartDecision">
              <a:avLst/>
            </a:prstGeom>
            <a:solidFill>
              <a:srgbClr val="CCFFFF"/>
            </a:solidFill>
            <a:ln w="9525">
              <a:solidFill>
                <a:srgbClr val="00CCFF"/>
              </a:solidFill>
              <a:beve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b="1">
                  <a:solidFill>
                    <a:srgbClr val="CC0000"/>
                  </a:solidFill>
                  <a:ea typeface="方正大标宋简体" panose="02010601030101010101" pitchFamily="2" charset="-122"/>
                </a:rPr>
                <a:t>判断条件1</a:t>
              </a:r>
              <a:endParaRPr lang="zh-CN" altLang="en-US" sz="1400" b="1">
                <a:solidFill>
                  <a:srgbClr val="CC0000"/>
                </a:solidFill>
                <a:ea typeface="方正大标宋简体" panose="02010601030101010101" pitchFamily="2" charset="-122"/>
              </a:endParaRPr>
            </a:p>
          </p:txBody>
        </p:sp>
        <p:sp>
          <p:nvSpPr>
            <p:cNvPr id="12" name="Rectangle 7"/>
            <p:cNvSpPr>
              <a:spLocks noChangeArrowheads="1"/>
            </p:cNvSpPr>
            <p:nvPr/>
          </p:nvSpPr>
          <p:spPr bwMode="auto">
            <a:xfrm>
              <a:off x="7956550" y="2212975"/>
              <a:ext cx="792163" cy="288925"/>
            </a:xfrm>
            <a:prstGeom prst="rect">
              <a:avLst/>
            </a:prstGeom>
            <a:solidFill>
              <a:srgbClr val="FFFF99"/>
            </a:solidFill>
            <a:ln w="9525">
              <a:solidFill>
                <a:srgbClr val="00CCFF"/>
              </a:solidFill>
              <a:beve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b="1">
                  <a:solidFill>
                    <a:schemeClr val="folHlink"/>
                  </a:solidFill>
                  <a:ea typeface="方正大标宋简体" panose="02010601030101010101" pitchFamily="2" charset="-122"/>
                  <a:sym typeface="Arial" panose="020B0604020202020204" pitchFamily="34" charset="0"/>
                </a:rPr>
                <a:t>语句1</a:t>
              </a:r>
              <a:endParaRPr lang="zh-CN" altLang="en-US" sz="1400" b="1">
                <a:solidFill>
                  <a:schemeClr val="folHlink"/>
                </a:solidFill>
                <a:ea typeface="方正大标宋简体" panose="02010601030101010101" pitchFamily="2" charset="-122"/>
                <a:sym typeface="Arial" panose="020B0604020202020204" pitchFamily="34" charset="0"/>
              </a:endParaRPr>
            </a:p>
          </p:txBody>
        </p:sp>
        <p:sp>
          <p:nvSpPr>
            <p:cNvPr id="13" name="箭头 556"/>
            <p:cNvSpPr>
              <a:spLocks noChangeShapeType="1"/>
            </p:cNvSpPr>
            <p:nvPr/>
          </p:nvSpPr>
          <p:spPr bwMode="auto">
            <a:xfrm>
              <a:off x="7092950" y="1854200"/>
              <a:ext cx="0" cy="287338"/>
            </a:xfrm>
            <a:prstGeom prst="line">
              <a:avLst/>
            </a:prstGeom>
            <a:noFill/>
            <a:ln w="19050">
              <a:solidFill>
                <a:srgbClr val="00CCFF"/>
              </a:solidFill>
              <a:bevel/>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 name="箭头 556"/>
            <p:cNvSpPr>
              <a:spLocks noChangeShapeType="1"/>
            </p:cNvSpPr>
            <p:nvPr/>
          </p:nvSpPr>
          <p:spPr bwMode="auto">
            <a:xfrm>
              <a:off x="7092950" y="2573338"/>
              <a:ext cx="0" cy="288925"/>
            </a:xfrm>
            <a:prstGeom prst="line">
              <a:avLst/>
            </a:prstGeom>
            <a:noFill/>
            <a:ln w="19050">
              <a:solidFill>
                <a:srgbClr val="00CCFF"/>
              </a:solidFill>
              <a:miter lim="800000"/>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 name="Text Box 10"/>
            <p:cNvSpPr txBox="1">
              <a:spLocks noChangeArrowheads="1"/>
            </p:cNvSpPr>
            <p:nvPr/>
          </p:nvSpPr>
          <p:spPr bwMode="auto">
            <a:xfrm>
              <a:off x="7524750" y="2357438"/>
              <a:ext cx="520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400">
                  <a:solidFill>
                    <a:srgbClr val="CC0000"/>
                  </a:solidFill>
                  <a:latin typeface="Aharoni" pitchFamily="2" charset="0"/>
                </a:rPr>
                <a:t>true</a:t>
              </a:r>
              <a:endParaRPr lang="zh-CN" altLang="en-US" sz="1400">
                <a:solidFill>
                  <a:srgbClr val="CC0000"/>
                </a:solidFill>
                <a:latin typeface="Aharoni" pitchFamily="2" charset="0"/>
              </a:endParaRPr>
            </a:p>
          </p:txBody>
        </p:sp>
        <p:sp>
          <p:nvSpPr>
            <p:cNvPr id="16" name="Rectangle 11"/>
            <p:cNvSpPr>
              <a:spLocks noChangeArrowheads="1"/>
            </p:cNvSpPr>
            <p:nvPr/>
          </p:nvSpPr>
          <p:spPr bwMode="auto">
            <a:xfrm>
              <a:off x="7956550" y="3581400"/>
              <a:ext cx="792163" cy="288925"/>
            </a:xfrm>
            <a:prstGeom prst="rect">
              <a:avLst/>
            </a:prstGeom>
            <a:solidFill>
              <a:srgbClr val="FFFF99"/>
            </a:solidFill>
            <a:ln w="9525">
              <a:solidFill>
                <a:srgbClr val="00CCFF"/>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b="1">
                  <a:solidFill>
                    <a:schemeClr val="folHlink"/>
                  </a:solidFill>
                  <a:ea typeface="方正大标宋简体" panose="02010601030101010101" pitchFamily="2" charset="-122"/>
                  <a:sym typeface="Arial" panose="020B0604020202020204" pitchFamily="34" charset="0"/>
                </a:rPr>
                <a:t>语句3</a:t>
              </a:r>
              <a:endParaRPr lang="zh-CN" altLang="en-US"/>
            </a:p>
          </p:txBody>
        </p:sp>
        <p:sp>
          <p:nvSpPr>
            <p:cNvPr id="17" name="Text Box 12"/>
            <p:cNvSpPr txBox="1">
              <a:spLocks noChangeArrowheads="1"/>
            </p:cNvSpPr>
            <p:nvPr/>
          </p:nvSpPr>
          <p:spPr bwMode="auto">
            <a:xfrm>
              <a:off x="7092950" y="2571750"/>
              <a:ext cx="5826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400">
                  <a:solidFill>
                    <a:srgbClr val="CC0000"/>
                  </a:solidFill>
                  <a:latin typeface="Aharoni" pitchFamily="2" charset="0"/>
                </a:rPr>
                <a:t>false</a:t>
              </a:r>
              <a:endParaRPr lang="zh-CN" altLang="en-US"/>
            </a:p>
          </p:txBody>
        </p:sp>
        <p:sp>
          <p:nvSpPr>
            <p:cNvPr id="18" name="箭头 556"/>
            <p:cNvSpPr>
              <a:spLocks noChangeShapeType="1"/>
            </p:cNvSpPr>
            <p:nvPr/>
          </p:nvSpPr>
          <p:spPr bwMode="auto">
            <a:xfrm>
              <a:off x="7667625" y="2357438"/>
              <a:ext cx="288925" cy="1587"/>
            </a:xfrm>
            <a:prstGeom prst="line">
              <a:avLst/>
            </a:prstGeom>
            <a:noFill/>
            <a:ln w="19050">
              <a:solidFill>
                <a:srgbClr val="00CC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 name="AutoShape 14"/>
            <p:cNvSpPr>
              <a:spLocks noChangeArrowheads="1"/>
            </p:cNvSpPr>
            <p:nvPr/>
          </p:nvSpPr>
          <p:spPr bwMode="auto">
            <a:xfrm>
              <a:off x="6516688" y="2860675"/>
              <a:ext cx="1152525" cy="431800"/>
            </a:xfrm>
            <a:prstGeom prst="flowChartDecision">
              <a:avLst/>
            </a:prstGeom>
            <a:solidFill>
              <a:srgbClr val="CCFFFF"/>
            </a:solidFill>
            <a:ln w="9525">
              <a:solidFill>
                <a:srgbClr val="00CCFF"/>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b="1">
                  <a:solidFill>
                    <a:srgbClr val="CC0000"/>
                  </a:solidFill>
                  <a:ea typeface="方正大标宋简体" panose="02010601030101010101" pitchFamily="2" charset="-122"/>
                </a:rPr>
                <a:t>判断条件2</a:t>
              </a:r>
              <a:endParaRPr lang="zh-CN" altLang="en-US" sz="1400" b="1">
                <a:solidFill>
                  <a:srgbClr val="CC0000"/>
                </a:solidFill>
                <a:ea typeface="方正大标宋简体" panose="02010601030101010101" pitchFamily="2" charset="-122"/>
              </a:endParaRPr>
            </a:p>
          </p:txBody>
        </p:sp>
        <p:sp>
          <p:nvSpPr>
            <p:cNvPr id="20" name="Text Box 15"/>
            <p:cNvSpPr txBox="1">
              <a:spLocks noChangeArrowheads="1"/>
            </p:cNvSpPr>
            <p:nvPr/>
          </p:nvSpPr>
          <p:spPr bwMode="auto">
            <a:xfrm>
              <a:off x="7092950" y="3365500"/>
              <a:ext cx="5826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400">
                  <a:solidFill>
                    <a:srgbClr val="CC0000"/>
                  </a:solidFill>
                  <a:latin typeface="Aharoni" pitchFamily="2" charset="0"/>
                </a:rPr>
                <a:t>false</a:t>
              </a:r>
              <a:endParaRPr lang="zh-CN" altLang="en-US"/>
            </a:p>
          </p:txBody>
        </p:sp>
        <p:sp>
          <p:nvSpPr>
            <p:cNvPr id="21" name="Rectangle 16"/>
            <p:cNvSpPr>
              <a:spLocks noChangeArrowheads="1"/>
            </p:cNvSpPr>
            <p:nvPr/>
          </p:nvSpPr>
          <p:spPr bwMode="auto">
            <a:xfrm>
              <a:off x="7956550" y="2933700"/>
              <a:ext cx="792163" cy="287338"/>
            </a:xfrm>
            <a:prstGeom prst="rect">
              <a:avLst/>
            </a:prstGeom>
            <a:solidFill>
              <a:srgbClr val="FFFF99"/>
            </a:solidFill>
            <a:ln w="9525">
              <a:solidFill>
                <a:srgbClr val="00CCFF"/>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b="1">
                  <a:solidFill>
                    <a:schemeClr val="folHlink"/>
                  </a:solidFill>
                  <a:ea typeface="方正大标宋简体" panose="02010601030101010101" pitchFamily="2" charset="-122"/>
                  <a:sym typeface="Arial" panose="020B0604020202020204" pitchFamily="34" charset="0"/>
                </a:rPr>
                <a:t>语句2</a:t>
              </a:r>
              <a:endParaRPr lang="zh-CN" altLang="en-US" sz="1400" b="1">
                <a:solidFill>
                  <a:schemeClr val="folHlink"/>
                </a:solidFill>
                <a:ea typeface="方正大标宋简体" panose="02010601030101010101" pitchFamily="2" charset="-122"/>
                <a:sym typeface="Arial" panose="020B0604020202020204" pitchFamily="34" charset="0"/>
              </a:endParaRPr>
            </a:p>
          </p:txBody>
        </p:sp>
        <p:sp>
          <p:nvSpPr>
            <p:cNvPr id="22" name="Text Box 17"/>
            <p:cNvSpPr txBox="1">
              <a:spLocks noChangeArrowheads="1"/>
            </p:cNvSpPr>
            <p:nvPr/>
          </p:nvSpPr>
          <p:spPr bwMode="auto">
            <a:xfrm>
              <a:off x="7596188" y="3078163"/>
              <a:ext cx="520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400">
                  <a:solidFill>
                    <a:srgbClr val="CC0000"/>
                  </a:solidFill>
                  <a:latin typeface="Aharoni" pitchFamily="2" charset="0"/>
                </a:rPr>
                <a:t>true</a:t>
              </a:r>
              <a:endParaRPr lang="zh-CN" altLang="en-US" sz="1400">
                <a:solidFill>
                  <a:srgbClr val="CC0000"/>
                </a:solidFill>
                <a:latin typeface="Aharoni" pitchFamily="2" charset="0"/>
              </a:endParaRPr>
            </a:p>
          </p:txBody>
        </p:sp>
        <p:sp>
          <p:nvSpPr>
            <p:cNvPr id="23" name="箭头 556"/>
            <p:cNvSpPr>
              <a:spLocks noChangeShapeType="1"/>
            </p:cNvSpPr>
            <p:nvPr/>
          </p:nvSpPr>
          <p:spPr bwMode="auto">
            <a:xfrm>
              <a:off x="7667625" y="3078163"/>
              <a:ext cx="288925" cy="0"/>
            </a:xfrm>
            <a:prstGeom prst="line">
              <a:avLst/>
            </a:prstGeom>
            <a:noFill/>
            <a:ln w="19050">
              <a:solidFill>
                <a:srgbClr val="00CCFF"/>
              </a:solidFill>
              <a:bevel/>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 name="Line 19"/>
            <p:cNvSpPr>
              <a:spLocks noChangeShapeType="1"/>
            </p:cNvSpPr>
            <p:nvPr/>
          </p:nvSpPr>
          <p:spPr bwMode="auto">
            <a:xfrm>
              <a:off x="7092950" y="3294063"/>
              <a:ext cx="0" cy="433387"/>
            </a:xfrm>
            <a:prstGeom prst="line">
              <a:avLst/>
            </a:prstGeom>
            <a:noFill/>
            <a:ln w="19050">
              <a:solidFill>
                <a:srgbClr val="00CCFF"/>
              </a:solidFill>
              <a:bevel/>
            </a:ln>
            <a:extLst>
              <a:ext uri="{909E8E84-426E-40DD-AFC4-6F175D3DCCD1}">
                <a14:hiddenFill xmlns:a14="http://schemas.microsoft.com/office/drawing/2010/main">
                  <a:noFill/>
                </a14:hiddenFill>
              </a:ext>
            </a:extLst>
          </p:spPr>
          <p:txBody>
            <a:bodyPr/>
            <a:lstStyle/>
            <a:p>
              <a:endParaRPr lang="zh-CN" altLang="en-US"/>
            </a:p>
          </p:txBody>
        </p:sp>
        <p:sp>
          <p:nvSpPr>
            <p:cNvPr id="25" name="箭头 556"/>
            <p:cNvSpPr>
              <a:spLocks noChangeShapeType="1"/>
            </p:cNvSpPr>
            <p:nvPr/>
          </p:nvSpPr>
          <p:spPr bwMode="auto">
            <a:xfrm>
              <a:off x="7092950" y="3725863"/>
              <a:ext cx="863600" cy="1587"/>
            </a:xfrm>
            <a:prstGeom prst="line">
              <a:avLst/>
            </a:prstGeom>
            <a:noFill/>
            <a:ln w="19050">
              <a:solidFill>
                <a:srgbClr val="00CCFF"/>
              </a:solidFill>
              <a:miter lim="800000"/>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 name="Line 21"/>
            <p:cNvSpPr>
              <a:spLocks noChangeShapeType="1"/>
            </p:cNvSpPr>
            <p:nvPr/>
          </p:nvSpPr>
          <p:spPr bwMode="auto">
            <a:xfrm>
              <a:off x="8748713" y="2357438"/>
              <a:ext cx="215900" cy="1587"/>
            </a:xfrm>
            <a:prstGeom prst="line">
              <a:avLst/>
            </a:prstGeom>
            <a:noFill/>
            <a:ln w="19050">
              <a:solidFill>
                <a:srgbClr val="00CCFF"/>
              </a:solidFill>
              <a:bevel/>
            </a:ln>
            <a:extLst>
              <a:ext uri="{909E8E84-426E-40DD-AFC4-6F175D3DCCD1}">
                <a14:hiddenFill xmlns:a14="http://schemas.microsoft.com/office/drawing/2010/main">
                  <a:noFill/>
                </a14:hiddenFill>
              </a:ext>
            </a:extLst>
          </p:spPr>
          <p:txBody>
            <a:bodyPr/>
            <a:lstStyle/>
            <a:p>
              <a:endParaRPr lang="zh-CN" altLang="en-US"/>
            </a:p>
          </p:txBody>
        </p:sp>
        <p:sp>
          <p:nvSpPr>
            <p:cNvPr id="27" name="Line 22"/>
            <p:cNvSpPr>
              <a:spLocks noChangeShapeType="1"/>
            </p:cNvSpPr>
            <p:nvPr/>
          </p:nvSpPr>
          <p:spPr bwMode="auto">
            <a:xfrm>
              <a:off x="8964613" y="2357438"/>
              <a:ext cx="0" cy="1728787"/>
            </a:xfrm>
            <a:prstGeom prst="line">
              <a:avLst/>
            </a:prstGeom>
            <a:noFill/>
            <a:ln w="19050">
              <a:solidFill>
                <a:srgbClr val="00CCFF"/>
              </a:solidFill>
              <a:bevel/>
            </a:ln>
            <a:extLst>
              <a:ext uri="{909E8E84-426E-40DD-AFC4-6F175D3DCCD1}">
                <a14:hiddenFill xmlns:a14="http://schemas.microsoft.com/office/drawing/2010/main">
                  <a:noFill/>
                </a14:hiddenFill>
              </a:ext>
            </a:extLst>
          </p:spPr>
          <p:txBody>
            <a:bodyPr/>
            <a:lstStyle/>
            <a:p>
              <a:endParaRPr lang="zh-CN" altLang="en-US"/>
            </a:p>
          </p:txBody>
        </p:sp>
        <p:sp>
          <p:nvSpPr>
            <p:cNvPr id="28" name="Line 23"/>
            <p:cNvSpPr>
              <a:spLocks noChangeShapeType="1"/>
            </p:cNvSpPr>
            <p:nvPr/>
          </p:nvSpPr>
          <p:spPr bwMode="auto">
            <a:xfrm>
              <a:off x="8748713" y="3078163"/>
              <a:ext cx="215900" cy="0"/>
            </a:xfrm>
            <a:prstGeom prst="line">
              <a:avLst/>
            </a:prstGeom>
            <a:noFill/>
            <a:ln w="19050">
              <a:solidFill>
                <a:srgbClr val="00CCFF"/>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29" name="Line 24"/>
            <p:cNvSpPr>
              <a:spLocks noChangeShapeType="1"/>
            </p:cNvSpPr>
            <p:nvPr/>
          </p:nvSpPr>
          <p:spPr bwMode="auto">
            <a:xfrm>
              <a:off x="8748713" y="3725863"/>
              <a:ext cx="215900" cy="1587"/>
            </a:xfrm>
            <a:prstGeom prst="line">
              <a:avLst/>
            </a:prstGeom>
            <a:noFill/>
            <a:ln w="19050">
              <a:solidFill>
                <a:srgbClr val="00CCFF"/>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30" name="Line 25"/>
            <p:cNvSpPr>
              <a:spLocks noChangeShapeType="1"/>
            </p:cNvSpPr>
            <p:nvPr/>
          </p:nvSpPr>
          <p:spPr bwMode="auto">
            <a:xfrm>
              <a:off x="8027988" y="4086225"/>
              <a:ext cx="936625" cy="0"/>
            </a:xfrm>
            <a:prstGeom prst="line">
              <a:avLst/>
            </a:prstGeom>
            <a:noFill/>
            <a:ln w="19050">
              <a:solidFill>
                <a:srgbClr val="00CCFF"/>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31" name="箭头 556"/>
            <p:cNvSpPr>
              <a:spLocks noChangeShapeType="1"/>
            </p:cNvSpPr>
            <p:nvPr/>
          </p:nvSpPr>
          <p:spPr bwMode="auto">
            <a:xfrm>
              <a:off x="8027988" y="4086225"/>
              <a:ext cx="1587" cy="215900"/>
            </a:xfrm>
            <a:prstGeom prst="line">
              <a:avLst/>
            </a:prstGeom>
            <a:noFill/>
            <a:ln w="19050">
              <a:solidFill>
                <a:srgbClr val="00CCFF"/>
              </a:solidFill>
              <a:miter lim="800000"/>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 name="Rectangle 27"/>
            <p:cNvSpPr>
              <a:spLocks noChangeArrowheads="1"/>
            </p:cNvSpPr>
            <p:nvPr/>
          </p:nvSpPr>
          <p:spPr bwMode="auto">
            <a:xfrm>
              <a:off x="7667625" y="4302125"/>
              <a:ext cx="792163" cy="287338"/>
            </a:xfrm>
            <a:prstGeom prst="rect">
              <a:avLst/>
            </a:prstGeom>
            <a:solidFill>
              <a:srgbClr val="FFFF99"/>
            </a:solidFill>
            <a:ln w="9525">
              <a:solidFill>
                <a:srgbClr val="00CCFF"/>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b="1">
                  <a:solidFill>
                    <a:schemeClr val="folHlink"/>
                  </a:solidFill>
                  <a:ea typeface="方正大标宋简体" panose="02010601030101010101" pitchFamily="2" charset="-122"/>
                  <a:sym typeface="Arial" panose="020B0604020202020204" pitchFamily="34" charset="0"/>
                </a:rPr>
                <a:t>语句4</a:t>
              </a:r>
              <a:endParaRPr lang="zh-CN" altLang="en-US"/>
            </a:p>
          </p:txBody>
        </p:sp>
        <p:sp>
          <p:nvSpPr>
            <p:cNvPr id="33" name="箭头 556"/>
            <p:cNvSpPr>
              <a:spLocks noChangeShapeType="1"/>
            </p:cNvSpPr>
            <p:nvPr/>
          </p:nvSpPr>
          <p:spPr bwMode="auto">
            <a:xfrm>
              <a:off x="8027988" y="4591050"/>
              <a:ext cx="0" cy="288925"/>
            </a:xfrm>
            <a:prstGeom prst="line">
              <a:avLst/>
            </a:prstGeom>
            <a:noFill/>
            <a:ln w="19050">
              <a:solidFill>
                <a:srgbClr val="00CCFF"/>
              </a:solidFill>
              <a:bevel/>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34" name="文本框 33"/>
          <p:cNvSpPr txBox="1"/>
          <p:nvPr/>
        </p:nvSpPr>
        <p:spPr>
          <a:xfrm>
            <a:off x="432449" y="5438078"/>
            <a:ext cx="8206077" cy="1089529"/>
          </a:xfrm>
          <a:prstGeom prst="rect">
            <a:avLst/>
          </a:prstGeom>
          <a:noFill/>
        </p:spPr>
        <p:txBody>
          <a:bodyPr wrap="square">
            <a:spAutoFit/>
          </a:bodyPr>
          <a:lstStyle/>
          <a:p>
            <a:pPr indent="-609600" eaLnBrk="1" hangingPunct="1">
              <a:lnSpc>
                <a:spcPct val="90000"/>
              </a:lnSpc>
            </a:pPr>
            <a:r>
              <a:rPr lang="zh-CN" altLang="en-US" sz="2400" b="1" dirty="0">
                <a:highlight>
                  <a:srgbClr val="FFFF00"/>
                </a:highlight>
                <a:latin typeface="Arial" panose="020B0604020202020204" pitchFamily="34" charset="0"/>
              </a:rPr>
              <a:t>注意</a:t>
            </a:r>
            <a:r>
              <a:rPr lang="zh-CN" altLang="en-US" sz="2400" b="1" dirty="0">
                <a:latin typeface="Arial" panose="020B0604020202020204" pitchFamily="34" charset="0"/>
              </a:rPr>
              <a:t>：由于</a:t>
            </a:r>
            <a:r>
              <a:rPr lang="en-US" altLang="zh-CN" sz="2400" b="1" dirty="0">
                <a:latin typeface="Arial" panose="020B0604020202020204" pitchFamily="34" charset="0"/>
              </a:rPr>
              <a:t>PL/SQL</a:t>
            </a:r>
            <a:r>
              <a:rPr lang="zh-CN" altLang="en-US" sz="2400" b="1" dirty="0">
                <a:latin typeface="Arial" panose="020B0604020202020204" pitchFamily="34" charset="0"/>
              </a:rPr>
              <a:t>中的逻辑运算结果有</a:t>
            </a:r>
            <a:r>
              <a:rPr lang="en-US" altLang="zh-CN" sz="2400" b="1" dirty="0">
                <a:latin typeface="Arial" panose="020B0604020202020204" pitchFamily="34" charset="0"/>
              </a:rPr>
              <a:t>TRUE</a:t>
            </a:r>
            <a:r>
              <a:rPr lang="zh-CN" altLang="en-US" sz="2400" b="1" dirty="0">
                <a:latin typeface="Arial" panose="020B0604020202020204" pitchFamily="34" charset="0"/>
              </a:rPr>
              <a:t>，</a:t>
            </a:r>
            <a:r>
              <a:rPr lang="en-US" altLang="zh-CN" sz="2400" b="1" dirty="0">
                <a:latin typeface="Arial" panose="020B0604020202020204" pitchFamily="34" charset="0"/>
              </a:rPr>
              <a:t>FALSE</a:t>
            </a:r>
            <a:r>
              <a:rPr lang="zh-CN" altLang="en-US" sz="2400" b="1" dirty="0">
                <a:latin typeface="Arial" panose="020B0604020202020204" pitchFamily="34" charset="0"/>
              </a:rPr>
              <a:t>和</a:t>
            </a:r>
            <a:r>
              <a:rPr lang="en-US" altLang="zh-CN" sz="2400" b="1" dirty="0">
                <a:latin typeface="Arial" panose="020B0604020202020204" pitchFamily="34" charset="0"/>
              </a:rPr>
              <a:t>NULL</a:t>
            </a:r>
            <a:r>
              <a:rPr lang="zh-CN" altLang="en-US" sz="2400" b="1" dirty="0">
                <a:latin typeface="Arial" panose="020B0604020202020204" pitchFamily="34" charset="0"/>
              </a:rPr>
              <a:t>三种，因此在进行选择条件判断时，要考虑条件为</a:t>
            </a:r>
            <a:r>
              <a:rPr lang="en-US" altLang="zh-CN" sz="2400" b="1" dirty="0">
                <a:latin typeface="Arial" panose="020B0604020202020204" pitchFamily="34" charset="0"/>
              </a:rPr>
              <a:t>NULL</a:t>
            </a:r>
            <a:r>
              <a:rPr lang="zh-CN" altLang="en-US" sz="2400" b="1" dirty="0">
                <a:latin typeface="Arial" panose="020B0604020202020204" pitchFamily="34" charset="0"/>
              </a:rPr>
              <a:t>的情况。</a:t>
            </a:r>
            <a:endParaRPr lang="zh-CN" altLang="en-US" sz="2400" b="1" dirty="0">
              <a:latin typeface="Arial" panose="020B0604020202020204" pitchFamily="34" charset="0"/>
            </a:endParaRPr>
          </a:p>
        </p:txBody>
      </p:sp>
      <p:sp>
        <p:nvSpPr>
          <p:cNvPr id="2" name="矩形 1"/>
          <p:cNvSpPr/>
          <p:nvPr/>
        </p:nvSpPr>
        <p:spPr>
          <a:xfrm>
            <a:off x="177420" y="84222"/>
            <a:ext cx="1005403"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复习</a:t>
            </a:r>
            <a:endParaRPr lang="zh-CN" altLang="en-US" sz="3200" b="1" dirty="0">
              <a:ln w="0"/>
              <a:latin typeface="华文细黑" panose="02010600040101010101" pitchFamily="2" charset="-122"/>
              <a:ea typeface="华文细黑" panose="0201060004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dirty="0"/>
          </a:p>
        </p:txBody>
      </p:sp>
      <p:sp>
        <p:nvSpPr>
          <p:cNvPr id="6" name="矩形 5"/>
          <p:cNvSpPr/>
          <p:nvPr/>
        </p:nvSpPr>
        <p:spPr>
          <a:xfrm>
            <a:off x="309259" y="853570"/>
            <a:ext cx="8525482" cy="830997"/>
          </a:xfrm>
          <a:prstGeom prst="rect">
            <a:avLst/>
          </a:prstGeom>
        </p:spPr>
        <p:txBody>
          <a:bodyPr wrap="square">
            <a:spAutoFit/>
          </a:bodyPr>
          <a:lstStyle/>
          <a:p>
            <a:pPr marL="342900" indent="-342900">
              <a:buFont typeface="Wingdings" panose="05000000000000000000" pitchFamily="2" charset="2"/>
              <a:buChar char="p"/>
            </a:pPr>
            <a:r>
              <a:rPr lang="zh-CN" altLang="en-US" sz="2400" b="1" dirty="0">
                <a:solidFill>
                  <a:srgbClr val="C00000"/>
                </a:solidFill>
                <a:latin typeface="华文中宋" panose="02010600040101010101" pitchFamily="2" charset="-122"/>
                <a:ea typeface="华文中宋" panose="02010600040101010101" pitchFamily="2" charset="-122"/>
              </a:rPr>
              <a:t>结构控制语句</a:t>
            </a:r>
            <a:r>
              <a:rPr lang="en-US" altLang="zh-CN" sz="2400" b="1" dirty="0">
                <a:solidFill>
                  <a:srgbClr val="C00000"/>
                </a:solidFill>
                <a:latin typeface="华文中宋" panose="02010600040101010101" pitchFamily="2" charset="-122"/>
                <a:ea typeface="华文中宋" panose="02010600040101010101" pitchFamily="2" charset="-122"/>
              </a:rPr>
              <a:t>——</a:t>
            </a:r>
            <a:r>
              <a:rPr lang="en-US" altLang="zh-CN" sz="2400" b="1" dirty="0">
                <a:solidFill>
                  <a:srgbClr val="C00000"/>
                </a:solidFill>
                <a:latin typeface="华文中宋" panose="02010600040101010101" pitchFamily="2" charset="-122"/>
                <a:ea typeface="华文中宋" panose="02010600040101010101" pitchFamily="2" charset="-122"/>
                <a:cs typeface="Calibri Light" panose="020F0302020204030204" pitchFamily="34" charset="0"/>
              </a:rPr>
              <a:t>case </a:t>
            </a:r>
            <a:r>
              <a:rPr lang="zh-CN" altLang="en-US" sz="2400" b="1" dirty="0">
                <a:solidFill>
                  <a:srgbClr val="C00000"/>
                </a:solidFill>
                <a:latin typeface="华文中宋" panose="02010600040101010101" pitchFamily="2" charset="-122"/>
                <a:ea typeface="华文中宋" panose="02010600040101010101" pitchFamily="2" charset="-122"/>
                <a:cs typeface="Calibri Light" panose="020F0302020204030204" pitchFamily="34" charset="0"/>
              </a:rPr>
              <a:t>语句</a:t>
            </a:r>
            <a:endParaRPr lang="en-US" altLang="zh-CN" sz="2400" b="1" dirty="0">
              <a:solidFill>
                <a:srgbClr val="C00000"/>
              </a:solidFill>
              <a:latin typeface="华文中宋" panose="02010600040101010101" pitchFamily="2" charset="-122"/>
              <a:ea typeface="华文中宋" panose="02010600040101010101" pitchFamily="2" charset="-122"/>
              <a:cs typeface="Calibri Light" panose="020F0302020204030204" pitchFamily="34" charset="0"/>
            </a:endParaRPr>
          </a:p>
          <a:p>
            <a:pPr marL="342900" indent="-342900">
              <a:buFont typeface="Wingdings" panose="05000000000000000000" pitchFamily="2" charset="2"/>
              <a:buChar char="p"/>
            </a:pPr>
            <a:endParaRPr lang="zh-CN" altLang="en-US" sz="2400" b="1" dirty="0">
              <a:solidFill>
                <a:srgbClr val="C00000"/>
              </a:solidFill>
              <a:latin typeface="华文中宋" panose="02010600040101010101" pitchFamily="2" charset="-122"/>
              <a:ea typeface="华文中宋" panose="02010600040101010101" pitchFamily="2" charset="-122"/>
            </a:endParaRPr>
          </a:p>
        </p:txBody>
      </p:sp>
      <p:sp>
        <p:nvSpPr>
          <p:cNvPr id="7" name="矩形 6"/>
          <p:cNvSpPr/>
          <p:nvPr/>
        </p:nvSpPr>
        <p:spPr>
          <a:xfrm>
            <a:off x="309259" y="1490685"/>
            <a:ext cx="8657321" cy="357837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case</a:t>
            </a:r>
            <a:r>
              <a:rPr lang="en-US" altLang="zh-CN" sz="28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&lt; selector&gt;</a:t>
            </a:r>
            <a:endParaRPr lang="en-US" altLang="zh-CN" sz="28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r>
              <a:rPr lang="en-US" altLang="zh-CN" sz="28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when &lt;expression_1&gt; then plsql_sentence_1;</a:t>
            </a:r>
            <a:endParaRPr lang="en-US" altLang="zh-CN" sz="28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r>
              <a:rPr lang="en-US" altLang="zh-CN" sz="28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when &lt;expression_2&gt; then plsql_sentence_2;</a:t>
            </a:r>
            <a:endParaRPr lang="en-US" altLang="zh-CN" sz="28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r>
              <a:rPr lang="en-US" altLang="zh-CN" sz="28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a:t>
            </a:r>
            <a:endParaRPr lang="en-US" altLang="zh-CN" sz="28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r>
              <a:rPr lang="en-US" altLang="zh-CN" sz="28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when &lt;</a:t>
            </a:r>
            <a:r>
              <a:rPr lang="en-US" altLang="zh-CN" sz="2800" b="1" dirty="0" err="1">
                <a:solidFill>
                  <a:schemeClr val="tx1"/>
                </a:solidFill>
                <a:latin typeface="Calibri Light" panose="020F0302020204030204" pitchFamily="34" charset="0"/>
                <a:ea typeface="华文细黑" panose="02010600040101010101" pitchFamily="2" charset="-122"/>
                <a:cs typeface="Calibri Light" panose="020F0302020204030204" pitchFamily="34" charset="0"/>
              </a:rPr>
              <a:t>expression_n</a:t>
            </a:r>
            <a:r>
              <a:rPr lang="en-US" altLang="zh-CN" sz="28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&gt; then </a:t>
            </a:r>
            <a:r>
              <a:rPr lang="en-US" altLang="zh-CN" sz="2800" b="1" dirty="0" err="1">
                <a:solidFill>
                  <a:schemeClr val="tx1"/>
                </a:solidFill>
                <a:latin typeface="Calibri Light" panose="020F0302020204030204" pitchFamily="34" charset="0"/>
                <a:ea typeface="华文细黑" panose="02010600040101010101" pitchFamily="2" charset="-122"/>
                <a:cs typeface="Calibri Light" panose="020F0302020204030204" pitchFamily="34" charset="0"/>
              </a:rPr>
              <a:t>plsql_sentence_n</a:t>
            </a:r>
            <a:r>
              <a:rPr lang="en-US" altLang="zh-CN" sz="28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endParaRPr lang="en-US" altLang="zh-CN" sz="28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r>
              <a:rPr lang="en-US" altLang="zh-CN" sz="28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[else </a:t>
            </a:r>
            <a:r>
              <a:rPr lang="en-US" altLang="zh-CN" sz="2800" b="1" dirty="0" err="1">
                <a:solidFill>
                  <a:schemeClr val="tx1"/>
                </a:solidFill>
                <a:latin typeface="Calibri Light" panose="020F0302020204030204" pitchFamily="34" charset="0"/>
                <a:ea typeface="华文细黑" panose="02010600040101010101" pitchFamily="2" charset="-122"/>
                <a:cs typeface="Calibri Light" panose="020F0302020204030204" pitchFamily="34" charset="0"/>
              </a:rPr>
              <a:t>plsql_sentence</a:t>
            </a:r>
            <a:r>
              <a:rPr lang="en-US" altLang="zh-CN" sz="28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endParaRPr lang="en-US" altLang="zh-CN" sz="28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r>
              <a:rPr lang="en-US" altLang="zh-CN" sz="28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end case</a:t>
            </a:r>
            <a:r>
              <a:rPr lang="en-US" altLang="zh-CN" sz="28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endParaRPr lang="en-US" altLang="zh-CN" sz="28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p:txBody>
      </p:sp>
      <p:grpSp>
        <p:nvGrpSpPr>
          <p:cNvPr id="10" name="组合 9"/>
          <p:cNvGrpSpPr/>
          <p:nvPr/>
        </p:nvGrpSpPr>
        <p:grpSpPr>
          <a:xfrm>
            <a:off x="6518655" y="403225"/>
            <a:ext cx="2447925" cy="3025775"/>
            <a:chOff x="6516688" y="1854200"/>
            <a:chExt cx="2447925" cy="3025775"/>
          </a:xfrm>
        </p:grpSpPr>
        <p:sp>
          <p:nvSpPr>
            <p:cNvPr id="11" name="AutoShape 6"/>
            <p:cNvSpPr>
              <a:spLocks noChangeArrowheads="1"/>
            </p:cNvSpPr>
            <p:nvPr/>
          </p:nvSpPr>
          <p:spPr bwMode="auto">
            <a:xfrm>
              <a:off x="6518275" y="2141538"/>
              <a:ext cx="1152525" cy="431800"/>
            </a:xfrm>
            <a:prstGeom prst="flowChartDecision">
              <a:avLst/>
            </a:prstGeom>
            <a:solidFill>
              <a:srgbClr val="CCFFFF"/>
            </a:solidFill>
            <a:ln w="9525">
              <a:solidFill>
                <a:srgbClr val="00CCFF"/>
              </a:solidFill>
              <a:beve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b="1" dirty="0">
                  <a:solidFill>
                    <a:srgbClr val="CC0000"/>
                  </a:solidFill>
                  <a:ea typeface="方正大标宋简体" panose="02010601030101010101" pitchFamily="2" charset="-122"/>
                </a:rPr>
                <a:t>判断条件1</a:t>
              </a:r>
              <a:endParaRPr lang="zh-CN" altLang="en-US" sz="1400" b="1" dirty="0">
                <a:solidFill>
                  <a:srgbClr val="CC0000"/>
                </a:solidFill>
                <a:ea typeface="方正大标宋简体" panose="02010601030101010101" pitchFamily="2" charset="-122"/>
              </a:endParaRPr>
            </a:p>
          </p:txBody>
        </p:sp>
        <p:sp>
          <p:nvSpPr>
            <p:cNvPr id="12" name="Rectangle 7"/>
            <p:cNvSpPr>
              <a:spLocks noChangeArrowheads="1"/>
            </p:cNvSpPr>
            <p:nvPr/>
          </p:nvSpPr>
          <p:spPr bwMode="auto">
            <a:xfrm>
              <a:off x="7956550" y="2212975"/>
              <a:ext cx="792163" cy="288925"/>
            </a:xfrm>
            <a:prstGeom prst="rect">
              <a:avLst/>
            </a:prstGeom>
            <a:solidFill>
              <a:srgbClr val="FFFF99"/>
            </a:solidFill>
            <a:ln w="9525">
              <a:solidFill>
                <a:srgbClr val="00CCFF"/>
              </a:solidFill>
              <a:beve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b="1">
                  <a:solidFill>
                    <a:schemeClr val="folHlink"/>
                  </a:solidFill>
                  <a:ea typeface="方正大标宋简体" panose="02010601030101010101" pitchFamily="2" charset="-122"/>
                  <a:sym typeface="Arial" panose="020B0604020202020204" pitchFamily="34" charset="0"/>
                </a:rPr>
                <a:t>语句1</a:t>
              </a:r>
              <a:endParaRPr lang="zh-CN" altLang="en-US" sz="1400" b="1">
                <a:solidFill>
                  <a:schemeClr val="folHlink"/>
                </a:solidFill>
                <a:ea typeface="方正大标宋简体" panose="02010601030101010101" pitchFamily="2" charset="-122"/>
                <a:sym typeface="Arial" panose="020B0604020202020204" pitchFamily="34" charset="0"/>
              </a:endParaRPr>
            </a:p>
          </p:txBody>
        </p:sp>
        <p:sp>
          <p:nvSpPr>
            <p:cNvPr id="13" name="箭头 556"/>
            <p:cNvSpPr>
              <a:spLocks noChangeShapeType="1"/>
            </p:cNvSpPr>
            <p:nvPr/>
          </p:nvSpPr>
          <p:spPr bwMode="auto">
            <a:xfrm>
              <a:off x="7092950" y="1854200"/>
              <a:ext cx="0" cy="287338"/>
            </a:xfrm>
            <a:prstGeom prst="line">
              <a:avLst/>
            </a:prstGeom>
            <a:noFill/>
            <a:ln w="19050">
              <a:solidFill>
                <a:srgbClr val="00CCFF"/>
              </a:solidFill>
              <a:bevel/>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 name="箭头 556"/>
            <p:cNvSpPr>
              <a:spLocks noChangeShapeType="1"/>
            </p:cNvSpPr>
            <p:nvPr/>
          </p:nvSpPr>
          <p:spPr bwMode="auto">
            <a:xfrm>
              <a:off x="7092950" y="2573338"/>
              <a:ext cx="0" cy="288925"/>
            </a:xfrm>
            <a:prstGeom prst="line">
              <a:avLst/>
            </a:prstGeom>
            <a:noFill/>
            <a:ln w="19050">
              <a:solidFill>
                <a:srgbClr val="00CCFF"/>
              </a:solidFill>
              <a:miter lim="800000"/>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 name="Text Box 10"/>
            <p:cNvSpPr txBox="1">
              <a:spLocks noChangeArrowheads="1"/>
            </p:cNvSpPr>
            <p:nvPr/>
          </p:nvSpPr>
          <p:spPr bwMode="auto">
            <a:xfrm>
              <a:off x="7524750" y="2357438"/>
              <a:ext cx="520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400">
                  <a:solidFill>
                    <a:srgbClr val="CC0000"/>
                  </a:solidFill>
                  <a:latin typeface="Aharoni" pitchFamily="2" charset="0"/>
                </a:rPr>
                <a:t>true</a:t>
              </a:r>
              <a:endParaRPr lang="zh-CN" altLang="en-US" sz="1400">
                <a:solidFill>
                  <a:srgbClr val="CC0000"/>
                </a:solidFill>
                <a:latin typeface="Aharoni" pitchFamily="2" charset="0"/>
              </a:endParaRPr>
            </a:p>
          </p:txBody>
        </p:sp>
        <p:sp>
          <p:nvSpPr>
            <p:cNvPr id="16" name="Rectangle 11"/>
            <p:cNvSpPr>
              <a:spLocks noChangeArrowheads="1"/>
            </p:cNvSpPr>
            <p:nvPr/>
          </p:nvSpPr>
          <p:spPr bwMode="auto">
            <a:xfrm>
              <a:off x="7956550" y="3581400"/>
              <a:ext cx="792163" cy="288925"/>
            </a:xfrm>
            <a:prstGeom prst="rect">
              <a:avLst/>
            </a:prstGeom>
            <a:solidFill>
              <a:srgbClr val="FFFF99"/>
            </a:solidFill>
            <a:ln w="9525">
              <a:solidFill>
                <a:srgbClr val="00CCFF"/>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b="1">
                  <a:solidFill>
                    <a:schemeClr val="folHlink"/>
                  </a:solidFill>
                  <a:ea typeface="方正大标宋简体" panose="02010601030101010101" pitchFamily="2" charset="-122"/>
                  <a:sym typeface="Arial" panose="020B0604020202020204" pitchFamily="34" charset="0"/>
                </a:rPr>
                <a:t>语句3</a:t>
              </a:r>
              <a:endParaRPr lang="zh-CN" altLang="en-US"/>
            </a:p>
          </p:txBody>
        </p:sp>
        <p:sp>
          <p:nvSpPr>
            <p:cNvPr id="17" name="Text Box 12"/>
            <p:cNvSpPr txBox="1">
              <a:spLocks noChangeArrowheads="1"/>
            </p:cNvSpPr>
            <p:nvPr/>
          </p:nvSpPr>
          <p:spPr bwMode="auto">
            <a:xfrm>
              <a:off x="7092950" y="2571750"/>
              <a:ext cx="5826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400">
                  <a:solidFill>
                    <a:srgbClr val="CC0000"/>
                  </a:solidFill>
                  <a:latin typeface="Aharoni" pitchFamily="2" charset="0"/>
                </a:rPr>
                <a:t>false</a:t>
              </a:r>
              <a:endParaRPr lang="zh-CN" altLang="en-US"/>
            </a:p>
          </p:txBody>
        </p:sp>
        <p:sp>
          <p:nvSpPr>
            <p:cNvPr id="18" name="箭头 556"/>
            <p:cNvSpPr>
              <a:spLocks noChangeShapeType="1"/>
            </p:cNvSpPr>
            <p:nvPr/>
          </p:nvSpPr>
          <p:spPr bwMode="auto">
            <a:xfrm>
              <a:off x="7667625" y="2357438"/>
              <a:ext cx="288925" cy="1587"/>
            </a:xfrm>
            <a:prstGeom prst="line">
              <a:avLst/>
            </a:prstGeom>
            <a:noFill/>
            <a:ln w="19050">
              <a:solidFill>
                <a:srgbClr val="00CC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 name="AutoShape 14"/>
            <p:cNvSpPr>
              <a:spLocks noChangeArrowheads="1"/>
            </p:cNvSpPr>
            <p:nvPr/>
          </p:nvSpPr>
          <p:spPr bwMode="auto">
            <a:xfrm>
              <a:off x="6516688" y="2860675"/>
              <a:ext cx="1152525" cy="431800"/>
            </a:xfrm>
            <a:prstGeom prst="flowChartDecision">
              <a:avLst/>
            </a:prstGeom>
            <a:solidFill>
              <a:srgbClr val="CCFFFF"/>
            </a:solidFill>
            <a:ln w="9525">
              <a:solidFill>
                <a:srgbClr val="00CCFF"/>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b="1">
                  <a:solidFill>
                    <a:srgbClr val="CC0000"/>
                  </a:solidFill>
                  <a:ea typeface="方正大标宋简体" panose="02010601030101010101" pitchFamily="2" charset="-122"/>
                </a:rPr>
                <a:t>判断条件2</a:t>
              </a:r>
              <a:endParaRPr lang="zh-CN" altLang="en-US" sz="1400" b="1">
                <a:solidFill>
                  <a:srgbClr val="CC0000"/>
                </a:solidFill>
                <a:ea typeface="方正大标宋简体" panose="02010601030101010101" pitchFamily="2" charset="-122"/>
              </a:endParaRPr>
            </a:p>
          </p:txBody>
        </p:sp>
        <p:sp>
          <p:nvSpPr>
            <p:cNvPr id="20" name="Text Box 15"/>
            <p:cNvSpPr txBox="1">
              <a:spLocks noChangeArrowheads="1"/>
            </p:cNvSpPr>
            <p:nvPr/>
          </p:nvSpPr>
          <p:spPr bwMode="auto">
            <a:xfrm>
              <a:off x="7092950" y="3365500"/>
              <a:ext cx="5826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400">
                  <a:solidFill>
                    <a:srgbClr val="CC0000"/>
                  </a:solidFill>
                  <a:latin typeface="Aharoni" pitchFamily="2" charset="0"/>
                </a:rPr>
                <a:t>false</a:t>
              </a:r>
              <a:endParaRPr lang="zh-CN" altLang="en-US"/>
            </a:p>
          </p:txBody>
        </p:sp>
        <p:sp>
          <p:nvSpPr>
            <p:cNvPr id="21" name="Rectangle 16"/>
            <p:cNvSpPr>
              <a:spLocks noChangeArrowheads="1"/>
            </p:cNvSpPr>
            <p:nvPr/>
          </p:nvSpPr>
          <p:spPr bwMode="auto">
            <a:xfrm>
              <a:off x="7956550" y="2933700"/>
              <a:ext cx="792163" cy="287338"/>
            </a:xfrm>
            <a:prstGeom prst="rect">
              <a:avLst/>
            </a:prstGeom>
            <a:solidFill>
              <a:srgbClr val="FFFF99"/>
            </a:solidFill>
            <a:ln w="9525">
              <a:solidFill>
                <a:srgbClr val="00CCFF"/>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b="1">
                  <a:solidFill>
                    <a:schemeClr val="folHlink"/>
                  </a:solidFill>
                  <a:ea typeface="方正大标宋简体" panose="02010601030101010101" pitchFamily="2" charset="-122"/>
                  <a:sym typeface="Arial" panose="020B0604020202020204" pitchFamily="34" charset="0"/>
                </a:rPr>
                <a:t>语句2</a:t>
              </a:r>
              <a:endParaRPr lang="zh-CN" altLang="en-US" sz="1400" b="1">
                <a:solidFill>
                  <a:schemeClr val="folHlink"/>
                </a:solidFill>
                <a:ea typeface="方正大标宋简体" panose="02010601030101010101" pitchFamily="2" charset="-122"/>
                <a:sym typeface="Arial" panose="020B0604020202020204" pitchFamily="34" charset="0"/>
              </a:endParaRPr>
            </a:p>
          </p:txBody>
        </p:sp>
        <p:sp>
          <p:nvSpPr>
            <p:cNvPr id="22" name="Text Box 17"/>
            <p:cNvSpPr txBox="1">
              <a:spLocks noChangeArrowheads="1"/>
            </p:cNvSpPr>
            <p:nvPr/>
          </p:nvSpPr>
          <p:spPr bwMode="auto">
            <a:xfrm>
              <a:off x="7596188" y="3078163"/>
              <a:ext cx="520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400">
                  <a:solidFill>
                    <a:srgbClr val="CC0000"/>
                  </a:solidFill>
                  <a:latin typeface="Aharoni" pitchFamily="2" charset="0"/>
                </a:rPr>
                <a:t>true</a:t>
              </a:r>
              <a:endParaRPr lang="zh-CN" altLang="en-US" sz="1400">
                <a:solidFill>
                  <a:srgbClr val="CC0000"/>
                </a:solidFill>
                <a:latin typeface="Aharoni" pitchFamily="2" charset="0"/>
              </a:endParaRPr>
            </a:p>
          </p:txBody>
        </p:sp>
        <p:sp>
          <p:nvSpPr>
            <p:cNvPr id="23" name="箭头 556"/>
            <p:cNvSpPr>
              <a:spLocks noChangeShapeType="1"/>
            </p:cNvSpPr>
            <p:nvPr/>
          </p:nvSpPr>
          <p:spPr bwMode="auto">
            <a:xfrm>
              <a:off x="7667625" y="3078163"/>
              <a:ext cx="288925" cy="0"/>
            </a:xfrm>
            <a:prstGeom prst="line">
              <a:avLst/>
            </a:prstGeom>
            <a:noFill/>
            <a:ln w="19050">
              <a:solidFill>
                <a:srgbClr val="00CCFF"/>
              </a:solidFill>
              <a:bevel/>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 name="Line 19"/>
            <p:cNvSpPr>
              <a:spLocks noChangeShapeType="1"/>
            </p:cNvSpPr>
            <p:nvPr/>
          </p:nvSpPr>
          <p:spPr bwMode="auto">
            <a:xfrm>
              <a:off x="7092950" y="3294063"/>
              <a:ext cx="0" cy="433387"/>
            </a:xfrm>
            <a:prstGeom prst="line">
              <a:avLst/>
            </a:prstGeom>
            <a:noFill/>
            <a:ln w="19050">
              <a:solidFill>
                <a:srgbClr val="00CCFF"/>
              </a:solidFill>
              <a:bevel/>
            </a:ln>
            <a:extLst>
              <a:ext uri="{909E8E84-426E-40DD-AFC4-6F175D3DCCD1}">
                <a14:hiddenFill xmlns:a14="http://schemas.microsoft.com/office/drawing/2010/main">
                  <a:noFill/>
                </a14:hiddenFill>
              </a:ext>
            </a:extLst>
          </p:spPr>
          <p:txBody>
            <a:bodyPr/>
            <a:lstStyle/>
            <a:p>
              <a:endParaRPr lang="zh-CN" altLang="en-US"/>
            </a:p>
          </p:txBody>
        </p:sp>
        <p:sp>
          <p:nvSpPr>
            <p:cNvPr id="25" name="箭头 556"/>
            <p:cNvSpPr>
              <a:spLocks noChangeShapeType="1"/>
            </p:cNvSpPr>
            <p:nvPr/>
          </p:nvSpPr>
          <p:spPr bwMode="auto">
            <a:xfrm>
              <a:off x="7092950" y="3725863"/>
              <a:ext cx="863600" cy="1587"/>
            </a:xfrm>
            <a:prstGeom prst="line">
              <a:avLst/>
            </a:prstGeom>
            <a:noFill/>
            <a:ln w="19050">
              <a:solidFill>
                <a:srgbClr val="00CCFF"/>
              </a:solidFill>
              <a:miter lim="800000"/>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 name="Line 21"/>
            <p:cNvSpPr>
              <a:spLocks noChangeShapeType="1"/>
            </p:cNvSpPr>
            <p:nvPr/>
          </p:nvSpPr>
          <p:spPr bwMode="auto">
            <a:xfrm>
              <a:off x="8748713" y="2357438"/>
              <a:ext cx="215900" cy="1587"/>
            </a:xfrm>
            <a:prstGeom prst="line">
              <a:avLst/>
            </a:prstGeom>
            <a:noFill/>
            <a:ln w="19050">
              <a:solidFill>
                <a:srgbClr val="00CCFF"/>
              </a:solidFill>
              <a:bevel/>
            </a:ln>
            <a:extLst>
              <a:ext uri="{909E8E84-426E-40DD-AFC4-6F175D3DCCD1}">
                <a14:hiddenFill xmlns:a14="http://schemas.microsoft.com/office/drawing/2010/main">
                  <a:noFill/>
                </a14:hiddenFill>
              </a:ext>
            </a:extLst>
          </p:spPr>
          <p:txBody>
            <a:bodyPr/>
            <a:lstStyle/>
            <a:p>
              <a:endParaRPr lang="zh-CN" altLang="en-US"/>
            </a:p>
          </p:txBody>
        </p:sp>
        <p:sp>
          <p:nvSpPr>
            <p:cNvPr id="27" name="Line 22"/>
            <p:cNvSpPr>
              <a:spLocks noChangeShapeType="1"/>
            </p:cNvSpPr>
            <p:nvPr/>
          </p:nvSpPr>
          <p:spPr bwMode="auto">
            <a:xfrm>
              <a:off x="8964613" y="2357438"/>
              <a:ext cx="0" cy="1728787"/>
            </a:xfrm>
            <a:prstGeom prst="line">
              <a:avLst/>
            </a:prstGeom>
            <a:noFill/>
            <a:ln w="19050">
              <a:solidFill>
                <a:srgbClr val="00CCFF"/>
              </a:solidFill>
              <a:bevel/>
            </a:ln>
            <a:extLst>
              <a:ext uri="{909E8E84-426E-40DD-AFC4-6F175D3DCCD1}">
                <a14:hiddenFill xmlns:a14="http://schemas.microsoft.com/office/drawing/2010/main">
                  <a:noFill/>
                </a14:hiddenFill>
              </a:ext>
            </a:extLst>
          </p:spPr>
          <p:txBody>
            <a:bodyPr/>
            <a:lstStyle/>
            <a:p>
              <a:endParaRPr lang="zh-CN" altLang="en-US"/>
            </a:p>
          </p:txBody>
        </p:sp>
        <p:sp>
          <p:nvSpPr>
            <p:cNvPr id="28" name="Line 23"/>
            <p:cNvSpPr>
              <a:spLocks noChangeShapeType="1"/>
            </p:cNvSpPr>
            <p:nvPr/>
          </p:nvSpPr>
          <p:spPr bwMode="auto">
            <a:xfrm>
              <a:off x="8748713" y="3078163"/>
              <a:ext cx="215900" cy="0"/>
            </a:xfrm>
            <a:prstGeom prst="line">
              <a:avLst/>
            </a:prstGeom>
            <a:noFill/>
            <a:ln w="19050">
              <a:solidFill>
                <a:srgbClr val="00CCFF"/>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29" name="Line 24"/>
            <p:cNvSpPr>
              <a:spLocks noChangeShapeType="1"/>
            </p:cNvSpPr>
            <p:nvPr/>
          </p:nvSpPr>
          <p:spPr bwMode="auto">
            <a:xfrm>
              <a:off x="8748713" y="3725863"/>
              <a:ext cx="215900" cy="1587"/>
            </a:xfrm>
            <a:prstGeom prst="line">
              <a:avLst/>
            </a:prstGeom>
            <a:noFill/>
            <a:ln w="19050">
              <a:solidFill>
                <a:srgbClr val="00CCFF"/>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30" name="Line 25"/>
            <p:cNvSpPr>
              <a:spLocks noChangeShapeType="1"/>
            </p:cNvSpPr>
            <p:nvPr/>
          </p:nvSpPr>
          <p:spPr bwMode="auto">
            <a:xfrm>
              <a:off x="8027988" y="4086225"/>
              <a:ext cx="936625" cy="0"/>
            </a:xfrm>
            <a:prstGeom prst="line">
              <a:avLst/>
            </a:prstGeom>
            <a:noFill/>
            <a:ln w="19050">
              <a:solidFill>
                <a:srgbClr val="00CCFF"/>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31" name="箭头 556"/>
            <p:cNvSpPr>
              <a:spLocks noChangeShapeType="1"/>
            </p:cNvSpPr>
            <p:nvPr/>
          </p:nvSpPr>
          <p:spPr bwMode="auto">
            <a:xfrm>
              <a:off x="8027988" y="4086225"/>
              <a:ext cx="1587" cy="215900"/>
            </a:xfrm>
            <a:prstGeom prst="line">
              <a:avLst/>
            </a:prstGeom>
            <a:noFill/>
            <a:ln w="19050">
              <a:solidFill>
                <a:srgbClr val="00CCFF"/>
              </a:solidFill>
              <a:miter lim="800000"/>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2" name="Rectangle 27"/>
            <p:cNvSpPr>
              <a:spLocks noChangeArrowheads="1"/>
            </p:cNvSpPr>
            <p:nvPr/>
          </p:nvSpPr>
          <p:spPr bwMode="auto">
            <a:xfrm>
              <a:off x="7667625" y="4302125"/>
              <a:ext cx="792163" cy="287338"/>
            </a:xfrm>
            <a:prstGeom prst="rect">
              <a:avLst/>
            </a:prstGeom>
            <a:solidFill>
              <a:srgbClr val="FFFF99"/>
            </a:solidFill>
            <a:ln w="9525">
              <a:solidFill>
                <a:srgbClr val="00CCFF"/>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400" b="1">
                  <a:solidFill>
                    <a:schemeClr val="folHlink"/>
                  </a:solidFill>
                  <a:ea typeface="方正大标宋简体" panose="02010601030101010101" pitchFamily="2" charset="-122"/>
                  <a:sym typeface="Arial" panose="020B0604020202020204" pitchFamily="34" charset="0"/>
                </a:rPr>
                <a:t>语句4</a:t>
              </a:r>
              <a:endParaRPr lang="zh-CN" altLang="en-US"/>
            </a:p>
          </p:txBody>
        </p:sp>
        <p:sp>
          <p:nvSpPr>
            <p:cNvPr id="33" name="箭头 556"/>
            <p:cNvSpPr>
              <a:spLocks noChangeShapeType="1"/>
            </p:cNvSpPr>
            <p:nvPr/>
          </p:nvSpPr>
          <p:spPr bwMode="auto">
            <a:xfrm>
              <a:off x="8027988" y="4591050"/>
              <a:ext cx="0" cy="288925"/>
            </a:xfrm>
            <a:prstGeom prst="line">
              <a:avLst/>
            </a:prstGeom>
            <a:noFill/>
            <a:ln w="19050">
              <a:solidFill>
                <a:srgbClr val="00CCFF"/>
              </a:solidFill>
              <a:bevel/>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 name="文本框 1"/>
          <p:cNvSpPr txBox="1"/>
          <p:nvPr/>
        </p:nvSpPr>
        <p:spPr>
          <a:xfrm>
            <a:off x="432449" y="5200067"/>
            <a:ext cx="8206077" cy="1098762"/>
          </a:xfrm>
          <a:prstGeom prst="rect">
            <a:avLst/>
          </a:prstGeom>
          <a:noFill/>
        </p:spPr>
        <p:txBody>
          <a:bodyPr wrap="square">
            <a:spAutoFit/>
          </a:bodyPr>
          <a:lstStyle/>
          <a:p>
            <a:pPr indent="-609600">
              <a:lnSpc>
                <a:spcPct val="90000"/>
              </a:lnSpc>
            </a:pPr>
            <a:r>
              <a:rPr lang="zh-CN" altLang="en-US" sz="2400" b="1" dirty="0">
                <a:highlight>
                  <a:srgbClr val="FFFF00"/>
                </a:highlight>
                <a:latin typeface="Arial" panose="020B0604020202020204" pitchFamily="34" charset="0"/>
              </a:rPr>
              <a:t>注意</a:t>
            </a:r>
            <a:r>
              <a:rPr lang="zh-CN" altLang="en-US" sz="2400" b="1" dirty="0">
                <a:latin typeface="Arial" panose="020B0604020202020204" pitchFamily="34" charset="0"/>
              </a:rPr>
              <a:t>：在</a:t>
            </a:r>
            <a:r>
              <a:rPr lang="en-US" altLang="zh-CN" sz="2400" b="1" dirty="0">
                <a:latin typeface="Arial" panose="020B0604020202020204" pitchFamily="34" charset="0"/>
              </a:rPr>
              <a:t>CASE</a:t>
            </a:r>
            <a:r>
              <a:rPr lang="zh-CN" altLang="en-US" sz="2400" b="1" dirty="0">
                <a:latin typeface="Arial" panose="020B0604020202020204" pitchFamily="34" charset="0"/>
              </a:rPr>
              <a:t>语句中，当第一个</a:t>
            </a:r>
            <a:r>
              <a:rPr lang="en-US" altLang="zh-CN" sz="2400" b="1" dirty="0">
                <a:latin typeface="Arial" panose="020B0604020202020204" pitchFamily="34" charset="0"/>
              </a:rPr>
              <a:t>WHEN</a:t>
            </a:r>
            <a:r>
              <a:rPr lang="zh-CN" altLang="en-US" sz="2400" b="1" dirty="0">
                <a:latin typeface="Arial" panose="020B0604020202020204" pitchFamily="34" charset="0"/>
              </a:rPr>
              <a:t>条件为真时，执行其后的操作，操作完后结束</a:t>
            </a:r>
            <a:r>
              <a:rPr lang="en-US" altLang="zh-CN" sz="2400" b="1" dirty="0">
                <a:latin typeface="Arial" panose="020B0604020202020204" pitchFamily="34" charset="0"/>
              </a:rPr>
              <a:t>CASE</a:t>
            </a:r>
            <a:r>
              <a:rPr lang="zh-CN" altLang="en-US" sz="2400" b="1" dirty="0">
                <a:latin typeface="Arial" panose="020B0604020202020204" pitchFamily="34" charset="0"/>
              </a:rPr>
              <a:t>语句。其他的</a:t>
            </a:r>
            <a:r>
              <a:rPr lang="en-US" altLang="zh-CN" sz="2400" b="1" dirty="0">
                <a:latin typeface="Arial" panose="020B0604020202020204" pitchFamily="34" charset="0"/>
              </a:rPr>
              <a:t>WHEN</a:t>
            </a:r>
            <a:r>
              <a:rPr lang="zh-CN" altLang="en-US" sz="2400" b="1" dirty="0">
                <a:latin typeface="Arial" panose="020B0604020202020204" pitchFamily="34" charset="0"/>
              </a:rPr>
              <a:t>条件不再判断，其后的操作也不执行</a:t>
            </a:r>
            <a:endParaRPr lang="zh-CN" altLang="en-US" sz="2400" b="1" dirty="0">
              <a:latin typeface="Courier New" panose="02070309020205020404" pitchFamily="49" charset="0"/>
            </a:endParaRPr>
          </a:p>
        </p:txBody>
      </p:sp>
      <p:sp>
        <p:nvSpPr>
          <p:cNvPr id="3" name="矩形 2"/>
          <p:cNvSpPr/>
          <p:nvPr/>
        </p:nvSpPr>
        <p:spPr>
          <a:xfrm>
            <a:off x="177420" y="84222"/>
            <a:ext cx="1005403"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复习</a:t>
            </a:r>
            <a:endParaRPr lang="zh-CN" altLang="en-US" sz="3200" b="1" dirty="0">
              <a:ln w="0"/>
              <a:latin typeface="华文细黑" panose="02010600040101010101" pitchFamily="2" charset="-122"/>
              <a:ea typeface="华文细黑" panose="02010600040101010101" pitchFamily="2" charset="-122"/>
            </a:endParaRPr>
          </a:p>
        </p:txBody>
      </p:sp>
    </p:spTree>
  </p:cSld>
  <p:clrMapOvr>
    <a:masterClrMapping/>
  </p:clrMapOvr>
</p:sld>
</file>

<file path=ppt/theme/theme1.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11656</Words>
  <Application>WPS 演示</Application>
  <PresentationFormat>全屏显示(4:3)</PresentationFormat>
  <Paragraphs>941</Paragraphs>
  <Slides>52</Slides>
  <Notes>44</Notes>
  <HiddenSlides>0</HiddenSlides>
  <MMClips>0</MMClips>
  <ScaleCrop>false</ScaleCrop>
  <HeadingPairs>
    <vt:vector size="8" baseType="variant">
      <vt:variant>
        <vt:lpstr>已用的字体</vt:lpstr>
      </vt:variant>
      <vt:variant>
        <vt:i4>22</vt:i4>
      </vt:variant>
      <vt:variant>
        <vt:lpstr>主题</vt:lpstr>
      </vt:variant>
      <vt:variant>
        <vt:i4>1</vt:i4>
      </vt:variant>
      <vt:variant>
        <vt:lpstr>嵌入 OLE 服务器</vt:lpstr>
      </vt:variant>
      <vt:variant>
        <vt:i4>2</vt:i4>
      </vt:variant>
      <vt:variant>
        <vt:lpstr>幻灯片标题</vt:lpstr>
      </vt:variant>
      <vt:variant>
        <vt:i4>52</vt:i4>
      </vt:variant>
    </vt:vector>
  </HeadingPairs>
  <TitlesOfParts>
    <vt:vector size="77" baseType="lpstr">
      <vt:lpstr>Arial</vt:lpstr>
      <vt:lpstr>宋体</vt:lpstr>
      <vt:lpstr>Wingdings</vt:lpstr>
      <vt:lpstr>微软雅黑</vt:lpstr>
      <vt:lpstr>楷体</vt:lpstr>
      <vt:lpstr>华文细黑</vt:lpstr>
      <vt:lpstr>华文中宋</vt:lpstr>
      <vt:lpstr>Euclid</vt:lpstr>
      <vt:lpstr>Calibri Light</vt:lpstr>
      <vt:lpstr>方正大标宋简体</vt:lpstr>
      <vt:lpstr>Aharoni</vt:lpstr>
      <vt:lpstr>Courier New</vt:lpstr>
      <vt:lpstr>方正姚体</vt:lpstr>
      <vt:lpstr>Segoe Print</vt:lpstr>
      <vt:lpstr>等线</vt:lpstr>
      <vt:lpstr>Arial Unicode MS</vt:lpstr>
      <vt:lpstr>黑体</vt:lpstr>
      <vt:lpstr>楷体_GB2312</vt:lpstr>
      <vt:lpstr>新宋体</vt:lpstr>
      <vt:lpstr>幼圆</vt:lpstr>
      <vt:lpstr>等线 Light</vt:lpstr>
      <vt:lpstr>Calibri</vt:lpstr>
      <vt:lpstr>1_自定义设计方案</vt:lpstr>
      <vt:lpstr>Visio.Drawing.11</vt:lpstr>
      <vt:lpstr>Visio.Drawing.11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ICESPARK5</dc:creator>
  <cp:lastModifiedBy>hp</cp:lastModifiedBy>
  <cp:revision>1031</cp:revision>
  <dcterms:created xsi:type="dcterms:W3CDTF">2019-02-23T13:35:00Z</dcterms:created>
  <dcterms:modified xsi:type="dcterms:W3CDTF">2021-10-12T12:34:30Z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2052-11.3.0.9228</vt:lpwstr>
  </property>
</Properties>
</file>