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68"/>
  </p:handoutMasterIdLst>
  <p:sldIdLst>
    <p:sldId id="256" r:id="rId3"/>
    <p:sldId id="789" r:id="rId4"/>
    <p:sldId id="997" r:id="rId5"/>
    <p:sldId id="894" r:id="rId7"/>
    <p:sldId id="998" r:id="rId8"/>
    <p:sldId id="945" r:id="rId9"/>
    <p:sldId id="946" r:id="rId10"/>
    <p:sldId id="947" r:id="rId11"/>
    <p:sldId id="951" r:id="rId12"/>
    <p:sldId id="948" r:id="rId13"/>
    <p:sldId id="949" r:id="rId14"/>
    <p:sldId id="950" r:id="rId15"/>
    <p:sldId id="994" r:id="rId16"/>
    <p:sldId id="952" r:id="rId17"/>
    <p:sldId id="953" r:id="rId18"/>
    <p:sldId id="954" r:id="rId19"/>
    <p:sldId id="955" r:id="rId20"/>
    <p:sldId id="958" r:id="rId21"/>
    <p:sldId id="956" r:id="rId22"/>
    <p:sldId id="957" r:id="rId23"/>
    <p:sldId id="959" r:id="rId24"/>
    <p:sldId id="960" r:id="rId25"/>
    <p:sldId id="961" r:id="rId26"/>
    <p:sldId id="962" r:id="rId27"/>
    <p:sldId id="963" r:id="rId28"/>
    <p:sldId id="964" r:id="rId29"/>
    <p:sldId id="965" r:id="rId30"/>
    <p:sldId id="966" r:id="rId31"/>
    <p:sldId id="967" r:id="rId32"/>
    <p:sldId id="969" r:id="rId33"/>
    <p:sldId id="970" r:id="rId34"/>
    <p:sldId id="995" r:id="rId35"/>
    <p:sldId id="971" r:id="rId36"/>
    <p:sldId id="972" r:id="rId37"/>
    <p:sldId id="973" r:id="rId38"/>
    <p:sldId id="974" r:id="rId39"/>
    <p:sldId id="975" r:id="rId40"/>
    <p:sldId id="976" r:id="rId41"/>
    <p:sldId id="1000" r:id="rId42"/>
    <p:sldId id="977" r:id="rId43"/>
    <p:sldId id="996" r:id="rId44"/>
    <p:sldId id="999" r:id="rId45"/>
    <p:sldId id="1001" r:id="rId46"/>
    <p:sldId id="1002" r:id="rId47"/>
    <p:sldId id="1003" r:id="rId48"/>
    <p:sldId id="337" r:id="rId49"/>
    <p:sldId id="338" r:id="rId50"/>
    <p:sldId id="339" r:id="rId51"/>
    <p:sldId id="979" r:id="rId52"/>
    <p:sldId id="981" r:id="rId53"/>
    <p:sldId id="984" r:id="rId54"/>
    <p:sldId id="980" r:id="rId55"/>
    <p:sldId id="982" r:id="rId56"/>
    <p:sldId id="983" r:id="rId57"/>
    <p:sldId id="985" r:id="rId58"/>
    <p:sldId id="987" r:id="rId59"/>
    <p:sldId id="986" r:id="rId60"/>
    <p:sldId id="988" r:id="rId61"/>
    <p:sldId id="989" r:id="rId62"/>
    <p:sldId id="990" r:id="rId63"/>
    <p:sldId id="992" r:id="rId64"/>
    <p:sldId id="991" r:id="rId65"/>
    <p:sldId id="993" r:id="rId66"/>
    <p:sldId id="653"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30" autoAdjust="0"/>
  </p:normalViewPr>
  <p:slideViewPr>
    <p:cSldViewPr snapToGrid="0" showGuides="1">
      <p:cViewPr varScale="1">
        <p:scale>
          <a:sx n="77" d="100"/>
          <a:sy n="77" d="100"/>
        </p:scale>
        <p:origin x="5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38B36A-BBBC-425E-842F-FD7BF1D7AEF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09660E-6137-45BE-9A76-ACEF1CDF3561}"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EAEAE-E33B-40AD-9AB2-8D400637E2A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B91C9-46B2-44E8-A7FD-15ABD48527B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b="0" dirty="0">
                <a:solidFill>
                  <a:schemeClr val="tx1"/>
                </a:solidFill>
                <a:latin typeface="Euclid" panose="02020503060505020303" pitchFamily="18" charset="0"/>
                <a:ea typeface="华文细黑" panose="02010600040101010101" pitchFamily="2" charset="-122"/>
              </a:rPr>
              <a:t>可以通过数据字典 </a:t>
            </a:r>
            <a:r>
              <a:rPr lang="en-US" altLang="zh-CN" sz="1200" b="0" dirty="0" err="1">
                <a:solidFill>
                  <a:schemeClr val="tx1"/>
                </a:solidFill>
                <a:latin typeface="Euclid" panose="02020503060505020303" pitchFamily="18" charset="0"/>
                <a:ea typeface="华文细黑" panose="02010600040101010101" pitchFamily="2" charset="-122"/>
              </a:rPr>
              <a:t>dba_users</a:t>
            </a:r>
            <a:r>
              <a:rPr lang="en-US" altLang="zh-CN" sz="1200" b="0" dirty="0">
                <a:solidFill>
                  <a:schemeClr val="tx1"/>
                </a:solidFill>
                <a:latin typeface="Euclid" panose="02020503060505020303" pitchFamily="18" charset="0"/>
                <a:ea typeface="华文细黑" panose="02010600040101010101" pitchFamily="2" charset="-122"/>
              </a:rPr>
              <a:t> </a:t>
            </a:r>
            <a:r>
              <a:rPr lang="zh-CN" altLang="en-US" sz="1200" b="0" dirty="0">
                <a:solidFill>
                  <a:schemeClr val="tx1"/>
                </a:solidFill>
                <a:latin typeface="Euclid" panose="02020503060505020303" pitchFamily="18" charset="0"/>
                <a:ea typeface="华文细黑" panose="02010600040101010101" pitchFamily="2" charset="-122"/>
              </a:rPr>
              <a:t>查询各个用户的属性。</a:t>
            </a: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b="0" i="0" kern="1200" dirty="0">
                <a:solidFill>
                  <a:schemeClr val="tx1"/>
                </a:solidFill>
                <a:effectLst/>
                <a:latin typeface="+mn-lt"/>
                <a:ea typeface="+mn-ea"/>
                <a:cs typeface="+mn-cs"/>
              </a:rPr>
              <a:t>此表为在</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中包含用户信息的数据字典。</a:t>
            </a: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1200" b="0" dirty="0">
                <a:solidFill>
                  <a:schemeClr val="tx1"/>
                </a:solidFill>
                <a:latin typeface="Euclid" panose="02020503060505020303" pitchFamily="18" charset="0"/>
                <a:ea typeface="华文细黑" panose="02010600040101010101" pitchFamily="2" charset="-122"/>
              </a:rPr>
              <a:t>1、</a:t>
            </a:r>
            <a:r>
              <a:rPr lang="zh-CN" altLang="en-US" sz="1200" b="0" i="0" kern="1200" dirty="0">
                <a:solidFill>
                  <a:schemeClr val="tx1"/>
                </a:solidFill>
                <a:effectLst/>
                <a:latin typeface="+mn-lt"/>
                <a:ea typeface="+mn-ea"/>
                <a:cs typeface="+mn-cs"/>
              </a:rPr>
              <a:t>应用开发者一般需要拥有</a:t>
            </a:r>
            <a:r>
              <a:rPr lang="en-US" altLang="zh-CN" sz="1200" b="0" i="0" kern="1200" dirty="0">
                <a:solidFill>
                  <a:schemeClr val="tx1"/>
                </a:solidFill>
                <a:effectLst/>
                <a:latin typeface="+mn-lt"/>
                <a:ea typeface="+mn-ea"/>
                <a:cs typeface="+mn-cs"/>
              </a:rPr>
              <a:t>create table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create view</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create index</a:t>
            </a:r>
            <a:r>
              <a:rPr lang="zh-CN" altLang="en-US" sz="1200" b="0" i="0" kern="1200" dirty="0">
                <a:solidFill>
                  <a:schemeClr val="tx1"/>
                </a:solidFill>
                <a:effectLst/>
                <a:latin typeface="+mn-lt"/>
                <a:ea typeface="+mn-ea"/>
                <a:cs typeface="+mn-cs"/>
              </a:rPr>
              <a:t>等系统权限；</a:t>
            </a:r>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1200" b="0" dirty="0">
                <a:solidFill>
                  <a:schemeClr val="tx1"/>
                </a:solidFill>
                <a:latin typeface="Euclid" panose="02020503060505020303" pitchFamily="18" charset="0"/>
                <a:ea typeface="华文细黑" panose="02010600040101010101" pitchFamily="2" charset="-122"/>
              </a:rPr>
              <a:t>2、</a:t>
            </a:r>
            <a:r>
              <a:rPr lang="zh-CN" altLang="en-US" sz="1200" b="0" i="0" kern="1200" dirty="0">
                <a:solidFill>
                  <a:schemeClr val="tx1"/>
                </a:solidFill>
                <a:effectLst/>
                <a:latin typeface="+mn-lt"/>
                <a:ea typeface="+mn-ea"/>
                <a:cs typeface="+mn-cs"/>
              </a:rPr>
              <a:t>普通用户一般只需具有</a:t>
            </a:r>
            <a:r>
              <a:rPr lang="en-US" altLang="zh-CN" sz="1200" b="0" i="0" kern="1200" dirty="0">
                <a:solidFill>
                  <a:schemeClr val="tx1"/>
                </a:solidFill>
                <a:effectLst/>
                <a:latin typeface="+mn-lt"/>
                <a:ea typeface="+mn-ea"/>
                <a:cs typeface="+mn-cs"/>
              </a:rPr>
              <a:t>create session</a:t>
            </a:r>
            <a:r>
              <a:rPr lang="zh-CN" altLang="en-US" sz="1200" b="0" i="0" kern="1200" dirty="0">
                <a:solidFill>
                  <a:schemeClr val="tx1"/>
                </a:solidFill>
                <a:effectLst/>
                <a:latin typeface="+mn-lt"/>
                <a:ea typeface="+mn-ea"/>
                <a:cs typeface="+mn-cs"/>
              </a:rPr>
              <a:t>权限</a:t>
            </a:r>
            <a:r>
              <a:rPr lang="zh-CN" altLang="en-US" sz="1200" b="0" i="0" kern="1200" dirty="0">
                <a:solidFill>
                  <a:schemeClr val="tx1"/>
                </a:solidFill>
                <a:effectLst/>
                <a:latin typeface="Euclid" panose="02020503060505020303" pitchFamily="18" charset="0"/>
                <a:ea typeface="华文细黑" panose="02010600040101010101" pitchFamily="2" charset="-122"/>
                <a:cs typeface="+mn-cs"/>
              </a:rPr>
              <a:t>。</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为了回收用户系统权限的传递性（授权时使用了</a:t>
            </a:r>
            <a:r>
              <a:rPr lang="en-US" altLang="zh-CN" sz="1200" b="0" i="0" kern="1200" dirty="0">
                <a:solidFill>
                  <a:schemeClr val="tx1"/>
                </a:solidFill>
                <a:effectLst/>
                <a:latin typeface="+mn-lt"/>
                <a:ea typeface="+mn-ea"/>
                <a:cs typeface="+mn-cs"/>
              </a:rPr>
              <a:t>with admin option</a:t>
            </a:r>
            <a:r>
              <a:rPr lang="zh-CN" altLang="en-US" sz="1200" b="0" i="0" kern="1200" dirty="0">
                <a:solidFill>
                  <a:schemeClr val="tx1"/>
                </a:solidFill>
                <a:effectLst/>
                <a:latin typeface="+mn-lt"/>
                <a:ea typeface="+mn-ea"/>
                <a:cs typeface="+mn-cs"/>
              </a:rPr>
              <a:t>），须先整体回收该系统权限，再重新为需要的用户授权。</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defRPr/>
            </a:pP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为了回收用户系统权限的传递性（授权时使用了</a:t>
            </a:r>
            <a:r>
              <a:rPr lang="en-US" altLang="zh-CN" sz="1200" b="0" i="0" kern="1200" dirty="0">
                <a:solidFill>
                  <a:schemeClr val="tx1"/>
                </a:solidFill>
                <a:effectLst/>
                <a:latin typeface="+mn-lt"/>
                <a:ea typeface="+mn-ea"/>
                <a:cs typeface="+mn-cs"/>
              </a:rPr>
              <a:t>with admin option</a:t>
            </a:r>
            <a:r>
              <a:rPr lang="zh-CN" altLang="en-US" sz="1200" b="0" i="0" kern="1200" dirty="0">
                <a:solidFill>
                  <a:schemeClr val="tx1"/>
                </a:solidFill>
                <a:effectLst/>
                <a:latin typeface="+mn-lt"/>
                <a:ea typeface="+mn-ea"/>
                <a:cs typeface="+mn-cs"/>
              </a:rPr>
              <a:t>），须先整体回收该系统权限，再重新为需要的用户授权。</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defRPr/>
            </a:pP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dirty="0">
                <a:solidFill>
                  <a:srgbClr val="000000"/>
                </a:solidFill>
                <a:ea typeface="宋体" panose="02010600030101010101" pitchFamily="2" charset="-122"/>
              </a:rPr>
              <a:t>物理备份是将组成数据库的控制文件、数据文件和重做日志文件等操作系统文件进行拷贝，将形成的副本保存到与当前系统独立的磁盘或磁带上</a:t>
            </a:r>
            <a:endParaRPr lang="en-US" altLang="zh-CN" sz="1200" dirty="0">
              <a:solidFill>
                <a:srgbClr val="000000"/>
              </a:solidFill>
              <a:ea typeface="宋体"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dirty="0">
                <a:solidFill>
                  <a:srgbClr val="000000"/>
                </a:solidFill>
                <a:ea typeface="宋体" panose="02010600030101010101" pitchFamily="2" charset="-122"/>
              </a:rPr>
              <a:t>逻辑备份是指使用</a:t>
            </a:r>
            <a:r>
              <a:rPr lang="en-US" altLang="zh-CN" sz="1200" dirty="0">
                <a:solidFill>
                  <a:srgbClr val="000000"/>
                </a:solidFill>
                <a:ea typeface="宋体" panose="02010600030101010101" pitchFamily="2" charset="-122"/>
              </a:rPr>
              <a:t>Oracle </a:t>
            </a:r>
            <a:r>
              <a:rPr lang="zh-CN" altLang="en-US" sz="1200" dirty="0">
                <a:solidFill>
                  <a:srgbClr val="000000"/>
                </a:solidFill>
                <a:ea typeface="宋体" panose="02010600030101010101" pitchFamily="2" charset="-122"/>
              </a:rPr>
              <a:t>提供的工具（例如</a:t>
            </a:r>
            <a:r>
              <a:rPr lang="en-US" altLang="zh-CN" sz="1200" dirty="0">
                <a:solidFill>
                  <a:srgbClr val="000000"/>
                </a:solidFill>
                <a:ea typeface="宋体" panose="02010600030101010101" pitchFamily="2" charset="-122"/>
              </a:rPr>
              <a:t>Export</a:t>
            </a:r>
            <a:r>
              <a:rPr lang="zh-CN" altLang="en-US" sz="1200" dirty="0">
                <a:solidFill>
                  <a:srgbClr val="000000"/>
                </a:solidFill>
                <a:ea typeface="宋体" panose="02010600030101010101" pitchFamily="2" charset="-122"/>
              </a:rPr>
              <a:t>，</a:t>
            </a:r>
            <a:r>
              <a:rPr lang="en-US" altLang="zh-CN" sz="1200" dirty="0" err="1">
                <a:solidFill>
                  <a:srgbClr val="000000"/>
                </a:solidFill>
                <a:ea typeface="宋体" panose="02010600030101010101" pitchFamily="2" charset="-122"/>
              </a:rPr>
              <a:t>Expdp</a:t>
            </a:r>
            <a:r>
              <a:rPr lang="zh-CN" altLang="en-US" sz="1200" dirty="0">
                <a:solidFill>
                  <a:srgbClr val="000000"/>
                </a:solidFill>
                <a:ea typeface="宋体" panose="02010600030101010101" pitchFamily="2" charset="-122"/>
              </a:rPr>
              <a:t>）将数据库中的数据抽取出来存在一个二进制的文件中。</a:t>
            </a:r>
            <a:endParaRPr lang="en-US" altLang="zh-CN" sz="1200" dirty="0">
              <a:solidFill>
                <a:srgbClr val="000000"/>
              </a:solidFill>
              <a:ea typeface="宋体" panose="02010600030101010101" pitchFamily="2" charset="-122"/>
            </a:endParaRPr>
          </a:p>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a:t>身份认证</a:t>
            </a:r>
            <a:r>
              <a:rPr lang="zh-CN" altLang="en-US" dirty="0"/>
              <a:t>：</a:t>
            </a:r>
            <a:r>
              <a:rPr lang="en-US" altLang="zh-CN" dirty="0"/>
              <a:t>Oracle</a:t>
            </a:r>
            <a:r>
              <a:rPr lang="zh-CN" altLang="zh-CN" dirty="0"/>
              <a:t>允许不同类型的验证，以</a:t>
            </a:r>
            <a:r>
              <a:rPr lang="en-US" altLang="zh-CN" dirty="0"/>
              <a:t>Oracle</a:t>
            </a:r>
            <a:r>
              <a:rPr lang="zh-CN" altLang="zh-CN" dirty="0"/>
              <a:t>数据库为基础的验证允许拥有用户账户</a:t>
            </a:r>
            <a:r>
              <a:rPr lang="en-US" altLang="zh-CN" dirty="0"/>
              <a:t>ID</a:t>
            </a:r>
            <a:r>
              <a:rPr lang="zh-CN" altLang="zh-CN" dirty="0"/>
              <a:t>和密码，密码以加密的格式存储在数据字典中。</a:t>
            </a:r>
            <a:r>
              <a:rPr lang="en-US" altLang="zh-CN" dirty="0"/>
              <a:t>Oracle</a:t>
            </a:r>
            <a:r>
              <a:rPr lang="zh-CN" altLang="zh-CN" dirty="0"/>
              <a:t>也支持基于主机操作系统的用户账号转为</a:t>
            </a:r>
            <a:r>
              <a:rPr lang="en-US" altLang="zh-CN" dirty="0"/>
              <a:t>Oracle</a:t>
            </a:r>
            <a:r>
              <a:rPr lang="zh-CN" altLang="zh-CN" dirty="0"/>
              <a:t>账户的验证。</a:t>
            </a:r>
            <a:endParaRPr lang="zh-CN" altLang="en-US" dirty="0"/>
          </a:p>
          <a:p>
            <a:r>
              <a:rPr lang="zh-CN" altLang="zh-CN" dirty="0"/>
              <a:t>存取控制</a:t>
            </a:r>
            <a:r>
              <a:rPr lang="zh-CN" altLang="en-US" dirty="0"/>
              <a:t>：</a:t>
            </a:r>
            <a:r>
              <a:rPr lang="zh-CN" altLang="zh-CN" dirty="0"/>
              <a:t>数据库的存取控制机制是定义和控制用户对数据库数据的存取访问权限，以确保只授权给有资格的用户访问数据库的权限并防止和杜绝对数据库中数据的非授权访问。数据库管理系统需要对精细的数据粒度加以控制，数据库中的粒度有记录、表格、属性、字段和值等。</a:t>
            </a:r>
            <a:r>
              <a:rPr lang="en-US" altLang="zh-CN" dirty="0"/>
              <a:t>Oracle</a:t>
            </a:r>
            <a:r>
              <a:rPr lang="zh-CN" altLang="zh-CN" dirty="0"/>
              <a:t>可利用权限、角色、概要文件、细粒度访问等技术提供存取控制支持</a:t>
            </a:r>
            <a:r>
              <a:rPr lang="zh-CN" altLang="en-US" dirty="0"/>
              <a:t>。</a:t>
            </a:r>
            <a:endParaRPr lang="en-US" altLang="zh-CN" dirty="0"/>
          </a:p>
          <a:p>
            <a:r>
              <a:rPr lang="zh-CN" altLang="zh-CN" dirty="0"/>
              <a:t>审计</a:t>
            </a:r>
            <a:r>
              <a:rPr lang="zh-CN" altLang="en-US" dirty="0"/>
              <a:t>：</a:t>
            </a:r>
            <a:r>
              <a:rPr lang="zh-CN" altLang="zh-CN" dirty="0"/>
              <a:t>任何的数据库系统都不可能是绝对安全的，可以利用</a:t>
            </a:r>
            <a:r>
              <a:rPr lang="en-US" altLang="zh-CN" dirty="0"/>
              <a:t>Oracle</a:t>
            </a:r>
            <a:r>
              <a:rPr lang="zh-CN" altLang="zh-CN" dirty="0"/>
              <a:t>数据库系统的审计功能，监视和记录所选择用户的活动情况</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4D4D4D"/>
                </a:solidFill>
                <a:effectLst/>
                <a:latin typeface="-apple-system"/>
              </a:rPr>
              <a:t>目标数据库即指想要备份、还原与恢复的数据库。</a:t>
            </a:r>
            <a:r>
              <a:rPr lang="en-US" altLang="zh-CN" b="0" i="0" u="none" strike="noStrike" dirty="0">
                <a:solidFill>
                  <a:srgbClr val="4D4D4D"/>
                </a:solidFill>
                <a:effectLst/>
                <a:latin typeface="-apple-system"/>
              </a:rPr>
              <a:t>RMAN</a:t>
            </a:r>
            <a:r>
              <a:rPr lang="zh-CN" altLang="en-US" b="0" i="0" u="none" strike="noStrike" dirty="0">
                <a:solidFill>
                  <a:srgbClr val="4D4D4D"/>
                </a:solidFill>
                <a:effectLst/>
                <a:latin typeface="-apple-system"/>
              </a:rPr>
              <a:t>可执行程序一次只能连接一个数据库</a:t>
            </a:r>
            <a:endParaRPr lang="zh-CN" altLang="en-US" b="0" i="0" u="none" strike="noStrike" dirty="0">
              <a:solidFill>
                <a:srgbClr val="4D4D4D"/>
              </a:solidFill>
              <a:effectLst/>
              <a:latin typeface="-apple-system"/>
            </a:endParaRPr>
          </a:p>
          <a:p>
            <a:pPr algn="l"/>
            <a:r>
              <a:rPr lang="zh-CN" altLang="en-US" b="0" i="0" u="none" strike="noStrike" dirty="0">
                <a:solidFill>
                  <a:srgbClr val="4D4D4D"/>
                </a:solidFill>
                <a:effectLst/>
                <a:latin typeface="-apple-system"/>
              </a:rPr>
              <a:t>        目标数据库的控制文件存储了</a:t>
            </a:r>
            <a:r>
              <a:rPr lang="en-US" altLang="zh-CN" b="0" i="0" u="none" strike="noStrike" dirty="0">
                <a:solidFill>
                  <a:srgbClr val="4D4D4D"/>
                </a:solidFill>
                <a:effectLst/>
                <a:latin typeface="-apple-system"/>
              </a:rPr>
              <a:t>RMAN</a:t>
            </a:r>
            <a:r>
              <a:rPr lang="zh-CN" altLang="en-US" b="0" i="0" u="none" strike="noStrike" dirty="0">
                <a:solidFill>
                  <a:srgbClr val="4D4D4D"/>
                </a:solidFill>
                <a:effectLst/>
                <a:latin typeface="-apple-system"/>
              </a:rPr>
              <a:t>所需的信息</a:t>
            </a:r>
            <a:r>
              <a:rPr lang="en-US" altLang="zh-CN" b="0" i="0" u="none" strike="noStrike" dirty="0">
                <a:solidFill>
                  <a:srgbClr val="4D4D4D"/>
                </a:solidFill>
                <a:effectLst/>
                <a:latin typeface="-apple-system"/>
              </a:rPr>
              <a:t>(</a:t>
            </a:r>
            <a:r>
              <a:rPr lang="zh-CN" altLang="en-US" b="0" i="0" u="none" strike="noStrike" dirty="0">
                <a:solidFill>
                  <a:srgbClr val="4D4D4D"/>
                </a:solidFill>
                <a:effectLst/>
                <a:latin typeface="-apple-system"/>
              </a:rPr>
              <a:t>存储仓库使用控制文件时</a:t>
            </a:r>
            <a:r>
              <a:rPr lang="en-US" altLang="zh-CN" b="0" i="0" u="none" strike="noStrike" dirty="0">
                <a:solidFill>
                  <a:srgbClr val="4D4D4D"/>
                </a:solidFill>
                <a:effectLst/>
                <a:latin typeface="-apple-system"/>
              </a:rPr>
              <a:t>)</a:t>
            </a:r>
            <a:r>
              <a:rPr lang="zh-CN" altLang="en-US" b="0" i="0" u="none" strike="noStrike" dirty="0">
                <a:solidFill>
                  <a:srgbClr val="4D4D4D"/>
                </a:solidFill>
                <a:effectLst/>
                <a:latin typeface="-apple-system"/>
              </a:rPr>
              <a:t>，</a:t>
            </a:r>
            <a:r>
              <a:rPr lang="en-US" altLang="zh-CN" b="0" i="0" u="none" strike="noStrike" dirty="0">
                <a:solidFill>
                  <a:srgbClr val="4D4D4D"/>
                </a:solidFill>
                <a:effectLst/>
                <a:latin typeface="-apple-system"/>
              </a:rPr>
              <a:t>RMAN</a:t>
            </a:r>
            <a:r>
              <a:rPr lang="zh-CN" altLang="en-US" b="0" i="0" u="none" strike="noStrike" dirty="0">
                <a:solidFill>
                  <a:srgbClr val="4D4D4D"/>
                </a:solidFill>
                <a:effectLst/>
                <a:latin typeface="-apple-system"/>
              </a:rPr>
              <a:t>通过读取控制文件来确定目标数据库的物理结构，</a:t>
            </a:r>
            <a:endParaRPr lang="zh-CN" altLang="en-US" b="0" i="0" u="none" strike="noStrike" dirty="0">
              <a:solidFill>
                <a:srgbClr val="4D4D4D"/>
              </a:solidFill>
              <a:effectLst/>
              <a:latin typeface="-apple-system"/>
            </a:endParaRPr>
          </a:p>
          <a:p>
            <a:pPr algn="l"/>
            <a:r>
              <a:rPr lang="zh-CN" altLang="en-US" b="0" i="0" u="none" strike="noStrike" dirty="0">
                <a:solidFill>
                  <a:srgbClr val="4D4D4D"/>
                </a:solidFill>
                <a:effectLst/>
                <a:latin typeface="-apple-system"/>
              </a:rPr>
              <a:t>        要备份的数据文件的位置，归档信息等，在使用</a:t>
            </a:r>
            <a:r>
              <a:rPr lang="en-US" altLang="zh-CN" b="0" i="0" u="none" strike="noStrike" dirty="0">
                <a:solidFill>
                  <a:srgbClr val="4D4D4D"/>
                </a:solidFill>
                <a:effectLst/>
                <a:latin typeface="-apple-system"/>
              </a:rPr>
              <a:t>RMAN</a:t>
            </a:r>
            <a:r>
              <a:rPr lang="zh-CN" altLang="en-US" b="0" i="0" u="none" strike="noStrike" dirty="0">
                <a:solidFill>
                  <a:srgbClr val="4D4D4D"/>
                </a:solidFill>
                <a:effectLst/>
                <a:latin typeface="-apple-system"/>
              </a:rPr>
              <a:t>时会对控制文件进行更新。</a:t>
            </a:r>
            <a:endParaRPr lang="zh-CN" altLang="en-US" b="0" i="0" u="none" strike="noStrike" dirty="0">
              <a:solidFill>
                <a:srgbClr val="4D4D4D"/>
              </a:solidFill>
              <a:effectLst/>
              <a:latin typeface="-apple-system"/>
            </a:endParaRPr>
          </a:p>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dirty="0">
                <a:solidFill>
                  <a:schemeClr val="tx1"/>
                </a:solidFill>
                <a:latin typeface="Euclid" panose="02020503060505020303" pitchFamily="18" charset="0"/>
                <a:ea typeface="华文细黑" panose="02010600040101010101" pitchFamily="2" charset="-122"/>
              </a:rPr>
              <a:t>Oracle </a:t>
            </a:r>
            <a:r>
              <a:rPr lang="zh-CN" altLang="en-US" sz="1200" b="0" dirty="0">
                <a:solidFill>
                  <a:schemeClr val="tx1"/>
                </a:solidFill>
                <a:latin typeface="Euclid" panose="02020503060505020303" pitchFamily="18" charset="0"/>
                <a:ea typeface="华文细黑" panose="02010600040101010101" pitchFamily="2" charset="-122"/>
              </a:rPr>
              <a:t>的用户分两类，一类是创建数据库时系统预定义的用户，一类是根据应用由 </a:t>
            </a:r>
            <a:r>
              <a:rPr lang="en-US" altLang="zh-CN" sz="1200" b="0" dirty="0">
                <a:solidFill>
                  <a:schemeClr val="tx1"/>
                </a:solidFill>
                <a:latin typeface="Euclid" panose="02020503060505020303" pitchFamily="18" charset="0"/>
                <a:ea typeface="华文细黑" panose="02010600040101010101" pitchFamily="2" charset="-122"/>
              </a:rPr>
              <a:t>DBA </a:t>
            </a:r>
            <a:r>
              <a:rPr lang="zh-CN" altLang="en-US" sz="1200" b="0" dirty="0">
                <a:solidFill>
                  <a:schemeClr val="tx1"/>
                </a:solidFill>
                <a:latin typeface="Euclid" panose="02020503060505020303" pitchFamily="18" charset="0"/>
                <a:ea typeface="华文细黑" panose="02010600040101010101" pitchFamily="2" charset="-122"/>
              </a:rPr>
              <a:t>创建的用户。</a:t>
            </a:r>
            <a:endParaRPr lang="en-US" altLang="zh-CN" sz="1200" b="0" dirty="0">
              <a:solidFill>
                <a:schemeClr val="tx1"/>
              </a:solidFill>
              <a:latin typeface="Euclid" panose="02020503060505020303" pitchFamily="18" charset="0"/>
              <a:ea typeface="华文细黑"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a:t>标识用户是</a:t>
            </a:r>
            <a:r>
              <a:rPr lang="en-US" altLang="zh-CN" dirty="0"/>
              <a:t>Oracle</a:t>
            </a:r>
            <a:r>
              <a:rPr lang="zh-CN" altLang="zh-CN" dirty="0"/>
              <a:t>数据库管理的最基本要求之一。每个连接到数据库的用户必须是系统的合法用户。用户要想使用</a:t>
            </a:r>
            <a:r>
              <a:rPr lang="en-US" altLang="zh-CN" dirty="0"/>
              <a:t>Oracle</a:t>
            </a:r>
            <a:r>
              <a:rPr lang="zh-CN" altLang="zh-CN" dirty="0"/>
              <a:t>的系统资源（如数据、对象等），就必须提供用户名和密码，这样才能访问与账户关联的资源。每个用户必须有一个密码，并且只能和数据库中的一个方案相关联。</a:t>
            </a:r>
            <a:endParaRPr lang="en-US" altLang="zh-CN" sz="1200" b="0" dirty="0">
              <a:solidFill>
                <a:schemeClr val="tx1"/>
              </a:solidFill>
              <a:latin typeface="Euclid" panose="02020503060505020303" pitchFamily="18" charset="0"/>
              <a:ea typeface="华文细黑"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b="0" i="0" kern="1200" dirty="0">
                <a:solidFill>
                  <a:schemeClr val="tx1"/>
                </a:solidFill>
                <a:effectLst/>
                <a:latin typeface="+mn-lt"/>
                <a:ea typeface="+mn-ea"/>
                <a:cs typeface="+mn-cs"/>
              </a:rPr>
              <a:t>restore </a:t>
            </a:r>
            <a:r>
              <a:rPr lang="zh-CN" altLang="en-US" sz="1200" b="0" i="0" kern="1200" dirty="0">
                <a:solidFill>
                  <a:schemeClr val="tx1"/>
                </a:solidFill>
                <a:effectLst/>
                <a:latin typeface="+mn-lt"/>
                <a:ea typeface="+mn-ea"/>
                <a:cs typeface="+mn-cs"/>
              </a:rPr>
              <a:t>是还原，文件级的恢复。就是物理文件还原。</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recover </a:t>
            </a:r>
            <a:r>
              <a:rPr lang="zh-CN" altLang="en-US" sz="1200" b="0" i="0" kern="1200" dirty="0">
                <a:solidFill>
                  <a:schemeClr val="tx1"/>
                </a:solidFill>
                <a:effectLst/>
                <a:latin typeface="+mn-lt"/>
                <a:ea typeface="+mn-ea"/>
                <a:cs typeface="+mn-cs"/>
              </a:rPr>
              <a:t>是恢复，数据级的恢复。逻辑上恢复，比如应用归档日志、重做日志，全部同步，保持一致。</a:t>
            </a:r>
            <a:endParaRPr lang="en-US" altLang="zh-CN" sz="1200" b="0" i="0" kern="1200" dirty="0">
              <a:solidFill>
                <a:schemeClr val="tx1"/>
              </a:solidFill>
              <a:effectLst/>
              <a:latin typeface="+mn-lt"/>
              <a:ea typeface="+mn-ea"/>
              <a:cs typeface="+mn-cs"/>
            </a:endParaRPr>
          </a:p>
          <a:p>
            <a:pPr>
              <a:lnSpc>
                <a:spcPct val="150000"/>
              </a:lnSpc>
            </a:pPr>
            <a:r>
              <a:rPr lang="zh-CN" altLang="en-US" sz="1200" b="0" dirty="0">
                <a:solidFill>
                  <a:schemeClr val="tx1"/>
                </a:solidFill>
                <a:latin typeface="Euclid" panose="02020503060505020303" pitchFamily="18" charset="0"/>
                <a:ea typeface="华文细黑" panose="02010600040101010101" pitchFamily="2" charset="-122"/>
              </a:rPr>
              <a:t>简单讲，</a:t>
            </a: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restore</a:t>
            </a:r>
            <a:r>
              <a:rPr lang="zh-CN" altLang="en-US" sz="1200" b="0" i="0" kern="1200" dirty="0">
                <a:solidFill>
                  <a:schemeClr val="tx1"/>
                </a:solidFill>
                <a:effectLst/>
                <a:latin typeface="+mn-lt"/>
                <a:ea typeface="+mn-ea"/>
                <a:cs typeface="+mn-cs"/>
              </a:rPr>
              <a:t>先把备份文件拷贝到数据库目录下进行替换，再用</a:t>
            </a:r>
            <a:r>
              <a:rPr lang="en-US" altLang="zh-CN" sz="1200" b="0" i="0" kern="1200" dirty="0">
                <a:solidFill>
                  <a:schemeClr val="tx1"/>
                </a:solidFill>
                <a:effectLst/>
                <a:latin typeface="+mn-lt"/>
                <a:ea typeface="+mn-ea"/>
                <a:cs typeface="+mn-cs"/>
              </a:rPr>
              <a:t>recover</a:t>
            </a:r>
            <a:r>
              <a:rPr lang="zh-CN" altLang="en-US" sz="1200" b="0" i="0" kern="1200" dirty="0">
                <a:solidFill>
                  <a:schemeClr val="tx1"/>
                </a:solidFill>
                <a:effectLst/>
                <a:latin typeface="+mn-lt"/>
                <a:ea typeface="+mn-ea"/>
                <a:cs typeface="+mn-cs"/>
              </a:rPr>
              <a:t>经过一些处理，数据库就恢复正常了。</a:t>
            </a: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zh-CN" dirty="0"/>
              <a:t>用户要访问数据库，必须先在</a:t>
            </a:r>
            <a:r>
              <a:rPr lang="en-US" altLang="zh-CN" dirty="0"/>
              <a:t>DBMS</a:t>
            </a:r>
            <a:r>
              <a:rPr lang="zh-CN" altLang="zh-CN" dirty="0"/>
              <a:t>中创建其账号，并成为数据库的用户。此后，用户每次访问数据库，都需要在</a:t>
            </a:r>
            <a:r>
              <a:rPr lang="en-US" altLang="zh-CN" dirty="0"/>
              <a:t>DBMS</a:t>
            </a:r>
            <a:r>
              <a:rPr lang="zh-CN" altLang="zh-CN" dirty="0"/>
              <a:t>进行身份鉴别，只有合法用户才能进入系统，访问操作数据库对象。</a:t>
            </a:r>
            <a:endParaRPr lang="zh-CN" altLang="en-US" dirty="0"/>
          </a:p>
          <a:p>
            <a:pPr>
              <a:lnSpc>
                <a:spcPct val="150000"/>
              </a:lnSpc>
            </a:pP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b="0" dirty="0">
                <a:solidFill>
                  <a:schemeClr val="tx1"/>
                </a:solidFill>
                <a:latin typeface="Euclid" panose="02020503060505020303" pitchFamily="18" charset="0"/>
                <a:ea typeface="华文细黑" panose="02010600040101010101" pitchFamily="2" charset="-122"/>
              </a:rPr>
              <a:t>如果没有为用户指定概要文件，</a:t>
            </a:r>
            <a:r>
              <a:rPr lang="en-US" altLang="zh-CN" sz="1200" b="0" dirty="0">
                <a:solidFill>
                  <a:schemeClr val="tx1"/>
                </a:solidFill>
                <a:latin typeface="Euclid" panose="02020503060505020303" pitchFamily="18" charset="0"/>
                <a:ea typeface="华文细黑" panose="02010600040101010101" pitchFamily="2" charset="-122"/>
              </a:rPr>
              <a:t>Oracle</a:t>
            </a:r>
            <a:r>
              <a:rPr lang="zh-CN" altLang="en-US" sz="1200" b="0" dirty="0">
                <a:solidFill>
                  <a:schemeClr val="tx1"/>
                </a:solidFill>
                <a:latin typeface="Euclid" panose="02020503060505020303" pitchFamily="18" charset="0"/>
                <a:ea typeface="华文细黑" panose="02010600040101010101" pitchFamily="2" charset="-122"/>
              </a:rPr>
              <a:t>将自动为用户指定</a:t>
            </a:r>
            <a:r>
              <a:rPr lang="en-US" altLang="zh-CN" sz="1200" b="0" dirty="0">
                <a:solidFill>
                  <a:schemeClr val="tx1"/>
                </a:solidFill>
                <a:latin typeface="Euclid" panose="02020503060505020303" pitchFamily="18" charset="0"/>
                <a:ea typeface="华文细黑" panose="02010600040101010101" pitchFamily="2" charset="-122"/>
              </a:rPr>
              <a:t>DEFAULT</a:t>
            </a:r>
            <a:r>
              <a:rPr lang="zh-CN" altLang="en-US" sz="1200" b="0" dirty="0">
                <a:solidFill>
                  <a:schemeClr val="tx1"/>
                </a:solidFill>
                <a:latin typeface="Euclid" panose="02020503060505020303" pitchFamily="18" charset="0"/>
                <a:ea typeface="华文细黑" panose="02010600040101010101" pitchFamily="2" charset="-122"/>
              </a:rPr>
              <a:t>概要文件。</a:t>
            </a:r>
            <a:endParaRPr lang="zh-CN" altLang="en-US" sz="1200" b="0" dirty="0">
              <a:solidFill>
                <a:schemeClr val="tx1"/>
              </a:solidFill>
              <a:latin typeface="Euclid" panose="02020503060505020303" pitchFamily="18" charset="0"/>
              <a:ea typeface="华文细黑" panose="02010600040101010101" pitchFamily="2" charset="-122"/>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9" name="图片 2" descr="21.png"/>
          <p:cNvPicPr>
            <a:picLocks noChangeAspect="1"/>
          </p:cNvPicPr>
          <p:nvPr userDrawn="1"/>
        </p:nvPicPr>
        <p:blipFill>
          <a:blip r:embed="rId2">
            <a:extLst>
              <a:ext uri="{28A0092B-C50C-407E-A947-70E740481C1C}">
                <a14:useLocalDpi xmlns:a14="http://schemas.microsoft.com/office/drawing/2010/main" val="0"/>
              </a:ext>
            </a:extLst>
          </a:blip>
          <a:srcRect t="8333" b="81250"/>
          <a:stretch>
            <a:fillRect/>
          </a:stretch>
        </p:blipFill>
        <p:spPr bwMode="auto">
          <a:xfrm rot="10800000">
            <a:off x="0" y="731518"/>
            <a:ext cx="9412224" cy="1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7296" y="105735"/>
            <a:ext cx="608104" cy="4712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9" name="图片 2" descr="21.png"/>
          <p:cNvPicPr>
            <a:picLocks noChangeAspect="1"/>
          </p:cNvPicPr>
          <p:nvPr userDrawn="1"/>
        </p:nvPicPr>
        <p:blipFill>
          <a:blip r:embed="rId2">
            <a:extLst>
              <a:ext uri="{28A0092B-C50C-407E-A947-70E740481C1C}">
                <a14:useLocalDpi xmlns:a14="http://schemas.microsoft.com/office/drawing/2010/main" val="0"/>
              </a:ext>
            </a:extLst>
          </a:blip>
          <a:srcRect t="8333" b="81250"/>
          <a:stretch>
            <a:fillRect/>
          </a:stretch>
        </p:blipFill>
        <p:spPr bwMode="auto">
          <a:xfrm rot="10800000">
            <a:off x="0" y="731518"/>
            <a:ext cx="9412224" cy="1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7296" y="105735"/>
            <a:ext cx="608104" cy="4712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359FA-D625-4310-B545-F187C9061FA8}" type="slidenum">
              <a:rPr lang="zh-CN" altLang="en-US" smtClean="0"/>
            </a:fld>
            <a:endParaRPr lang="zh-CN" altLang="en-US" dirty="0"/>
          </a:p>
        </p:txBody>
      </p:sp>
      <p:pic>
        <p:nvPicPr>
          <p:cNvPr id="7" name="图片 2" descr="21.png"/>
          <p:cNvPicPr>
            <a:picLocks noChangeAspect="1"/>
          </p:cNvPicPr>
          <p:nvPr userDrawn="1"/>
        </p:nvPicPr>
        <p:blipFill>
          <a:blip r:embed="rId14">
            <a:extLst>
              <a:ext uri="{28A0092B-C50C-407E-A947-70E740481C1C}">
                <a14:useLocalDpi xmlns:a14="http://schemas.microsoft.com/office/drawing/2010/main" val="0"/>
              </a:ext>
            </a:extLst>
          </a:blip>
          <a:srcRect t="8333" b="81250"/>
          <a:stretch>
            <a:fillRect/>
          </a:stretch>
        </p:blipFill>
        <p:spPr bwMode="auto">
          <a:xfrm rot="10800000">
            <a:off x="0" y="731518"/>
            <a:ext cx="9412224" cy="1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userDrawn="1"/>
        </p:nvGrpSpPr>
        <p:grpSpPr>
          <a:xfrm>
            <a:off x="8288677" y="71396"/>
            <a:ext cx="692043" cy="617786"/>
            <a:chOff x="140958" y="510805"/>
            <a:chExt cx="1507363" cy="1345622"/>
          </a:xfrm>
        </p:grpSpPr>
        <p:pic>
          <p:nvPicPr>
            <p:cNvPr id="10" name="图片 9"/>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6278" y="510805"/>
              <a:ext cx="910936" cy="910936"/>
            </a:xfrm>
            <a:prstGeom prst="rect">
              <a:avLst/>
            </a:prstGeom>
          </p:spPr>
        </p:pic>
        <p:pic>
          <p:nvPicPr>
            <p:cNvPr id="11" name="图片 10"/>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0958" y="791359"/>
              <a:ext cx="910936" cy="910936"/>
            </a:xfrm>
            <a:prstGeom prst="rect">
              <a:avLst/>
            </a:prstGeom>
          </p:spPr>
        </p:pic>
        <p:pic>
          <p:nvPicPr>
            <p:cNvPr id="12" name="图片 11"/>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7385" y="945491"/>
              <a:ext cx="910936" cy="910936"/>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microsoft.com/office/2007/relationships/hdphoto" Target="../media/image5.wdp"/><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oleObject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lum bright="70000" contrast="-70000"/>
            <a:extLst>
              <a:ext uri="{BEBA8EAE-BF5A-486C-A8C5-ECC9F3942E4B}">
                <a14:imgProps xmlns:a14="http://schemas.microsoft.com/office/drawing/2010/main">
                  <a14:imgLayer r:embed="rId2">
                    <a14:imgEffect>
                      <a14:brightnessContrast bright="20000" contrast="-20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3" name="矩形 2"/>
          <p:cNvSpPr/>
          <p:nvPr/>
        </p:nvSpPr>
        <p:spPr>
          <a:xfrm>
            <a:off x="1541073" y="1246827"/>
            <a:ext cx="6074099" cy="2510495"/>
          </a:xfrm>
          <a:prstGeom prst="rect">
            <a:avLst/>
          </a:prstGeom>
          <a:noFill/>
        </p:spPr>
        <p:txBody>
          <a:bodyPr wrap="none" lIns="91440" tIns="45720" rIns="91440" bIns="45720">
            <a:spAutoFit/>
          </a:bodyPr>
          <a:lstStyle/>
          <a:p>
            <a:pPr algn="ctr">
              <a:lnSpc>
                <a:spcPct val="200000"/>
              </a:lnSpc>
            </a:pPr>
            <a:r>
              <a:rPr lang="zh-CN" altLang="en-US" sz="48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大型数据库应用技术</a:t>
            </a:r>
            <a:endParaRPr lang="en-US" altLang="zh-CN" sz="48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lnSpc>
                <a:spcPct val="200000"/>
              </a:lnSpc>
            </a:pPr>
            <a:r>
              <a:rPr lang="en-US" altLang="zh-CN" sz="36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a:t>
            </a:r>
            <a:r>
              <a:rPr lang="zh-CN" altLang="en-US" sz="36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安全管理、备份与恢复</a:t>
            </a:r>
            <a:endParaRPr lang="en-US" altLang="zh-CN" sz="36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3402450" y="4839029"/>
            <a:ext cx="2339102" cy="559769"/>
          </a:xfrm>
          <a:prstGeom prst="rect">
            <a:avLst/>
          </a:prstGeom>
          <a:noFill/>
        </p:spPr>
        <p:txBody>
          <a:bodyPr wrap="none" lIns="91440" tIns="45720" rIns="91440" bIns="45720">
            <a:spAutoFit/>
          </a:bodyPr>
          <a:lstStyle/>
          <a:p>
            <a:pPr algn="ctr">
              <a:lnSpc>
                <a:spcPct val="150000"/>
              </a:lnSpc>
            </a:pPr>
            <a:r>
              <a:rPr lang="zh-CN" altLang="en-US" sz="2400" b="0" cap="none" spc="0" dirty="0">
                <a:ln w="0"/>
                <a:solidFill>
                  <a:srgbClr val="002060"/>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授课教师：王欢</a:t>
            </a:r>
            <a:endParaRPr lang="en-US" altLang="zh-CN" sz="2400" b="0" cap="none" spc="0" dirty="0">
              <a:ln w="0"/>
              <a:solidFill>
                <a:srgbClr val="002060"/>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endParaRPr>
          </a:p>
        </p:txBody>
      </p:sp>
      <p:sp>
        <p:nvSpPr>
          <p:cNvPr id="11" name="灯片编号占位符 10"/>
          <p:cNvSpPr>
            <a:spLocks noGrp="1"/>
          </p:cNvSpPr>
          <p:nvPr>
            <p:ph type="sldNum" sz="quarter" idx="12"/>
          </p:nvPr>
        </p:nvSpPr>
        <p:spPr/>
        <p:txBody>
          <a:bodyPr/>
          <a:lstStyle/>
          <a:p>
            <a:fld id="{A38E8DFF-0CE6-4310-92E3-88A0B6C83ADE}" type="slidenum">
              <a:rPr lang="zh-CN" altLang="en-US" smtClean="0"/>
            </a:fld>
            <a:endParaRPr lang="zh-CN" altLang="en-US" dirty="0"/>
          </a:p>
        </p:txBody>
      </p:sp>
      <p:grpSp>
        <p:nvGrpSpPr>
          <p:cNvPr id="17" name="组合 16"/>
          <p:cNvGrpSpPr/>
          <p:nvPr/>
        </p:nvGrpSpPr>
        <p:grpSpPr>
          <a:xfrm>
            <a:off x="97770" y="93207"/>
            <a:ext cx="1222443" cy="1091274"/>
            <a:chOff x="140958" y="510805"/>
            <a:chExt cx="1507363" cy="1345622"/>
          </a:xfrm>
        </p:grpSpPr>
        <p:pic>
          <p:nvPicPr>
            <p:cNvPr id="10" name="图片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6278" y="510805"/>
              <a:ext cx="910936" cy="910936"/>
            </a:xfrm>
            <a:prstGeom prst="rect">
              <a:avLst/>
            </a:prstGeom>
          </p:spPr>
        </p:pic>
        <p:pic>
          <p:nvPicPr>
            <p:cNvPr id="16" name="图片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0958" y="791359"/>
              <a:ext cx="910936" cy="910936"/>
            </a:xfrm>
            <a:prstGeom prst="rect">
              <a:avLst/>
            </a:prstGeom>
          </p:spPr>
        </p:pic>
        <p:pic>
          <p:nvPicPr>
            <p:cNvPr id="15" name="图片 14"/>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7385" y="945491"/>
              <a:ext cx="910936" cy="91093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56970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创建用户时，必须使用安全属性进行限制，主要包括：</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用户名</a:t>
            </a:r>
            <a:r>
              <a:rPr lang="zh-CN" altLang="en-US" sz="2400" b="1" dirty="0">
                <a:solidFill>
                  <a:schemeClr val="tx1"/>
                </a:solidFill>
                <a:latin typeface="Euclid" panose="02020503060505020303" pitchFamily="18" charset="0"/>
                <a:ea typeface="华文细黑" panose="02010600040101010101" pitchFamily="2" charset="-122"/>
              </a:rPr>
              <a:t>：同一数据库中，用户名唯一，且不能与角色名相同。</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用户身份认证</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采用多种方式进行身份认证，如数据库认证、操作系统认证、网络认证等。</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默认表空间</a:t>
            </a:r>
            <a:r>
              <a:rPr lang="zh-CN" altLang="en-US" sz="2400" b="1" dirty="0">
                <a:solidFill>
                  <a:schemeClr val="tx1"/>
                </a:solidFill>
                <a:latin typeface="Euclid" panose="02020503060505020303" pitchFamily="18" charset="0"/>
                <a:ea typeface="华文细黑" panose="02010600040101010101" pitchFamily="2" charset="-122"/>
              </a:rPr>
              <a:t>：用户创建数据库对象时，如果没有显式指明存储在哪个表空间中，系统会自动将该数据库对象存储在当前用户的默认表空间。</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临时表空间</a:t>
            </a:r>
            <a:r>
              <a:rPr lang="zh-CN" altLang="en-US" sz="2400" b="1" dirty="0">
                <a:solidFill>
                  <a:schemeClr val="tx1"/>
                </a:solidFill>
                <a:latin typeface="Euclid" panose="02020503060505020303" pitchFamily="18" charset="0"/>
                <a:ea typeface="华文细黑" panose="02010600040101010101" pitchFamily="2" charset="-122"/>
              </a:rPr>
              <a:t>：临时表空间分配与默认表空间相似。</a:t>
            </a: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用户管理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用户属性</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148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创建用户时，必须使用安全属性进行限制，主要包括：</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表空间配额</a:t>
            </a:r>
            <a:r>
              <a:rPr lang="zh-CN" altLang="en-US" sz="2400" b="1" dirty="0">
                <a:solidFill>
                  <a:schemeClr val="tx1"/>
                </a:solidFill>
                <a:latin typeface="Euclid" panose="02020503060505020303" pitchFamily="18" charset="0"/>
                <a:ea typeface="华文细黑" panose="02010600040101010101" pitchFamily="2" charset="-122"/>
              </a:rPr>
              <a:t>：表空间配额限制用户在永久表空间中可以使用的存储空间的大小，默认新建用户在表空间都没有配额。</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概要文件</a:t>
            </a:r>
            <a:r>
              <a:rPr lang="zh-CN" altLang="en-US" sz="2400" b="1" dirty="0">
                <a:solidFill>
                  <a:schemeClr val="tx1"/>
                </a:solidFill>
                <a:latin typeface="Euclid" panose="02020503060505020303" pitchFamily="18" charset="0"/>
                <a:ea typeface="华文细黑" panose="02010600040101010101" pitchFamily="2" charset="-122"/>
              </a:rPr>
              <a:t>：每个用户必须具有一个概要文件，从会话级和调用级两个层次限制用户对数据库系统资源的使用，同时设置用户的口令管理策略。</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设置用户的默认角色。</a:t>
            </a:r>
            <a:endParaRPr lang="zh-CN" altLang="en-US" sz="2400" b="1" dirty="0">
              <a:solidFill>
                <a:srgbClr val="C00000"/>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账户状态</a:t>
            </a:r>
            <a:r>
              <a:rPr lang="zh-CN" altLang="en-US" sz="2400" b="1" dirty="0">
                <a:solidFill>
                  <a:schemeClr val="tx1"/>
                </a:solidFill>
                <a:latin typeface="Euclid" panose="02020503060505020303" pitchFamily="18" charset="0"/>
                <a:ea typeface="华文细黑" panose="02010600040101010101" pitchFamily="2" charset="-122"/>
              </a:rPr>
              <a:t>：创建用户时，可以设定用户的初始状态，包括口令是否过期和账户是否锁定等。</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用户管理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用户属性</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用户管理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用户属性</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3147" y="1489074"/>
            <a:ext cx="7846866" cy="5049838"/>
          </a:xfrm>
          <a:prstGeom prst="rect">
            <a:avLst/>
          </a:prstGeom>
        </p:spPr>
      </p:pic>
      <p:sp>
        <p:nvSpPr>
          <p:cNvPr id="7" name="文本框 6"/>
          <p:cNvSpPr txBox="1"/>
          <p:nvPr/>
        </p:nvSpPr>
        <p:spPr>
          <a:xfrm>
            <a:off x="2852572" y="1608179"/>
            <a:ext cx="5888281" cy="400110"/>
          </a:xfrm>
          <a:prstGeom prst="rect">
            <a:avLst/>
          </a:prstGeom>
          <a:noFill/>
        </p:spPr>
        <p:txBody>
          <a:bodyPr wrap="square">
            <a:spAutoFit/>
          </a:bodyPr>
          <a:lstStyle/>
          <a:p>
            <a:r>
              <a:rPr lang="en-US" altLang="zh-CN" sz="2000" b="1" dirty="0">
                <a:solidFill>
                  <a:srgbClr val="7030A0"/>
                </a:solidFill>
                <a:latin typeface="Euclid" panose="02020503060505020303" pitchFamily="18" charset="0"/>
                <a:ea typeface="华文细黑" panose="02010600040101010101" pitchFamily="2" charset="-122"/>
              </a:rPr>
              <a:t>--</a:t>
            </a:r>
            <a:r>
              <a:rPr lang="zh-CN" altLang="en-US" sz="2000" b="1" dirty="0">
                <a:solidFill>
                  <a:srgbClr val="7030A0"/>
                </a:solidFill>
                <a:latin typeface="Euclid" panose="02020503060505020303" pitchFamily="18" charset="0"/>
                <a:ea typeface="华文细黑" panose="02010600040101010101" pitchFamily="2" charset="-122"/>
              </a:rPr>
              <a:t>可以通过数据字典 </a:t>
            </a:r>
            <a:r>
              <a:rPr lang="en-US" altLang="zh-CN" sz="2000" b="1" dirty="0" err="1">
                <a:solidFill>
                  <a:srgbClr val="7030A0"/>
                </a:solidFill>
                <a:latin typeface="Euclid" panose="02020503060505020303" pitchFamily="18" charset="0"/>
                <a:ea typeface="华文细黑" panose="02010600040101010101" pitchFamily="2" charset="-122"/>
              </a:rPr>
              <a:t>dba_users</a:t>
            </a:r>
            <a:r>
              <a:rPr lang="en-US" altLang="zh-CN" sz="2000" b="1" dirty="0">
                <a:solidFill>
                  <a:srgbClr val="7030A0"/>
                </a:solidFill>
                <a:latin typeface="Euclid" panose="02020503060505020303" pitchFamily="18" charset="0"/>
                <a:ea typeface="华文细黑" panose="02010600040101010101" pitchFamily="2" charset="-122"/>
              </a:rPr>
              <a:t> </a:t>
            </a:r>
            <a:r>
              <a:rPr lang="zh-CN" altLang="en-US" sz="2000" b="1" dirty="0">
                <a:solidFill>
                  <a:srgbClr val="7030A0"/>
                </a:solidFill>
                <a:latin typeface="Euclid" panose="02020503060505020303" pitchFamily="18" charset="0"/>
                <a:ea typeface="华文细黑" panose="02010600040101010101" pitchFamily="2" charset="-122"/>
              </a:rPr>
              <a:t>查询各个用户的属性</a:t>
            </a:r>
            <a:endParaRPr lang="zh-CN" altLang="en-US" sz="2000" b="1" dirty="0">
              <a:solidFill>
                <a:srgbClr val="7030A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3" name="Text Box 3"/>
          <p:cNvSpPr txBox="1">
            <a:spLocks noChangeArrowheads="1"/>
          </p:cNvSpPr>
          <p:nvPr/>
        </p:nvSpPr>
        <p:spPr bwMode="auto">
          <a:xfrm>
            <a:off x="869714" y="2918996"/>
            <a:ext cx="6641356" cy="1938992"/>
          </a:xfrm>
          <a:prstGeom prst="rect">
            <a:avLst/>
          </a:prstGeom>
          <a:noFill/>
          <a:ln w="9525">
            <a:solidFill>
              <a:srgbClr val="9933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隶书" panose="02010509060101010101" pitchFamily="49" charset="-122"/>
                <a:ea typeface="隶书" panose="02010509060101010101" pitchFamily="49" charset="-122"/>
              </a:rPr>
              <a:t>SQL&gt; create user mr identified by mrsoft</a:t>
            </a:r>
            <a:endParaRPr lang="zh-CN" altLang="en-US" sz="2400" b="1" dirty="0">
              <a:latin typeface="隶书" panose="02010509060101010101" pitchFamily="49" charset="-122"/>
              <a:ea typeface="隶书" panose="02010509060101010101" pitchFamily="49" charset="-122"/>
            </a:endParaRPr>
          </a:p>
          <a:p>
            <a:pPr eaLnBrk="1" hangingPunct="1"/>
            <a:endParaRPr lang="zh-CN" altLang="en-US" sz="2400" b="1" dirty="0">
              <a:latin typeface="隶书" panose="02010509060101010101" pitchFamily="49" charset="-122"/>
              <a:ea typeface="隶书" panose="02010509060101010101" pitchFamily="49" charset="-122"/>
            </a:endParaRPr>
          </a:p>
          <a:p>
            <a:pPr eaLnBrk="1" hangingPunct="1"/>
            <a:r>
              <a:rPr lang="zh-CN" altLang="en-US" sz="2400" b="1" dirty="0">
                <a:latin typeface="隶书" panose="02010509060101010101" pitchFamily="49" charset="-122"/>
                <a:ea typeface="隶书" panose="02010509060101010101" pitchFamily="49" charset="-122"/>
              </a:rPr>
              <a:t>     default tablespace users</a:t>
            </a:r>
            <a:endParaRPr lang="zh-CN" altLang="en-US" sz="2400" b="1" dirty="0">
              <a:latin typeface="隶书" panose="02010509060101010101" pitchFamily="49" charset="-122"/>
              <a:ea typeface="隶书" panose="02010509060101010101" pitchFamily="49" charset="-122"/>
            </a:endParaRPr>
          </a:p>
          <a:p>
            <a:pPr eaLnBrk="1" hangingPunct="1"/>
            <a:endParaRPr lang="zh-CN" altLang="en-US" sz="2400" b="1" dirty="0">
              <a:latin typeface="隶书" panose="02010509060101010101" pitchFamily="49" charset="-122"/>
              <a:ea typeface="隶书" panose="02010509060101010101" pitchFamily="49" charset="-122"/>
            </a:endParaRPr>
          </a:p>
          <a:p>
            <a:pPr eaLnBrk="1" hangingPunct="1"/>
            <a:r>
              <a:rPr lang="zh-CN" altLang="en-US" sz="2400" b="1" dirty="0">
                <a:latin typeface="隶书" panose="02010509060101010101" pitchFamily="49" charset="-122"/>
                <a:ea typeface="隶书" panose="02010509060101010101" pitchFamily="49" charset="-122"/>
              </a:rPr>
              <a:t>     temporary tablespace temp;</a:t>
            </a:r>
            <a:endParaRPr lang="zh-CN" altLang="en-US" sz="2400" b="1" dirty="0">
              <a:latin typeface="隶书" panose="02010509060101010101" pitchFamily="49" charset="-122"/>
              <a:ea typeface="隶书" panose="02010509060101010101" pitchFamily="49" charset="-122"/>
            </a:endParaRPr>
          </a:p>
        </p:txBody>
      </p:sp>
      <p:grpSp>
        <p:nvGrpSpPr>
          <p:cNvPr id="4" name="组合 29"/>
          <p:cNvGrpSpPr/>
          <p:nvPr/>
        </p:nvGrpSpPr>
        <p:grpSpPr bwMode="auto">
          <a:xfrm>
            <a:off x="596664" y="944158"/>
            <a:ext cx="7715250" cy="1692084"/>
            <a:chOff x="0" y="0"/>
            <a:chExt cx="7391400" cy="1396529"/>
          </a:xfrm>
        </p:grpSpPr>
        <p:grpSp>
          <p:nvGrpSpPr>
            <p:cNvPr id="5" name="组合 25"/>
            <p:cNvGrpSpPr/>
            <p:nvPr/>
          </p:nvGrpSpPr>
          <p:grpSpPr bwMode="auto">
            <a:xfrm>
              <a:off x="0" y="0"/>
              <a:ext cx="7391400" cy="1396529"/>
              <a:chOff x="0" y="0"/>
              <a:chExt cx="7391400" cy="1396529"/>
            </a:xfrm>
          </p:grpSpPr>
          <p:sp>
            <p:nvSpPr>
              <p:cNvPr id="7" name="流程图: 过程 13"/>
              <p:cNvSpPr>
                <a:spLocks noChangeArrowheads="1"/>
              </p:cNvSpPr>
              <p:nvPr/>
            </p:nvSpPr>
            <p:spPr bwMode="auto">
              <a:xfrm>
                <a:off x="0" y="305280"/>
                <a:ext cx="7391400" cy="1091249"/>
              </a:xfrm>
              <a:prstGeom prst="flowChartProcess">
                <a:avLst/>
              </a:prstGeom>
              <a:solidFill>
                <a:srgbClr val="FFFFE7"/>
              </a:solidFill>
              <a:ln w="6350">
                <a:solidFill>
                  <a:srgbClr val="FF9900"/>
                </a:solid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8" name="图片 19" descr="按扭-3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0"/>
                <a:ext cx="1072117" cy="59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a:off x="145659" y="520169"/>
                <a:ext cx="7169813" cy="87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dirty="0"/>
                  <a:t>1</a:t>
                </a:r>
                <a:r>
                  <a:rPr lang="zh-CN" altLang="en-US" b="1" dirty="0"/>
                  <a:t>、创建一个mr用户，口令为mrsoft，并设置默认的表空间为users，临时表空间为temp的用户</a:t>
                </a:r>
                <a:r>
                  <a:rPr lang="zh-CN" altLang="en-US" b="1" dirty="0">
                    <a:solidFill>
                      <a:srgbClr val="595959"/>
                    </a:solidFill>
                    <a:latin typeface="微软雅黑" panose="020B0503020204020204" pitchFamily="34" charset="-122"/>
                    <a:ea typeface="微软雅黑" panose="020B0503020204020204" pitchFamily="34" charset="-122"/>
                  </a:rPr>
                  <a:t>。</a:t>
                </a:r>
                <a:endParaRPr lang="en-US" altLang="zh-CN" b="1" dirty="0">
                  <a:solidFill>
                    <a:srgbClr val="595959"/>
                  </a:solidFill>
                  <a:latin typeface="微软雅黑" panose="020B0503020204020204" pitchFamily="34" charset="-122"/>
                  <a:ea typeface="微软雅黑" panose="020B0503020204020204" pitchFamily="34" charset="-122"/>
                </a:endParaRPr>
              </a:p>
              <a:p>
                <a:pPr eaLnBrk="1" hangingPunct="1">
                  <a:spcBef>
                    <a:spcPct val="50000"/>
                  </a:spcBef>
                </a:pPr>
                <a:r>
                  <a:rPr lang="en-US" altLang="zh-CN" b="1" dirty="0"/>
                  <a:t>2</a:t>
                </a:r>
                <a:r>
                  <a:rPr lang="zh-CN" altLang="en-US" b="1" dirty="0"/>
                  <a:t>、用新用户登录数据库，会发生什么情况，如何解决？</a:t>
                </a:r>
                <a:endParaRPr lang="zh-CN" altLang="en-US" b="1" dirty="0"/>
              </a:p>
            </p:txBody>
          </p:sp>
        </p:grpSp>
        <p:sp>
          <p:nvSpPr>
            <p:cNvPr id="6" name="TextBox 12"/>
            <p:cNvSpPr txBox="1">
              <a:spLocks noChangeArrowheads="1"/>
            </p:cNvSpPr>
            <p:nvPr/>
          </p:nvSpPr>
          <p:spPr bwMode="auto">
            <a:xfrm>
              <a:off x="261589" y="117919"/>
              <a:ext cx="806058" cy="279075"/>
            </a:xfrm>
            <a:prstGeom prst="rect">
              <a:avLst/>
            </a:prstGeom>
            <a:noFill/>
            <a:ln w="9525">
              <a:noFill/>
              <a:miter lim="800000"/>
            </a:ln>
            <a:effectLst/>
          </p:spPr>
          <p:txBody>
            <a:bodyPr>
              <a:spAutoFit/>
            </a:bodyPr>
            <a:lstStyle/>
            <a:p>
              <a:pPr>
                <a:defRPr/>
              </a:pPr>
              <a:r>
                <a:rPr lang="zh-CN" altLang="en-US" sz="1600" b="1">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rPr>
                <a:t>试一试</a:t>
              </a:r>
              <a:endParaRPr lang="zh-CN" altLang="en-US" sz="1600" b="1">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用户管理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修改用户</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7" name="矩形 6"/>
          <p:cNvSpPr/>
          <p:nvPr/>
        </p:nvSpPr>
        <p:spPr>
          <a:xfrm>
            <a:off x="309259" y="1417569"/>
            <a:ext cx="8525482" cy="520675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修改用户采用</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ALTER</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实现，语句与</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CREATE USER</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基本相同，但是多了</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DEFAULT ROLE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选项，用于指定用户的默认角色；</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ALTER USER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user_name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[DEFAULT ROLE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[ALL [EXCEPT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NONE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2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role_list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：指定角色列表；</a:t>
            </a:r>
            <a:endPar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--ALL</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：指定全部角色；</a:t>
            </a:r>
            <a:endPar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--EXCEPT </a:t>
            </a:r>
            <a:r>
              <a:rPr lang="en-US" altLang="zh-CN" sz="22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role_list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：除了</a:t>
            </a:r>
            <a:r>
              <a:rPr lang="en-US" altLang="zh-CN" sz="22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role_list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指定的角色之外的角色；</a:t>
            </a:r>
            <a:endPar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--NONE</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：不指定角色。</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用户管理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相关语句</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7" name="矩形 6"/>
          <p:cNvSpPr/>
          <p:nvPr/>
        </p:nvSpPr>
        <p:spPr>
          <a:xfrm>
            <a:off x="309259" y="1417569"/>
            <a:ext cx="8525482" cy="449555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当用户被锁定后，就不能登录数据库了，但是用户的所有数据库对象仍然可以继续使用，当用户解锁后，用户就可以正常连接到数据库。</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ALTER USER USERNAME ACCOUNT LOCK/UNLOCK;</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使用</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drop user</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删除用户，如果用户拥有数据库对象，则必须使用</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CASCADE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选项，</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Oracle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先删除用户的数据库对象，再删除该用户。</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DROP USER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user_name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[CASCADE];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用户管理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相关视图</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2" name="表格 1"/>
          <p:cNvGraphicFramePr>
            <a:graphicFrameLocks noGrp="1"/>
          </p:cNvGraphicFramePr>
          <p:nvPr/>
        </p:nvGraphicFramePr>
        <p:xfrm>
          <a:off x="396239" y="1486694"/>
          <a:ext cx="8438501" cy="4876800"/>
        </p:xfrm>
        <a:graphic>
          <a:graphicData uri="http://schemas.openxmlformats.org/drawingml/2006/table">
            <a:tbl>
              <a:tblPr firstRow="1" bandRow="1">
                <a:tableStyleId>{5A111915-BE36-4E01-A7E5-04B1672EAD32}</a:tableStyleId>
              </a:tblPr>
              <a:tblGrid>
                <a:gridCol w="3434081"/>
                <a:gridCol w="5004420"/>
              </a:tblGrid>
              <a:tr h="0">
                <a:tc>
                  <a:txBody>
                    <a:bodyPr/>
                    <a:lstStyle/>
                    <a:p>
                      <a:r>
                        <a:rPr lang="zh-CN" altLang="en-US" sz="2400" b="1" dirty="0">
                          <a:effectLst/>
                          <a:latin typeface="Euclid" panose="02020503060505020303" pitchFamily="18" charset="0"/>
                          <a:ea typeface="华文细黑" panose="02010600040101010101" pitchFamily="2" charset="-122"/>
                        </a:rPr>
                        <a:t>视图名称</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a:effectLst/>
                          <a:latin typeface="Euclid" panose="02020503060505020303" pitchFamily="18" charset="0"/>
                          <a:ea typeface="华文细黑" panose="02010600040101010101" pitchFamily="2" charset="-122"/>
                        </a:rPr>
                        <a:t>说明</a:t>
                      </a:r>
                      <a:endParaRPr lang="zh-CN" altLang="en-US" sz="24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DBA_USERS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包含数据库的所有用户的详细信息（</a:t>
                      </a:r>
                      <a:r>
                        <a:rPr lang="en-US" altLang="zh-CN" sz="2400" b="1" dirty="0">
                          <a:effectLst/>
                          <a:latin typeface="Euclid" panose="02020503060505020303" pitchFamily="18" charset="0"/>
                          <a:ea typeface="华文细黑" panose="02010600040101010101" pitchFamily="2" charset="-122"/>
                        </a:rPr>
                        <a:t>15</a:t>
                      </a:r>
                      <a:r>
                        <a:rPr lang="zh-CN" altLang="en-US" sz="2400" b="1" dirty="0">
                          <a:effectLst/>
                          <a:latin typeface="Euclid" panose="02020503060505020303" pitchFamily="18" charset="0"/>
                          <a:ea typeface="华文细黑" panose="02010600040101010101" pitchFamily="2" charset="-122"/>
                        </a:rPr>
                        <a:t>项）</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ALL_USERS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包含数据库所有用户的用户名、用户 </a:t>
                      </a:r>
                      <a:r>
                        <a:rPr lang="en-US" altLang="zh-CN" sz="2400" b="1" dirty="0">
                          <a:effectLst/>
                          <a:latin typeface="Euclid" panose="02020503060505020303" pitchFamily="18" charset="0"/>
                          <a:ea typeface="华文细黑" panose="02010600040101010101" pitchFamily="2" charset="-122"/>
                        </a:rPr>
                        <a:t>ID </a:t>
                      </a:r>
                      <a:r>
                        <a:rPr lang="zh-CN" altLang="en-US" sz="2400" b="1" dirty="0">
                          <a:effectLst/>
                          <a:latin typeface="Euclid" panose="02020503060505020303" pitchFamily="18" charset="0"/>
                          <a:ea typeface="华文细黑" panose="02010600040101010101" pitchFamily="2" charset="-122"/>
                        </a:rPr>
                        <a:t>和用户创建时间（</a:t>
                      </a:r>
                      <a:r>
                        <a:rPr lang="en-US" altLang="zh-CN" sz="2400" b="1" dirty="0">
                          <a:effectLst/>
                          <a:latin typeface="Euclid" panose="02020503060505020303" pitchFamily="18" charset="0"/>
                          <a:ea typeface="华文细黑" panose="02010600040101010101" pitchFamily="2" charset="-122"/>
                        </a:rPr>
                        <a:t>3</a:t>
                      </a:r>
                      <a:r>
                        <a:rPr lang="zh-CN" altLang="en-US" sz="2400" b="1" dirty="0">
                          <a:effectLst/>
                          <a:latin typeface="Euclid" panose="02020503060505020303" pitchFamily="18" charset="0"/>
                          <a:ea typeface="华文细黑" panose="02010600040101010101" pitchFamily="2" charset="-122"/>
                        </a:rPr>
                        <a:t>项）</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USER_USERS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包含当前用户的详细信息（</a:t>
                      </a:r>
                      <a:r>
                        <a:rPr lang="en-US" altLang="zh-CN" sz="2400" b="1" dirty="0">
                          <a:effectLst/>
                          <a:latin typeface="Euclid" panose="02020503060505020303" pitchFamily="18" charset="0"/>
                          <a:ea typeface="华文细黑" panose="02010600040101010101" pitchFamily="2" charset="-122"/>
                        </a:rPr>
                        <a:t>10</a:t>
                      </a:r>
                      <a:r>
                        <a:rPr lang="zh-CN" altLang="en-US" sz="2400" b="1" dirty="0">
                          <a:effectLst/>
                          <a:latin typeface="Euclid" panose="02020503060505020303" pitchFamily="18" charset="0"/>
                          <a:ea typeface="华文细黑" panose="02010600040101010101" pitchFamily="2" charset="-122"/>
                        </a:rPr>
                        <a:t>项）</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DBA_TS_QUOTAS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包含所有用户的表空间配额信息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USER_TS_QUOTAS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包含当前用户的表空间配额信息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V$SESSION</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包含用户会话信息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a:effectLst/>
                          <a:latin typeface="Euclid" panose="02020503060505020303" pitchFamily="18" charset="0"/>
                          <a:ea typeface="华文细黑" panose="02010600040101010101" pitchFamily="2" charset="-122"/>
                        </a:rPr>
                        <a:t>V$SESSTAT</a:t>
                      </a:r>
                      <a:endParaRPr lang="en-US" sz="24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包含用户会话统计信息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31860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在数据库中，对用户的</a:t>
            </a:r>
            <a:r>
              <a:rPr lang="zh-CN" altLang="en-US" sz="2400" b="1" dirty="0">
                <a:solidFill>
                  <a:srgbClr val="C00000"/>
                </a:solidFill>
                <a:latin typeface="Euclid" panose="02020503060505020303" pitchFamily="18" charset="0"/>
                <a:ea typeface="华文细黑" panose="02010600040101010101" pitchFamily="2" charset="-122"/>
              </a:rPr>
              <a:t>资源限制</a:t>
            </a:r>
            <a:r>
              <a:rPr lang="zh-CN" altLang="en-US" sz="2400" b="1" dirty="0">
                <a:solidFill>
                  <a:schemeClr val="tx1"/>
                </a:solidFill>
                <a:latin typeface="Euclid" panose="02020503060505020303" pitchFamily="18" charset="0"/>
                <a:ea typeface="华文细黑" panose="02010600040101010101" pitchFamily="2" charset="-122"/>
              </a:rPr>
              <a:t>与</a:t>
            </a:r>
            <a:r>
              <a:rPr lang="zh-CN" altLang="en-US" sz="2400" b="1" dirty="0">
                <a:solidFill>
                  <a:srgbClr val="C00000"/>
                </a:solidFill>
                <a:latin typeface="Euclid" panose="02020503060505020303" pitchFamily="18" charset="0"/>
                <a:ea typeface="华文细黑" panose="02010600040101010101" pitchFamily="2" charset="-122"/>
              </a:rPr>
              <a:t>用户口令</a:t>
            </a:r>
            <a:r>
              <a:rPr lang="zh-CN" altLang="en-US" sz="2400" b="1" dirty="0">
                <a:solidFill>
                  <a:schemeClr val="tx1"/>
                </a:solidFill>
                <a:latin typeface="Euclid" panose="02020503060505020303" pitchFamily="18" charset="0"/>
                <a:ea typeface="华文细黑" panose="02010600040101010101" pitchFamily="2" charset="-122"/>
              </a:rPr>
              <a:t>管理是通过数据库概要文件（</a:t>
            </a:r>
            <a:r>
              <a:rPr lang="en-US" altLang="zh-CN" sz="2400" b="1" dirty="0">
                <a:solidFill>
                  <a:schemeClr val="tx1"/>
                </a:solidFill>
                <a:latin typeface="Euclid" panose="02020503060505020303" pitchFamily="18" charset="0"/>
                <a:ea typeface="华文细黑" panose="02010600040101010101" pitchFamily="2" charset="-122"/>
              </a:rPr>
              <a:t>PROFILE</a:t>
            </a:r>
            <a:r>
              <a:rPr lang="zh-CN" altLang="en-US" sz="2400" b="1" dirty="0">
                <a:solidFill>
                  <a:schemeClr val="tx1"/>
                </a:solidFill>
                <a:latin typeface="Euclid" panose="02020503060505020303" pitchFamily="18" charset="0"/>
                <a:ea typeface="华文细黑" panose="02010600040101010101" pitchFamily="2" charset="-122"/>
              </a:rPr>
              <a:t>）实现的，每个数据库用户必须具有一个概要文件，通常 </a:t>
            </a:r>
            <a:r>
              <a:rPr lang="en-US" altLang="zh-CN" sz="2400" b="1" dirty="0">
                <a:solidFill>
                  <a:schemeClr val="tx1"/>
                </a:solidFill>
                <a:latin typeface="Euclid" panose="02020503060505020303" pitchFamily="18" charset="0"/>
                <a:ea typeface="华文细黑" panose="02010600040101010101" pitchFamily="2" charset="-122"/>
              </a:rPr>
              <a:t>DBA </a:t>
            </a:r>
            <a:r>
              <a:rPr lang="zh-CN" altLang="en-US" sz="2400" b="1" dirty="0">
                <a:solidFill>
                  <a:schemeClr val="tx1"/>
                </a:solidFill>
                <a:latin typeface="Euclid" panose="02020503060505020303" pitchFamily="18" charset="0"/>
                <a:ea typeface="华文细黑" panose="02010600040101010101" pitchFamily="2" charset="-122"/>
              </a:rPr>
              <a:t>将用户分为几种类型，为每种类型的用户单独创建一个概要文件。概要文件不是一个具体的文件，而是存储在 </a:t>
            </a:r>
            <a:r>
              <a:rPr lang="en-US" altLang="zh-CN" sz="2400" b="1" dirty="0">
                <a:solidFill>
                  <a:schemeClr val="tx1"/>
                </a:solidFill>
                <a:latin typeface="Euclid" panose="02020503060505020303" pitchFamily="18" charset="0"/>
                <a:ea typeface="华文细黑" panose="02010600040101010101" pitchFamily="2" charset="-122"/>
              </a:rPr>
              <a:t>SYS </a:t>
            </a:r>
            <a:r>
              <a:rPr lang="zh-CN" altLang="en-US" sz="2400" b="1" dirty="0">
                <a:solidFill>
                  <a:schemeClr val="tx1"/>
                </a:solidFill>
                <a:latin typeface="Euclid" panose="02020503060505020303" pitchFamily="18" charset="0"/>
                <a:ea typeface="华文细黑" panose="02010600040101010101" pitchFamily="2" charset="-122"/>
              </a:rPr>
              <a:t>模式的几个表中的信息的集合。</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概要文件通过一系列资源管理参数，从会话级和调用级两个级别对用户使用资源进行限制。</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会话资源限制是对用户在一个会话过程中所能使用的资源进行限制；</a:t>
            </a: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调用资源限制是对一条 </a:t>
            </a:r>
            <a:r>
              <a:rPr lang="en-US" altLang="zh-CN" sz="2000" b="1" dirty="0">
                <a:solidFill>
                  <a:schemeClr val="tx1"/>
                </a:solidFill>
                <a:latin typeface="Euclid" panose="02020503060505020303" pitchFamily="18" charset="0"/>
                <a:ea typeface="华文细黑" panose="02010600040101010101" pitchFamily="2" charset="-122"/>
              </a:rPr>
              <a:t>SQL </a:t>
            </a:r>
            <a:r>
              <a:rPr lang="zh-CN" altLang="en-US" sz="2000" b="1" dirty="0">
                <a:solidFill>
                  <a:schemeClr val="tx1"/>
                </a:solidFill>
                <a:latin typeface="Euclid" panose="02020503060505020303" pitchFamily="18" charset="0"/>
                <a:ea typeface="华文细黑" panose="02010600040101010101" pitchFamily="2" charset="-122"/>
              </a:rPr>
              <a:t>语句在执行过程中所能使用的资源总量进行限制。</a:t>
            </a:r>
            <a:endParaRPr lang="en-US" altLang="zh-CN"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概要文件</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概要文件</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相关视图</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7" name="表格 6"/>
          <p:cNvGraphicFramePr>
            <a:graphicFrameLocks noGrp="1"/>
          </p:cNvGraphicFramePr>
          <p:nvPr/>
        </p:nvGraphicFramePr>
        <p:xfrm>
          <a:off x="396239" y="1486694"/>
          <a:ext cx="8438501" cy="4572000"/>
        </p:xfrm>
        <a:graphic>
          <a:graphicData uri="http://schemas.openxmlformats.org/drawingml/2006/table">
            <a:tbl>
              <a:tblPr firstRow="1" bandRow="1">
                <a:tableStyleId>{5A111915-BE36-4E01-A7E5-04B1672EAD32}</a:tableStyleId>
              </a:tblPr>
              <a:tblGrid>
                <a:gridCol w="3436459"/>
                <a:gridCol w="5002042"/>
              </a:tblGrid>
              <a:tr h="0">
                <a:tc>
                  <a:txBody>
                    <a:bodyPr/>
                    <a:lstStyle/>
                    <a:p>
                      <a:r>
                        <a:rPr lang="zh-CN" altLang="en-US" sz="2400" b="1" dirty="0">
                          <a:effectLst/>
                          <a:latin typeface="Euclid" panose="02020503060505020303" pitchFamily="18" charset="0"/>
                          <a:ea typeface="华文细黑" panose="02010600040101010101" pitchFamily="2" charset="-122"/>
                        </a:rPr>
                        <a:t>视图名称</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说明</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DBA_USERS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包含数据库中所有用户属性信息，包括使用的概要文件（</a:t>
                      </a:r>
                      <a:r>
                        <a:rPr lang="en-US" altLang="zh-CN" sz="2400" b="1" dirty="0">
                          <a:effectLst/>
                          <a:latin typeface="Euclid" panose="02020503060505020303" pitchFamily="18" charset="0"/>
                          <a:ea typeface="华文细黑" panose="02010600040101010101" pitchFamily="2" charset="-122"/>
                        </a:rPr>
                        <a:t>profile</a:t>
                      </a:r>
                      <a:r>
                        <a:rPr lang="zh-CN" altLang="en-US" sz="2400" b="1" dirty="0">
                          <a:effectLst/>
                          <a:latin typeface="Euclid" panose="02020503060505020303" pitchFamily="18" charset="0"/>
                          <a:ea typeface="华文细黑" panose="02010600040101010101" pitchFamily="2" charset="-122"/>
                        </a:rPr>
                        <a:t>）</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DBA_PROFILES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包含数据库中所有的概要文件及其资源设置、口令管理设置等信息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USER_PASSWORD_LIMITS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包含当前用户的概要文件的口令限制参数设置信息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USER_RESOURCE_LIMITS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包含当前用户的概要文件的资源限制参数设置信息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RESOURCE_COST</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每个会话使用资源的统计信息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4262741" cy="454938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CPU</a:t>
            </a:r>
            <a:r>
              <a:rPr lang="zh-CN" altLang="en-US" sz="2400" b="1" dirty="0">
                <a:solidFill>
                  <a:schemeClr val="tx1"/>
                </a:solidFill>
                <a:latin typeface="Euclid" panose="02020503060505020303" pitchFamily="18" charset="0"/>
                <a:ea typeface="华文细黑" panose="02010600040101010101" pitchFamily="2" charset="-122"/>
              </a:rPr>
              <a:t>使用时间：在一个会话或调用过程中使用 </a:t>
            </a:r>
            <a:r>
              <a:rPr lang="en-US" altLang="zh-CN" sz="2400" b="1" dirty="0">
                <a:solidFill>
                  <a:schemeClr val="tx1"/>
                </a:solidFill>
                <a:latin typeface="Euclid" panose="02020503060505020303" pitchFamily="18" charset="0"/>
                <a:ea typeface="华文细黑" panose="02010600040101010101" pitchFamily="2" charset="-122"/>
              </a:rPr>
              <a:t>CPU </a:t>
            </a:r>
            <a:r>
              <a:rPr lang="zh-CN" altLang="en-US" sz="2400" b="1" dirty="0">
                <a:solidFill>
                  <a:schemeClr val="tx1"/>
                </a:solidFill>
                <a:latin typeface="Euclid" panose="02020503060505020303" pitchFamily="18" charset="0"/>
                <a:ea typeface="华文细黑" panose="02010600040101010101" pitchFamily="2" charset="-122"/>
              </a:rPr>
              <a:t>的总量。</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逻辑读：在一个会话或一个调用过程中读取物理磁盘和逻辑内存数据块的总量；</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每个用户的并发会话数；</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用户连接数据库的最长时间</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资源限制</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69875" y="1455176"/>
            <a:ext cx="4203401" cy="3894999"/>
          </a:xfrm>
          <a:prstGeom prst="rect">
            <a:avLst/>
          </a:prstGeom>
        </p:spPr>
      </p:pic>
      <p:sp>
        <p:nvSpPr>
          <p:cNvPr id="4" name="矩形 3"/>
          <p:cNvSpPr/>
          <p:nvPr/>
        </p:nvSpPr>
        <p:spPr>
          <a:xfrm>
            <a:off x="4797930" y="5417485"/>
            <a:ext cx="4147289" cy="461665"/>
          </a:xfrm>
          <a:prstGeom prst="rect">
            <a:avLst/>
          </a:prstGeom>
        </p:spPr>
        <p:txBody>
          <a:bodyPr wrap="none">
            <a:spAutoFit/>
          </a:bodyPr>
          <a:lstStyle/>
          <a:p>
            <a:r>
              <a:rPr lang="en-US" altLang="zh-CN" sz="2400" b="1" dirty="0" err="1">
                <a:solidFill>
                  <a:srgbClr val="C00000"/>
                </a:solidFill>
                <a:latin typeface="华文楷体" panose="02010600040101010101" pitchFamily="2" charset="-122"/>
                <a:ea typeface="华文楷体" panose="02010600040101010101" pitchFamily="2" charset="-122"/>
              </a:rPr>
              <a:t>scott</a:t>
            </a:r>
            <a:r>
              <a:rPr lang="zh-CN" altLang="en-US" sz="2400" b="1" dirty="0">
                <a:solidFill>
                  <a:srgbClr val="C00000"/>
                </a:solidFill>
                <a:latin typeface="华文楷体" panose="02010600040101010101" pitchFamily="2" charset="-122"/>
                <a:ea typeface="华文楷体" panose="02010600040101010101" pitchFamily="2" charset="-122"/>
              </a:rPr>
              <a:t>用户默认的资源限制信息</a:t>
            </a:r>
            <a:endParaRPr lang="zh-CN" altLang="en-US" sz="2400" b="1" dirty="0">
              <a:solidFill>
                <a:srgbClr val="C000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cap="none" spc="0" dirty="0">
                <a:ln w="0"/>
                <a:solidFill>
                  <a:schemeClr val="tx1"/>
                </a:solidFill>
                <a:latin typeface="华文细黑" panose="02010600040101010101" pitchFamily="2" charset="-122"/>
                <a:ea typeface="华文细黑" panose="02010600040101010101" pitchFamily="2" charset="-122"/>
              </a:rPr>
              <a:t>内容提纲</a:t>
            </a:r>
            <a:endParaRPr lang="zh-CN" altLang="en-US" sz="3200" b="1" cap="none" spc="0" dirty="0">
              <a:ln w="0"/>
              <a:solidFill>
                <a:schemeClr val="tx1"/>
              </a:solidFill>
              <a:latin typeface="华文细黑" panose="02010600040101010101" pitchFamily="2" charset="-122"/>
              <a:ea typeface="华文细黑" panose="02010600040101010101" pitchFamily="2" charset="-122"/>
            </a:endParaRPr>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6" name="矩形 5"/>
          <p:cNvSpPr/>
          <p:nvPr/>
        </p:nvSpPr>
        <p:spPr bwMode="auto">
          <a:xfrm>
            <a:off x="2998314" y="1919827"/>
            <a:ext cx="3159839" cy="3046988"/>
          </a:xfrm>
          <a:prstGeom prst="rect">
            <a:avLst/>
          </a:prstGeom>
          <a:noFill/>
        </p:spPr>
        <p:txBody>
          <a:bodyPr wrap="none">
            <a:spAutoFit/>
            <a:scene3d>
              <a:camera prst="perspectiveFront"/>
              <a:lightRig rig="threePt" dir="t"/>
            </a:scene3d>
          </a:bodyPr>
          <a:lstStyle/>
          <a:p>
            <a:pPr marL="914400" lvl="1" indent="-457200" defTabSz="1050290">
              <a:lnSpc>
                <a:spcPct val="150000"/>
              </a:lnSpc>
              <a:buFont typeface="Wingdings" panose="05000000000000000000" pitchFamily="2" charset="2"/>
              <a:buChar char="p"/>
              <a:defRPr/>
            </a:pPr>
            <a:r>
              <a:rPr lang="zh-CN" altLang="en-US" sz="3200" b="1" dirty="0">
                <a:ln w="3175" cmpd="sng">
                  <a:noFill/>
                  <a:prstDash val="solid"/>
                </a:ln>
                <a:solidFill>
                  <a:srgbClr val="C00000"/>
                </a:solidFill>
                <a:latin typeface="微软雅黑" panose="020B0503020204020204" pitchFamily="34" charset="-122"/>
                <a:ea typeface="微软雅黑" panose="020B0503020204020204" pitchFamily="34" charset="-122"/>
              </a:rPr>
              <a:t>安全管理</a:t>
            </a:r>
            <a:endParaRPr lang="en-US" altLang="zh-CN" sz="3200" b="1" dirty="0">
              <a:ln w="3175" cmpd="sng">
                <a:noFill/>
                <a:prstDash val="solid"/>
              </a:ln>
              <a:solidFill>
                <a:srgbClr val="C0000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endParaRPr lang="en-US" altLang="zh-CN" sz="32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endParaRPr lang="en-US" altLang="zh-CN" sz="32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r>
              <a:rPr lang="zh-CN" altLang="en-US" sz="3200" b="1" dirty="0">
                <a:ln w="3175" cmpd="sng">
                  <a:noFill/>
                  <a:prstDash val="solid"/>
                </a:ln>
                <a:solidFill>
                  <a:srgbClr val="002060"/>
                </a:solidFill>
                <a:latin typeface="微软雅黑" panose="020B0503020204020204" pitchFamily="34" charset="-122"/>
                <a:ea typeface="微软雅黑" panose="020B0503020204020204" pitchFamily="34" charset="-122"/>
              </a:rPr>
              <a:t>备份与恢复</a:t>
            </a:r>
            <a:endParaRPr lang="en-US" altLang="zh-CN" sz="3200" b="1" dirty="0">
              <a:ln w="3175" cmpd="sng">
                <a:noFill/>
                <a:prstDash val="solid"/>
              </a:ln>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4262741" cy="442397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en-US" altLang="zh-CN" sz="2000" b="1" dirty="0">
                <a:solidFill>
                  <a:schemeClr val="tx1"/>
                </a:solidFill>
                <a:latin typeface="Euclid" panose="02020503060505020303" pitchFamily="18" charset="0"/>
                <a:ea typeface="华文细黑" panose="02010600040101010101" pitchFamily="2" charset="-122"/>
              </a:rPr>
              <a:t>FAILED_LOGIN_ATTEMPTS</a:t>
            </a:r>
            <a:r>
              <a:rPr lang="zh-CN" altLang="en-US" sz="2000" b="1" dirty="0">
                <a:solidFill>
                  <a:schemeClr val="tx1"/>
                </a:solidFill>
                <a:latin typeface="Euclid" panose="02020503060505020303" pitchFamily="18" charset="0"/>
                <a:ea typeface="华文细黑" panose="02010600040101010101" pitchFamily="2" charset="-122"/>
              </a:rPr>
              <a:t>：限制用户失败次数，一旦达到次数，账户锁定；</a:t>
            </a:r>
            <a:endParaRPr lang="zh-CN" altLang="en-US"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000" b="1" dirty="0">
                <a:solidFill>
                  <a:schemeClr val="tx1"/>
                </a:solidFill>
                <a:latin typeface="Euclid" panose="02020503060505020303" pitchFamily="18" charset="0"/>
                <a:ea typeface="华文细黑" panose="02010600040101010101" pitchFamily="2" charset="-122"/>
              </a:rPr>
              <a:t>PASSWORD_LOCK_TIME</a:t>
            </a:r>
            <a:r>
              <a:rPr lang="zh-CN" altLang="en-US" sz="2000" b="1" dirty="0">
                <a:solidFill>
                  <a:schemeClr val="tx1"/>
                </a:solidFill>
                <a:latin typeface="Euclid" panose="02020503060505020303" pitchFamily="18" charset="0"/>
                <a:ea typeface="华文细黑" panose="02010600040101010101" pitchFamily="2" charset="-122"/>
              </a:rPr>
              <a:t>：用户登录失败后，账户锁定的时间长度；</a:t>
            </a:r>
            <a:endParaRPr lang="zh-CN" altLang="en-US"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000" b="1" dirty="0">
                <a:solidFill>
                  <a:schemeClr val="tx1"/>
                </a:solidFill>
                <a:latin typeface="Euclid" panose="02020503060505020303" pitchFamily="18" charset="0"/>
                <a:ea typeface="华文细黑" panose="02010600040101010101" pitchFamily="2" charset="-122"/>
              </a:rPr>
              <a:t>PASSWORD_LIFE_TIME</a:t>
            </a:r>
            <a:r>
              <a:rPr lang="zh-CN" altLang="en-US" sz="2000" b="1" dirty="0">
                <a:solidFill>
                  <a:schemeClr val="tx1"/>
                </a:solidFill>
                <a:latin typeface="Euclid" panose="02020503060505020303" pitchFamily="18" charset="0"/>
                <a:ea typeface="华文细黑" panose="02010600040101010101" pitchFamily="2" charset="-122"/>
              </a:rPr>
              <a:t>：有效天数，达到设定天数后，口令过期；</a:t>
            </a:r>
            <a:endParaRPr lang="en-US" altLang="zh-CN"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口令管理</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4" name="矩形 3"/>
          <p:cNvSpPr/>
          <p:nvPr/>
        </p:nvSpPr>
        <p:spPr>
          <a:xfrm>
            <a:off x="5211603" y="5067056"/>
            <a:ext cx="3262432" cy="830997"/>
          </a:xfrm>
          <a:prstGeom prst="rect">
            <a:avLst/>
          </a:prstGeom>
        </p:spPr>
        <p:txBody>
          <a:bodyPr wrap="none">
            <a:spAutoFit/>
          </a:bodyPr>
          <a:lstStyle/>
          <a:p>
            <a:pPr algn="ctr"/>
            <a:r>
              <a:rPr lang="en-US" altLang="zh-CN" sz="2400" b="1" dirty="0" err="1">
                <a:solidFill>
                  <a:srgbClr val="C00000"/>
                </a:solidFill>
                <a:latin typeface="华文楷体" panose="02010600040101010101" pitchFamily="2" charset="-122"/>
                <a:ea typeface="华文楷体" panose="02010600040101010101" pitchFamily="2" charset="-122"/>
              </a:rPr>
              <a:t>scott</a:t>
            </a:r>
            <a:r>
              <a:rPr lang="zh-CN" altLang="en-US" sz="2400" b="1" dirty="0">
                <a:solidFill>
                  <a:srgbClr val="C00000"/>
                </a:solidFill>
                <a:latin typeface="华文楷体" panose="02010600040101010101" pitchFamily="2" charset="-122"/>
                <a:ea typeface="华文楷体" panose="02010600040101010101" pitchFamily="2" charset="-122"/>
              </a:rPr>
              <a:t>用户默认的</a:t>
            </a:r>
            <a:endParaRPr lang="en-US" altLang="zh-CN" sz="2400" b="1" dirty="0">
              <a:solidFill>
                <a:srgbClr val="C00000"/>
              </a:solidFill>
              <a:latin typeface="华文楷体" panose="02010600040101010101" pitchFamily="2" charset="-122"/>
              <a:ea typeface="华文楷体" panose="02010600040101010101" pitchFamily="2" charset="-122"/>
            </a:endParaRPr>
          </a:p>
          <a:p>
            <a:pPr algn="ctr"/>
            <a:r>
              <a:rPr lang="zh-CN" altLang="en-US" sz="2400" b="1" dirty="0">
                <a:solidFill>
                  <a:srgbClr val="C00000"/>
                </a:solidFill>
                <a:latin typeface="华文楷体" panose="02010600040101010101" pitchFamily="2" charset="-122"/>
                <a:ea typeface="华文楷体" panose="02010600040101010101" pitchFamily="2" charset="-122"/>
              </a:rPr>
              <a:t>口令管理参数设置信息</a:t>
            </a:r>
            <a:endParaRPr lang="zh-CN" altLang="en-US" sz="2400" b="1" dirty="0">
              <a:solidFill>
                <a:srgbClr val="C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40419" y="1455176"/>
            <a:ext cx="4204800" cy="353963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8181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在 </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数据库中，用户权限主要分为系统权限与对象权限两类。</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系统权限</a:t>
            </a:r>
            <a:r>
              <a:rPr lang="zh-CN" altLang="en-US" sz="2400" b="1" dirty="0">
                <a:solidFill>
                  <a:schemeClr val="tx1"/>
                </a:solidFill>
                <a:latin typeface="Euclid" panose="02020503060505020303" pitchFamily="18" charset="0"/>
                <a:ea typeface="华文细黑" panose="02010600040101010101" pitchFamily="2" charset="-122"/>
              </a:rPr>
              <a:t>是指在数据库基本执行某些操作的权限，或针对某一类对象进行操作的权限。</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对象权限</a:t>
            </a:r>
            <a:r>
              <a:rPr lang="zh-CN" altLang="en-US" sz="2400" b="1" dirty="0">
                <a:solidFill>
                  <a:schemeClr val="tx1"/>
                </a:solidFill>
                <a:latin typeface="Euclid" panose="02020503060505020303" pitchFamily="18" charset="0"/>
                <a:ea typeface="华文细黑" panose="02010600040101010101" pitchFamily="2" charset="-122"/>
              </a:rPr>
              <a:t>是指对某个特定模式对象的操作权限。数据库模式对象所有者拥有该对象的所有对象权限，对象权限的管理实际上是</a:t>
            </a:r>
            <a:r>
              <a:rPr lang="zh-CN" altLang="en-US" sz="2400" b="1" dirty="0">
                <a:solidFill>
                  <a:srgbClr val="C00000"/>
                </a:solidFill>
                <a:latin typeface="Euclid" panose="02020503060505020303" pitchFamily="18" charset="0"/>
                <a:ea typeface="华文细黑" panose="02010600040101010101" pitchFamily="2" charset="-122"/>
              </a:rPr>
              <a:t>对象所有者对其它用户操作该对象的权限管理。</a:t>
            </a:r>
            <a:r>
              <a:rPr lang="zh-CN" altLang="en-US" sz="2400" b="1" dirty="0">
                <a:solidFill>
                  <a:schemeClr val="tx1"/>
                </a:solidFill>
                <a:latin typeface="Euclid" panose="02020503060505020303" pitchFamily="18" charset="0"/>
                <a:ea typeface="华文细黑" panose="02010600040101010101" pitchFamily="2" charset="-122"/>
              </a:rPr>
              <a:t>有的对象并没有对象权限，只能通过系统权限进行管理，如簇、索引、触发器、数据库链接等。</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权限管理</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7"/>
            <a:ext cx="8525482" cy="44630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在 </a:t>
            </a:r>
            <a:r>
              <a:rPr lang="en-US" altLang="zh-CN" sz="2400" b="1" dirty="0">
                <a:solidFill>
                  <a:schemeClr val="tx1"/>
                </a:solidFill>
                <a:latin typeface="Euclid" panose="02020503060505020303" pitchFamily="18" charset="0"/>
                <a:ea typeface="华文细黑" panose="02010600040101010101" pitchFamily="2" charset="-122"/>
              </a:rPr>
              <a:t>Oracle 12c </a:t>
            </a:r>
            <a:r>
              <a:rPr lang="zh-CN" altLang="en-US" sz="2400" b="1" dirty="0">
                <a:solidFill>
                  <a:schemeClr val="tx1"/>
                </a:solidFill>
                <a:latin typeface="Euclid" panose="02020503060505020303" pitchFamily="18" charset="0"/>
                <a:ea typeface="华文细黑" panose="02010600040101010101" pitchFamily="2" charset="-122"/>
              </a:rPr>
              <a:t>中，一共有 </a:t>
            </a:r>
            <a:r>
              <a:rPr lang="en-US" altLang="zh-CN" sz="2400" b="1" dirty="0">
                <a:solidFill>
                  <a:schemeClr val="tx1"/>
                </a:solidFill>
                <a:latin typeface="Euclid" panose="02020503060505020303" pitchFamily="18" charset="0"/>
                <a:ea typeface="华文细黑" panose="02010600040101010101" pitchFamily="2" charset="-122"/>
              </a:rPr>
              <a:t>237 </a:t>
            </a:r>
            <a:r>
              <a:rPr lang="zh-CN" altLang="en-US" sz="2400" b="1" dirty="0">
                <a:solidFill>
                  <a:schemeClr val="tx1"/>
                </a:solidFill>
                <a:latin typeface="Euclid" panose="02020503060505020303" pitchFamily="18" charset="0"/>
                <a:ea typeface="华文细黑" panose="02010600040101010101" pitchFamily="2" charset="-122"/>
              </a:rPr>
              <a:t>项系统权限，可通过数据字典 </a:t>
            </a:r>
            <a:r>
              <a:rPr lang="en-US" altLang="zh-CN" sz="2400" b="1" dirty="0" err="1">
                <a:solidFill>
                  <a:schemeClr val="tx1"/>
                </a:solidFill>
                <a:latin typeface="Euclid" panose="02020503060505020303" pitchFamily="18" charset="0"/>
                <a:ea typeface="华文细黑" panose="02010600040101010101" pitchFamily="2" charset="-122"/>
              </a:rPr>
              <a:t>system_privilege_map</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查看所有的系统权限。</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权限管理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系统权限</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2270" y="2819400"/>
            <a:ext cx="8304859" cy="2785481"/>
          </a:xfrm>
          <a:prstGeom prst="rect">
            <a:avLst/>
          </a:prstGeom>
          <a:ln>
            <a:solidFill>
              <a:schemeClr val="accent1"/>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54679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系统权限的授予</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权限管理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系统权限</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7" name="矩形 6"/>
          <p:cNvSpPr/>
          <p:nvPr/>
        </p:nvSpPr>
        <p:spPr>
          <a:xfrm>
            <a:off x="308043" y="2064572"/>
            <a:ext cx="8525482" cy="373311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GRANT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system_privilege_list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[ALL PRIVILEGES]</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TO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user_name_list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PUBLIC [WITH ADMIN OPTION];</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2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system_privilege_list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：系统权限列表，以逗号分隔；</a:t>
            </a:r>
            <a:endPar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--ALL PRIVILEGES</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：所有系统权限；</a:t>
            </a:r>
            <a:endPar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2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user_name_list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：用户列表，以逗号分隔；</a:t>
            </a:r>
            <a:endPar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2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role_list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：角色列表，以逗号分隔；</a:t>
            </a:r>
            <a:endPar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--PUBLIC</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：给数据库中所有用户授权；</a:t>
            </a:r>
            <a:endPar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--WITH ADMIN OPTION</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：允许系统权限接收者再将权限授予其它用户</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54679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系统权限的回收</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多个管理员授予同一个用户相同的权限，其中一个管理员回收其授予用户的系统权限，该用户将不再具有该系统权限；</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如果一个用户的权限具有传递性，并且给其它用户授权，那么该用户系统权限被收回后，由它授权用户的系统权限并不会受影响；</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权限管理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系统权限</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7" name="矩形 6"/>
          <p:cNvSpPr/>
          <p:nvPr/>
        </p:nvSpPr>
        <p:spPr>
          <a:xfrm>
            <a:off x="309259" y="2023353"/>
            <a:ext cx="8525482" cy="108949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REVOKE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system_privilege_list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[ALL PRIVILEGES]</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FROM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user_name_list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PUBLIC</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29387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对象权限的授予</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Oracle </a:t>
            </a:r>
            <a:r>
              <a:rPr lang="zh-CN" altLang="en-US" sz="2400" b="1" dirty="0">
                <a:solidFill>
                  <a:schemeClr val="tx1"/>
                </a:solidFill>
                <a:latin typeface="Euclid" panose="02020503060505020303" pitchFamily="18" charset="0"/>
                <a:ea typeface="华文细黑" panose="02010600040101010101" pitchFamily="2" charset="-122"/>
              </a:rPr>
              <a:t>数据库中，用户可以直接访问同名 </a:t>
            </a:r>
            <a:r>
              <a:rPr lang="en-US" altLang="zh-CN" sz="2400" b="1" dirty="0">
                <a:solidFill>
                  <a:schemeClr val="tx1"/>
                </a:solidFill>
                <a:latin typeface="Euclid" panose="02020503060505020303" pitchFamily="18" charset="0"/>
                <a:ea typeface="华文细黑" panose="02010600040101010101" pitchFamily="2" charset="-122"/>
              </a:rPr>
              <a:t>Schema </a:t>
            </a:r>
            <a:r>
              <a:rPr lang="zh-CN" altLang="en-US" sz="2400" b="1" dirty="0">
                <a:solidFill>
                  <a:schemeClr val="tx1"/>
                </a:solidFill>
                <a:latin typeface="Euclid" panose="02020503060505020303" pitchFamily="18" charset="0"/>
                <a:ea typeface="华文细黑" panose="02010600040101010101" pitchFamily="2" charset="-122"/>
              </a:rPr>
              <a:t>下的数据库对象，如果需要访问其它 </a:t>
            </a:r>
            <a:r>
              <a:rPr lang="en-US" altLang="zh-CN" sz="2400" b="1" dirty="0">
                <a:solidFill>
                  <a:schemeClr val="tx1"/>
                </a:solidFill>
                <a:latin typeface="Euclid" panose="02020503060505020303" pitchFamily="18" charset="0"/>
                <a:ea typeface="华文细黑" panose="02010600040101010101" pitchFamily="2" charset="-122"/>
              </a:rPr>
              <a:t>Schema </a:t>
            </a:r>
            <a:r>
              <a:rPr lang="zh-CN" altLang="en-US" sz="2400" b="1" dirty="0">
                <a:solidFill>
                  <a:schemeClr val="tx1"/>
                </a:solidFill>
                <a:latin typeface="Euclid" panose="02020503060505020303" pitchFamily="18" charset="0"/>
                <a:ea typeface="华文细黑" panose="02010600040101010101" pitchFamily="2" charset="-122"/>
              </a:rPr>
              <a:t>下的数据库对象，就需要具有相应的对象权限。</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权限管理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对象权限</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7" name="矩形 6"/>
          <p:cNvSpPr/>
          <p:nvPr/>
        </p:nvSpPr>
        <p:spPr>
          <a:xfrm>
            <a:off x="309259" y="3835004"/>
            <a:ext cx="8525482" cy="166112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GRANT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object_privilege_list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ALL [PRIVILEGES] [ (column,...) ]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ON [schema.]object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TO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user_name_list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PUBLIC [WITH GRANT OPTION];</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66352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对象权限的回收</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如果一个用户的对象权限具有传递性，并且已经给其它用户授权，那么该用户的对象权限被回收后，由它授权用户的对象权限也将被收回（</a:t>
            </a:r>
            <a:r>
              <a:rPr lang="zh-CN" altLang="en-US" sz="2400" b="1" dirty="0">
                <a:solidFill>
                  <a:srgbClr val="C00000"/>
                </a:solidFill>
                <a:latin typeface="Euclid" panose="02020503060505020303" pitchFamily="18" charset="0"/>
                <a:ea typeface="华文细黑" panose="02010600040101010101" pitchFamily="2" charset="-122"/>
              </a:rPr>
              <a:t>这一条与系统权限传递性不同</a:t>
            </a:r>
            <a:r>
              <a:rPr lang="zh-CN" altLang="en-US" sz="2400" b="1" dirty="0">
                <a:solidFill>
                  <a:schemeClr val="tx1"/>
                </a:solidFill>
                <a:latin typeface="Euclid" panose="02020503060505020303" pitchFamily="18" charset="0"/>
                <a:ea typeface="华文细黑" panose="02010600040101010101" pitchFamily="2" charset="-122"/>
              </a:rPr>
              <a:t>）。</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权限管理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对象权限</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7" name="矩形 6"/>
          <p:cNvSpPr/>
          <p:nvPr/>
        </p:nvSpPr>
        <p:spPr>
          <a:xfrm>
            <a:off x="309259" y="2023352"/>
            <a:ext cx="8525482" cy="21595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REVOKE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object_privilege_list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ALL [PRIVILEGES]</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ON [schema.]object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FROM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user_name_list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role_list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PUBLIC [CASCADE CONSTRAINTS] | [FORCE];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权限管理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相关视图</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11" name="表格 10"/>
          <p:cNvGraphicFramePr>
            <a:graphicFrameLocks noGrp="1"/>
          </p:cNvGraphicFramePr>
          <p:nvPr/>
        </p:nvGraphicFramePr>
        <p:xfrm>
          <a:off x="364340" y="1486694"/>
          <a:ext cx="8438501" cy="5029200"/>
        </p:xfrm>
        <a:graphic>
          <a:graphicData uri="http://schemas.openxmlformats.org/drawingml/2006/table">
            <a:tbl>
              <a:tblPr firstRow="1" bandRow="1">
                <a:tableStyleId>{5A111915-BE36-4E01-A7E5-04B1672EAD32}</a:tableStyleId>
              </a:tblPr>
              <a:tblGrid>
                <a:gridCol w="2327506"/>
                <a:gridCol w="6110995"/>
              </a:tblGrid>
              <a:tr h="0">
                <a:tc>
                  <a:txBody>
                    <a:bodyPr/>
                    <a:lstStyle/>
                    <a:p>
                      <a:r>
                        <a:rPr lang="zh-CN" altLang="en-US" sz="2000" b="1" dirty="0">
                          <a:effectLst/>
                          <a:latin typeface="Euclid" panose="02020503060505020303" pitchFamily="18" charset="0"/>
                          <a:ea typeface="华文细黑" panose="02010600040101010101" pitchFamily="2" charset="-122"/>
                        </a:rPr>
                        <a:t>视图名称</a:t>
                      </a:r>
                      <a:endParaRPr lang="zh-CN" altLang="en-US" sz="20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a:effectLst/>
                          <a:latin typeface="Euclid" panose="02020503060505020303" pitchFamily="18" charset="0"/>
                          <a:ea typeface="华文细黑" panose="02010600040101010101" pitchFamily="2" charset="-122"/>
                        </a:rPr>
                        <a:t>说明</a:t>
                      </a:r>
                      <a:endParaRPr lang="zh-CN" altLang="en-US" sz="20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dirty="0">
                          <a:effectLst/>
                          <a:latin typeface="华文细黑" panose="02010600040101010101" pitchFamily="2" charset="-122"/>
                          <a:ea typeface="华文细黑" panose="02010600040101010101" pitchFamily="2" charset="-122"/>
                        </a:rPr>
                        <a:t>DBA_SYS_PRIVS</a:t>
                      </a:r>
                      <a:endParaRPr 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所有</a:t>
                      </a:r>
                      <a:r>
                        <a:rPr lang="zh-CN" altLang="en-US" sz="2000" b="1" u="sng" dirty="0">
                          <a:effectLst/>
                          <a:latin typeface="华文细黑" panose="02010600040101010101" pitchFamily="2" charset="-122"/>
                          <a:ea typeface="华文细黑" panose="02010600040101010101" pitchFamily="2" charset="-122"/>
                        </a:rPr>
                        <a:t>用户</a:t>
                      </a:r>
                      <a:r>
                        <a:rPr lang="zh-CN" altLang="en-US" sz="2000" u="sng" dirty="0">
                          <a:effectLst/>
                          <a:latin typeface="华文细黑" panose="02010600040101010101" pitchFamily="2" charset="-122"/>
                          <a:ea typeface="华文细黑" panose="02010600040101010101" pitchFamily="2" charset="-122"/>
                        </a:rPr>
                        <a:t>和</a:t>
                      </a:r>
                      <a:r>
                        <a:rPr lang="zh-CN" altLang="en-US" sz="2000" b="1" u="sng" dirty="0">
                          <a:effectLst/>
                          <a:latin typeface="华文细黑" panose="02010600040101010101" pitchFamily="2" charset="-122"/>
                          <a:ea typeface="华文细黑" panose="02010600040101010101" pitchFamily="2" charset="-122"/>
                        </a:rPr>
                        <a:t>角色</a:t>
                      </a:r>
                      <a:r>
                        <a:rPr lang="zh-CN" altLang="en-US" sz="2000" dirty="0">
                          <a:effectLst/>
                          <a:latin typeface="华文细黑" panose="02010600040101010101" pitchFamily="2" charset="-122"/>
                          <a:ea typeface="华文细黑" panose="02010600040101010101" pitchFamily="2" charset="-122"/>
                        </a:rPr>
                        <a:t>获得的系统权限信息</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dirty="0">
                          <a:effectLst/>
                          <a:latin typeface="华文细黑" panose="02010600040101010101" pitchFamily="2" charset="-122"/>
                          <a:ea typeface="华文细黑" panose="02010600040101010101" pitchFamily="2" charset="-122"/>
                        </a:rPr>
                        <a:t>ALL_SYS_PRIVS</a:t>
                      </a:r>
                      <a:endParaRPr 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当前用户可见的全部</a:t>
                      </a:r>
                      <a:r>
                        <a:rPr lang="zh-CN" altLang="en-US" sz="2000" b="1" u="sng" dirty="0">
                          <a:effectLst/>
                          <a:latin typeface="华文细黑" panose="02010600040101010101" pitchFamily="2" charset="-122"/>
                          <a:ea typeface="华文细黑" panose="02010600040101010101" pitchFamily="2" charset="-122"/>
                        </a:rPr>
                        <a:t>用户</a:t>
                      </a:r>
                      <a:r>
                        <a:rPr lang="zh-CN" altLang="en-US" sz="2000" u="sng" dirty="0">
                          <a:effectLst/>
                          <a:latin typeface="华文细黑" panose="02010600040101010101" pitchFamily="2" charset="-122"/>
                          <a:ea typeface="华文细黑" panose="02010600040101010101" pitchFamily="2" charset="-122"/>
                        </a:rPr>
                        <a:t>和</a:t>
                      </a:r>
                      <a:r>
                        <a:rPr lang="zh-CN" altLang="en-US" sz="2000" b="1" u="sng" dirty="0">
                          <a:effectLst/>
                          <a:latin typeface="华文细黑" panose="02010600040101010101" pitchFamily="2" charset="-122"/>
                          <a:ea typeface="华文细黑" panose="02010600040101010101" pitchFamily="2" charset="-122"/>
                        </a:rPr>
                        <a:t>角色</a:t>
                      </a:r>
                      <a:r>
                        <a:rPr lang="zh-CN" altLang="en-US" sz="2000" dirty="0">
                          <a:effectLst/>
                          <a:latin typeface="华文细黑" panose="02010600040101010101" pitchFamily="2" charset="-122"/>
                          <a:ea typeface="华文细黑" panose="02010600040101010101" pitchFamily="2" charset="-122"/>
                        </a:rPr>
                        <a:t>获得的系统权限信息</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a:effectLst/>
                          <a:latin typeface="华文细黑" panose="02010600040101010101" pitchFamily="2" charset="-122"/>
                          <a:ea typeface="华文细黑" panose="02010600040101010101" pitchFamily="2" charset="-122"/>
                        </a:rPr>
                        <a:t>USER_SYS_PRIVS</a:t>
                      </a:r>
                      <a:endParaRPr lang="en-US" sz="200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当前用户获得的系统权限信息</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a:effectLst/>
                          <a:latin typeface="华文细黑" panose="02010600040101010101" pitchFamily="2" charset="-122"/>
                          <a:ea typeface="华文细黑" panose="02010600040101010101" pitchFamily="2" charset="-122"/>
                        </a:rPr>
                        <a:t>DBA_TAB_PRIVS</a:t>
                      </a:r>
                      <a:endParaRPr lang="en-US" sz="200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包含所有</a:t>
                      </a:r>
                      <a:r>
                        <a:rPr lang="zh-CN" altLang="en-US" sz="2000" b="1" u="sng" dirty="0">
                          <a:effectLst/>
                          <a:latin typeface="华文细黑" panose="02010600040101010101" pitchFamily="2" charset="-122"/>
                          <a:ea typeface="华文细黑" panose="02010600040101010101" pitchFamily="2" charset="-122"/>
                        </a:rPr>
                        <a:t>用户</a:t>
                      </a:r>
                      <a:r>
                        <a:rPr lang="zh-CN" altLang="en-US" sz="2000" u="sng" dirty="0">
                          <a:effectLst/>
                          <a:latin typeface="华文细黑" panose="02010600040101010101" pitchFamily="2" charset="-122"/>
                          <a:ea typeface="华文细黑" panose="02010600040101010101" pitchFamily="2" charset="-122"/>
                        </a:rPr>
                        <a:t>和</a:t>
                      </a:r>
                      <a:r>
                        <a:rPr lang="zh-CN" altLang="en-US" sz="2000" b="1" u="sng" dirty="0">
                          <a:effectLst/>
                          <a:latin typeface="华文细黑" panose="02010600040101010101" pitchFamily="2" charset="-122"/>
                          <a:ea typeface="华文细黑" panose="02010600040101010101" pitchFamily="2" charset="-122"/>
                        </a:rPr>
                        <a:t>角色</a:t>
                      </a:r>
                      <a:r>
                        <a:rPr lang="zh-CN" altLang="en-US" sz="2000" dirty="0">
                          <a:effectLst/>
                          <a:latin typeface="华文细黑" panose="02010600040101010101" pitchFamily="2" charset="-122"/>
                          <a:ea typeface="华文细黑" panose="02010600040101010101" pitchFamily="2" charset="-122"/>
                        </a:rPr>
                        <a:t>获得的对象权限信息</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a:effectLst/>
                          <a:latin typeface="华文细黑" panose="02010600040101010101" pitchFamily="2" charset="-122"/>
                          <a:ea typeface="华文细黑" panose="02010600040101010101" pitchFamily="2" charset="-122"/>
                        </a:rPr>
                        <a:t>ALL_TAB_PRIVS</a:t>
                      </a:r>
                      <a:endParaRPr lang="en-US" sz="200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当前用户可见的全部</a:t>
                      </a:r>
                      <a:r>
                        <a:rPr lang="zh-CN" altLang="en-US" sz="2000" b="1" u="sng" dirty="0">
                          <a:effectLst/>
                          <a:latin typeface="华文细黑" panose="02010600040101010101" pitchFamily="2" charset="-122"/>
                          <a:ea typeface="华文细黑" panose="02010600040101010101" pitchFamily="2" charset="-122"/>
                        </a:rPr>
                        <a:t>用户</a:t>
                      </a:r>
                      <a:r>
                        <a:rPr lang="zh-CN" altLang="en-US" sz="2000" u="sng" dirty="0">
                          <a:effectLst/>
                          <a:latin typeface="华文细黑" panose="02010600040101010101" pitchFamily="2" charset="-122"/>
                          <a:ea typeface="华文细黑" panose="02010600040101010101" pitchFamily="2" charset="-122"/>
                        </a:rPr>
                        <a:t>和</a:t>
                      </a:r>
                      <a:r>
                        <a:rPr lang="zh-CN" altLang="en-US" sz="2000" b="1" u="sng" dirty="0">
                          <a:effectLst/>
                          <a:latin typeface="华文细黑" panose="02010600040101010101" pitchFamily="2" charset="-122"/>
                          <a:ea typeface="华文细黑" panose="02010600040101010101" pitchFamily="2" charset="-122"/>
                        </a:rPr>
                        <a:t>角色</a:t>
                      </a:r>
                      <a:r>
                        <a:rPr lang="zh-CN" altLang="en-US" sz="2000" dirty="0">
                          <a:effectLst/>
                          <a:latin typeface="华文细黑" panose="02010600040101010101" pitchFamily="2" charset="-122"/>
                          <a:ea typeface="华文细黑" panose="02010600040101010101" pitchFamily="2" charset="-122"/>
                        </a:rPr>
                        <a:t>获得的对象权限信息</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a:effectLst/>
                          <a:latin typeface="华文细黑" panose="02010600040101010101" pitchFamily="2" charset="-122"/>
                          <a:ea typeface="华文细黑" panose="02010600040101010101" pitchFamily="2" charset="-122"/>
                        </a:rPr>
                        <a:t>USER_TAB_PRIVS</a:t>
                      </a:r>
                      <a:endParaRPr lang="en-US" sz="200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当前用户获得的对象权限信息</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a:effectLst/>
                          <a:latin typeface="华文细黑" panose="02010600040101010101" pitchFamily="2" charset="-122"/>
                          <a:ea typeface="华文细黑" panose="02010600040101010101" pitchFamily="2" charset="-122"/>
                        </a:rPr>
                        <a:t>DBA_COL_PRIVS</a:t>
                      </a:r>
                      <a:endParaRPr lang="en-US" sz="200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数据库中所有列对象的权限信息</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a:effectLst/>
                          <a:latin typeface="华文细黑" panose="02010600040101010101" pitchFamily="2" charset="-122"/>
                          <a:ea typeface="华文细黑" panose="02010600040101010101" pitchFamily="2" charset="-122"/>
                        </a:rPr>
                        <a:t>ALL_COL_PRIVS</a:t>
                      </a:r>
                      <a:endParaRPr lang="en-US" sz="200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当前用户可见的所有列对象的权限信息</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a:effectLst/>
                          <a:latin typeface="华文细黑" panose="02010600040101010101" pitchFamily="2" charset="-122"/>
                          <a:ea typeface="华文细黑" panose="02010600040101010101" pitchFamily="2" charset="-122"/>
                        </a:rPr>
                        <a:t>USER_COL_PRIVS</a:t>
                      </a:r>
                      <a:endParaRPr lang="en-US" sz="200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当前用户拥有或授予其它用户的所有列对象的权限</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a:effectLst/>
                          <a:latin typeface="华文细黑" panose="02010600040101010101" pitchFamily="2" charset="-122"/>
                          <a:ea typeface="华文细黑" panose="02010600040101010101" pitchFamily="2" charset="-122"/>
                        </a:rPr>
                        <a:t>SESSION_PRIVS</a:t>
                      </a:r>
                      <a:endParaRPr lang="en-US" sz="200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latin typeface="华文细黑" panose="02010600040101010101" pitchFamily="2" charset="-122"/>
                          <a:ea typeface="华文细黑" panose="02010600040101010101" pitchFamily="2" charset="-122"/>
                        </a:rPr>
                        <a:t>当前会话可以使用的所有权限信息</a:t>
                      </a:r>
                      <a:endParaRPr lang="zh-CN" altLang="en-US" sz="2000" dirty="0">
                        <a:effectLst/>
                        <a:latin typeface="华文细黑" panose="02010600040101010101" pitchFamily="2" charset="-122"/>
                        <a:ea typeface="华文细黑" panose="02010600040101010101" pitchFamily="2" charset="-122"/>
                      </a:endParaRPr>
                    </a:p>
                  </a:txBody>
                  <a:tcPr marL="133350" marR="13335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10511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角色是一个独立的数据库实体，它包括一组权限。也就是说，</a:t>
            </a:r>
            <a:r>
              <a:rPr lang="zh-CN" altLang="en-US" sz="2400" b="1" dirty="0">
                <a:solidFill>
                  <a:srgbClr val="7030A0"/>
                </a:solidFill>
                <a:latin typeface="Euclid" panose="02020503060505020303" pitchFamily="18" charset="0"/>
                <a:ea typeface="华文细黑" panose="02010600040101010101" pitchFamily="2" charset="-122"/>
              </a:rPr>
              <a:t>角色是包括一个或者多个权限的集合，它并不被哪个用户所拥有</a:t>
            </a:r>
            <a:r>
              <a:rPr lang="zh-CN" altLang="en-US" sz="2400" b="1" dirty="0">
                <a:solidFill>
                  <a:schemeClr val="tx1"/>
                </a:solidFill>
                <a:latin typeface="Euclid" panose="02020503060505020303" pitchFamily="18" charset="0"/>
                <a:ea typeface="华文细黑" panose="02010600040101010101" pitchFamily="2" charset="-122"/>
              </a:rPr>
              <a:t>。角色可以被授予任何用户，也可以从用户收回。</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权限管理更方便。</a:t>
            </a:r>
            <a:r>
              <a:rPr lang="zh-CN" altLang="en-US" sz="2400" b="1" dirty="0">
                <a:solidFill>
                  <a:schemeClr val="tx1"/>
                </a:solidFill>
                <a:latin typeface="Euclid" panose="02020503060505020303" pitchFamily="18" charset="0"/>
                <a:ea typeface="华文细黑" panose="02010600040101010101" pitchFamily="2" charset="-122"/>
              </a:rPr>
              <a:t>将角色赋予多个用户，实现不同用户相同的授权。如果要修改这些用户的权限，只需修改角色即可；</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角色的权限可以激活和关闭。</a:t>
            </a:r>
            <a:r>
              <a:rPr lang="zh-CN" altLang="en-US" sz="2400" b="1" dirty="0">
                <a:solidFill>
                  <a:schemeClr val="tx1"/>
                </a:solidFill>
                <a:latin typeface="Euclid" panose="02020503060505020303" pitchFamily="18" charset="0"/>
                <a:ea typeface="华文细黑" panose="02010600040101010101" pitchFamily="2" charset="-122"/>
              </a:rPr>
              <a:t>使得 </a:t>
            </a:r>
            <a:r>
              <a:rPr lang="en-US" altLang="zh-CN" sz="2400" b="1" dirty="0">
                <a:solidFill>
                  <a:schemeClr val="tx1"/>
                </a:solidFill>
                <a:latin typeface="Euclid" panose="02020503060505020303" pitchFamily="18" charset="0"/>
                <a:ea typeface="华文细黑" panose="02010600040101010101" pitchFamily="2" charset="-122"/>
              </a:rPr>
              <a:t>DBA </a:t>
            </a:r>
            <a:r>
              <a:rPr lang="zh-CN" altLang="en-US" sz="2400" b="1" dirty="0">
                <a:solidFill>
                  <a:schemeClr val="tx1"/>
                </a:solidFill>
                <a:latin typeface="Euclid" panose="02020503060505020303" pitchFamily="18" charset="0"/>
                <a:ea typeface="华文细黑" panose="02010600040101010101" pitchFamily="2" charset="-122"/>
              </a:rPr>
              <a:t>可以方便的选择是否赋予用户某个角色；</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提高性能。</a:t>
            </a:r>
            <a:r>
              <a:rPr lang="zh-CN" altLang="en-US" sz="2400" b="1" dirty="0">
                <a:solidFill>
                  <a:schemeClr val="tx1"/>
                </a:solidFill>
                <a:latin typeface="Euclid" panose="02020503060505020303" pitchFamily="18" charset="0"/>
                <a:ea typeface="华文细黑" panose="02010600040101010101" pitchFamily="2" charset="-122"/>
              </a:rPr>
              <a:t>使用角色减少了数据字典中授权记录的数量，通过关闭角色使得在语句执行过程中减少了权限的确认。</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角色管理</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角色管理</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7" name="矩形 6"/>
          <p:cNvSpPr/>
          <p:nvPr/>
        </p:nvSpPr>
        <p:spPr>
          <a:xfrm>
            <a:off x="2479119" y="5585113"/>
            <a:ext cx="4185762" cy="461665"/>
          </a:xfrm>
          <a:prstGeom prst="rect">
            <a:avLst/>
          </a:prstGeom>
        </p:spPr>
        <p:txBody>
          <a:bodyPr wrap="none">
            <a:spAutoFit/>
          </a:bodyPr>
          <a:lstStyle/>
          <a:p>
            <a:pPr algn="ctr"/>
            <a:r>
              <a:rPr lang="zh-CN" altLang="en-US" sz="2400" b="1" dirty="0">
                <a:solidFill>
                  <a:srgbClr val="C00000"/>
                </a:solidFill>
                <a:latin typeface="华文楷体" panose="02010600040101010101" pitchFamily="2" charset="-122"/>
                <a:ea typeface="华文楷体" panose="02010600040101010101" pitchFamily="2" charset="-122"/>
              </a:rPr>
              <a:t>用户、角色、权限之间的关系</a:t>
            </a:r>
            <a:endParaRPr lang="zh-CN" altLang="en-US" sz="2400" b="1" dirty="0">
              <a:solidFill>
                <a:srgbClr val="C00000"/>
              </a:solidFill>
              <a:latin typeface="华文楷体" panose="02010600040101010101" pitchFamily="2" charset="-122"/>
              <a:ea typeface="华文楷体" panose="02010600040101010101" pitchFamily="2" charset="-122"/>
            </a:endParaRPr>
          </a:p>
        </p:txBody>
      </p:sp>
      <p:graphicFrame>
        <p:nvGraphicFramePr>
          <p:cNvPr id="11" name="Picture 22"/>
          <p:cNvGraphicFramePr>
            <a:graphicFrameLocks noChangeAspect="1"/>
          </p:cNvGraphicFramePr>
          <p:nvPr/>
        </p:nvGraphicFramePr>
        <p:xfrm>
          <a:off x="198287" y="1601537"/>
          <a:ext cx="8758194" cy="3757272"/>
        </p:xfrm>
        <a:graphic>
          <a:graphicData uri="http://schemas.openxmlformats.org/presentationml/2006/ole">
            <mc:AlternateContent xmlns:mc="http://schemas.openxmlformats.org/markup-compatibility/2006">
              <mc:Choice xmlns:v="urn:schemas-microsoft-com:vml" Requires="v">
                <p:oleObj spid="_x0000_s1060" name="" r:id="rId1" imgW="6413500" imgH="2755900" progId="Visio.Drawing.11">
                  <p:embed/>
                </p:oleObj>
              </mc:Choice>
              <mc:Fallback>
                <p:oleObj name="" r:id="rId1" imgW="6413500" imgH="2755900" progId="Visio.Drawing.11">
                  <p:embed/>
                  <p:pic>
                    <p:nvPicPr>
                      <p:cNvPr id="0"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87" y="1601537"/>
                        <a:ext cx="8758194" cy="3757272"/>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edg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9593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indent="457200">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当前对数据库的主要安全威胁有</a:t>
            </a:r>
            <a:r>
              <a:rPr lang="zh-CN" altLang="en-US" sz="2400" b="1" dirty="0">
                <a:solidFill>
                  <a:srgbClr val="7030A0"/>
                </a:solidFill>
                <a:latin typeface="Euclid" panose="02020503060505020303" pitchFamily="18" charset="0"/>
                <a:ea typeface="华文细黑" panose="02010600040101010101" pitchFamily="2" charset="-122"/>
              </a:rPr>
              <a:t>物理威胁和逻辑威胁</a:t>
            </a:r>
            <a:r>
              <a:rPr lang="zh-CN" altLang="en-US" sz="2400" b="1" dirty="0">
                <a:solidFill>
                  <a:schemeClr val="tx1"/>
                </a:solidFill>
                <a:latin typeface="Euclid" panose="02020503060505020303" pitchFamily="18" charset="0"/>
                <a:ea typeface="华文细黑" panose="02010600040101010101" pitchFamily="2" charset="-122"/>
              </a:rPr>
              <a:t>。</a:t>
            </a:r>
            <a:endParaRPr lang="en-US" altLang="zh-CN" sz="2400" b="1" dirty="0">
              <a:solidFill>
                <a:schemeClr val="tx1"/>
              </a:solidFill>
              <a:latin typeface="Euclid" panose="02020503060505020303" pitchFamily="18" charset="0"/>
              <a:ea typeface="华文细黑" panose="02010600040101010101" pitchFamily="2" charset="-122"/>
            </a:endParaRPr>
          </a:p>
          <a:p>
            <a:pPr indent="457200">
              <a:lnSpc>
                <a:spcPct val="150000"/>
              </a:lnSpc>
            </a:pPr>
            <a:r>
              <a:rPr lang="zh-CN" altLang="en-US" sz="2400" b="1" dirty="0">
                <a:solidFill>
                  <a:srgbClr val="7030A0"/>
                </a:solidFill>
                <a:latin typeface="Euclid" panose="02020503060505020303" pitchFamily="18" charset="0"/>
                <a:ea typeface="华文细黑" panose="02010600040101010101" pitchFamily="2" charset="-122"/>
              </a:rPr>
              <a:t>物理威胁</a:t>
            </a:r>
            <a:r>
              <a:rPr lang="zh-CN" altLang="en-US" sz="2400" b="1" dirty="0">
                <a:solidFill>
                  <a:schemeClr val="tx1"/>
                </a:solidFill>
                <a:latin typeface="Euclid" panose="02020503060505020303" pitchFamily="18" charset="0"/>
                <a:ea typeface="华文细黑" panose="02010600040101010101" pitchFamily="2" charset="-122"/>
              </a:rPr>
              <a:t>主要是像各种外力，如恐怖袭击，火灾等造成的数据库服务器故障或数据库中存储介质的损坏造成的数据丢失；</a:t>
            </a:r>
            <a:r>
              <a:rPr lang="zh-CN" altLang="en-US" sz="2400" b="1" dirty="0">
                <a:solidFill>
                  <a:srgbClr val="7030A0"/>
                </a:solidFill>
                <a:latin typeface="Euclid" panose="02020503060505020303" pitchFamily="18" charset="0"/>
                <a:ea typeface="华文细黑" panose="02010600040101010101" pitchFamily="2" charset="-122"/>
              </a:rPr>
              <a:t>逻辑威胁</a:t>
            </a:r>
            <a:r>
              <a:rPr lang="zh-CN" altLang="en-US" sz="2400" b="1" dirty="0">
                <a:solidFill>
                  <a:schemeClr val="tx1"/>
                </a:solidFill>
                <a:latin typeface="Euclid" panose="02020503060505020303" pitchFamily="18" charset="0"/>
                <a:ea typeface="华文细黑" panose="02010600040101010101" pitchFamily="2" charset="-122"/>
              </a:rPr>
              <a:t>主要是指对信息的未授权存取，如恶意用户侵入某银行数据库系统窃取信用卡数据信息。</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对数据库安全物理威胁的主要解决方案主要是数据备份与恢复等技术；</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对逻辑威胁的主要解决方案主要是用户管理、权限管理、角色管理、概要文件管理等技术。</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安全控制策略概述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10511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Oracle </a:t>
            </a:r>
            <a:r>
              <a:rPr lang="zh-CN" altLang="en-US" sz="2400" b="1" dirty="0">
                <a:solidFill>
                  <a:schemeClr val="tx1"/>
                </a:solidFill>
                <a:latin typeface="Euclid" panose="02020503060505020303" pitchFamily="18" charset="0"/>
                <a:ea typeface="华文细黑" panose="02010600040101010101" pitchFamily="2" charset="-122"/>
              </a:rPr>
              <a:t>预定义角色有 </a:t>
            </a:r>
            <a:r>
              <a:rPr lang="en-US" altLang="zh-CN" sz="2400" b="1" dirty="0">
                <a:solidFill>
                  <a:schemeClr val="tx1"/>
                </a:solidFill>
                <a:latin typeface="Euclid" panose="02020503060505020303" pitchFamily="18" charset="0"/>
                <a:ea typeface="华文细黑" panose="02010600040101010101" pitchFamily="2" charset="-122"/>
              </a:rPr>
              <a:t>25 </a:t>
            </a:r>
            <a:r>
              <a:rPr lang="zh-CN" altLang="en-US" sz="2400" b="1" dirty="0">
                <a:solidFill>
                  <a:schemeClr val="tx1"/>
                </a:solidFill>
                <a:latin typeface="Euclid" panose="02020503060505020303" pitchFamily="18" charset="0"/>
                <a:ea typeface="华文细黑" panose="02010600040101010101" pitchFamily="2" charset="-122"/>
              </a:rPr>
              <a:t>种，经常用到的角色有 </a:t>
            </a:r>
            <a:r>
              <a:rPr lang="en-US" altLang="zh-CN" sz="2400" b="1" dirty="0">
                <a:solidFill>
                  <a:schemeClr val="tx1"/>
                </a:solidFill>
                <a:latin typeface="Euclid" panose="02020503060505020303" pitchFamily="18" charset="0"/>
                <a:ea typeface="华文细黑" panose="02010600040101010101" pitchFamily="2" charset="-122"/>
              </a:rPr>
              <a:t>connect</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resource</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dba </a:t>
            </a:r>
            <a:r>
              <a:rPr lang="zh-CN" altLang="en-US" sz="2400" b="1" dirty="0">
                <a:solidFill>
                  <a:schemeClr val="tx1"/>
                </a:solidFill>
                <a:latin typeface="Euclid" panose="02020503060505020303" pitchFamily="18" charset="0"/>
                <a:ea typeface="华文细黑" panose="02010600040101010101" pitchFamily="2" charset="-122"/>
              </a:rPr>
              <a:t>三种。</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connect</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角色具有一般应用开发人员需要的大部分权限。</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resource</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角色具有开发人员需要的其他权限，如建立存储过程、触发器等，</a:t>
            </a:r>
            <a:r>
              <a:rPr lang="en-US" altLang="zh-CN" sz="2400" b="1" dirty="0">
                <a:solidFill>
                  <a:schemeClr val="tx1"/>
                </a:solidFill>
                <a:latin typeface="Euclid" panose="02020503060505020303" pitchFamily="18" charset="0"/>
                <a:ea typeface="华文细黑" panose="02010600040101010101" pitchFamily="2" charset="-122"/>
              </a:rPr>
              <a:t>resource</a:t>
            </a:r>
            <a:r>
              <a:rPr lang="zh-CN" altLang="en-US" sz="2400" b="1" dirty="0">
                <a:solidFill>
                  <a:schemeClr val="tx1"/>
                </a:solidFill>
                <a:latin typeface="Euclid" panose="02020503060505020303" pitchFamily="18" charset="0"/>
                <a:ea typeface="华文细黑" panose="02010600040101010101" pitchFamily="2" charset="-122"/>
              </a:rPr>
              <a:t>角色等，</a:t>
            </a:r>
            <a:r>
              <a:rPr lang="en-US" altLang="zh-CN" sz="2400" b="1" dirty="0">
                <a:solidFill>
                  <a:schemeClr val="tx1"/>
                </a:solidFill>
                <a:latin typeface="Euclid" panose="02020503060505020303" pitchFamily="18" charset="0"/>
                <a:ea typeface="华文细黑" panose="02010600040101010101" pitchFamily="2" charset="-122"/>
              </a:rPr>
              <a:t>resource</a:t>
            </a:r>
            <a:r>
              <a:rPr lang="zh-CN" altLang="en-US" sz="2400" b="1" dirty="0">
                <a:solidFill>
                  <a:schemeClr val="tx1"/>
                </a:solidFill>
                <a:latin typeface="Euclid" panose="02020503060505020303" pitchFamily="18" charset="0"/>
                <a:ea typeface="华文细黑" panose="02010600040101010101" pitchFamily="2" charset="-122"/>
              </a:rPr>
              <a:t>角色隐含了</a:t>
            </a:r>
            <a:r>
              <a:rPr lang="en-US" altLang="zh-CN" sz="2400" b="1" dirty="0">
                <a:solidFill>
                  <a:schemeClr val="tx1"/>
                </a:solidFill>
                <a:latin typeface="Euclid" panose="02020503060505020303" pitchFamily="18" charset="0"/>
                <a:ea typeface="华文细黑" panose="02010600040101010101" pitchFamily="2" charset="-122"/>
              </a:rPr>
              <a:t>unlimited  </a:t>
            </a:r>
            <a:r>
              <a:rPr lang="en-US" altLang="zh-CN" sz="2400" b="1" dirty="0" err="1">
                <a:solidFill>
                  <a:schemeClr val="tx1"/>
                </a:solidFill>
                <a:latin typeface="Euclid" panose="02020503060505020303" pitchFamily="18" charset="0"/>
                <a:ea typeface="华文细黑" panose="02010600040101010101" pitchFamily="2" charset="-122"/>
              </a:rPr>
              <a:t>tablespace</a:t>
            </a:r>
            <a:r>
              <a:rPr lang="zh-CN" altLang="en-US" sz="2400" b="1" dirty="0">
                <a:solidFill>
                  <a:schemeClr val="tx1"/>
                </a:solidFill>
                <a:latin typeface="Euclid" panose="02020503060505020303" pitchFamily="18" charset="0"/>
                <a:ea typeface="华文细黑" panose="02010600040101010101" pitchFamily="2" charset="-122"/>
              </a:rPr>
              <a:t>系统权限（无限制表空间）。</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dba</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角色具有所有系统权限及 </a:t>
            </a:r>
            <a:r>
              <a:rPr lang="en-US" altLang="zh-CN" sz="2400" b="1" dirty="0">
                <a:solidFill>
                  <a:schemeClr val="tx1"/>
                </a:solidFill>
                <a:latin typeface="Euclid" panose="02020503060505020303" pitchFamily="18" charset="0"/>
                <a:ea typeface="华文细黑" panose="02010600040101010101" pitchFamily="2" charset="-122"/>
              </a:rPr>
              <a:t>with admin option </a:t>
            </a:r>
            <a:r>
              <a:rPr lang="zh-CN" altLang="en-US" sz="2400" b="1" dirty="0">
                <a:solidFill>
                  <a:schemeClr val="tx1"/>
                </a:solidFill>
                <a:latin typeface="Euclid" panose="02020503060505020303" pitchFamily="18" charset="0"/>
                <a:ea typeface="华文细黑" panose="02010600040101010101" pitchFamily="2" charset="-122"/>
              </a:rPr>
              <a:t>选项，默认 </a:t>
            </a:r>
            <a:r>
              <a:rPr lang="en-US" altLang="zh-CN" sz="2400" b="1" dirty="0">
                <a:solidFill>
                  <a:schemeClr val="tx1"/>
                </a:solidFill>
                <a:latin typeface="Euclid" panose="02020503060505020303" pitchFamily="18" charset="0"/>
                <a:ea typeface="华文细黑" panose="02010600040101010101" pitchFamily="2" charset="-122"/>
              </a:rPr>
              <a:t>dba </a:t>
            </a:r>
            <a:r>
              <a:rPr lang="zh-CN" altLang="en-US" sz="2400" b="1" dirty="0">
                <a:solidFill>
                  <a:schemeClr val="tx1"/>
                </a:solidFill>
                <a:latin typeface="Euclid" panose="02020503060505020303" pitchFamily="18" charset="0"/>
                <a:ea typeface="华文细黑" panose="02010600040101010101" pitchFamily="2" charset="-122"/>
              </a:rPr>
              <a:t>用户为 </a:t>
            </a:r>
            <a:r>
              <a:rPr lang="en-US" altLang="zh-CN" sz="2400" b="1" dirty="0">
                <a:solidFill>
                  <a:schemeClr val="tx1"/>
                </a:solidFill>
                <a:latin typeface="Euclid" panose="02020503060505020303" pitchFamily="18" charset="0"/>
                <a:ea typeface="华文细黑" panose="02010600040101010101" pitchFamily="2" charset="-122"/>
              </a:rPr>
              <a:t>sys </a:t>
            </a:r>
            <a:r>
              <a:rPr lang="zh-CN" altLang="en-US" sz="2400" b="1" dirty="0">
                <a:solidFill>
                  <a:schemeClr val="tx1"/>
                </a:solidFill>
                <a:latin typeface="Euclid" panose="02020503060505020303" pitchFamily="18" charset="0"/>
                <a:ea typeface="华文细黑" panose="02010600040101010101" pitchFamily="2" charset="-122"/>
              </a:rPr>
              <a:t>和 </a:t>
            </a:r>
            <a:r>
              <a:rPr lang="en-US" altLang="zh-CN" sz="2400" b="1" dirty="0">
                <a:solidFill>
                  <a:schemeClr val="tx1"/>
                </a:solidFill>
                <a:latin typeface="Euclid" panose="02020503060505020303" pitchFamily="18" charset="0"/>
                <a:ea typeface="华文细黑" panose="02010600040101010101" pitchFamily="2" charset="-122"/>
              </a:rPr>
              <a:t>system</a:t>
            </a:r>
            <a:r>
              <a:rPr lang="zh-CN" altLang="en-US" sz="2400" b="1" dirty="0">
                <a:solidFill>
                  <a:schemeClr val="tx1"/>
                </a:solidFill>
                <a:latin typeface="Euclid" panose="02020503060505020303" pitchFamily="18" charset="0"/>
                <a:ea typeface="华文细黑" panose="02010600040101010101" pitchFamily="2" charset="-122"/>
              </a:rPr>
              <a:t>，它们可以将任何系统权限授予给其他用户。</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角色管理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常用预定义角色</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角色管理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用户定义角色</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7" name="矩形 6"/>
          <p:cNvSpPr/>
          <p:nvPr/>
        </p:nvSpPr>
        <p:spPr>
          <a:xfrm>
            <a:off x="309259" y="1573641"/>
            <a:ext cx="8525482" cy="44443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创建</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create role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not identified | identified by [password] |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exeternally</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[globally]]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修改密码</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alter role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identified by password;</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设置当前用户要生效的角色</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set role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删除角色</a:t>
            </a:r>
            <a:endPar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drop role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3" name="Text Box 3"/>
          <p:cNvSpPr txBox="1">
            <a:spLocks noChangeArrowheads="1"/>
          </p:cNvSpPr>
          <p:nvPr/>
        </p:nvSpPr>
        <p:spPr bwMode="auto">
          <a:xfrm>
            <a:off x="894032" y="2545946"/>
            <a:ext cx="7483953" cy="1938992"/>
          </a:xfrm>
          <a:prstGeom prst="rect">
            <a:avLst/>
          </a:prstGeom>
          <a:noFill/>
          <a:ln w="9525">
            <a:solidFill>
              <a:srgbClr val="9933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隶书" panose="02010509060101010101" pitchFamily="49" charset="-122"/>
                <a:ea typeface="隶书" panose="02010509060101010101" pitchFamily="49" charset="-122"/>
              </a:rPr>
              <a:t>SQL&gt; create </a:t>
            </a:r>
            <a:r>
              <a:rPr lang="en-US" altLang="zh-CN" sz="2400" b="1" dirty="0">
                <a:latin typeface="隶书" panose="02010509060101010101" pitchFamily="49" charset="-122"/>
                <a:ea typeface="隶书" panose="02010509060101010101" pitchFamily="49" charset="-122"/>
              </a:rPr>
              <a:t>role</a:t>
            </a:r>
            <a:r>
              <a:rPr lang="zh-CN" altLang="en-US" sz="2400" b="1"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role01</a:t>
            </a:r>
            <a:r>
              <a:rPr lang="zh-CN" altLang="en-US" sz="2400" b="1"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a:t>
            </a:r>
            <a:endParaRPr lang="en-US" altLang="zh-CN" sz="2400" b="1" dirty="0">
              <a:latin typeface="隶书" panose="02010509060101010101" pitchFamily="49" charset="-122"/>
              <a:ea typeface="隶书" panose="02010509060101010101" pitchFamily="49" charset="-122"/>
            </a:endParaRPr>
          </a:p>
          <a:p>
            <a:pPr eaLnBrk="1" hangingPunct="1"/>
            <a:endParaRPr lang="zh-CN" altLang="en-US" sz="2400" b="1" dirty="0">
              <a:latin typeface="隶书" panose="02010509060101010101" pitchFamily="49" charset="-122"/>
              <a:ea typeface="隶书" panose="02010509060101010101" pitchFamily="49" charset="-122"/>
            </a:endParaRPr>
          </a:p>
          <a:p>
            <a:pPr eaLnBrk="1" hangingPunct="1"/>
            <a:r>
              <a:rPr lang="zh-CN" altLang="en-US" sz="2400" b="1" dirty="0">
                <a:latin typeface="隶书" panose="02010509060101010101" pitchFamily="49" charset="-122"/>
                <a:ea typeface="隶书" panose="02010509060101010101" pitchFamily="49" charset="-122"/>
              </a:rPr>
              <a:t>SQL&gt; </a:t>
            </a:r>
            <a:r>
              <a:rPr lang="en-US" altLang="zh-CN" sz="2400" b="1" dirty="0">
                <a:latin typeface="隶书" panose="02010509060101010101" pitchFamily="49" charset="-122"/>
                <a:ea typeface="隶书" panose="02010509060101010101" pitchFamily="49" charset="-122"/>
              </a:rPr>
              <a:t>grant </a:t>
            </a:r>
            <a:r>
              <a:rPr lang="en-US" altLang="zh-CN" sz="2400" dirty="0"/>
              <a:t>create session,</a:t>
            </a:r>
            <a:r>
              <a:rPr lang="zh-CN" altLang="en-US" sz="2400" b="1" dirty="0">
                <a:latin typeface="隶书" panose="02010509060101010101" pitchFamily="49" charset="-122"/>
                <a:ea typeface="隶书" panose="02010509060101010101" pitchFamily="49" charset="-122"/>
              </a:rPr>
              <a:t> </a:t>
            </a:r>
            <a:r>
              <a:rPr lang="en-US" altLang="zh-CN" sz="2400" dirty="0"/>
              <a:t>create table  to </a:t>
            </a:r>
            <a:r>
              <a:rPr lang="en-US" altLang="zh-CN" sz="2400" b="1" dirty="0">
                <a:latin typeface="隶书" panose="02010509060101010101" pitchFamily="49" charset="-122"/>
                <a:ea typeface="隶书" panose="02010509060101010101" pitchFamily="49" charset="-122"/>
              </a:rPr>
              <a:t>role01</a:t>
            </a:r>
            <a:r>
              <a:rPr lang="zh-CN" altLang="en-US" sz="2400" b="1" dirty="0">
                <a:latin typeface="隶书" panose="02010509060101010101" pitchFamily="49" charset="-122"/>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a:t>
            </a:r>
            <a:endParaRPr lang="zh-CN" altLang="en-US" sz="2400" b="1" dirty="0">
              <a:latin typeface="隶书" panose="02010509060101010101" pitchFamily="49" charset="-122"/>
              <a:ea typeface="隶书" panose="02010509060101010101" pitchFamily="49" charset="-122"/>
            </a:endParaRPr>
          </a:p>
          <a:p>
            <a:pPr eaLnBrk="1" hangingPunct="1"/>
            <a:endParaRPr lang="en-US" altLang="zh-CN" sz="2400" b="1" dirty="0">
              <a:latin typeface="隶书" panose="02010509060101010101" pitchFamily="49" charset="-122"/>
              <a:ea typeface="隶书" panose="02010509060101010101" pitchFamily="49" charset="-122"/>
            </a:endParaRPr>
          </a:p>
          <a:p>
            <a:pPr eaLnBrk="1" hangingPunct="1"/>
            <a:r>
              <a:rPr lang="zh-CN" altLang="en-US" sz="2400" b="1" dirty="0">
                <a:latin typeface="隶书" panose="02010509060101010101" pitchFamily="49" charset="-122"/>
                <a:ea typeface="隶书" panose="02010509060101010101" pitchFamily="49" charset="-122"/>
              </a:rPr>
              <a:t>SQL&gt; </a:t>
            </a:r>
            <a:r>
              <a:rPr lang="en-US" altLang="zh-CN" sz="2400" b="1" dirty="0">
                <a:latin typeface="隶书" panose="02010509060101010101" pitchFamily="49" charset="-122"/>
                <a:ea typeface="隶书" panose="02010509060101010101" pitchFamily="49" charset="-122"/>
              </a:rPr>
              <a:t>grant role01 to </a:t>
            </a:r>
            <a:r>
              <a:rPr lang="en-US" altLang="zh-CN" sz="2400" dirty="0"/>
              <a:t>user</a:t>
            </a:r>
            <a:r>
              <a:rPr lang="en-US" altLang="zh-CN" sz="2400" b="1" dirty="0">
                <a:latin typeface="隶书" panose="02010509060101010101" pitchFamily="49" charset="-122"/>
                <a:ea typeface="隶书" panose="02010509060101010101" pitchFamily="49" charset="-122"/>
              </a:rPr>
              <a:t>;</a:t>
            </a:r>
            <a:endParaRPr lang="zh-CN" altLang="en-US" sz="2400" b="1" dirty="0">
              <a:latin typeface="隶书" panose="02010509060101010101" pitchFamily="49" charset="-122"/>
              <a:ea typeface="隶书" panose="02010509060101010101" pitchFamily="49" charset="-122"/>
            </a:endParaRPr>
          </a:p>
        </p:txBody>
      </p:sp>
      <p:grpSp>
        <p:nvGrpSpPr>
          <p:cNvPr id="4" name="组合 29"/>
          <p:cNvGrpSpPr/>
          <p:nvPr/>
        </p:nvGrpSpPr>
        <p:grpSpPr bwMode="auto">
          <a:xfrm>
            <a:off x="596664" y="944158"/>
            <a:ext cx="7715250" cy="1276586"/>
            <a:chOff x="0" y="0"/>
            <a:chExt cx="7391400" cy="1053606"/>
          </a:xfrm>
        </p:grpSpPr>
        <p:grpSp>
          <p:nvGrpSpPr>
            <p:cNvPr id="5" name="组合 25"/>
            <p:cNvGrpSpPr/>
            <p:nvPr/>
          </p:nvGrpSpPr>
          <p:grpSpPr bwMode="auto">
            <a:xfrm>
              <a:off x="0" y="0"/>
              <a:ext cx="7391400" cy="1053606"/>
              <a:chOff x="0" y="0"/>
              <a:chExt cx="7391400" cy="1053606"/>
            </a:xfrm>
          </p:grpSpPr>
          <p:sp>
            <p:nvSpPr>
              <p:cNvPr id="7" name="流程图: 过程 13"/>
              <p:cNvSpPr>
                <a:spLocks noChangeArrowheads="1"/>
              </p:cNvSpPr>
              <p:nvPr/>
            </p:nvSpPr>
            <p:spPr bwMode="auto">
              <a:xfrm>
                <a:off x="0" y="305280"/>
                <a:ext cx="7391400" cy="711445"/>
              </a:xfrm>
              <a:prstGeom prst="flowChartProcess">
                <a:avLst/>
              </a:prstGeom>
              <a:solidFill>
                <a:srgbClr val="FFFFE7"/>
              </a:solidFill>
              <a:ln w="6350">
                <a:solidFill>
                  <a:srgbClr val="FF9900"/>
                </a:solid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8" name="图片 19" descr="按扭-3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0"/>
                <a:ext cx="1072117" cy="59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a:off x="145659" y="520169"/>
                <a:ext cx="7169813" cy="5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t>创建一个新角色</a:t>
                </a:r>
                <a:r>
                  <a:rPr lang="en-US" altLang="zh-CN" dirty="0"/>
                  <a:t>role01</a:t>
                </a:r>
                <a:r>
                  <a:rPr lang="zh-CN" altLang="en-US" dirty="0"/>
                  <a:t>，把</a:t>
                </a:r>
                <a:r>
                  <a:rPr lang="en-US" altLang="zh-CN" dirty="0"/>
                  <a:t>create session</a:t>
                </a:r>
                <a:r>
                  <a:rPr lang="zh-CN" altLang="en-US" dirty="0"/>
                  <a:t>和</a:t>
                </a:r>
                <a:r>
                  <a:rPr lang="en-US" altLang="zh-CN" dirty="0"/>
                  <a:t>create table </a:t>
                </a:r>
                <a:r>
                  <a:rPr lang="zh-CN" altLang="en-US" dirty="0"/>
                  <a:t>权限赋予</a:t>
                </a:r>
                <a:r>
                  <a:rPr lang="en-US" altLang="zh-CN" dirty="0"/>
                  <a:t>role01</a:t>
                </a:r>
                <a:r>
                  <a:rPr lang="zh-CN" altLang="en-US" dirty="0"/>
                  <a:t>，再把</a:t>
                </a:r>
                <a:r>
                  <a:rPr lang="en-US" altLang="zh-CN" dirty="0"/>
                  <a:t>role01</a:t>
                </a:r>
                <a:r>
                  <a:rPr lang="zh-CN" altLang="en-US" dirty="0"/>
                  <a:t>角色赋予用户</a:t>
                </a:r>
                <a:r>
                  <a:rPr lang="en-US" altLang="zh-CN" dirty="0"/>
                  <a:t>user</a:t>
                </a:r>
                <a:endParaRPr lang="zh-CN" altLang="en-US" dirty="0">
                  <a:solidFill>
                    <a:srgbClr val="595959"/>
                  </a:solidFill>
                  <a:latin typeface="微软雅黑" panose="020B0503020204020204" pitchFamily="34" charset="-122"/>
                  <a:ea typeface="微软雅黑" panose="020B0503020204020204" pitchFamily="34" charset="-122"/>
                </a:endParaRPr>
              </a:p>
            </p:txBody>
          </p:sp>
        </p:grpSp>
        <p:sp>
          <p:nvSpPr>
            <p:cNvPr id="6" name="TextBox 12"/>
            <p:cNvSpPr txBox="1">
              <a:spLocks noChangeArrowheads="1"/>
            </p:cNvSpPr>
            <p:nvPr/>
          </p:nvSpPr>
          <p:spPr bwMode="auto">
            <a:xfrm>
              <a:off x="261589" y="117919"/>
              <a:ext cx="806058" cy="279075"/>
            </a:xfrm>
            <a:prstGeom prst="rect">
              <a:avLst/>
            </a:prstGeom>
            <a:noFill/>
            <a:ln w="9525">
              <a:noFill/>
              <a:miter lim="800000"/>
            </a:ln>
            <a:effectLst/>
          </p:spPr>
          <p:txBody>
            <a:bodyPr>
              <a:spAutoFit/>
            </a:bodyPr>
            <a:lstStyle/>
            <a:p>
              <a:pPr>
                <a:defRPr/>
              </a:pPr>
              <a:r>
                <a:rPr lang="zh-CN" altLang="en-US" sz="1600" b="1" dirty="0">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rPr>
                <a:t>试一试</a:t>
              </a:r>
              <a:endParaRPr lang="zh-CN" altLang="en-US" sz="1600" b="1" dirty="0">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角色管理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相关视图</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353703" y="1678078"/>
          <a:ext cx="8438501" cy="4145280"/>
        </p:xfrm>
        <a:graphic>
          <a:graphicData uri="http://schemas.openxmlformats.org/drawingml/2006/table">
            <a:tbl>
              <a:tblPr firstRow="1" bandRow="1">
                <a:tableStyleId>{5A111915-BE36-4E01-A7E5-04B1672EAD32}</a:tableStyleId>
              </a:tblPr>
              <a:tblGrid>
                <a:gridCol w="3434081"/>
                <a:gridCol w="5004420"/>
              </a:tblGrid>
              <a:tr h="0">
                <a:tc>
                  <a:txBody>
                    <a:bodyPr/>
                    <a:lstStyle/>
                    <a:p>
                      <a:r>
                        <a:rPr lang="zh-CN" altLang="en-US" sz="2400" b="1" dirty="0">
                          <a:effectLst/>
                          <a:latin typeface="Euclid" panose="02020503060505020303" pitchFamily="18" charset="0"/>
                          <a:ea typeface="华文细黑" panose="02010600040101010101" pitchFamily="2" charset="-122"/>
                        </a:rPr>
                        <a:t>视图名称</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a:effectLst/>
                          <a:latin typeface="Euclid" panose="02020503060505020303" pitchFamily="18" charset="0"/>
                          <a:ea typeface="华文细黑" panose="02010600040101010101" pitchFamily="2" charset="-122"/>
                        </a:rPr>
                        <a:t>说明</a:t>
                      </a:r>
                      <a:endParaRPr lang="zh-CN" altLang="en-US" sz="24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dirty="0">
                          <a:effectLst/>
                          <a:latin typeface="Euclid" panose="02020503060505020303" pitchFamily="18" charset="0"/>
                          <a:ea typeface="华文细黑" panose="02010600040101010101" pitchFamily="2" charset="-122"/>
                        </a:rPr>
                        <a:t>DBA_ROLE_PRIVS</a:t>
                      </a:r>
                      <a:endParaRPr 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数据库中所有用户拥有的角色信息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a:effectLst/>
                          <a:latin typeface="Euclid" panose="02020503060505020303" pitchFamily="18" charset="0"/>
                          <a:ea typeface="华文细黑" panose="02010600040101010101" pitchFamily="2" charset="-122"/>
                        </a:rPr>
                        <a:t>USER_ROLE_PRIVS</a:t>
                      </a:r>
                      <a:endParaRPr lang="en-US" sz="24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包含当前用户拥有的角色信息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a:effectLst/>
                          <a:latin typeface="Euclid" panose="02020503060505020303" pitchFamily="18" charset="0"/>
                          <a:ea typeface="华文细黑" panose="02010600040101010101" pitchFamily="2" charset="-122"/>
                        </a:rPr>
                        <a:t>ROLE_ROLE_PRIVS</a:t>
                      </a:r>
                      <a:endParaRPr lang="en-US" sz="24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角色拥有的角色信息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a:effectLst/>
                          <a:latin typeface="Euclid" panose="02020503060505020303" pitchFamily="18" charset="0"/>
                          <a:ea typeface="华文细黑" panose="02010600040101010101" pitchFamily="2" charset="-122"/>
                        </a:rPr>
                        <a:t>ROLE_SYS_PRIVS</a:t>
                      </a:r>
                      <a:endParaRPr lang="en-US" sz="24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角色拥有的系统权限信息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a:effectLst/>
                          <a:latin typeface="Euclid" panose="02020503060505020303" pitchFamily="18" charset="0"/>
                          <a:ea typeface="华文细黑" panose="02010600040101010101" pitchFamily="2" charset="-122"/>
                        </a:rPr>
                        <a:t>ROLE_TAB_PRIVS</a:t>
                      </a:r>
                      <a:endParaRPr lang="en-US" sz="24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角色拥有的对象权限信息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a:effectLst/>
                          <a:latin typeface="Euclid" panose="02020503060505020303" pitchFamily="18" charset="0"/>
                          <a:ea typeface="华文细黑" panose="02010600040101010101" pitchFamily="2" charset="-122"/>
                        </a:rPr>
                        <a:t>DBA_ROLES</a:t>
                      </a:r>
                      <a:endParaRPr lang="en-US" sz="24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当前数据库中所有角色及描述信息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400" b="1">
                          <a:effectLst/>
                          <a:latin typeface="Euclid" panose="02020503060505020303" pitchFamily="18" charset="0"/>
                          <a:ea typeface="华文细黑" panose="02010600040101010101" pitchFamily="2" charset="-122"/>
                        </a:rPr>
                        <a:t>SESSION_ROLES</a:t>
                      </a:r>
                      <a:endParaRPr lang="en-US" sz="2400" b="1">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effectLst/>
                          <a:latin typeface="Euclid" panose="02020503060505020303" pitchFamily="18" charset="0"/>
                          <a:ea typeface="华文细黑" panose="02010600040101010101" pitchFamily="2" charset="-122"/>
                        </a:rPr>
                        <a:t>当前会话所具有的角色信息</a:t>
                      </a:r>
                      <a:endParaRPr lang="zh-CN" altLang="en-US" sz="2400" b="1" dirty="0">
                        <a:effectLst/>
                        <a:latin typeface="Euclid" panose="02020503060505020303" pitchFamily="18" charset="0"/>
                        <a:ea typeface="华文细黑"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10511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a:t>
            </a:r>
            <a:r>
              <a:rPr lang="en-US" altLang="zh-CN" sz="2400" b="1" dirty="0">
                <a:solidFill>
                  <a:schemeClr val="tx1"/>
                </a:solidFill>
                <a:latin typeface="Euclid" panose="02020503060505020303" pitchFamily="18" charset="0"/>
                <a:ea typeface="华文细黑" panose="02010600040101010101" pitchFamily="2" charset="-122"/>
              </a:rPr>
              <a:t>Audit </a:t>
            </a:r>
            <a:r>
              <a:rPr lang="zh-CN" altLang="en-US" sz="2400" b="1" dirty="0">
                <a:solidFill>
                  <a:schemeClr val="tx1"/>
                </a:solidFill>
                <a:latin typeface="Euclid" panose="02020503060505020303" pitchFamily="18" charset="0"/>
                <a:ea typeface="华文细黑" panose="02010600040101010101" pitchFamily="2" charset="-122"/>
              </a:rPr>
              <a:t>是监视和记录用户对数据库进行的操作，以供 </a:t>
            </a:r>
            <a:r>
              <a:rPr lang="en-US" altLang="zh-CN" sz="2400" b="1" dirty="0">
                <a:solidFill>
                  <a:schemeClr val="tx1"/>
                </a:solidFill>
                <a:latin typeface="Euclid" panose="02020503060505020303" pitchFamily="18" charset="0"/>
                <a:ea typeface="华文细黑" panose="02010600040101010101" pitchFamily="2" charset="-122"/>
              </a:rPr>
              <a:t>DBA </a:t>
            </a:r>
            <a:r>
              <a:rPr lang="zh-CN" altLang="en-US" sz="2400" b="1" dirty="0">
                <a:solidFill>
                  <a:schemeClr val="tx1"/>
                </a:solidFill>
                <a:latin typeface="Euclid" panose="02020503060505020303" pitchFamily="18" charset="0"/>
                <a:ea typeface="华文细黑" panose="02010600040101010101" pitchFamily="2" charset="-122"/>
              </a:rPr>
              <a:t>进行问题分析。利用 </a:t>
            </a:r>
            <a:r>
              <a:rPr lang="en-US" altLang="zh-CN" sz="2400" b="1" dirty="0">
                <a:solidFill>
                  <a:schemeClr val="tx1"/>
                </a:solidFill>
                <a:latin typeface="Euclid" panose="02020503060505020303" pitchFamily="18" charset="0"/>
                <a:ea typeface="华文细黑" panose="02010600040101010101" pitchFamily="2" charset="-122"/>
              </a:rPr>
              <a:t>Audit </a:t>
            </a:r>
            <a:r>
              <a:rPr lang="zh-CN" altLang="en-US" sz="2400" b="1" dirty="0">
                <a:solidFill>
                  <a:schemeClr val="tx1"/>
                </a:solidFill>
                <a:latin typeface="Euclid" panose="02020503060505020303" pitchFamily="18" charset="0"/>
                <a:ea typeface="华文细黑" panose="02010600040101010101" pitchFamily="2" charset="-122"/>
              </a:rPr>
              <a:t>功能，可以完成以下任务：</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监视和收集特定数据库活动的数据</a:t>
            </a:r>
            <a:r>
              <a:rPr lang="zh-CN" altLang="en-US" sz="2400" b="1" dirty="0">
                <a:solidFill>
                  <a:schemeClr val="tx1"/>
                </a:solidFill>
                <a:latin typeface="Euclid" panose="02020503060505020303" pitchFamily="18" charset="0"/>
                <a:ea typeface="华文细黑" panose="02010600040101010101" pitchFamily="2" charset="-122"/>
              </a:rPr>
              <a:t>。例如管理员能够审计哪些表被更新，在某个时间点上有多少个并行用户统计数据；</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保证用户对自己的活动负责</a:t>
            </a:r>
            <a:r>
              <a:rPr lang="zh-CN" altLang="en-US" sz="2400" b="1" dirty="0">
                <a:solidFill>
                  <a:schemeClr val="tx1"/>
                </a:solidFill>
                <a:latin typeface="Euclid" panose="02020503060505020303" pitchFamily="18" charset="0"/>
                <a:ea typeface="华文细黑" panose="02010600040101010101" pitchFamily="2" charset="-122"/>
              </a:rPr>
              <a:t>。这些活动包括在特定模式、特定表、特定行等对象上进行的操作；</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审计数据库中的可疑活动</a:t>
            </a:r>
            <a:r>
              <a:rPr lang="zh-CN" altLang="en-US" sz="2400" b="1" dirty="0">
                <a:solidFill>
                  <a:schemeClr val="tx1"/>
                </a:solidFill>
                <a:latin typeface="Euclid" panose="02020503060505020303" pitchFamily="18" charset="0"/>
                <a:ea typeface="华文细黑" panose="02010600040101010101" pitchFamily="2" charset="-122"/>
              </a:rPr>
              <a:t>。如一个未经授权的用户正从表中删除数据，那么数据库管理员必须审计所有数据库连接，以及在数据库中所有成功和失败的删除操作。</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审计</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10511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在 </a:t>
            </a:r>
            <a:r>
              <a:rPr lang="en-US" altLang="zh-CN" sz="2400" b="1" dirty="0">
                <a:solidFill>
                  <a:schemeClr val="tx1"/>
                </a:solidFill>
                <a:latin typeface="Euclid" panose="02020503060505020303" pitchFamily="18" charset="0"/>
                <a:ea typeface="华文细黑" panose="02010600040101010101" pitchFamily="2" charset="-122"/>
              </a:rPr>
              <a:t>Oracle 12c </a:t>
            </a:r>
            <a:r>
              <a:rPr lang="zh-CN" altLang="en-US" sz="2400" b="1" dirty="0">
                <a:solidFill>
                  <a:schemeClr val="tx1"/>
                </a:solidFill>
                <a:latin typeface="Euclid" panose="02020503060505020303" pitchFamily="18" charset="0"/>
                <a:ea typeface="华文细黑" panose="02010600040101010101" pitchFamily="2" charset="-122"/>
              </a:rPr>
              <a:t>中，一共有</a:t>
            </a:r>
            <a:r>
              <a:rPr lang="en-US" altLang="zh-CN" sz="2400" b="1" dirty="0">
                <a:solidFill>
                  <a:schemeClr val="tx1"/>
                </a:solidFill>
                <a:latin typeface="Euclid" panose="02020503060505020303" pitchFamily="18" charset="0"/>
                <a:ea typeface="华文细黑" panose="02010600040101010101" pitchFamily="2" charset="-122"/>
              </a:rPr>
              <a:t>4</a:t>
            </a:r>
            <a:r>
              <a:rPr lang="zh-CN" altLang="en-US" sz="2400" b="1" dirty="0">
                <a:solidFill>
                  <a:schemeClr val="tx1"/>
                </a:solidFill>
                <a:latin typeface="Euclid" panose="02020503060505020303" pitchFamily="18" charset="0"/>
                <a:ea typeface="华文细黑" panose="02010600040101010101" pitchFamily="2" charset="-122"/>
              </a:rPr>
              <a:t>种审计类型：</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语句审计</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Statement Auditing</a:t>
            </a:r>
            <a:r>
              <a:rPr lang="zh-CN" altLang="en-US" sz="2400" b="1" dirty="0">
                <a:solidFill>
                  <a:schemeClr val="tx1"/>
                </a:solidFill>
                <a:latin typeface="Euclid" panose="02020503060505020303" pitchFamily="18" charset="0"/>
                <a:ea typeface="华文细黑" panose="02010600040101010101" pitchFamily="2" charset="-122"/>
              </a:rPr>
              <a:t>）：对特定的 </a:t>
            </a:r>
            <a:r>
              <a:rPr lang="en-US" altLang="zh-CN" sz="2400" b="1" dirty="0">
                <a:solidFill>
                  <a:schemeClr val="tx1"/>
                </a:solidFill>
                <a:latin typeface="Euclid" panose="02020503060505020303" pitchFamily="18" charset="0"/>
                <a:ea typeface="华文细黑" panose="02010600040101010101" pitchFamily="2" charset="-122"/>
              </a:rPr>
              <a:t>SQL </a:t>
            </a:r>
            <a:r>
              <a:rPr lang="zh-CN" altLang="en-US" sz="2400" b="1" dirty="0">
                <a:solidFill>
                  <a:schemeClr val="tx1"/>
                </a:solidFill>
                <a:latin typeface="Euclid" panose="02020503060505020303" pitchFamily="18" charset="0"/>
                <a:ea typeface="华文细黑" panose="02010600040101010101" pitchFamily="2" charset="-122"/>
              </a:rPr>
              <a:t>语句进行审计，不指定具体对象。</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权限审计</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Privilege Auditing</a:t>
            </a:r>
            <a:r>
              <a:rPr lang="zh-CN" altLang="en-US" sz="2400" b="1" dirty="0">
                <a:solidFill>
                  <a:schemeClr val="tx1"/>
                </a:solidFill>
                <a:latin typeface="Euclid" panose="02020503060505020303" pitchFamily="18" charset="0"/>
                <a:ea typeface="华文细黑" panose="02010600040101010101" pitchFamily="2" charset="-122"/>
              </a:rPr>
              <a:t>）：对特定的系统权限使用情况进行审计。</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对象审计</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Object Auditing</a:t>
            </a:r>
            <a:r>
              <a:rPr lang="zh-CN" altLang="en-US" sz="2400" b="1" dirty="0">
                <a:solidFill>
                  <a:schemeClr val="tx1"/>
                </a:solidFill>
                <a:latin typeface="Euclid" panose="02020503060505020303" pitchFamily="18" charset="0"/>
                <a:ea typeface="华文细黑" panose="02010600040101010101" pitchFamily="2" charset="-122"/>
              </a:rPr>
              <a:t>）：对特定的模式对象上执行的特定语句进行审计。</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网络审计</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Network Auditing</a:t>
            </a:r>
            <a:r>
              <a:rPr lang="zh-CN" altLang="en-US" sz="2400" b="1" dirty="0">
                <a:solidFill>
                  <a:schemeClr val="tx1"/>
                </a:solidFill>
                <a:latin typeface="Euclid" panose="02020503060505020303" pitchFamily="18" charset="0"/>
                <a:ea typeface="华文细黑" panose="02010600040101010101" pitchFamily="2" charset="-122"/>
              </a:rPr>
              <a:t>）：对网络协议错误与网络层内部错误进行审计。</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审计</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审计</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14315" b="9169"/>
          <a:stretch>
            <a:fillRect/>
          </a:stretch>
        </p:blipFill>
        <p:spPr>
          <a:xfrm>
            <a:off x="191621" y="1499210"/>
            <a:ext cx="8782023" cy="431679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cap="none" spc="0" dirty="0">
                <a:ln w="0"/>
                <a:solidFill>
                  <a:schemeClr val="tx1"/>
                </a:solidFill>
                <a:latin typeface="华文细黑" panose="02010600040101010101" pitchFamily="2" charset="-122"/>
                <a:ea typeface="华文细黑" panose="02010600040101010101" pitchFamily="2" charset="-122"/>
              </a:rPr>
              <a:t>内容提纲</a:t>
            </a:r>
            <a:endParaRPr lang="zh-CN" altLang="en-US" sz="3200" b="1" cap="none" spc="0" dirty="0">
              <a:ln w="0"/>
              <a:solidFill>
                <a:schemeClr val="tx1"/>
              </a:solidFill>
              <a:latin typeface="华文细黑" panose="02010600040101010101" pitchFamily="2" charset="-122"/>
              <a:ea typeface="华文细黑" panose="02010600040101010101" pitchFamily="2" charset="-122"/>
            </a:endParaRPr>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6" name="矩形 5"/>
          <p:cNvSpPr/>
          <p:nvPr/>
        </p:nvSpPr>
        <p:spPr bwMode="auto">
          <a:xfrm>
            <a:off x="2998314" y="1919827"/>
            <a:ext cx="3159839" cy="3046988"/>
          </a:xfrm>
          <a:prstGeom prst="rect">
            <a:avLst/>
          </a:prstGeom>
          <a:noFill/>
        </p:spPr>
        <p:txBody>
          <a:bodyPr wrap="none">
            <a:spAutoFit/>
            <a:scene3d>
              <a:camera prst="perspectiveFront"/>
              <a:lightRig rig="threePt" dir="t"/>
            </a:scene3d>
          </a:bodyPr>
          <a:lstStyle/>
          <a:p>
            <a:pPr marL="914400" lvl="1" indent="-457200" defTabSz="1050290">
              <a:lnSpc>
                <a:spcPct val="150000"/>
              </a:lnSpc>
              <a:buFont typeface="Wingdings" panose="05000000000000000000" pitchFamily="2" charset="2"/>
              <a:buChar char="p"/>
              <a:defRPr/>
            </a:pPr>
            <a:r>
              <a:rPr lang="zh-CN" altLang="en-US" sz="3200" b="1" dirty="0">
                <a:ln w="3175" cmpd="sng">
                  <a:noFill/>
                  <a:prstDash val="solid"/>
                </a:ln>
                <a:solidFill>
                  <a:srgbClr val="002060"/>
                </a:solidFill>
                <a:latin typeface="微软雅黑" panose="020B0503020204020204" pitchFamily="34" charset="-122"/>
                <a:ea typeface="微软雅黑" panose="020B0503020204020204" pitchFamily="34" charset="-122"/>
              </a:rPr>
              <a:t>安全管理</a:t>
            </a:r>
            <a:endParaRPr lang="en-US" altLang="zh-CN" sz="32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endParaRPr lang="en-US" altLang="zh-CN" sz="32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endParaRPr lang="en-US" altLang="zh-CN" sz="32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r>
              <a:rPr lang="zh-CN" altLang="en-US" sz="3200" b="1" dirty="0">
                <a:ln w="3175" cmpd="sng">
                  <a:noFill/>
                  <a:prstDash val="solid"/>
                </a:ln>
                <a:solidFill>
                  <a:srgbClr val="C00000"/>
                </a:solidFill>
                <a:latin typeface="微软雅黑" panose="020B0503020204020204" pitchFamily="34" charset="-122"/>
                <a:ea typeface="微软雅黑" panose="020B0503020204020204" pitchFamily="34" charset="-122"/>
              </a:rPr>
              <a:t>备份与恢复</a:t>
            </a:r>
            <a:endParaRPr lang="en-US" altLang="zh-CN" sz="3200" b="1" dirty="0">
              <a:ln w="3175" cmpd="sng">
                <a:noFill/>
                <a:prstDash val="solid"/>
              </a:ln>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故障概述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
        <p:nvSpPr>
          <p:cNvPr id="3" name="矩形 2"/>
          <p:cNvSpPr/>
          <p:nvPr/>
        </p:nvSpPr>
        <p:spPr>
          <a:xfrm>
            <a:off x="309259" y="2791807"/>
            <a:ext cx="615553" cy="2035173"/>
          </a:xfrm>
          <a:prstGeom prst="rect">
            <a:avLst/>
          </a:prstGeom>
        </p:spPr>
        <p:style>
          <a:lnRef idx="1">
            <a:schemeClr val="accent1"/>
          </a:lnRef>
          <a:fillRef idx="2">
            <a:schemeClr val="accent1"/>
          </a:fillRef>
          <a:effectRef idx="1">
            <a:schemeClr val="accent1"/>
          </a:effectRef>
          <a:fontRef idx="minor">
            <a:schemeClr val="dk1"/>
          </a:fontRef>
        </p:style>
        <p:txBody>
          <a:bodyPr vert="eaVert" wrap="none">
            <a:spAutoFit/>
          </a:bodyPr>
          <a:lstStyle/>
          <a:p>
            <a:r>
              <a:rPr lang="zh-CN" altLang="en-US" sz="2800" b="1" dirty="0">
                <a:latin typeface="华文细黑" panose="02010600040101010101" pitchFamily="2" charset="-122"/>
                <a:ea typeface="华文细黑" panose="02010600040101010101" pitchFamily="2" charset="-122"/>
              </a:rPr>
              <a:t>故障类型</a:t>
            </a:r>
            <a:endParaRPr lang="zh-CN" altLang="en-US" sz="2800" b="1" dirty="0">
              <a:latin typeface="华文细黑" panose="02010600040101010101" pitchFamily="2" charset="-122"/>
              <a:ea typeface="华文细黑" panose="02010600040101010101" pitchFamily="2" charset="-122"/>
            </a:endParaRPr>
          </a:p>
        </p:txBody>
      </p:sp>
      <p:grpSp>
        <p:nvGrpSpPr>
          <p:cNvPr id="7" name="组合 6"/>
          <p:cNvGrpSpPr/>
          <p:nvPr/>
        </p:nvGrpSpPr>
        <p:grpSpPr>
          <a:xfrm>
            <a:off x="1811958" y="1553844"/>
            <a:ext cx="2126898" cy="4511098"/>
            <a:chOff x="1767244" y="1642745"/>
            <a:chExt cx="2126898" cy="4511098"/>
          </a:xfrm>
        </p:grpSpPr>
        <p:sp>
          <p:nvSpPr>
            <p:cNvPr id="11" name="矩形 10"/>
            <p:cNvSpPr/>
            <p:nvPr/>
          </p:nvSpPr>
          <p:spPr>
            <a:xfrm>
              <a:off x="1767245" y="1642745"/>
              <a:ext cx="2126897"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语句故障</a:t>
              </a:r>
              <a:endParaRPr lang="zh-CN" altLang="en-US" sz="2400" b="1" dirty="0">
                <a:latin typeface="华文细黑" panose="02010600040101010101" pitchFamily="2" charset="-122"/>
                <a:ea typeface="华文细黑" panose="02010600040101010101" pitchFamily="2" charset="-122"/>
              </a:endParaRPr>
            </a:p>
          </p:txBody>
        </p:sp>
        <p:sp>
          <p:nvSpPr>
            <p:cNvPr id="12" name="矩形 11"/>
            <p:cNvSpPr/>
            <p:nvPr/>
          </p:nvSpPr>
          <p:spPr>
            <a:xfrm>
              <a:off x="1815030" y="2992556"/>
              <a:ext cx="2031325"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none">
              <a:spAutoFit/>
            </a:bodyPr>
            <a:lstStyle/>
            <a:p>
              <a:pPr algn="ctr"/>
              <a:r>
                <a:rPr lang="zh-CN" altLang="en-US" sz="2400" b="1" dirty="0">
                  <a:latin typeface="华文细黑" panose="02010600040101010101" pitchFamily="2" charset="-122"/>
                  <a:ea typeface="华文细黑" panose="02010600040101010101" pitchFamily="2" charset="-122"/>
                </a:rPr>
                <a:t>用户进程故障</a:t>
              </a:r>
              <a:endParaRPr lang="zh-CN" altLang="en-US" sz="2400" b="1" dirty="0">
                <a:latin typeface="华文细黑" panose="02010600040101010101" pitchFamily="2" charset="-122"/>
                <a:ea typeface="华文细黑" panose="02010600040101010101" pitchFamily="2" charset="-122"/>
              </a:endParaRPr>
            </a:p>
          </p:txBody>
        </p:sp>
        <p:sp>
          <p:nvSpPr>
            <p:cNvPr id="13" name="矩形 12"/>
            <p:cNvSpPr/>
            <p:nvPr/>
          </p:nvSpPr>
          <p:spPr>
            <a:xfrm>
              <a:off x="1767244" y="4342367"/>
              <a:ext cx="2126898"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实例故障</a:t>
              </a:r>
              <a:endParaRPr lang="zh-CN" altLang="en-US" sz="2400" b="1" dirty="0">
                <a:latin typeface="华文细黑" panose="02010600040101010101" pitchFamily="2" charset="-122"/>
                <a:ea typeface="华文细黑" panose="02010600040101010101" pitchFamily="2" charset="-122"/>
              </a:endParaRPr>
            </a:p>
          </p:txBody>
        </p:sp>
        <p:sp>
          <p:nvSpPr>
            <p:cNvPr id="14" name="矩形 13"/>
            <p:cNvSpPr/>
            <p:nvPr/>
          </p:nvSpPr>
          <p:spPr>
            <a:xfrm>
              <a:off x="1767244" y="5692178"/>
              <a:ext cx="2126898"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介质故障</a:t>
              </a:r>
              <a:endParaRPr lang="zh-CN" altLang="en-US" sz="2400" b="1" dirty="0">
                <a:latin typeface="华文细黑" panose="02010600040101010101" pitchFamily="2" charset="-122"/>
                <a:ea typeface="华文细黑" panose="02010600040101010101" pitchFamily="2" charset="-122"/>
              </a:endParaRPr>
            </a:p>
          </p:txBody>
        </p:sp>
      </p:grpSp>
      <p:grpSp>
        <p:nvGrpSpPr>
          <p:cNvPr id="19" name="组合 18"/>
          <p:cNvGrpSpPr/>
          <p:nvPr/>
        </p:nvGrpSpPr>
        <p:grpSpPr>
          <a:xfrm>
            <a:off x="4826001" y="1369178"/>
            <a:ext cx="3784600" cy="4880430"/>
            <a:chOff x="4826001" y="1458078"/>
            <a:chExt cx="3784600" cy="4880430"/>
          </a:xfrm>
        </p:grpSpPr>
        <p:sp>
          <p:nvSpPr>
            <p:cNvPr id="15" name="矩形 14"/>
            <p:cNvSpPr/>
            <p:nvPr/>
          </p:nvSpPr>
          <p:spPr>
            <a:xfrm>
              <a:off x="4826001" y="1458078"/>
              <a:ext cx="3784600" cy="830997"/>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r>
                <a:rPr lang="zh-CN" altLang="en-US" sz="2400" b="1" dirty="0">
                  <a:latin typeface="华文细黑" panose="02010600040101010101" pitchFamily="2" charset="-122"/>
                  <a:ea typeface="华文细黑" panose="02010600040101010101" pitchFamily="2" charset="-122"/>
                </a:rPr>
                <a:t>在执行</a:t>
              </a:r>
              <a:r>
                <a:rPr lang="en-US" altLang="zh-CN" sz="2400" b="1" dirty="0">
                  <a:latin typeface="华文细黑" panose="02010600040101010101" pitchFamily="2" charset="-122"/>
                  <a:ea typeface="华文细黑" panose="02010600040101010101" pitchFamily="2" charset="-122"/>
                </a:rPr>
                <a:t>SQL</a:t>
              </a:r>
              <a:r>
                <a:rPr lang="zh-CN" altLang="en-US" sz="2400" b="1" dirty="0">
                  <a:latin typeface="华文细黑" panose="02010600040101010101" pitchFamily="2" charset="-122"/>
                  <a:ea typeface="华文细黑" panose="02010600040101010101" pitchFamily="2" charset="-122"/>
                </a:rPr>
                <a:t>语句过程中发生的逻辑故障</a:t>
              </a:r>
              <a:endParaRPr lang="zh-CN" altLang="en-US" sz="2400" b="1" dirty="0">
                <a:latin typeface="华文细黑" panose="02010600040101010101" pitchFamily="2" charset="-122"/>
                <a:ea typeface="华文细黑" panose="02010600040101010101" pitchFamily="2" charset="-122"/>
              </a:endParaRPr>
            </a:p>
          </p:txBody>
        </p:sp>
        <p:sp>
          <p:nvSpPr>
            <p:cNvPr id="16" name="矩形 15"/>
            <p:cNvSpPr/>
            <p:nvPr/>
          </p:nvSpPr>
          <p:spPr>
            <a:xfrm>
              <a:off x="4826001" y="2807889"/>
              <a:ext cx="3784600" cy="830997"/>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r>
                <a:rPr lang="zh-CN" altLang="en-US" sz="2400" b="1" dirty="0">
                  <a:latin typeface="华文细黑" panose="02010600040101010101" pitchFamily="2" charset="-122"/>
                  <a:ea typeface="华文细黑" panose="02010600040101010101" pitchFamily="2" charset="-122"/>
                </a:rPr>
                <a:t>当用户程序出错而无法访问数据库时发生的故障</a:t>
              </a:r>
              <a:endParaRPr lang="zh-CN" altLang="en-US" sz="2400" b="1" dirty="0">
                <a:latin typeface="华文细黑" panose="02010600040101010101" pitchFamily="2" charset="-122"/>
                <a:ea typeface="华文细黑" panose="02010600040101010101" pitchFamily="2" charset="-122"/>
              </a:endParaRPr>
            </a:p>
          </p:txBody>
        </p:sp>
        <p:sp>
          <p:nvSpPr>
            <p:cNvPr id="17" name="矩形 16"/>
            <p:cNvSpPr/>
            <p:nvPr/>
          </p:nvSpPr>
          <p:spPr>
            <a:xfrm>
              <a:off x="4826001" y="4155834"/>
              <a:ext cx="3784600" cy="830997"/>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r>
                <a:rPr lang="zh-CN" altLang="en-US" sz="2400" b="1" dirty="0">
                  <a:latin typeface="华文细黑" panose="02010600040101010101" pitchFamily="2" charset="-122"/>
                  <a:ea typeface="华文细黑" panose="02010600040101010101" pitchFamily="2" charset="-122"/>
                </a:rPr>
                <a:t>数据库实例由于硬件或软件问题无法继续运行</a:t>
              </a:r>
              <a:endParaRPr lang="zh-CN" altLang="en-US" sz="2400" b="1" dirty="0">
                <a:latin typeface="华文细黑" panose="02010600040101010101" pitchFamily="2" charset="-122"/>
                <a:ea typeface="华文细黑" panose="02010600040101010101" pitchFamily="2" charset="-122"/>
              </a:endParaRPr>
            </a:p>
          </p:txBody>
        </p:sp>
        <p:sp>
          <p:nvSpPr>
            <p:cNvPr id="18" name="矩形 17"/>
            <p:cNvSpPr/>
            <p:nvPr/>
          </p:nvSpPr>
          <p:spPr>
            <a:xfrm>
              <a:off x="4826001" y="5507511"/>
              <a:ext cx="3784600" cy="830997"/>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r>
                <a:rPr lang="zh-CN" altLang="en-US" sz="2400" b="1" dirty="0">
                  <a:latin typeface="华文细黑" panose="02010600040101010101" pitchFamily="2" charset="-122"/>
                  <a:ea typeface="华文细黑" panose="02010600040101010101" pitchFamily="2" charset="-122"/>
                </a:rPr>
                <a:t>数据库无法正确读取或写入某个数据库文件</a:t>
              </a:r>
              <a:endParaRPr lang="zh-CN" altLang="en-US" sz="2400" b="1" dirty="0">
                <a:latin typeface="华文细黑" panose="02010600040101010101" pitchFamily="2" charset="-122"/>
                <a:ea typeface="华文细黑" panose="02010600040101010101" pitchFamily="2" charset="-122"/>
              </a:endParaRPr>
            </a:p>
          </p:txBody>
        </p:sp>
      </p:grpSp>
      <p:cxnSp>
        <p:nvCxnSpPr>
          <p:cNvPr id="21" name="肘形连接符 20"/>
          <p:cNvCxnSpPr>
            <a:stCxn id="3" idx="3"/>
            <a:endCxn id="11" idx="1"/>
          </p:cNvCxnSpPr>
          <p:nvPr/>
        </p:nvCxnSpPr>
        <p:spPr>
          <a:xfrm flipV="1">
            <a:off x="924812" y="1784677"/>
            <a:ext cx="887147" cy="2024717"/>
          </a:xfrm>
          <a:prstGeom prst="bentConnector3">
            <a:avLst/>
          </a:prstGeom>
        </p:spPr>
        <p:style>
          <a:lnRef idx="3">
            <a:schemeClr val="accent1"/>
          </a:lnRef>
          <a:fillRef idx="0">
            <a:schemeClr val="accent1"/>
          </a:fillRef>
          <a:effectRef idx="2">
            <a:schemeClr val="accent1"/>
          </a:effectRef>
          <a:fontRef idx="minor">
            <a:schemeClr val="tx1"/>
          </a:fontRef>
        </p:style>
      </p:cxnSp>
      <p:cxnSp>
        <p:nvCxnSpPr>
          <p:cNvPr id="22" name="肘形连接符 21"/>
          <p:cNvCxnSpPr>
            <a:stCxn id="3" idx="3"/>
            <a:endCxn id="12" idx="1"/>
          </p:cNvCxnSpPr>
          <p:nvPr/>
        </p:nvCxnSpPr>
        <p:spPr>
          <a:xfrm flipV="1">
            <a:off x="924812" y="3134488"/>
            <a:ext cx="934932" cy="674906"/>
          </a:xfrm>
          <a:prstGeom prst="bentConnector3">
            <a:avLst>
              <a:gd name="adj1" fmla="val 47453"/>
            </a:avLst>
          </a:prstGeom>
        </p:spPr>
        <p:style>
          <a:lnRef idx="3">
            <a:schemeClr val="accent1"/>
          </a:lnRef>
          <a:fillRef idx="0">
            <a:schemeClr val="accent1"/>
          </a:fillRef>
          <a:effectRef idx="2">
            <a:schemeClr val="accent1"/>
          </a:effectRef>
          <a:fontRef idx="minor">
            <a:schemeClr val="tx1"/>
          </a:fontRef>
        </p:style>
      </p:cxnSp>
      <p:cxnSp>
        <p:nvCxnSpPr>
          <p:cNvPr id="26" name="肘形连接符 25"/>
          <p:cNvCxnSpPr>
            <a:stCxn id="3" idx="3"/>
            <a:endCxn id="13" idx="1"/>
          </p:cNvCxnSpPr>
          <p:nvPr/>
        </p:nvCxnSpPr>
        <p:spPr>
          <a:xfrm>
            <a:off x="924812" y="3809394"/>
            <a:ext cx="887146" cy="674905"/>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29" name="肘形连接符 28"/>
          <p:cNvCxnSpPr>
            <a:stCxn id="3" idx="3"/>
            <a:endCxn id="14" idx="1"/>
          </p:cNvCxnSpPr>
          <p:nvPr/>
        </p:nvCxnSpPr>
        <p:spPr>
          <a:xfrm>
            <a:off x="924812" y="3809394"/>
            <a:ext cx="887146" cy="2024716"/>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35" name="直接连接符 34"/>
          <p:cNvCxnSpPr>
            <a:stCxn id="11" idx="3"/>
            <a:endCxn id="15" idx="1"/>
          </p:cNvCxnSpPr>
          <p:nvPr/>
        </p:nvCxnSpPr>
        <p:spPr>
          <a:xfrm>
            <a:off x="3938856" y="1784677"/>
            <a:ext cx="88714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直接连接符 35"/>
          <p:cNvCxnSpPr>
            <a:stCxn id="12" idx="3"/>
            <a:endCxn id="16" idx="1"/>
          </p:cNvCxnSpPr>
          <p:nvPr/>
        </p:nvCxnSpPr>
        <p:spPr>
          <a:xfrm>
            <a:off x="3891069" y="3134488"/>
            <a:ext cx="93493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直接连接符 38"/>
          <p:cNvCxnSpPr>
            <a:stCxn id="13" idx="3"/>
            <a:endCxn id="17" idx="1"/>
          </p:cNvCxnSpPr>
          <p:nvPr/>
        </p:nvCxnSpPr>
        <p:spPr>
          <a:xfrm flipV="1">
            <a:off x="3938856" y="4482433"/>
            <a:ext cx="887145" cy="1866"/>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直接连接符 41"/>
          <p:cNvCxnSpPr>
            <a:stCxn id="14" idx="3"/>
            <a:endCxn id="18" idx="1"/>
          </p:cNvCxnSpPr>
          <p:nvPr/>
        </p:nvCxnSpPr>
        <p:spPr>
          <a:xfrm>
            <a:off x="3938856" y="5834110"/>
            <a:ext cx="887145"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21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indent="457200">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备份</a:t>
            </a:r>
            <a:r>
              <a:rPr lang="en-US" altLang="zh-CN" sz="2400" b="1" dirty="0">
                <a:solidFill>
                  <a:schemeClr val="tx1"/>
                </a:solidFill>
                <a:latin typeface="Euclid" panose="02020503060505020303" pitchFamily="18" charset="0"/>
                <a:ea typeface="华文细黑" panose="02010600040101010101" pitchFamily="2" charset="-122"/>
              </a:rPr>
              <a:t>(Backup)</a:t>
            </a:r>
            <a:r>
              <a:rPr lang="zh-CN" altLang="en-US" sz="2400" b="1" dirty="0">
                <a:solidFill>
                  <a:schemeClr val="tx1"/>
                </a:solidFill>
                <a:latin typeface="Euclid" panose="02020503060505020303" pitchFamily="18" charset="0"/>
                <a:ea typeface="华文细黑" panose="02010600040101010101" pitchFamily="2" charset="-122"/>
              </a:rPr>
              <a:t>和恢复</a:t>
            </a:r>
            <a:r>
              <a:rPr lang="en-US" altLang="zh-CN" sz="2400" b="1" dirty="0">
                <a:solidFill>
                  <a:schemeClr val="tx1"/>
                </a:solidFill>
                <a:latin typeface="Euclid" panose="02020503060505020303" pitchFamily="18" charset="0"/>
                <a:ea typeface="华文细黑" panose="02010600040101010101" pitchFamily="2" charset="-122"/>
              </a:rPr>
              <a:t>(Recovery)</a:t>
            </a:r>
            <a:r>
              <a:rPr lang="zh-CN" altLang="en-US" sz="2400" b="1" dirty="0">
                <a:solidFill>
                  <a:schemeClr val="tx1"/>
                </a:solidFill>
                <a:latin typeface="Euclid" panose="02020503060505020303" pitchFamily="18" charset="0"/>
                <a:ea typeface="华文细黑" panose="02010600040101010101" pitchFamily="2" charset="-122"/>
              </a:rPr>
              <a:t>是两个互相联系的概念，备份就是将数据库中的数据保存起来，而恢复就是当意外发生或者其他某种需要时，将已备份的数据还原到数据库中。</a:t>
            </a:r>
            <a:endParaRPr lang="zh-CN" altLang="en-US" sz="2400" b="1" dirty="0">
              <a:solidFill>
                <a:schemeClr val="tx1"/>
              </a:solidFill>
              <a:latin typeface="Euclid" panose="02020503060505020303" pitchFamily="18" charset="0"/>
              <a:ea typeface="华文细黑" panose="02010600040101010101" pitchFamily="2" charset="-122"/>
            </a:endParaRPr>
          </a:p>
          <a:p>
            <a:pPr indent="457200">
              <a:lnSpc>
                <a:spcPct val="150000"/>
              </a:lnSpc>
            </a:pPr>
            <a:r>
              <a:rPr lang="en-US" altLang="zh-CN" sz="2400" b="1" dirty="0">
                <a:solidFill>
                  <a:schemeClr val="tx1"/>
                </a:solidFill>
                <a:latin typeface="Euclid" panose="02020503060505020303" pitchFamily="18" charset="0"/>
                <a:ea typeface="华文细黑" panose="02010600040101010101" pitchFamily="2" charset="-122"/>
              </a:rPr>
              <a:t>Oracle</a:t>
            </a:r>
            <a:r>
              <a:rPr lang="zh-CN" altLang="en-US" sz="2400" b="1" dirty="0">
                <a:solidFill>
                  <a:schemeClr val="tx1"/>
                </a:solidFill>
                <a:latin typeface="Euclid" panose="02020503060505020303" pitchFamily="18" charset="0"/>
                <a:ea typeface="华文细黑" panose="02010600040101010101" pitchFamily="2" charset="-122"/>
              </a:rPr>
              <a:t>数据库</a:t>
            </a:r>
            <a:r>
              <a:rPr lang="en-US" altLang="zh-CN" sz="2400" b="1" dirty="0">
                <a:solidFill>
                  <a:schemeClr val="tx1"/>
                </a:solidFill>
                <a:latin typeface="Euclid" panose="02020503060505020303" pitchFamily="18" charset="0"/>
                <a:ea typeface="华文细黑" panose="02010600040101010101" pitchFamily="2" charset="-122"/>
              </a:rPr>
              <a:t>12c</a:t>
            </a:r>
            <a:r>
              <a:rPr lang="zh-CN" altLang="en-US" sz="2400" b="1" dirty="0">
                <a:solidFill>
                  <a:schemeClr val="tx1"/>
                </a:solidFill>
                <a:latin typeface="Euclid" panose="02020503060505020303" pitchFamily="18" charset="0"/>
                <a:ea typeface="华文细黑" panose="02010600040101010101" pitchFamily="2" charset="-122"/>
              </a:rPr>
              <a:t>提供了多种备份方法，每种方法都有自己的特点，需要根据具体的应用状况来选择合适的备份方法。</a:t>
            </a:r>
            <a:r>
              <a:rPr lang="en-US" altLang="zh-CN" sz="2400" b="1" dirty="0">
                <a:solidFill>
                  <a:schemeClr val="tx1"/>
                </a:solidFill>
                <a:latin typeface="Euclid" panose="02020503060505020303" pitchFamily="18" charset="0"/>
                <a:ea typeface="华文细黑" panose="02010600040101010101" pitchFamily="2" charset="-122"/>
              </a:rPr>
              <a:t>Oracle</a:t>
            </a:r>
            <a:r>
              <a:rPr lang="zh-CN" altLang="en-US" sz="2400" b="1" dirty="0">
                <a:solidFill>
                  <a:schemeClr val="tx1"/>
                </a:solidFill>
                <a:latin typeface="Euclid" panose="02020503060505020303" pitchFamily="18" charset="0"/>
                <a:ea typeface="华文细黑" panose="02010600040101010101" pitchFamily="2" charset="-122"/>
              </a:rPr>
              <a:t>设计备份策略的指导思想是：以最小的代价恢复数据。由于备份与恢复是密切联系的，备份策略应与恢复结合起来考虑。备份从不同的角度有不同的分类。</a:t>
            </a:r>
            <a:endParaRPr lang="zh-CN" altLang="en-US" sz="2400" b="1" dirty="0">
              <a:solidFill>
                <a:schemeClr val="tx1"/>
              </a:solidFill>
              <a:latin typeface="Euclid" panose="02020503060505020303" pitchFamily="18" charset="0"/>
              <a:ea typeface="华文细黑" panose="02010600040101010101" pitchFamily="2" charset="-122"/>
            </a:endParaRPr>
          </a:p>
          <a:p>
            <a:pPr indent="457200">
              <a:lnSpc>
                <a:spcPct val="150000"/>
              </a:lnSpc>
            </a:pP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68058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从广义上讲，数据库系统的安全框架可以划分为三个层次：</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系统安全性</a:t>
            </a:r>
            <a:r>
              <a:rPr lang="zh-CN" altLang="en-US" sz="2400" b="1" dirty="0">
                <a:solidFill>
                  <a:schemeClr val="tx1"/>
                </a:solidFill>
                <a:latin typeface="Euclid" panose="02020503060505020303" pitchFamily="18" charset="0"/>
                <a:ea typeface="华文细黑" panose="02010600040101010101" pitchFamily="2" charset="-122"/>
              </a:rPr>
              <a:t>。在系统级别控制数据库的存取和使用机制，包括有效的用户名与口令、是否可以连接数据库、可以进行哪些系统级操作等。</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数据安全性</a:t>
            </a:r>
            <a:r>
              <a:rPr lang="zh-CN" altLang="en-US" sz="2400" b="1" dirty="0">
                <a:solidFill>
                  <a:schemeClr val="tx1"/>
                </a:solidFill>
                <a:latin typeface="Euclid" panose="02020503060505020303" pitchFamily="18" charset="0"/>
                <a:ea typeface="华文细黑" panose="02010600040101010101" pitchFamily="2" charset="-122"/>
              </a:rPr>
              <a:t>。在模式对象级别控制数据库的存取和使用机制。用户要对某个模式对象进行操作，必须要有操作的权限。</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网络安全性</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通过分发 </a:t>
            </a:r>
            <a:r>
              <a:rPr lang="en-US" altLang="zh-CN" sz="2400" b="1" dirty="0">
                <a:solidFill>
                  <a:schemeClr val="tx1"/>
                </a:solidFill>
                <a:latin typeface="Euclid" panose="02020503060505020303" pitchFamily="18" charset="0"/>
                <a:ea typeface="华文细黑" panose="02010600040101010101" pitchFamily="2" charset="-122"/>
              </a:rPr>
              <a:t>Wallet</a:t>
            </a:r>
            <a:r>
              <a:rPr lang="zh-CN" altLang="en-US" sz="2400" b="1" dirty="0">
                <a:solidFill>
                  <a:schemeClr val="tx1"/>
                </a:solidFill>
                <a:latin typeface="Euclid" panose="02020503060505020303" pitchFamily="18" charset="0"/>
                <a:ea typeface="华文细黑" panose="02010600040101010101" pitchFamily="2" charset="-122"/>
              </a:rPr>
              <a:t>、数字证书、</a:t>
            </a:r>
            <a:r>
              <a:rPr lang="en-US" altLang="zh-CN" sz="2400" b="1" dirty="0">
                <a:solidFill>
                  <a:schemeClr val="tx1"/>
                </a:solidFill>
                <a:latin typeface="Euclid" panose="02020503060505020303" pitchFamily="18" charset="0"/>
                <a:ea typeface="华文细黑" panose="02010600040101010101" pitchFamily="2" charset="-122"/>
              </a:rPr>
              <a:t>SSL </a:t>
            </a:r>
            <a:r>
              <a:rPr lang="zh-CN" altLang="en-US" sz="2400" b="1" dirty="0">
                <a:solidFill>
                  <a:schemeClr val="tx1"/>
                </a:solidFill>
                <a:latin typeface="Euclid" panose="02020503060505020303" pitchFamily="18" charset="0"/>
                <a:ea typeface="华文细黑" panose="02010600040101010101" pitchFamily="2" charset="-122"/>
              </a:rPr>
              <a:t>安全套接字和数据密钥等办法来保证数据库的网络传输安全性。</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安全控制策略概述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备份概述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
        <p:nvSpPr>
          <p:cNvPr id="11" name="矩形 10"/>
          <p:cNvSpPr/>
          <p:nvPr/>
        </p:nvSpPr>
        <p:spPr>
          <a:xfrm>
            <a:off x="3521251" y="1573641"/>
            <a:ext cx="2126897"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备份分类</a:t>
            </a:r>
            <a:endParaRPr lang="zh-CN" altLang="en-US" sz="2400" b="1" dirty="0">
              <a:latin typeface="华文细黑" panose="02010600040101010101" pitchFamily="2" charset="-122"/>
              <a:ea typeface="华文细黑" panose="02010600040101010101" pitchFamily="2" charset="-122"/>
            </a:endParaRPr>
          </a:p>
        </p:txBody>
      </p:sp>
      <p:sp>
        <p:nvSpPr>
          <p:cNvPr id="24" name="矩形 23"/>
          <p:cNvSpPr/>
          <p:nvPr/>
        </p:nvSpPr>
        <p:spPr>
          <a:xfrm>
            <a:off x="762491" y="2694061"/>
            <a:ext cx="2409648"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物理与逻辑角度</a:t>
            </a:r>
            <a:endParaRPr lang="zh-CN" altLang="en-US" sz="2400" b="1" dirty="0">
              <a:latin typeface="华文细黑" panose="02010600040101010101" pitchFamily="2" charset="-122"/>
              <a:ea typeface="华文细黑" panose="02010600040101010101" pitchFamily="2" charset="-122"/>
            </a:endParaRPr>
          </a:p>
        </p:txBody>
      </p:sp>
      <p:sp>
        <p:nvSpPr>
          <p:cNvPr id="25" name="矩形 24"/>
          <p:cNvSpPr/>
          <p:nvPr/>
        </p:nvSpPr>
        <p:spPr>
          <a:xfrm>
            <a:off x="5253126" y="2694061"/>
            <a:ext cx="2409648"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策略角度</a:t>
            </a:r>
            <a:endParaRPr lang="zh-CN" altLang="en-US" sz="2400" b="1" dirty="0">
              <a:latin typeface="华文细黑" panose="02010600040101010101" pitchFamily="2" charset="-122"/>
              <a:ea typeface="华文细黑" panose="02010600040101010101" pitchFamily="2" charset="-122"/>
            </a:endParaRPr>
          </a:p>
        </p:txBody>
      </p:sp>
      <p:sp>
        <p:nvSpPr>
          <p:cNvPr id="27" name="矩形 26"/>
          <p:cNvSpPr/>
          <p:nvPr/>
        </p:nvSpPr>
        <p:spPr>
          <a:xfrm>
            <a:off x="177420" y="4005192"/>
            <a:ext cx="1463852"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物理备份</a:t>
            </a:r>
            <a:endParaRPr lang="zh-CN" altLang="en-US" sz="2400" b="1" dirty="0">
              <a:latin typeface="华文细黑" panose="02010600040101010101" pitchFamily="2" charset="-122"/>
              <a:ea typeface="华文细黑" panose="02010600040101010101" pitchFamily="2" charset="-122"/>
            </a:endParaRPr>
          </a:p>
        </p:txBody>
      </p:sp>
      <p:sp>
        <p:nvSpPr>
          <p:cNvPr id="28" name="矩形 27"/>
          <p:cNvSpPr/>
          <p:nvPr/>
        </p:nvSpPr>
        <p:spPr>
          <a:xfrm>
            <a:off x="2190370" y="4005191"/>
            <a:ext cx="1463852"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逻辑备份</a:t>
            </a:r>
            <a:endParaRPr lang="zh-CN" altLang="en-US" sz="2400" b="1" dirty="0">
              <a:latin typeface="华文细黑" panose="02010600040101010101" pitchFamily="2" charset="-122"/>
              <a:ea typeface="华文细黑" panose="02010600040101010101" pitchFamily="2" charset="-122"/>
            </a:endParaRPr>
          </a:p>
        </p:txBody>
      </p:sp>
      <p:sp>
        <p:nvSpPr>
          <p:cNvPr id="30" name="矩形 29"/>
          <p:cNvSpPr/>
          <p:nvPr/>
        </p:nvSpPr>
        <p:spPr>
          <a:xfrm>
            <a:off x="4081159" y="4002681"/>
            <a:ext cx="1463852"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完全备份</a:t>
            </a:r>
            <a:endParaRPr lang="zh-CN" altLang="en-US" sz="2400" b="1" dirty="0">
              <a:latin typeface="华文细黑" panose="02010600040101010101" pitchFamily="2" charset="-122"/>
              <a:ea typeface="华文细黑" panose="02010600040101010101" pitchFamily="2" charset="-122"/>
            </a:endParaRPr>
          </a:p>
        </p:txBody>
      </p:sp>
      <p:sp>
        <p:nvSpPr>
          <p:cNvPr id="31" name="矩形 30"/>
          <p:cNvSpPr/>
          <p:nvPr/>
        </p:nvSpPr>
        <p:spPr>
          <a:xfrm>
            <a:off x="5726024" y="3999358"/>
            <a:ext cx="1463852"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增量备份</a:t>
            </a:r>
            <a:endParaRPr lang="zh-CN" altLang="en-US" sz="2400" b="1" dirty="0">
              <a:latin typeface="华文细黑" panose="02010600040101010101" pitchFamily="2" charset="-122"/>
              <a:ea typeface="华文细黑" panose="02010600040101010101" pitchFamily="2" charset="-122"/>
            </a:endParaRPr>
          </a:p>
        </p:txBody>
      </p:sp>
      <p:sp>
        <p:nvSpPr>
          <p:cNvPr id="32" name="矩形 31"/>
          <p:cNvSpPr/>
          <p:nvPr/>
        </p:nvSpPr>
        <p:spPr>
          <a:xfrm>
            <a:off x="7370889" y="3999358"/>
            <a:ext cx="1463852"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差异备份</a:t>
            </a:r>
            <a:endParaRPr lang="zh-CN" altLang="en-US" sz="2400" b="1" dirty="0">
              <a:latin typeface="华文细黑" panose="02010600040101010101" pitchFamily="2" charset="-122"/>
              <a:ea typeface="华文细黑" panose="02010600040101010101" pitchFamily="2" charset="-122"/>
            </a:endParaRPr>
          </a:p>
        </p:txBody>
      </p:sp>
      <p:cxnSp>
        <p:nvCxnSpPr>
          <p:cNvPr id="5" name="肘形连接符 4"/>
          <p:cNvCxnSpPr>
            <a:stCxn id="11" idx="2"/>
            <a:endCxn id="24" idx="0"/>
          </p:cNvCxnSpPr>
          <p:nvPr/>
        </p:nvCxnSpPr>
        <p:spPr>
          <a:xfrm rot="5400000">
            <a:off x="2946631" y="1055991"/>
            <a:ext cx="658755" cy="2617385"/>
          </a:xfrm>
          <a:prstGeom prst="bentConnector3">
            <a:avLst/>
          </a:prstGeom>
        </p:spPr>
        <p:style>
          <a:lnRef idx="3">
            <a:schemeClr val="accent1"/>
          </a:lnRef>
          <a:fillRef idx="0">
            <a:schemeClr val="accent1"/>
          </a:fillRef>
          <a:effectRef idx="2">
            <a:schemeClr val="accent1"/>
          </a:effectRef>
          <a:fontRef idx="minor">
            <a:schemeClr val="tx1"/>
          </a:fontRef>
        </p:style>
      </p:cxnSp>
      <p:cxnSp>
        <p:nvCxnSpPr>
          <p:cNvPr id="34" name="肘形连接符 33"/>
          <p:cNvCxnSpPr>
            <a:stCxn id="11" idx="2"/>
            <a:endCxn id="25" idx="0"/>
          </p:cNvCxnSpPr>
          <p:nvPr/>
        </p:nvCxnSpPr>
        <p:spPr>
          <a:xfrm rot="16200000" flipH="1">
            <a:off x="5191948" y="1428058"/>
            <a:ext cx="658755" cy="1873250"/>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37" name="肘形连接符 36"/>
          <p:cNvCxnSpPr>
            <a:stCxn id="24" idx="2"/>
            <a:endCxn id="27" idx="0"/>
          </p:cNvCxnSpPr>
          <p:nvPr/>
        </p:nvCxnSpPr>
        <p:spPr>
          <a:xfrm rot="5400000">
            <a:off x="1013598" y="3051475"/>
            <a:ext cx="849466" cy="1057969"/>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40" name="肘形连接符 39"/>
          <p:cNvCxnSpPr>
            <a:stCxn id="24" idx="2"/>
            <a:endCxn id="28" idx="0"/>
          </p:cNvCxnSpPr>
          <p:nvPr/>
        </p:nvCxnSpPr>
        <p:spPr>
          <a:xfrm rot="16200000" flipH="1">
            <a:off x="2020073" y="3102967"/>
            <a:ext cx="849465" cy="954981"/>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43" name="肘形连接符 42"/>
          <p:cNvCxnSpPr>
            <a:stCxn id="25" idx="2"/>
            <a:endCxn id="30" idx="0"/>
          </p:cNvCxnSpPr>
          <p:nvPr/>
        </p:nvCxnSpPr>
        <p:spPr>
          <a:xfrm rot="5400000">
            <a:off x="5212041" y="2756771"/>
            <a:ext cx="846955" cy="1644865"/>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46" name="肘形连接符 45"/>
          <p:cNvCxnSpPr>
            <a:stCxn id="25" idx="2"/>
            <a:endCxn id="32" idx="0"/>
          </p:cNvCxnSpPr>
          <p:nvPr/>
        </p:nvCxnSpPr>
        <p:spPr>
          <a:xfrm rot="16200000" flipH="1">
            <a:off x="6858566" y="2755109"/>
            <a:ext cx="843632" cy="1644865"/>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51" name="直接连接符 50"/>
          <p:cNvCxnSpPr>
            <a:stCxn id="25" idx="2"/>
            <a:endCxn id="31" idx="0"/>
          </p:cNvCxnSpPr>
          <p:nvPr/>
        </p:nvCxnSpPr>
        <p:spPr>
          <a:xfrm>
            <a:off x="6457950" y="3155726"/>
            <a:ext cx="0" cy="843632"/>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直接连接符 51"/>
          <p:cNvCxnSpPr>
            <a:stCxn id="27" idx="2"/>
            <a:endCxn id="56" idx="0"/>
          </p:cNvCxnSpPr>
          <p:nvPr/>
        </p:nvCxnSpPr>
        <p:spPr>
          <a:xfrm>
            <a:off x="909346" y="4466857"/>
            <a:ext cx="0" cy="618633"/>
          </a:xfrm>
          <a:prstGeom prst="line">
            <a:avLst/>
          </a:prstGeom>
        </p:spPr>
        <p:style>
          <a:lnRef idx="3">
            <a:schemeClr val="accent1"/>
          </a:lnRef>
          <a:fillRef idx="0">
            <a:schemeClr val="accent1"/>
          </a:fillRef>
          <a:effectRef idx="2">
            <a:schemeClr val="accent1"/>
          </a:effectRef>
          <a:fontRef idx="minor">
            <a:schemeClr val="tx1"/>
          </a:fontRef>
        </p:style>
      </p:cxnSp>
      <p:sp>
        <p:nvSpPr>
          <p:cNvPr id="56" name="矩形 55"/>
          <p:cNvSpPr/>
          <p:nvPr/>
        </p:nvSpPr>
        <p:spPr>
          <a:xfrm>
            <a:off x="93372" y="5085490"/>
            <a:ext cx="1631948" cy="461665"/>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物理文件</a:t>
            </a:r>
            <a:endParaRPr lang="zh-CN" altLang="en-US" sz="2400" b="1" dirty="0">
              <a:latin typeface="华文细黑" panose="02010600040101010101" pitchFamily="2" charset="-122"/>
              <a:ea typeface="华文细黑" panose="02010600040101010101" pitchFamily="2" charset="-122"/>
            </a:endParaRPr>
          </a:p>
        </p:txBody>
      </p:sp>
      <p:sp>
        <p:nvSpPr>
          <p:cNvPr id="61" name="矩形 60"/>
          <p:cNvSpPr/>
          <p:nvPr/>
        </p:nvSpPr>
        <p:spPr>
          <a:xfrm>
            <a:off x="2106322" y="5085487"/>
            <a:ext cx="1631948" cy="461665"/>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逻辑组件</a:t>
            </a:r>
            <a:endParaRPr lang="zh-CN" altLang="en-US" sz="2400" b="1" dirty="0">
              <a:latin typeface="华文细黑" panose="02010600040101010101" pitchFamily="2" charset="-122"/>
              <a:ea typeface="华文细黑" panose="02010600040101010101" pitchFamily="2" charset="-122"/>
            </a:endParaRPr>
          </a:p>
        </p:txBody>
      </p:sp>
      <p:cxnSp>
        <p:nvCxnSpPr>
          <p:cNvPr id="62" name="直接连接符 61"/>
          <p:cNvCxnSpPr>
            <a:stCxn id="28" idx="2"/>
            <a:endCxn id="61" idx="0"/>
          </p:cNvCxnSpPr>
          <p:nvPr/>
        </p:nvCxnSpPr>
        <p:spPr>
          <a:xfrm>
            <a:off x="2922296" y="4466856"/>
            <a:ext cx="0" cy="618631"/>
          </a:xfrm>
          <a:prstGeom prst="line">
            <a:avLst/>
          </a:prstGeom>
        </p:spPr>
        <p:style>
          <a:lnRef idx="3">
            <a:schemeClr val="accent1"/>
          </a:lnRef>
          <a:fillRef idx="0">
            <a:schemeClr val="accent1"/>
          </a:fillRef>
          <a:effectRef idx="2">
            <a:schemeClr val="accent1"/>
          </a:effectRef>
          <a:fontRef idx="minor">
            <a:schemeClr val="tx1"/>
          </a:fontRef>
        </p:style>
      </p:cxnSp>
      <p:sp>
        <p:nvSpPr>
          <p:cNvPr id="65" name="矩形 64"/>
          <p:cNvSpPr/>
          <p:nvPr/>
        </p:nvSpPr>
        <p:spPr>
          <a:xfrm>
            <a:off x="6051569" y="4915757"/>
            <a:ext cx="2460839" cy="830997"/>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上次备份之后被修改的部分</a:t>
            </a:r>
            <a:endParaRPr lang="zh-CN" altLang="en-US" sz="2400" b="1" dirty="0">
              <a:latin typeface="华文细黑" panose="02010600040101010101" pitchFamily="2" charset="-122"/>
              <a:ea typeface="华文细黑" panose="02010600040101010101" pitchFamily="2" charset="-122"/>
            </a:endParaRPr>
          </a:p>
        </p:txBody>
      </p:sp>
      <p:cxnSp>
        <p:nvCxnSpPr>
          <p:cNvPr id="66" name="直接连接符 65"/>
          <p:cNvCxnSpPr>
            <a:stCxn id="31" idx="2"/>
            <a:endCxn id="65" idx="0"/>
          </p:cNvCxnSpPr>
          <p:nvPr/>
        </p:nvCxnSpPr>
        <p:spPr>
          <a:xfrm>
            <a:off x="6457950" y="4461023"/>
            <a:ext cx="824039" cy="454734"/>
          </a:xfrm>
          <a:prstGeom prst="line">
            <a:avLst/>
          </a:prstGeom>
        </p:spPr>
        <p:style>
          <a:lnRef idx="3">
            <a:schemeClr val="accent1"/>
          </a:lnRef>
          <a:fillRef idx="0">
            <a:schemeClr val="accent1"/>
          </a:fillRef>
          <a:effectRef idx="2">
            <a:schemeClr val="accent1"/>
          </a:effectRef>
          <a:fontRef idx="minor">
            <a:schemeClr val="tx1"/>
          </a:fontRef>
        </p:style>
      </p:cxnSp>
      <p:cxnSp>
        <p:nvCxnSpPr>
          <p:cNvPr id="69" name="直接连接符 68"/>
          <p:cNvCxnSpPr>
            <a:stCxn id="32" idx="2"/>
            <a:endCxn id="65" idx="0"/>
          </p:cNvCxnSpPr>
          <p:nvPr/>
        </p:nvCxnSpPr>
        <p:spPr>
          <a:xfrm flipH="1">
            <a:off x="7281989" y="4461023"/>
            <a:ext cx="820826" cy="454734"/>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A0359FA-D625-4310-B545-F187C9061FA8}"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72467" y="1545008"/>
            <a:ext cx="9288933" cy="402170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备份概述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
        <p:nvSpPr>
          <p:cNvPr id="11" name="矩形 10"/>
          <p:cNvSpPr/>
          <p:nvPr/>
        </p:nvSpPr>
        <p:spPr>
          <a:xfrm>
            <a:off x="3521251" y="1573641"/>
            <a:ext cx="2126897"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备份分类</a:t>
            </a:r>
            <a:endParaRPr lang="zh-CN" altLang="en-US" sz="2400" b="1" dirty="0">
              <a:latin typeface="华文细黑" panose="02010600040101010101" pitchFamily="2" charset="-122"/>
              <a:ea typeface="华文细黑" panose="02010600040101010101" pitchFamily="2" charset="-122"/>
            </a:endParaRPr>
          </a:p>
        </p:txBody>
      </p:sp>
      <p:sp>
        <p:nvSpPr>
          <p:cNvPr id="24" name="矩形 23"/>
          <p:cNvSpPr/>
          <p:nvPr/>
        </p:nvSpPr>
        <p:spPr>
          <a:xfrm>
            <a:off x="762491" y="2694061"/>
            <a:ext cx="2409648"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服务器状态</a:t>
            </a:r>
            <a:endParaRPr lang="zh-CN" altLang="en-US" sz="2400" b="1" dirty="0">
              <a:latin typeface="华文细黑" panose="02010600040101010101" pitchFamily="2" charset="-122"/>
              <a:ea typeface="华文细黑" panose="02010600040101010101" pitchFamily="2" charset="-122"/>
            </a:endParaRPr>
          </a:p>
        </p:txBody>
      </p:sp>
      <p:sp>
        <p:nvSpPr>
          <p:cNvPr id="25" name="矩形 24"/>
          <p:cNvSpPr/>
          <p:nvPr/>
        </p:nvSpPr>
        <p:spPr>
          <a:xfrm>
            <a:off x="5253126" y="2694061"/>
            <a:ext cx="2409648"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策略角度</a:t>
            </a:r>
            <a:endParaRPr lang="zh-CN" altLang="en-US" sz="2400" b="1" dirty="0">
              <a:latin typeface="华文细黑" panose="02010600040101010101" pitchFamily="2" charset="-122"/>
              <a:ea typeface="华文细黑" panose="02010600040101010101" pitchFamily="2" charset="-122"/>
            </a:endParaRPr>
          </a:p>
        </p:txBody>
      </p:sp>
      <p:sp>
        <p:nvSpPr>
          <p:cNvPr id="27" name="矩形 26"/>
          <p:cNvSpPr/>
          <p:nvPr/>
        </p:nvSpPr>
        <p:spPr>
          <a:xfrm>
            <a:off x="177420" y="4005192"/>
            <a:ext cx="1463852"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冷备份</a:t>
            </a:r>
            <a:endParaRPr lang="zh-CN" altLang="en-US" sz="2400" b="1" dirty="0">
              <a:latin typeface="华文细黑" panose="02010600040101010101" pitchFamily="2" charset="-122"/>
              <a:ea typeface="华文细黑" panose="02010600040101010101" pitchFamily="2" charset="-122"/>
            </a:endParaRPr>
          </a:p>
        </p:txBody>
      </p:sp>
      <p:sp>
        <p:nvSpPr>
          <p:cNvPr id="28" name="矩形 27"/>
          <p:cNvSpPr/>
          <p:nvPr/>
        </p:nvSpPr>
        <p:spPr>
          <a:xfrm>
            <a:off x="2190370" y="4005191"/>
            <a:ext cx="1463852"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热备份</a:t>
            </a:r>
            <a:endParaRPr lang="zh-CN" altLang="en-US" sz="2400" b="1" dirty="0">
              <a:latin typeface="华文细黑" panose="02010600040101010101" pitchFamily="2" charset="-122"/>
              <a:ea typeface="华文细黑" panose="02010600040101010101" pitchFamily="2" charset="-122"/>
            </a:endParaRPr>
          </a:p>
        </p:txBody>
      </p:sp>
      <p:sp>
        <p:nvSpPr>
          <p:cNvPr id="30" name="矩形 29"/>
          <p:cNvSpPr/>
          <p:nvPr/>
        </p:nvSpPr>
        <p:spPr>
          <a:xfrm>
            <a:off x="4626013" y="4002681"/>
            <a:ext cx="1873251"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一致备份</a:t>
            </a:r>
            <a:endParaRPr lang="zh-CN" altLang="en-US" sz="2400" b="1" dirty="0">
              <a:latin typeface="华文细黑" panose="02010600040101010101" pitchFamily="2" charset="-122"/>
              <a:ea typeface="华文细黑" panose="02010600040101010101" pitchFamily="2" charset="-122"/>
            </a:endParaRPr>
          </a:p>
        </p:txBody>
      </p:sp>
      <p:sp>
        <p:nvSpPr>
          <p:cNvPr id="32" name="矩形 31"/>
          <p:cNvSpPr/>
          <p:nvPr/>
        </p:nvSpPr>
        <p:spPr>
          <a:xfrm>
            <a:off x="6971845" y="3999358"/>
            <a:ext cx="1862896" cy="461665"/>
          </a:xfrm>
          <a:prstGeom prst="rect">
            <a:avLst/>
          </a:prstGeom>
        </p:spPr>
        <p:style>
          <a:lnRef idx="1">
            <a:schemeClr val="accent1"/>
          </a:lnRef>
          <a:fillRef idx="2">
            <a:schemeClr val="accent1"/>
          </a:fillRef>
          <a:effectRef idx="1">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不一致备份</a:t>
            </a:r>
            <a:endParaRPr lang="zh-CN" altLang="en-US" sz="2400" b="1" dirty="0">
              <a:latin typeface="华文细黑" panose="02010600040101010101" pitchFamily="2" charset="-122"/>
              <a:ea typeface="华文细黑" panose="02010600040101010101" pitchFamily="2" charset="-122"/>
            </a:endParaRPr>
          </a:p>
        </p:txBody>
      </p:sp>
      <p:cxnSp>
        <p:nvCxnSpPr>
          <p:cNvPr id="5" name="肘形连接符 4"/>
          <p:cNvCxnSpPr>
            <a:stCxn id="11" idx="2"/>
            <a:endCxn id="24" idx="0"/>
          </p:cNvCxnSpPr>
          <p:nvPr/>
        </p:nvCxnSpPr>
        <p:spPr>
          <a:xfrm rot="5400000">
            <a:off x="2946631" y="1055991"/>
            <a:ext cx="658755" cy="2617385"/>
          </a:xfrm>
          <a:prstGeom prst="bentConnector3">
            <a:avLst/>
          </a:prstGeom>
        </p:spPr>
        <p:style>
          <a:lnRef idx="3">
            <a:schemeClr val="accent1"/>
          </a:lnRef>
          <a:fillRef idx="0">
            <a:schemeClr val="accent1"/>
          </a:fillRef>
          <a:effectRef idx="2">
            <a:schemeClr val="accent1"/>
          </a:effectRef>
          <a:fontRef idx="minor">
            <a:schemeClr val="tx1"/>
          </a:fontRef>
        </p:style>
      </p:cxnSp>
      <p:cxnSp>
        <p:nvCxnSpPr>
          <p:cNvPr id="34" name="肘形连接符 33"/>
          <p:cNvCxnSpPr>
            <a:stCxn id="11" idx="2"/>
            <a:endCxn id="25" idx="0"/>
          </p:cNvCxnSpPr>
          <p:nvPr/>
        </p:nvCxnSpPr>
        <p:spPr>
          <a:xfrm rot="16200000" flipH="1">
            <a:off x="5191948" y="1428058"/>
            <a:ext cx="658755" cy="1873250"/>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37" name="肘形连接符 36"/>
          <p:cNvCxnSpPr>
            <a:stCxn id="24" idx="2"/>
            <a:endCxn id="27" idx="0"/>
          </p:cNvCxnSpPr>
          <p:nvPr/>
        </p:nvCxnSpPr>
        <p:spPr>
          <a:xfrm rot="5400000">
            <a:off x="1013598" y="3051475"/>
            <a:ext cx="849466" cy="1057969"/>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40" name="肘形连接符 39"/>
          <p:cNvCxnSpPr>
            <a:stCxn id="24" idx="2"/>
            <a:endCxn id="28" idx="0"/>
          </p:cNvCxnSpPr>
          <p:nvPr/>
        </p:nvCxnSpPr>
        <p:spPr>
          <a:xfrm rot="16200000" flipH="1">
            <a:off x="2020073" y="3102967"/>
            <a:ext cx="849465" cy="954981"/>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43" name="肘形连接符 42"/>
          <p:cNvCxnSpPr>
            <a:stCxn id="25" idx="2"/>
            <a:endCxn id="30" idx="0"/>
          </p:cNvCxnSpPr>
          <p:nvPr/>
        </p:nvCxnSpPr>
        <p:spPr>
          <a:xfrm rot="5400000">
            <a:off x="5586818" y="3131548"/>
            <a:ext cx="846955" cy="895311"/>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46" name="肘形连接符 45"/>
          <p:cNvCxnSpPr>
            <a:stCxn id="25" idx="2"/>
            <a:endCxn id="32" idx="0"/>
          </p:cNvCxnSpPr>
          <p:nvPr/>
        </p:nvCxnSpPr>
        <p:spPr>
          <a:xfrm rot="16200000" flipH="1">
            <a:off x="6758805" y="2854870"/>
            <a:ext cx="843632" cy="1445343"/>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52" name="直接连接符 51"/>
          <p:cNvCxnSpPr>
            <a:stCxn id="27" idx="2"/>
            <a:endCxn id="56" idx="0"/>
          </p:cNvCxnSpPr>
          <p:nvPr/>
        </p:nvCxnSpPr>
        <p:spPr>
          <a:xfrm>
            <a:off x="909346" y="4466857"/>
            <a:ext cx="0" cy="633565"/>
          </a:xfrm>
          <a:prstGeom prst="line">
            <a:avLst/>
          </a:prstGeom>
        </p:spPr>
        <p:style>
          <a:lnRef idx="3">
            <a:schemeClr val="accent1"/>
          </a:lnRef>
          <a:fillRef idx="0">
            <a:schemeClr val="accent1"/>
          </a:fillRef>
          <a:effectRef idx="2">
            <a:schemeClr val="accent1"/>
          </a:effectRef>
          <a:fontRef idx="minor">
            <a:schemeClr val="tx1"/>
          </a:fontRef>
        </p:style>
      </p:cxnSp>
      <p:sp>
        <p:nvSpPr>
          <p:cNvPr id="56" name="矩形 55"/>
          <p:cNvSpPr/>
          <p:nvPr/>
        </p:nvSpPr>
        <p:spPr>
          <a:xfrm>
            <a:off x="34523" y="5100422"/>
            <a:ext cx="1749646" cy="461665"/>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数据库关闭</a:t>
            </a:r>
            <a:endParaRPr lang="zh-CN" altLang="en-US" sz="2400" b="1" dirty="0">
              <a:latin typeface="华文细黑" panose="02010600040101010101" pitchFamily="2" charset="-122"/>
              <a:ea typeface="华文细黑" panose="02010600040101010101" pitchFamily="2" charset="-122"/>
            </a:endParaRPr>
          </a:p>
        </p:txBody>
      </p:sp>
      <p:sp>
        <p:nvSpPr>
          <p:cNvPr id="61" name="矩形 60"/>
          <p:cNvSpPr/>
          <p:nvPr/>
        </p:nvSpPr>
        <p:spPr>
          <a:xfrm>
            <a:off x="2016381" y="5085487"/>
            <a:ext cx="1791119" cy="830997"/>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数据库运行</a:t>
            </a:r>
            <a:endParaRPr lang="en-US" altLang="zh-CN" sz="2400" b="1" dirty="0">
              <a:latin typeface="华文细黑" panose="02010600040101010101" pitchFamily="2" charset="-122"/>
              <a:ea typeface="华文细黑" panose="02010600040101010101" pitchFamily="2" charset="-122"/>
            </a:endParaRPr>
          </a:p>
          <a:p>
            <a:pPr algn="ctr"/>
            <a:r>
              <a:rPr lang="zh-CN" altLang="en-US" sz="2400" b="1" dirty="0">
                <a:latin typeface="华文细黑" panose="02010600040101010101" pitchFamily="2" charset="-122"/>
                <a:ea typeface="华文细黑" panose="02010600040101010101" pitchFamily="2" charset="-122"/>
              </a:rPr>
              <a:t>归档模式</a:t>
            </a:r>
            <a:endParaRPr lang="zh-CN" altLang="en-US" sz="2400" b="1" dirty="0">
              <a:latin typeface="华文细黑" panose="02010600040101010101" pitchFamily="2" charset="-122"/>
              <a:ea typeface="华文细黑" panose="02010600040101010101" pitchFamily="2" charset="-122"/>
            </a:endParaRPr>
          </a:p>
        </p:txBody>
      </p:sp>
      <p:cxnSp>
        <p:nvCxnSpPr>
          <p:cNvPr id="62" name="直接连接符 61"/>
          <p:cNvCxnSpPr>
            <a:stCxn id="28" idx="2"/>
            <a:endCxn id="61" idx="0"/>
          </p:cNvCxnSpPr>
          <p:nvPr/>
        </p:nvCxnSpPr>
        <p:spPr>
          <a:xfrm flipH="1">
            <a:off x="2911941" y="4466856"/>
            <a:ext cx="10355" cy="618631"/>
          </a:xfrm>
          <a:prstGeom prst="line">
            <a:avLst/>
          </a:prstGeom>
        </p:spPr>
        <p:style>
          <a:lnRef idx="3">
            <a:schemeClr val="accent1"/>
          </a:lnRef>
          <a:fillRef idx="0">
            <a:schemeClr val="accent1"/>
          </a:fillRef>
          <a:effectRef idx="2">
            <a:schemeClr val="accent1"/>
          </a:effectRef>
          <a:fontRef idx="minor">
            <a:schemeClr val="tx1"/>
          </a:fontRef>
        </p:style>
      </p:cxnSp>
      <p:sp>
        <p:nvSpPr>
          <p:cNvPr id="35" name="矩形 34"/>
          <p:cNvSpPr/>
          <p:nvPr/>
        </p:nvSpPr>
        <p:spPr>
          <a:xfrm>
            <a:off x="5562640" y="4944752"/>
            <a:ext cx="2460839" cy="461665"/>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a:spAutoFit/>
          </a:bodyPr>
          <a:lstStyle/>
          <a:p>
            <a:pPr algn="ctr"/>
            <a:r>
              <a:rPr lang="zh-CN" altLang="en-US" sz="2400" b="1" dirty="0">
                <a:latin typeface="华文细黑" panose="02010600040101010101" pitchFamily="2" charset="-122"/>
                <a:ea typeface="华文细黑" panose="02010600040101010101" pitchFamily="2" charset="-122"/>
              </a:rPr>
              <a:t>归档模式</a:t>
            </a:r>
            <a:endParaRPr lang="zh-CN" altLang="en-US" sz="2400" b="1" dirty="0">
              <a:latin typeface="华文细黑" panose="02010600040101010101" pitchFamily="2" charset="-122"/>
              <a:ea typeface="华文细黑" panose="02010600040101010101" pitchFamily="2" charset="-122"/>
            </a:endParaRPr>
          </a:p>
        </p:txBody>
      </p:sp>
      <p:cxnSp>
        <p:nvCxnSpPr>
          <p:cNvPr id="36" name="直接连接符 35"/>
          <p:cNvCxnSpPr>
            <a:endCxn id="35" idx="0"/>
          </p:cNvCxnSpPr>
          <p:nvPr/>
        </p:nvCxnSpPr>
        <p:spPr>
          <a:xfrm>
            <a:off x="5969021" y="4490018"/>
            <a:ext cx="824039" cy="454734"/>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直接连接符 37"/>
          <p:cNvCxnSpPr>
            <a:endCxn id="35" idx="0"/>
          </p:cNvCxnSpPr>
          <p:nvPr/>
        </p:nvCxnSpPr>
        <p:spPr>
          <a:xfrm flipH="1">
            <a:off x="6793060" y="4490018"/>
            <a:ext cx="820826" cy="454734"/>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21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indent="457200">
              <a:lnSpc>
                <a:spcPct val="150000"/>
              </a:lnSpc>
            </a:pPr>
            <a:r>
              <a:rPr lang="zh-CN" altLang="en-US" sz="2400" b="1" dirty="0">
                <a:solidFill>
                  <a:schemeClr val="tx1"/>
                </a:solidFill>
                <a:latin typeface="Euclid" panose="02020503060505020303" pitchFamily="18" charset="0"/>
                <a:ea typeface="华文细黑" panose="02010600040101010101" pitchFamily="2" charset="-122"/>
              </a:rPr>
              <a:t>恢复是指在数据库发生故障时，使用备份加载到数据库，使数据库恢复到备份时的正确状态。</a:t>
            </a:r>
            <a:endParaRPr lang="zh-CN" altLang="en-US" sz="2400" b="1" dirty="0">
              <a:solidFill>
                <a:schemeClr val="tx1"/>
              </a:solidFill>
              <a:latin typeface="Euclid" panose="02020503060505020303" pitchFamily="18" charset="0"/>
              <a:ea typeface="华文细黑" panose="02010600040101010101" pitchFamily="2" charset="-122"/>
            </a:endParaRPr>
          </a:p>
          <a:p>
            <a:pPr indent="457200">
              <a:lnSpc>
                <a:spcPct val="150000"/>
              </a:lnSpc>
            </a:pPr>
            <a:r>
              <a:rPr lang="en-US" altLang="zh-CN" sz="2400" b="1" dirty="0">
                <a:solidFill>
                  <a:schemeClr val="tx1"/>
                </a:solidFill>
                <a:latin typeface="Euclid" panose="02020503060505020303" pitchFamily="18" charset="0"/>
                <a:ea typeface="华文细黑" panose="02010600040101010101" pitchFamily="2" charset="-122"/>
              </a:rPr>
              <a:t>1</a:t>
            </a:r>
            <a:r>
              <a:rPr lang="zh-CN" altLang="en-US" sz="2400" b="1" dirty="0">
                <a:solidFill>
                  <a:schemeClr val="tx1"/>
                </a:solidFill>
                <a:latin typeface="Euclid" panose="02020503060505020303" pitchFamily="18" charset="0"/>
                <a:ea typeface="华文细黑" panose="02010600040101010101" pitchFamily="2" charset="-122"/>
              </a:rPr>
              <a:t>．根据故障原因，恢复可以分为实例恢复和介质恢复。</a:t>
            </a:r>
            <a:endParaRPr lang="zh-CN" altLang="en-US" sz="2400" b="1" dirty="0">
              <a:solidFill>
                <a:schemeClr val="tx1"/>
              </a:solidFill>
              <a:latin typeface="Euclid" panose="02020503060505020303" pitchFamily="18" charset="0"/>
              <a:ea typeface="华文细黑" panose="02010600040101010101" pitchFamily="2"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）实例恢复</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实例恢复叫自动恢复，指当</a:t>
            </a:r>
            <a:r>
              <a:rPr lang="en-US" altLang="zh-CN" sz="2400" b="1" dirty="0">
                <a:solidFill>
                  <a:schemeClr val="tx1"/>
                </a:solidFill>
                <a:latin typeface="仿宋" panose="02010609060101010101" pitchFamily="49" charset="-122"/>
                <a:ea typeface="仿宋" panose="02010609060101010101" pitchFamily="49" charset="-122"/>
              </a:rPr>
              <a:t>Oracle</a:t>
            </a:r>
            <a:r>
              <a:rPr lang="zh-CN" altLang="en-US" sz="2400" b="1" dirty="0">
                <a:solidFill>
                  <a:schemeClr val="tx1"/>
                </a:solidFill>
                <a:latin typeface="仿宋" panose="02010609060101010101" pitchFamily="49" charset="-122"/>
                <a:ea typeface="仿宋" panose="02010609060101010101" pitchFamily="49" charset="-122"/>
              </a:rPr>
              <a:t>实例出现失败后，</a:t>
            </a:r>
            <a:r>
              <a:rPr lang="en-US" altLang="zh-CN" sz="2400" b="1" dirty="0">
                <a:solidFill>
                  <a:schemeClr val="tx1"/>
                </a:solidFill>
                <a:latin typeface="仿宋" panose="02010609060101010101" pitchFamily="49" charset="-122"/>
                <a:ea typeface="仿宋" panose="02010609060101010101" pitchFamily="49" charset="-122"/>
              </a:rPr>
              <a:t>Oracle</a:t>
            </a:r>
            <a:r>
              <a:rPr lang="zh-CN" altLang="en-US" sz="2400" b="1" dirty="0">
                <a:solidFill>
                  <a:schemeClr val="tx1"/>
                </a:solidFill>
                <a:latin typeface="仿宋" panose="02010609060101010101" pitchFamily="49" charset="-122"/>
                <a:ea typeface="仿宋" panose="02010609060101010101" pitchFamily="49" charset="-122"/>
              </a:rPr>
              <a:t>自动进行的恢复。</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）介质恢复</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指当存放数据库的介质出现故障时所作的恢复。</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恢复</a:t>
            </a:r>
            <a:r>
              <a:rPr lang="en-US" altLang="zh-CN" sz="2800" b="1" dirty="0">
                <a:solidFill>
                  <a:srgbClr val="C00000"/>
                </a:solidFill>
                <a:latin typeface="华文中宋" panose="02010600040101010101" pitchFamily="2" charset="-122"/>
                <a:ea typeface="华文中宋" panose="02010600040101010101" pitchFamily="2" charset="-122"/>
              </a:rPr>
              <a:t>(Recovery)</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21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indent="457200">
              <a:lnSpc>
                <a:spcPct val="150000"/>
              </a:lnSpc>
            </a:pPr>
            <a:r>
              <a:rPr lang="en-US" altLang="zh-CN" sz="2400" b="1" dirty="0">
                <a:solidFill>
                  <a:schemeClr val="tx1"/>
                </a:solidFill>
                <a:latin typeface="Euclid" panose="02020503060505020303" pitchFamily="18" charset="0"/>
                <a:ea typeface="华文细黑" panose="02010600040101010101" pitchFamily="2" charset="-122"/>
              </a:rPr>
              <a:t>2</a:t>
            </a:r>
            <a:r>
              <a:rPr lang="zh-CN" altLang="en-US" sz="2400" b="1" dirty="0">
                <a:solidFill>
                  <a:schemeClr val="tx1"/>
                </a:solidFill>
                <a:latin typeface="Euclid" panose="02020503060505020303" pitchFamily="18" charset="0"/>
                <a:ea typeface="华文细黑" panose="02010600040101010101" pitchFamily="2" charset="-122"/>
              </a:rPr>
              <a:t>．根据数据库使用的备份不同，恢复可以分为逻辑恢复和物理恢复。</a:t>
            </a:r>
            <a:endParaRPr lang="zh-CN" altLang="en-US" sz="2400" b="1" dirty="0">
              <a:solidFill>
                <a:schemeClr val="tx1"/>
              </a:solidFill>
              <a:latin typeface="Euclid" panose="02020503060505020303" pitchFamily="18" charset="0"/>
              <a:ea typeface="华文细黑" panose="02010600040101010101" pitchFamily="2"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）逻辑恢复</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利用逻辑备份的二进制的文件，使用</a:t>
            </a:r>
            <a:r>
              <a:rPr lang="en-US" altLang="zh-CN" sz="2400" b="1" dirty="0">
                <a:solidFill>
                  <a:schemeClr val="tx1"/>
                </a:solidFill>
                <a:latin typeface="仿宋" panose="02010609060101010101" pitchFamily="49" charset="-122"/>
                <a:ea typeface="仿宋" panose="02010609060101010101" pitchFamily="49" charset="-122"/>
              </a:rPr>
              <a:t>Oracle </a:t>
            </a:r>
            <a:r>
              <a:rPr lang="zh-CN" altLang="en-US" sz="2400" b="1" dirty="0">
                <a:solidFill>
                  <a:schemeClr val="tx1"/>
                </a:solidFill>
                <a:latin typeface="仿宋" panose="02010609060101010101" pitchFamily="49" charset="-122"/>
                <a:ea typeface="仿宋" panose="02010609060101010101" pitchFamily="49" charset="-122"/>
              </a:rPr>
              <a:t>提供的工具（例如</a:t>
            </a:r>
            <a:r>
              <a:rPr lang="en-US" altLang="zh-CN" sz="2400" b="1" dirty="0">
                <a:solidFill>
                  <a:schemeClr val="tx1"/>
                </a:solidFill>
                <a:latin typeface="仿宋" panose="02010609060101010101" pitchFamily="49" charset="-122"/>
                <a:ea typeface="仿宋" panose="02010609060101010101" pitchFamily="49" charset="-122"/>
              </a:rPr>
              <a:t>Import</a:t>
            </a: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err="1">
                <a:solidFill>
                  <a:schemeClr val="tx1"/>
                </a:solidFill>
                <a:latin typeface="仿宋" panose="02010609060101010101" pitchFamily="49" charset="-122"/>
                <a:ea typeface="仿宋" panose="02010609060101010101" pitchFamily="49" charset="-122"/>
              </a:rPr>
              <a:t>Impdp</a:t>
            </a:r>
            <a:r>
              <a:rPr lang="zh-CN" altLang="en-US" sz="2400" b="1" dirty="0">
                <a:solidFill>
                  <a:schemeClr val="tx1"/>
                </a:solidFill>
                <a:latin typeface="仿宋" panose="02010609060101010101" pitchFamily="49" charset="-122"/>
                <a:ea typeface="仿宋" panose="02010609060101010101" pitchFamily="49" charset="-122"/>
              </a:rPr>
              <a:t>）将部分信息或全部信息导入数据库，从而进行恢复。</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）物理恢复</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使用物理备份的进行恢复，是在操作系统级别上进行的。</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恢复</a:t>
            </a:r>
            <a:r>
              <a:rPr lang="en-US" altLang="zh-CN" sz="2800" b="1" dirty="0">
                <a:solidFill>
                  <a:srgbClr val="C00000"/>
                </a:solidFill>
                <a:latin typeface="华文中宋" panose="02010600040101010101" pitchFamily="2" charset="-122"/>
                <a:ea typeface="华文中宋" panose="02010600040101010101" pitchFamily="2" charset="-122"/>
              </a:rPr>
              <a:t>(Recovery)</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21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indent="457200">
              <a:lnSpc>
                <a:spcPct val="150000"/>
              </a:lnSpc>
            </a:pPr>
            <a:r>
              <a:rPr lang="en-US" altLang="zh-CN" sz="2400" b="1" dirty="0">
                <a:solidFill>
                  <a:schemeClr val="tx1"/>
                </a:solidFill>
                <a:latin typeface="Euclid" panose="02020503060505020303" pitchFamily="18" charset="0"/>
                <a:ea typeface="华文细黑" panose="02010600040101010101" pitchFamily="2" charset="-122"/>
              </a:rPr>
              <a:t>3</a:t>
            </a:r>
            <a:r>
              <a:rPr lang="zh-CN" altLang="en-US" sz="2400" b="1" dirty="0">
                <a:solidFill>
                  <a:schemeClr val="tx1"/>
                </a:solidFill>
                <a:latin typeface="Euclid" panose="02020503060505020303" pitchFamily="18" charset="0"/>
                <a:ea typeface="华文细黑" panose="02010600040101010101" pitchFamily="2" charset="-122"/>
              </a:rPr>
              <a:t>．根据数据库恢复程度的不同，恢复可以分为完全恢复和不完全恢复。</a:t>
            </a:r>
            <a:endParaRPr lang="zh-CN" altLang="en-US" sz="2400" b="1" dirty="0">
              <a:solidFill>
                <a:schemeClr val="tx1"/>
              </a:solidFill>
              <a:latin typeface="Euclid" panose="02020503060505020303" pitchFamily="18" charset="0"/>
              <a:ea typeface="华文细黑" panose="02010600040101010101" pitchFamily="2"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）完全恢复</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利用备份使数据库恢复到出现故障时的状态。</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a:t>
            </a: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）不完全恢复</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r>
              <a:rPr lang="zh-CN" altLang="en-US" sz="2400" b="1" dirty="0">
                <a:solidFill>
                  <a:schemeClr val="tx1"/>
                </a:solidFill>
                <a:latin typeface="仿宋" panose="02010609060101010101" pitchFamily="49" charset="-122"/>
                <a:ea typeface="仿宋" panose="02010609060101010101" pitchFamily="49" charset="-122"/>
              </a:rPr>
              <a:t>利用备份使数据库恢复到出现故障时刻之前的某个状态。</a:t>
            </a:r>
            <a:endParaRPr lang="zh-CN" altLang="en-US" sz="2400" b="1" dirty="0">
              <a:solidFill>
                <a:schemeClr val="tx1"/>
              </a:solidFill>
              <a:latin typeface="仿宋" panose="02010609060101010101" pitchFamily="49" charset="-122"/>
              <a:ea typeface="仿宋" panose="02010609060101010101" pitchFamily="49" charset="-122"/>
            </a:endParaRPr>
          </a:p>
          <a:p>
            <a:pPr indent="457200">
              <a:lnSpc>
                <a:spcPct val="150000"/>
              </a:lnSpc>
            </a:pP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恢复</a:t>
            </a:r>
            <a:r>
              <a:rPr lang="en-US" altLang="zh-CN" sz="2800" b="1" dirty="0">
                <a:solidFill>
                  <a:srgbClr val="C00000"/>
                </a:solidFill>
                <a:latin typeface="华文中宋" panose="02010600040101010101" pitchFamily="2" charset="-122"/>
                <a:ea typeface="华文中宋" panose="02010600040101010101" pitchFamily="2" charset="-122"/>
              </a:rPr>
              <a:t>(Recovery)</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253896" y="-144540"/>
            <a:ext cx="7886700" cy="1325563"/>
          </a:xfrm>
        </p:spPr>
        <p:txBody>
          <a:bodyPr>
            <a:normAutofit/>
          </a:bodyPr>
          <a:lstStyle/>
          <a:p>
            <a:pPr eaLnBrk="1" hangingPunct="1"/>
            <a:r>
              <a:rPr lang="zh-CN" altLang="en-US" sz="3200" b="1" dirty="0">
                <a:ln w="0"/>
                <a:latin typeface="华文细黑" panose="02010600040101010101" pitchFamily="2" charset="-122"/>
                <a:ea typeface="华文细黑" panose="02010600040101010101" pitchFamily="2" charset="-122"/>
                <a:cs typeface="+mn-cs"/>
              </a:rPr>
              <a:t>备份策略</a:t>
            </a:r>
            <a:endParaRPr lang="zh-CN" altLang="en-US" sz="3200" b="1" dirty="0">
              <a:ln w="0"/>
              <a:latin typeface="华文细黑" panose="02010600040101010101" pitchFamily="2" charset="-122"/>
              <a:ea typeface="华文细黑" panose="02010600040101010101" pitchFamily="2" charset="-122"/>
              <a:cs typeface="+mn-cs"/>
            </a:endParaRPr>
          </a:p>
        </p:txBody>
      </p:sp>
      <p:sp>
        <p:nvSpPr>
          <p:cNvPr id="13315" name="内容占位符 2"/>
          <p:cNvSpPr>
            <a:spLocks noGrp="1"/>
          </p:cNvSpPr>
          <p:nvPr>
            <p:ph idx="1"/>
          </p:nvPr>
        </p:nvSpPr>
        <p:spPr>
          <a:xfrm>
            <a:off x="0" y="801193"/>
            <a:ext cx="9144000" cy="5809469"/>
          </a:xfrm>
          <a:solidFill>
            <a:schemeClr val="accent6">
              <a:lumMod val="20000"/>
              <a:lumOff val="80000"/>
            </a:schemeClr>
          </a:solidFill>
        </p:spPr>
        <p:txBody>
          <a:bodyPr/>
          <a:lstStyle/>
          <a:p>
            <a:pPr marL="457200" indent="-457200" eaLnBrk="1" hangingPunct="1">
              <a:buFont typeface="Myriad Roman" pitchFamily="34" charset="0"/>
              <a:buAutoNum type="arabicPeriod"/>
            </a:pPr>
            <a:r>
              <a:rPr lang="zh-CN" altLang="en-US" sz="2200" b="1" dirty="0">
                <a:solidFill>
                  <a:srgbClr val="002060"/>
                </a:solidFill>
                <a:latin typeface="华文中宋" panose="02010600040101010101" pitchFamily="2" charset="-122"/>
                <a:ea typeface="华文中宋" panose="02010600040101010101" pitchFamily="2" charset="-122"/>
              </a:rPr>
              <a:t>在刚建立数据库时，应该立即进行数据库的完全备份；</a:t>
            </a:r>
            <a:endParaRPr lang="zh-CN" altLang="en-US" sz="2200" b="1" dirty="0">
              <a:solidFill>
                <a:srgbClr val="002060"/>
              </a:solidFill>
              <a:latin typeface="华文中宋" panose="02010600040101010101" pitchFamily="2" charset="-122"/>
              <a:ea typeface="华文中宋" panose="02010600040101010101" pitchFamily="2" charset="-122"/>
            </a:endParaRPr>
          </a:p>
          <a:p>
            <a:pPr marL="457200" indent="-457200" eaLnBrk="1" hangingPunct="1">
              <a:buFont typeface="Myriad Roman" pitchFamily="34" charset="0"/>
              <a:buAutoNum type="arabicPeriod"/>
            </a:pPr>
            <a:r>
              <a:rPr lang="zh-CN" altLang="en-US" sz="2200" b="1" dirty="0">
                <a:solidFill>
                  <a:srgbClr val="002060"/>
                </a:solidFill>
                <a:latin typeface="华文中宋" panose="02010600040101010101" pitchFamily="2" charset="-122"/>
                <a:ea typeface="华文中宋" panose="02010600040101010101" pitchFamily="2" charset="-122"/>
              </a:rPr>
              <a:t>将所有数据库备份保存在一个独立磁盘或磁盘组上，并通过使用基于</a:t>
            </a:r>
            <a:r>
              <a:rPr lang="en-US" altLang="zh-CN" sz="2200" b="1" dirty="0">
                <a:solidFill>
                  <a:srgbClr val="002060"/>
                </a:solidFill>
                <a:latin typeface="华文中宋" panose="02010600040101010101" pitchFamily="2" charset="-122"/>
                <a:ea typeface="华文中宋" panose="02010600040101010101" pitchFamily="2" charset="-122"/>
              </a:rPr>
              <a:t>RAID</a:t>
            </a:r>
            <a:r>
              <a:rPr lang="zh-CN" altLang="en-US" sz="2200" b="1" dirty="0">
                <a:solidFill>
                  <a:srgbClr val="002060"/>
                </a:solidFill>
                <a:latin typeface="华文中宋" panose="02010600040101010101" pitchFamily="2" charset="-122"/>
                <a:ea typeface="华文中宋" panose="02010600040101010101" pitchFamily="2" charset="-122"/>
              </a:rPr>
              <a:t>的存储系统来建立系统冗余数据；</a:t>
            </a:r>
            <a:endParaRPr lang="zh-CN" altLang="en-US" sz="2200" b="1" dirty="0">
              <a:solidFill>
                <a:srgbClr val="002060"/>
              </a:solidFill>
              <a:latin typeface="华文中宋" panose="02010600040101010101" pitchFamily="2" charset="-122"/>
              <a:ea typeface="华文中宋" panose="02010600040101010101" pitchFamily="2" charset="-122"/>
            </a:endParaRPr>
          </a:p>
          <a:p>
            <a:pPr marL="457200" indent="-457200" eaLnBrk="1" hangingPunct="1">
              <a:buFont typeface="Myriad Roman" pitchFamily="34" charset="0"/>
              <a:buAutoNum type="arabicPeriod"/>
            </a:pPr>
            <a:r>
              <a:rPr lang="zh-CN" altLang="en-US" sz="2200" b="1" dirty="0">
                <a:solidFill>
                  <a:srgbClr val="002060"/>
                </a:solidFill>
                <a:latin typeface="华文中宋" panose="02010600040101010101" pitchFamily="2" charset="-122"/>
                <a:ea typeface="华文中宋" panose="02010600040101010101" pitchFamily="2" charset="-122"/>
              </a:rPr>
              <a:t>应该保持控制文件的多路复用，且控制文件的副本应该存放在不同磁盘控制器下的不同磁盘设备上；</a:t>
            </a:r>
            <a:endParaRPr lang="zh-CN" altLang="en-US" sz="2200" b="1" dirty="0">
              <a:solidFill>
                <a:srgbClr val="002060"/>
              </a:solidFill>
              <a:latin typeface="华文中宋" panose="02010600040101010101" pitchFamily="2" charset="-122"/>
              <a:ea typeface="华文中宋" panose="02010600040101010101" pitchFamily="2" charset="-122"/>
            </a:endParaRPr>
          </a:p>
          <a:p>
            <a:pPr marL="457200" indent="-457200" eaLnBrk="1" hangingPunct="1">
              <a:buFont typeface="Myriad Roman" pitchFamily="34" charset="0"/>
              <a:buAutoNum type="arabicPeriod"/>
            </a:pPr>
            <a:r>
              <a:rPr lang="zh-CN" altLang="en-US" sz="2200" b="1" dirty="0">
                <a:solidFill>
                  <a:srgbClr val="002060"/>
                </a:solidFill>
                <a:latin typeface="华文中宋" panose="02010600040101010101" pitchFamily="2" charset="-122"/>
                <a:ea typeface="华文中宋" panose="02010600040101010101" pitchFamily="2" charset="-122"/>
              </a:rPr>
              <a:t>应该保持归档重做日志文件的多个拷贝。</a:t>
            </a:r>
            <a:endParaRPr lang="zh-CN" altLang="en-US" sz="2200" b="1" dirty="0">
              <a:solidFill>
                <a:srgbClr val="002060"/>
              </a:solidFill>
              <a:latin typeface="华文中宋" panose="02010600040101010101" pitchFamily="2" charset="-122"/>
              <a:ea typeface="华文中宋" panose="02010600040101010101" pitchFamily="2" charset="-122"/>
            </a:endParaRPr>
          </a:p>
          <a:p>
            <a:pPr marL="457200" indent="-457200" eaLnBrk="1" hangingPunct="1">
              <a:buFont typeface="Myriad Roman" pitchFamily="34" charset="0"/>
              <a:buAutoNum type="arabicPeriod"/>
            </a:pPr>
            <a:r>
              <a:rPr lang="zh-CN" altLang="en-US" sz="2200" b="1" dirty="0">
                <a:solidFill>
                  <a:srgbClr val="002060"/>
                </a:solidFill>
                <a:latin typeface="华文中宋" panose="02010600040101010101" pitchFamily="2" charset="-122"/>
                <a:ea typeface="华文中宋" panose="02010600040101010101" pitchFamily="2" charset="-122"/>
              </a:rPr>
              <a:t>在磁盘上保持最小备份和数据库文件前滚所需的所有归档重组日志文件；</a:t>
            </a:r>
            <a:endParaRPr lang="zh-CN" altLang="en-US" sz="2200" b="1" dirty="0">
              <a:solidFill>
                <a:srgbClr val="002060"/>
              </a:solidFill>
              <a:latin typeface="华文中宋" panose="02010600040101010101" pitchFamily="2" charset="-122"/>
              <a:ea typeface="华文中宋" panose="02010600040101010101" pitchFamily="2" charset="-122"/>
            </a:endParaRPr>
          </a:p>
          <a:p>
            <a:pPr marL="457200" indent="-457200" eaLnBrk="1" hangingPunct="1">
              <a:buFont typeface="Myriad Roman" pitchFamily="34" charset="0"/>
              <a:buAutoNum type="arabicPeriod"/>
            </a:pPr>
            <a:r>
              <a:rPr lang="zh-CN" altLang="en-US" sz="2200" b="1" dirty="0">
                <a:solidFill>
                  <a:srgbClr val="002060"/>
                </a:solidFill>
                <a:latin typeface="华文中宋" panose="02010600040101010101" pitchFamily="2" charset="-122"/>
                <a:ea typeface="华文中宋" panose="02010600040101010101" pitchFamily="2" charset="-122"/>
              </a:rPr>
              <a:t> 保持多个联机日志文件组，每个组中至少应该有两个日志成员，同一日志组的多个成员应该分散存放在不同的磁盘上；</a:t>
            </a:r>
            <a:endParaRPr lang="zh-CN" altLang="en-US" sz="2200" b="1" dirty="0">
              <a:solidFill>
                <a:srgbClr val="002060"/>
              </a:solidFill>
              <a:latin typeface="华文中宋" panose="02010600040101010101" pitchFamily="2" charset="-122"/>
              <a:ea typeface="华文中宋" panose="02010600040101010101" pitchFamily="2" charset="-122"/>
            </a:endParaRPr>
          </a:p>
          <a:p>
            <a:pPr marL="457200" indent="-457200" eaLnBrk="1" hangingPunct="1">
              <a:buFont typeface="Myriad Roman" pitchFamily="34" charset="0"/>
              <a:buAutoNum type="arabicPeriod"/>
            </a:pPr>
            <a:r>
              <a:rPr lang="zh-CN" altLang="en-US" sz="2200" b="1" dirty="0">
                <a:solidFill>
                  <a:srgbClr val="002060"/>
                </a:solidFill>
                <a:latin typeface="华文中宋" panose="02010600040101010101" pitchFamily="2" charset="-122"/>
                <a:ea typeface="华文中宋" panose="02010600040101010101" pitchFamily="2" charset="-122"/>
              </a:rPr>
              <a:t> 保证两个归档重做日志文件的归档目标，不同归档目标应分散于不同的磁盘，且不要与数据库文件或联机重做日志文件存储在同一个物理磁盘设备上；</a:t>
            </a:r>
            <a:endParaRPr lang="zh-CN" altLang="en-US" sz="2200" b="1" dirty="0">
              <a:solidFill>
                <a:srgbClr val="002060"/>
              </a:solidFill>
              <a:latin typeface="华文中宋" panose="02010600040101010101" pitchFamily="2" charset="-122"/>
              <a:ea typeface="华文中宋" panose="02010600040101010101" pitchFamily="2" charset="-122"/>
            </a:endParaRPr>
          </a:p>
          <a:p>
            <a:pPr marL="457200" indent="-457200" eaLnBrk="1" hangingPunct="1">
              <a:buFont typeface="Myriad Roman" pitchFamily="34" charset="0"/>
              <a:buAutoNum type="arabicPeriod"/>
            </a:pPr>
            <a:r>
              <a:rPr lang="zh-CN" altLang="en-US" sz="2200" b="1" dirty="0">
                <a:solidFill>
                  <a:srgbClr val="002060"/>
                </a:solidFill>
                <a:latin typeface="华文中宋" panose="02010600040101010101" pitchFamily="2" charset="-122"/>
                <a:ea typeface="华文中宋" panose="02010600040101010101" pitchFamily="2" charset="-122"/>
              </a:rPr>
              <a:t>定期执行数据库备份以减少恢复时间；</a:t>
            </a:r>
            <a:endParaRPr lang="zh-CN" altLang="en-US" sz="2200" b="1" dirty="0">
              <a:solidFill>
                <a:srgbClr val="002060"/>
              </a:solidFill>
              <a:latin typeface="华文中宋" panose="02010600040101010101" pitchFamily="2" charset="-122"/>
              <a:ea typeface="华文中宋" panose="02010600040101010101" pitchFamily="2" charset="-122"/>
            </a:endParaRPr>
          </a:p>
          <a:p>
            <a:pPr marL="457200" indent="-457200" eaLnBrk="1" hangingPunct="1">
              <a:buFont typeface="Myriad Roman" pitchFamily="34" charset="0"/>
              <a:buAutoNum type="arabicPeriod"/>
            </a:pPr>
            <a:r>
              <a:rPr lang="zh-CN" altLang="en-US" sz="2200" b="1" dirty="0">
                <a:solidFill>
                  <a:srgbClr val="002060"/>
                </a:solidFill>
                <a:latin typeface="华文中宋" panose="02010600040101010101" pitchFamily="2" charset="-122"/>
                <a:ea typeface="华文中宋" panose="02010600040101010101" pitchFamily="2" charset="-122"/>
              </a:rPr>
              <a:t>如果条件允许，尽量保证数据库运行于归档模式；</a:t>
            </a:r>
            <a:endParaRPr lang="zh-CN" altLang="en-US" sz="2200" b="1" dirty="0">
              <a:solidFill>
                <a:srgbClr val="00206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28847" y="0"/>
            <a:ext cx="7886700" cy="821258"/>
          </a:xfrm>
        </p:spPr>
        <p:txBody>
          <a:bodyPr>
            <a:normAutofit/>
          </a:bodyPr>
          <a:lstStyle/>
          <a:p>
            <a:pPr eaLnBrk="1" hangingPunct="1"/>
            <a:r>
              <a:rPr lang="zh-CN" altLang="en-US" sz="3200" b="1" dirty="0">
                <a:ln w="0"/>
                <a:latin typeface="华文细黑" panose="02010600040101010101" pitchFamily="2" charset="-122"/>
                <a:ea typeface="华文细黑" panose="02010600040101010101" pitchFamily="2" charset="-122"/>
                <a:cs typeface="+mn-cs"/>
              </a:rPr>
              <a:t>备份策略</a:t>
            </a:r>
            <a:endParaRPr lang="zh-CN" altLang="en-US" sz="3200" b="1" dirty="0">
              <a:ln w="0"/>
              <a:latin typeface="华文细黑" panose="02010600040101010101" pitchFamily="2" charset="-122"/>
              <a:ea typeface="华文细黑" panose="02010600040101010101" pitchFamily="2" charset="-122"/>
              <a:cs typeface="+mn-cs"/>
            </a:endParaRPr>
          </a:p>
        </p:txBody>
      </p:sp>
      <p:sp>
        <p:nvSpPr>
          <p:cNvPr id="15363" name="内容占位符 2"/>
          <p:cNvSpPr>
            <a:spLocks noGrp="1"/>
          </p:cNvSpPr>
          <p:nvPr>
            <p:ph idx="1"/>
          </p:nvPr>
        </p:nvSpPr>
        <p:spPr>
          <a:xfrm>
            <a:off x="164398" y="968609"/>
            <a:ext cx="8507412" cy="5184775"/>
          </a:xfrm>
          <a:solidFill>
            <a:schemeClr val="accent6">
              <a:lumMod val="20000"/>
              <a:lumOff val="80000"/>
            </a:schemeClr>
          </a:solidFill>
        </p:spPr>
        <p:txBody>
          <a:bodyPr/>
          <a:lstStyle/>
          <a:p>
            <a:pPr marL="457200" indent="-457200" eaLnBrk="1" hangingPunct="1">
              <a:buFont typeface="+mj-lt"/>
              <a:buAutoNum type="arabicPeriod" startAt="10"/>
              <a:defRPr/>
            </a:pPr>
            <a:r>
              <a:rPr lang="zh-CN" altLang="en-US" sz="2400" b="1" dirty="0">
                <a:solidFill>
                  <a:srgbClr val="002060"/>
                </a:solidFill>
              </a:rPr>
              <a:t>增加、重命名、删除日志文件和数据文件，改变数据库结构，控制文件都应备份；</a:t>
            </a:r>
            <a:endParaRPr lang="zh-CN" altLang="en-US" sz="2400" b="1" dirty="0">
              <a:solidFill>
                <a:srgbClr val="002060"/>
              </a:solidFill>
            </a:endParaRPr>
          </a:p>
          <a:p>
            <a:pPr marL="457200" indent="-457200" eaLnBrk="1" hangingPunct="1">
              <a:buFont typeface="+mj-lt"/>
              <a:buAutoNum type="arabicPeriod" startAt="10"/>
              <a:defRPr/>
            </a:pPr>
            <a:r>
              <a:rPr lang="zh-CN" altLang="en-US" sz="2400" b="1" dirty="0">
                <a:solidFill>
                  <a:srgbClr val="002060"/>
                </a:solidFill>
              </a:rPr>
              <a:t>在非归档模式下，当数据库结构发生变化时，应该进行数据库的完全备份；</a:t>
            </a:r>
            <a:endParaRPr lang="zh-CN" altLang="en-US" sz="2400" b="1" dirty="0">
              <a:solidFill>
                <a:srgbClr val="002060"/>
              </a:solidFill>
            </a:endParaRPr>
          </a:p>
          <a:p>
            <a:pPr marL="457200" indent="-457200" eaLnBrk="1" hangingPunct="1">
              <a:buFont typeface="+mj-lt"/>
              <a:buAutoNum type="arabicPeriod" startAt="10"/>
              <a:defRPr/>
            </a:pPr>
            <a:r>
              <a:rPr lang="zh-CN" altLang="en-US" sz="2400" b="1" dirty="0">
                <a:solidFill>
                  <a:srgbClr val="002060"/>
                </a:solidFill>
              </a:rPr>
              <a:t>在归档模式下，对于经常使用的表空间，可以采用表空间备份方法提高备份效率；</a:t>
            </a:r>
            <a:endParaRPr lang="zh-CN" altLang="en-US" sz="2400" b="1" dirty="0">
              <a:solidFill>
                <a:srgbClr val="002060"/>
              </a:solidFill>
            </a:endParaRPr>
          </a:p>
          <a:p>
            <a:pPr marL="457200" indent="-457200" eaLnBrk="1" hangingPunct="1">
              <a:buFont typeface="+mj-lt"/>
              <a:buAutoNum type="arabicPeriod" startAt="10"/>
              <a:defRPr/>
            </a:pPr>
            <a:r>
              <a:rPr lang="zh-CN" altLang="en-US" sz="2400" b="1" dirty="0">
                <a:solidFill>
                  <a:srgbClr val="002060"/>
                </a:solidFill>
              </a:rPr>
              <a:t>在归档模式下，通常不需要对联机重做日志文件进行备份；</a:t>
            </a:r>
            <a:endParaRPr lang="zh-CN" altLang="en-US" sz="2400" b="1" dirty="0">
              <a:solidFill>
                <a:srgbClr val="002060"/>
              </a:solidFill>
            </a:endParaRPr>
          </a:p>
          <a:p>
            <a:pPr marL="457200" indent="-457200" eaLnBrk="1" hangingPunct="1">
              <a:buFont typeface="+mj-lt"/>
              <a:buAutoNum type="arabicPeriod" startAt="10"/>
              <a:defRPr/>
            </a:pPr>
            <a:r>
              <a:rPr lang="zh-CN" altLang="en-US" sz="2400" b="1" dirty="0">
                <a:solidFill>
                  <a:srgbClr val="002060"/>
                </a:solidFill>
              </a:rPr>
              <a:t>使用</a:t>
            </a:r>
            <a:r>
              <a:rPr lang="en-US" altLang="zh-CN" sz="2400" b="1" dirty="0">
                <a:solidFill>
                  <a:srgbClr val="002060"/>
                </a:solidFill>
              </a:rPr>
              <a:t>RESETLOGS</a:t>
            </a:r>
            <a:r>
              <a:rPr lang="zh-CN" altLang="en-US" sz="2400" b="1" dirty="0">
                <a:solidFill>
                  <a:srgbClr val="002060"/>
                </a:solidFill>
              </a:rPr>
              <a:t>方式打开数据库后，应该进行一个数据库的完全备份；</a:t>
            </a:r>
            <a:endParaRPr lang="zh-CN" altLang="en-US" sz="2400" b="1" dirty="0">
              <a:solidFill>
                <a:srgbClr val="002060"/>
              </a:solidFill>
            </a:endParaRPr>
          </a:p>
          <a:p>
            <a:pPr marL="457200" indent="-457200" eaLnBrk="1" hangingPunct="1">
              <a:buFont typeface="+mj-lt"/>
              <a:buAutoNum type="arabicPeriod" startAt="10"/>
              <a:defRPr/>
            </a:pPr>
            <a:r>
              <a:rPr lang="zh-CN" altLang="en-US" sz="2400" b="1" dirty="0">
                <a:solidFill>
                  <a:srgbClr val="002060"/>
                </a:solidFill>
              </a:rPr>
              <a:t>对于重要的表中的数据，可以采用逻辑备份方式进行备份；</a:t>
            </a:r>
            <a:endParaRPr lang="zh-CN" altLang="en-US" sz="2400" b="1" dirty="0">
              <a:solidFill>
                <a:srgbClr val="002060"/>
              </a:solidFill>
            </a:endParaRPr>
          </a:p>
          <a:p>
            <a:pPr marL="457200" indent="-457200" eaLnBrk="1" hangingPunct="1">
              <a:buFont typeface="+mj-lt"/>
              <a:buAutoNum type="arabicPeriod" startAt="10"/>
              <a:defRPr/>
            </a:pPr>
            <a:r>
              <a:rPr lang="zh-CN" altLang="en-US" sz="2400" b="1" dirty="0">
                <a:solidFill>
                  <a:srgbClr val="002060"/>
                </a:solidFill>
              </a:rPr>
              <a:t>确保应用数据位于独立的表空间中，以保证出现介质故障时其他应用可以继续使用</a:t>
            </a:r>
            <a:endParaRPr lang="zh-CN" altLang="en-US" sz="2400" b="1" dirty="0">
              <a:solidFill>
                <a:srgbClr val="002060"/>
              </a:solidFill>
            </a:endParaRPr>
          </a:p>
          <a:p>
            <a:pPr eaLnBrk="1" hangingPunct="1">
              <a:defRPr/>
            </a:pPr>
            <a:endParaRPr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28847" y="134052"/>
            <a:ext cx="7886700" cy="782638"/>
          </a:xfrm>
        </p:spPr>
        <p:txBody>
          <a:bodyPr>
            <a:normAutofit/>
          </a:bodyPr>
          <a:lstStyle/>
          <a:p>
            <a:pPr eaLnBrk="1" hangingPunct="1"/>
            <a:r>
              <a:rPr lang="zh-CN" altLang="en-US" sz="3200" b="1" dirty="0">
                <a:ln w="0"/>
                <a:latin typeface="华文细黑" panose="02010600040101010101" pitchFamily="2" charset="-122"/>
                <a:ea typeface="华文细黑" panose="02010600040101010101" pitchFamily="2" charset="-122"/>
                <a:cs typeface="+mn-cs"/>
              </a:rPr>
              <a:t>恢复策略</a:t>
            </a:r>
            <a:endParaRPr lang="zh-CN" altLang="en-US" sz="3200" b="1" dirty="0">
              <a:ln w="0"/>
              <a:latin typeface="华文细黑" panose="02010600040101010101" pitchFamily="2" charset="-122"/>
              <a:ea typeface="华文细黑" panose="02010600040101010101" pitchFamily="2" charset="-122"/>
              <a:cs typeface="+mn-cs"/>
            </a:endParaRPr>
          </a:p>
        </p:txBody>
      </p:sp>
      <p:sp>
        <p:nvSpPr>
          <p:cNvPr id="15363" name="内容占位符 2"/>
          <p:cNvSpPr>
            <a:spLocks noGrp="1"/>
          </p:cNvSpPr>
          <p:nvPr>
            <p:ph idx="1"/>
          </p:nvPr>
        </p:nvSpPr>
        <p:spPr>
          <a:xfrm>
            <a:off x="0" y="908050"/>
            <a:ext cx="9144000" cy="5232400"/>
          </a:xfrm>
          <a:solidFill>
            <a:schemeClr val="accent6">
              <a:lumMod val="20000"/>
              <a:lumOff val="80000"/>
            </a:schemeClr>
          </a:solidFill>
        </p:spPr>
        <p:txBody>
          <a:bodyPr>
            <a:normAutofit lnSpcReduction="10000"/>
          </a:bodyPr>
          <a:lstStyle/>
          <a:p>
            <a:pPr marL="457200" indent="-457200" eaLnBrk="1" hangingPunct="1">
              <a:spcAft>
                <a:spcPts val="200"/>
              </a:spcAft>
              <a:buFont typeface="Myriad Roman" pitchFamily="34" charset="0"/>
              <a:buAutoNum type="arabicPeriod"/>
            </a:pPr>
            <a:r>
              <a:rPr lang="zh-CN" altLang="zh-CN" sz="2400" b="1" dirty="0">
                <a:solidFill>
                  <a:srgbClr val="002060"/>
                </a:solidFill>
              </a:rPr>
              <a:t>根据数据库介质故障原因，确定采用完全介质恢复还是不完全介质恢复；</a:t>
            </a:r>
            <a:endParaRPr lang="zh-CN" altLang="zh-CN" sz="2400" b="1" dirty="0">
              <a:solidFill>
                <a:srgbClr val="002060"/>
              </a:solidFill>
            </a:endParaRPr>
          </a:p>
          <a:p>
            <a:pPr marL="457200" indent="-457200" eaLnBrk="1" hangingPunct="1">
              <a:spcAft>
                <a:spcPts val="200"/>
              </a:spcAft>
              <a:buFont typeface="Myriad Roman" pitchFamily="34" charset="0"/>
              <a:buAutoNum type="arabicPeriod"/>
            </a:pPr>
            <a:r>
              <a:rPr lang="zh-CN" altLang="zh-CN" sz="2400" b="1" dirty="0">
                <a:solidFill>
                  <a:srgbClr val="002060"/>
                </a:solidFill>
              </a:rPr>
              <a:t>如果数据库运行在非归档模式，则当介质故障发生时，只能进行数据库的不完全恢复，将数据库恢复到最近的备份时刻的状态；</a:t>
            </a:r>
            <a:endParaRPr lang="zh-CN" altLang="zh-CN" sz="2400" b="1" dirty="0">
              <a:solidFill>
                <a:srgbClr val="002060"/>
              </a:solidFill>
            </a:endParaRPr>
          </a:p>
          <a:p>
            <a:pPr marL="457200" indent="-457200" eaLnBrk="1" hangingPunct="1">
              <a:spcAft>
                <a:spcPts val="200"/>
              </a:spcAft>
              <a:buFont typeface="Myriad Roman" pitchFamily="34" charset="0"/>
              <a:buAutoNum type="arabicPeriod"/>
            </a:pPr>
            <a:r>
              <a:rPr lang="zh-CN" altLang="zh-CN" sz="2400" b="1" dirty="0">
                <a:solidFill>
                  <a:srgbClr val="002060"/>
                </a:solidFill>
              </a:rPr>
              <a:t>如果数据库运行在归档模式，则当一个或多个数据文件损坏时，可以使用备份的数据文件进行完全或不完全恢复数据库；</a:t>
            </a:r>
            <a:endParaRPr lang="zh-CN" altLang="zh-CN" sz="2400" b="1" dirty="0">
              <a:solidFill>
                <a:srgbClr val="002060"/>
              </a:solidFill>
            </a:endParaRPr>
          </a:p>
          <a:p>
            <a:pPr marL="457200" indent="-457200" eaLnBrk="1" hangingPunct="1">
              <a:spcAft>
                <a:spcPts val="200"/>
              </a:spcAft>
              <a:buFont typeface="Myriad Roman" pitchFamily="34" charset="0"/>
              <a:buAutoNum type="arabicPeriod"/>
            </a:pPr>
            <a:r>
              <a:rPr lang="zh-CN" altLang="zh-CN" sz="2400" b="1" dirty="0">
                <a:solidFill>
                  <a:srgbClr val="002060"/>
                </a:solidFill>
              </a:rPr>
              <a:t>如果数据库运行在归档模式，则当数据库的控制文件损坏时，可以使用备份的控制文件实现数据库的不完全恢复：</a:t>
            </a:r>
            <a:endParaRPr lang="zh-CN" altLang="zh-CN" sz="2400" b="1" dirty="0">
              <a:solidFill>
                <a:srgbClr val="002060"/>
              </a:solidFill>
            </a:endParaRPr>
          </a:p>
          <a:p>
            <a:pPr marL="457200" indent="-457200" eaLnBrk="1" hangingPunct="1">
              <a:spcAft>
                <a:spcPts val="200"/>
              </a:spcAft>
              <a:buFont typeface="Myriad Roman" pitchFamily="34" charset="0"/>
              <a:buAutoNum type="arabicPeriod"/>
            </a:pPr>
            <a:r>
              <a:rPr lang="zh-CN" altLang="zh-CN" sz="2400" b="1" dirty="0">
                <a:solidFill>
                  <a:srgbClr val="002060"/>
                </a:solidFill>
              </a:rPr>
              <a:t>如果数据库运行在归档模式，则当数据库的联机日志文件损坏时，可以使用备份的数据文件和联机重做日志文件不完全恢复数据库；</a:t>
            </a:r>
            <a:endParaRPr lang="zh-CN" altLang="zh-CN" sz="2400" b="1" dirty="0">
              <a:solidFill>
                <a:srgbClr val="002060"/>
              </a:solidFill>
            </a:endParaRPr>
          </a:p>
          <a:p>
            <a:pPr marL="457200" indent="-457200" eaLnBrk="1" hangingPunct="1">
              <a:spcAft>
                <a:spcPts val="200"/>
              </a:spcAft>
              <a:buFont typeface="Myriad Roman" pitchFamily="34" charset="0"/>
              <a:buAutoNum type="arabicPeriod"/>
            </a:pPr>
            <a:r>
              <a:rPr lang="zh-CN" altLang="zh-CN" sz="2400" b="1" dirty="0">
                <a:solidFill>
                  <a:srgbClr val="002060"/>
                </a:solidFill>
              </a:rPr>
              <a:t>如果执行了不完全恢复，则当重新打开数据库时应该使用</a:t>
            </a:r>
            <a:r>
              <a:rPr lang="en-US" altLang="zh-CN" sz="2400" b="1" dirty="0">
                <a:solidFill>
                  <a:srgbClr val="002060"/>
                </a:solidFill>
              </a:rPr>
              <a:t>RESETLOGS</a:t>
            </a:r>
            <a:r>
              <a:rPr lang="zh-CN" altLang="zh-CN" sz="2400" b="1" dirty="0">
                <a:solidFill>
                  <a:srgbClr val="002060"/>
                </a:solidFill>
              </a:rPr>
              <a:t>选项。</a:t>
            </a:r>
            <a:endParaRPr lang="zh-CN" altLang="en-US" sz="2400" b="1" dirty="0">
              <a:solidFill>
                <a:srgbClr val="00206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21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Oracle </a:t>
            </a:r>
            <a:r>
              <a:rPr lang="zh-CN" altLang="en-US" sz="2400" b="1" dirty="0">
                <a:solidFill>
                  <a:schemeClr val="tx1"/>
                </a:solidFill>
                <a:latin typeface="Euclid" panose="02020503060505020303" pitchFamily="18" charset="0"/>
                <a:ea typeface="华文细黑" panose="02010600040101010101" pitchFamily="2" charset="-122"/>
              </a:rPr>
              <a:t>运行的时候至少需要两组联机日志，每当一组日志写满后会发生日志切换，继续向下一组联机日志写入。</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归档模式</a:t>
            </a:r>
            <a:r>
              <a:rPr lang="zh-CN" altLang="en-US" sz="2400" b="1" dirty="0">
                <a:solidFill>
                  <a:schemeClr val="tx1"/>
                </a:solidFill>
                <a:latin typeface="Euclid" panose="02020503060505020303" pitchFamily="18" charset="0"/>
                <a:ea typeface="华文细黑" panose="02010600040101010101" pitchFamily="2" charset="-122"/>
              </a:rPr>
              <a:t>：触发 </a:t>
            </a:r>
            <a:r>
              <a:rPr lang="en-US" altLang="zh-CN" sz="2400" b="1" dirty="0" err="1">
                <a:solidFill>
                  <a:schemeClr val="tx1"/>
                </a:solidFill>
                <a:latin typeface="Euclid" panose="02020503060505020303" pitchFamily="18" charset="0"/>
                <a:ea typeface="华文细黑" panose="02010600040101010101" pitchFamily="2" charset="-122"/>
              </a:rPr>
              <a:t>ARCn</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进程，把写满的重做日志文件复制到归档日志文件。</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非归档模式</a:t>
            </a:r>
            <a:r>
              <a:rPr lang="zh-CN" altLang="en-US" sz="2400" b="1" dirty="0">
                <a:solidFill>
                  <a:schemeClr val="tx1"/>
                </a:solidFill>
                <a:latin typeface="Euclid" panose="02020503060505020303" pitchFamily="18" charset="0"/>
                <a:ea typeface="华文细黑" panose="02010600040101010101" pitchFamily="2" charset="-122"/>
              </a:rPr>
              <a:t>：重做日志直接被覆盖。非归档模式只能进行脱机备份，备份过程中数据库不能使用；必须备份整个数据库，不能备份部分数据库，只能部分恢复，如果数据文件丢失，只能恢复最后一次的完全备份，而之后的所有数据库改变将全部丢失。</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归档模式和非归档模式</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995728"/>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ts val="3700"/>
              </a:lnSpc>
            </a:pPr>
            <a:r>
              <a:rPr lang="zh-CN" altLang="en-US" sz="2200" b="1" dirty="0">
                <a:solidFill>
                  <a:schemeClr val="tx1"/>
                </a:solidFill>
                <a:latin typeface="Euclid" panose="02020503060505020303" pitchFamily="18" charset="0"/>
                <a:ea typeface="华文细黑" panose="02010600040101010101" pitchFamily="2" charset="-122"/>
              </a:rPr>
              <a:t>         除了上述安全框架外，数据库安全主要还是依赖自身内部的安全机制。在数据库系统的安全保障体系中，一般采取分层安全控制方式进行安全管理，其安全控制模型如图所示：</a:t>
            </a:r>
            <a:endParaRPr lang="en-US" altLang="zh-CN" sz="2200" b="1" dirty="0">
              <a:solidFill>
                <a:schemeClr val="tx1"/>
              </a:solidFill>
              <a:latin typeface="Euclid" panose="02020503060505020303" pitchFamily="18" charset="0"/>
              <a:ea typeface="华文细黑" panose="02010600040101010101" pitchFamily="2" charset="-122"/>
            </a:endParaRPr>
          </a:p>
          <a:p>
            <a:pPr>
              <a:lnSpc>
                <a:spcPts val="3700"/>
              </a:lnSpc>
            </a:pP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200000"/>
              </a:lnSpc>
            </a:pP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buClr>
                <a:srgbClr val="C00000"/>
              </a:buClr>
              <a:buFont typeface="Wingdings" panose="05000000000000000000" pitchFamily="2" charset="2"/>
              <a:buChar char="l"/>
            </a:pPr>
            <a:r>
              <a:rPr lang="zh-CN" altLang="en-US" sz="2200" b="1" dirty="0">
                <a:solidFill>
                  <a:schemeClr val="accent5">
                    <a:lumMod val="75000"/>
                  </a:schemeClr>
                </a:solidFill>
                <a:latin typeface="楷体" panose="02010609060101010101" pitchFamily="49" charset="-122"/>
                <a:ea typeface="楷体" panose="02010609060101010101" pitchFamily="49" charset="-122"/>
              </a:rPr>
              <a:t>当用户进行数据库系统访问时，系统首先根据用户输入的账号和密码进行身份鉴别，只有合法的用户才允许进入系统操作。</a:t>
            </a:r>
            <a:endParaRPr lang="en-US" altLang="zh-CN" sz="2200" b="1" dirty="0">
              <a:solidFill>
                <a:schemeClr val="accent5">
                  <a:lumMod val="75000"/>
                </a:schemeClr>
              </a:solidFill>
              <a:latin typeface="楷体" panose="02010609060101010101" pitchFamily="49" charset="-122"/>
              <a:ea typeface="楷体" panose="02010609060101010101" pitchFamily="49" charset="-122"/>
            </a:endParaRPr>
          </a:p>
          <a:p>
            <a:pPr marL="342900" indent="-342900">
              <a:buClr>
                <a:srgbClr val="C00000"/>
              </a:buClr>
              <a:buFont typeface="Wingdings" panose="05000000000000000000" pitchFamily="2" charset="2"/>
              <a:buChar char="l"/>
            </a:pPr>
            <a:r>
              <a:rPr lang="zh-CN" altLang="en-US" sz="2200" b="1" dirty="0">
                <a:solidFill>
                  <a:schemeClr val="accent5">
                    <a:lumMod val="75000"/>
                  </a:schemeClr>
                </a:solidFill>
                <a:latin typeface="楷体" panose="02010609060101010101" pitchFamily="49" charset="-122"/>
                <a:ea typeface="楷体" panose="02010609060101010101" pitchFamily="49" charset="-122"/>
              </a:rPr>
              <a:t>对于已进入系统的用户，</a:t>
            </a:r>
            <a:r>
              <a:rPr lang="en-US" altLang="zh-CN" sz="2200" b="1" dirty="0">
                <a:solidFill>
                  <a:schemeClr val="accent5">
                    <a:lumMod val="75000"/>
                  </a:schemeClr>
                </a:solidFill>
                <a:latin typeface="楷体" panose="02010609060101010101" pitchFamily="49" charset="-122"/>
                <a:ea typeface="楷体" panose="02010609060101010101" pitchFamily="49" charset="-122"/>
              </a:rPr>
              <a:t>DBMS</a:t>
            </a:r>
            <a:r>
              <a:rPr lang="zh-CN" altLang="en-US" sz="2200" b="1" dirty="0">
                <a:solidFill>
                  <a:schemeClr val="accent5">
                    <a:lumMod val="75000"/>
                  </a:schemeClr>
                </a:solidFill>
                <a:latin typeface="楷体" panose="02010609060101010101" pitchFamily="49" charset="-122"/>
                <a:ea typeface="楷体" panose="02010609060101010101" pitchFamily="49" charset="-122"/>
              </a:rPr>
              <a:t>系统将根据该用户的角色进行访问权限控制，即该用户只能在授权范围内对数据库对象进行操作。</a:t>
            </a:r>
            <a:endParaRPr lang="en-US" altLang="zh-CN" sz="2200" b="1" dirty="0">
              <a:solidFill>
                <a:schemeClr val="accent5">
                  <a:lumMod val="75000"/>
                </a:schemeClr>
              </a:solidFill>
              <a:latin typeface="楷体" panose="02010609060101010101" pitchFamily="49" charset="-122"/>
              <a:ea typeface="楷体" panose="02010609060101010101" pitchFamily="49" charset="-122"/>
            </a:endParaRPr>
          </a:p>
          <a:p>
            <a:pPr marL="342900" indent="-342900">
              <a:buClr>
                <a:srgbClr val="C00000"/>
              </a:buClr>
              <a:buFont typeface="Wingdings" panose="05000000000000000000" pitchFamily="2" charset="2"/>
              <a:buChar char="l"/>
            </a:pPr>
            <a:r>
              <a:rPr lang="zh-CN" altLang="en-US" sz="2200" b="1" dirty="0">
                <a:solidFill>
                  <a:schemeClr val="accent5">
                    <a:lumMod val="75000"/>
                  </a:schemeClr>
                </a:solidFill>
                <a:latin typeface="楷体" panose="02010609060101010101" pitchFamily="49" charset="-122"/>
                <a:ea typeface="楷体" panose="02010609060101010101" pitchFamily="49" charset="-122"/>
              </a:rPr>
              <a:t>当用户进行数据访问操作时，</a:t>
            </a:r>
            <a:r>
              <a:rPr lang="en-US" altLang="zh-CN" sz="2200" b="1" dirty="0">
                <a:solidFill>
                  <a:schemeClr val="accent5">
                    <a:lumMod val="75000"/>
                  </a:schemeClr>
                </a:solidFill>
                <a:latin typeface="楷体" panose="02010609060101010101" pitchFamily="49" charset="-122"/>
                <a:ea typeface="楷体" panose="02010609060101010101" pitchFamily="49" charset="-122"/>
              </a:rPr>
              <a:t>DBMS</a:t>
            </a:r>
            <a:r>
              <a:rPr lang="zh-CN" altLang="en-US" sz="2200" b="1" dirty="0">
                <a:solidFill>
                  <a:schemeClr val="accent5">
                    <a:lumMod val="75000"/>
                  </a:schemeClr>
                </a:solidFill>
                <a:latin typeface="楷体" panose="02010609060101010101" pitchFamily="49" charset="-122"/>
                <a:ea typeface="楷体" panose="02010609060101010101" pitchFamily="49" charset="-122"/>
              </a:rPr>
              <a:t>系统将会验证其是否具有这种操作权限。如果用户拥有该权限，才能被允许进行操作，否则拒绝用户操作。</a:t>
            </a:r>
            <a:endParaRPr lang="en-US" altLang="zh-CN" sz="2200" b="1" dirty="0">
              <a:solidFill>
                <a:schemeClr val="accent5">
                  <a:lumMod val="75000"/>
                </a:schemeClr>
              </a:solidFill>
              <a:latin typeface="楷体" panose="02010609060101010101" pitchFamily="49" charset="-122"/>
              <a:ea typeface="楷体" panose="02010609060101010101" pitchFamily="49"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安全控制策略概述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7" name="对象 6"/>
          <p:cNvGraphicFramePr>
            <a:graphicFrameLocks noChangeAspect="1"/>
          </p:cNvGraphicFramePr>
          <p:nvPr/>
        </p:nvGraphicFramePr>
        <p:xfrm>
          <a:off x="177420" y="2782836"/>
          <a:ext cx="8668011" cy="1292328"/>
        </p:xfrm>
        <a:graphic>
          <a:graphicData uri="http://schemas.openxmlformats.org/presentationml/2006/ole">
            <mc:AlternateContent xmlns:mc="http://schemas.openxmlformats.org/markup-compatibility/2006">
              <mc:Choice xmlns:v="urn:schemas-microsoft-com:vml" Requires="v">
                <p:oleObj spid="_x0000_s3086" name="Visio" r:id="rId1" imgW="5486400" imgH="825500" progId="Visio.Drawing.11">
                  <p:embed/>
                </p:oleObj>
              </mc:Choice>
              <mc:Fallback>
                <p:oleObj name="Visio" r:id="rId1" imgW="5486400" imgH="825500" progId="Visio.Drawing.11">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20" y="2782836"/>
                        <a:ext cx="8668011" cy="1292328"/>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21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对于数据库所作的全部改动都记录在日志文件中，如果发生磁盘故障等导致数据文件丢失的话，则可以利用物理备份和归档日志完全恢复数据库，不会丢失任何数据。</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可以进行联机热备，就是在数据库运行的状态下对数据库进行备份，其它用户不受影响。</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能够增量备份。</a:t>
            </a: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归档模式的优点</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切换归档模式</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136525" y="1446530"/>
            <a:ext cx="8912860" cy="5274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sqlplus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as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sysdba</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--sys</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用户登录数据库</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archive log list;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查看当前模式，默认为非归档模式</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shutdown immediate;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关闭数据库</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zh-CN" altLang="en-US" sz="2400" b="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（建议先备份数据库，以免切换过程中出现异常）</a:t>
            </a:r>
            <a:endParaRPr lang="en-US" altLang="zh-CN" sz="2400" b="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startup mount;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启动数据库到</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mount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alter database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archivelog</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修改数据库为归档模式</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alter database open;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打开数据库</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 </a:t>
            </a:r>
            <a:r>
              <a:rPr lang="en-US" altLang="zh-CN" sz="22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name,created,log_mode</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FROM </a:t>
            </a:r>
            <a:r>
              <a:rPr lang="en-US" altLang="zh-CN" sz="22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v$database</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查看刚创建的归档</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show parameter </a:t>
            </a:r>
            <a:r>
              <a:rPr lang="en-US" altLang="zh-CN" sz="22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db_recovery_file_dest</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查看归档日志的路径和目录</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修改归档日志的目录和路径</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alter system set </a:t>
            </a:r>
            <a:r>
              <a:rPr lang="en-US" altLang="zh-CN" sz="22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db_recovery_file_dest_size</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200" b="1" i="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4000M</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alter system set </a:t>
            </a:r>
            <a:r>
              <a:rPr lang="en-US" altLang="zh-CN" sz="22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db_recovery_file_dest</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200" b="1" i="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path</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5011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RMAN</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Recovery Manager</a:t>
            </a:r>
            <a:r>
              <a:rPr lang="zh-CN" altLang="en-US" sz="2400" b="1" dirty="0">
                <a:solidFill>
                  <a:schemeClr val="tx1"/>
                </a:solidFill>
                <a:latin typeface="Euclid" panose="02020503060505020303" pitchFamily="18" charset="0"/>
                <a:ea typeface="华文细黑" panose="02010600040101010101" pitchFamily="2" charset="-122"/>
              </a:rPr>
              <a:t>）是一种用于备份（</a:t>
            </a:r>
            <a:r>
              <a:rPr lang="en-US" altLang="zh-CN" sz="2400" b="1" dirty="0">
                <a:solidFill>
                  <a:schemeClr val="tx1"/>
                </a:solidFill>
                <a:latin typeface="Euclid" panose="02020503060505020303" pitchFamily="18" charset="0"/>
                <a:ea typeface="华文细黑" panose="02010600040101010101" pitchFamily="2" charset="-122"/>
              </a:rPr>
              <a:t>backup</a:t>
            </a:r>
            <a:r>
              <a:rPr lang="zh-CN" altLang="en-US" sz="2400" b="1" dirty="0">
                <a:solidFill>
                  <a:schemeClr val="tx1"/>
                </a:solidFill>
                <a:latin typeface="Euclid" panose="02020503060505020303" pitchFamily="18" charset="0"/>
                <a:ea typeface="华文细黑" panose="02010600040101010101" pitchFamily="2" charset="-122"/>
              </a:rPr>
              <a:t>）、还原（</a:t>
            </a:r>
            <a:r>
              <a:rPr lang="en-US" altLang="zh-CN" sz="2400" b="1" dirty="0">
                <a:solidFill>
                  <a:schemeClr val="tx1"/>
                </a:solidFill>
                <a:latin typeface="Euclid" panose="02020503060505020303" pitchFamily="18" charset="0"/>
                <a:ea typeface="华文细黑" panose="02010600040101010101" pitchFamily="2" charset="-122"/>
              </a:rPr>
              <a:t>restore</a:t>
            </a:r>
            <a:r>
              <a:rPr lang="zh-CN" altLang="en-US" sz="2400" b="1" dirty="0">
                <a:solidFill>
                  <a:schemeClr val="tx1"/>
                </a:solidFill>
                <a:latin typeface="Euclid" panose="02020503060505020303" pitchFamily="18" charset="0"/>
                <a:ea typeface="华文细黑" panose="02010600040101010101" pitchFamily="2" charset="-122"/>
              </a:rPr>
              <a:t>）和恢复（</a:t>
            </a:r>
            <a:r>
              <a:rPr lang="en-US" altLang="zh-CN" sz="2400" b="1" dirty="0">
                <a:solidFill>
                  <a:schemeClr val="tx1"/>
                </a:solidFill>
                <a:latin typeface="Euclid" panose="02020503060505020303" pitchFamily="18" charset="0"/>
                <a:ea typeface="华文细黑" panose="02010600040101010101" pitchFamily="2" charset="-122"/>
              </a:rPr>
              <a:t>recover</a:t>
            </a:r>
            <a:r>
              <a:rPr lang="zh-CN" altLang="en-US" sz="2400" b="1" dirty="0">
                <a:solidFill>
                  <a:schemeClr val="tx1"/>
                </a:solidFill>
                <a:latin typeface="Euclid" panose="02020503060505020303" pitchFamily="18" charset="0"/>
                <a:ea typeface="华文细黑" panose="02010600040101010101" pitchFamily="2" charset="-122"/>
              </a:rPr>
              <a:t>）数据库的 </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工具。</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默认随 </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一同安装只能用于 </a:t>
            </a:r>
            <a:r>
              <a:rPr lang="en-US" altLang="zh-CN" sz="2400" b="1" dirty="0">
                <a:solidFill>
                  <a:schemeClr val="tx1"/>
                </a:solidFill>
                <a:latin typeface="Euclid" panose="02020503060505020303" pitchFamily="18" charset="0"/>
                <a:ea typeface="华文细黑" panose="02010600040101010101" pitchFamily="2" charset="-122"/>
              </a:rPr>
              <a:t>ORACLE 8 </a:t>
            </a:r>
            <a:r>
              <a:rPr lang="zh-CN" altLang="en-US" sz="2400" b="1" dirty="0">
                <a:solidFill>
                  <a:schemeClr val="tx1"/>
                </a:solidFill>
                <a:latin typeface="Euclid" panose="02020503060505020303" pitchFamily="18" charset="0"/>
                <a:ea typeface="华文细黑" panose="02010600040101010101" pitchFamily="2" charset="-122"/>
              </a:rPr>
              <a:t>或更高的版本中。</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9259" y="3797300"/>
            <a:ext cx="8525482" cy="179831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21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能够实现对目标数据库的控制文件、数据文件、归档日志文件以及 </a:t>
            </a:r>
            <a:r>
              <a:rPr lang="en-US" altLang="zh-CN" sz="2400" b="1" dirty="0">
                <a:solidFill>
                  <a:schemeClr val="tx1"/>
                </a:solidFill>
                <a:latin typeface="Euclid" panose="02020503060505020303" pitchFamily="18" charset="0"/>
                <a:ea typeface="华文细黑" panose="02010600040101010101" pitchFamily="2" charset="-122"/>
              </a:rPr>
              <a:t>SPFILE </a:t>
            </a:r>
            <a:r>
              <a:rPr lang="zh-CN" altLang="en-US" sz="2400" b="1" dirty="0">
                <a:solidFill>
                  <a:schemeClr val="tx1"/>
                </a:solidFill>
                <a:latin typeface="Euclid" panose="02020503060505020303" pitchFamily="18" charset="0"/>
                <a:ea typeface="华文细黑" panose="02010600040101010101" pitchFamily="2" charset="-122"/>
              </a:rPr>
              <a:t>的联机备份。</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能够实现对数据库的完全或不完全的恢复操作。</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支持在线热备份、多级增量备份、并行备份和恢复。</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RMAN</a:t>
            </a:r>
            <a:r>
              <a:rPr lang="zh-CN" altLang="en-US" sz="2400" b="1" dirty="0">
                <a:solidFill>
                  <a:schemeClr val="tx1"/>
                </a:solidFill>
                <a:latin typeface="Euclid" panose="02020503060505020303" pitchFamily="18" charset="0"/>
                <a:ea typeface="华文细黑" panose="02010600040101010101" pitchFamily="2" charset="-122"/>
              </a:rPr>
              <a:t>的新的块比较特性允许在备份中跳过数据文件中从未使用的数据块的备份，从而节省了存储空间和备份时间。</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操作简单，一条简单的命令，如 </a:t>
            </a:r>
            <a:r>
              <a:rPr lang="en-US" altLang="zh-CN" sz="2400" b="1" dirty="0">
                <a:solidFill>
                  <a:schemeClr val="tx1"/>
                </a:solidFill>
                <a:latin typeface="Euclid" panose="02020503060505020303" pitchFamily="18" charset="0"/>
                <a:ea typeface="华文细黑" panose="02010600040101010101" pitchFamily="2" charset="-122"/>
              </a:rPr>
              <a:t>BACKUP DATABASE </a:t>
            </a:r>
            <a:r>
              <a:rPr lang="zh-CN" altLang="en-US" sz="2400" b="1" dirty="0">
                <a:solidFill>
                  <a:schemeClr val="tx1"/>
                </a:solidFill>
                <a:latin typeface="Euclid" panose="02020503060505020303" pitchFamily="18" charset="0"/>
                <a:ea typeface="华文细黑" panose="02010600040101010101" pitchFamily="2" charset="-122"/>
              </a:rPr>
              <a:t>就可以备份整个数据库，而不需要复杂的脚本。</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可以容易地进行自动化备份和恢复。</a:t>
            </a: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组件</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10" name="Picture 2"/>
          <p:cNvGraphicFramePr>
            <a:graphicFrameLocks noChangeAspect="1"/>
          </p:cNvGraphicFramePr>
          <p:nvPr/>
        </p:nvGraphicFramePr>
        <p:xfrm>
          <a:off x="571009" y="1332128"/>
          <a:ext cx="7988791" cy="5036921"/>
        </p:xfrm>
        <a:graphic>
          <a:graphicData uri="http://schemas.openxmlformats.org/presentationml/2006/ole">
            <mc:AlternateContent xmlns:mc="http://schemas.openxmlformats.org/markup-compatibility/2006">
              <mc:Choice xmlns:v="urn:schemas-microsoft-com:vml" Requires="v">
                <p:oleObj spid="_x0000_s2076" name="" r:id="rId1" imgW="4927600" imgH="3111500" progId="Visio.Drawing.11">
                  <p:embed/>
                </p:oleObj>
              </mc:Choice>
              <mc:Fallback>
                <p:oleObj name="" r:id="rId1" imgW="4927600" imgH="3111500" progId="Visio.Drawing.11">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09" y="1332128"/>
                        <a:ext cx="7988791" cy="5036921"/>
                      </a:xfrm>
                      <a:prstGeom prst="rect">
                        <a:avLst/>
                      </a:prstGeom>
                      <a:noFill/>
                      <a:ln>
                        <a:noFill/>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21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RMAN </a:t>
            </a:r>
            <a:r>
              <a:rPr lang="zh-CN" altLang="en-US" sz="2400" b="1" dirty="0">
                <a:solidFill>
                  <a:srgbClr val="C00000"/>
                </a:solidFill>
                <a:latin typeface="Euclid" panose="02020503060505020303" pitchFamily="18" charset="0"/>
                <a:ea typeface="华文细黑" panose="02010600040101010101" pitchFamily="2" charset="-122"/>
              </a:rPr>
              <a:t>命令执行器</a:t>
            </a:r>
            <a:r>
              <a:rPr lang="zh-CN" altLang="en-US" sz="2400" b="1" dirty="0">
                <a:solidFill>
                  <a:schemeClr val="tx1"/>
                </a:solidFill>
                <a:latin typeface="Euclid" panose="02020503060505020303" pitchFamily="18" charset="0"/>
                <a:ea typeface="华文细黑" panose="02010600040101010101" pitchFamily="2" charset="-122"/>
              </a:rPr>
              <a:t>：提供对 </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实用程序的访问，</a:t>
            </a:r>
            <a:r>
              <a:rPr lang="en-US" altLang="zh-CN" sz="2400" b="1" dirty="0">
                <a:solidFill>
                  <a:schemeClr val="tx1"/>
                </a:solidFill>
                <a:latin typeface="Euclid" panose="02020503060505020303" pitchFamily="18" charset="0"/>
                <a:ea typeface="华文细黑" panose="02010600040101010101" pitchFamily="2" charset="-122"/>
              </a:rPr>
              <a:t>DBA </a:t>
            </a:r>
            <a:r>
              <a:rPr lang="zh-CN" altLang="en-US" sz="2400" b="1" dirty="0">
                <a:solidFill>
                  <a:schemeClr val="tx1"/>
                </a:solidFill>
                <a:latin typeface="Euclid" panose="02020503060505020303" pitchFamily="18" charset="0"/>
                <a:ea typeface="华文细黑" panose="02010600040101010101" pitchFamily="2" charset="-122"/>
              </a:rPr>
              <a:t>可以使用命令行或 </a:t>
            </a:r>
            <a:r>
              <a:rPr lang="en-US" altLang="zh-CN" sz="2400" b="1" dirty="0">
                <a:solidFill>
                  <a:schemeClr val="tx1"/>
                </a:solidFill>
                <a:latin typeface="Euclid" panose="02020503060505020303" pitchFamily="18" charset="0"/>
                <a:ea typeface="华文细黑" panose="02010600040101010101" pitchFamily="2" charset="-122"/>
              </a:rPr>
              <a:t>GUI </a:t>
            </a:r>
            <a:r>
              <a:rPr lang="zh-CN" altLang="en-US" sz="2400" b="1" dirty="0">
                <a:solidFill>
                  <a:schemeClr val="tx1"/>
                </a:solidFill>
                <a:latin typeface="Euclid" panose="02020503060505020303" pitchFamily="18" charset="0"/>
                <a:ea typeface="华文细黑" panose="02010600040101010101" pitchFamily="2" charset="-122"/>
              </a:rPr>
              <a:t>工具与 </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进行交互。</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目标数据库</a:t>
            </a:r>
            <a:r>
              <a:rPr lang="zh-CN" altLang="en-US" sz="2400" b="1" dirty="0">
                <a:solidFill>
                  <a:schemeClr val="tx1"/>
                </a:solidFill>
                <a:latin typeface="Euclid" panose="02020503060505020303" pitchFamily="18" charset="0"/>
                <a:ea typeface="华文细黑" panose="02010600040101010101" pitchFamily="2" charset="-122"/>
              </a:rPr>
              <a:t>：即指想要备份、还原与恢复的数据库。</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恢复目录和恢复目录数据库</a:t>
            </a:r>
            <a:r>
              <a:rPr lang="zh-CN" altLang="en-US" sz="2400" b="1" dirty="0">
                <a:solidFill>
                  <a:schemeClr val="tx1"/>
                </a:solidFill>
                <a:latin typeface="Euclid" panose="02020503060505020303" pitchFamily="18" charset="0"/>
                <a:ea typeface="华文细黑" panose="02010600040101010101" pitchFamily="2" charset="-122"/>
              </a:rPr>
              <a:t>：用于存放 </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元数据，可以将目标数据库的 </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元数据等相关信息写入到一个单独的数据库。通过使用恢复目录，可以永久保留需要的</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元数据。</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介质管理子系统</a:t>
            </a:r>
            <a:r>
              <a:rPr lang="zh-CN" altLang="en-US" sz="2400" b="1" dirty="0">
                <a:solidFill>
                  <a:schemeClr val="tx1"/>
                </a:solidFill>
                <a:latin typeface="Euclid" panose="02020503060505020303" pitchFamily="18" charset="0"/>
                <a:ea typeface="华文细黑" panose="02010600040101010101" pitchFamily="2" charset="-122"/>
              </a:rPr>
              <a:t>：用于</a:t>
            </a:r>
            <a:r>
              <a:rPr lang="en-US" altLang="zh-CN" sz="2400" b="1" dirty="0">
                <a:solidFill>
                  <a:schemeClr val="tx1"/>
                </a:solidFill>
                <a:latin typeface="Euclid" panose="02020503060505020303" pitchFamily="18" charset="0"/>
                <a:ea typeface="华文细黑" panose="02010600040101010101" pitchFamily="2" charset="-122"/>
              </a:rPr>
              <a:t>RMAN</a:t>
            </a:r>
            <a:r>
              <a:rPr lang="zh-CN" altLang="en-US" sz="2400" b="1" dirty="0">
                <a:solidFill>
                  <a:schemeClr val="tx1"/>
                </a:solidFill>
                <a:latin typeface="Euclid" panose="02020503060505020303" pitchFamily="18" charset="0"/>
                <a:ea typeface="华文细黑" panose="02010600040101010101" pitchFamily="2" charset="-122"/>
              </a:rPr>
              <a:t>从磁带进行备份与还原。</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备份数据库</a:t>
            </a:r>
            <a:r>
              <a:rPr lang="zh-CN" altLang="en-US" sz="2400" b="1" dirty="0">
                <a:solidFill>
                  <a:schemeClr val="tx1"/>
                </a:solidFill>
                <a:latin typeface="Euclid" panose="02020503060505020303" pitchFamily="18" charset="0"/>
                <a:ea typeface="华文细黑" panose="02010600040101010101" pitchFamily="2" charset="-122"/>
              </a:rPr>
              <a:t>：目标数据库的一个副本，可用于故障转移。</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组件</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726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当数据库打开时，可以使用 </a:t>
            </a:r>
            <a:r>
              <a:rPr lang="en-US" altLang="zh-CN" sz="2400" b="1" dirty="0">
                <a:solidFill>
                  <a:schemeClr val="tx1"/>
                </a:solidFill>
                <a:latin typeface="Euclid" panose="02020503060505020303" pitchFamily="18" charset="0"/>
                <a:ea typeface="华文细黑" panose="02010600040101010101" pitchFamily="2" charset="-122"/>
              </a:rPr>
              <a:t>RMAN BACKUP </a:t>
            </a:r>
            <a:r>
              <a:rPr lang="zh-CN" altLang="en-US" sz="2400" b="1" dirty="0">
                <a:solidFill>
                  <a:schemeClr val="tx1"/>
                </a:solidFill>
                <a:latin typeface="Euclid" panose="02020503060505020303" pitchFamily="18" charset="0"/>
                <a:ea typeface="华文细黑" panose="02010600040101010101" pitchFamily="2" charset="-122"/>
              </a:rPr>
              <a:t>命令备份：</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数据库：</a:t>
            </a:r>
            <a:r>
              <a:rPr lang="zh-CN" altLang="en-US" sz="2400" b="1" dirty="0">
                <a:solidFill>
                  <a:schemeClr val="tx1"/>
                </a:solidFill>
                <a:latin typeface="Euclid" panose="02020503060505020303" pitchFamily="18" charset="0"/>
                <a:ea typeface="华文细黑" panose="02010600040101010101" pitchFamily="2" charset="-122"/>
              </a:rPr>
              <a:t>如果备份操作是在数据库被安全关闭之后进行的，那么对整个数据库的备份是一致的；与之相对应，如果是在打开状态下对整个数据库进行的备份，则该备份是非一致的。</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表空间</a:t>
            </a:r>
            <a:r>
              <a:rPr lang="zh-CN" altLang="en-US" sz="2400" b="1" dirty="0">
                <a:solidFill>
                  <a:schemeClr val="tx1"/>
                </a:solidFill>
                <a:latin typeface="Euclid" panose="02020503060505020303" pitchFamily="18" charset="0"/>
                <a:ea typeface="华文细黑" panose="02010600040101010101" pitchFamily="2" charset="-122"/>
              </a:rPr>
              <a:t>：当数据库打开或关闭时，</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还可以对表空间进行备份。但是，所有打开的数据库备份都是非一致的。如果在 </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中对联机表空间进行备份，则不需要在备份前执行 </a:t>
            </a:r>
            <a:r>
              <a:rPr lang="en-US" altLang="zh-CN" sz="2400" b="1" dirty="0">
                <a:solidFill>
                  <a:schemeClr val="tx1"/>
                </a:solidFill>
                <a:latin typeface="Euclid" panose="02020503060505020303" pitchFamily="18" charset="0"/>
                <a:ea typeface="华文细黑" panose="02010600040101010101" pitchFamily="2" charset="-122"/>
              </a:rPr>
              <a:t>ALTER TABLESPACE…BEGIN BACKUP </a:t>
            </a:r>
            <a:r>
              <a:rPr lang="zh-CN" altLang="en-US" sz="2400" b="1" dirty="0">
                <a:solidFill>
                  <a:schemeClr val="tx1"/>
                </a:solidFill>
                <a:latin typeface="Euclid" panose="02020503060505020303" pitchFamily="18" charset="0"/>
                <a:ea typeface="华文细黑" panose="02010600040101010101" pitchFamily="2" charset="-122"/>
              </a:rPr>
              <a:t>语句将表空间设置为备份模式。</a:t>
            </a: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备份</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726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当数据库打开时，可以使用 </a:t>
            </a:r>
            <a:r>
              <a:rPr lang="en-US" altLang="zh-CN" sz="2400" b="1" dirty="0">
                <a:solidFill>
                  <a:schemeClr val="tx1"/>
                </a:solidFill>
                <a:latin typeface="Euclid" panose="02020503060505020303" pitchFamily="18" charset="0"/>
                <a:ea typeface="华文细黑" panose="02010600040101010101" pitchFamily="2" charset="-122"/>
              </a:rPr>
              <a:t>RMAN BACKUP </a:t>
            </a:r>
            <a:r>
              <a:rPr lang="zh-CN" altLang="en-US" sz="2400" b="1" dirty="0">
                <a:solidFill>
                  <a:schemeClr val="tx1"/>
                </a:solidFill>
                <a:latin typeface="Euclid" panose="02020503060505020303" pitchFamily="18" charset="0"/>
                <a:ea typeface="华文细黑" panose="02010600040101010101" pitchFamily="2" charset="-122"/>
              </a:rPr>
              <a:t>命令备份如下对象：</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数据文件</a:t>
            </a:r>
            <a:r>
              <a:rPr lang="zh-CN" altLang="en-US" sz="2400" b="1" dirty="0">
                <a:solidFill>
                  <a:schemeClr val="tx1"/>
                </a:solidFill>
                <a:latin typeface="Euclid" panose="02020503060505020303" pitchFamily="18" charset="0"/>
                <a:ea typeface="华文细黑" panose="02010600040101010101" pitchFamily="2" charset="-122"/>
              </a:rPr>
              <a:t>：可以使用 </a:t>
            </a:r>
            <a:r>
              <a:rPr lang="en-US" altLang="zh-CN" sz="2400" b="1" dirty="0">
                <a:solidFill>
                  <a:srgbClr val="C00000"/>
                </a:solidFill>
                <a:latin typeface="Euclid" panose="02020503060505020303" pitchFamily="18" charset="0"/>
                <a:ea typeface="华文细黑" panose="02010600040101010101" pitchFamily="2" charset="-122"/>
              </a:rPr>
              <a:t>BACKUP DATAFILE </a:t>
            </a:r>
            <a:r>
              <a:rPr lang="zh-CN" altLang="en-US" sz="2400" b="1" dirty="0">
                <a:solidFill>
                  <a:schemeClr val="tx1"/>
                </a:solidFill>
                <a:latin typeface="Euclid" panose="02020503060505020303" pitchFamily="18" charset="0"/>
                <a:ea typeface="华文细黑" panose="02010600040101010101" pitchFamily="2" charset="-122"/>
              </a:rPr>
              <a:t>命令对单独的数据文件进行备份，备份数据文件时，既可以使用其名称指定数据文件，也可以使用其在数据库中的编号指定数据文件。</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控制文件</a:t>
            </a:r>
            <a:r>
              <a:rPr lang="zh-CN" altLang="en-US" sz="2400" b="1" dirty="0">
                <a:solidFill>
                  <a:schemeClr val="tx1"/>
                </a:solidFill>
                <a:latin typeface="Euclid" panose="02020503060505020303" pitchFamily="18" charset="0"/>
                <a:ea typeface="华文细黑" panose="02010600040101010101" pitchFamily="2" charset="-122"/>
              </a:rPr>
              <a:t>：最简单的方法是设置 </a:t>
            </a:r>
            <a:r>
              <a:rPr lang="en-US" altLang="zh-CN" sz="2400" b="1" dirty="0">
                <a:solidFill>
                  <a:srgbClr val="C00000"/>
                </a:solidFill>
                <a:latin typeface="Euclid" panose="02020503060505020303" pitchFamily="18" charset="0"/>
                <a:ea typeface="华文细黑" panose="02010600040101010101" pitchFamily="2" charset="-122"/>
              </a:rPr>
              <a:t>CONFIGURE CONTROLFILE AUTOBACKUP </a:t>
            </a:r>
            <a:r>
              <a:rPr lang="zh-CN" altLang="en-US" sz="2400" b="1" dirty="0">
                <a:solidFill>
                  <a:srgbClr val="C00000"/>
                </a:solidFill>
                <a:latin typeface="Euclid" panose="02020503060505020303" pitchFamily="18" charset="0"/>
                <a:ea typeface="华文细黑" panose="02010600040101010101" pitchFamily="2" charset="-122"/>
              </a:rPr>
              <a:t>为 </a:t>
            </a:r>
            <a:r>
              <a:rPr lang="en-US" altLang="zh-CN" sz="2400" b="1" dirty="0">
                <a:solidFill>
                  <a:srgbClr val="C00000"/>
                </a:solidFill>
                <a:latin typeface="Euclid" panose="02020503060505020303" pitchFamily="18" charset="0"/>
                <a:ea typeface="华文细黑" panose="02010600040101010101" pitchFamily="2" charset="-122"/>
              </a:rPr>
              <a:t>ON</a:t>
            </a:r>
            <a:r>
              <a:rPr lang="zh-CN" altLang="en-US" sz="2400" b="1" dirty="0">
                <a:solidFill>
                  <a:schemeClr val="tx1"/>
                </a:solidFill>
                <a:latin typeface="Euclid" panose="02020503060505020303" pitchFamily="18" charset="0"/>
                <a:ea typeface="华文细黑" panose="02010600040101010101" pitchFamily="2" charset="-122"/>
              </a:rPr>
              <a:t>，这样将启动自动备份功能，当在 </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中执行 </a:t>
            </a:r>
            <a:r>
              <a:rPr lang="en-US" altLang="zh-CN" sz="2400" b="1" dirty="0">
                <a:solidFill>
                  <a:schemeClr val="tx1"/>
                </a:solidFill>
                <a:latin typeface="Euclid" panose="02020503060505020303" pitchFamily="18" charset="0"/>
                <a:ea typeface="华文细黑" panose="02010600040101010101" pitchFamily="2" charset="-122"/>
              </a:rPr>
              <a:t>BACKUP </a:t>
            </a:r>
            <a:r>
              <a:rPr lang="zh-CN" altLang="en-US" sz="2400" b="1" dirty="0">
                <a:solidFill>
                  <a:schemeClr val="tx1"/>
                </a:solidFill>
                <a:latin typeface="Euclid" panose="02020503060505020303" pitchFamily="18" charset="0"/>
                <a:ea typeface="华文细黑" panose="02010600040101010101" pitchFamily="2" charset="-122"/>
              </a:rPr>
              <a:t>或 </a:t>
            </a:r>
            <a:r>
              <a:rPr lang="en-US" altLang="zh-CN" sz="2400" b="1" dirty="0">
                <a:solidFill>
                  <a:schemeClr val="tx1"/>
                </a:solidFill>
                <a:latin typeface="Euclid" panose="02020503060505020303" pitchFamily="18" charset="0"/>
                <a:ea typeface="华文细黑" panose="02010600040101010101" pitchFamily="2" charset="-122"/>
              </a:rPr>
              <a:t>COPY </a:t>
            </a:r>
            <a:r>
              <a:rPr lang="zh-CN" altLang="en-US" sz="2400" b="1" dirty="0">
                <a:solidFill>
                  <a:schemeClr val="tx1"/>
                </a:solidFill>
                <a:latin typeface="Euclid" panose="02020503060505020303" pitchFamily="18" charset="0"/>
                <a:ea typeface="华文细黑" panose="02010600040101010101" pitchFamily="2" charset="-122"/>
              </a:rPr>
              <a:t>命令时，</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都会对控制文件进行一次自动备份。</a:t>
            </a: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备份</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18724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当数据库打开时，可以使用 </a:t>
            </a:r>
            <a:r>
              <a:rPr lang="en-US" altLang="zh-CN" sz="2400" b="1" dirty="0">
                <a:solidFill>
                  <a:schemeClr val="tx1"/>
                </a:solidFill>
                <a:latin typeface="Euclid" panose="02020503060505020303" pitchFamily="18" charset="0"/>
                <a:ea typeface="华文细黑" panose="02010600040101010101" pitchFamily="2" charset="-122"/>
              </a:rPr>
              <a:t>RMAN BACKUP </a:t>
            </a:r>
            <a:r>
              <a:rPr lang="zh-CN" altLang="en-US" sz="2400" b="1" dirty="0">
                <a:solidFill>
                  <a:schemeClr val="tx1"/>
                </a:solidFill>
                <a:latin typeface="Euclid" panose="02020503060505020303" pitchFamily="18" charset="0"/>
                <a:ea typeface="华文细黑" panose="02010600040101010101" pitchFamily="2" charset="-122"/>
              </a:rPr>
              <a:t>命令备份如下对象：</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归档重做日志</a:t>
            </a:r>
            <a:r>
              <a:rPr lang="zh-CN" altLang="en-US" sz="2400" b="1" dirty="0">
                <a:solidFill>
                  <a:schemeClr val="tx1"/>
                </a:solidFill>
                <a:latin typeface="Euclid" panose="02020503060505020303" pitchFamily="18" charset="0"/>
                <a:ea typeface="华文细黑" panose="02010600040101010101" pitchFamily="2" charset="-122"/>
              </a:rPr>
              <a:t>：归档重做日志是成功进行介质恢复的关键，需要周期性地进行备份。在 </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中，可以使用 </a:t>
            </a:r>
            <a:r>
              <a:rPr lang="en-US" altLang="zh-CN" sz="2400" b="1" dirty="0">
                <a:solidFill>
                  <a:srgbClr val="C00000"/>
                </a:solidFill>
                <a:latin typeface="Euclid" panose="02020503060505020303" pitchFamily="18" charset="0"/>
                <a:ea typeface="华文细黑" panose="02010600040101010101" pitchFamily="2" charset="-122"/>
              </a:rPr>
              <a:t>BACKUP ARCHIVELOG</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命令对归档重做日志文件进行备份，或者使用 </a:t>
            </a:r>
            <a:r>
              <a:rPr lang="en-US" altLang="zh-CN" sz="2400" b="1" dirty="0">
                <a:solidFill>
                  <a:schemeClr val="tx1"/>
                </a:solidFill>
                <a:latin typeface="Euclid" panose="02020503060505020303" pitchFamily="18" charset="0"/>
                <a:ea typeface="华文细黑" panose="02010600040101010101" pitchFamily="2" charset="-122"/>
              </a:rPr>
              <a:t>BACKUP PLUS ARCHIVELOG </a:t>
            </a:r>
            <a:r>
              <a:rPr lang="zh-CN" altLang="en-US" sz="2400" b="1" dirty="0">
                <a:solidFill>
                  <a:schemeClr val="tx1"/>
                </a:solidFill>
                <a:latin typeface="Euclid" panose="02020503060505020303" pitchFamily="18" charset="0"/>
                <a:ea typeface="华文细黑" panose="02010600040101010101" pitchFamily="2" charset="-122"/>
              </a:rPr>
              <a:t>命令，在对数据文件、控制文件进行备份的同时备份。</a:t>
            </a: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备份</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7297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恢复处于</a:t>
            </a:r>
            <a:r>
              <a:rPr lang="zh-CN" altLang="en-US" sz="2400" b="1" dirty="0">
                <a:solidFill>
                  <a:srgbClr val="C00000"/>
                </a:solidFill>
                <a:latin typeface="Euclid" panose="02020503060505020303" pitchFamily="18" charset="0"/>
                <a:ea typeface="华文细黑" panose="02010600040101010101" pitchFamily="2" charset="-122"/>
              </a:rPr>
              <a:t>非归档</a:t>
            </a:r>
            <a:r>
              <a:rPr lang="zh-CN" altLang="en-US" sz="2400" b="1" dirty="0">
                <a:solidFill>
                  <a:schemeClr val="tx1"/>
                </a:solidFill>
                <a:latin typeface="Euclid" panose="02020503060505020303" pitchFamily="18" charset="0"/>
                <a:ea typeface="华文细黑" panose="02010600040101010101" pitchFamily="2" charset="-122"/>
              </a:rPr>
              <a:t>模式的数据库：当数据库处于非归档模式时，如果出现介质故障，则在最后一次备份之后对数据库所做的任何操作都将丢失。通过 </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执行恢复时，只需要执行</a:t>
            </a:r>
            <a:r>
              <a:rPr lang="en-US" altLang="zh-CN" sz="2400" b="1" dirty="0">
                <a:solidFill>
                  <a:schemeClr val="tx1"/>
                </a:solidFill>
                <a:latin typeface="Euclid" panose="02020503060505020303" pitchFamily="18" charset="0"/>
                <a:ea typeface="华文细黑" panose="02010600040101010101" pitchFamily="2" charset="-122"/>
              </a:rPr>
              <a:t>RESTORE </a:t>
            </a:r>
            <a:r>
              <a:rPr lang="zh-CN" altLang="en-US" sz="2400" b="1" dirty="0">
                <a:solidFill>
                  <a:schemeClr val="tx1"/>
                </a:solidFill>
                <a:latin typeface="Euclid" panose="02020503060505020303" pitchFamily="18" charset="0"/>
                <a:ea typeface="华文细黑" panose="02010600040101010101" pitchFamily="2" charset="-122"/>
              </a:rPr>
              <a:t>命令将数据库文件修复到正确的位置，然后就可以打开数据库。</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恢复处于</a:t>
            </a:r>
            <a:r>
              <a:rPr lang="zh-CN" altLang="en-US" sz="2400" b="1" dirty="0">
                <a:solidFill>
                  <a:srgbClr val="C00000"/>
                </a:solidFill>
                <a:latin typeface="Euclid" panose="02020503060505020303" pitchFamily="18" charset="0"/>
                <a:ea typeface="华文细黑" panose="02010600040101010101" pitchFamily="2" charset="-122"/>
              </a:rPr>
              <a:t>归档</a:t>
            </a:r>
            <a:r>
              <a:rPr lang="zh-CN" altLang="en-US" sz="2400" b="1" dirty="0">
                <a:solidFill>
                  <a:schemeClr val="tx1"/>
                </a:solidFill>
                <a:latin typeface="Euclid" panose="02020503060505020303" pitchFamily="18" charset="0"/>
                <a:ea typeface="华文细黑" panose="02010600040101010101" pitchFamily="2" charset="-122"/>
              </a:rPr>
              <a:t>模式的数据库：管理员还需要将归档重做日志文件的内容应用到数据文件上。在恢复过程中，</a:t>
            </a:r>
            <a:r>
              <a:rPr lang="en-US" altLang="zh-CN" sz="2400" b="1" dirty="0">
                <a:solidFill>
                  <a:schemeClr val="tx1"/>
                </a:solidFill>
                <a:latin typeface="Euclid" panose="02020503060505020303" pitchFamily="18" charset="0"/>
                <a:ea typeface="华文细黑" panose="02010600040101010101" pitchFamily="2" charset="-122"/>
              </a:rPr>
              <a:t>RMAN </a:t>
            </a:r>
            <a:r>
              <a:rPr lang="zh-CN" altLang="en-US" sz="2400" b="1" dirty="0">
                <a:solidFill>
                  <a:schemeClr val="tx1"/>
                </a:solidFill>
                <a:latin typeface="Euclid" panose="02020503060505020303" pitchFamily="18" charset="0"/>
                <a:ea typeface="华文细黑" panose="02010600040101010101" pitchFamily="2" charset="-122"/>
              </a:rPr>
              <a:t>会自动确定恢复数据库所需要的归档重做日志文件。</a:t>
            </a: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恢复</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640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数据库从以下几个方面进行安全管理：</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用户账户和认证方式管理</a:t>
            </a:r>
            <a:r>
              <a:rPr lang="zh-CN" altLang="en-US" sz="2400" b="1" dirty="0">
                <a:solidFill>
                  <a:schemeClr val="tx1"/>
                </a:solidFill>
                <a:latin typeface="Euclid" panose="02020503060505020303" pitchFamily="18" charset="0"/>
                <a:ea typeface="华文细黑" panose="02010600040101010101" pitchFamily="2" charset="-122"/>
              </a:rPr>
              <a:t>。</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权限和角色管理</a:t>
            </a:r>
            <a:r>
              <a:rPr lang="zh-CN" altLang="en-US" sz="2400" b="1" dirty="0">
                <a:solidFill>
                  <a:schemeClr val="tx1"/>
                </a:solidFill>
                <a:latin typeface="Euclid" panose="02020503060505020303" pitchFamily="18" charset="0"/>
                <a:ea typeface="华文细黑" panose="02010600040101010101" pitchFamily="2" charset="-122"/>
              </a:rPr>
              <a:t>：限制用户对数据库的访问和操作。</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数据加密管理</a:t>
            </a:r>
            <a:r>
              <a:rPr lang="zh-CN" altLang="en-US" sz="2400" b="1" dirty="0">
                <a:solidFill>
                  <a:schemeClr val="tx1"/>
                </a:solidFill>
                <a:latin typeface="Euclid" panose="02020503060505020303" pitchFamily="18" charset="0"/>
                <a:ea typeface="华文细黑" panose="02010600040101010101" pitchFamily="2" charset="-122"/>
              </a:rPr>
              <a:t>：保证网络传输的安全性。</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表空间设置和配额</a:t>
            </a:r>
            <a:r>
              <a:rPr lang="zh-CN" altLang="en-US" sz="2400" b="1" dirty="0">
                <a:solidFill>
                  <a:schemeClr val="tx1"/>
                </a:solidFill>
                <a:latin typeface="Euclid" panose="02020503060505020303" pitchFamily="18" charset="0"/>
                <a:ea typeface="华文细黑" panose="02010600040101010101" pitchFamily="2" charset="-122"/>
              </a:rPr>
              <a:t>：控制用户对数据库存储空间的使用。</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用户资源限制</a:t>
            </a:r>
            <a:r>
              <a:rPr lang="zh-CN" altLang="en-US" sz="2400" b="1" dirty="0">
                <a:solidFill>
                  <a:schemeClr val="tx1"/>
                </a:solidFill>
                <a:latin typeface="Euclid" panose="02020503060505020303" pitchFamily="18" charset="0"/>
                <a:ea typeface="华文细黑" panose="02010600040101010101" pitchFamily="2" charset="-122"/>
              </a:rPr>
              <a:t>：通过概要文件设置，可以限制用户对数据库资源的使用。</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数据库审计</a:t>
            </a:r>
            <a:r>
              <a:rPr lang="zh-CN" altLang="en-US" sz="2400" b="1" dirty="0">
                <a:solidFill>
                  <a:schemeClr val="tx1"/>
                </a:solidFill>
                <a:latin typeface="Euclid" panose="02020503060505020303" pitchFamily="18" charset="0"/>
                <a:ea typeface="华文细黑" panose="02010600040101010101" pitchFamily="2" charset="-122"/>
              </a:rPr>
              <a:t>：监视和记录数据库中的活动。</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安全控制策略概述</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599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基于</a:t>
            </a:r>
            <a:r>
              <a:rPr lang="zh-CN" altLang="en-US" sz="2400" b="1" dirty="0">
                <a:solidFill>
                  <a:srgbClr val="C00000"/>
                </a:solidFill>
                <a:latin typeface="Euclid" panose="02020503060505020303" pitchFamily="18" charset="0"/>
                <a:ea typeface="华文细黑" panose="02010600040101010101" pitchFamily="2" charset="-122"/>
              </a:rPr>
              <a:t>时间</a:t>
            </a:r>
            <a:r>
              <a:rPr lang="zh-CN" altLang="en-US" sz="2400" b="1" dirty="0">
                <a:solidFill>
                  <a:schemeClr val="tx1"/>
                </a:solidFill>
                <a:latin typeface="Euclid" panose="02020503060505020303" pitchFamily="18" charset="0"/>
                <a:ea typeface="华文细黑" panose="02010600040101010101" pitchFamily="2" charset="-122"/>
              </a:rPr>
              <a:t>的不完整恢复：如果知道存在问题的事务的确切发生时间，执行基于时间的不完全恢复时非常适合的。例如，假设用户在 </a:t>
            </a:r>
            <a:r>
              <a:rPr lang="en-US" altLang="zh-CN" sz="2400" b="1" dirty="0">
                <a:solidFill>
                  <a:schemeClr val="tx1"/>
                </a:solidFill>
                <a:latin typeface="Euclid" panose="02020503060505020303" pitchFamily="18" charset="0"/>
                <a:ea typeface="华文细黑" panose="02010600040101010101" pitchFamily="2" charset="-122"/>
              </a:rPr>
              <a:t>10:00 </a:t>
            </a:r>
            <a:r>
              <a:rPr lang="zh-CN" altLang="en-US" sz="2400" b="1" dirty="0">
                <a:solidFill>
                  <a:schemeClr val="tx1"/>
                </a:solidFill>
                <a:latin typeface="Euclid" panose="02020503060505020303" pitchFamily="18" charset="0"/>
                <a:ea typeface="华文细黑" panose="02010600040101010101" pitchFamily="2" charset="-122"/>
              </a:rPr>
              <a:t>将大量数据加载到一个错误的表中，那么</a:t>
            </a:r>
            <a:r>
              <a:rPr lang="en-US" altLang="zh-CN" sz="2400" b="1" dirty="0">
                <a:solidFill>
                  <a:schemeClr val="tx1"/>
                </a:solidFill>
                <a:latin typeface="Euclid" panose="02020503060505020303" pitchFamily="18" charset="0"/>
                <a:ea typeface="华文细黑" panose="02010600040101010101" pitchFamily="2" charset="-122"/>
              </a:rPr>
              <a:t>DBA </a:t>
            </a:r>
            <a:r>
              <a:rPr lang="zh-CN" altLang="en-US" sz="2400" b="1" dirty="0">
                <a:solidFill>
                  <a:schemeClr val="tx1"/>
                </a:solidFill>
                <a:latin typeface="Euclid" panose="02020503060505020303" pitchFamily="18" charset="0"/>
                <a:ea typeface="华文细黑" panose="02010600040101010101" pitchFamily="2" charset="-122"/>
              </a:rPr>
              <a:t>可以执行基于时间的恢复，即将数据库恢复到 </a:t>
            </a:r>
            <a:r>
              <a:rPr lang="en-US" altLang="zh-CN" sz="2400" b="1" dirty="0">
                <a:solidFill>
                  <a:schemeClr val="tx1"/>
                </a:solidFill>
                <a:latin typeface="Euclid" panose="02020503060505020303" pitchFamily="18" charset="0"/>
                <a:ea typeface="华文细黑" panose="02010600040101010101" pitchFamily="2" charset="-122"/>
              </a:rPr>
              <a:t>9:59 </a:t>
            </a:r>
            <a:r>
              <a:rPr lang="zh-CN" altLang="en-US" sz="2400" b="1" dirty="0">
                <a:solidFill>
                  <a:schemeClr val="tx1"/>
                </a:solidFill>
                <a:latin typeface="Euclid" panose="02020503060505020303" pitchFamily="18" charset="0"/>
                <a:ea typeface="华文细黑" panose="02010600040101010101" pitchFamily="2" charset="-122"/>
              </a:rPr>
              <a:t>时的状态。</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基于</a:t>
            </a:r>
            <a:r>
              <a:rPr lang="zh-CN" altLang="en-US" sz="2400" b="1" dirty="0">
                <a:solidFill>
                  <a:srgbClr val="C00000"/>
                </a:solidFill>
                <a:latin typeface="Euclid" panose="02020503060505020303" pitchFamily="18" charset="0"/>
                <a:ea typeface="华文细黑" panose="02010600040101010101" pitchFamily="2" charset="-122"/>
              </a:rPr>
              <a:t>更改</a:t>
            </a:r>
            <a:r>
              <a:rPr lang="zh-CN" altLang="en-US" sz="2400" b="1" dirty="0">
                <a:solidFill>
                  <a:schemeClr val="tx1"/>
                </a:solidFill>
                <a:latin typeface="Euclid" panose="02020503060505020303" pitchFamily="18" charset="0"/>
                <a:ea typeface="华文细黑" panose="02010600040101010101" pitchFamily="2" charset="-122"/>
              </a:rPr>
              <a:t>的不完整恢复：对于基于更改的不完全恢复，则已存在问题的事务的 </a:t>
            </a:r>
            <a:r>
              <a:rPr lang="en-US" altLang="zh-CN" sz="2400" b="1" dirty="0">
                <a:solidFill>
                  <a:schemeClr val="tx1"/>
                </a:solidFill>
                <a:latin typeface="Euclid" panose="02020503060505020303" pitchFamily="18" charset="0"/>
                <a:ea typeface="华文细黑" panose="02010600040101010101" pitchFamily="2" charset="-122"/>
              </a:rPr>
              <a:t>SCN </a:t>
            </a:r>
            <a:r>
              <a:rPr lang="zh-CN" altLang="en-US" sz="2400" b="1" dirty="0">
                <a:solidFill>
                  <a:schemeClr val="tx1"/>
                </a:solidFill>
                <a:latin typeface="Euclid" panose="02020503060505020303" pitchFamily="18" charset="0"/>
                <a:ea typeface="华文细黑" panose="02010600040101010101" pitchFamily="2" charset="-122"/>
              </a:rPr>
              <a:t>号来终止恢复过程，在恢复数据库之后，将包含低于指定 </a:t>
            </a:r>
            <a:r>
              <a:rPr lang="en-US" altLang="zh-CN" sz="2400" b="1" dirty="0">
                <a:solidFill>
                  <a:schemeClr val="tx1"/>
                </a:solidFill>
                <a:latin typeface="Euclid" panose="02020503060505020303" pitchFamily="18" charset="0"/>
                <a:ea typeface="华文细黑" panose="02010600040101010101" pitchFamily="2" charset="-122"/>
              </a:rPr>
              <a:t>SCN </a:t>
            </a:r>
            <a:r>
              <a:rPr lang="zh-CN" altLang="en-US" sz="2400" b="1" dirty="0">
                <a:solidFill>
                  <a:schemeClr val="tx1"/>
                </a:solidFill>
                <a:latin typeface="Euclid" panose="02020503060505020303" pitchFamily="18" charset="0"/>
                <a:ea typeface="华文细黑" panose="02010600040101010101" pitchFamily="2" charset="-122"/>
              </a:rPr>
              <a:t>号的所有事务。可以使用 </a:t>
            </a:r>
            <a:r>
              <a:rPr lang="en-US" altLang="zh-CN" sz="2400" b="1" dirty="0">
                <a:solidFill>
                  <a:srgbClr val="C00000"/>
                </a:solidFill>
                <a:latin typeface="Euclid" panose="02020503060505020303" pitchFamily="18" charset="0"/>
                <a:ea typeface="华文细黑" panose="02010600040101010101" pitchFamily="2" charset="-122"/>
              </a:rPr>
              <a:t>SET UNTIL SCN </a:t>
            </a:r>
            <a:r>
              <a:rPr lang="zh-CN" altLang="en-US" sz="2400" b="1" dirty="0">
                <a:solidFill>
                  <a:schemeClr val="tx1"/>
                </a:solidFill>
                <a:latin typeface="Euclid" panose="02020503060505020303" pitchFamily="18" charset="0"/>
                <a:ea typeface="华文细黑" panose="02010600040101010101" pitchFamily="2" charset="-122"/>
              </a:rPr>
              <a:t>命令来指定恢复过程的终止 </a:t>
            </a:r>
            <a:r>
              <a:rPr lang="en-US" altLang="zh-CN" sz="2400" b="1" dirty="0">
                <a:solidFill>
                  <a:schemeClr val="tx1"/>
                </a:solidFill>
                <a:latin typeface="Euclid" panose="02020503060505020303" pitchFamily="18" charset="0"/>
                <a:ea typeface="华文细黑" panose="02010600040101010101" pitchFamily="2" charset="-122"/>
              </a:rPr>
              <a:t>SCN </a:t>
            </a:r>
            <a:r>
              <a:rPr lang="zh-CN" altLang="en-US" sz="2400" b="1" dirty="0">
                <a:solidFill>
                  <a:schemeClr val="tx1"/>
                </a:solidFill>
                <a:latin typeface="Euclid" panose="02020503060505020303" pitchFamily="18" charset="0"/>
                <a:ea typeface="华文细黑" panose="02010600040101010101" pitchFamily="2" charset="-122"/>
              </a:rPr>
              <a:t>号。</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恢复</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部分恢复</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853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Restore </a:t>
            </a:r>
            <a:r>
              <a:rPr lang="zh-CN" altLang="en-US" sz="2400" b="1" dirty="0">
                <a:solidFill>
                  <a:schemeClr val="tx1"/>
                </a:solidFill>
                <a:latin typeface="Euclid" panose="02020503060505020303" pitchFamily="18" charset="0"/>
                <a:ea typeface="华文细黑" panose="02010600040101010101" pitchFamily="2" charset="-122"/>
              </a:rPr>
              <a:t>是使用备份文件，将数据库还原到过去的某个状态。</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Recovery </a:t>
            </a:r>
            <a:r>
              <a:rPr lang="zh-CN" altLang="en-US" sz="2400" b="1" dirty="0">
                <a:solidFill>
                  <a:schemeClr val="tx1"/>
                </a:solidFill>
                <a:latin typeface="Euclid" panose="02020503060505020303" pitchFamily="18" charset="0"/>
                <a:ea typeface="华文细黑" panose="02010600040101010101" pitchFamily="2" charset="-122"/>
              </a:rPr>
              <a:t>是使用 </a:t>
            </a:r>
            <a:r>
              <a:rPr lang="en-US" altLang="zh-CN" sz="2400" b="1" dirty="0">
                <a:solidFill>
                  <a:schemeClr val="tx1"/>
                </a:solidFill>
                <a:latin typeface="Euclid" panose="02020503060505020303" pitchFamily="18" charset="0"/>
                <a:ea typeface="华文细黑" panose="02010600040101010101" pitchFamily="2" charset="-122"/>
              </a:rPr>
              <a:t>redo </a:t>
            </a:r>
            <a:r>
              <a:rPr lang="zh-CN" altLang="en-US" sz="2400" b="1" dirty="0">
                <a:solidFill>
                  <a:schemeClr val="tx1"/>
                </a:solidFill>
                <a:latin typeface="Euclid" panose="02020503060505020303" pitchFamily="18" charset="0"/>
                <a:ea typeface="华文细黑" panose="02010600040101010101" pitchFamily="2" charset="-122"/>
              </a:rPr>
              <a:t>日志和归档日志将数据库向前恢复到现在这个时点。</a:t>
            </a:r>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rgbClr val="002060"/>
                </a:solidFill>
                <a:latin typeface="华文楷体" panose="02010600040101010101" pitchFamily="2" charset="-122"/>
                <a:ea typeface="华文楷体" panose="02010600040101010101" pitchFamily="2" charset="-122"/>
              </a:rPr>
              <a:t>      某数据库，每天凌晨一点会作一次备份。某天下午两点时数据库文件损害，同时数据库宕机。接着</a:t>
            </a:r>
            <a:r>
              <a:rPr lang="en-US" altLang="zh-CN" sz="2400" b="1" dirty="0">
                <a:solidFill>
                  <a:srgbClr val="002060"/>
                </a:solidFill>
                <a:latin typeface="华文楷体" panose="02010600040101010101" pitchFamily="2" charset="-122"/>
                <a:ea typeface="华文楷体" panose="02010600040101010101" pitchFamily="2" charset="-122"/>
              </a:rPr>
              <a:t>DBA</a:t>
            </a:r>
            <a:r>
              <a:rPr lang="zh-CN" altLang="en-US" sz="2400" b="1" dirty="0">
                <a:solidFill>
                  <a:srgbClr val="002060"/>
                </a:solidFill>
                <a:latin typeface="华文楷体" panose="02010600040101010101" pitchFamily="2" charset="-122"/>
                <a:ea typeface="华文楷体" panose="02010600040101010101" pitchFamily="2" charset="-122"/>
              </a:rPr>
              <a:t>开始恢复数据库。</a:t>
            </a:r>
            <a:endParaRPr lang="zh-CN" altLang="en-US" sz="2400" b="1" dirty="0">
              <a:solidFill>
                <a:srgbClr val="002060"/>
              </a:solidFill>
              <a:latin typeface="华文楷体" panose="02010600040101010101" pitchFamily="2" charset="-122"/>
              <a:ea typeface="华文楷体" panose="02010600040101010101" pitchFamily="2" charset="-122"/>
            </a:endParaRPr>
          </a:p>
          <a:p>
            <a:pPr>
              <a:lnSpc>
                <a:spcPct val="150000"/>
              </a:lnSpc>
            </a:pPr>
            <a:r>
              <a:rPr lang="en-US" altLang="zh-CN" sz="2400" b="1" dirty="0">
                <a:solidFill>
                  <a:srgbClr val="002060"/>
                </a:solidFill>
                <a:latin typeface="华文楷体" panose="02010600040101010101" pitchFamily="2" charset="-122"/>
                <a:ea typeface="华文楷体" panose="02010600040101010101" pitchFamily="2" charset="-122"/>
              </a:rPr>
              <a:t>1. </a:t>
            </a:r>
            <a:r>
              <a:rPr lang="zh-CN" altLang="en-US" sz="2400" b="1" dirty="0">
                <a:solidFill>
                  <a:srgbClr val="002060"/>
                </a:solidFill>
                <a:latin typeface="华文楷体" panose="02010600040101010101" pitchFamily="2" charset="-122"/>
                <a:ea typeface="华文楷体" panose="02010600040101010101" pitchFamily="2" charset="-122"/>
              </a:rPr>
              <a:t>首先，使用最近一次的备份文件还原数据库到当天凌晨一点的状态。但是凌晨一点到下午两点的数据丢失了。</a:t>
            </a:r>
            <a:endParaRPr lang="zh-CN" altLang="en-US" sz="2400" b="1" dirty="0">
              <a:solidFill>
                <a:srgbClr val="002060"/>
              </a:solidFill>
              <a:latin typeface="华文楷体" panose="02010600040101010101" pitchFamily="2" charset="-122"/>
              <a:ea typeface="华文楷体" panose="02010600040101010101" pitchFamily="2" charset="-122"/>
            </a:endParaRPr>
          </a:p>
          <a:p>
            <a:pPr>
              <a:lnSpc>
                <a:spcPct val="150000"/>
              </a:lnSpc>
            </a:pPr>
            <a:r>
              <a:rPr lang="en-US" altLang="zh-CN" sz="2400" b="1" dirty="0">
                <a:solidFill>
                  <a:srgbClr val="002060"/>
                </a:solidFill>
                <a:latin typeface="华文楷体" panose="02010600040101010101" pitchFamily="2" charset="-122"/>
                <a:ea typeface="华文楷体" panose="02010600040101010101" pitchFamily="2" charset="-122"/>
              </a:rPr>
              <a:t>2. </a:t>
            </a:r>
            <a:r>
              <a:rPr lang="zh-CN" altLang="en-US" sz="2400" b="1" dirty="0">
                <a:solidFill>
                  <a:srgbClr val="002060"/>
                </a:solidFill>
                <a:latin typeface="华文楷体" panose="02010600040101010101" pitchFamily="2" charset="-122"/>
                <a:ea typeface="华文楷体" panose="02010600040101010101" pitchFamily="2" charset="-122"/>
              </a:rPr>
              <a:t>接着，使用 </a:t>
            </a:r>
            <a:r>
              <a:rPr lang="en-US" altLang="zh-CN" sz="2400" b="1" dirty="0">
                <a:solidFill>
                  <a:srgbClr val="002060"/>
                </a:solidFill>
                <a:latin typeface="华文楷体" panose="02010600040101010101" pitchFamily="2" charset="-122"/>
                <a:ea typeface="华文楷体" panose="02010600040101010101" pitchFamily="2" charset="-122"/>
              </a:rPr>
              <a:t>redo </a:t>
            </a:r>
            <a:r>
              <a:rPr lang="zh-CN" altLang="en-US" sz="2400" b="1" dirty="0">
                <a:solidFill>
                  <a:srgbClr val="002060"/>
                </a:solidFill>
                <a:latin typeface="华文楷体" panose="02010600040101010101" pitchFamily="2" charset="-122"/>
                <a:ea typeface="华文楷体" panose="02010600040101010101" pitchFamily="2" charset="-122"/>
              </a:rPr>
              <a:t>日志和归档日志，把当天凌晨一点开始的数据库操作重做一遍，直到下午两点数据库宕机前。</a:t>
            </a:r>
            <a:endParaRPr lang="zh-CN" altLang="en-US" sz="2400" b="1" dirty="0">
              <a:solidFill>
                <a:srgbClr val="002060"/>
              </a:solidFill>
              <a:latin typeface="华文楷体" panose="02010600040101010101" pitchFamily="2" charset="-122"/>
              <a:ea typeface="华文楷体"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恢复</a:t>
            </a:r>
            <a:r>
              <a:rPr lang="en-US" altLang="zh-CN" sz="2800" b="1" dirty="0">
                <a:solidFill>
                  <a:srgbClr val="C00000"/>
                </a:solidFill>
                <a:latin typeface="华文中宋" panose="02010600040101010101" pitchFamily="2" charset="-122"/>
                <a:ea typeface="华文中宋" panose="02010600040101010101" pitchFamily="2" charset="-122"/>
              </a:rPr>
              <a:t>——restore </a:t>
            </a:r>
            <a:r>
              <a:rPr lang="zh-CN" altLang="en-US" sz="2800" b="1" dirty="0">
                <a:solidFill>
                  <a:srgbClr val="C00000"/>
                </a:solidFill>
                <a:latin typeface="华文中宋" panose="02010600040101010101" pitchFamily="2" charset="-122"/>
                <a:ea typeface="华文中宋" panose="02010600040101010101" pitchFamily="2" charset="-122"/>
              </a:rPr>
              <a:t>和 </a:t>
            </a:r>
            <a:r>
              <a:rPr lang="en-US" altLang="zh-CN" sz="2800" b="1" dirty="0">
                <a:solidFill>
                  <a:srgbClr val="C00000"/>
                </a:solidFill>
                <a:latin typeface="华文中宋" panose="02010600040101010101" pitchFamily="2" charset="-122"/>
                <a:ea typeface="华文中宋" panose="02010600040101010101" pitchFamily="2" charset="-122"/>
              </a:rPr>
              <a:t>recover</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RMAN </a:t>
            </a:r>
            <a:r>
              <a:rPr lang="zh-CN" altLang="en-US" sz="2800" b="1" dirty="0">
                <a:solidFill>
                  <a:srgbClr val="C00000"/>
                </a:solidFill>
                <a:latin typeface="华文中宋" panose="02010600040101010101" pitchFamily="2" charset="-122"/>
                <a:ea typeface="华文中宋" panose="02010600040101010101" pitchFamily="2" charset="-122"/>
              </a:rPr>
              <a:t>备份和恢复的简单示例</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1446641"/>
            <a:ext cx="8525482" cy="473825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将数据库改为归档模式；</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查看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pdborcl</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的归档模式；</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rman</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target /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--Windows</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命令行下</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RMAN</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连接数据库</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backup pluggable database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pdborcl</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zh-CN" altLang="en-US" sz="2400" b="1" i="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针对</a:t>
            </a:r>
            <a:r>
              <a:rPr lang="en-US" altLang="zh-CN" sz="2400" b="1" i="1" dirty="0" err="1">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pdborcl</a:t>
            </a:r>
            <a:r>
              <a:rPr lang="zh-CN" altLang="en-US" sz="2400" b="1" i="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做一定的修改，保证修改生效</a:t>
            </a:r>
            <a:endParaRPr lang="en-US" altLang="zh-CN" sz="2400" b="1" i="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restore pluggable database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pdborcl</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recover pluggable database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pdborcl</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查看是否恢复成功。</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20000"/>
              </a:lnSpc>
            </a:pP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50599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Oracle </a:t>
            </a:r>
            <a:r>
              <a:rPr lang="zh-CN" altLang="en-US" sz="2400" b="1" dirty="0">
                <a:solidFill>
                  <a:schemeClr val="tx1"/>
                </a:solidFill>
                <a:latin typeface="Euclid" panose="02020503060505020303" pitchFamily="18" charset="0"/>
                <a:ea typeface="华文细黑" panose="02010600040101010101" pitchFamily="2" charset="-122"/>
              </a:rPr>
              <a:t>使用数据泵（</a:t>
            </a:r>
            <a:r>
              <a:rPr lang="en-US" altLang="zh-CN" sz="2400" b="1" dirty="0">
                <a:solidFill>
                  <a:schemeClr val="tx1"/>
                </a:solidFill>
                <a:latin typeface="Euclid" panose="02020503060505020303" pitchFamily="18" charset="0"/>
                <a:ea typeface="华文细黑" panose="02010600040101010101" pitchFamily="2" charset="-122"/>
              </a:rPr>
              <a:t>DATA PUMP</a:t>
            </a:r>
            <a:r>
              <a:rPr lang="zh-CN" altLang="en-US" sz="2400" b="1" dirty="0">
                <a:solidFill>
                  <a:schemeClr val="tx1"/>
                </a:solidFill>
                <a:latin typeface="Euclid" panose="02020503060505020303" pitchFamily="18" charset="0"/>
                <a:ea typeface="华文细黑" panose="02010600040101010101" pitchFamily="2" charset="-122"/>
              </a:rPr>
              <a:t>）技术实现逻辑备份。逻辑备份时创建数据库对象的逻辑副本，并存入一个二进制转储文件的过程。从本质上来讲逻辑备份与恢复实际就是对数据库事实数据的导入和导出。</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导出</a:t>
            </a:r>
            <a:r>
              <a:rPr lang="zh-CN" altLang="en-US" sz="2400" b="1" dirty="0">
                <a:solidFill>
                  <a:schemeClr val="tx1"/>
                </a:solidFill>
                <a:latin typeface="Euclid" panose="02020503060505020303" pitchFamily="18" charset="0"/>
                <a:ea typeface="华文细黑" panose="02010600040101010101" pitchFamily="2" charset="-122"/>
              </a:rPr>
              <a:t>：即数据库的逻辑备份，实质是读取一个数据库记录并将这个记录集写入一个文件（扩展名通常是</a:t>
            </a:r>
            <a:r>
              <a:rPr lang="en-US" altLang="zh-CN" sz="2400" b="1" dirty="0" err="1">
                <a:solidFill>
                  <a:schemeClr val="tx1"/>
                </a:solidFill>
                <a:latin typeface="Euclid" panose="02020503060505020303" pitchFamily="18" charset="0"/>
                <a:ea typeface="华文细黑" panose="02010600040101010101" pitchFamily="2" charset="-122"/>
              </a:rPr>
              <a:t>dmp</a:t>
            </a:r>
            <a:r>
              <a:rPr lang="zh-CN" altLang="en-US" sz="2400" b="1" dirty="0">
                <a:solidFill>
                  <a:schemeClr val="tx1"/>
                </a:solidFill>
                <a:latin typeface="Euclid" panose="02020503060505020303" pitchFamily="18" charset="0"/>
                <a:ea typeface="华文细黑" panose="02010600040101010101" pitchFamily="2" charset="-122"/>
              </a:rPr>
              <a:t>），这些记录的导出与物理位置无关。</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导入</a:t>
            </a:r>
            <a:r>
              <a:rPr lang="zh-CN" altLang="en-US" sz="2400" b="1" dirty="0">
                <a:solidFill>
                  <a:schemeClr val="tx1"/>
                </a:solidFill>
                <a:latin typeface="Euclid" panose="02020503060505020303" pitchFamily="18" charset="0"/>
                <a:ea typeface="华文细黑" panose="02010600040101010101" pitchFamily="2" charset="-122"/>
              </a:rPr>
              <a:t>：即数据库的逻辑恢复，实质是读取被导出的二进制转储文件并将其恢复到数据库。</a:t>
            </a: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数据泵简介</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2236510"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备份与恢复</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课后作业</a:t>
            </a:r>
            <a:endParaRPr lang="zh-CN" altLang="en-US" sz="3200" b="1" dirty="0">
              <a:ln w="0"/>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7" name="矩形 6"/>
          <p:cNvSpPr/>
          <p:nvPr/>
        </p:nvSpPr>
        <p:spPr>
          <a:xfrm>
            <a:off x="1177925" y="1556748"/>
            <a:ext cx="6788150" cy="3121269"/>
          </a:xfrm>
          <a:prstGeom prst="rect">
            <a:avLst/>
          </a:prstGeom>
          <a:noFill/>
        </p:spPr>
        <p:style>
          <a:lnRef idx="2">
            <a:schemeClr val="accent6"/>
          </a:lnRef>
          <a:fillRef idx="1">
            <a:schemeClr val="lt1"/>
          </a:fillRef>
          <a:effectRef idx="0">
            <a:schemeClr val="accent6"/>
          </a:effectRef>
          <a:fontRef idx="minor">
            <a:schemeClr val="dk1"/>
          </a:fontRef>
        </p:style>
        <p:txBody>
          <a:bodyPr wrap="square" anchor="t">
            <a:noAutofit/>
          </a:bodyPr>
          <a:lstStyle/>
          <a:p>
            <a:pPr marL="457200" indent="-457200">
              <a:lnSpc>
                <a:spcPct val="150000"/>
              </a:lnSpc>
              <a:buFont typeface="+mj-lt"/>
              <a:buAutoNum type="arabicPeriod"/>
            </a:pPr>
            <a:r>
              <a:rPr lang="zh-CN" altLang="en-US" sz="2000" b="1" dirty="0">
                <a:solidFill>
                  <a:schemeClr val="tx1"/>
                </a:solidFill>
                <a:latin typeface="Euclid" panose="02020503060505020303" pitchFamily="18" charset="0"/>
                <a:ea typeface="华文细黑" panose="02010600040101010101" pitchFamily="2" charset="-122"/>
              </a:rPr>
              <a:t>查看 </a:t>
            </a:r>
            <a:r>
              <a:rPr lang="en-US" altLang="zh-CN" sz="2000" b="1" dirty="0">
                <a:solidFill>
                  <a:schemeClr val="tx1"/>
                </a:solidFill>
                <a:latin typeface="Euclid" panose="02020503060505020303" pitchFamily="18" charset="0"/>
                <a:ea typeface="华文细黑" panose="02010600040101010101" pitchFamily="2" charset="-122"/>
              </a:rPr>
              <a:t>Oracle12c </a:t>
            </a:r>
            <a:r>
              <a:rPr lang="zh-CN" altLang="en-US" sz="2000" b="1" dirty="0">
                <a:solidFill>
                  <a:schemeClr val="tx1"/>
                </a:solidFill>
                <a:latin typeface="Euclid" panose="02020503060505020303" pitchFamily="18" charset="0"/>
                <a:ea typeface="华文细黑" panose="02010600040101010101" pitchFamily="2" charset="-122"/>
              </a:rPr>
              <a:t>预定义的用户和角色，查看系统权限。</a:t>
            </a:r>
            <a:endParaRPr lang="en-US" altLang="zh-CN" sz="20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mj-lt"/>
              <a:buAutoNum type="arabicPeriod"/>
            </a:pPr>
            <a:endParaRPr lang="en-US" altLang="zh-CN" sz="20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mj-lt"/>
              <a:buAutoNum type="arabicPeriod"/>
            </a:pPr>
            <a:r>
              <a:rPr lang="zh-CN" altLang="en-US" sz="2000" b="1" dirty="0">
                <a:solidFill>
                  <a:schemeClr val="tx1"/>
                </a:solidFill>
                <a:latin typeface="Euclid" panose="02020503060505020303" pitchFamily="18" charset="0"/>
                <a:ea typeface="华文细黑" panose="02010600040101010101" pitchFamily="2" charset="-122"/>
              </a:rPr>
              <a:t>尝试新建用户和角色，并为用户分配该角色。</a:t>
            </a:r>
            <a:endParaRPr lang="en-US" altLang="zh-CN" sz="20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mj-lt"/>
              <a:buAutoNum type="arabicPeriod"/>
            </a:pPr>
            <a:endParaRPr lang="en-US" altLang="zh-CN" sz="20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mj-lt"/>
              <a:buAutoNum type="arabicPeriod"/>
            </a:pPr>
            <a:r>
              <a:rPr lang="zh-CN" altLang="en-US" sz="2000" b="1" dirty="0">
                <a:solidFill>
                  <a:schemeClr val="tx1"/>
                </a:solidFill>
                <a:latin typeface="Euclid" panose="02020503060505020303" pitchFamily="18" charset="0"/>
                <a:ea typeface="华文细黑" panose="02010600040101010101" pitchFamily="2" charset="-122"/>
              </a:rPr>
              <a:t>尝试使用 </a:t>
            </a:r>
            <a:r>
              <a:rPr lang="en-US" altLang="zh-CN" sz="2000" b="1" dirty="0">
                <a:solidFill>
                  <a:schemeClr val="tx1"/>
                </a:solidFill>
                <a:latin typeface="Euclid" panose="02020503060505020303" pitchFamily="18" charset="0"/>
                <a:ea typeface="华文细黑" panose="02010600040101010101" pitchFamily="2" charset="-122"/>
              </a:rPr>
              <a:t>RMAN </a:t>
            </a:r>
            <a:r>
              <a:rPr lang="zh-CN" altLang="en-US" sz="2000" b="1" dirty="0">
                <a:solidFill>
                  <a:schemeClr val="tx1"/>
                </a:solidFill>
                <a:latin typeface="Euclid" panose="02020503060505020303" pitchFamily="18" charset="0"/>
                <a:ea typeface="华文细黑" panose="02010600040101010101" pitchFamily="2" charset="-122"/>
              </a:rPr>
              <a:t>进行简单备份和恢复。</a:t>
            </a:r>
            <a:endParaRPr lang="en-US" altLang="zh-CN" sz="20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64082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rgbClr val="C00000"/>
                </a:solidFill>
                <a:latin typeface="Euclid" panose="02020503060505020303" pitchFamily="18" charset="0"/>
                <a:ea typeface="华文细黑" panose="02010600040101010101" pitchFamily="2" charset="-122"/>
              </a:rPr>
              <a:t>管理员用户</a:t>
            </a:r>
            <a:endParaRPr lang="en-US" altLang="zh-CN" sz="2400" b="1" dirty="0">
              <a:solidFill>
                <a:srgbClr val="C00000"/>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SYS</a:t>
            </a:r>
            <a:r>
              <a:rPr lang="en-US" altLang="zh-CN" sz="2400" b="1" dirty="0">
                <a:solidFill>
                  <a:schemeClr val="tx1"/>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数据库中拥有最高权限的管理员，可以启动、关闭、修改数据库，拥有数据字典。</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SYSTEM</a:t>
            </a:r>
            <a:r>
              <a:rPr lang="zh-CN" altLang="en-US" sz="2400" b="1" dirty="0">
                <a:solidFill>
                  <a:schemeClr val="tx1"/>
                </a:solidFill>
                <a:latin typeface="Euclid" panose="02020503060505020303" pitchFamily="18" charset="0"/>
                <a:ea typeface="华文细黑" panose="02010600040101010101" pitchFamily="2" charset="-122"/>
              </a:rPr>
              <a:t>：一个辅助的数据库管理员，不能启动和关闭数据库，但是可以进行一些管理工作，如创建和删除用户。</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SYSMAN</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OEM </a:t>
            </a:r>
            <a:r>
              <a:rPr lang="zh-CN" altLang="en-US" sz="2400" b="1" dirty="0">
                <a:solidFill>
                  <a:schemeClr val="tx1"/>
                </a:solidFill>
                <a:latin typeface="Euclid" panose="02020503060505020303" pitchFamily="18" charset="0"/>
                <a:ea typeface="华文细黑" panose="02010600040101010101" pitchFamily="2" charset="-122"/>
              </a:rPr>
              <a:t>的管理员，可以对 </a:t>
            </a:r>
            <a:r>
              <a:rPr lang="en-US" altLang="zh-CN" sz="2400" b="1" dirty="0">
                <a:solidFill>
                  <a:schemeClr val="tx1"/>
                </a:solidFill>
                <a:latin typeface="Euclid" panose="02020503060505020303" pitchFamily="18" charset="0"/>
                <a:ea typeface="华文细黑" panose="02010600040101010101" pitchFamily="2" charset="-122"/>
              </a:rPr>
              <a:t>OEM </a:t>
            </a:r>
            <a:r>
              <a:rPr lang="zh-CN" altLang="en-US" sz="2400" b="1" dirty="0">
                <a:solidFill>
                  <a:schemeClr val="tx1"/>
                </a:solidFill>
                <a:latin typeface="Euclid" panose="02020503060505020303" pitchFamily="18" charset="0"/>
                <a:ea typeface="华文细黑" panose="02010600040101010101" pitchFamily="2" charset="-122"/>
              </a:rPr>
              <a:t>进行配置和管理。</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DBSNMP</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OEM </a:t>
            </a:r>
            <a:r>
              <a:rPr lang="zh-CN" altLang="en-US" sz="2400" b="1" dirty="0">
                <a:solidFill>
                  <a:schemeClr val="tx1"/>
                </a:solidFill>
                <a:latin typeface="Euclid" panose="02020503060505020303" pitchFamily="18" charset="0"/>
                <a:ea typeface="华文细黑" panose="02010600040101010101" pitchFamily="2" charset="-122"/>
              </a:rPr>
              <a:t>代理，用来监视数据库。</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以上这些用户均不能删除。</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用户管理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预定义用户</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6"/>
            <a:ext cx="8525482" cy="490117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30000"/>
              </a:lnSpc>
            </a:pPr>
            <a:r>
              <a:rPr lang="zh-CN" altLang="en-US" sz="2400" b="1" dirty="0">
                <a:solidFill>
                  <a:srgbClr val="C00000"/>
                </a:solidFill>
                <a:latin typeface="Euclid" panose="02020503060505020303" pitchFamily="18" charset="0"/>
                <a:ea typeface="华文细黑" panose="02010600040101010101" pitchFamily="2" charset="-122"/>
              </a:rPr>
              <a:t>示例方案用户</a:t>
            </a:r>
            <a:endParaRPr lang="en-US" altLang="zh-CN" sz="2400" b="1" dirty="0">
              <a:solidFill>
                <a:srgbClr val="C00000"/>
              </a:solidFill>
              <a:latin typeface="Euclid" panose="02020503060505020303" pitchFamily="18" charset="0"/>
              <a:ea typeface="华文细黑" panose="02010600040101010101" pitchFamily="2" charset="-122"/>
            </a:endParaRPr>
          </a:p>
          <a:p>
            <a:pPr>
              <a:lnSpc>
                <a:spcPct val="130000"/>
              </a:lnSpc>
            </a:pPr>
            <a:r>
              <a:rPr lang="zh-CN" altLang="en-US" sz="2400" b="1" dirty="0">
                <a:solidFill>
                  <a:schemeClr val="tx1"/>
                </a:solidFill>
                <a:latin typeface="Euclid" panose="02020503060505020303" pitchFamily="18" charset="0"/>
                <a:ea typeface="华文细黑" panose="02010600040101010101" pitchFamily="2" charset="-122"/>
              </a:rPr>
              <a:t>      在安装 </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或使用 </a:t>
            </a:r>
            <a:r>
              <a:rPr lang="en-US" altLang="zh-CN" sz="2400" b="1" dirty="0" err="1">
                <a:solidFill>
                  <a:schemeClr val="tx1"/>
                </a:solidFill>
                <a:latin typeface="Euclid" panose="02020503060505020303" pitchFamily="18" charset="0"/>
                <a:ea typeface="华文细黑" panose="02010600040101010101" pitchFamily="2" charset="-122"/>
              </a:rPr>
              <a:t>odbc</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创建数据库时，如果选择了</a:t>
            </a:r>
            <a:r>
              <a:rPr lang="en-US" altLang="zh-CN" sz="2400" b="1" dirty="0">
                <a:solidFill>
                  <a:schemeClr val="tx1"/>
                </a:solidFill>
                <a:latin typeface="华文细黑" panose="02010600040101010101" pitchFamily="2" charset="-122"/>
                <a:ea typeface="华文细黑" panose="02010600040101010101" pitchFamily="2" charset="-122"/>
              </a:rPr>
              <a:t>“</a:t>
            </a:r>
            <a:r>
              <a:rPr lang="zh-CN" altLang="en-US" sz="2400" b="1" dirty="0">
                <a:solidFill>
                  <a:schemeClr val="tx1"/>
                </a:solidFill>
                <a:latin typeface="华文细黑" panose="02010600040101010101" pitchFamily="2" charset="-122"/>
                <a:ea typeface="华文细黑" panose="02010600040101010101" pitchFamily="2" charset="-122"/>
              </a:rPr>
              <a:t>示例方案”</a:t>
            </a:r>
            <a:r>
              <a:rPr lang="zh-CN" altLang="en-US" sz="2400" b="1" dirty="0">
                <a:solidFill>
                  <a:schemeClr val="tx1"/>
                </a:solidFill>
                <a:latin typeface="Euclid" panose="02020503060505020303" pitchFamily="18" charset="0"/>
                <a:ea typeface="华文细黑" panose="02010600040101010101" pitchFamily="2" charset="-122"/>
              </a:rPr>
              <a:t>，会创建一些用户，在这些用户对应的 </a:t>
            </a:r>
            <a:r>
              <a:rPr lang="en-US" altLang="zh-CN" sz="2400" b="1" dirty="0">
                <a:solidFill>
                  <a:schemeClr val="tx1"/>
                </a:solidFill>
                <a:latin typeface="Euclid" panose="02020503060505020303" pitchFamily="18" charset="0"/>
                <a:ea typeface="华文细黑" panose="02010600040101010101" pitchFamily="2" charset="-122"/>
              </a:rPr>
              <a:t>schema </a:t>
            </a:r>
            <a:r>
              <a:rPr lang="zh-CN" altLang="en-US" sz="2400" b="1" dirty="0">
                <a:solidFill>
                  <a:schemeClr val="tx1"/>
                </a:solidFill>
                <a:latin typeface="Euclid" panose="02020503060505020303" pitchFamily="18" charset="0"/>
                <a:ea typeface="华文细黑" panose="02010600040101010101" pitchFamily="2" charset="-122"/>
              </a:rPr>
              <a:t>中，有产生一些数据库应用案例。这些用户包括：</a:t>
            </a:r>
            <a:r>
              <a:rPr lang="en-US" altLang="zh-CN" sz="2400" b="1" dirty="0">
                <a:solidFill>
                  <a:schemeClr val="tx1"/>
                </a:solidFill>
                <a:latin typeface="Euclid" panose="02020503060505020303" pitchFamily="18" charset="0"/>
                <a:ea typeface="华文细黑" panose="02010600040101010101" pitchFamily="2" charset="-122"/>
              </a:rPr>
              <a:t>BI</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HR</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OE</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PM</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IX</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SH </a:t>
            </a:r>
            <a:r>
              <a:rPr lang="zh-CN" altLang="en-US" sz="2400" b="1" dirty="0">
                <a:solidFill>
                  <a:schemeClr val="tx1"/>
                </a:solidFill>
                <a:latin typeface="Euclid" panose="02020503060505020303" pitchFamily="18" charset="0"/>
                <a:ea typeface="华文细黑" panose="02010600040101010101" pitchFamily="2" charset="-122"/>
              </a:rPr>
              <a:t>等。默认情况下，这些用户均为锁定状态，口令过期。</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30000"/>
              </a:lnSpc>
            </a:pPr>
            <a:r>
              <a:rPr lang="zh-CN" altLang="en-US" sz="2400" b="1" dirty="0">
                <a:solidFill>
                  <a:schemeClr val="tx1"/>
                </a:solidFill>
                <a:latin typeface="Euclid" panose="02020503060505020303" pitchFamily="18" charset="0"/>
                <a:ea typeface="华文细黑" panose="02010600040101010101" pitchFamily="2" charset="-122"/>
              </a:rPr>
              <a:t>      还有 </a:t>
            </a:r>
            <a:r>
              <a:rPr lang="en-US" altLang="zh-CN" sz="2400" b="1" dirty="0">
                <a:solidFill>
                  <a:schemeClr val="tx1"/>
                </a:solidFill>
                <a:latin typeface="Euclid" panose="02020503060505020303" pitchFamily="18" charset="0"/>
                <a:ea typeface="华文细黑" panose="02010600040101010101" pitchFamily="2" charset="-122"/>
              </a:rPr>
              <a:t>2 </a:t>
            </a:r>
            <a:r>
              <a:rPr lang="zh-CN" altLang="en-US" sz="2400" b="1" dirty="0">
                <a:solidFill>
                  <a:schemeClr val="tx1"/>
                </a:solidFill>
                <a:latin typeface="Euclid" panose="02020503060505020303" pitchFamily="18" charset="0"/>
                <a:ea typeface="华文细黑" panose="02010600040101010101" pitchFamily="2" charset="-122"/>
              </a:rPr>
              <a:t>个特殊的用户 </a:t>
            </a:r>
            <a:r>
              <a:rPr lang="en-US" altLang="zh-CN" sz="2400" b="1" dirty="0">
                <a:solidFill>
                  <a:srgbClr val="C00000"/>
                </a:solidFill>
                <a:latin typeface="Euclid" panose="02020503060505020303" pitchFamily="18" charset="0"/>
                <a:ea typeface="华文细黑" panose="02010600040101010101" pitchFamily="2" charset="-122"/>
              </a:rPr>
              <a:t>SCOTT</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和 </a:t>
            </a:r>
            <a:r>
              <a:rPr lang="en-US" altLang="zh-CN" sz="2400" b="1" dirty="0">
                <a:solidFill>
                  <a:srgbClr val="C00000"/>
                </a:solidFill>
                <a:latin typeface="Euclid" panose="02020503060505020303" pitchFamily="18" charset="0"/>
                <a:ea typeface="华文细黑" panose="02010600040101010101" pitchFamily="2" charset="-122"/>
              </a:rPr>
              <a:t>PUBLIC</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SCOTT </a:t>
            </a:r>
            <a:r>
              <a:rPr lang="zh-CN" altLang="en-US" sz="2400" b="1" dirty="0">
                <a:solidFill>
                  <a:schemeClr val="tx1"/>
                </a:solidFill>
                <a:latin typeface="Euclid" panose="02020503060505020303" pitchFamily="18" charset="0"/>
                <a:ea typeface="华文细黑" panose="02010600040101010101" pitchFamily="2" charset="-122"/>
              </a:rPr>
              <a:t>是一个用于测试网络连接的用户，</a:t>
            </a:r>
            <a:r>
              <a:rPr lang="en-US" altLang="zh-CN" sz="2400" b="1" dirty="0">
                <a:solidFill>
                  <a:schemeClr val="tx1"/>
                </a:solidFill>
                <a:latin typeface="Euclid" panose="02020503060505020303" pitchFamily="18" charset="0"/>
                <a:ea typeface="华文细黑" panose="02010600040101010101" pitchFamily="2" charset="-122"/>
              </a:rPr>
              <a:t>PUBLIC </a:t>
            </a:r>
            <a:r>
              <a:rPr lang="zh-CN" altLang="en-US" sz="2400" b="1" dirty="0">
                <a:solidFill>
                  <a:schemeClr val="tx1"/>
                </a:solidFill>
                <a:latin typeface="Euclid" panose="02020503060505020303" pitchFamily="18" charset="0"/>
                <a:ea typeface="华文细黑" panose="02010600040101010101" pitchFamily="2" charset="-122"/>
              </a:rPr>
              <a:t>实际是一个用户组，数据库中任何用户都属于该用户组，如果要为数据库中的全部用户授予某种权限，只需要对 </a:t>
            </a:r>
            <a:r>
              <a:rPr lang="en-US" altLang="zh-CN" sz="2400" b="1" dirty="0">
                <a:solidFill>
                  <a:schemeClr val="tx1"/>
                </a:solidFill>
                <a:latin typeface="Euclid" panose="02020503060505020303" pitchFamily="18" charset="0"/>
                <a:ea typeface="华文细黑" panose="02010600040101010101" pitchFamily="2" charset="-122"/>
              </a:rPr>
              <a:t>PUBLIC </a:t>
            </a:r>
            <a:r>
              <a:rPr lang="zh-CN" altLang="en-US" sz="2400" b="1" dirty="0">
                <a:solidFill>
                  <a:schemeClr val="tx1"/>
                </a:solidFill>
                <a:latin typeface="Euclid" panose="02020503060505020303" pitchFamily="18" charset="0"/>
                <a:ea typeface="华文细黑" panose="02010600040101010101" pitchFamily="2" charset="-122"/>
              </a:rPr>
              <a:t>授权即可。</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用户管理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预定义用户</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用户管理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创建用户</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安全管理</a:t>
            </a:r>
            <a:endParaRPr lang="zh-CN" altLang="en-US" sz="3200" b="1" dirty="0">
              <a:ln w="0"/>
              <a:latin typeface="华文细黑" panose="02010600040101010101" pitchFamily="2" charset="-122"/>
              <a:ea typeface="华文细黑" panose="02010600040101010101" pitchFamily="2" charset="-122"/>
            </a:endParaRPr>
          </a:p>
        </p:txBody>
      </p:sp>
      <p:sp>
        <p:nvSpPr>
          <p:cNvPr id="7" name="矩形 6"/>
          <p:cNvSpPr/>
          <p:nvPr/>
        </p:nvSpPr>
        <p:spPr>
          <a:xfrm>
            <a:off x="309259" y="1417568"/>
            <a:ext cx="8525482" cy="530390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CREATE USER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user_name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IDENTIFIED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用户认证方式</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[BY password] |  --</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采用数据库身份认证，</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password</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为用户密码</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[EXTERNALLY [AS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certificate_DN</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kerberos_principal_name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[GLOBALLY [AS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directory_DN</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[DEFAULT TABLESPACE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tablespace_name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默认表空间</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[TEMPORARY TABLESPACE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tablespace_name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tablespace_group_name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临时表空间</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表空间组</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[QUOTA  n K | M | UNLIMITED ON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tablespace_name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配额</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[PROFILE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profile_name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概要文件</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[PASSWORD EXPIRE]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用户密码期限</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[ACCOUNT LOCK | UNLOCK];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锁定</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非锁定状态</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12178</Words>
  <Application>WPS 演示</Application>
  <PresentationFormat>全屏显示(4:3)</PresentationFormat>
  <Paragraphs>891</Paragraphs>
  <Slides>64</Slides>
  <Notes>55</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87" baseType="lpstr">
      <vt:lpstr>Arial</vt:lpstr>
      <vt:lpstr>宋体</vt:lpstr>
      <vt:lpstr>Wingdings</vt:lpstr>
      <vt:lpstr>微软雅黑</vt:lpstr>
      <vt:lpstr>楷体</vt:lpstr>
      <vt:lpstr>华文细黑</vt:lpstr>
      <vt:lpstr>Euclid</vt:lpstr>
      <vt:lpstr>华文中宋</vt:lpstr>
      <vt:lpstr>Calibri Light</vt:lpstr>
      <vt:lpstr>等线</vt:lpstr>
      <vt:lpstr>Arial Unicode MS</vt:lpstr>
      <vt:lpstr>隶书</vt:lpstr>
      <vt:lpstr>幼圆</vt:lpstr>
      <vt:lpstr>华文楷体</vt:lpstr>
      <vt:lpstr>仿宋</vt:lpstr>
      <vt:lpstr>Myriad Roman</vt:lpstr>
      <vt:lpstr>Segoe Print</vt:lpstr>
      <vt:lpstr>-apple-system</vt:lpstr>
      <vt:lpstr>等线 Light</vt:lpstr>
      <vt:lpstr>1_自定义设计方案</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备份策略</vt:lpstr>
      <vt:lpstr>备份策略</vt:lpstr>
      <vt:lpstr>恢复策略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ICESPARK5</dc:creator>
  <cp:lastModifiedBy>Emma</cp:lastModifiedBy>
  <cp:revision>1096</cp:revision>
  <dcterms:created xsi:type="dcterms:W3CDTF">2019-02-23T13:35:00Z</dcterms:created>
  <dcterms:modified xsi:type="dcterms:W3CDTF">2021-10-25T03:57:08Z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