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3" r:id="rId4"/>
    <p:sldId id="285" r:id="rId5"/>
    <p:sldId id="370" r:id="rId6"/>
    <p:sldId id="286" r:id="rId7"/>
    <p:sldId id="330" r:id="rId8"/>
    <p:sldId id="287" r:id="rId9"/>
    <p:sldId id="288" r:id="rId10"/>
    <p:sldId id="289" r:id="rId11"/>
    <p:sldId id="290" r:id="rId12"/>
    <p:sldId id="291" r:id="rId13"/>
    <p:sldId id="298" r:id="rId14"/>
    <p:sldId id="297" r:id="rId15"/>
    <p:sldId id="296" r:id="rId16"/>
    <p:sldId id="372" r:id="rId17"/>
    <p:sldId id="295" r:id="rId18"/>
    <p:sldId id="294" r:id="rId19"/>
    <p:sldId id="293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31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FF00"/>
    <a:srgbClr val="FCFC9E"/>
    <a:srgbClr val="66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51" autoAdjust="0"/>
  </p:normalViewPr>
  <p:slideViewPr>
    <p:cSldViewPr>
      <p:cViewPr>
        <p:scale>
          <a:sx n="66" d="100"/>
          <a:sy n="66" d="100"/>
        </p:scale>
        <p:origin x="-5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IE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计算机结构</a:t>
            </a:r>
            <a:endParaRPr lang="zh-CN" altLang="en-US" b="1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2396" y="0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第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章 绪论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xStyles>
    <p:titleStyle>
      <a:lvl1pPr algn="ctr" rtl="0" eaLnBrk="1" latinLnBrk="0" hangingPunct="1">
        <a:spcBef>
          <a:spcPct val="0"/>
        </a:spcBef>
        <a:buNone/>
        <a:defRPr kumimoji="0" lang="zh-CN" altLang="en-US" sz="3200" b="1" kern="1200" spc="50" dirty="0">
          <a:ln w="12700">
            <a:noFill/>
            <a:prstDash val="solid"/>
          </a:ln>
          <a:solidFill>
            <a:srgbClr val="FF00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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"/>
        <a:defRPr kumimoji="0" sz="24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214282" y="1000108"/>
            <a:ext cx="8534400" cy="471490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绪 论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中央处理单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FF00"/>
              </a:buClr>
              <a:buSzPct val="9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CPU+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称为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主机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称为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外部设备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）或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zh-C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电路、寄存器和触发器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高速电子电路组成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经历了电子管、晶体管、集成电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(IC)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大规模集成电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(LSI)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超大规模集成电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(VLSI)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片上，称为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微处理器（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习惯称为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典型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Intel:8086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Zilog:Z80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微处理器设计的计算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型计算机（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Micro-computer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早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期的微型计算机，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年代初推出的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由于速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度较低，外设种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类较少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，处理能力有限，主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理个人事务，故称之为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个人计算机（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</a:t>
            </a:r>
            <a:r>
              <a:rPr lang="zh-CN" altLang="zh-CN" sz="4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工作过程</a:t>
            </a:r>
            <a:endParaRPr lang="zh-CN" altLang="en-US" sz="4000" b="1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428736"/>
            <a:ext cx="7115196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100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）上机前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，先把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解的问题分解为计算机能执行的基本运算，编写好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程序由一条条指令组成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1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编写好的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和要处理的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据，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输入设备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送到计算机的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中存放好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1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个存储单元有一个编号，称之为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，指令和数据按一定的顺序存放在存储器中。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计算机的工作过程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285860"/>
            <a:ext cx="8043890" cy="4697427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机执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从程序指定的存储器地址开始逐条取出指令，送到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，经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译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产生各种控制信号，送到其它部件，自动执行指令规定的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制器可以向存储器发读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写命令，允许从存储器中取出数据（读），送往运算器进行运算，也可以将运算结果或中间结果送回存储器的指定单元（写），运算完成后将最终结果送到输出设备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制器向运算器发出各种操作命令，指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挥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成算术运算或逻辑运算等操作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制器还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可向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输入或输出设备发启动或停止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等命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令。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</a:t>
            </a:r>
            <a:r>
              <a:rPr lang="zh-CN" altLang="zh-CN" sz="3600" b="1" dirty="0" smtClean="0">
                <a:solidFill>
                  <a:srgbClr val="00B0F0"/>
                </a:solidFill>
                <a:latin typeface="+mj-ea"/>
                <a:ea typeface="+mj-ea"/>
                <a:cs typeface="Arial" panose="020B0604020202020204" pitchFamily="34" charset="0"/>
              </a:rPr>
              <a:t>机的工作过程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算机执行完一条指令后，会自动指向下一条指令的地址，继续取出下一条指令，经译码分析后执行，直至遇到程序中的停机指令后才停止操作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、存储器、外设等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硬件（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构成的计算机称为“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裸机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裸机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么也不会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须有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指令和程序等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合，才能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按设定步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骤快速、自动地执行希望的操作。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7776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§1.2  </a:t>
            </a:r>
            <a:r>
              <a:rPr sz="48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计算机的基本结构</a:t>
            </a:r>
            <a:endParaRPr lang="zh-CN" altLang="en-US" sz="4800" dirty="0">
              <a:solidFill>
                <a:srgbClr val="FFC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副标题 4"/>
          <p:cNvSpPr txBox="1"/>
          <p:nvPr/>
        </p:nvSpPr>
        <p:spPr>
          <a:xfrm>
            <a:off x="1714480" y="3143248"/>
            <a:ext cx="6883698" cy="235745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1.2.1 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计算机的基本结构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1.2.2 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计算机软件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1.2.2 </a:t>
            </a:r>
            <a:r>
              <a:rPr lang="zh-CN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endParaRPr lang="zh-CN" altLang="en-US" sz="40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9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9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指令和程序</a:t>
            </a:r>
            <a:endParaRPr lang="zh-CN" altLang="zh-CN" sz="39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B0F0"/>
                </a:solidFill>
                <a:ea typeface="黑体" panose="02010609060101010101" pitchFamily="2" charset="-122"/>
              </a:rPr>
              <a:t>程序</a:t>
            </a:r>
            <a:r>
              <a:rPr lang="zh-CN" altLang="zh-CN" dirty="0">
                <a:ea typeface="黑体" panose="02010609060101010101" pitchFamily="2" charset="-122"/>
              </a:rPr>
              <a:t>由一条条</a:t>
            </a:r>
            <a:r>
              <a:rPr lang="zh-CN" altLang="zh-CN" dirty="0">
                <a:solidFill>
                  <a:srgbClr val="00B0F0"/>
                </a:solidFill>
                <a:ea typeface="黑体" panose="02010609060101010101" pitchFamily="2" charset="-122"/>
              </a:rPr>
              <a:t>指令</a:t>
            </a:r>
            <a:r>
              <a:rPr lang="zh-CN" altLang="zh-CN" dirty="0">
                <a:ea typeface="黑体" panose="02010609060101010101" pitchFamily="2" charset="-122"/>
              </a:rPr>
              <a:t>组成，将它和需要处理的数据一起以二进制的形式送到计算机的存储器中，再启动计算机工作，使机器按这些命令一步步执行。</a:t>
            </a:r>
            <a:endParaRPr lang="zh-CN" altLang="zh-CN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，要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让计算机完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成操作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(a+b)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，假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已存入存储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就要编写以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下指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令序列：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存储器中取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算器；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存储器中取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在运算器中进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(a+b)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从存储器中取出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送到运算器；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(a+b)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算结果送到存储单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也可输出到外设。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01122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指令和程序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911741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表示让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算机执行的各种操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台计算机所能识别和执行的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全部命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称为该机器的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指令集（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指令系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不同计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算机有不同的指令系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统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，包含的指令数也不一样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解一个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数学问题或者完成一项复杂工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把解决问题的过程分解为若干步骤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制计算机完成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项任务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这样的指令序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就叫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40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指令的组成和</a:t>
            </a:r>
            <a:r>
              <a:rPr lang="zh-CN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机器码</a:t>
            </a:r>
            <a:endParaRPr lang="zh-CN" altLang="en-US" sz="40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只认得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都用二进制表示，称为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机器码（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令由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操作码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pecode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perand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成，操作码说明计算机执行什么操作，操作数指出参加操作的数的本身或操作数所在的地址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指令的组成和机器码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例如，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 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中，把数字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取到累加器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中去的指令的机器码为：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endParaRPr lang="en-US" altLang="zh-CN" dirty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ea typeface="黑体" panose="02010609060101010101" pitchFamily="2" charset="-122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B8H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规定了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从后面两个字节单元中取出一个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1200H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），送到累加器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字节放在前面，高字节放在后面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指令中的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制数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要存放为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794" y="2285992"/>
            <a:ext cx="4699082" cy="159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8662" y="2500306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1.2 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计算机的基本结构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指令的组成和机器码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472386" cy="4525963"/>
          </a:xfrm>
        </p:spPr>
        <p:txBody>
          <a:bodyPr/>
          <a:lstStyle/>
          <a:p>
            <a:pPr algn="just">
              <a:spcBef>
                <a:spcPts val="1800"/>
              </a:spcBef>
              <a:buClr>
                <a:srgbClr val="FFFF00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用指令的机器码直接来编制程序的，处于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机器语言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器码是一连串的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组成的代码，输入计算机时，由纸带穿孔机在纸带上凿孔，有孔表示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，无孔表示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种代码不好理解和记忆，还很容易出错，所以编程是一件极其繁杂而困难的工作。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6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44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r>
              <a:rPr lang="en-US" altLang="zh-CN" sz="44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4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 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500174"/>
            <a:ext cx="7858180" cy="535782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24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汇编语言用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助记符（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Mnemonic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替二进制的机器码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指令功能的英文缩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替操作码，用符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代替地址，用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器存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编程比机器语言方便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zh-CN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据传送指令用助记符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Move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加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法指令用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Addition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跳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转指令用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JMP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Jump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RESULT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SUM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等符号来表示存储单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元地址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到累加器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中去的指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MOV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7829576" cy="4525963"/>
          </a:xfrm>
        </p:spPr>
        <p:txBody>
          <a:bodyPr/>
          <a:lstStyle/>
          <a:p>
            <a:pPr>
              <a:spcBef>
                <a:spcPts val="3000"/>
              </a:spcBef>
              <a:buNone/>
            </a:pPr>
            <a:r>
              <a:rPr lang="zh-CN" altLang="zh-CN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1.13</a:t>
            </a:r>
            <a:r>
              <a:rPr lang="en-US" altLang="zh-CN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写求解（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2+3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=5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的汇编语言程序，要求将和存入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SUM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单元。程序如下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MOV  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AX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        	</a:t>
            </a:r>
            <a:r>
              <a:rPr lang="en-US" altLang="zh-CN" sz="26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26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累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加器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zh-CN" sz="26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ADD  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AX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        </a:t>
            </a:r>
            <a:r>
              <a:rPr lang="en-US" altLang="zh-CN" sz="26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AX+3</a:t>
            </a:r>
            <a:endParaRPr lang="zh-CN" altLang="zh-CN" sz="26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MOV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SUM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   </a:t>
            </a:r>
            <a:r>
              <a:rPr lang="en-US" altLang="zh-CN" sz="2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结果单元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SUM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←和数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lang="zh-CN" altLang="zh-CN" sz="26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286676" cy="4525963"/>
          </a:xfrm>
        </p:spPr>
        <p:txBody>
          <a:bodyPr>
            <a:normAutofit/>
          </a:bodyPr>
          <a:lstStyle/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编语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言程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比机器语言程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序进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了一大步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认识由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组成的机器码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，汇编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须翻译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器码表示的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Program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才能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别和执行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zh-C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214422"/>
            <a:ext cx="7072362" cy="4840303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汇编语言的不足之处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编语言的语句与机器语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言一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一对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因此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言程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句很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，编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程工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作很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繁琐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程序员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必须十分熟悉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指令系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统。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言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针对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性很强，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在某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器上编写的汇编语言程序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，不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能直接在别的机器上运行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种高级语言应运而生。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776000" cy="1296144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44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高级语言</a:t>
            </a:r>
            <a:br>
              <a:rPr lang="zh-CN" altLang="zh-CN" dirty="0"/>
            </a:b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928803"/>
            <a:ext cx="7890100" cy="3857652"/>
          </a:xfrm>
        </p:spPr>
        <p:txBody>
          <a:bodyPr/>
          <a:lstStyle/>
          <a:p>
            <a:pPr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用习惯的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程序设计语言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允许用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英文编写解题的计算程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运算符号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和式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学式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类似；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程序员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必了解具体的机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能编写出通用性更强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的程序。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例如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COBOL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高级语言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6858048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用高级语言编写的程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须翻译成机器指令表示的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目标程序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，计算机才能执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要有各种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翻译程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5000"/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endParaRPr lang="en-US" altLang="zh-CN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BASIC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释程序（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Interpreter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FORTRAN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COBOL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等用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Compiler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高级语言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214422"/>
            <a:ext cx="7215238" cy="4740277"/>
          </a:xfrm>
        </p:spPr>
        <p:txBody>
          <a:bodyPr/>
          <a:lstStyle/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有许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多优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点，使用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极广泛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别是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C/C++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，允许程序员几乎完全控制程序设计环境和计算机系统，在许多情况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替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代汇编语言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编语言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在程序设计中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重要角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写的视频游戏程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汇编语言编写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81000"/>
              <a:buFont typeface="Wingdings 3" panose="05040102010807070707" pitchFamily="18" charset="2"/>
              <a:buChar char="u"/>
            </a:pP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只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有对计算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机软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、硬件了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很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透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彻的高水平人员，才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能</a:t>
            </a:r>
            <a:r>
              <a:rPr lang="zh-CN" altLang="en-US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熟练地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汇编语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言编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程。</a:t>
            </a:r>
            <a:endParaRPr lang="zh-CN" altLang="en-US" dirty="0">
              <a:solidFill>
                <a:srgbClr val="FF9966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776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4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r>
              <a:rPr lang="en-US" altLang="zh-CN" sz="49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altLang="zh-CN" sz="49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785926"/>
            <a:ext cx="7962678" cy="4525963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早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算机既无键盘、显示器、磁盘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也无操控程序。用户带着记录有程序和数据的卡片或打过孔的纸带，拨动计算机面板上的开关将程序输入机器运行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术发展到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道程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成批自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制计算机中所有资源（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种软件），使多道程序能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批自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动运行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，且充分发挥各种资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大效能的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7758138" cy="500066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算机中不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统软件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接控制和管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统中的软、硬件资源，合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理组织工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作流程，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并提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供各种服务功能，使用户能灵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效地使用计算机。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统包括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个方面的功能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处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理器管理、存储器管理、设备管理、文件管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理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业管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理</a:t>
            </a:r>
            <a:endParaRPr lang="en-US" altLang="zh-CN" dirty="0" smtClean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据使用环境和提供的功能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，分为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分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时操作系统、实时操作系统、网络操作系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统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分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布式操作系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endParaRPr lang="zh-CN" altLang="zh-CN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6000" cy="91759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solidFill>
                  <a:srgbClr val="00B0F0"/>
                </a:solidFill>
              </a:rPr>
              <a:t>历史</a:t>
            </a:r>
            <a:endParaRPr lang="zh-CN" altLang="en-US" sz="40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686800" cy="571501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1946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年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美国宾夕法尼亚大学研制成功第一</a:t>
            </a:r>
            <a:r>
              <a:rPr lang="zh-CN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台通用可编程计算机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ENIAC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lectronic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umerical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ntegrator </a:t>
            </a:r>
            <a:r>
              <a:rPr lang="en-US" altLang="zh-CN" sz="28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nd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alculator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）</a:t>
            </a:r>
            <a:endParaRPr lang="en-US" altLang="zh-CN" sz="2800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17000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个电子管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英里导线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重量超过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吨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速度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万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Picture 5" descr="ENIA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47816" y="2500306"/>
            <a:ext cx="5096184" cy="4000504"/>
          </a:xfrm>
          <a:prstGeom prst="rect">
            <a:avLst/>
          </a:prstGeom>
          <a:noFill/>
        </p:spPr>
      </p:pic>
      <p:pic>
        <p:nvPicPr>
          <p:cNvPr id="6" name="Picture 4" descr="早期的电子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429132"/>
            <a:ext cx="1219398" cy="2000240"/>
          </a:xfrm>
          <a:prstGeom prst="rect">
            <a:avLst/>
          </a:prstGeom>
          <a:noFill/>
        </p:spPr>
      </p:pic>
      <p:pic>
        <p:nvPicPr>
          <p:cNvPr id="7" name="Picture 11" descr="5210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429132"/>
            <a:ext cx="1515710" cy="100964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857356" y="5715016"/>
            <a:ext cx="1857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FFFF00"/>
              </a:buClr>
              <a:buSzPct val="80000"/>
            </a:pP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电子管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功耗大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寿命低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维护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难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。</a:t>
            </a:r>
            <a:endParaRPr lang="zh-CN" altLang="zh-CN" dirty="0" smtClean="0"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7400948" cy="4768865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盖茨设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计出了第一个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语言解释器，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操作系统奠定了基础，并凭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费创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（微软）公司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年代，微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机开发了第一个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磁盘操作系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DOS(Disk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使用字符界面，用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户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盘输入命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令执行程序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；开始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是单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务操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作系统，同一时刻只能运行一个任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务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 4.0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具备了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步的多任务管理能力。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400948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基于图形用户界面的多任务操作系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个版本的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95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98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2000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XP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7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目前，与触摸屏配套的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已问世。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乎所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428736"/>
            <a:ext cx="7000924" cy="3357587"/>
          </a:xfrm>
        </p:spPr>
        <p:txBody>
          <a:bodyPr/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操作系统已很少使用，但仍有不少应用程序需要在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环境下运行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执行“开始”和“运行”命令后，键入“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”命令，就能进入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命令行，执行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命令和运行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环境下的程序。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00174"/>
            <a:ext cx="7186634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4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小型机上运行，用汇编语言编写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后改用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语言编写，具有在不同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平台上运行的可移植性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4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后又开发出了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，它是一套可免费使用和自由传播的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操作系统，用在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X86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系列的计算机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全世界成千上万的程序员设计和实现，能为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机用户提供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的全部特性。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solidFill>
                  <a:srgbClr val="00B0F0"/>
                </a:solidFill>
              </a:rPr>
              <a:t>历史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7258072" cy="64294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ENIAC</a:t>
            </a:r>
            <a:r>
              <a:rPr lang="zh-CN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推动世界进入了电子计算机时代。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4" descr="S4-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57620" y="2571744"/>
            <a:ext cx="4822950" cy="3173418"/>
          </a:xfrm>
          <a:prstGeom prst="rect">
            <a:avLst/>
          </a:prstGeom>
          <a:noFill/>
        </p:spPr>
      </p:pic>
      <p:sp>
        <p:nvSpPr>
          <p:cNvPr id="7" name="内容占位符 2"/>
          <p:cNvSpPr txBox="1"/>
          <p:nvPr/>
        </p:nvSpPr>
        <p:spPr>
          <a:xfrm>
            <a:off x="428596" y="2500306"/>
            <a:ext cx="3214710" cy="3786214"/>
          </a:xfrm>
          <a:prstGeom prst="rect">
            <a:avLst/>
          </a:prstGeom>
        </p:spPr>
        <p:txBody>
          <a:bodyPr vert="horz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编程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方法：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重新连接线路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实现编程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60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许多工人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几天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6000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多个开关定位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，再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用转插线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各控制部件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构成程序序列，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很像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电话总机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的接线。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76000" cy="88062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4000" dirty="0" smtClean="0">
                <a:solidFill>
                  <a:srgbClr val="00B0F0"/>
                </a:solidFill>
              </a:rPr>
              <a:t>历史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后来采用</a:t>
            </a:r>
            <a:r>
              <a:rPr lang="zh-CN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机器语言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的代码构成指令（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Instruction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告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诉计算机要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和操作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提高了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编程的效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率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，但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用到很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仍很费时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/>
              </a:rPr>
              <a:t></a:t>
            </a:r>
            <a:r>
              <a:rPr lang="zh-CN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诺依曼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结构计算机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数学家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冯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/>
              </a:rPr>
              <a:t>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诺依曼（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John Von Neumann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）开发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出了能接收指令，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并将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指令保存在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为纪念他，常将计算机称为冯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/>
              </a:rPr>
              <a:t></a:t>
            </a:r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诺依曼结构的机器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个多世纪以来，计算机技术不断发展，相继出现了各种类型的计算机，就其结构而言，都是冯诺依曼计算机结构的延续和发展。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14480" y="3143248"/>
            <a:ext cx="6883698" cy="235745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1.2.1  </a:t>
            </a:r>
            <a:r>
              <a:rPr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计算机的基本结构</a:t>
            </a:r>
            <a:endParaRPr lang="en-US" altLang="zh-CN" sz="4000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altLang="zh-CN" sz="4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1.2.2  </a:t>
            </a:r>
            <a:r>
              <a:rPr altLang="zh-CN" sz="4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计算机软件</a:t>
            </a:r>
            <a:endParaRPr lang="en-US" altLang="zh-CN" sz="40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00034" y="135729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400" dirty="0" smtClean="0">
                <a:latin typeface="Times New Roman" panose="02020603050405020304"/>
                <a:cs typeface="Times New Roman" panose="02020603050405020304"/>
              </a:rPr>
              <a:t>§</a:t>
            </a:r>
            <a:r>
              <a:rPr lang="en-US" altLang="zh-CN" sz="44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1.2  </a:t>
            </a:r>
            <a:r>
              <a:rPr altLang="zh-CN" sz="44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计算机的基本结构</a:t>
            </a:r>
            <a:endParaRPr lang="zh-CN" altLang="en-US" sz="4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43306" y="2643182"/>
            <a:ext cx="19050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76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1.2.1 </a:t>
            </a:r>
            <a:r>
              <a:rPr lang="zh-CN" altLang="zh-CN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计算机的基本</a:t>
            </a:r>
            <a:r>
              <a:rPr lang="zh-CN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sz="4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952592"/>
          </a:xfrm>
        </p:spPr>
        <p:txBody>
          <a:bodyPr/>
          <a:lstStyle/>
          <a:p>
            <a:pPr algn="ctr"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40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zh-CN" sz="40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诺依曼计算机的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基本框图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zh-CN" dirty="0">
              <a:ea typeface="黑体" panose="0201060906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3306" y="4143380"/>
            <a:ext cx="19050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929058" y="2857496"/>
            <a:ext cx="1219200" cy="4572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运算器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071934" y="4286256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存储器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43306" y="5643578"/>
            <a:ext cx="19050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071934" y="5857892"/>
            <a:ext cx="1071570" cy="377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控制器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142976" y="4143380"/>
            <a:ext cx="17526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357290" y="4286256"/>
            <a:ext cx="128588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输入设备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357950" y="4143380"/>
            <a:ext cx="17526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572264" y="4286256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输出设备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928926" y="4429132"/>
            <a:ext cx="762000" cy="23813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572132" y="4429132"/>
            <a:ext cx="762000" cy="23813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429124" y="3429000"/>
            <a:ext cx="285752" cy="681038"/>
          </a:xfrm>
          <a:prstGeom prst="upDown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 rot="5400000">
            <a:off x="4226719" y="5131603"/>
            <a:ext cx="690562" cy="285752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3643306" y="5286388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72132" y="5786454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 flipH="1" flipV="1">
            <a:off x="4464467" y="4392995"/>
            <a:ext cx="2786876" cy="16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43240" y="514351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读</a:t>
            </a:r>
            <a:r>
              <a:rPr lang="en-US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写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86314" y="500063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指令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5852" y="371475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程序和数据</a:t>
            </a:r>
            <a:endParaRPr lang="zh-CN" altLang="en-US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43702" y="371475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处理结果</a:t>
            </a:r>
            <a:endParaRPr lang="zh-CN" altLang="en-US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rot="10800000">
            <a:off x="5500694" y="3000373"/>
            <a:ext cx="357190" cy="13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1928794" y="6000768"/>
            <a:ext cx="178595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 flipH="1" flipV="1">
            <a:off x="1393009" y="5464983"/>
            <a:ext cx="10715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572132" y="6215082"/>
            <a:ext cx="171451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 flipH="1" flipV="1">
            <a:off x="6643702" y="5572140"/>
            <a:ext cx="128588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7760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0166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以二进制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形式存放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原始数据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、中间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运算器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Unit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算术运算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＋－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×÷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、逻辑运算（与、或、非、异或）和移位等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的部件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包含：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加法器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或算术逻辑单元（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Logic Unit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），累加器（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指挥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和控制各部件协调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取指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，译码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，形成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按程序设定的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步骤自动操作。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77760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43050"/>
            <a:ext cx="7400948" cy="4525963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输入设备（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Device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输入原始数据和程序，转换成计算机能识别的信息，送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存储器去等待处理。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早期的输入设备只有纸带读入机和电传。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输出设备（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打印机是常用的输出设备，后来又发明了显示器、磁带机和磁盘等。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4895</Words>
  <Application>WPS 演示</Application>
  <PresentationFormat>全屏显示(4:3)</PresentationFormat>
  <Paragraphs>279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5" baseType="lpstr">
      <vt:lpstr>Arial</vt:lpstr>
      <vt:lpstr>宋体</vt:lpstr>
      <vt:lpstr>Wingdings</vt:lpstr>
      <vt:lpstr>楷体_GB2312</vt:lpstr>
      <vt:lpstr>Wingdings 2</vt:lpstr>
      <vt:lpstr>黑体</vt:lpstr>
      <vt:lpstr>Arial</vt:lpstr>
      <vt:lpstr>Times New Roman</vt:lpstr>
      <vt:lpstr>华文隶书</vt:lpstr>
      <vt:lpstr>Wingdings 3</vt:lpstr>
      <vt:lpstr>华文楷体</vt:lpstr>
      <vt:lpstr>Times New Roman</vt:lpstr>
      <vt:lpstr>Wingdings</vt:lpstr>
      <vt:lpstr>新宋体</vt:lpstr>
      <vt:lpstr>微软雅黑</vt:lpstr>
      <vt:lpstr>Arial Unicode MS</vt:lpstr>
      <vt:lpstr>Goudy Old Style</vt:lpstr>
      <vt:lpstr>Calibri</vt:lpstr>
      <vt:lpstr>Symbol</vt:lpstr>
      <vt:lpstr>华文新魏</vt:lpstr>
      <vt:lpstr>Footlight MT Light</vt:lpstr>
      <vt:lpstr>凤舞九天</vt:lpstr>
      <vt:lpstr>PowerPoint 演示文稿</vt:lpstr>
      <vt:lpstr>§1.2  计算机的基本结构</vt:lpstr>
      <vt:lpstr>历史</vt:lpstr>
      <vt:lpstr>历史</vt:lpstr>
      <vt:lpstr>历史</vt:lpstr>
      <vt:lpstr>§1.2  计算机的基本结构</vt:lpstr>
      <vt:lpstr>1.2.1 计算机的基本结构</vt:lpstr>
      <vt:lpstr>1. 计算机的基本组成</vt:lpstr>
      <vt:lpstr>1. 计算机的基本组成</vt:lpstr>
      <vt:lpstr>1. 计算机的基本组成</vt:lpstr>
      <vt:lpstr>1. 计算机的基本组成</vt:lpstr>
      <vt:lpstr>2.计算机的工作过程</vt:lpstr>
      <vt:lpstr>2.计算机的工作过程</vt:lpstr>
      <vt:lpstr>2.计算机的工作过程</vt:lpstr>
      <vt:lpstr>§1.2  计算机的基本结构</vt:lpstr>
      <vt:lpstr>1.2.2 计算机软件</vt:lpstr>
      <vt:lpstr>1. 指令和程序</vt:lpstr>
      <vt:lpstr>2.指令的组成和机器码</vt:lpstr>
      <vt:lpstr>2.指令的组成和机器码</vt:lpstr>
      <vt:lpstr>2.指令的组成和机器码</vt:lpstr>
      <vt:lpstr>3.汇编语言   Assemble Language</vt:lpstr>
      <vt:lpstr>3.汇编语言</vt:lpstr>
      <vt:lpstr>3.汇编语言</vt:lpstr>
      <vt:lpstr>3.汇编语言</vt:lpstr>
      <vt:lpstr>4.高级语言 High-level Programming Language</vt:lpstr>
      <vt:lpstr>4.高级语言</vt:lpstr>
      <vt:lpstr>4.高级语言</vt:lpstr>
      <vt:lpstr>5.操作系统   Operating System</vt:lpstr>
      <vt:lpstr>5.操作系统</vt:lpstr>
      <vt:lpstr>5.操作系统</vt:lpstr>
      <vt:lpstr>5.操作系统</vt:lpstr>
      <vt:lpstr>5.操作系统</vt:lpstr>
      <vt:lpstr>5.操作系统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冯周</dc:creator>
  <cp:lastModifiedBy>zhaowb1394026140</cp:lastModifiedBy>
  <cp:revision>186</cp:revision>
  <dcterms:created xsi:type="dcterms:W3CDTF">2013-01-17T01:49:00Z</dcterms:created>
  <dcterms:modified xsi:type="dcterms:W3CDTF">2018-11-05T08:34:06Z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