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74" r:id="rId3"/>
    <p:sldId id="709" r:id="rId4"/>
    <p:sldId id="701" r:id="rId5"/>
    <p:sldId id="700" r:id="rId6"/>
    <p:sldId id="702" r:id="rId7"/>
    <p:sldId id="699" r:id="rId8"/>
    <p:sldId id="703" r:id="rId9"/>
    <p:sldId id="704" r:id="rId10"/>
    <p:sldId id="706" r:id="rId11"/>
    <p:sldId id="708" r:id="rId12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6FF99"/>
    <a:srgbClr val="FF66FF"/>
    <a:srgbClr val="00FF00"/>
    <a:srgbClr val="FF9933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>
        <p:scale>
          <a:sx n="58" d="100"/>
          <a:sy n="58" d="100"/>
        </p:scale>
        <p:origin x="-5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 userDrawn="1"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2900" y="2671"/>
              <a:ext cx="2849" cy="1644"/>
              <a:chOff x="2900" y="2671"/>
              <a:chExt cx="2849" cy="1644"/>
            </a:xfrm>
          </p:grpSpPr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 userDrawn="1"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6588125" y="0"/>
            <a:ext cx="2555875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第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11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章 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DMA</a:t>
            </a:r>
            <a:r>
              <a:rPr lang="zh-CN" altLang="en-US" sz="1800" b="1" dirty="0" smtClean="0">
                <a:effectLst/>
                <a:latin typeface="+mn-lt"/>
                <a:ea typeface="宋体" panose="02010600030101010101" pitchFamily="2" charset="-122"/>
              </a:rPr>
              <a:t>和</a:t>
            </a:r>
            <a:r>
              <a:rPr lang="en-US" altLang="zh-CN" sz="1800" b="1" dirty="0" smtClean="0">
                <a:effectLst/>
                <a:latin typeface="+mn-lt"/>
                <a:ea typeface="宋体" panose="02010600030101010101" pitchFamily="2" charset="-122"/>
              </a:rPr>
              <a:t>8237A</a:t>
            </a:r>
            <a:endParaRPr lang="zh-CN" altLang="en-US" sz="1800" b="1" dirty="0">
              <a:effectLst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11.2  8237A</a:t>
            </a:r>
            <a:r>
              <a:rPr lang="zh-CN" altLang="en-US" sz="1800" b="1" dirty="0" smtClean="0">
                <a:solidFill>
                  <a:srgbClr val="FFC000"/>
                </a:solidFill>
                <a:latin typeface="+mj-lt"/>
                <a:ea typeface="黑体" panose="02010609060101010101" pitchFamily="2" charset="-122"/>
              </a:rPr>
              <a:t>时序</a:t>
            </a:r>
            <a:endParaRPr lang="zh-CN" altLang="en-US" sz="1800" b="0" dirty="0">
              <a:solidFill>
                <a:srgbClr val="FFC000"/>
              </a:solidFill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黑体" panose="0201060906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26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None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标题 1"/>
          <p:cNvSpPr txBox="1"/>
          <p:nvPr/>
        </p:nvSpPr>
        <p:spPr bwMode="auto">
          <a:xfrm>
            <a:off x="704850" y="2762250"/>
            <a:ext cx="7772400" cy="2755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第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11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j-cs"/>
              </a:rPr>
              <a:t>章</a:t>
            </a:r>
            <a:b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j-cs"/>
              </a:rPr>
            </a:br>
            <a: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DMA</a:t>
            </a:r>
            <a:r>
              <a:rPr kumimoji="0" lang="zh-CN" altLang="en-US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控制器</a:t>
            </a:r>
            <a:r>
              <a:rPr kumimoji="0" lang="en-US" altLang="zh-CN" sz="6000" b="1" i="0" u="none" strike="noStrike" kern="0" cap="none" spc="0" normalizeH="0" baseline="0" noProof="0" dirty="0" smtClean="0">
                <a:ln>
                  <a:noFill/>
                </a:ln>
                <a:solidFill>
                  <a:srgbClr val="66FF99"/>
                </a:solidFill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8237A</a:t>
            </a:r>
            <a:endParaRPr kumimoji="0" lang="zh-CN" altLang="en-US" sz="6000" b="1" i="0" u="none" strike="noStrike" kern="500" cap="none" spc="0" normalizeH="0" baseline="0" noProof="0" dirty="0">
              <a:ln>
                <a:noFill/>
              </a:ln>
              <a:solidFill>
                <a:srgbClr val="66FF99"/>
              </a:solidFill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diamond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en-US" sz="2800" dirty="0" smtClean="0">
                <a:latin typeface="+mn-lt"/>
              </a:rPr>
              <a:t>3. </a:t>
            </a:r>
            <a:r>
              <a:rPr lang="zh-CN" altLang="en-US" sz="2800" dirty="0" smtClean="0"/>
              <a:t>扩展写周期</a:t>
            </a:r>
            <a:endParaRPr lang="zh-CN" altLang="en-US" sz="2800" dirty="0" smtClean="0"/>
          </a:p>
          <a:p>
            <a:pPr marL="361950" indent="-361950" algn="just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正常时序一般含</a:t>
            </a:r>
            <a:r>
              <a:rPr lang="en-US" dirty="0" smtClean="0">
                <a:latin typeface="+mn-lt"/>
                <a:ea typeface="+mn-ea"/>
              </a:rPr>
              <a:t>3</a:t>
            </a:r>
            <a:r>
              <a:rPr lang="zh-CN" altLang="en-US" dirty="0" smtClean="0">
                <a:latin typeface="+mn-lt"/>
                <a:ea typeface="+mn-ea"/>
              </a:rPr>
              <a:t>个状态</a:t>
            </a:r>
            <a:r>
              <a:rPr lang="en-US" dirty="0" smtClean="0">
                <a:latin typeface="+mn-lt"/>
                <a:ea typeface="+mn-ea"/>
              </a:rPr>
              <a:t>S2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S3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S4</a:t>
            </a:r>
            <a:r>
              <a:rPr lang="zh-CN" altLang="en-US" dirty="0" smtClean="0">
                <a:latin typeface="+mn-lt"/>
                <a:ea typeface="+mn-ea"/>
              </a:rPr>
              <a:t>。为加快传送可用压缩时序，传送压缩在</a:t>
            </a:r>
            <a:r>
              <a:rPr lang="en-US" dirty="0" smtClean="0">
                <a:latin typeface="+mn-lt"/>
                <a:ea typeface="+mn-ea"/>
              </a:rPr>
              <a:t>S2</a:t>
            </a:r>
            <a:r>
              <a:rPr lang="zh-CN" altLang="en-US" dirty="0" smtClean="0">
                <a:latin typeface="+mn-lt"/>
                <a:ea typeface="+mn-ea"/>
              </a:rPr>
              <a:t>和</a:t>
            </a:r>
            <a:r>
              <a:rPr lang="en-US" dirty="0" smtClean="0">
                <a:latin typeface="+mn-lt"/>
                <a:ea typeface="+mn-ea"/>
              </a:rPr>
              <a:t>S4</a:t>
            </a:r>
            <a:r>
              <a:rPr lang="zh-CN" altLang="en-US" dirty="0" smtClean="0">
                <a:latin typeface="+mn-lt"/>
                <a:ea typeface="+mn-ea"/>
              </a:rPr>
              <a:t>内，但只用在连续传送数据的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操作中。</a:t>
            </a:r>
            <a:endParaRPr lang="en-US" altLang="zh-CN" dirty="0" smtClean="0">
              <a:latin typeface="+mn-lt"/>
              <a:ea typeface="+mn-ea"/>
            </a:endParaRPr>
          </a:p>
          <a:p>
            <a:pPr marL="361950" indent="-361950" algn="just">
              <a:spcBef>
                <a:spcPts val="3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无论正常或压缩时序，只要修正高</a:t>
            </a:r>
            <a:r>
              <a:rPr lang="en-US" dirty="0" smtClean="0">
                <a:latin typeface="+mn-lt"/>
                <a:ea typeface="+mn-ea"/>
              </a:rPr>
              <a:t>8</a:t>
            </a:r>
            <a:r>
              <a:rPr lang="zh-CN" altLang="en-US" dirty="0" smtClean="0">
                <a:latin typeface="+mn-lt"/>
                <a:ea typeface="+mn-ea"/>
              </a:rPr>
              <a:t>位地址就要有</a:t>
            </a:r>
            <a:r>
              <a:rPr lang="en-US" dirty="0" smtClean="0">
                <a:latin typeface="+mn-lt"/>
                <a:ea typeface="+mn-ea"/>
              </a:rPr>
              <a:t>S1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  <a:p>
            <a:pPr marL="361950" indent="-361950" algn="just">
              <a:spcBef>
                <a:spcPts val="300"/>
              </a:spcBef>
              <a:buFont typeface="Wingdings" panose="05000000000000000000" pitchFamily="2" charset="2"/>
              <a:buChar char="l"/>
              <a:tabLst>
                <a:tab pos="361950" algn="l"/>
              </a:tabLst>
            </a:pPr>
            <a:r>
              <a:rPr lang="zh-CN" altLang="en-US" dirty="0" smtClean="0">
                <a:latin typeface="+mn-lt"/>
                <a:ea typeface="+mn-ea"/>
              </a:rPr>
              <a:t>外设较慢时采用正常时序，如仍不能满足，就要通过</a:t>
            </a:r>
            <a:r>
              <a:rPr lang="en-US" dirty="0" smtClean="0">
                <a:latin typeface="+mn-lt"/>
                <a:ea typeface="+mn-ea"/>
              </a:rPr>
              <a:t>READY</a:t>
            </a:r>
            <a:r>
              <a:rPr lang="zh-CN" altLang="en-US" dirty="0" smtClean="0">
                <a:latin typeface="+mn-lt"/>
                <a:ea typeface="+mn-ea"/>
              </a:rPr>
              <a:t>信号使</a:t>
            </a:r>
            <a:r>
              <a:rPr lang="en-US" dirty="0" smtClean="0">
                <a:latin typeface="+mn-lt"/>
                <a:ea typeface="+mn-ea"/>
              </a:rPr>
              <a:t>8237A</a:t>
            </a:r>
            <a:r>
              <a:rPr lang="zh-CN" altLang="en-US" dirty="0" smtClean="0">
                <a:latin typeface="+mn-lt"/>
                <a:ea typeface="+mn-ea"/>
              </a:rPr>
              <a:t>插入等待状态</a:t>
            </a:r>
            <a:r>
              <a:rPr lang="en-US" dirty="0" smtClean="0">
                <a:latin typeface="+mn-lt"/>
                <a:ea typeface="+mn-ea"/>
              </a:rPr>
              <a:t>SW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en-US" altLang="zh-CN" dirty="0" smtClean="0">
              <a:latin typeface="+mn-lt"/>
              <a:ea typeface="+mn-ea"/>
            </a:endParaRPr>
          </a:p>
          <a:p>
            <a:pPr marL="361950" indent="-361950" algn="just">
              <a:spcBef>
                <a:spcPts val="300"/>
              </a:spcBef>
              <a:buFont typeface="Wingdings" panose="05000000000000000000" pitchFamily="2" charset="2"/>
              <a:buChar char="l"/>
              <a:tabLst>
                <a:tab pos="361950" algn="l"/>
              </a:tabLst>
            </a:pPr>
            <a:r>
              <a:rPr lang="zh-CN" altLang="en-US" dirty="0" smtClean="0">
                <a:latin typeface="+mn-lt"/>
                <a:ea typeface="+mn-ea"/>
              </a:rPr>
              <a:t>有些设备是用</a:t>
            </a:r>
            <a:r>
              <a:rPr lang="en-US" dirty="0" smtClean="0">
                <a:latin typeface="+mn-lt"/>
                <a:ea typeface="+mn-ea"/>
              </a:rPr>
              <a:t>8237A</a:t>
            </a:r>
            <a:r>
              <a:rPr lang="zh-CN" altLang="en-US" dirty="0" smtClean="0">
                <a:latin typeface="+mn-lt"/>
                <a:ea typeface="+mn-ea"/>
              </a:rPr>
              <a:t>送出的       或       </a:t>
            </a:r>
            <a:r>
              <a:rPr lang="en-US" dirty="0" smtClean="0">
                <a:latin typeface="+mn-lt"/>
                <a:ea typeface="+mn-ea"/>
              </a:rPr>
              <a:t>  </a:t>
            </a:r>
            <a:r>
              <a:rPr lang="zh-CN" altLang="en-US" dirty="0" smtClean="0">
                <a:latin typeface="+mn-lt"/>
                <a:ea typeface="+mn-ea"/>
              </a:rPr>
              <a:t>下降沿产生</a:t>
            </a:r>
            <a:r>
              <a:rPr lang="en-US" dirty="0" smtClean="0">
                <a:latin typeface="+mn-lt"/>
                <a:ea typeface="+mn-ea"/>
              </a:rPr>
              <a:t>READY</a:t>
            </a:r>
            <a:r>
              <a:rPr lang="zh-CN" altLang="en-US" dirty="0" smtClean="0">
                <a:latin typeface="+mn-lt"/>
                <a:ea typeface="+mn-ea"/>
              </a:rPr>
              <a:t>响应的，而它们要在传送过程最后才送出。为使</a:t>
            </a:r>
            <a:r>
              <a:rPr lang="en-US" dirty="0" smtClean="0">
                <a:latin typeface="+mn-lt"/>
                <a:ea typeface="+mn-ea"/>
              </a:rPr>
              <a:t>READY</a:t>
            </a:r>
            <a:r>
              <a:rPr lang="zh-CN" altLang="en-US" dirty="0" smtClean="0">
                <a:latin typeface="+mn-lt"/>
                <a:ea typeface="+mn-ea"/>
              </a:rPr>
              <a:t>提前，应将写脉冲拉宽并提前，即采用扩展写信号方法</a:t>
            </a:r>
            <a:r>
              <a:rPr lang="en-US" sz="2400" dirty="0" smtClean="0">
                <a:solidFill>
                  <a:srgbClr val="66FF99"/>
                </a:solidFill>
                <a:latin typeface="+mn-lt"/>
                <a:ea typeface="+mn-ea"/>
              </a:rPr>
              <a:t>(12)</a:t>
            </a:r>
            <a:r>
              <a:rPr lang="zh-CN" altLang="en-US" dirty="0" smtClean="0">
                <a:latin typeface="+mn-lt"/>
                <a:ea typeface="+mn-ea"/>
              </a:rPr>
              <a:t>。当命令寄存器</a:t>
            </a:r>
            <a:r>
              <a:rPr lang="en-US" dirty="0" smtClean="0">
                <a:latin typeface="+mn-lt"/>
                <a:ea typeface="+mn-ea"/>
              </a:rPr>
              <a:t>D</a:t>
            </a:r>
            <a:r>
              <a:rPr lang="en-US" baseline="-25000" dirty="0" smtClean="0">
                <a:latin typeface="+mn-lt"/>
                <a:ea typeface="+mn-ea"/>
              </a:rPr>
              <a:t>5</a:t>
            </a:r>
            <a:r>
              <a:rPr lang="en-US" dirty="0" smtClean="0">
                <a:latin typeface="+mn-lt"/>
                <a:ea typeface="+mn-ea"/>
              </a:rPr>
              <a:t>=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时，写信号被扩展到</a:t>
            </a:r>
            <a:r>
              <a:rPr lang="en-US" dirty="0" smtClean="0">
                <a:latin typeface="+mn-lt"/>
                <a:ea typeface="+mn-ea"/>
              </a:rPr>
              <a:t>2</a:t>
            </a:r>
            <a:r>
              <a:rPr lang="zh-CN" altLang="en-US" dirty="0" smtClean="0">
                <a:latin typeface="+mn-lt"/>
                <a:ea typeface="+mn-ea"/>
              </a:rPr>
              <a:t>个时钟周期。</a:t>
            </a:r>
            <a:endParaRPr lang="en-US" altLang="zh-CN" dirty="0" smtClean="0">
              <a:latin typeface="+mn-lt"/>
              <a:ea typeface="+mn-ea"/>
            </a:endParaRPr>
          </a:p>
          <a:p>
            <a:pPr marL="361950" indent="-361950" algn="just">
              <a:spcBef>
                <a:spcPts val="300"/>
              </a:spcBef>
              <a:buFont typeface="Wingdings" panose="05000000000000000000" pitchFamily="2" charset="2"/>
              <a:buChar char="l"/>
              <a:tabLst>
                <a:tab pos="361950" algn="l"/>
              </a:tabLst>
            </a:pPr>
            <a:r>
              <a:rPr lang="zh-CN" altLang="en-US" dirty="0" smtClean="0">
                <a:latin typeface="+mn-lt"/>
                <a:ea typeface="+mn-ea"/>
              </a:rPr>
              <a:t>在</a:t>
            </a:r>
            <a:r>
              <a:rPr lang="en-US" dirty="0" smtClean="0">
                <a:latin typeface="+mn-lt"/>
                <a:ea typeface="+mn-ea"/>
              </a:rPr>
              <a:t>S3</a:t>
            </a:r>
            <a:r>
              <a:rPr lang="zh-CN" altLang="en-US" dirty="0" smtClean="0">
                <a:latin typeface="+mn-lt"/>
                <a:ea typeface="+mn-ea"/>
              </a:rPr>
              <a:t>后半周期检测</a:t>
            </a:r>
            <a:r>
              <a:rPr lang="en-US" dirty="0" smtClean="0">
                <a:latin typeface="+mn-lt"/>
                <a:ea typeface="+mn-ea"/>
              </a:rPr>
              <a:t>READY</a:t>
            </a:r>
            <a:r>
              <a:rPr lang="zh-CN" altLang="en-US" dirty="0" smtClean="0">
                <a:latin typeface="+mn-lt"/>
                <a:ea typeface="+mn-ea"/>
              </a:rPr>
              <a:t>信号，若</a:t>
            </a:r>
            <a:r>
              <a:rPr lang="en-US" altLang="zh-CN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则插入等待状态</a:t>
            </a:r>
            <a:r>
              <a:rPr lang="en-US" dirty="0" smtClean="0">
                <a:latin typeface="+mn-lt"/>
                <a:ea typeface="+mn-ea"/>
              </a:rPr>
              <a:t>SW</a:t>
            </a:r>
            <a:r>
              <a:rPr lang="zh-CN" altLang="en-US" dirty="0" smtClean="0">
                <a:latin typeface="+mn-lt"/>
                <a:ea typeface="+mn-ea"/>
              </a:rPr>
              <a:t>（图中未画出），直到</a:t>
            </a:r>
            <a:r>
              <a:rPr lang="en-US" dirty="0" smtClean="0">
                <a:latin typeface="+mn-lt"/>
                <a:ea typeface="+mn-ea"/>
              </a:rPr>
              <a:t>READY=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才进入</a:t>
            </a:r>
            <a:r>
              <a:rPr lang="en-US" dirty="0" smtClean="0">
                <a:latin typeface="+mn-lt"/>
                <a:ea typeface="+mn-ea"/>
              </a:rPr>
              <a:t>S4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zh-CN" altLang="en-US" dirty="0" smtClean="0">
              <a:latin typeface="+mn-lt"/>
              <a:ea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838700" y="3562350"/>
          <a:ext cx="705971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9144000" imgH="5181600" progId="Equation.DSMT4">
                  <p:embed/>
                </p:oleObj>
              </mc:Choice>
              <mc:Fallback>
                <p:oleObj name="Equation" r:id="rId1" imgW="9144000" imgH="51816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38700" y="3562350"/>
                        <a:ext cx="705971" cy="400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5905500" y="3562350"/>
          <a:ext cx="11064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4325600" imgH="5181600" progId="Equation.DSMT4">
                  <p:embed/>
                </p:oleObj>
              </mc:Choice>
              <mc:Fallback>
                <p:oleObj name="Equation" r:id="rId3" imgW="14325600" imgH="5181600" progId="Equation.DSMT4">
                  <p:embed/>
                  <p:pic>
                    <p:nvPicPr>
                      <p:cNvPr id="0" name="图片 307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500" y="3562350"/>
                        <a:ext cx="1106488" cy="400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939800"/>
            <a:ext cx="8229600" cy="1949450"/>
          </a:xfrm>
        </p:spPr>
        <p:txBody>
          <a:bodyPr/>
          <a:lstStyle/>
          <a:p>
            <a:pPr lvl="0"/>
            <a:r>
              <a:rPr lang="en-US" sz="5400" dirty="0" smtClean="0">
                <a:cs typeface="Times New Roman" panose="02020603050405020304"/>
              </a:rPr>
              <a:t>§</a:t>
            </a:r>
            <a:r>
              <a:rPr lang="en-US" sz="5400" dirty="0" smtClean="0"/>
              <a:t>11.2  8237A</a:t>
            </a:r>
            <a:r>
              <a:rPr lang="zh-CN" altLang="en-US" sz="5400" dirty="0" smtClean="0"/>
              <a:t>的时序</a:t>
            </a:r>
            <a:r>
              <a:rPr lang="en-US" altLang="zh-CN" sz="5400" dirty="0" smtClean="0">
                <a:solidFill>
                  <a:srgbClr val="FFFF00"/>
                </a:solidFill>
              </a:rPr>
              <a:t>*</a:t>
            </a:r>
            <a:endParaRPr lang="zh-CN" altLang="en-US" sz="5400" dirty="0">
              <a:solidFill>
                <a:srgbClr val="FFFF00"/>
              </a:solidFill>
            </a:endParaRPr>
          </a:p>
        </p:txBody>
      </p:sp>
      <p:sp>
        <p:nvSpPr>
          <p:cNvPr id="4" name="标题 1"/>
          <p:cNvSpPr txBox="1"/>
          <p:nvPr/>
        </p:nvSpPr>
        <p:spPr bwMode="auto">
          <a:xfrm>
            <a:off x="704850" y="2717800"/>
            <a:ext cx="8229600" cy="13335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n-lt"/>
              <a:ea typeface="黑体" panose="02010609060101010101" pitchFamily="2" charset="-122"/>
              <a:cs typeface="+mj-cs"/>
            </a:endParaRPr>
          </a:p>
        </p:txBody>
      </p:sp>
      <p:sp>
        <p:nvSpPr>
          <p:cNvPr id="5" name="内容占位符 5"/>
          <p:cNvSpPr>
            <a:spLocks noGrp="1"/>
          </p:cNvSpPr>
          <p:nvPr>
            <p:ph idx="1"/>
          </p:nvPr>
        </p:nvSpPr>
        <p:spPr>
          <a:xfrm>
            <a:off x="1149350" y="3517900"/>
            <a:ext cx="7112000" cy="15557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11.2.1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外设和内存间的</a:t>
            </a: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DMA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数据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buNone/>
            </a:pPr>
            <a:r>
              <a:rPr lang="en-US" altLang="zh-CN" sz="3600" dirty="0" smtClean="0">
                <a:solidFill>
                  <a:srgbClr val="00FF00"/>
                </a:solidFill>
                <a:latin typeface="+mn-lt"/>
                <a:ea typeface="+mn-ea"/>
              </a:rPr>
              <a:t>                     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传送时序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3238500" y="5607050"/>
            <a:ext cx="337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FF00"/>
                </a:solidFill>
                <a:latin typeface="+mn-ea"/>
                <a:ea typeface="+mn-ea"/>
              </a:rPr>
              <a:t>*</a:t>
            </a:r>
            <a:r>
              <a:rPr lang="zh-CN" altLang="en-US" sz="2800" b="1" dirty="0" smtClean="0">
                <a:solidFill>
                  <a:srgbClr val="FFFF00"/>
                </a:solidFill>
                <a:latin typeface="+mn-ea"/>
                <a:ea typeface="+mn-ea"/>
              </a:rPr>
              <a:t>本节内容供选用</a:t>
            </a:r>
            <a:endParaRPr lang="zh-CN" altLang="en-US" sz="2800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273050"/>
            <a:ext cx="8229600" cy="1155700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ea typeface="+mn-ea"/>
              </a:rPr>
              <a:t>11.2.1  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外设和内存间的</a:t>
            </a:r>
            <a:r>
              <a:rPr lang="en-US" dirty="0" smtClean="0">
                <a:solidFill>
                  <a:srgbClr val="00FF00"/>
                </a:solidFill>
                <a:ea typeface="+mn-ea"/>
              </a:rPr>
              <a:t>DMA</a:t>
            </a: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数据</a:t>
            </a:r>
            <a:br>
              <a:rPr lang="en-US" altLang="zh-CN" dirty="0" smtClean="0">
                <a:solidFill>
                  <a:srgbClr val="00FF00"/>
                </a:solidFill>
                <a:ea typeface="+mn-ea"/>
              </a:rPr>
            </a:br>
            <a:r>
              <a:rPr lang="zh-CN" altLang="en-US" dirty="0" smtClean="0">
                <a:solidFill>
                  <a:srgbClr val="00FF00"/>
                </a:solidFill>
                <a:ea typeface="+mn-ea"/>
              </a:rPr>
              <a:t>传送时序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606550"/>
            <a:ext cx="1785937" cy="4838700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主要用在外设和内存间进行高速数据传输</a:t>
            </a:r>
            <a:r>
              <a:rPr lang="en-US" altLang="zh-CN" dirty="0" smtClean="0">
                <a:latin typeface="+mn-lt"/>
              </a:rPr>
              <a:t>,</a:t>
            </a:r>
            <a:r>
              <a:rPr lang="zh-CN" altLang="en-US" dirty="0" smtClean="0">
                <a:latin typeface="+mn-lt"/>
              </a:rPr>
              <a:t>其时序如图</a:t>
            </a:r>
            <a:r>
              <a:rPr lang="en-US" dirty="0" smtClean="0">
                <a:latin typeface="+mn-lt"/>
              </a:rPr>
              <a:t>11.10</a:t>
            </a:r>
            <a:r>
              <a:rPr lang="zh-CN" altLang="en-US" dirty="0" smtClean="0">
                <a:latin typeface="+mn-lt"/>
              </a:rPr>
              <a:t>所示。</a:t>
            </a:r>
            <a:endParaRPr lang="zh-CN" altLang="en-US" dirty="0" smtClean="0">
              <a:latin typeface="+mn-lt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349500" y="1384300"/>
            <a:ext cx="5866849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51350" y="3321050"/>
          <a:ext cx="241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2" imgW="5791200" imgH="5181600" progId="Equation.DSMT4">
                  <p:embed/>
                </p:oleObj>
              </mc:Choice>
              <mc:Fallback>
                <p:oleObj name="Equation" r:id="rId2" imgW="57912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51350" y="3321050"/>
                        <a:ext cx="241300" cy="2159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50950"/>
            <a:ext cx="8267700" cy="5238750"/>
          </a:xfrm>
        </p:spPr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有两类工作周期：空闲周期（</a:t>
            </a:r>
            <a:r>
              <a:rPr lang="en-US" dirty="0" smtClean="0">
                <a:latin typeface="+mn-lt"/>
              </a:rPr>
              <a:t>Idle Cycle</a:t>
            </a:r>
            <a:r>
              <a:rPr lang="zh-CN" altLang="en-US" dirty="0" smtClean="0">
                <a:latin typeface="+mn-lt"/>
              </a:rPr>
              <a:t>）和有效周期（</a:t>
            </a:r>
            <a:r>
              <a:rPr lang="en-US" dirty="0" smtClean="0">
                <a:latin typeface="+mn-lt"/>
              </a:rPr>
              <a:t>Active Cycle</a:t>
            </a:r>
            <a:r>
              <a:rPr lang="zh-CN" altLang="en-US" dirty="0" smtClean="0">
                <a:latin typeface="+mn-lt"/>
              </a:rPr>
              <a:t>）。每个周期含状态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SO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S1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S2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S3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S4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SW</a:t>
            </a:r>
            <a:r>
              <a:rPr lang="zh-CN" altLang="en-US" dirty="0" smtClean="0">
                <a:latin typeface="+mn-lt"/>
              </a:rPr>
              <a:t>，每个状态为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个时钟周期。</a:t>
            </a:r>
            <a:endParaRPr lang="zh-CN" altLang="en-US" dirty="0" smtClean="0">
              <a:latin typeface="+mn-lt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为非操作状态，未接到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请求时便进入</a:t>
            </a:r>
            <a:r>
              <a:rPr lang="en-US" dirty="0" smtClean="0">
                <a:latin typeface="+mn-lt"/>
              </a:rPr>
              <a:t>SI</a:t>
            </a:r>
            <a:r>
              <a:rPr lang="zh-CN" altLang="en-US" dirty="0" smtClean="0">
                <a:latin typeface="+mn-lt"/>
              </a:rPr>
              <a:t>状态，此状态下，可由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编程，预置操作方式。</a:t>
            </a:r>
            <a:endParaRPr lang="en-US" altLang="zh-CN" dirty="0" smtClean="0">
              <a:latin typeface="+mn-lt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SO</a:t>
            </a:r>
            <a:r>
              <a:rPr lang="zh-CN" altLang="en-US" dirty="0" smtClean="0">
                <a:latin typeface="+mn-lt"/>
              </a:rPr>
              <a:t>是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服务的第</a:t>
            </a:r>
            <a:r>
              <a:rPr lang="en-US" altLang="zh-CN" dirty="0" smtClean="0">
                <a:latin typeface="+mn-lt"/>
              </a:rPr>
              <a:t>1</a:t>
            </a:r>
            <a:r>
              <a:rPr lang="zh-CN" altLang="en-US" dirty="0" smtClean="0">
                <a:latin typeface="+mn-lt"/>
              </a:rPr>
              <a:t>个状态，这时</a:t>
            </a:r>
            <a:r>
              <a:rPr lang="en-US" dirty="0" smtClean="0">
                <a:latin typeface="+mn-lt"/>
              </a:rPr>
              <a:t>8237A</a:t>
            </a:r>
            <a:r>
              <a:rPr lang="zh-CN" altLang="en-US" dirty="0" smtClean="0">
                <a:latin typeface="+mn-lt"/>
              </a:rPr>
              <a:t>已向</a:t>
            </a:r>
            <a:r>
              <a:rPr lang="en-US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的</a:t>
            </a:r>
            <a:r>
              <a:rPr lang="en-US" dirty="0" smtClean="0">
                <a:latin typeface="+mn-lt"/>
              </a:rPr>
              <a:t>HOLD</a:t>
            </a:r>
            <a:r>
              <a:rPr lang="zh-CN" altLang="en-US" dirty="0" smtClean="0">
                <a:latin typeface="+mn-lt"/>
              </a:rPr>
              <a:t>脚发出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请求，但还没收到</a:t>
            </a:r>
            <a:r>
              <a:rPr lang="en-US" altLang="zh-CN" dirty="0" smtClean="0">
                <a:latin typeface="+mn-lt"/>
              </a:rPr>
              <a:t>CPU</a:t>
            </a:r>
            <a:r>
              <a:rPr lang="zh-CN" altLang="en-US" dirty="0" smtClean="0">
                <a:latin typeface="+mn-lt"/>
              </a:rPr>
              <a:t>的回答。</a:t>
            </a:r>
            <a:endParaRPr lang="en-US" altLang="zh-CN" dirty="0" smtClean="0">
              <a:latin typeface="+mn-lt"/>
            </a:endParaRPr>
          </a:p>
          <a:p>
            <a:pPr marL="358775" indent="-358775">
              <a:buFont typeface="Wingdings" panose="05000000000000000000" pitchFamily="2" charset="2"/>
              <a:buChar char="l"/>
            </a:pPr>
            <a:r>
              <a:rPr lang="en-US" dirty="0" smtClean="0">
                <a:latin typeface="+mn-lt"/>
              </a:rPr>
              <a:t>S1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S2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S3</a:t>
            </a:r>
            <a:r>
              <a:rPr lang="zh-CN" altLang="en-US" dirty="0" smtClean="0">
                <a:latin typeface="+mn-lt"/>
              </a:rPr>
              <a:t>、</a:t>
            </a:r>
            <a:r>
              <a:rPr lang="en-US" dirty="0" smtClean="0">
                <a:latin typeface="+mn-lt"/>
              </a:rPr>
              <a:t>S4</a:t>
            </a:r>
            <a:r>
              <a:rPr lang="zh-CN" altLang="en-US" dirty="0" smtClean="0">
                <a:latin typeface="+mn-lt"/>
              </a:rPr>
              <a:t>是</a:t>
            </a:r>
            <a:r>
              <a:rPr lang="en-US" dirty="0" smtClean="0">
                <a:latin typeface="+mn-lt"/>
              </a:rPr>
              <a:t>DMA</a:t>
            </a:r>
            <a:r>
              <a:rPr lang="zh-CN" altLang="en-US" dirty="0" smtClean="0">
                <a:latin typeface="+mn-lt"/>
              </a:rPr>
              <a:t>服务的工作状态，必要时慢速设备还可用</a:t>
            </a:r>
            <a:r>
              <a:rPr lang="en-US" dirty="0" smtClean="0">
                <a:latin typeface="+mn-lt"/>
              </a:rPr>
              <a:t>READY</a:t>
            </a:r>
            <a:r>
              <a:rPr lang="zh-CN" altLang="en-US" dirty="0" smtClean="0">
                <a:latin typeface="+mn-lt"/>
              </a:rPr>
              <a:t>线，在</a:t>
            </a:r>
            <a:r>
              <a:rPr lang="en-US" dirty="0" smtClean="0">
                <a:latin typeface="+mn-lt"/>
              </a:rPr>
              <a:t>S2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S4</a:t>
            </a:r>
            <a:r>
              <a:rPr lang="zh-CN" altLang="en-US" dirty="0" smtClean="0">
                <a:latin typeface="+mn-lt"/>
              </a:rPr>
              <a:t>或</a:t>
            </a:r>
            <a:r>
              <a:rPr lang="en-US" dirty="0" smtClean="0">
                <a:latin typeface="+mn-lt"/>
              </a:rPr>
              <a:t>S3</a:t>
            </a:r>
            <a:r>
              <a:rPr lang="zh-CN" altLang="en-US" dirty="0" smtClean="0">
                <a:latin typeface="+mn-lt"/>
              </a:rPr>
              <a:t>和</a:t>
            </a:r>
            <a:r>
              <a:rPr lang="en-US" dirty="0" smtClean="0">
                <a:latin typeface="+mn-lt"/>
              </a:rPr>
              <a:t>S4</a:t>
            </a:r>
            <a:r>
              <a:rPr lang="zh-CN" altLang="en-US" dirty="0" smtClean="0">
                <a:latin typeface="+mn-lt"/>
              </a:rPr>
              <a:t>之间插入等待状态</a:t>
            </a:r>
            <a:r>
              <a:rPr lang="en-US" dirty="0" smtClean="0">
                <a:latin typeface="+mn-lt"/>
              </a:rPr>
              <a:t>SW</a:t>
            </a:r>
            <a:r>
              <a:rPr lang="zh-CN" altLang="en-US" dirty="0" smtClean="0">
                <a:latin typeface="+mn-lt"/>
              </a:rPr>
              <a:t>。</a:t>
            </a:r>
            <a:endParaRPr lang="zh-CN" altLang="en-US" dirty="0" smtClean="0">
              <a:latin typeface="+mn-lt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1073150"/>
            <a:ext cx="8229600" cy="1333500"/>
          </a:xfrm>
        </p:spPr>
        <p:txBody>
          <a:bodyPr/>
          <a:lstStyle/>
          <a:p>
            <a:r>
              <a:rPr lang="en-US" sz="6000" dirty="0" smtClean="0">
                <a:latin typeface="Times New Roman" panose="02020603050405020304"/>
                <a:cs typeface="Times New Roman" panose="02020603050405020304"/>
              </a:rPr>
              <a:t>§</a:t>
            </a:r>
            <a:r>
              <a:rPr lang="en-US" sz="6000" dirty="0" smtClean="0"/>
              <a:t>11.2  8237A</a:t>
            </a:r>
            <a:r>
              <a:rPr lang="zh-CN" altLang="en-US" sz="6000" dirty="0" smtClean="0"/>
              <a:t>的时序</a:t>
            </a:r>
            <a:endParaRPr lang="zh-CN" altLang="en-US" sz="60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549400" y="2762250"/>
            <a:ext cx="6311900" cy="306070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11.2.2  </a:t>
            </a: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空闲周期、有效周期和</a:t>
            </a:r>
            <a:endParaRPr lang="en-US" altLang="zh-CN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 algn="ctr">
              <a:buNone/>
            </a:pPr>
            <a:r>
              <a:rPr lang="zh-CN" altLang="en-US" sz="3600" dirty="0" smtClean="0">
                <a:solidFill>
                  <a:srgbClr val="00FF00"/>
                </a:solidFill>
                <a:latin typeface="+mn-lt"/>
                <a:ea typeface="+mn-ea"/>
              </a:rPr>
              <a:t>扩展写周期</a:t>
            </a:r>
            <a:endParaRPr lang="zh-CN" altLang="en-US" sz="3600" dirty="0" smtClean="0">
              <a:solidFill>
                <a:srgbClr val="00FF00"/>
              </a:solidFill>
              <a:latin typeface="+mn-lt"/>
              <a:ea typeface="+mn-ea"/>
            </a:endParaRPr>
          </a:p>
          <a:p>
            <a:pPr>
              <a:buNone/>
            </a:pPr>
            <a:endParaRPr lang="zh-CN" altLang="en-US" sz="3600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116363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ea"/>
                <a:ea typeface="+mn-ea"/>
              </a:rPr>
              <a:t>11.2.2  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空闲周期、有效周期和</a:t>
            </a:r>
            <a:br>
              <a:rPr lang="en-US" altLang="zh-CN" dirty="0" smtClean="0">
                <a:solidFill>
                  <a:srgbClr val="00FF00"/>
                </a:solidFill>
                <a:latin typeface="+mn-ea"/>
                <a:ea typeface="+mn-ea"/>
              </a:rPr>
            </a:br>
            <a:r>
              <a:rPr lang="zh-CN" altLang="en-US" dirty="0" smtClean="0">
                <a:solidFill>
                  <a:srgbClr val="00FF00"/>
                </a:solidFill>
                <a:latin typeface="+mn-ea"/>
                <a:ea typeface="+mn-ea"/>
              </a:rPr>
              <a:t>扩展写周期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784350"/>
            <a:ext cx="8008937" cy="4705350"/>
          </a:xfrm>
        </p:spPr>
        <p:txBody>
          <a:bodyPr/>
          <a:lstStyle/>
          <a:p>
            <a:pPr algn="just">
              <a:buNone/>
            </a:pPr>
            <a:r>
              <a:rPr lang="en-US" sz="2800" dirty="0" smtClean="0">
                <a:latin typeface="+mn-lt"/>
              </a:rPr>
              <a:t>1. </a:t>
            </a:r>
            <a:r>
              <a:rPr lang="zh-CN" altLang="en-US" sz="2800" dirty="0" smtClean="0">
                <a:latin typeface="+mn-lt"/>
              </a:rPr>
              <a:t>空闲周期</a:t>
            </a:r>
            <a:endParaRPr lang="zh-CN" altLang="en-US" sz="2800" dirty="0" smtClean="0">
              <a:latin typeface="+mn-lt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复位后或无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请求时处于空闲周期，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处于从态方式。 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在每个时钟周期，</a:t>
            </a:r>
            <a:r>
              <a:rPr lang="en-US" dirty="0" smtClean="0">
                <a:latin typeface="+mn-lt"/>
                <a:ea typeface="+mn-ea"/>
              </a:rPr>
              <a:t>8237A</a:t>
            </a:r>
            <a:r>
              <a:rPr lang="zh-CN" altLang="en-US" dirty="0" smtClean="0">
                <a:latin typeface="+mn-lt"/>
                <a:ea typeface="+mn-ea"/>
              </a:rPr>
              <a:t>都对</a:t>
            </a:r>
            <a:r>
              <a:rPr lang="en-US" dirty="0" smtClean="0">
                <a:latin typeface="+mn-lt"/>
                <a:ea typeface="+mn-ea"/>
              </a:rPr>
              <a:t>DREQ</a:t>
            </a:r>
            <a:r>
              <a:rPr lang="zh-CN" altLang="en-US" dirty="0" smtClean="0">
                <a:latin typeface="+mn-lt"/>
                <a:ea typeface="+mn-ea"/>
              </a:rPr>
              <a:t>线采样，看有无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请求，若无请求，就一直处于</a:t>
            </a:r>
            <a:r>
              <a:rPr lang="en-US" dirty="0" smtClean="0">
                <a:latin typeface="+mn-lt"/>
                <a:ea typeface="+mn-ea"/>
              </a:rPr>
              <a:t>SI</a:t>
            </a:r>
            <a:r>
              <a:rPr lang="zh-CN" altLang="en-US" dirty="0" smtClean="0">
                <a:latin typeface="+mn-lt"/>
                <a:ea typeface="+mn-ea"/>
              </a:rPr>
              <a:t>状态。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还采样    </a:t>
            </a:r>
            <a:r>
              <a:rPr lang="en-US" dirty="0" smtClean="0">
                <a:latin typeface="+mn-lt"/>
                <a:ea typeface="+mn-ea"/>
              </a:rPr>
              <a:t> </a:t>
            </a:r>
            <a:r>
              <a:rPr lang="zh-CN" altLang="en-US" dirty="0" smtClean="0">
                <a:latin typeface="+mn-lt"/>
                <a:ea typeface="+mn-ea"/>
              </a:rPr>
              <a:t>，若          以及</a:t>
            </a:r>
            <a:r>
              <a:rPr lang="en-US" dirty="0" smtClean="0">
                <a:latin typeface="+mn-lt"/>
                <a:ea typeface="+mn-ea"/>
              </a:rPr>
              <a:t>DREQ</a:t>
            </a:r>
            <a:r>
              <a:rPr lang="en-US" altLang="zh-CN" dirty="0" smtClean="0">
                <a:latin typeface="+mn-lt"/>
                <a:ea typeface="+mn-ea"/>
              </a:rPr>
              <a:t>=0</a:t>
            </a:r>
            <a:r>
              <a:rPr lang="zh-CN" altLang="en-US" dirty="0" smtClean="0">
                <a:latin typeface="+mn-lt"/>
                <a:ea typeface="+mn-ea"/>
              </a:rPr>
              <a:t>（无效）便进入程序状态。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这时，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可对它编程，把数据写入内部寄存器，或从中读出内容进行检查。</a:t>
            </a: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060700" y="4229100"/>
          <a:ext cx="1111250" cy="511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11277600" imgH="5181600" progId="Equation.DSMT4">
                  <p:embed/>
                </p:oleObj>
              </mc:Choice>
              <mc:Fallback>
                <p:oleObj name="Equation" r:id="rId1" imgW="11277600" imgH="51816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60700" y="4229100"/>
                        <a:ext cx="1111250" cy="51194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949450" y="4229100"/>
          <a:ext cx="577850" cy="518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5791200" imgH="5181600" progId="Equation.DSMT4">
                  <p:embed/>
                </p:oleObj>
              </mc:Choice>
              <mc:Fallback>
                <p:oleObj name="Equation" r:id="rId3" imgW="5791200" imgH="5181600" progId="Equation.DSMT4">
                  <p:embed/>
                  <p:pic>
                    <p:nvPicPr>
                      <p:cNvPr id="0" name="图片 204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9450" y="4229100"/>
                        <a:ext cx="577850" cy="51821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58166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latin typeface="+mn-lt"/>
              </a:rPr>
              <a:t>2. </a:t>
            </a:r>
            <a:r>
              <a:rPr lang="zh-CN" altLang="en-US" sz="2800" dirty="0" smtClean="0">
                <a:latin typeface="+mn-lt"/>
              </a:rPr>
              <a:t>有效周期</a:t>
            </a:r>
            <a:endParaRPr lang="zh-CN" altLang="en-US" sz="2800" dirty="0" smtClean="0">
              <a:latin typeface="+mn-lt"/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在</a:t>
            </a:r>
            <a:r>
              <a:rPr lang="en-US" dirty="0" smtClean="0">
                <a:latin typeface="+mn-lt"/>
                <a:ea typeface="+mn-ea"/>
              </a:rPr>
              <a:t>SI</a:t>
            </a:r>
            <a:r>
              <a:rPr lang="zh-CN" altLang="en-US" dirty="0" smtClean="0">
                <a:latin typeface="+mn-lt"/>
                <a:ea typeface="+mn-ea"/>
              </a:rPr>
              <a:t>状态采样到</a:t>
            </a:r>
            <a:r>
              <a:rPr lang="en-US" altLang="zh-CN" dirty="0" smtClean="0">
                <a:latin typeface="+mn-lt"/>
                <a:ea typeface="+mn-ea"/>
              </a:rPr>
              <a:t>D</a:t>
            </a:r>
            <a:r>
              <a:rPr lang="en-US" dirty="0" smtClean="0">
                <a:latin typeface="+mn-lt"/>
                <a:ea typeface="+mn-ea"/>
              </a:rPr>
              <a:t>MA</a:t>
            </a:r>
            <a:r>
              <a:rPr lang="zh-CN" altLang="en-US" dirty="0" smtClean="0">
                <a:latin typeface="+mn-lt"/>
                <a:ea typeface="+mn-ea"/>
              </a:rPr>
              <a:t>请求信号</a:t>
            </a:r>
            <a:r>
              <a:rPr lang="en-US" dirty="0" smtClean="0">
                <a:latin typeface="+mn-lt"/>
                <a:ea typeface="+mn-ea"/>
              </a:rPr>
              <a:t>DREQ ①</a:t>
            </a:r>
            <a:r>
              <a:rPr lang="zh-CN" altLang="en-US" dirty="0" smtClean="0">
                <a:latin typeface="+mn-lt"/>
                <a:ea typeface="+mn-ea"/>
              </a:rPr>
              <a:t>。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向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发</a:t>
            </a:r>
            <a:r>
              <a:rPr lang="en-US" dirty="0" smtClean="0">
                <a:latin typeface="+mn-lt"/>
                <a:ea typeface="+mn-ea"/>
              </a:rPr>
              <a:t>DMA </a:t>
            </a:r>
            <a:r>
              <a:rPr lang="zh-CN" altLang="en-US" dirty="0" smtClean="0">
                <a:latin typeface="+mn-lt"/>
                <a:ea typeface="+mn-ea"/>
              </a:rPr>
              <a:t>请求信号</a:t>
            </a:r>
            <a:r>
              <a:rPr lang="en-US" dirty="0" smtClean="0">
                <a:latin typeface="+mn-lt"/>
                <a:ea typeface="+mn-ea"/>
              </a:rPr>
              <a:t>HRQ ②</a:t>
            </a:r>
            <a:r>
              <a:rPr lang="zh-CN" altLang="en-US" dirty="0" smtClean="0">
                <a:latin typeface="+mn-lt"/>
                <a:ea typeface="+mn-ea"/>
              </a:rPr>
              <a:t>，并进有效周期</a:t>
            </a:r>
            <a:r>
              <a:rPr lang="en-US" dirty="0" smtClean="0">
                <a:latin typeface="+mn-lt"/>
                <a:ea typeface="+mn-ea"/>
              </a:rPr>
              <a:t>SO</a:t>
            </a:r>
            <a:r>
              <a:rPr lang="zh-CN" altLang="en-US" dirty="0" smtClean="0">
                <a:latin typeface="+mn-lt"/>
                <a:ea typeface="+mn-ea"/>
              </a:rPr>
              <a:t>状态，等待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发出允许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操作的回答</a:t>
            </a:r>
            <a:r>
              <a:rPr lang="en-US" dirty="0" smtClean="0">
                <a:latin typeface="+mn-lt"/>
                <a:ea typeface="+mn-ea"/>
              </a:rPr>
              <a:t>HLDA </a:t>
            </a:r>
            <a:r>
              <a:rPr lang="zh-CN" altLang="en-US" dirty="0" smtClean="0">
                <a:latin typeface="+mn-lt"/>
                <a:ea typeface="+mn-ea"/>
              </a:rPr>
              <a:t>。仍可接受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访问，</a:t>
            </a:r>
            <a:r>
              <a:rPr lang="en-US" dirty="0" smtClean="0">
                <a:latin typeface="+mn-lt"/>
                <a:ea typeface="+mn-ea"/>
              </a:rPr>
              <a:t>SO</a:t>
            </a:r>
            <a:r>
              <a:rPr lang="zh-CN" altLang="en-US" dirty="0" smtClean="0">
                <a:latin typeface="+mn-lt"/>
                <a:ea typeface="+mn-ea"/>
              </a:rPr>
              <a:t>是由从态转至主态的过渡阶段。</a:t>
            </a:r>
            <a:endParaRPr lang="en-US" altLang="zh-CN" dirty="0" smtClean="0">
              <a:latin typeface="+mn-lt"/>
              <a:ea typeface="+mn-ea"/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在</a:t>
            </a:r>
            <a:r>
              <a:rPr lang="en-US" dirty="0" smtClean="0">
                <a:latin typeface="+mn-lt"/>
                <a:ea typeface="+mn-ea"/>
              </a:rPr>
              <a:t>SO</a:t>
            </a:r>
            <a:r>
              <a:rPr lang="zh-CN" altLang="en-US" dirty="0" smtClean="0">
                <a:latin typeface="+mn-lt"/>
                <a:ea typeface="+mn-ea"/>
              </a:rPr>
              <a:t>周期上升沿采到</a:t>
            </a:r>
            <a:r>
              <a:rPr lang="en-US" dirty="0" smtClean="0">
                <a:latin typeface="+mn-lt"/>
                <a:ea typeface="+mn-ea"/>
              </a:rPr>
              <a:t>HLDA=</a:t>
            </a:r>
            <a:r>
              <a:rPr lang="en-US" altLang="zh-CN" dirty="0" smtClean="0">
                <a:latin typeface="+mn-lt"/>
                <a:ea typeface="+mn-ea"/>
              </a:rPr>
              <a:t>1</a:t>
            </a:r>
            <a:r>
              <a:rPr lang="zh-CN" altLang="en-US" dirty="0" smtClean="0">
                <a:latin typeface="+mn-lt"/>
                <a:ea typeface="+mn-ea"/>
              </a:rPr>
              <a:t> </a:t>
            </a:r>
            <a:r>
              <a:rPr lang="en-US" dirty="0" smtClean="0">
                <a:latin typeface="+mn-lt"/>
                <a:ea typeface="+mn-ea"/>
              </a:rPr>
              <a:t>③</a:t>
            </a:r>
            <a:r>
              <a:rPr lang="zh-CN" altLang="en-US" dirty="0" smtClean="0">
                <a:latin typeface="+mn-lt"/>
                <a:ea typeface="+mn-ea"/>
              </a:rPr>
              <a:t>，表示</a:t>
            </a:r>
            <a:r>
              <a:rPr lang="en-US" dirty="0" smtClean="0">
                <a:latin typeface="+mn-lt"/>
                <a:ea typeface="+mn-ea"/>
              </a:rPr>
              <a:t>CPU</a:t>
            </a:r>
            <a:r>
              <a:rPr lang="zh-CN" altLang="en-US" dirty="0" smtClean="0">
                <a:latin typeface="+mn-lt"/>
                <a:ea typeface="+mn-ea"/>
              </a:rPr>
              <a:t>已交出总线控制权，下个周期便进入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传送状态周期</a:t>
            </a:r>
            <a:r>
              <a:rPr lang="en-US" dirty="0" smtClean="0">
                <a:latin typeface="+mn-lt"/>
                <a:ea typeface="+mn-ea"/>
              </a:rPr>
              <a:t>S1</a:t>
            </a:r>
            <a:r>
              <a:rPr lang="zh-CN" altLang="en-US" dirty="0" smtClean="0">
                <a:latin typeface="+mn-lt"/>
                <a:ea typeface="+mn-ea"/>
              </a:rPr>
              <a:t>，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进入主态工作方式。</a:t>
            </a:r>
            <a:endParaRPr lang="en-US" altLang="zh-CN" dirty="0" smtClean="0">
              <a:latin typeface="+mn-lt"/>
              <a:ea typeface="+mn-ea"/>
            </a:endParaRPr>
          </a:p>
          <a:p>
            <a:pPr marL="361950" indent="-361950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+mn-lt"/>
                <a:ea typeface="+mn-ea"/>
              </a:rPr>
              <a:t>完整</a:t>
            </a:r>
            <a:r>
              <a:rPr lang="en-US" dirty="0" smtClean="0">
                <a:latin typeface="+mn-lt"/>
                <a:ea typeface="+mn-ea"/>
              </a:rPr>
              <a:t>DMA</a:t>
            </a:r>
            <a:r>
              <a:rPr lang="zh-CN" altLang="en-US" dirty="0" smtClean="0">
                <a:latin typeface="+mn-lt"/>
                <a:ea typeface="+mn-ea"/>
              </a:rPr>
              <a:t>传送周期包含</a:t>
            </a:r>
            <a:r>
              <a:rPr lang="en-US" dirty="0" smtClean="0">
                <a:latin typeface="+mn-lt"/>
                <a:ea typeface="+mn-ea"/>
              </a:rPr>
              <a:t>S1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S2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S3</a:t>
            </a:r>
            <a:r>
              <a:rPr lang="zh-CN" altLang="en-US" dirty="0" smtClean="0">
                <a:latin typeface="+mn-lt"/>
                <a:ea typeface="+mn-ea"/>
              </a:rPr>
              <a:t>、</a:t>
            </a:r>
            <a:r>
              <a:rPr lang="en-US" dirty="0" smtClean="0">
                <a:latin typeface="+mn-lt"/>
                <a:ea typeface="+mn-ea"/>
              </a:rPr>
              <a:t>S4</a:t>
            </a:r>
            <a:r>
              <a:rPr lang="zh-CN" altLang="en-US" dirty="0" smtClean="0">
                <a:latin typeface="+mn-lt"/>
                <a:ea typeface="+mn-ea"/>
              </a:rPr>
              <a:t>共</a:t>
            </a:r>
            <a:r>
              <a:rPr lang="en-US" dirty="0" smtClean="0">
                <a:latin typeface="+mn-lt"/>
                <a:ea typeface="+mn-ea"/>
              </a:rPr>
              <a:t>4</a:t>
            </a:r>
            <a:r>
              <a:rPr lang="zh-CN" altLang="en-US" dirty="0" smtClean="0">
                <a:latin typeface="+mn-lt"/>
                <a:ea typeface="+mn-ea"/>
              </a:rPr>
              <a:t>个状态。</a:t>
            </a:r>
            <a:endParaRPr lang="en-US" altLang="zh-CN" dirty="0" smtClean="0">
              <a:latin typeface="+mn-lt"/>
              <a:ea typeface="+mn-ea"/>
            </a:endParaRPr>
          </a:p>
          <a:p>
            <a:pPr marL="361950" indent="-36195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S1</a:t>
            </a:r>
            <a:r>
              <a:rPr lang="zh-CN" altLang="en-US" dirty="0" smtClean="0">
                <a:latin typeface="+mn-lt"/>
              </a:rPr>
              <a:t>状态</a:t>
            </a:r>
            <a:endParaRPr lang="en-US" altLang="zh-CN" dirty="0" smtClean="0">
              <a:latin typeface="+mn-lt"/>
            </a:endParaRPr>
          </a:p>
          <a:p>
            <a:pPr marL="361950" indent="-361950" algn="just">
              <a:spcBef>
                <a:spcPts val="600"/>
              </a:spcBef>
              <a:buFont typeface="Wingdings 3" panose="05040102010807070707" pitchFamily="18" charset="2"/>
              <a:buChar char="º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地址允许信号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AEN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有效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④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600"/>
              </a:spcBef>
              <a:buFont typeface="Wingdings 3" panose="05040102010807070707" pitchFamily="18" charset="2"/>
              <a:buChar char="º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要访问的存储单元的高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15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~A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送到数据总线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  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DB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7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~DB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上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⑤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58775" indent="-358775" algn="just">
              <a:buFont typeface="Wingdings" panose="05000000000000000000" pitchFamily="2" charset="2"/>
              <a:buChar char="l"/>
            </a:pPr>
            <a:endParaRPr lang="zh-CN" altLang="en-US" dirty="0" smtClean="0">
              <a:latin typeface="+mn-lt"/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450850"/>
            <a:ext cx="8372475" cy="6038850"/>
          </a:xfrm>
        </p:spPr>
        <p:txBody>
          <a:bodyPr/>
          <a:lstStyle/>
          <a:p>
            <a:pPr marL="361950" indent="-361950" algn="just">
              <a:spcBef>
                <a:spcPts val="0"/>
              </a:spcBef>
              <a:buFont typeface="Wingdings 3" panose="05040102010807070707" pitchFamily="18" charset="2"/>
              <a:buChar char="º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发地址选通信号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ADSTB⑥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。进入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S2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周期后其下降沿将把高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位地址锁存到外部地址锁存器中。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0"/>
              </a:spcBef>
              <a:buFont typeface="Wingdings 3" panose="05040102010807070707" pitchFamily="18" charset="2"/>
              <a:buChar char="º"/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将低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7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~A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直接送到地址总线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⑦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，在整个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传送中都要保持住。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361950" algn="l"/>
              </a:tabLst>
            </a:pPr>
            <a:r>
              <a:rPr lang="en-US" dirty="0" smtClean="0">
                <a:latin typeface="+mn-lt"/>
              </a:rPr>
              <a:t>S2</a:t>
            </a:r>
            <a:r>
              <a:rPr lang="zh-CN" altLang="en-US" dirty="0" smtClean="0">
                <a:latin typeface="+mn-lt"/>
              </a:rPr>
              <a:t>状态</a:t>
            </a:r>
            <a:endParaRPr lang="en-US" altLang="zh-CN" dirty="0" smtClean="0">
              <a:latin typeface="+mn-lt"/>
            </a:endParaRPr>
          </a:p>
          <a:p>
            <a:pPr marL="361950" indent="-361950" algn="just">
              <a:spcBef>
                <a:spcPts val="600"/>
              </a:spcBef>
              <a:buFont typeface="Wingdings 3" panose="05040102010807070707" pitchFamily="18" charset="2"/>
              <a:buChar char="º"/>
              <a:tabLst>
                <a:tab pos="361950" algn="l"/>
              </a:tabLst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修改存储单元的低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16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位地址，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DB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7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~DB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线上输出地址高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15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~A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7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~A</a:t>
            </a:r>
            <a:r>
              <a:rPr lang="en-US" baseline="-25000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0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线上输出低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0"/>
              </a:spcBef>
              <a:buFont typeface="Wingdings 3" panose="05040102010807070707" pitchFamily="18" charset="2"/>
              <a:buChar char="º"/>
              <a:tabLst>
                <a:tab pos="361950" algn="l"/>
              </a:tabLst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另外，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8237A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向外设送出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DMA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响应信号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DACK⑧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，并使读或写信号有效，以实现外设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  <a:sym typeface="Symbol" panose="05050102010706020507"/>
              </a:rPr>
              <a:t>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内存间数据交换。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0"/>
              </a:spcBef>
              <a:buFont typeface="Wingdings 3" panose="05040102010807070707" pitchFamily="18" charset="2"/>
              <a:buChar char="º"/>
              <a:tabLst>
                <a:tab pos="361950" algn="l"/>
              </a:tabLst>
            </a:pP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DREQ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信号应保持到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DACK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有效后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⑨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，图中的多条斜线表示失效的时间范围。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600"/>
              </a:spcBef>
              <a:buFont typeface="Wingdings" panose="05000000000000000000" pitchFamily="2" charset="2"/>
              <a:buChar char="Ø"/>
              <a:tabLst>
                <a:tab pos="361950" algn="l"/>
              </a:tabLst>
            </a:pPr>
            <a:r>
              <a:rPr lang="en-US" dirty="0" smtClean="0">
                <a:latin typeface="+mn-lt"/>
              </a:rPr>
              <a:t>S3</a:t>
            </a:r>
            <a:r>
              <a:rPr lang="zh-CN" altLang="en-US" dirty="0" smtClean="0">
                <a:latin typeface="+mn-lt"/>
              </a:rPr>
              <a:t>状态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</a:endParaRPr>
          </a:p>
          <a:p>
            <a:pPr marL="361950" indent="-361950" algn="just">
              <a:spcBef>
                <a:spcPts val="600"/>
              </a:spcBef>
              <a:buFont typeface="Wingdings 3" panose="05040102010807070707" pitchFamily="18" charset="2"/>
              <a:buChar char="º"/>
              <a:tabLst>
                <a:tab pos="361950" algn="l"/>
              </a:tabLst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正常时序才有</a:t>
            </a:r>
            <a:r>
              <a:rPr lang="en-US" altLang="zh-CN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S3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⑩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，用来延长读脉冲，即延长取数时间。压缩时序无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S3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，直接由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S2 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进入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361950" indent="-361950" algn="just">
              <a:spcBef>
                <a:spcPts val="600"/>
              </a:spcBef>
              <a:buFont typeface="Wingdings 3" panose="05040102010807070707" pitchFamily="18" charset="2"/>
              <a:buChar char="º"/>
            </a:pP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3750" y="895350"/>
            <a:ext cx="7697787" cy="5594350"/>
          </a:xfrm>
        </p:spPr>
        <p:txBody>
          <a:bodyPr/>
          <a:lstStyle/>
          <a:p>
            <a:pPr marL="268605" indent="-268605" algn="just">
              <a:buFont typeface="Wingdings" panose="05000000000000000000" pitchFamily="2" charset="2"/>
              <a:buChar char="Ø"/>
            </a:pPr>
            <a:r>
              <a:rPr lang="en-US" dirty="0" smtClean="0">
                <a:latin typeface="+mn-lt"/>
              </a:rPr>
              <a:t>S4</a:t>
            </a:r>
            <a:r>
              <a:rPr lang="zh-CN" altLang="en-US" dirty="0" smtClean="0">
                <a:latin typeface="+mn-lt"/>
              </a:rPr>
              <a:t>状态</a:t>
            </a:r>
            <a:endParaRPr lang="en-US" altLang="zh-CN" dirty="0" smtClean="0">
              <a:latin typeface="+mn-lt"/>
            </a:endParaRPr>
          </a:p>
          <a:p>
            <a:pPr marL="268605" indent="-268605" algn="just">
              <a:spcBef>
                <a:spcPts val="300"/>
              </a:spcBef>
              <a:buFont typeface="Wingdings 3" panose="05040102010807070707" pitchFamily="18" charset="2"/>
              <a:buChar char="º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对传输模式进行测试，若不是数据块传输或请求传送方式，测试后立即回到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或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S2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状态。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268605" indent="-268605" algn="just">
              <a:spcBef>
                <a:spcPts val="300"/>
              </a:spcBef>
              <a:buFont typeface="Wingdings 3" panose="05040102010807070707" pitchFamily="18" charset="2"/>
              <a:buChar char="º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数据块传送方式，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后应接着传送下个字节，</a:t>
            </a:r>
            <a:endParaRPr lang="en-US" altLang="zh-CN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pPr marL="268605" indent="-268605" algn="just">
              <a:spcBef>
                <a:spcPts val="300"/>
              </a:spcBef>
              <a:buFont typeface="Wingdings 3" panose="05040102010807070707" pitchFamily="18" charset="2"/>
              <a:buChar char="º"/>
            </a:pP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地址高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位传送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256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字节后才变一次，大部分情况不用锁存高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位地址的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S1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状态，可直接从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S4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进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S2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，从输出低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8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位地址起执行新的读写命令</a:t>
            </a:r>
            <a:r>
              <a:rPr lang="en-US" sz="2400" dirty="0" smtClean="0">
                <a:solidFill>
                  <a:srgbClr val="66FF99"/>
                </a:solidFill>
                <a:latin typeface="+mn-lt"/>
                <a:ea typeface="+mn-ea"/>
              </a:rPr>
              <a:t>(11)</a:t>
            </a:r>
            <a:r>
              <a:rPr lang="zh-CN" altLang="en-US" dirty="0" smtClean="0">
                <a:solidFill>
                  <a:srgbClr val="66FF99"/>
                </a:solidFill>
                <a:latin typeface="+mn-lt"/>
                <a:ea typeface="+mn-ea"/>
              </a:rPr>
              <a:t>，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直到传送完毕，又进入</a:t>
            </a:r>
            <a:r>
              <a:rPr 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SI</a:t>
            </a:r>
            <a:r>
              <a:rPr lang="zh-CN" altLang="en-US" dirty="0" smtClean="0">
                <a:solidFill>
                  <a:schemeClr val="tx1">
                    <a:lumMod val="95000"/>
                  </a:schemeClr>
                </a:solidFill>
                <a:latin typeface="+mn-lt"/>
                <a:ea typeface="+mn-ea"/>
              </a:rPr>
              <a:t>周期，等待新的请求。</a:t>
            </a:r>
            <a:endParaRPr lang="zh-CN" altLang="en-US" dirty="0" smtClean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  <a:p>
            <a:endParaRPr lang="zh-CN" altLang="en-US" dirty="0">
              <a:solidFill>
                <a:schemeClr val="tx1">
                  <a:lumMod val="9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1652</Words>
  <Application>WPS 演示</Application>
  <PresentationFormat>全屏显示(4:3)</PresentationFormat>
  <Paragraphs>80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10</vt:i4>
      </vt:variant>
    </vt:vector>
  </HeadingPairs>
  <TitlesOfParts>
    <vt:vector size="32" baseType="lpstr">
      <vt:lpstr>Arial</vt:lpstr>
      <vt:lpstr>宋体</vt:lpstr>
      <vt:lpstr>Wingdings</vt:lpstr>
      <vt:lpstr>Times New Roman</vt:lpstr>
      <vt:lpstr>华文隶书</vt:lpstr>
      <vt:lpstr>黑体</vt:lpstr>
      <vt:lpstr>楷体_GB2312</vt:lpstr>
      <vt:lpstr>华文琥珀</vt:lpstr>
      <vt:lpstr>方正姚体</vt:lpstr>
      <vt:lpstr>华文中宋</vt:lpstr>
      <vt:lpstr>Times New Roman</vt:lpstr>
      <vt:lpstr>Wingdings 3</vt:lpstr>
      <vt:lpstr>Symbol</vt:lpstr>
      <vt:lpstr>微软雅黑</vt:lpstr>
      <vt:lpstr>Arial Unicode MS</vt:lpstr>
      <vt:lpstr>新宋体</vt:lpstr>
      <vt:lpstr>微机模板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§11.2  8237A的时序*</vt:lpstr>
      <vt:lpstr>11.2.1  外设和内存间的DMA数据 传送时序</vt:lpstr>
      <vt:lpstr>PowerPoint 演示文稿</vt:lpstr>
      <vt:lpstr>§11.2  8237A的时序</vt:lpstr>
      <vt:lpstr>11.2.2  空闲周期、有效周期和 扩展写周期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365</cp:revision>
  <dcterms:created xsi:type="dcterms:W3CDTF">2003-06-02T09:23:00Z</dcterms:created>
  <dcterms:modified xsi:type="dcterms:W3CDTF">2018-11-05T08:49:37Z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