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26" r:id="rId3"/>
    <p:sldId id="574" r:id="rId4"/>
    <p:sldId id="701" r:id="rId5"/>
    <p:sldId id="706" r:id="rId6"/>
    <p:sldId id="705" r:id="rId7"/>
    <p:sldId id="704" r:id="rId8"/>
    <p:sldId id="703" r:id="rId9"/>
    <p:sldId id="702" r:id="rId10"/>
    <p:sldId id="700" r:id="rId11"/>
    <p:sldId id="699" r:id="rId12"/>
    <p:sldId id="724" r:id="rId13"/>
    <p:sldId id="695" r:id="rId14"/>
    <p:sldId id="709" r:id="rId15"/>
    <p:sldId id="710" r:id="rId16"/>
    <p:sldId id="725" r:id="rId17"/>
    <p:sldId id="712" r:id="rId18"/>
    <p:sldId id="713" r:id="rId19"/>
    <p:sldId id="714" r:id="rId20"/>
    <p:sldId id="716" r:id="rId21"/>
    <p:sldId id="717" r:id="rId2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11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DMA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8237A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11.3  DMA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应用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5090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版</a:t>
            </a:r>
            <a:endParaRPr lang="zh-CN" altLang="en-US" sz="3600" b="1" dirty="0">
              <a:solidFill>
                <a:srgbClr val="66FF99"/>
              </a:solidFill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660400" y="2628900"/>
            <a:ext cx="7772400" cy="311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11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章</a:t>
            </a:r>
            <a:b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</a:b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控制器</a:t>
            </a: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8237A</a:t>
            </a:r>
            <a:endParaRPr kumimoji="0" lang="zh-CN" altLang="en-US" sz="6000" b="1" i="0" u="none" strike="noStrike" kern="500" cap="none" spc="0" normalizeH="0" baseline="0" noProof="0" dirty="0">
              <a:ln>
                <a:noFill/>
              </a:ln>
              <a:solidFill>
                <a:srgbClr val="66FF99"/>
              </a:solidFill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DMA</a:t>
            </a:r>
            <a:r>
              <a:rPr lang="zh-CN" altLang="en-US" dirty="0" smtClean="0"/>
              <a:t>应答控制电路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控制逻辑中，外设必须有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应答电路，实现与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的通信联络，具有发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请求，接收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发回的应答信号</a:t>
            </a:r>
            <a:r>
              <a:rPr lang="en-US" dirty="0" smtClean="0">
                <a:latin typeface="+mn-lt"/>
              </a:rPr>
              <a:t>DACK</a:t>
            </a:r>
            <a:r>
              <a:rPr lang="zh-CN" altLang="en-US" dirty="0" smtClean="0">
                <a:latin typeface="+mn-lt"/>
              </a:rPr>
              <a:t>，接收     </a:t>
            </a:r>
            <a:r>
              <a:rPr lang="en-US" dirty="0" smtClean="0">
                <a:latin typeface="+mn-lt"/>
              </a:rPr>
              <a:t>   </a:t>
            </a:r>
            <a:r>
              <a:rPr lang="zh-CN" altLang="en-US" dirty="0" smtClean="0">
                <a:latin typeface="+mn-lt"/>
              </a:rPr>
              <a:t>信号而发中断请求等功能。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如外设速度较慢，还要有能向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发出插入等待状态的</a:t>
            </a:r>
            <a:r>
              <a:rPr lang="en-US" dirty="0" smtClean="0">
                <a:latin typeface="+mn-lt"/>
              </a:rPr>
              <a:t>READY </a:t>
            </a:r>
            <a:r>
              <a:rPr lang="zh-CN" altLang="en-US" dirty="0" smtClean="0">
                <a:latin typeface="+mn-lt"/>
              </a:rPr>
              <a:t>信号的逻辑电路。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希望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服务时，外设通过</a:t>
            </a:r>
            <a:r>
              <a:rPr lang="en-US" dirty="0" smtClean="0">
                <a:latin typeface="+mn-lt"/>
              </a:rPr>
              <a:t>I/O</a:t>
            </a:r>
            <a:r>
              <a:rPr lang="zh-CN" altLang="en-US" dirty="0" smtClean="0">
                <a:latin typeface="+mn-lt"/>
              </a:rPr>
              <a:t>扩展槽中</a:t>
            </a:r>
            <a:r>
              <a:rPr lang="en-US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总线的</a:t>
            </a:r>
            <a:r>
              <a:rPr lang="en-US" dirty="0" smtClean="0">
                <a:latin typeface="+mn-lt"/>
              </a:rPr>
              <a:t>DRQ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~DRQ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，把请求信号送到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相应的</a:t>
            </a:r>
            <a:r>
              <a:rPr lang="en-US" dirty="0" smtClean="0">
                <a:latin typeface="+mn-lt"/>
              </a:rPr>
              <a:t>DREQ</a:t>
            </a:r>
            <a:r>
              <a:rPr lang="zh-CN" altLang="en-US" dirty="0" smtClean="0">
                <a:latin typeface="+mn-lt"/>
              </a:rPr>
              <a:t>端；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进入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服务时，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向请求服务的设备输出回答信号</a:t>
            </a:r>
            <a:r>
              <a:rPr lang="en-US" dirty="0" smtClean="0">
                <a:latin typeface="+mn-lt"/>
              </a:rPr>
              <a:t>DACK</a:t>
            </a:r>
            <a:r>
              <a:rPr lang="zh-CN" altLang="en-US" dirty="0" smtClean="0">
                <a:latin typeface="+mn-lt"/>
              </a:rPr>
              <a:t>，允许外设与内存间进行数据传输。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27750" y="1917700"/>
          <a:ext cx="800100" cy="4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0" y="1917700"/>
                        <a:ext cx="800100" cy="469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300" y="2006600"/>
            <a:ext cx="8008938" cy="448310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使用</a:t>
            </a:r>
            <a:endParaRPr lang="zh-CN" altLang="en-US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pPr marL="0" indent="262255" algn="just">
              <a:buNone/>
            </a:pPr>
            <a:r>
              <a:rPr lang="zh-CN" altLang="en-US" dirty="0" smtClean="0">
                <a:latin typeface="+mn-lt"/>
              </a:rPr>
              <a:t>不同应用场合，对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的编程方法也不同。假定在外设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内存间进行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数据传送，编程方法如下。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编程步骤</a:t>
            </a:r>
            <a:endParaRPr lang="zh-CN" altLang="en-US" dirty="0" smtClean="0">
              <a:latin typeface="+mn-lt"/>
            </a:endParaRPr>
          </a:p>
          <a:p>
            <a:pPr marL="262255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利用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实现外设与内存间的数据传送时，可按以下几步对它进行初始化编程：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）输出主清命令，使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复位。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）写入基地址和现行地址寄存器，确定起始地址。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）写入基字和现行字计数器，确定要传送的字节数。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）写入方式寄存器，指定工作方式。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）写入屏蔽寄器。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6</a:t>
            </a:r>
            <a:r>
              <a:rPr lang="zh-CN" altLang="en-US" dirty="0" smtClean="0">
                <a:latin typeface="+mn-lt"/>
              </a:rPr>
              <a:t>）写入命令寄存器。</a:t>
            </a:r>
            <a:endParaRPr lang="zh-CN" altLang="en-US" dirty="0" smtClean="0"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    此后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待命。若外设经</a:t>
            </a:r>
            <a:r>
              <a:rPr lang="en-US" dirty="0" smtClean="0">
                <a:latin typeface="+mn-lt"/>
              </a:rPr>
              <a:t>DRQ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~DRQ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将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请求信号送到某个通道的</a:t>
            </a:r>
            <a:r>
              <a:rPr lang="en-US" dirty="0" smtClean="0">
                <a:latin typeface="+mn-lt"/>
              </a:rPr>
              <a:t>DREQ</a:t>
            </a:r>
            <a:r>
              <a:rPr lang="zh-CN" altLang="en-US" dirty="0" smtClean="0">
                <a:latin typeface="+mn-lt"/>
              </a:rPr>
              <a:t>脚上，便启动该通道的传送。</a:t>
            </a:r>
            <a:endParaRPr lang="en-US" altLang="zh-CN" dirty="0" smtClean="0">
              <a:latin typeface="+mn-lt"/>
            </a:endParaRPr>
          </a:p>
          <a:p>
            <a:pPr marL="898525" indent="-898525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</a:rPr>
              <a:t>7</a:t>
            </a:r>
            <a:r>
              <a:rPr lang="zh-CN" altLang="en-US" dirty="0" smtClean="0">
                <a:latin typeface="+mn-lt"/>
              </a:rPr>
              <a:t>）写入请求寄存器</a:t>
            </a:r>
            <a:r>
              <a:rPr lang="en-US" altLang="zh-CN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只在数据块传送方式用到，</a:t>
            </a:r>
            <a:r>
              <a:rPr lang="en-US" altLang="zh-CN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不支持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 smtClean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584200"/>
            <a:ext cx="7742237" cy="5905500"/>
          </a:xfrm>
        </p:spPr>
        <p:txBody>
          <a:bodyPr/>
          <a:lstStyle/>
          <a:p>
            <a:pPr marL="358775" indent="-358775"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编程举例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某系统中用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设计了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传输电路，其基地址为</a:t>
            </a:r>
            <a:r>
              <a:rPr lang="en-US" dirty="0" smtClean="0">
                <a:latin typeface="+mn-lt"/>
                <a:ea typeface="+mn-ea"/>
              </a:rPr>
              <a:t>00H</a:t>
            </a:r>
            <a:r>
              <a:rPr lang="zh-CN" altLang="en-US" dirty="0" smtClean="0">
                <a:latin typeface="+mn-lt"/>
                <a:ea typeface="+mn-ea"/>
              </a:rPr>
              <a:t>。要求用通道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从外设（如磁盘）输入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1K</a:t>
            </a:r>
            <a:r>
              <a:rPr lang="zh-CN" altLang="en-US" dirty="0" smtClean="0">
                <a:latin typeface="+mn-lt"/>
                <a:ea typeface="+mn-ea"/>
              </a:rPr>
              <a:t>字节数据块，传送到内存中</a:t>
            </a:r>
            <a:r>
              <a:rPr lang="en-US" dirty="0" smtClean="0">
                <a:latin typeface="+mn-lt"/>
                <a:ea typeface="+mn-ea"/>
              </a:rPr>
              <a:t>6000H</a:t>
            </a:r>
            <a:r>
              <a:rPr lang="zh-CN" altLang="en-US" dirty="0" smtClean="0">
                <a:latin typeface="+mn-lt"/>
                <a:ea typeface="+mn-ea"/>
              </a:rPr>
              <a:t>开始区域中，每传送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字节，地址</a:t>
            </a:r>
            <a:r>
              <a:rPr lang="en-US" altLang="zh-CN" dirty="0" smtClean="0">
                <a:latin typeface="+mn-lt"/>
                <a:ea typeface="+mn-ea"/>
              </a:rPr>
              <a:t>+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，采用数据块连续传送方式，禁止自动预置，外设的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DREQ </a:t>
            </a:r>
            <a:r>
              <a:rPr lang="zh-CN" altLang="en-US" dirty="0" smtClean="0">
                <a:latin typeface="+mn-lt"/>
                <a:ea typeface="+mn-ea"/>
              </a:rPr>
              <a:t>和响应信号</a:t>
            </a:r>
            <a:r>
              <a:rPr lang="en-US" dirty="0" smtClean="0">
                <a:latin typeface="+mn-lt"/>
                <a:ea typeface="+mn-ea"/>
              </a:rPr>
              <a:t>DACK</a:t>
            </a:r>
            <a:r>
              <a:rPr lang="zh-CN" altLang="en-US" dirty="0" smtClean="0">
                <a:latin typeface="+mn-lt"/>
                <a:ea typeface="+mn-ea"/>
              </a:rPr>
              <a:t>均为高电平有效。则初始化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的程序如下：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DMA	EQU	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的基地址为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DMA+0DH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；发总清命令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；将基地址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6000H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；当前地址寄存器，分两次进行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6000H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；基地址和当前地址寄存器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；先写入低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；后写入高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；把要传送的总字节数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1K=400H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后，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；送到基字计数器和当前字计数器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0400H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；总字节数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DEC	AX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；总字节数减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；先写入字节数的低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；后写入字节数的高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4850" y="2184400"/>
            <a:ext cx="8008938" cy="39052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使用</a:t>
            </a:r>
            <a:endParaRPr lang="zh-CN" altLang="en-US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06045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  <a:ea typeface="+mn-ea"/>
              </a:rPr>
              <a:t>11.3.3  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PC/XT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机上的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控制器</a:t>
            </a:r>
            <a:br>
              <a:rPr lang="en-US" altLang="zh-CN" sz="3600" dirty="0" smtClean="0">
                <a:solidFill>
                  <a:srgbClr val="00FF00"/>
                </a:solidFill>
                <a:ea typeface="+mn-ea"/>
              </a:rPr>
            </a:b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的使用</a:t>
            </a:r>
            <a:r>
              <a:rPr lang="en-US" altLang="zh-CN" sz="3600" dirty="0" smtClean="0">
                <a:solidFill>
                  <a:srgbClr val="FFFF00"/>
                </a:solidFill>
                <a:ea typeface="+mn-ea"/>
              </a:rPr>
              <a:t>*</a:t>
            </a:r>
            <a:endParaRPr lang="zh-CN" altLang="en-US" sz="3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62100"/>
            <a:ext cx="8372475" cy="49276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机上对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进行初始化和测试的程序。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上，</a:t>
            </a:r>
            <a:r>
              <a:rPr lang="en-US" dirty="0" smtClean="0">
                <a:latin typeface="+mn-lt"/>
              </a:rPr>
              <a:t>8237A </a:t>
            </a:r>
            <a:r>
              <a:rPr lang="zh-CN" altLang="en-US" dirty="0" smtClean="0">
                <a:latin typeface="+mn-lt"/>
              </a:rPr>
              <a:t>的基地址为</a:t>
            </a:r>
            <a:r>
              <a:rPr lang="en-US" dirty="0" smtClean="0">
                <a:latin typeface="+mn-lt"/>
              </a:rPr>
              <a:t>00H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开机后要对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测试。方法：先对</a:t>
            </a:r>
            <a:r>
              <a:rPr lang="en-US" dirty="0" smtClean="0">
                <a:latin typeface="+mn-lt"/>
              </a:rPr>
              <a:t>8 </a:t>
            </a:r>
            <a:r>
              <a:rPr lang="zh-CN" altLang="en-US" dirty="0" smtClean="0">
                <a:latin typeface="+mn-lt"/>
              </a:rPr>
              <a:t>个寄存器（地址</a:t>
            </a:r>
            <a:r>
              <a:rPr lang="en-US" dirty="0" smtClean="0">
                <a:latin typeface="+mn-lt"/>
              </a:rPr>
              <a:t>DMA+0</a:t>
            </a:r>
            <a:r>
              <a:rPr lang="zh-CN" altLang="en-US" dirty="0" smtClean="0">
                <a:latin typeface="+mn-lt"/>
              </a:rPr>
              <a:t>～</a:t>
            </a:r>
            <a:r>
              <a:rPr lang="en-US" dirty="0" smtClean="0">
                <a:latin typeface="+mn-lt"/>
              </a:rPr>
              <a:t>DMA+7</a:t>
            </a:r>
            <a:r>
              <a:rPr lang="zh-CN" altLang="en-US" dirty="0" smtClean="0">
                <a:latin typeface="+mn-lt"/>
              </a:rPr>
              <a:t>）都写入</a:t>
            </a:r>
            <a:r>
              <a:rPr lang="en-US" dirty="0" smtClean="0">
                <a:latin typeface="+mn-lt"/>
              </a:rPr>
              <a:t>FFFFH</a:t>
            </a:r>
            <a:r>
              <a:rPr lang="zh-CN" altLang="en-US" dirty="0" smtClean="0">
                <a:latin typeface="+mn-lt"/>
              </a:rPr>
              <a:t>，然后读出，看与写入值是否相等？再写入</a:t>
            </a:r>
            <a:r>
              <a:rPr lang="en-US" dirty="0" smtClean="0">
                <a:latin typeface="+mn-lt"/>
              </a:rPr>
              <a:t>0000H</a:t>
            </a:r>
            <a:r>
              <a:rPr lang="zh-CN" altLang="en-US" dirty="0" smtClean="0">
                <a:latin typeface="+mn-lt"/>
              </a:rPr>
              <a:t>，进行同样测试。如发现读出值不同于写入值，测试便没有通过。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DMA	EQU	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；先送命令字，禁止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04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；命令字：禁止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DMA+08H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；输出命令字到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DMA+0DH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；发总清命令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；第一遍，将通道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的基地址和当前地址寄存器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；均置为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FFFFH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，第二遍均置为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的地址寄存器端口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0FFH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AL=FFH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C8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0008H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；循环次数为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WRITE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；放进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以便比较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BL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AL=FFH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 DX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；建立下个寄存器口地址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LOOP    WRITE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个通道，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个端口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；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方式字：单字节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地址增量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自动预置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读传送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58H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；设置命令字：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低有效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DREQ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高有效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正常时序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；滞后写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固定优先权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允许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禁止存储器到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；存储器操作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命令字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DMA+08H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方式字：单字节，地址增量，禁止自动预置，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；校验传输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41H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42H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95300"/>
            <a:ext cx="8372475" cy="5930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43H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；设置屏蔽字，清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个通道屏蔽位，都去除屏蔽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；屏蔽字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DMA+0FH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；对通道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的地址值和计数值进行测试，看读出的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;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值是否与写入的值（在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中）相等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；指向通道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0008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；循环次数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READ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	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；读低字节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；存入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	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；读高字节进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CMP  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；读出值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写入值吗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JNE	      STOP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；不等，转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STOP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984250"/>
            <a:ext cx="8229600" cy="1555750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sz="4800" dirty="0" smtClean="0"/>
              <a:t>11.3 </a:t>
            </a:r>
            <a:r>
              <a:rPr lang="zh-CN" altLang="en-US" sz="4800" dirty="0" smtClean="0"/>
              <a:t> </a:t>
            </a:r>
            <a:r>
              <a:rPr lang="en-US" sz="4800" dirty="0" smtClean="0"/>
              <a:t>8237A</a:t>
            </a:r>
            <a:r>
              <a:rPr lang="zh-CN" altLang="en-US" sz="4800" dirty="0" smtClean="0"/>
              <a:t>的编程和</a:t>
            </a:r>
            <a:br>
              <a:rPr lang="en-US" altLang="zh-CN" sz="4800" dirty="0" smtClean="0"/>
            </a:br>
            <a:r>
              <a:rPr lang="zh-CN" altLang="en-US" sz="4800" dirty="0" smtClean="0"/>
              <a:t>应用举例</a:t>
            </a:r>
            <a:endParaRPr lang="zh-CN" altLang="en-US" sz="4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300" y="3028950"/>
            <a:ext cx="8008938" cy="34607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使用</a:t>
            </a:r>
            <a:r>
              <a:rPr lang="en-US" altLang="zh-CN" sz="3600" dirty="0" smtClean="0">
                <a:latin typeface="+mn-lt"/>
                <a:ea typeface="+mn-ea"/>
              </a:rPr>
              <a:t>*</a:t>
            </a:r>
            <a:endParaRPr lang="en-US" altLang="zh-CN" sz="36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lt"/>
                <a:ea typeface="+mn-ea"/>
              </a:rPr>
              <a:t>            </a:t>
            </a:r>
            <a:r>
              <a:rPr lang="en-US" altLang="zh-CN" sz="3200" dirty="0" smtClean="0">
                <a:latin typeface="+mn-lt"/>
                <a:ea typeface="+mn-ea"/>
              </a:rPr>
              <a:t>*</a:t>
            </a:r>
            <a:r>
              <a:rPr lang="zh-CN" altLang="en-US" sz="3200" dirty="0" smtClean="0">
                <a:latin typeface="+mn-lt"/>
                <a:ea typeface="+mn-ea"/>
              </a:rPr>
              <a:t>供选用</a:t>
            </a:r>
            <a:endParaRPr lang="zh-CN" altLang="en-US" sz="3200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DX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；相等，指向下个寄存器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LOOP   READ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；测下个寄存器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；测完，指向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AL←AL+1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JZ	      C8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写入此值再测一遍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AL=01H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，结束测试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；继续对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初始化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STOP</a:t>
            </a:r>
            <a:r>
              <a:rPr lang="zh-CN" altLang="en-US" dirty="0" smtClean="0">
                <a:latin typeface="+mn-lt"/>
                <a:ea typeface="+mn-ea"/>
              </a:rPr>
              <a:t>：   </a:t>
            </a:r>
            <a:r>
              <a:rPr lang="en-US" dirty="0" smtClean="0">
                <a:latin typeface="+mn-lt"/>
                <a:ea typeface="+mn-ea"/>
              </a:rPr>
              <a:t>HLT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；如出错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则停机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11.3.1  PC/XT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机中的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控制逻辑</a:t>
            </a:r>
            <a:endParaRPr lang="zh-CN" altLang="en-US" sz="3600" dirty="0"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各通道功能</a:t>
            </a:r>
            <a:endParaRPr lang="zh-CN" altLang="en-US" sz="3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中用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构成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控制电路，提供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个通道的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传输。使用固定优先级，通道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优先级最高，通道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最低。各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通道功能：</a:t>
            </a:r>
            <a:endParaRPr lang="zh-CN" altLang="en-US" dirty="0" smtClean="0">
              <a:latin typeface="+mn-lt"/>
            </a:endParaRPr>
          </a:p>
          <a:p>
            <a:pPr marL="358775" indent="0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0  </a:t>
            </a:r>
            <a:r>
              <a:rPr lang="zh-CN" altLang="en-US" dirty="0" smtClean="0">
                <a:latin typeface="+mn-lt"/>
                <a:ea typeface="+mn-ea"/>
              </a:rPr>
              <a:t>用于动态</a:t>
            </a:r>
            <a:r>
              <a:rPr lang="en-US" dirty="0" smtClean="0">
                <a:latin typeface="+mn-lt"/>
                <a:ea typeface="+mn-ea"/>
              </a:rPr>
              <a:t>RAM</a:t>
            </a:r>
            <a:r>
              <a:rPr lang="zh-CN" altLang="en-US" dirty="0" smtClean="0">
                <a:latin typeface="+mn-lt"/>
                <a:ea typeface="+mn-ea"/>
              </a:rPr>
              <a:t>的刷新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1  </a:t>
            </a:r>
            <a:r>
              <a:rPr lang="zh-CN" altLang="en-US" dirty="0" smtClean="0">
                <a:latin typeface="+mn-lt"/>
                <a:ea typeface="+mn-ea"/>
              </a:rPr>
              <a:t>为用户保留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2  </a:t>
            </a:r>
            <a:r>
              <a:rPr lang="zh-CN" altLang="en-US" dirty="0" smtClean="0">
                <a:latin typeface="+mn-lt"/>
                <a:ea typeface="+mn-ea"/>
              </a:rPr>
              <a:t>用于软盘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3  </a:t>
            </a:r>
            <a:r>
              <a:rPr lang="zh-CN" altLang="en-US" dirty="0" smtClean="0">
                <a:latin typeface="+mn-lt"/>
                <a:ea typeface="+mn-ea"/>
              </a:rPr>
              <a:t>用作硬盘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初始化系统时，禁止了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的存储器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存储器传送方式，只能实现外设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内存间的高速数据交换。其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控制逻辑包括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控制和应答控制两部分，主要介绍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控制电路。</a:t>
            </a:r>
            <a:endParaRPr lang="zh-CN" altLang="en-US" dirty="0" smtClean="0">
              <a:latin typeface="+mn-lt"/>
            </a:endParaRPr>
          </a:p>
          <a:p>
            <a:pPr marL="358775" indent="-358775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06400"/>
            <a:ext cx="8372475" cy="1289050"/>
          </a:xfrm>
        </p:spPr>
        <p:txBody>
          <a:bodyPr/>
          <a:lstStyle/>
          <a:p>
            <a:pPr marL="358775" indent="-358775"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2. DMA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控制电路</a:t>
            </a:r>
            <a:endParaRPr lang="zh-CN" altLang="en-US" sz="3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控制电路如图</a:t>
            </a:r>
            <a:r>
              <a:rPr lang="en-US" dirty="0" smtClean="0">
                <a:latin typeface="+mn-lt"/>
              </a:rPr>
              <a:t>11.11</a:t>
            </a:r>
            <a:r>
              <a:rPr lang="zh-CN" altLang="en-US" dirty="0" smtClean="0">
                <a:latin typeface="+mn-lt"/>
              </a:rPr>
              <a:t>，由</a:t>
            </a:r>
            <a:r>
              <a:rPr lang="en-US" dirty="0" smtClean="0">
                <a:latin typeface="+mn-lt"/>
              </a:rPr>
              <a:t>8237A-5 DMA</a:t>
            </a:r>
            <a:r>
              <a:rPr lang="zh-CN" altLang="en-US" dirty="0" smtClean="0">
                <a:latin typeface="+mn-lt"/>
              </a:rPr>
              <a:t>控制器、地址驱动器、地址锁存器和页面寄存器等器件组成。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1784350"/>
            <a:ext cx="5456420" cy="484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服务期间，直接从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7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输出低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位地址，在整个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传输周期中这些地址信号都是稳定的，它们被送到地址驱动器</a:t>
            </a:r>
            <a:r>
              <a:rPr lang="en-US" dirty="0" smtClean="0">
                <a:latin typeface="+mn-lt"/>
              </a:rPr>
              <a:t>U12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74LS244</a:t>
            </a:r>
            <a:r>
              <a:rPr lang="zh-CN" altLang="en-US" dirty="0" smtClean="0">
                <a:latin typeface="+mn-lt"/>
              </a:rPr>
              <a:t>）的输入端。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仅在</a:t>
            </a: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状态，从数据线</a:t>
            </a:r>
            <a:r>
              <a:rPr lang="en-US" dirty="0" smtClean="0">
                <a:latin typeface="+mn-lt"/>
              </a:rPr>
              <a:t>DB</a:t>
            </a:r>
            <a:r>
              <a:rPr lang="en-US" baseline="-25000" dirty="0" smtClean="0">
                <a:latin typeface="+mn-lt"/>
              </a:rPr>
              <a:t>7</a:t>
            </a:r>
            <a:r>
              <a:rPr lang="en-US" dirty="0" smtClean="0">
                <a:latin typeface="+mn-lt"/>
              </a:rPr>
              <a:t>~DB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输出高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，要用锁存器由</a:t>
            </a:r>
            <a:r>
              <a:rPr lang="en-US" dirty="0" smtClean="0">
                <a:latin typeface="+mn-lt"/>
              </a:rPr>
              <a:t>ADSTB</a:t>
            </a:r>
            <a:r>
              <a:rPr lang="zh-CN" altLang="en-US" dirty="0" smtClean="0">
                <a:latin typeface="+mn-lt"/>
              </a:rPr>
              <a:t>选通信号将其锁存。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存储器有</a:t>
            </a:r>
            <a:r>
              <a:rPr lang="en-US" dirty="0" smtClean="0">
                <a:latin typeface="+mn-lt"/>
              </a:rPr>
              <a:t>20</a:t>
            </a:r>
            <a:r>
              <a:rPr lang="zh-CN" altLang="en-US" dirty="0" smtClean="0">
                <a:latin typeface="+mn-lt"/>
              </a:rPr>
              <a:t>根地址线，</a:t>
            </a:r>
            <a:r>
              <a:rPr lang="en-US" dirty="0" smtClean="0">
                <a:latin typeface="+mn-lt"/>
              </a:rPr>
              <a:t>1MB</a:t>
            </a:r>
            <a:r>
              <a:rPr lang="zh-CN" altLang="en-US" dirty="0" smtClean="0">
                <a:latin typeface="+mn-lt"/>
              </a:rPr>
              <a:t>空间，而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只能提供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64KB)</a:t>
            </a:r>
            <a:r>
              <a:rPr lang="zh-CN" altLang="en-US" dirty="0" smtClean="0">
                <a:latin typeface="+mn-lt"/>
              </a:rPr>
              <a:t>。为此，</a:t>
            </a: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用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个页面寄存器</a:t>
            </a:r>
            <a:r>
              <a:rPr lang="en-US" dirty="0" smtClean="0">
                <a:latin typeface="+mn-lt"/>
              </a:rPr>
              <a:t>74LS670(U10)</a:t>
            </a:r>
            <a:r>
              <a:rPr lang="zh-CN" altLang="en-US" dirty="0" smtClean="0">
                <a:latin typeface="+mn-lt"/>
              </a:rPr>
              <a:t>产生高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则管理低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。这样便可在</a:t>
            </a:r>
            <a:r>
              <a:rPr lang="en-US" dirty="0" smtClean="0">
                <a:latin typeface="+mn-lt"/>
              </a:rPr>
              <a:t>1M</a:t>
            </a:r>
            <a:r>
              <a:rPr lang="zh-CN" altLang="en-US" dirty="0" smtClean="0">
                <a:latin typeface="+mn-lt"/>
              </a:rPr>
              <a:t>范围内寻址。但在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传输过程中，页面寄存器值固定在某个</a:t>
            </a:r>
            <a:r>
              <a:rPr lang="en-US" dirty="0" smtClean="0">
                <a:latin typeface="+mn-lt"/>
              </a:rPr>
              <a:t>64KB</a:t>
            </a:r>
            <a:r>
              <a:rPr lang="zh-CN" altLang="en-US" dirty="0" smtClean="0">
                <a:latin typeface="+mn-lt"/>
              </a:rPr>
              <a:t>的地址范围。</a:t>
            </a:r>
            <a:endParaRPr lang="zh-CN" altLang="en-US" dirty="0" smtClean="0">
              <a:latin typeface="+mn-lt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28448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页面寄存器内含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个可读写寄存器，每个对应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通道，长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位。每个通道，数据总线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接页面寄存器的</a:t>
            </a:r>
            <a:r>
              <a:rPr lang="en-US" altLang="zh-CN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位输入，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位输出接地址总线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。当控制信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号</a:t>
            </a:r>
            <a:r>
              <a:rPr lang="en-US" altLang="zh-CN" dirty="0" smtClean="0">
                <a:latin typeface="+mn-lt"/>
              </a:rPr>
              <a:t>                   </a:t>
            </a:r>
            <a:r>
              <a:rPr lang="zh-CN" altLang="en-US" dirty="0" smtClean="0">
                <a:latin typeface="+mn-lt"/>
              </a:rPr>
              <a:t>时，可从数据总线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将最高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位地址写入该通道页面寄存器。寄存器号由</a:t>
            </a:r>
            <a:r>
              <a:rPr lang="en-US" dirty="0" smtClean="0">
                <a:latin typeface="+mn-lt"/>
              </a:rPr>
              <a:t>WA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WB </a:t>
            </a:r>
            <a:r>
              <a:rPr lang="zh-CN" altLang="en-US" dirty="0" smtClean="0">
                <a:latin typeface="+mn-lt"/>
              </a:rPr>
              <a:t>译码产生，</a:t>
            </a:r>
            <a:r>
              <a:rPr lang="en-US" dirty="0" smtClean="0">
                <a:latin typeface="+mn-lt"/>
              </a:rPr>
              <a:t>WA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WB</a:t>
            </a:r>
            <a:r>
              <a:rPr lang="zh-CN" altLang="en-US" dirty="0" smtClean="0">
                <a:latin typeface="+mn-lt"/>
              </a:rPr>
              <a:t>分别与地址总线的最低两位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相连，其编码如表</a:t>
            </a:r>
            <a:r>
              <a:rPr lang="en-US" dirty="0" smtClean="0">
                <a:latin typeface="+mn-lt"/>
              </a:rPr>
              <a:t>11.3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1904999" y="4095750"/>
            <a:ext cx="549735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38250" y="2184400"/>
          <a:ext cx="166818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7678400" imgH="5181600" progId="Equation.DSMT4">
                  <p:embed/>
                </p:oleObj>
              </mc:Choice>
              <mc:Fallback>
                <p:oleObj name="Equation" r:id="rId2" imgW="176784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250" y="2184400"/>
                        <a:ext cx="1668182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4922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当控制端</a:t>
            </a:r>
            <a:r>
              <a:rPr lang="en-US" dirty="0" smtClean="0">
                <a:latin typeface="+mn-lt"/>
              </a:rPr>
              <a:t>               </a:t>
            </a:r>
            <a:r>
              <a:rPr lang="zh-CN" altLang="en-US" dirty="0" smtClean="0">
                <a:latin typeface="+mn-lt"/>
              </a:rPr>
              <a:t>时，将某个内部寄存器的地址信息读出，</a:t>
            </a:r>
            <a:r>
              <a:rPr lang="en-US" dirty="0" smtClean="0">
                <a:latin typeface="+mn-lt"/>
              </a:rPr>
              <a:t>RA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RB</a:t>
            </a:r>
            <a:r>
              <a:rPr lang="zh-CN" altLang="en-US" dirty="0" smtClean="0">
                <a:latin typeface="+mn-lt"/>
              </a:rPr>
              <a:t>编码确定读出的寄存器号，读出功能编码如表</a:t>
            </a:r>
            <a:r>
              <a:rPr lang="en-US" dirty="0" smtClean="0">
                <a:latin typeface="+mn-lt"/>
              </a:rPr>
              <a:t>11.4</a:t>
            </a:r>
            <a:r>
              <a:rPr lang="zh-CN" altLang="en-US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1060451" y="2855504"/>
            <a:ext cx="6623050" cy="266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71700" y="1117600"/>
          <a:ext cx="146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5544800" imgH="5181600" progId="Equation.DSMT4">
                  <p:embed/>
                </p:oleObj>
              </mc:Choice>
              <mc:Fallback>
                <p:oleObj name="Equation" r:id="rId2" imgW="155448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1117600"/>
                        <a:ext cx="146685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               </a:t>
            </a:r>
            <a:r>
              <a:rPr lang="zh-CN" altLang="en-US" dirty="0" smtClean="0">
                <a:latin typeface="+mn-lt"/>
              </a:rPr>
              <a:t>信号与页寄存器片选信号                       </a:t>
            </a:r>
            <a:r>
              <a:rPr lang="en-US" dirty="0" smtClean="0">
                <a:latin typeface="+mn-lt"/>
              </a:rPr>
              <a:t>     </a:t>
            </a:r>
            <a:r>
              <a:rPr lang="zh-CN" altLang="en-US" dirty="0" smtClean="0">
                <a:latin typeface="+mn-lt"/>
              </a:rPr>
              <a:t>相连，当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5</a:t>
            </a:r>
            <a:r>
              <a:rPr lang="en-US" dirty="0" smtClean="0">
                <a:latin typeface="+mn-lt"/>
              </a:rPr>
              <a:t>=00100</a:t>
            </a:r>
            <a:r>
              <a:rPr lang="zh-CN" altLang="en-US" dirty="0" smtClean="0">
                <a:latin typeface="+mn-lt"/>
              </a:rPr>
              <a:t>时可选中页寄存器。因此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对</a:t>
            </a:r>
            <a:r>
              <a:rPr lang="en-US" dirty="0" smtClean="0">
                <a:latin typeface="+mn-lt"/>
              </a:rPr>
              <a:t>80H~9FH</a:t>
            </a:r>
            <a:r>
              <a:rPr lang="zh-CN" altLang="en-US" dirty="0" smtClean="0">
                <a:latin typeface="+mn-lt"/>
              </a:rPr>
              <a:t>地址执行输出指令时，</a:t>
            </a:r>
            <a:r>
              <a:rPr lang="en-US" altLang="zh-CN" dirty="0" smtClean="0">
                <a:latin typeface="+mn-lt"/>
              </a:rPr>
              <a:t>                                </a:t>
            </a:r>
            <a:r>
              <a:rPr lang="zh-CN" altLang="en-US" dirty="0" smtClean="0">
                <a:latin typeface="+mn-lt"/>
              </a:rPr>
              <a:t>，写入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上的内容。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ROM BIOS</a:t>
            </a:r>
            <a:r>
              <a:rPr lang="zh-CN" altLang="en-US" dirty="0" smtClean="0">
                <a:latin typeface="+mn-lt"/>
              </a:rPr>
              <a:t>中，页面寄存器写入地址与通道号的对应关系为：</a:t>
            </a:r>
            <a:endParaRPr lang="zh-CN" altLang="en-US" dirty="0" smtClean="0">
              <a:latin typeface="+mn-lt"/>
            </a:endParaRPr>
          </a:p>
          <a:p>
            <a:pPr indent="508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83H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1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en-US" dirty="0" smtClean="0">
                <a:latin typeface="+mn-lt"/>
                <a:ea typeface="+mn-ea"/>
              </a:rPr>
              <a:t>  81H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2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en-US" dirty="0" smtClean="0">
                <a:latin typeface="+mn-lt"/>
                <a:ea typeface="+mn-ea"/>
              </a:rPr>
              <a:t>  82H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3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zh-CN" altLang="en-US" dirty="0" smtClean="0">
                <a:latin typeface="+mn-lt"/>
                <a:ea typeface="+mn-ea"/>
              </a:rPr>
              <a:t>  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未用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93750" y="1028700"/>
          <a:ext cx="129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3716000" imgH="5181600" progId="Equation.DSMT4">
                  <p:embed/>
                </p:oleObj>
              </mc:Choice>
              <mc:Fallback>
                <p:oleObj name="Equation" r:id="rId1" imgW="137160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028700"/>
                        <a:ext cx="12954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416550" y="1828800"/>
          <a:ext cx="2790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9565600" imgH="5181600" progId="Equation.DSMT4">
                  <p:embed/>
                </p:oleObj>
              </mc:Choice>
              <mc:Fallback>
                <p:oleObj name="Equation" r:id="rId3" imgW="29565600" imgH="51816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0" y="1828800"/>
                        <a:ext cx="279082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772150" y="1028700"/>
          <a:ext cx="2273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4079200" imgH="5181600" progId="Equation.DSMT4">
                  <p:embed/>
                </p:oleObj>
              </mc:Choice>
              <mc:Fallback>
                <p:oleObj name="Equation" r:id="rId5" imgW="24079200" imgH="51816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2150" y="1028700"/>
                        <a:ext cx="22733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327650"/>
          </a:xfrm>
        </p:spPr>
        <p:txBody>
          <a:bodyPr/>
          <a:lstStyle/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传输并输出页面地址时，来自总线使用权仲裁电路的                            </a:t>
            </a:r>
            <a:r>
              <a:rPr lang="en-US" altLang="zh-CN" dirty="0" smtClean="0">
                <a:latin typeface="+mn-lt"/>
              </a:rPr>
              <a:t>, </a:t>
            </a:r>
            <a:r>
              <a:rPr lang="zh-CN" altLang="en-US" dirty="0" smtClean="0">
                <a:latin typeface="+mn-lt"/>
              </a:rPr>
              <a:t>它连到</a:t>
            </a:r>
            <a:r>
              <a:rPr lang="en-US" dirty="0" smtClean="0">
                <a:latin typeface="+mn-lt"/>
              </a:rPr>
              <a:t>U11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OE, U12</a:t>
            </a:r>
            <a:r>
              <a:rPr lang="zh-CN" altLang="en-US" dirty="0" smtClean="0">
                <a:latin typeface="+mn-lt"/>
              </a:rPr>
              <a:t>的     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、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</a:rPr>
              <a:t>           ,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可输出低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；同时，它还与页面寄存器的</a:t>
            </a:r>
            <a:r>
              <a:rPr lang="en-US" dirty="0" smtClean="0">
                <a:latin typeface="+mn-lt"/>
              </a:rPr>
              <a:t>            </a:t>
            </a:r>
            <a:r>
              <a:rPr lang="zh-CN" altLang="en-US" dirty="0" smtClean="0">
                <a:latin typeface="+mn-lt"/>
              </a:rPr>
              <a:t>相连，可将</a:t>
            </a:r>
            <a:r>
              <a:rPr lang="en-US" dirty="0" smtClean="0">
                <a:latin typeface="+mn-lt"/>
              </a:rPr>
              <a:t>74LS670</a:t>
            </a:r>
            <a:r>
              <a:rPr lang="zh-CN" altLang="en-US" dirty="0" smtClean="0">
                <a:latin typeface="+mn-lt"/>
              </a:rPr>
              <a:t>内部寄存器中的页面地址信息送到地址总线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上。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RA</a:t>
            </a:r>
            <a:r>
              <a:rPr lang="zh-CN" altLang="en-US" dirty="0" smtClean="0">
                <a:latin typeface="+mn-lt"/>
              </a:rPr>
              <a:t>连</a:t>
            </a:r>
            <a:r>
              <a:rPr lang="en-US" dirty="0" smtClean="0">
                <a:latin typeface="+mn-lt"/>
              </a:rPr>
              <a:t>DACK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RB</a:t>
            </a:r>
            <a:r>
              <a:rPr lang="zh-CN" altLang="en-US" dirty="0" smtClean="0">
                <a:latin typeface="+mn-lt"/>
              </a:rPr>
              <a:t>连</a:t>
            </a:r>
            <a:r>
              <a:rPr lang="en-US" dirty="0" smtClean="0">
                <a:latin typeface="+mn-lt"/>
              </a:rPr>
              <a:t>DACK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，它们的电平选择通道。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</a:t>
            </a: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dirty="0" smtClean="0">
                <a:latin typeface="+mn-lt"/>
                <a:ea typeface="+mn-ea"/>
              </a:rPr>
              <a:t>RB =</a:t>
            </a:r>
            <a:r>
              <a:rPr lang="en-US" dirty="0" smtClean="0">
                <a:latin typeface="+mn-lt"/>
              </a:rPr>
              <a:t> DACK</a:t>
            </a:r>
            <a:r>
              <a:rPr lang="en-US" baseline="-25000" dirty="0" smtClean="0">
                <a:latin typeface="+mn-lt"/>
              </a:rPr>
              <a:t>2 </a:t>
            </a:r>
            <a:r>
              <a:rPr lang="en-US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号寄存器；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dirty="0" smtClean="0">
                <a:latin typeface="+mn-lt"/>
                <a:ea typeface="+mn-ea"/>
              </a:rPr>
              <a:t>RA =</a:t>
            </a:r>
            <a:r>
              <a:rPr lang="en-US" dirty="0" smtClean="0">
                <a:latin typeface="+mn-lt"/>
              </a:rPr>
              <a:t> DACK</a:t>
            </a:r>
            <a:r>
              <a:rPr lang="en-US" baseline="-25000" dirty="0" smtClean="0">
                <a:latin typeface="+mn-lt"/>
              </a:rPr>
              <a:t>3 </a:t>
            </a:r>
            <a:r>
              <a:rPr lang="en-US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号寄存器；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altLang="zh-CN" dirty="0" smtClean="0">
                <a:latin typeface="+mn-lt"/>
                <a:ea typeface="+mn-ea"/>
              </a:rPr>
              <a:t>RA = RB =1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号寄存器。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对应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号寄存器，但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号寄存器未用，因通道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用于动态</a:t>
            </a:r>
            <a:r>
              <a:rPr lang="en-US" dirty="0" smtClean="0">
                <a:latin typeface="+mn-lt"/>
                <a:ea typeface="+mn-ea"/>
              </a:rPr>
              <a:t>RMA</a:t>
            </a:r>
            <a:r>
              <a:rPr lang="zh-CN" altLang="en-US" dirty="0" smtClean="0">
                <a:latin typeface="+mn-lt"/>
                <a:ea typeface="+mn-ea"/>
              </a:rPr>
              <a:t>刷新，不必使用页面寄存器。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49450" y="1473200"/>
          <a:ext cx="2187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3164800" imgH="5181600" progId="Equation.DSMT4">
                  <p:embed/>
                </p:oleObj>
              </mc:Choice>
              <mc:Fallback>
                <p:oleObj name="Equation" r:id="rId1" imgW="231648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1473200"/>
                        <a:ext cx="218757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93900" y="2273300"/>
          <a:ext cx="10937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1582400" imgH="4876800" progId="Equation.DSMT4">
                  <p:embed/>
                </p:oleObj>
              </mc:Choice>
              <mc:Fallback>
                <p:oleObj name="Equation" r:id="rId3" imgW="11582400" imgH="48768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2273300"/>
                        <a:ext cx="1093787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772400" y="1473200"/>
          <a:ext cx="5286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5791200" imgH="5181600" progId="Equation.DSMT4">
                  <p:embed/>
                </p:oleObj>
              </mc:Choice>
              <mc:Fallback>
                <p:oleObj name="Equation" r:id="rId5" imgW="57912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0" y="1473200"/>
                        <a:ext cx="528638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93750" y="1873250"/>
          <a:ext cx="557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6096000" imgH="5181600" progId="Equation.DSMT4">
                  <p:embed/>
                </p:oleObj>
              </mc:Choice>
              <mc:Fallback>
                <p:oleObj name="Equation" r:id="rId7" imgW="6096000" imgH="51816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1873250"/>
                        <a:ext cx="557212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4305</Words>
  <Application>WPS 演示</Application>
  <PresentationFormat>全屏显示(4:3)</PresentationFormat>
  <Paragraphs>210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20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方正姚体</vt:lpstr>
      <vt:lpstr>华文中宋</vt:lpstr>
      <vt:lpstr>Times New Roman</vt:lpstr>
      <vt:lpstr>Symbol</vt:lpstr>
      <vt:lpstr>微软雅黑</vt:lpstr>
      <vt:lpstr>Arial Unicode MS</vt:lpstr>
      <vt:lpstr>新宋体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§11.3  8237A的编程和 应用举例</vt:lpstr>
      <vt:lpstr>11.3.1  PC/XT机中的DMA控制逻辑</vt:lpstr>
      <vt:lpstr>PowerPoint 演示文稿</vt:lpstr>
      <vt:lpstr>2. DMA控制电路</vt:lpstr>
      <vt:lpstr>2. DMA控制电路</vt:lpstr>
      <vt:lpstr>2. DMA控制电路</vt:lpstr>
      <vt:lpstr>2. DMA控制电路</vt:lpstr>
      <vt:lpstr>2. DMA控制电路</vt:lpstr>
      <vt:lpstr>3. DMA应答控制电路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11.3.3  PC/XT机上的DMA控制器 的使用*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372</cp:revision>
  <dcterms:created xsi:type="dcterms:W3CDTF">2003-06-02T09:23:00Z</dcterms:created>
  <dcterms:modified xsi:type="dcterms:W3CDTF">2018-11-05T08:51:12Z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