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574" r:id="rId3"/>
    <p:sldId id="704" r:id="rId4"/>
    <p:sldId id="703" r:id="rId5"/>
    <p:sldId id="636" r:id="rId6"/>
    <p:sldId id="598" r:id="rId7"/>
    <p:sldId id="661" r:id="rId8"/>
    <p:sldId id="710" r:id="rId9"/>
    <p:sldId id="714" r:id="rId10"/>
    <p:sldId id="713" r:id="rId11"/>
    <p:sldId id="712" r:id="rId12"/>
    <p:sldId id="720" r:id="rId13"/>
    <p:sldId id="719" r:id="rId14"/>
    <p:sldId id="718" r:id="rId15"/>
    <p:sldId id="705" r:id="rId16"/>
    <p:sldId id="717" r:id="rId17"/>
    <p:sldId id="716" r:id="rId18"/>
    <p:sldId id="715" r:id="rId19"/>
    <p:sldId id="722" r:id="rId20"/>
    <p:sldId id="706" r:id="rId21"/>
    <p:sldId id="724" r:id="rId22"/>
    <p:sldId id="725" r:id="rId23"/>
    <p:sldId id="707" r:id="rId24"/>
    <p:sldId id="727" r:id="rId25"/>
    <p:sldId id="747" r:id="rId26"/>
    <p:sldId id="750" r:id="rId27"/>
    <p:sldId id="723" r:id="rId28"/>
    <p:sldId id="751" r:id="rId29"/>
    <p:sldId id="748" r:id="rId30"/>
    <p:sldId id="726" r:id="rId31"/>
    <p:sldId id="729" r:id="rId32"/>
    <p:sldId id="749" r:id="rId33"/>
    <p:sldId id="708" r:id="rId34"/>
    <p:sldId id="728" r:id="rId35"/>
    <p:sldId id="743" r:id="rId36"/>
    <p:sldId id="737" r:id="rId37"/>
    <p:sldId id="736" r:id="rId38"/>
    <p:sldId id="738" r:id="rId39"/>
    <p:sldId id="735" r:id="rId40"/>
    <p:sldId id="734" r:id="rId41"/>
    <p:sldId id="733" r:id="rId42"/>
    <p:sldId id="732" r:id="rId43"/>
    <p:sldId id="709" r:id="rId44"/>
    <p:sldId id="731" r:id="rId45"/>
    <p:sldId id="730" r:id="rId46"/>
    <p:sldId id="744" r:id="rId47"/>
    <p:sldId id="742" r:id="rId48"/>
    <p:sldId id="745" r:id="rId49"/>
    <p:sldId id="741" r:id="rId50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66FF99"/>
    <a:srgbClr val="FFFF00"/>
    <a:srgbClr val="B4B9BE"/>
    <a:srgbClr val="33CCFF"/>
    <a:srgbClr val="FF9933"/>
    <a:srgbClr val="00CC00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 varScale="1">
        <p:scale>
          <a:sx n="59" d="100"/>
          <a:sy n="59" d="100"/>
        </p:scale>
        <p:origin x="-56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34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notesMaster" Target="notesMasters/notesMaster1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12.1 </a:t>
            </a:r>
            <a:r>
              <a:rPr lang="zh-CN" altLang="en-US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概述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50100" y="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总线技术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600" b="1" kern="1200" cap="none" baseline="0">
          <a:ln w="6350">
            <a:noFill/>
          </a:ln>
          <a:solidFill>
            <a:srgbClr val="00FF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</p:titleStyle>
    <p:bodyStyle>
      <a:lvl1pPr marL="365125" indent="-365125" algn="l" rtl="0" eaLnBrk="1" latinLnBrk="0" hangingPunct="1">
        <a:spcBef>
          <a:spcPct val="20000"/>
        </a:spcBef>
        <a:buClr>
          <a:srgbClr val="FFFF00"/>
        </a:buClr>
        <a:buSzPct val="84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92075" indent="0" algn="l" rtl="0" eaLnBrk="1" latinLnBrk="0" hangingPunct="1">
        <a:spcBef>
          <a:spcPct val="20000"/>
        </a:spcBef>
        <a:buClr>
          <a:srgbClr val="00FF00"/>
        </a:buClr>
        <a:buSzPct val="80000"/>
        <a:buFont typeface="Wingdings" panose="05000000000000000000" pitchFamily="2" charset="2"/>
        <a:buChar char="n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image" Target="../media/image29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6000" dirty="0" smtClean="0">
                <a:solidFill>
                  <a:srgbClr val="00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总线技术</a:t>
            </a:r>
            <a:endParaRPr lang="zh-CN" altLang="en-US" sz="6000" kern="5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内总线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Bus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）也叫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板级总线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，用于微型机内部各板卡之间的连接，以扩展系统功能，即主板上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扩展槽中所用的总线。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内总线是微机中最重要的一种总线，常称为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微机总线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EISA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MCA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 Express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外总线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1396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计算机之间或计算机与外设间的信息通路称为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Bus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）。外总线有多种，按数据传送方式分为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串行总线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并行总线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两大类。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18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）串行总线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它电缆线数少，便于远距离传送，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缺点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是速度慢，接口程序较复杂。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RS-232C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是典型的串行接口，是计算机与外设，或不同测试系统之间，最简单的连接方法，一对一传输，在简单或低速情况下还有应用。</a:t>
            </a:r>
            <a:endParaRPr lang="zh-CN" altLang="en-US" dirty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200650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）串行总线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RS-422A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串行接口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支持一点对多点通信，用双端线以差动收发方式传送，能连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个收发器，在速率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10Mbps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时，传输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120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米，优于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RS-232C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RS-485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串行接口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支持一点对多点通信，用双绞线按总线拓扑式结构，形成通讯网络，可挂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个结点，多用于测控系统中。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等串行总线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在单片机和嵌入式系统领域广泛使用。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1394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是当前流行的两种串行总线，发展势头很好，将在后面专门介绍。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74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外总线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外总线</a:t>
            </a:r>
            <a:endParaRPr lang="zh-CN" altLang="en-US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</a:t>
            </a:r>
            <a:r>
              <a:rPr lang="zh-CN" altLang="en-US" dirty="0" smtClean="0"/>
              <a:t>）并行总线</a:t>
            </a:r>
            <a:endParaRPr lang="zh-CN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在集成式自动测试系统中，计算机与测试设备靠得较近，为提高数据传输速率，大多用并行总线连接。其</a:t>
            </a:r>
            <a:r>
              <a:rPr lang="zh-CN" altLang="en-US" dirty="0" smtClean="0">
                <a:solidFill>
                  <a:srgbClr val="FF0000"/>
                </a:solidFill>
              </a:rPr>
              <a:t>优点</a:t>
            </a:r>
            <a:r>
              <a:rPr lang="zh-CN" altLang="en-US" dirty="0" smtClean="0"/>
              <a:t>是信号线各自独立，传输速度快，接口简单，</a:t>
            </a:r>
            <a:r>
              <a:rPr lang="zh-CN" altLang="en-US" dirty="0" smtClean="0">
                <a:solidFill>
                  <a:srgbClr val="FF66FF"/>
                </a:solidFill>
              </a:rPr>
              <a:t>缺点</a:t>
            </a:r>
            <a:r>
              <a:rPr lang="zh-CN" altLang="en-US" dirty="0" smtClean="0"/>
              <a:t>是电缆数较多。</a:t>
            </a:r>
            <a:endParaRPr lang="en-US" altLang="zh-CN" dirty="0" smtClean="0"/>
          </a:p>
          <a:p>
            <a:pPr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硬盘接口标准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IDE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以及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IEEE 488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等属于标准并行总线，</a:t>
            </a:r>
            <a:r>
              <a:rPr 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MXI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则是一种高性能非标准并行总线，应用前景很好。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总线概述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2095500"/>
            <a:ext cx="72009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总线的分类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.1.2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总线的主要性能指标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总线标准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12.1.4   PC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系列总线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12.1.5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测控机箱底版总线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12.1.6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仪器与计算机互联总线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.1.2 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总线的主要性能指标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1562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altLang="zh-CN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）总线频率</a:t>
            </a:r>
            <a:endParaRPr lang="en-US" altLang="zh-CN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总线每秒能传输数据的次数（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Transfer/s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T/s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），也称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总线传输速率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，常用单位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MHz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总线频率越高，传输速度越快。它不是传统意义上的时钟频率。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zh-CN" alt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ISA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的总线频率为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8MHz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33.3MHz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66.6MHz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两种总线频率。</a:t>
            </a:r>
            <a:endParaRPr lang="zh-CN" altLang="en-US" sz="2600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）总线宽度</a:t>
            </a:r>
            <a:endParaRPr lang="en-US" altLang="zh-CN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总线可同时传输的数据位数，也称</a:t>
            </a:r>
            <a:r>
              <a:rPr lang="zh-CN" altLang="en-US" sz="26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总线位宽。</a:t>
            </a:r>
            <a:endParaRPr lang="en-US" altLang="zh-CN" sz="2600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位总线、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位总线、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位总线等。</a:t>
            </a:r>
            <a:endParaRPr lang="en-US" altLang="zh-CN" sz="2600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总线越宽，相同时间内能传输更多的数据。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.1.2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总线的主要性能指标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4229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3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3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）总线带宽</a:t>
            </a:r>
            <a:endParaRPr lang="en-US" altLang="zh-CN" sz="33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又称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总线最大数据传输速率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，单位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MB/s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。影响带宽的因素有总线宽度、总线频率等。</a:t>
            </a:r>
            <a:endParaRPr lang="zh-CN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总线带宽（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MB/s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总线宽度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/8</a:t>
            </a:r>
            <a:r>
              <a:rPr lang="en-US" altLang="zh-CN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×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总线频率</a:t>
            </a:r>
            <a:r>
              <a:rPr lang="en-US" altLang="zh-CN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12.1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endParaRPr lang="zh-CN" altLang="en-US" sz="3100" dirty="0" smtClean="0">
              <a:solidFill>
                <a:srgbClr val="00FF00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31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sz="31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12.1  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求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33.3MHz@32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位总线的带宽。</a:t>
            </a:r>
            <a:endParaRPr lang="en-US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总线带宽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=32b/8×33.3 MHz =133.2MB/s</a:t>
            </a:r>
            <a:endParaRPr lang="zh-CN" altLang="en-US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并行总线一次能传输多位数据，但信号间存在干扰，频率越高，位宽越大，干扰越严重，难于大幅提高带宽。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串行总线可凭借高频率优势获得高带宽。为弥补只能传送一位数据的不足，串行总线常用多条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管线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传输，其带宽为</a:t>
            </a:r>
            <a:endParaRPr lang="zh-CN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带宽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总线频率</a:t>
            </a:r>
            <a:r>
              <a:rPr lang="en-US" altLang="zh-CN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×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管线数  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12.2</a:t>
            </a:r>
            <a:r>
              <a:rPr lang="zh-CN" altLang="en-US" sz="3100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zh-CN" altLang="en-US" sz="3100" dirty="0" smtClean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.1.2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总线的主要性能指标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8955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）同步方式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总线上主、从模块进行一次数据传输的时间固定，严格按时钟来统一，速率很高。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异步方式则是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应答式传输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，从模块可调整响应时间，能提高适应性和灵活性，但会减小总线带宽。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）总线复用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总线多路复用技术，在一条线路上，某一时刻传输地址，另一时刻传输数据或命令信号，可提高利用率。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）信号线数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数据、地址、控制和电源总线数的总和，与总线性能不成正比。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.1.2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总线的主要性能指标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73150"/>
            <a:ext cx="8229600" cy="5334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）总线控制方式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包括并发工作、自动配置、仲裁方式、逻辑方式、计数方式等。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）寻址能力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指地址总线的位数及所能直接寻址的存储器空间大小。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）总线的定时协议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为使源与目的同步，需要有信息传送的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时间协议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。分为同步总线定时、异步总线定时、半同步总线定时。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30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）负载能力</a:t>
            </a:r>
            <a:endParaRPr lang="en-US" altLang="zh-CN" sz="3000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指总线上最多能连接的器件数，一般指总线上的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总线概述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2095500"/>
            <a:ext cx="72009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总线的分类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.1.2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总线的主要性能指标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12.1.3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总线标准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12.1.4   PC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系列总线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12.1.5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测控机箱底版总线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12.1.6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仪器与计算机互联总线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 bwMode="auto">
          <a:xfrm>
            <a:off x="1327150" y="939800"/>
            <a:ext cx="6223000" cy="5149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本章主要内容</a:t>
            </a:r>
            <a:r>
              <a:rPr lang="en-US" altLang="zh-CN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:</a:t>
            </a:r>
            <a:b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  <a:t>   	</a:t>
            </a: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§12.1  </a:t>
            </a:r>
            <a:r>
              <a:rPr lang="zh-CN" altLang="en-US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总线概述</a:t>
            </a:r>
            <a:r>
              <a:rPr lang="en-US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	</a:t>
            </a:r>
            <a:r>
              <a:rPr lang="zh-CN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12.2  PCI</a:t>
            </a:r>
            <a:r>
              <a:rPr lang="zh-CN" altLang="en-US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</a:t>
            </a:r>
            <a:endParaRPr lang="en-US" altLang="zh-CN" sz="3600" b="1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12.3  PCI Express</a:t>
            </a:r>
            <a:r>
              <a:rPr lang="zh-CN" altLang="en-US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</a:t>
            </a:r>
            <a:endParaRPr lang="en-US" altLang="zh-CN" sz="3600" b="1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12.4  USB</a:t>
            </a:r>
            <a:r>
              <a:rPr lang="zh-CN" altLang="en-US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</a:t>
            </a:r>
            <a:r>
              <a:rPr lang="en-US" altLang="zh-CN" sz="3600" b="1" baseline="300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*</a:t>
            </a:r>
            <a:endParaRPr lang="en-US" altLang="zh-CN" sz="3600" b="1" baseline="30000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12.5  IEEE 1394</a:t>
            </a:r>
            <a:r>
              <a:rPr lang="zh-CN" altLang="en-US" sz="3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</a:t>
            </a:r>
            <a:r>
              <a:rPr lang="en-US" altLang="zh-CN" sz="3600" b="1" baseline="30000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*</a:t>
            </a:r>
            <a:endParaRPr lang="en-US" altLang="zh-CN" sz="3600" b="1" baseline="30000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endParaRPr lang="en-US" altLang="zh-CN" sz="3600" b="1" baseline="30000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8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*</a:t>
            </a:r>
            <a:r>
              <a:rPr lang="zh-CN" altLang="en-US" sz="28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供选用</a:t>
            </a:r>
            <a:endParaRPr lang="zh-CN" altLang="en-US" sz="2800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12.1.3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总线标准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49695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总线标准对系统总线的插座尺寸、引线数目、信号和时序作出统一规定，使厂商能生产符合标准的计算机零部件。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标准内容主要包括：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）机械特性。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模板尺寸、插头、连接器的形状、尺寸等规格，如插头与插座的尺寸、形状、引脚的个数与排列顺序，接头处的可靠接触等。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）电气特性。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信号的逻辑电平、最大额定负载能力、信号传递方向和电源电压等。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）功能特性。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每个引脚的名称、功能、时序及适用协议。</a:t>
            </a:r>
            <a:endParaRPr lang="en-US" altLang="zh-CN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）时间特性。</a:t>
            </a:r>
            <a:r>
              <a:rPr lang="zh-CN" altLang="en-US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每根信号线上的信号时序。</a:t>
            </a:r>
            <a:endParaRPr lang="zh-CN" altLang="en-US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12.1.3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606550"/>
            <a:ext cx="7581900" cy="4709160"/>
          </a:xfrm>
        </p:spPr>
        <p:txBody>
          <a:bodyPr/>
          <a:lstStyle/>
          <a:p>
            <a:r>
              <a:rPr lang="zh-CN" altLang="en-US" dirty="0" smtClean="0"/>
              <a:t>不同总线，标准的具体内容会有所不同。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内总线标准：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FF00"/>
                </a:solidFill>
              </a:rPr>
              <a:t>机械特性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包括模板尺寸、接插件尺寸和针数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FF00"/>
                </a:solidFill>
              </a:rPr>
              <a:t>电气特性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包括信号的电平与时序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外总线标准：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FF00"/>
                </a:solidFill>
              </a:rPr>
              <a:t>机械特性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包括接插件型号和电缆线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FF00"/>
                </a:solidFill>
              </a:rPr>
              <a:t>电气特性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包括发送与接受信号的电平与时序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00FF00"/>
                </a:solidFill>
              </a:rPr>
              <a:t>功能特性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包括发送和接受双方的管理能力、控制功能和编码规则等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总线概述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2095500"/>
            <a:ext cx="72009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总线的分类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.1.2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总线的主要性能指标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总线标准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12.1.4   PC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系列总线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12.1.5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测控机箱底版总线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12.1.6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仪器与计算机互联总线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12.1.4   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系列总线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895350"/>
            <a:ext cx="8229600" cy="288925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PC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endParaRPr lang="zh-CN" alt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公司推出的第一台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机的总线，并用到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机上，也称</a:t>
            </a:r>
            <a:r>
              <a:rPr lang="en-US" altLang="zh-CN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根信号线，接到主板上的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脚双列总线插槽中，分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两面，每面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条引脚，分别为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A31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B3l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。可插入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功能扩展卡，例如，显示器适配卡、声卡、数据采集卡等。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PC-XT插槽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8300" y="4006850"/>
            <a:ext cx="6244492" cy="20891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4062"/>
          </a:xfrm>
        </p:spPr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总线</a:t>
            </a:r>
            <a:endParaRPr lang="zh-CN" altLang="en-US" dirty="0"/>
          </a:p>
        </p:txBody>
      </p:sp>
      <p:pic>
        <p:nvPicPr>
          <p:cNvPr id="4" name="图片 3" descr="PC总线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277" y="1162050"/>
            <a:ext cx="3209731" cy="522328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矩形 4"/>
          <p:cNvSpPr/>
          <p:nvPr/>
        </p:nvSpPr>
        <p:spPr>
          <a:xfrm>
            <a:off x="3994150" y="1117600"/>
            <a:ext cx="4572000" cy="5222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b="1" dirty="0" smtClean="0"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cs typeface="Times New Roman" panose="02020603050405020304" pitchFamily="18" charset="0"/>
              </a:rPr>
              <a:t>为</a:t>
            </a:r>
            <a:r>
              <a:rPr lang="en-US" b="1" dirty="0" smtClean="0">
                <a:cs typeface="Times New Roman" panose="02020603050405020304" pitchFamily="18" charset="0"/>
              </a:rPr>
              <a:t>4.77MHz</a:t>
            </a:r>
            <a:r>
              <a:rPr lang="zh-CN" altLang="en-US" b="1" dirty="0" smtClean="0"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cs typeface="Times New Roman" panose="02020603050405020304" pitchFamily="18" charset="0"/>
              </a:rPr>
              <a:t>8088</a:t>
            </a:r>
            <a:r>
              <a:rPr lang="zh-CN" altLang="en-US" b="1" dirty="0" smtClean="0">
                <a:cs typeface="Times New Roman" panose="02020603050405020304" pitchFamily="18" charset="0"/>
              </a:rPr>
              <a:t>，因此</a:t>
            </a:r>
            <a:r>
              <a:rPr lang="en-US" b="1" dirty="0" smtClean="0">
                <a:cs typeface="Times New Roman" panose="02020603050405020304" pitchFamily="18" charset="0"/>
              </a:rPr>
              <a:t>PC</a:t>
            </a:r>
            <a:r>
              <a:rPr lang="zh-CN" altLang="en-US" b="1" dirty="0" smtClean="0">
                <a:cs typeface="Times New Roman" panose="02020603050405020304" pitchFamily="18" charset="0"/>
              </a:rPr>
              <a:t>总线只含</a:t>
            </a:r>
            <a:r>
              <a:rPr lang="en-US" b="1" dirty="0" smtClean="0"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cs typeface="Times New Roman" panose="02020603050405020304" pitchFamily="18" charset="0"/>
              </a:rPr>
              <a:t>根地址线和</a:t>
            </a:r>
            <a:r>
              <a:rPr lang="en-US" b="1" dirty="0" smtClean="0"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cs typeface="Times New Roman" panose="02020603050405020304" pitchFamily="18" charset="0"/>
              </a:rPr>
              <a:t>根双向数据线。</a:t>
            </a:r>
            <a:endParaRPr lang="en-US" altLang="zh-CN" b="1" dirty="0" smtClean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b="1" dirty="0" smtClean="0">
                <a:cs typeface="Times New Roman" panose="02020603050405020304" pitchFamily="18" charset="0"/>
              </a:rPr>
              <a:t>控制线：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存储器读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写，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读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写</a:t>
            </a:r>
            <a:r>
              <a:rPr lang="zh-CN" altLang="en-US" b="1" dirty="0" smtClean="0">
                <a:cs typeface="Times New Roman" panose="02020603050405020304" pitchFamily="18" charset="0"/>
              </a:rPr>
              <a:t>，从</a:t>
            </a:r>
            <a:r>
              <a:rPr lang="en-US" b="1" dirty="0" smtClean="0">
                <a:cs typeface="Times New Roman" panose="02020603050405020304" pitchFamily="18" charset="0"/>
              </a:rPr>
              <a:t>8259A</a:t>
            </a:r>
            <a:r>
              <a:rPr lang="zh-CN" altLang="en-US" b="1" dirty="0" smtClean="0"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cs typeface="Times New Roman" panose="02020603050405020304" pitchFamily="18" charset="0"/>
              </a:rPr>
              <a:t> IR</a:t>
            </a:r>
            <a:r>
              <a:rPr lang="en-US" b="1" baseline="-25000" dirty="0" smtClean="0"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cs typeface="Times New Roman" panose="02020603050405020304" pitchFamily="18" charset="0"/>
              </a:rPr>
              <a:t>～</a:t>
            </a:r>
            <a:r>
              <a:rPr lang="en-US" b="1" dirty="0" smtClean="0">
                <a:cs typeface="Times New Roman" panose="02020603050405020304" pitchFamily="18" charset="0"/>
              </a:rPr>
              <a:t>IR</a:t>
            </a:r>
            <a:r>
              <a:rPr lang="en-US" b="1" baseline="-25000" dirty="0" smtClean="0">
                <a:cs typeface="Times New Roman" panose="02020603050405020304" pitchFamily="18" charset="0"/>
              </a:rPr>
              <a:t>7</a:t>
            </a:r>
            <a:r>
              <a:rPr lang="zh-CN" altLang="en-US" b="1" dirty="0" smtClean="0">
                <a:cs typeface="Times New Roman" panose="02020603050405020304" pitchFamily="18" charset="0"/>
              </a:rPr>
              <a:t>引出的</a:t>
            </a:r>
            <a:r>
              <a:rPr lang="en-US" b="1" dirty="0" smtClean="0"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cs typeface="Times New Roman" panose="02020603050405020304" pitchFamily="18" charset="0"/>
              </a:rPr>
              <a:t>级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中断请求信号</a:t>
            </a:r>
            <a:r>
              <a:rPr lang="zh-CN" altLang="en-US" b="1" dirty="0" smtClean="0">
                <a:cs typeface="Times New Roman" panose="02020603050405020304" pitchFamily="18" charset="0"/>
              </a:rPr>
              <a:t>，来自</a:t>
            </a:r>
            <a:r>
              <a:rPr lang="en-US" b="1" dirty="0" smtClean="0">
                <a:cs typeface="Times New Roman" panose="02020603050405020304" pitchFamily="18" charset="0"/>
              </a:rPr>
              <a:t>8237A-5</a:t>
            </a:r>
            <a:r>
              <a:rPr lang="zh-CN" altLang="en-US" b="1" dirty="0" smtClean="0"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cs typeface="Times New Roman" panose="02020603050405020304" pitchFamily="18" charset="0"/>
              </a:rPr>
              <a:t>个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请求及响应</a:t>
            </a:r>
            <a:r>
              <a:rPr lang="zh-CN" altLang="en-US" b="1" dirty="0" smtClean="0">
                <a:cs typeface="Times New Roman" panose="02020603050405020304" pitchFamily="18" charset="0"/>
              </a:rPr>
              <a:t>信号，迫使</a:t>
            </a:r>
            <a:r>
              <a:rPr lang="en-US" b="1" dirty="0" smtClean="0"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cs typeface="Times New Roman" panose="02020603050405020304" pitchFamily="18" charset="0"/>
              </a:rPr>
              <a:t>让出总线控制权的地址允许信号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AEN</a:t>
            </a:r>
            <a:r>
              <a:rPr lang="zh-CN" altLang="en-US" b="1" dirty="0" smtClean="0">
                <a:cs typeface="Times New Roman" panose="02020603050405020304" pitchFamily="18" charset="0"/>
              </a:rPr>
              <a:t>，表示</a:t>
            </a:r>
            <a:r>
              <a:rPr lang="en-US" b="1" dirty="0" smtClean="0">
                <a:cs typeface="Times New Roman" panose="02020603050405020304" pitchFamily="18" charset="0"/>
              </a:rPr>
              <a:t>DMA</a:t>
            </a:r>
            <a:r>
              <a:rPr lang="zh-CN" altLang="en-US" b="1" dirty="0" smtClean="0">
                <a:cs typeface="Times New Roman" panose="02020603050405020304" pitchFamily="18" charset="0"/>
              </a:rPr>
              <a:t>传输结束的计数信号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T/C</a:t>
            </a:r>
            <a:r>
              <a:rPr lang="zh-CN" altLang="en-US" b="1" dirty="0" smtClean="0"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cs typeface="Times New Roman" panose="02020603050405020304" pitchFamily="18" charset="0"/>
              </a:rPr>
              <a:t>通道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奇偶校验</a:t>
            </a:r>
            <a:r>
              <a:rPr lang="zh-CN" altLang="en-US" b="1" dirty="0" smtClean="0">
                <a:cs typeface="Times New Roman" panose="02020603050405020304" pitchFamily="18" charset="0"/>
              </a:rPr>
              <a:t>信号，插入等待周期的</a:t>
            </a:r>
            <a:r>
              <a:rPr 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通道准备好</a:t>
            </a:r>
            <a:r>
              <a:rPr lang="zh-CN" altLang="en-US" b="1" dirty="0" smtClean="0">
                <a:cs typeface="Times New Roman" panose="02020603050405020304" pitchFamily="18" charset="0"/>
              </a:rPr>
              <a:t>信号，</a:t>
            </a:r>
            <a:r>
              <a:rPr lang="zh-CN" altLang="en-US" b="1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系统总清</a:t>
            </a:r>
            <a:r>
              <a:rPr lang="zh-CN" altLang="en-US" b="1" dirty="0" smtClean="0">
                <a:cs typeface="Times New Roman" panose="02020603050405020304" pitchFamily="18" charset="0"/>
              </a:rPr>
              <a:t>信号等。</a:t>
            </a:r>
            <a:endParaRPr lang="en-US" altLang="zh-CN" b="1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806450"/>
            <a:ext cx="8229600" cy="106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计算机上使用的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Monochrome Display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）单色显卡，采用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脚的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总线接口。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MDA PC总线单色显卡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2139950"/>
            <a:ext cx="8089900" cy="39640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12.1.4   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384300"/>
            <a:ext cx="7937500" cy="492506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ISA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endParaRPr lang="zh-CN" altLang="en-US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PC/AT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总线被确定为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IEEE-P996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标准，也称为工业标准体系结构，即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总线标准。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80286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PC/AT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机上以及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386/486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机上。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总线基础上增加了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根信号线，数据总线扩到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位，地址总线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位，中断增到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个，并提供中断共享，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通道扩充到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最大传输速率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8MB/s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，比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总线快了近一倍，并允许多个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共享系统资源。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插槽由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针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针组成，既适用于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位数据总线，又能插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位的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总线扩展卡。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ISA总线信号线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984250"/>
            <a:ext cx="7378700" cy="545662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16150" y="450850"/>
            <a:ext cx="4248150" cy="398462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ISA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总线信号的定义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3200" y="4629150"/>
            <a:ext cx="3543300" cy="398462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ISA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插槽和扩展卡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ISA插槽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2940050"/>
            <a:ext cx="4657725" cy="36957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图片 7" descr="ISA卡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539750"/>
            <a:ext cx="4588032" cy="306881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12.1.4   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528955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3.MCA</a:t>
            </a:r>
            <a:r>
              <a:rPr lang="zh-CN" altLang="en-US" sz="4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endParaRPr lang="zh-CN" altLang="en-US" sz="4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1987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推出第一台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80386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微机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PS/2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时，制订了一个更先进的总线规范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微通道结构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，也称</a:t>
            </a:r>
            <a:r>
              <a:rPr 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PS/2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186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针扩展槽，数据宽度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位，与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位兼容，支持突发传送方式，传输速率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33MBps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倍。地址总线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位，寻址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，满足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386/486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的处理能力。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首次引入</a:t>
            </a:r>
            <a:r>
              <a:rPr lang="zh-CN" altLang="en-US" sz="31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即插即用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 &amp; Play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）功能，设备插入时不需要人工设置开关等，能自动将不冲突的中断和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地址分配给它，并为它安装驱动程序。</a:t>
            </a:r>
            <a:endParaRPr lang="en-US" altLang="zh-CN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EISA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总线不兼容，许多扩展卡不能用到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PS/2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机上，而且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未公布此标准，导致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结构未能流行，</a:t>
            </a:r>
            <a:r>
              <a:rPr lang="zh-CN" altLang="en-US" sz="3100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未形成公认标准</a:t>
            </a:r>
            <a:r>
              <a:rPr lang="zh-CN" alt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3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总线概述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12.1.4   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4.EISA</a:t>
            </a:r>
            <a:r>
              <a:rPr lang="zh-CN" alt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endParaRPr lang="zh-CN" alt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Compaq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家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兼容机厂商为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位机推出的扩展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总线。数据和地址总线均为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位，寻址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内存，兼容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8MHz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时钟，支持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位突发式数据传送，速率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33MBps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支持总线主控技术、中断共享、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共享、扩展卡自动配置等技术。能自动进行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32/16/8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位数据转换，不同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卡能相互通信。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双层插槽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，顶层为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信号，低层是新增的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信号，兼容两种扩展卡。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吸取了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精华，并与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兼容，性能很先进，适合高速局域网、快速大容量磁盘及高分辨率图形显示，大型网络服务器的设计大多选用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00" y="5873750"/>
            <a:ext cx="8229600" cy="531812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EISA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总线</a:t>
            </a:r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插槽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EISA信号定义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4184650"/>
            <a:ext cx="8534400" cy="1524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0" name="图片 9" descr="EISA+PCI插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450850"/>
            <a:ext cx="4667250" cy="365379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TextBox 4"/>
          <p:cNvSpPr txBox="1"/>
          <p:nvPr/>
        </p:nvSpPr>
        <p:spPr>
          <a:xfrm>
            <a:off x="6972300" y="939800"/>
            <a:ext cx="137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插槽</a:t>
            </a:r>
            <a:endParaRPr lang="zh-CN" altLang="en-US" b="1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27850" y="2895600"/>
            <a:ext cx="199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EISA</a:t>
            </a:r>
            <a:r>
              <a:rPr lang="zh-CN" altLang="en-US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插槽</a:t>
            </a:r>
            <a:endParaRPr lang="zh-CN" altLang="en-US" b="1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总线概述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2095500"/>
            <a:ext cx="72009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总线的分类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.1.2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总线的主要性能指标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总线标准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12.1.4   PC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系列总线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12.1.5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测控机箱底版总线</a:t>
            </a:r>
            <a:r>
              <a:rPr lang="en-US" altLang="zh-CN" sz="3600" b="1" dirty="0" smtClean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*</a:t>
            </a:r>
            <a:endParaRPr lang="en-US" altLang="zh-CN" sz="3600" b="1" dirty="0" smtClean="0">
              <a:solidFill>
                <a:srgbClr val="FF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12.1.6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仪器与计算机互联总线</a:t>
            </a:r>
            <a:r>
              <a:rPr lang="en-US" altLang="zh-CN" sz="3600" b="1" dirty="0" smtClean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*</a:t>
            </a:r>
            <a:endParaRPr lang="en-US" altLang="zh-CN" sz="3600" b="1" dirty="0" smtClean="0">
              <a:solidFill>
                <a:srgbClr val="FF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12.1.5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测控机箱底版总线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52451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随着计算机广泛应用，内总线还成了工业控制现场以及测控系统和仪器的总线标准，大量用于控制系统设计，因而称为测控机箱底板总线。以下是在工业界很流行的几种内总线标准。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标准总线</a:t>
            </a:r>
            <a:endParaRPr lang="en-US" altLang="zh-CN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插件板尺寸小、功耗低、坚固可靠，有丰富的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模块配套，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STD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总线工控机曾非常流行。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又采用周期窃取和总线复用技术对数据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地址线进行扩充，实现了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8/16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位兼容。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1989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年又通过附加系统总线与局部总线的转换技术，开发出了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兼容的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STD32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目前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STD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总线已渐被淘汰。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750" y="5340350"/>
            <a:ext cx="4425950" cy="665162"/>
          </a:xfrm>
        </p:spPr>
        <p:txBody>
          <a:bodyPr>
            <a:normAutofit fontScale="90000"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STD</a:t>
            </a:r>
            <a:r>
              <a:rPr lang="zh-CN" altLang="en-US" sz="2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总线工控机机架和插卡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内容占位符 3" descr="STD总线工控机机架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00" y="1428750"/>
            <a:ext cx="4781550" cy="358616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图片 5" descr="STD卡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799" y="4362449"/>
            <a:ext cx="2844801" cy="177800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图片 6" descr="STD卡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717550"/>
            <a:ext cx="2844800" cy="16002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图片 8" descr="STD卡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495550"/>
            <a:ext cx="2844800" cy="17335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12.1.5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测控机箱底版总线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83616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MultiBus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多总线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IEEE796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标准总线，也称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MultiBus 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，是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针对其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SBC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单板机推出的、用于板与板连接的标准总线，可在单板机、存储器和扩展板之间传输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8/16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位数据，支持主、从设备和智能从设备。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MultiBus II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是多总线的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位版本。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多总线包含两个插头，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P1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86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线，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P2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线，后者只用了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线，可供用户进行系统升级和功能扩展。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曾广泛用于工业控制，构成多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的现场测控系统。目前已基本淘汰。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12.1.5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测控机箱底版总线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50950"/>
            <a:ext cx="8229600" cy="333375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PC/104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专门为嵌入式控制定义的工控总线，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1992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年公布，曾在国际上广为流行。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8/16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版本分别对应于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PC/AT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，用来构建小型堆栈式结构的嵌入式控制系统。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后来又融合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 Express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总线技术，形成了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PC/ 104+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PCI/104-Express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总线，目前仍广泛使用，呈现出旺盛的生命力。</a:t>
            </a:r>
            <a:endParaRPr lang="zh-CN" altLang="en-US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PC-104 卡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0" y="4629150"/>
            <a:ext cx="1841500" cy="18415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图片 6" descr="PC-104 卡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4629150"/>
            <a:ext cx="1786479" cy="17970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图片 7" descr="PC104模块结构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0" y="4629150"/>
            <a:ext cx="2889250" cy="187266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12.1.5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测控机箱底版总线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295400"/>
            <a:ext cx="8229600" cy="315595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CAMAC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计算机自动测量及控制总线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Computer Automated Measurement and Control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70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年代初推出，专门为测控系统设计的标准机箱底板总线，曾出现过不少基于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CAMAC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机箱的测控仪器，在高能物理实验、工业现场测控、数据采集等领域广泛应用。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因其性能已落伍，正被淘汰。</a:t>
            </a:r>
            <a:endParaRPr lang="zh-CN" altLang="en-US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CAMAC底板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4184650"/>
            <a:ext cx="3600450" cy="224256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CAMAC卡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0" y="3784600"/>
            <a:ext cx="1313852" cy="25971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图片 5" descr="CAMAC卡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3784600"/>
            <a:ext cx="1289050" cy="2612626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TextBox 6"/>
          <p:cNvSpPr txBox="1"/>
          <p:nvPr/>
        </p:nvSpPr>
        <p:spPr>
          <a:xfrm>
            <a:off x="1771650" y="6396335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CAMC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机箱与插卡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12.1.5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测控机箱底版总线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250950"/>
            <a:ext cx="8229600" cy="30226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VME  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通用底板总线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Versamodule Eurocard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1981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年提出，面向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M68000  </a:t>
            </a:r>
            <a:r>
              <a:rPr lang="en-US" altLang="zh-CN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VERSA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Eurocard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印刷电路板标准，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1987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年被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IEEE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接受为万用背板总线标准。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主要面向计算机，但其高数据带宽在数字测量与数字信号处理仪器中被广泛应用。美军中曾实施了发展基于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VME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总线自动测试系统的计划。</a:t>
            </a:r>
            <a:endParaRPr lang="zh-CN" altLang="en-US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VME总线机箱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0" y="4140200"/>
            <a:ext cx="2444750" cy="228786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VME卡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50" y="4140200"/>
            <a:ext cx="1760336" cy="23177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6" name="TextBox 5"/>
          <p:cNvSpPr txBox="1"/>
          <p:nvPr/>
        </p:nvSpPr>
        <p:spPr>
          <a:xfrm>
            <a:off x="1016000" y="4851400"/>
            <a:ext cx="1733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VME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机箱</a:t>
            </a:r>
            <a:endParaRPr lang="en-US" altLang="zh-CN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与</a:t>
            </a:r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VME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卡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12.1.5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测控机箱底版总线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06500"/>
            <a:ext cx="8401050" cy="32893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VXI   VME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总线在仪器领域的扩展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VMEbus eXtension for Instrumentation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1987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年，美国的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HP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Tektronix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等五家仪器公司，提出专门针对模块化仪器设计的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VXI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1992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年成为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IEEE 1155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标准。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VME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体系结构，又做了很多改进，能兼容不同厂家的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VXI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总线产品，特别是使用接触非常可靠的针孔式连接器来连接插件与底板插槽。</a:t>
            </a:r>
            <a:endParaRPr lang="zh-CN" altLang="en-US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VXI机箱-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4540250"/>
            <a:ext cx="2622550" cy="204947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图片 9" descr="VXI-卡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4762500"/>
            <a:ext cx="2806700" cy="136424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/>
          <p:cNvSpPr txBox="1"/>
          <p:nvPr/>
        </p:nvSpPr>
        <p:spPr>
          <a:xfrm>
            <a:off x="4349750" y="61404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VXI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机箱和插卡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755650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总线概述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5058410"/>
          </a:xfrm>
        </p:spPr>
        <p:txBody>
          <a:bodyPr>
            <a:normAutofit/>
          </a:bodyPr>
          <a:lstStyle/>
          <a:p>
            <a:pPr marL="352425" indent="-352425"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）是一组信号线的集合，用来组成系统的标准信息通道。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3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总线标准定义了各引线的信号、电气和机械特性，使计算机各部件间以及外部各系统间建立信号联系，进行数据传递和通信。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52425" algn="just">
              <a:spcBef>
                <a:spcPts val="3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有了总线标准，就可制造出兼容性很强的计算机模块和外设，在此基础上设计的软件兼容性好，便于系统扩充和升级，也便于故障诊断和维修，降低生产和维护成本。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52425" algn="just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endParaRPr lang="zh-CN" altLang="en-US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mb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12.1.5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测控机箱底版总线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50950"/>
            <a:ext cx="8229600" cy="3644900"/>
          </a:xfrm>
        </p:spPr>
        <p:txBody>
          <a:bodyPr>
            <a:normAutofit lnSpcReduction="10000"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cPCI  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紧凑型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Compact PCI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1994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年国际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制造商协会（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PCIMG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）提出，采用高密度、屏蔽式、针孔式总线连接器，连接很可靠。数据总线宽度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32/64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位，传输速率达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528MB/s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。并制定了总线热插拔规范，可在运行状态下插拔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cPCI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应用在通讯、网络、计算机电话等行业以及实时控制、产业自动化、实时数据采集、军事系统、医疗仪器、航空航天、智能交通等领域。</a:t>
            </a:r>
            <a:endParaRPr lang="zh-CN" altLang="en-US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 descr="cPCI卡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700" y="4584700"/>
            <a:ext cx="2743814" cy="19253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图片 10" descr="cPCI卡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50" y="4584700"/>
            <a:ext cx="2711450" cy="192532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12.1.5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测控机箱底版总线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39850"/>
            <a:ext cx="8229600" cy="31115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PXI  PCI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在仪器领域的扩展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 eXtensions for Instrumentation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1997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年美国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National Instruments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公司推出，用于测控设备机箱底板总线的规范，也是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总线的增强与扩展，电气上与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cPCI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总线兼容。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增加了系统参考时钟、触发器总线、星型触发器和局部总线等，以适合于测控仪器、设备或系统要求。</a:t>
            </a:r>
            <a:endParaRPr lang="zh-CN" altLang="en-US" sz="26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PXI总线数据采集卡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0" y="4629150"/>
            <a:ext cx="2447925" cy="160344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图片 6" descr="PXI机箱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4362450"/>
            <a:ext cx="3867151" cy="215164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总线概述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2095500"/>
            <a:ext cx="72009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总线的分类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.1.2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总线的主要性能指标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总线标准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12.1.4   PC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系列总线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12.1.5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测控机箱底版总线</a:t>
            </a:r>
            <a:r>
              <a:rPr lang="en-US" altLang="zh-CN" sz="3600" b="1" dirty="0" smtClean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*</a:t>
            </a:r>
            <a:endParaRPr lang="en-US" altLang="zh-CN" sz="3600" b="1" dirty="0" smtClean="0">
              <a:solidFill>
                <a:srgbClr val="FF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12.1.6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仪器与计算机互联总线</a:t>
            </a:r>
            <a:r>
              <a:rPr lang="en-US" altLang="zh-CN" sz="3600" b="1" dirty="0" smtClean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*</a:t>
            </a:r>
            <a:endParaRPr lang="en-US" altLang="zh-CN" sz="3600" b="1" dirty="0" smtClean="0">
              <a:solidFill>
                <a:srgbClr val="FF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12.1.6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仪器与计算机互联总线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测量仪器机箱与计算机的互连总线属于外总线。其中，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488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总线仍将在一些低速系统中使用，而在高速系统中将被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总线代替。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MXI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总线将作为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VXI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机箱与计算机互连的标准总线。但由于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1394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等串行总线在传输速率上取得了重要突破，且价格便宜，有可能逐步代替现有的其它并行或串行互连总线，并成为测量和仪器网络总线之一。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12.1.6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仪器与计算机互联总线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11750"/>
          </a:xfrm>
        </p:spPr>
        <p:txBody>
          <a:bodyPr>
            <a:normAutofit fontScale="85000" lnSpcReduction="20000"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488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endParaRPr lang="en-US" altLang="zh-CN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GPIB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总线（通用接口总线）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General Purpose Interface Bus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70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年代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HP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公司推出的台式仪器接口总线，在计算机中插入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GPIB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卡，用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24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或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25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线电缆与仪器相连。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根数据线，速率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1Mbps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，传输距离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米，是仪器仪表及测控系统与计算机互连的主流并行总线。</a:t>
            </a:r>
            <a:endParaRPr lang="en-US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常采用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VXI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GPIB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总线混合的方案，即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VXI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总线计算机通过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GPIB-VXI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接口和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GPIB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电缆实施工业控制。</a:t>
            </a:r>
            <a:endParaRPr lang="en-US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为基础的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PXI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系统，也都有</a:t>
            </a: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GPIB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接口。</a:t>
            </a:r>
            <a:endParaRPr lang="en-US" altLang="zh-CN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GPIB</a:t>
            </a:r>
            <a:r>
              <a:rPr lang="zh-CN" altLang="en-US" sz="31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仍将在中、低速计算机外设总线应用中占一定比例。</a:t>
            </a:r>
            <a:endParaRPr lang="zh-CN" altLang="en-US" sz="31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PIB接口仪器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450850"/>
            <a:ext cx="4175606" cy="2755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GPIB-PCI卡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40150"/>
            <a:ext cx="4000500" cy="26289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图片 7" descr="GPIB连接线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500" y="406400"/>
            <a:ext cx="2273242" cy="14224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图片 8" descr="GPIB连接线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500" y="2051050"/>
            <a:ext cx="2266950" cy="148166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0" name="图片 9" descr="GPIB卡-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450" y="3740150"/>
            <a:ext cx="4000500" cy="26225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/>
          <p:cNvSpPr txBox="1"/>
          <p:nvPr/>
        </p:nvSpPr>
        <p:spPr>
          <a:xfrm>
            <a:off x="793750" y="3162300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带</a:t>
            </a:r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GPIB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接口的测量仪器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0" y="6396335"/>
            <a:ext cx="226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传统的</a:t>
            </a:r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GPIB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卡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1550" y="6396335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有</a:t>
            </a:r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总线的</a:t>
            </a:r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GPIB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卡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54900" y="895350"/>
            <a:ext cx="168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GPIB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电缆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4900" y="2362200"/>
            <a:ext cx="168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USB-GPIB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电缆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12.1.6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仪器与计算机互联总线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00650"/>
          </a:xfrm>
        </p:spPr>
        <p:txBody>
          <a:bodyPr>
            <a:normAutofit fontScale="92500"/>
          </a:bodyPr>
          <a:lstStyle/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SCSI</a:t>
            </a:r>
            <a:r>
              <a:rPr lang="zh-CN" alt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   小型计算机系统接口</a:t>
            </a:r>
            <a:endParaRPr lang="en-US" altLang="zh-CN" sz="3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它不仅作硬盘接口，也广泛用于小型机的高速数据传输，有应用范围广、多任务、带宽大、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占用率低及热插拔等优点。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1979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年以来，出现了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 1/ 2/ 3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Ultra2/3/60/320 SCSI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等多个版本，数据线从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位增宽到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16/32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位，接口带宽从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4MB/s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发展到了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320MB/s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支持多种接口类型，包括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DB-25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接插头以及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50/68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针不同密度的接插头，传输距离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7.1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米，最多连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外设，如高速硬盘、磁带机、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CD-ROM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、可擦写光盘、打印机、扫描仪、通讯设备和高速数据采集系统等。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300" y="717550"/>
            <a:ext cx="3492500" cy="2220912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50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脚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SCSI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总线接口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 3" panose="05040102010807070707"/>
              </a:rPr>
              <a:t></a:t>
            </a:r>
            <a:b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68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脚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SCSI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总线接口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 3" panose="05040102010807070707"/>
              </a:rPr>
              <a:t></a:t>
            </a:r>
            <a:b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80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脚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SCSI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总线接口</a:t>
            </a:r>
            <a:r>
              <a:rPr lang="zh-CN" alt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 3" panose="05040102010807070707"/>
              </a:rPr>
              <a:t>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 descr="SCSI接口示意图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050" y="584200"/>
            <a:ext cx="3962400" cy="24955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SCSI电缆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3740150"/>
            <a:ext cx="3306039" cy="204469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8" name="图片 7" descr="SCSI接口硬盘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3295650"/>
            <a:ext cx="3979333" cy="29845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2" name="TextBox 11"/>
          <p:cNvSpPr txBox="1"/>
          <p:nvPr/>
        </p:nvSpPr>
        <p:spPr>
          <a:xfrm>
            <a:off x="6216650" y="5873750"/>
            <a:ext cx="146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SCSI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电缆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000" y="6396335"/>
            <a:ext cx="368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68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脚</a:t>
            </a:r>
            <a:r>
              <a:rPr lang="en-US" altLang="zh-CN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SCSI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接口的硬盘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12.1.6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仪器与计算机互联总线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229600" cy="470916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MXI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  多系统扩展接口总线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Multi-system eXtension Interface bus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1989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公司推出的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位高速并行互连总线，速度可达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23Mbps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，传输距离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米。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采用硬件映象通讯，一根电缆上可接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MXI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器件，通过读写相应地址空间，便可访问其它器件的资源，无需软件协议。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基于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VXI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总线的测控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机箱大都用这种总线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与计算机互连。</a:t>
            </a:r>
            <a:endParaRPr lang="zh-CN" altLang="en-US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MXI机箱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0" y="4095750"/>
            <a:ext cx="4305300" cy="23876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总线概述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93800" y="2095500"/>
            <a:ext cx="7200900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.1  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总线的分类</a:t>
            </a:r>
            <a:endParaRPr lang="zh-CN" altLang="en-US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.1.2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总线的主要性能指标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12.1.3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总线标准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12.1.4   PC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系列总线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12.1.5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测控机箱底版总线</a:t>
            </a:r>
            <a:r>
              <a:rPr lang="en-US" altLang="zh-CN" sz="3600" b="1" dirty="0" smtClean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*</a:t>
            </a:r>
            <a:endParaRPr lang="en-US" altLang="zh-CN" sz="3600" b="1" dirty="0" smtClean="0">
              <a:solidFill>
                <a:srgbClr val="FF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12.1.6  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仪器与计算机互联总线</a:t>
            </a:r>
            <a:r>
              <a:rPr lang="en-US" altLang="zh-CN" sz="3600" b="1" dirty="0" smtClean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*</a:t>
            </a:r>
            <a:endParaRPr lang="en-US" altLang="zh-CN" sz="3600" b="1" dirty="0" smtClean="0">
              <a:solidFill>
                <a:srgbClr val="FF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1" dirty="0" smtClean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  *</a:t>
            </a:r>
            <a:r>
              <a:rPr lang="zh-CN" altLang="en-US" sz="2800" b="1" dirty="0" smtClean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供选用</a:t>
            </a:r>
            <a:endParaRPr lang="en-US" altLang="zh-CN" sz="2800" b="1" dirty="0" smtClean="0">
              <a:solidFill>
                <a:srgbClr val="FF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06400"/>
            <a:ext cx="8229600" cy="674688"/>
          </a:xfrm>
        </p:spPr>
        <p:txBody>
          <a:bodyPr>
            <a:no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12.1.1  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总线的分类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295400"/>
            <a:ext cx="8372475" cy="5283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总线技术应用于芯片内部各功能部件的连接，各芯片间互联，主板和适配器卡的连接，计算机与外设间的连接，工业控制中的现场总线等。</a:t>
            </a:r>
            <a:endParaRPr lang="zh-CN" altLang="en-US" dirty="0" smtClean="0"/>
          </a:p>
          <a:p>
            <a:r>
              <a:rPr lang="zh-CN" altLang="en-US" dirty="0" smtClean="0"/>
              <a:t>根据总线</a:t>
            </a:r>
            <a:r>
              <a:rPr lang="zh-CN" altLang="en-US" dirty="0" smtClean="0">
                <a:solidFill>
                  <a:srgbClr val="00FF00"/>
                </a:solidFill>
              </a:rPr>
              <a:t>信号传输类型</a:t>
            </a:r>
            <a:r>
              <a:rPr lang="zh-CN" altLang="en-US" dirty="0" smtClean="0"/>
              <a:t>，分为数据总线、地址总线、控制总线和电源总线。</a:t>
            </a:r>
            <a:endParaRPr lang="en-US" altLang="zh-CN" dirty="0" smtClean="0"/>
          </a:p>
          <a:p>
            <a:r>
              <a:rPr lang="zh-CN" altLang="en-US" dirty="0" smtClean="0"/>
              <a:t>根据总线</a:t>
            </a:r>
            <a:r>
              <a:rPr lang="zh-CN" altLang="en-US" dirty="0" smtClean="0">
                <a:solidFill>
                  <a:srgbClr val="00FF00"/>
                </a:solidFill>
              </a:rPr>
              <a:t>在系统中位置</a:t>
            </a:r>
            <a:r>
              <a:rPr lang="zh-CN" altLang="en-US" dirty="0" smtClean="0"/>
              <a:t>，分为片内总线、片间总线、内总线和外总线。</a:t>
            </a:r>
            <a:endParaRPr lang="en-US" altLang="zh-CN" dirty="0" smtClean="0"/>
          </a:p>
          <a:p>
            <a:r>
              <a:rPr lang="zh-CN" altLang="en-US" dirty="0" smtClean="0"/>
              <a:t>根据总线</a:t>
            </a:r>
            <a:r>
              <a:rPr lang="zh-CN" altLang="en-US" dirty="0" smtClean="0">
                <a:solidFill>
                  <a:srgbClr val="00FF00"/>
                </a:solidFill>
              </a:rPr>
              <a:t>数据传输方式</a:t>
            </a:r>
            <a:r>
              <a:rPr lang="zh-CN" altLang="en-US" dirty="0" smtClean="0"/>
              <a:t>，分为串行、并行总线。</a:t>
            </a:r>
            <a:endParaRPr lang="en-US" altLang="zh-CN" dirty="0" smtClean="0"/>
          </a:p>
          <a:p>
            <a:r>
              <a:rPr lang="zh-CN" altLang="en-US" dirty="0" smtClean="0"/>
              <a:t>在工业控制应用场合，则分为片间总线、板级总线以及机箱总线、设备互连总线、现场总线及网络总线等。</a:t>
            </a:r>
            <a:endParaRPr lang="zh-CN" altLang="en-US" dirty="0" smtClean="0"/>
          </a:p>
          <a:p>
            <a:pPr marL="352425" indent="-352425"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</a:pP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495300"/>
            <a:ext cx="8229600" cy="18224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 smtClean="0"/>
              <a:t>下面的总线结构示意图表明片间总线、内总线、外总线的层次关系。</a:t>
            </a:r>
            <a:r>
              <a:rPr lang="zh-CN" altLang="en-US" sz="2600" dirty="0" smtClean="0">
                <a:solidFill>
                  <a:srgbClr val="00FF00"/>
                </a:solidFill>
              </a:rPr>
              <a:t>内总线</a:t>
            </a:r>
            <a:r>
              <a:rPr lang="zh-CN" altLang="en-US" sz="2600" dirty="0" smtClean="0"/>
              <a:t>将各种功能模板与主机板连接，构成一台功能完整的计算机；</a:t>
            </a:r>
            <a:r>
              <a:rPr lang="zh-CN" altLang="en-US" sz="2600" dirty="0" smtClean="0">
                <a:solidFill>
                  <a:srgbClr val="00FF00"/>
                </a:solidFill>
              </a:rPr>
              <a:t>外总线</a:t>
            </a:r>
            <a:r>
              <a:rPr lang="zh-CN" altLang="en-US" sz="2600" dirty="0" smtClean="0"/>
              <a:t>将计算机与外设、数据采集设备、局域网乃至另一台计算机连接，进行通信与信息交换，构成一个实用系统。</a:t>
            </a:r>
            <a:endParaRPr lang="zh-CN" altLang="en-US" sz="2600" dirty="0" smtClean="0"/>
          </a:p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93800" y="2317750"/>
            <a:ext cx="6927422" cy="404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片内总线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9300" y="1295400"/>
            <a:ext cx="7715250" cy="496951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片内总线（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On-chip Bus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）也叫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元件级总线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，是集成电路内部连接各功能单元的信息通路。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6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的片内总线连接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ALU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、寄存器、控制器等部件，由芯片生产厂家设计。</a:t>
            </a:r>
            <a:endParaRPr lang="zh-CN" altLang="en-US" sz="2600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631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sz="3200" dirty="0" smtClean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片间总线</a:t>
            </a:r>
            <a:endParaRPr lang="zh-CN" altLang="en-US" sz="32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2050"/>
            <a:ext cx="8229600" cy="45339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片间总线（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 Bus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）也叫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片总线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，它限制在一块电路板内，实现板内各元器件的互连。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400"/>
              </a:spcBef>
              <a:buNone/>
            </a:pPr>
            <a:r>
              <a:rPr lang="zh-CN" altLang="en-US" sz="2600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主板上实现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与存储器、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接口、译码电路之间连接的地址、数据、控制和电源总线。</a:t>
            </a:r>
            <a:endParaRPr lang="en-US" altLang="zh-CN" sz="2600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各种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扩展卡上的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solidFill>
                  <a:schemeClr val="bg2">
                    <a:lumMod val="10000"/>
                    <a:lumOff val="9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接口等也通过片间总线连接。</a:t>
            </a:r>
            <a:endParaRPr lang="en-US" altLang="zh-CN" sz="2600" dirty="0" smtClean="0">
              <a:solidFill>
                <a:schemeClr val="bg2">
                  <a:lumMod val="10000"/>
                  <a:lumOff val="90000"/>
                </a:schemeClr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各板卡只是个子系统，是个局部，因此片间总线也称为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局部总线（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Bus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zh-CN" altLang="en-US" dirty="0" smtClean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7414</Words>
  <Application>WPS 演示</Application>
  <PresentationFormat>全屏显示(4:3)</PresentationFormat>
  <Paragraphs>373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9" baseType="lpstr">
      <vt:lpstr>Arial</vt:lpstr>
      <vt:lpstr>宋体</vt:lpstr>
      <vt:lpstr>Wingdings</vt:lpstr>
      <vt:lpstr>Times New Roman</vt:lpstr>
      <vt:lpstr>华文隶书</vt:lpstr>
      <vt:lpstr>楷体_GB2312</vt:lpstr>
      <vt:lpstr>Wingdings</vt:lpstr>
      <vt:lpstr>Wingdings 3</vt:lpstr>
      <vt:lpstr>Wingdings 2</vt:lpstr>
      <vt:lpstr>华文琥珀</vt:lpstr>
      <vt:lpstr>方正姚体</vt:lpstr>
      <vt:lpstr>华文中宋</vt:lpstr>
      <vt:lpstr>黑体</vt:lpstr>
      <vt:lpstr>微软雅黑</vt:lpstr>
      <vt:lpstr>Arial Unicode MS</vt:lpstr>
      <vt:lpstr>新宋体</vt:lpstr>
      <vt:lpstr>仿宋_GB2312</vt:lpstr>
      <vt:lpstr>Lucida Sans</vt:lpstr>
      <vt:lpstr>Book Antiqua</vt:lpstr>
      <vt:lpstr>仿宋</vt:lpstr>
      <vt:lpstr>顶峰</vt:lpstr>
      <vt:lpstr>第12章 总线技术</vt:lpstr>
      <vt:lpstr>PowerPoint 演示文稿</vt:lpstr>
      <vt:lpstr>§12.1  总线概述</vt:lpstr>
      <vt:lpstr>总线概述</vt:lpstr>
      <vt:lpstr>§12.1  总线概述</vt:lpstr>
      <vt:lpstr>12.1.1  总线的分类</vt:lpstr>
      <vt:lpstr>PowerPoint 演示文稿</vt:lpstr>
      <vt:lpstr>1.片内总线</vt:lpstr>
      <vt:lpstr>2.片间总线</vt:lpstr>
      <vt:lpstr>3.内总线</vt:lpstr>
      <vt:lpstr>4.外总线</vt:lpstr>
      <vt:lpstr>4.外总线</vt:lpstr>
      <vt:lpstr>4.外总线</vt:lpstr>
      <vt:lpstr>§12.1  总线概述</vt:lpstr>
      <vt:lpstr>12.1.2  总线的主要性能指标</vt:lpstr>
      <vt:lpstr>12.1.2  总线的主要性能指标</vt:lpstr>
      <vt:lpstr>12.1.2  总线的主要性能指标</vt:lpstr>
      <vt:lpstr>12.1.2  总线的主要性能指标</vt:lpstr>
      <vt:lpstr>§12.1  总线概述</vt:lpstr>
      <vt:lpstr>12.1.3  总线标准</vt:lpstr>
      <vt:lpstr>12.1.3  总线标准</vt:lpstr>
      <vt:lpstr>§12.1  总线概述</vt:lpstr>
      <vt:lpstr>12.1.4   PC系列总线</vt:lpstr>
      <vt:lpstr>PC总线</vt:lpstr>
      <vt:lpstr>PowerPoint 演示文稿</vt:lpstr>
      <vt:lpstr>12.1.4   PC系列总线</vt:lpstr>
      <vt:lpstr>ISA总线信号的定义</vt:lpstr>
      <vt:lpstr>ISA插槽和扩展卡</vt:lpstr>
      <vt:lpstr>12.1.4   PC系列总线</vt:lpstr>
      <vt:lpstr>12.1.4   PC系列总线</vt:lpstr>
      <vt:lpstr>EISA总线I/O插槽</vt:lpstr>
      <vt:lpstr>§12.1  总线概述</vt:lpstr>
      <vt:lpstr>12.1.5  测控机箱底版总线</vt:lpstr>
      <vt:lpstr>STD总线工控机机架和插卡</vt:lpstr>
      <vt:lpstr>12.1.5  测控机箱底版总线</vt:lpstr>
      <vt:lpstr>12.1.5  测控机箱底版总线</vt:lpstr>
      <vt:lpstr>12.1.5  测控机箱底版总线</vt:lpstr>
      <vt:lpstr>12.1.5  测控机箱底版总线</vt:lpstr>
      <vt:lpstr>12.1.5  测控机箱底版总线</vt:lpstr>
      <vt:lpstr>12.1.5  测控机箱底版总线</vt:lpstr>
      <vt:lpstr>12.1.5  测控机箱底版总线</vt:lpstr>
      <vt:lpstr>§12.1  总线概述</vt:lpstr>
      <vt:lpstr>12.1.6  仪器与计算机互联总线</vt:lpstr>
      <vt:lpstr>12.1.6  仪器与计算机互联总线</vt:lpstr>
      <vt:lpstr>PowerPoint 演示文稿</vt:lpstr>
      <vt:lpstr>12.1.6  仪器与计算机互联总线</vt:lpstr>
      <vt:lpstr>50脚SCSI总线接口  68脚SCSI总线接口  80脚SCSI总线接口</vt:lpstr>
      <vt:lpstr>12.1.6  仪器与计算机互联总线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417</cp:revision>
  <dcterms:created xsi:type="dcterms:W3CDTF">2003-06-02T09:23:00Z</dcterms:created>
  <dcterms:modified xsi:type="dcterms:W3CDTF">2018-11-05T08:51:36Z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