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574" r:id="rId3"/>
    <p:sldId id="703" r:id="rId4"/>
    <p:sldId id="761" r:id="rId5"/>
    <p:sldId id="598" r:id="rId6"/>
    <p:sldId id="753" r:id="rId7"/>
    <p:sldId id="752" r:id="rId8"/>
    <p:sldId id="751" r:id="rId9"/>
    <p:sldId id="754" r:id="rId10"/>
    <p:sldId id="765" r:id="rId11"/>
    <p:sldId id="762" r:id="rId12"/>
    <p:sldId id="760" r:id="rId13"/>
    <p:sldId id="808" r:id="rId14"/>
    <p:sldId id="763" r:id="rId15"/>
    <p:sldId id="750" r:id="rId16"/>
    <p:sldId id="764" r:id="rId17"/>
    <p:sldId id="802" r:id="rId18"/>
    <p:sldId id="759" r:id="rId19"/>
    <p:sldId id="803" r:id="rId20"/>
    <p:sldId id="811" r:id="rId21"/>
    <p:sldId id="805" r:id="rId22"/>
    <p:sldId id="809" r:id="rId23"/>
    <p:sldId id="755" r:id="rId24"/>
    <p:sldId id="806" r:id="rId25"/>
    <p:sldId id="810" r:id="rId26"/>
    <p:sldId id="767" r:id="rId27"/>
    <p:sldId id="766" r:id="rId28"/>
    <p:sldId id="768" r:id="rId29"/>
    <p:sldId id="771" r:id="rId30"/>
    <p:sldId id="807" r:id="rId31"/>
    <p:sldId id="770" r:id="rId32"/>
    <p:sldId id="769" r:id="rId33"/>
    <p:sldId id="773" r:id="rId34"/>
    <p:sldId id="772" r:id="rId35"/>
    <p:sldId id="774" r:id="rId36"/>
    <p:sldId id="776" r:id="rId37"/>
    <p:sldId id="775" r:id="rId38"/>
    <p:sldId id="777" r:id="rId39"/>
    <p:sldId id="749" r:id="rId40"/>
    <p:sldId id="779" r:id="rId41"/>
    <p:sldId id="778" r:id="rId42"/>
    <p:sldId id="781" r:id="rId43"/>
    <p:sldId id="748" r:id="rId44"/>
    <p:sldId id="756" r:id="rId45"/>
    <p:sldId id="782" r:id="rId46"/>
    <p:sldId id="747" r:id="rId47"/>
    <p:sldId id="784" r:id="rId48"/>
    <p:sldId id="783" r:id="rId49"/>
    <p:sldId id="757" r:id="rId50"/>
    <p:sldId id="788" r:id="rId51"/>
    <p:sldId id="786" r:id="rId52"/>
    <p:sldId id="785" r:id="rId53"/>
    <p:sldId id="789" r:id="rId54"/>
    <p:sldId id="794" r:id="rId55"/>
    <p:sldId id="746" r:id="rId56"/>
    <p:sldId id="793" r:id="rId57"/>
    <p:sldId id="792" r:id="rId58"/>
    <p:sldId id="791" r:id="rId59"/>
    <p:sldId id="796" r:id="rId60"/>
    <p:sldId id="798" r:id="rId61"/>
    <p:sldId id="797" r:id="rId62"/>
    <p:sldId id="758" r:id="rId63"/>
    <p:sldId id="799" r:id="rId64"/>
    <p:sldId id="795" r:id="rId65"/>
    <p:sldId id="800" r:id="rId66"/>
    <p:sldId id="801" r:id="rId67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99"/>
    <a:srgbClr val="FFFF00"/>
    <a:srgbClr val="FF66FF"/>
    <a:srgbClr val="33CCFF"/>
    <a:srgbClr val="FF9933"/>
    <a:srgbClr val="00CC00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>
        <p:scale>
          <a:sx n="66" d="100"/>
          <a:sy n="66" d="100"/>
        </p:scale>
        <p:origin x="-3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02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handoutMaster" Target="handoutMasters/handoutMaster1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>
              <a:buClr>
                <a:srgbClr val="00FF00"/>
              </a:buClr>
              <a:buSzPct val="85000"/>
              <a:buFont typeface="Wingdings" panose="05000000000000000000" pitchFamily="2" charset="2"/>
              <a:buChar char="Ø"/>
              <a:defRPr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12.4</a:t>
            </a:r>
            <a:r>
              <a:rPr lang="en-US" altLang="zh-CN" sz="1800" b="1" baseline="0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USB</a:t>
            </a:r>
            <a:r>
              <a:rPr lang="zh-CN" altLang="en-US" sz="1800" b="1" baseline="0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1800" b="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50100" y="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总线技术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600" b="1" kern="1200" cap="none" baseline="0">
          <a:ln w="6350">
            <a:noFill/>
          </a:ln>
          <a:solidFill>
            <a:srgbClr val="00FF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</p:titleStyle>
    <p:bodyStyle>
      <a:lvl1pPr marL="365125" indent="-365125" algn="l" rtl="0" eaLnBrk="1" latinLnBrk="0" hangingPunct="1">
        <a:spcBef>
          <a:spcPct val="20000"/>
        </a:spcBef>
        <a:buClr>
          <a:srgbClr val="FFFF00"/>
        </a:buClr>
        <a:buSzPct val="84000"/>
        <a:buFont typeface="Wingdings" panose="05000000000000000000" pitchFamily="2" charset="2"/>
        <a:buChar char="l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n-cs"/>
        </a:defRPr>
      </a:lvl1pPr>
      <a:lvl2pPr marL="92075" indent="0" algn="l" rtl="0" eaLnBrk="1" latinLnBrk="0" hangingPunct="1">
        <a:spcBef>
          <a:spcPct val="20000"/>
        </a:spcBef>
        <a:buClr>
          <a:srgbClr val="00FF00"/>
        </a:buClr>
        <a:buSzPct val="80000"/>
        <a:buFont typeface="Wingdings" panose="05000000000000000000" pitchFamily="2" charset="2"/>
        <a:buChar char="n"/>
        <a:defRPr kumimoji="0"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2628900"/>
            <a:ext cx="7772400" cy="3111500"/>
          </a:xfrm>
        </p:spPr>
        <p:txBody>
          <a:bodyPr>
            <a:normAutofit/>
          </a:bodyPr>
          <a:lstStyle/>
          <a:p>
            <a:pPr lvl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6000" dirty="0" smtClean="0">
                <a:solidFill>
                  <a:srgbClr val="FFFF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6000" dirty="0" smtClean="0">
                <a:solidFill>
                  <a:srgbClr val="00FF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总线技术</a:t>
            </a:r>
            <a:endParaRPr lang="zh-CN" altLang="en-US" sz="6000" kern="5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93700" y="89535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.4.2  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）增加了新的电源管理功能。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传输采用中断驱动协议，在有中断请求数据传输之前，可让设备转入待机、休眠和暂停等低功耗状态。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）能让主机为外设提供更多电源功率。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新的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针接口可提供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900mA/+5V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电源，从而能将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应用于无线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适配器、充电电池、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照明和迷你风扇等。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）能让主机更快识别器件。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）进一步提高了数据处理效率。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.4.2  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USB OTG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协议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2700" algn="just">
              <a:lnSpc>
                <a:spcPct val="11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应用领域的扩大，人们希望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设备能摆脱主机控制，两个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设备能直接互连。由此诞生了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OTG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On-The-Go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，正在进行中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协议。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年公布了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OTG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，之后又发布了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USB2.0 OTG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，它实际上是对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的补充，在完全兼容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USB2.0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基础上，增加了电源管理功能。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设备将完全抛开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，既可作主机，也可当外设，与另一个设备进行点对点通讯，直接交换数据的速度达到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480Mbps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这样，不需计算机参与，既可把数码相机连到打印机上打印照片，也可将它与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盘或移动硬盘连接进行照片下载。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MAX3301E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Maxim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公司的一款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OTG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收发器，可用于两用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OTG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外设的设计。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 OTG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的应用例子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 descr="USB-OTG应用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0" y="1428750"/>
            <a:ext cx="4800600" cy="45592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200" y="47180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移动硬盘</a:t>
            </a:r>
            <a:endParaRPr lang="zh-CN" altLang="en-US" b="1" dirty="0">
              <a:solidFill>
                <a:schemeClr val="bg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图片 5" descr="USB2-OTG电缆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50" y="2540000"/>
            <a:ext cx="3248025" cy="2305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2250" y="50292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effectLst/>
              </a:rPr>
              <a:t>OTG</a:t>
            </a:r>
            <a:r>
              <a:rPr lang="zh-CN" altLang="en-US" b="1" dirty="0" smtClean="0">
                <a:solidFill>
                  <a:srgbClr val="FFFF00"/>
                </a:solidFill>
                <a:effectLst/>
              </a:rPr>
              <a:t>插头</a:t>
            </a:r>
            <a:endParaRPr lang="zh-CN" altLang="en-US" b="1" dirty="0"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.4.2  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年又颁布了无线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规范的最新扩展。它定义了一个易用的无线接口，具有有线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技术的高速率和安全性。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米内达到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480Mb/s 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米为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110Mb/s 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.4  USB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8350" y="2095500"/>
            <a:ext cx="6356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.4.1  USB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 特点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.4.2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规范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12.4.3  USB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接口规范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12.4.4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的数据编码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12.4.5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的传输方式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12.4.6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包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12.4.7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设备的枚举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12.4.3  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接口规范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806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接口的机械规范</a:t>
            </a:r>
            <a:endParaRPr lang="zh-CN" altLang="en-US" sz="3200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的产品标识（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上图：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产品标识，出现在所有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插头上。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中图：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USB2.0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（高速）产品标识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下图：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（超高速）产品标识</a:t>
            </a:r>
            <a:endParaRPr lang="zh-CN" altLang="en-US" sz="2600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F:\0-新书写作\1编写-资料\12章-总线\插图-参考\USB-logo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05400" y="1250950"/>
            <a:ext cx="3158010" cy="3200400"/>
          </a:xfrm>
          <a:prstGeom prst="rect">
            <a:avLst/>
          </a:prstGeom>
          <a:noFill/>
        </p:spPr>
      </p:pic>
      <p:pic>
        <p:nvPicPr>
          <p:cNvPr id="5" name="图片 4" descr="USB3.0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540250"/>
            <a:ext cx="3154108" cy="1833563"/>
          </a:xfrm>
          <a:prstGeom prst="rect">
            <a:avLst/>
          </a:prstGeom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450850"/>
            <a:ext cx="8229600" cy="142081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连接器</a:t>
            </a:r>
            <a:b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分为标准口和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Mini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口两类，各包括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两种规格。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540250"/>
            <a:ext cx="8540750" cy="17780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自左至右：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Mini-A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插头、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Mini-B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插头、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插头、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插座、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插头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zh-CN" altLang="en-US" dirty="0"/>
          </a:p>
        </p:txBody>
      </p:sp>
      <p:pic>
        <p:nvPicPr>
          <p:cNvPr id="4" name="Picture 3" descr="F:\0-新书写作\1编写-资料\12章-总线\插图-草稿\图12-8 USB插头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2139950"/>
            <a:ext cx="8594473" cy="21780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495300"/>
            <a:ext cx="8229600" cy="137795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标准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  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A/B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型接口</a:t>
            </a:r>
            <a:br>
              <a:rPr lang="en-US" altLang="zh-CN" sz="29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zh-CN" altLang="en-US" sz="2600" dirty="0" smtClean="0">
                <a:solidFill>
                  <a:srgbClr val="FFFF00"/>
                </a:solidFill>
              </a:rPr>
            </a:br>
            <a:endParaRPr lang="zh-CN" altLang="en-US" sz="2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USB信号定义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4406900"/>
            <a:ext cx="5588000" cy="2070100"/>
          </a:xfrm>
          <a:prstGeom prst="rect">
            <a:avLst/>
          </a:prstGeom>
        </p:spPr>
      </p:pic>
      <p:pic>
        <p:nvPicPr>
          <p:cNvPr id="9" name="图片 8" descr="USB接口信号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184400"/>
            <a:ext cx="4068345" cy="2089150"/>
          </a:xfrm>
          <a:prstGeom prst="rect">
            <a:avLst/>
          </a:prstGeom>
        </p:spPr>
      </p:pic>
      <p:pic>
        <p:nvPicPr>
          <p:cNvPr id="6" name="图片 5" descr="USB A-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473200"/>
            <a:ext cx="4089400" cy="28277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05350" y="1562100"/>
            <a:ext cx="16450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上行</a:t>
            </a:r>
            <a:r>
              <a:rPr lang="en-US" b="1" dirty="0" smtClean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插头</a:t>
            </a:r>
            <a:endParaRPr lang="en-US" altLang="zh-CN" b="1" dirty="0" smtClean="0">
              <a:solidFill>
                <a:srgbClr val="00B050"/>
              </a:solidFill>
              <a:effectLst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 smtClean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连主机</a:t>
            </a:r>
            <a:endParaRPr lang="zh-CN" altLang="en-US" b="1" dirty="0">
              <a:solidFill>
                <a:srgbClr val="00B050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94550" y="4318000"/>
            <a:ext cx="16273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下行</a:t>
            </a:r>
            <a:r>
              <a:rPr lang="en-US" b="1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插头</a:t>
            </a:r>
            <a:endParaRPr lang="en-US" altLang="zh-CN" b="1" dirty="0" smtClean="0">
              <a:solidFill>
                <a:srgbClr val="FFFF00"/>
              </a:solidFill>
              <a:effectLst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 smtClean="0">
                <a:solidFill>
                  <a:srgbClr val="FFFF00"/>
                </a:solidFill>
                <a:effectLst/>
                <a:cs typeface="Times New Roman" panose="02020603050405020304" pitchFamily="18" charset="0"/>
              </a:rPr>
              <a:t>接打印机</a:t>
            </a:r>
            <a:endParaRPr lang="zh-CN" altLang="en-US" b="1" dirty="0"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39750"/>
            <a:ext cx="3822700" cy="84455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Mini USB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A/B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型接口</a:t>
            </a:r>
            <a:endParaRPr lang="zh-CN" altLang="en-US" sz="26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内容占位符 4" descr="MiniUSB插头定义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8150" y="1828800"/>
            <a:ext cx="3467100" cy="1647825"/>
          </a:xfrm>
        </p:spPr>
      </p:pic>
      <p:sp>
        <p:nvSpPr>
          <p:cNvPr id="7" name="TextBox 6"/>
          <p:cNvSpPr txBox="1"/>
          <p:nvPr/>
        </p:nvSpPr>
        <p:spPr>
          <a:xfrm>
            <a:off x="6305550" y="4140200"/>
            <a:ext cx="2584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在</a:t>
            </a:r>
            <a:r>
              <a:rPr 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D+</a:t>
            </a:r>
            <a:r>
              <a:rPr lang="zh-CN" alt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和地之间插入了一个</a:t>
            </a:r>
            <a:r>
              <a:rPr 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ID</a:t>
            </a:r>
            <a:r>
              <a:rPr lang="zh-CN" alt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信号</a:t>
            </a:r>
            <a:r>
              <a:rPr lang="en-US" altLang="zh-CN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型接地，</a:t>
            </a:r>
            <a:r>
              <a:rPr 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型悬空。</a:t>
            </a:r>
            <a:endParaRPr lang="en-US" altLang="zh-CN" b="1" dirty="0" smtClean="0">
              <a:solidFill>
                <a:srgbClr val="FFFF00"/>
              </a:solidFill>
              <a:effectLst/>
            </a:endParaRPr>
          </a:p>
          <a:p>
            <a:endParaRPr lang="zh-CN" altLang="en-US" dirty="0"/>
          </a:p>
        </p:txBody>
      </p:sp>
      <p:pic>
        <p:nvPicPr>
          <p:cNvPr id="8" name="图片 7" descr="USB mini定义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695700"/>
            <a:ext cx="5886003" cy="2682875"/>
          </a:xfrm>
          <a:prstGeom prst="rect">
            <a:avLst/>
          </a:prstGeom>
        </p:spPr>
      </p:pic>
      <p:pic>
        <p:nvPicPr>
          <p:cNvPr id="9" name="图片 8" descr="USB mini电缆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673100"/>
            <a:ext cx="4533900" cy="28003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83100" y="1206500"/>
            <a:ext cx="195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cs typeface="Times New Roman" panose="02020603050405020304" pitchFamily="18" charset="0"/>
              </a:rPr>
              <a:t>下行</a:t>
            </a:r>
            <a:r>
              <a:rPr lang="en-US" altLang="zh-CN" b="1" dirty="0" smtClean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cs typeface="Times New Roman" panose="02020603050405020304" pitchFamily="18" charset="0"/>
              </a:rPr>
              <a:t>Mini B</a:t>
            </a:r>
            <a:endParaRPr lang="en-US" altLang="zh-CN" b="1" dirty="0" smtClean="0">
              <a:solidFill>
                <a:schemeClr val="bg2">
                  <a:lumMod val="75000"/>
                  <a:lumOff val="25000"/>
                </a:schemeClr>
              </a:solidFill>
              <a:effectLst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 smtClean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cs typeface="Times New Roman" panose="02020603050405020304" pitchFamily="18" charset="0"/>
              </a:rPr>
              <a:t>插头</a:t>
            </a:r>
            <a:endParaRPr lang="zh-CN" altLang="en-US" b="1" dirty="0">
              <a:solidFill>
                <a:schemeClr val="bg2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05600" y="2984500"/>
            <a:ext cx="163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上行</a:t>
            </a:r>
            <a:r>
              <a:rPr lang="en-US" b="1" dirty="0" smtClean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插头</a:t>
            </a:r>
            <a:endParaRPr lang="zh-CN" altLang="en-US" b="1" dirty="0">
              <a:solidFill>
                <a:srgbClr val="00B050"/>
              </a:solidFill>
              <a:effectLst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Mini A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Mini B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接口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150" y="5607050"/>
            <a:ext cx="648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此外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,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有的厂家还使用不同的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Mini USB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接口，如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Mini B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型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针，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Mini B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型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8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针，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Mini B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型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8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针</a:t>
            </a:r>
            <a:r>
              <a:rPr lang="en-US" altLang="zh-CN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2x4</a:t>
            </a:r>
            <a:r>
              <a:rPr lang="zh-CN" altLang="en-US" sz="22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等。</a:t>
            </a:r>
            <a:endParaRPr lang="zh-CN" altLang="en-US" sz="2200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图片 5" descr="USB MiniAB图解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0" y="1250950"/>
            <a:ext cx="5734050" cy="4238625"/>
          </a:xfrm>
          <a:prstGeom prst="rect">
            <a:avLst/>
          </a:prstGeom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.4  USB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r>
              <a:rPr lang="en-US" altLang="zh-CN" sz="480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 Micro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USB micro端视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0" y="3206750"/>
            <a:ext cx="3785856" cy="28448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内容占位符 3"/>
          <p:cNvSpPr txBox="1">
            <a:spLocks noGrp="1"/>
          </p:cNvSpPr>
          <p:nvPr>
            <p:ph idx="1"/>
          </p:nvPr>
        </p:nvSpPr>
        <p:spPr>
          <a:xfrm>
            <a:off x="571500" y="11176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altLang="zh-CN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zh-CN" altLang="en-US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年进一步发布了</a:t>
            </a:r>
            <a:r>
              <a:rPr lang="en-US" altLang="zh-CN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</a:t>
            </a:r>
            <a:r>
              <a:rPr lang="zh-CN" altLang="en-US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口，属于</a:t>
            </a:r>
            <a:r>
              <a:rPr lang="en-US" altLang="zh-CN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USB2.0</a:t>
            </a:r>
            <a:r>
              <a:rPr lang="zh-CN" altLang="en-US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的便携版本，</a:t>
            </a:r>
            <a:r>
              <a:rPr lang="en-US" altLang="zh-CN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线，有</a:t>
            </a:r>
            <a:r>
              <a:rPr lang="en-US" altLang="zh-CN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A/B</a:t>
            </a:r>
            <a:r>
              <a:rPr lang="zh-CN" altLang="en-US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插头、</a:t>
            </a:r>
            <a:r>
              <a:rPr lang="en-US" altLang="zh-CN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型插槽和支持</a:t>
            </a:r>
            <a:r>
              <a:rPr lang="en-US" altLang="zh-CN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OTG</a:t>
            </a:r>
            <a:r>
              <a:rPr lang="zh-CN" altLang="en-US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Micro-AB</a:t>
            </a:r>
            <a:r>
              <a:rPr lang="zh-CN" altLang="en-US" sz="2400" b="1" dirty="0" smtClean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插槽。接口体积更小，多用于卡片式数码相机，手机等设备上。</a:t>
            </a:r>
            <a:endParaRPr lang="en-US" altLang="zh-CN" sz="2400" b="1" dirty="0" smtClean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USB mic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2762250"/>
            <a:ext cx="3467100" cy="335525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MiniUSB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Micro USB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的对照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内容占位符 3" descr="USBmini-Micro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700" y="1784350"/>
            <a:ext cx="8229600" cy="353045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3191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USB3.0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接口有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A/B/BM/MINI/MICRO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等多种，通常组合进了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USB2.0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信号。</a:t>
            </a:r>
            <a:r>
              <a:rPr 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USB3.0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连接器的塑料部分规定为蓝色。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473200"/>
            <a:ext cx="3956050" cy="20447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型插头：</a:t>
            </a:r>
            <a:endParaRPr lang="en-US" altLang="zh-CN" sz="30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根粗线为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USB2.0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，较长的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+5V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和地能保证电源先接通；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根细线是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，上下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根各为接收和发送线，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中间为地。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USB3.0 插头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3606800"/>
            <a:ext cx="3644900" cy="273367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图片 7" descr="USB3.0插头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3606800"/>
            <a:ext cx="2592777" cy="27495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内容占位符 2"/>
          <p:cNvSpPr txBox="1"/>
          <p:nvPr/>
        </p:nvSpPr>
        <p:spPr>
          <a:xfrm>
            <a:off x="5149850" y="1695450"/>
            <a:ext cx="3359150" cy="155575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双层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BM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型插头：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大孔上下各有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2.0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线，小孔中是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线。</a:t>
            </a:r>
            <a:endParaRPr kumimoji="0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5125" marR="0" lvl="0" indent="-3651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3619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Micro-B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型连接器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 descr="USB2-USB3组合插头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2051050"/>
            <a:ext cx="5381625" cy="3009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图片 9" descr="USB3-Micro插头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50" y="2051050"/>
            <a:ext cx="2567851" cy="30226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 3.0 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电缆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图片 6" descr="USB 3电缆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3295650"/>
            <a:ext cx="5766946" cy="329254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27" name="Picture 3" descr="d:\My Documents\My Pictures\USB 3.0接口-goo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0800" y="1339850"/>
            <a:ext cx="4756150" cy="292978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设备的电气连接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995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如图，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USB2.0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电缆中的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是双绞信号线，传输表示数据的差分信号（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Signal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为设备提供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+5V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电源。连接线最长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，信号线要有屏蔽层以减小干扰。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图12-7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051300"/>
            <a:ext cx="7814887" cy="16922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361950"/>
            <a:ext cx="8229600" cy="29781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设备的连接：设备端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 kΩ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上拉电阻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，发送器端接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15K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下拉电阻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无设备连接时，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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0V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。设备接上，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+5V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，又经对方的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接地，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+5V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分压后使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。此电压保持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，计算机就认为已有设备接上。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都降到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以下，并持续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，表示设备已断开。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低为全速设备。低速设备要将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上，由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低、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高来区分。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12-7B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" y="3429000"/>
            <a:ext cx="6229735" cy="300118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设备及其体系结构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92506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是通用串行总线，运行过程中外设可被随时添加、设置、使用或拆除。一个完整的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系统，由安装在主机上的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主控制器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根集线器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）以及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集线器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等硬件，再加上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主控制器驱动程序、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总线驱动程序、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设备驱动程序等软件构成。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下面对这些概念做些简单介绍。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设备及其体系结构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49695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有三类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主机（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Host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驱动程序模块，对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设备进行配置并管理总线。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集线器（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个上游接口和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个（或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个）下游接口，以扩展连接多个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由中继器和控制器构成，对所接设备进行电源管理和信号分配，并检测和恢复总线故障。主机中有一个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，用来连接次级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即连在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总线上的外设，也叫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功能设备（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Function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0450" y="2762250"/>
            <a:ext cx="1733550" cy="800100"/>
          </a:xfrm>
        </p:spPr>
        <p:txBody>
          <a:bodyPr>
            <a:normAutofit fontScale="90000"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拖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</a:t>
            </a:r>
            <a:b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扩展器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图片 5" descr="USB扩展箱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700" y="361950"/>
            <a:ext cx="4953000" cy="2286000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7410450" y="5473700"/>
            <a:ext cx="1733550" cy="9779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主机板后面的</a:t>
            </a:r>
            <a:r>
              <a:rPr kumimoji="0" lang="en-US" altLang="zh-CN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</a:t>
            </a:r>
            <a:r>
              <a:rPr kumimoji="0" lang="zh-CN" altLang="en-US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插座</a:t>
            </a:r>
            <a:endParaRPr kumimoji="0" lang="zh-CN" altLang="en-US" sz="2400" b="1" i="0" u="none" strike="noStrike" kern="1200" cap="none" spc="0" normalizeH="0" baseline="0" noProof="0" dirty="0">
              <a:ln w="6350">
                <a:noFill/>
              </a:ln>
              <a:solidFill>
                <a:srgbClr val="FFFF00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图片 7" descr="USB插口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806700"/>
            <a:ext cx="6905625" cy="3695700"/>
          </a:xfrm>
          <a:prstGeom prst="rect">
            <a:avLst/>
          </a:prstGeom>
        </p:spPr>
      </p:pic>
      <p:pic>
        <p:nvPicPr>
          <p:cNvPr id="4098" name="Picture 2" descr="d:\My Documents\My Pictures\USB卡通扩展器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" y="450850"/>
            <a:ext cx="2114550" cy="2114550"/>
          </a:xfrm>
          <a:prstGeom prst="rect">
            <a:avLst/>
          </a:prstGeom>
          <a:noFill/>
        </p:spPr>
      </p:pic>
      <p:sp>
        <p:nvSpPr>
          <p:cNvPr id="9" name="标题 1"/>
          <p:cNvSpPr txBox="1"/>
          <p:nvPr/>
        </p:nvSpPr>
        <p:spPr>
          <a:xfrm>
            <a:off x="2616200" y="628650"/>
            <a:ext cx="1066800" cy="1778000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拖</a:t>
            </a:r>
            <a:r>
              <a:rPr kumimoji="0" lang="en-US" altLang="zh-CN" b="1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Times New Roman" panose="02020603050405020304" pitchFamily="18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</a:t>
            </a:r>
            <a:br>
              <a:rPr kumimoji="0" lang="en-US" altLang="zh-CN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zh-CN" altLang="en-US" sz="24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FF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扩展器</a:t>
            </a:r>
            <a:endParaRPr kumimoji="0" lang="zh-CN" altLang="en-US" sz="2400" b="1" i="0" u="none" strike="noStrike" kern="1200" cap="none" spc="0" normalizeH="0" baseline="0" noProof="0" dirty="0">
              <a:ln w="6350">
                <a:noFill/>
              </a:ln>
              <a:solidFill>
                <a:srgbClr val="FFFF00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2600" y="762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Serial Bus</a:t>
            </a:r>
            <a:r>
              <a:rPr lang="zh-CN" altLang="en-US" sz="31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）通用串行总线，是一种外部总线，用于电脑与外设的连接和通讯。</a:t>
            </a:r>
            <a:endParaRPr lang="zh-CN" altLang="en-US" dirty="0"/>
          </a:p>
        </p:txBody>
      </p:sp>
      <p:pic>
        <p:nvPicPr>
          <p:cNvPr id="3075" name="Picture 3" descr="d:\My Documents\My Pictures\USB无处不在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71900" y="2184400"/>
            <a:ext cx="5031220" cy="3779551"/>
          </a:xfrm>
          <a:prstGeom prst="rect">
            <a:avLst/>
          </a:prstGeom>
          <a:noFill/>
        </p:spPr>
      </p:pic>
      <p:sp>
        <p:nvSpPr>
          <p:cNvPr id="6" name="内容占位符 3"/>
          <p:cNvSpPr txBox="1"/>
          <p:nvPr/>
        </p:nvSpPr>
        <p:spPr>
          <a:xfrm>
            <a:off x="260350" y="2273300"/>
            <a:ext cx="3289300" cy="3962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R="0" lvl="0" algn="just" defTabSz="914400" rtl="0" eaLnBrk="1" fontAlgn="auto" latinLnBrk="0" hangingPunct="1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FFFF00"/>
              </a:buClr>
              <a:buSzPct val="85000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标准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1994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年底由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IBM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Compaq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Microsoft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等联合提出，很快被大量应用于鼠标、键盘、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盘、移动硬盘等多种外设，并随之成功替代大部分串口和并口，成为个人机和许多智能外设的必配接口。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65125" marR="0" lvl="0" indent="-3651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设备及其体系结构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206500"/>
            <a:ext cx="8229600" cy="16891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总线连接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可用菊花链形式扩充连到主机的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外设，形成图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12.8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的金字塔型结构，内部的物理连接是一个层叠的星型拓扑结构，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位于每个星的中心。最多可有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层，连接多达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127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个外设和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7100" y="2940050"/>
            <a:ext cx="7844952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设备及其体系结构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517650"/>
            <a:ext cx="7778750" cy="34671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的供电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可用外接电源供电，并为其每个下游插口提供</a:t>
            </a:r>
            <a:r>
              <a:rPr 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500mA</a:t>
            </a: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电流。</a:t>
            </a:r>
            <a:endParaRPr lang="en-US" altLang="zh-CN" sz="30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它也可通过总线供电，即从上游插口吸取</a:t>
            </a:r>
            <a:r>
              <a:rPr 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500mA</a:t>
            </a: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，自身消耗</a:t>
            </a:r>
            <a:r>
              <a:rPr 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100mA</a:t>
            </a: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，并为</a:t>
            </a:r>
            <a:r>
              <a:rPr 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个下游插口各提供</a:t>
            </a:r>
            <a:r>
              <a:rPr 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100mA</a:t>
            </a: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30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则能从上游吸取</a:t>
            </a:r>
            <a:r>
              <a:rPr 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900mA</a:t>
            </a:r>
            <a:r>
              <a:rPr lang="zh-CN" altLang="en-US" sz="3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电流。</a:t>
            </a:r>
            <a:endParaRPr lang="zh-CN" altLang="en-US" sz="30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设备及其体系结构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52451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的管理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端点（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Point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外设只有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个逻辑地址，它的每个寄存器赋予不同端点号，主机通过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设备地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址和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端点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号与每个端点通信。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管道（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数据传送发生在主机软件与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设备端点之间，端点和主机软件的联合称为管道。管道分为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流管道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消息管道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，中断、批量和同步传输通过流管道，控制传输通过消息管道。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描述符（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Describer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）：设在内存中的数据结构，记载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属性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配置信息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，包括设备、设置、接口和端点等几种描述符，向主机提供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设备的产品信息、遵循的标准版本号、供电方式、使用的驱动程序、设备地址、传输类型、数据包大小和带宽请求等信息。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设备及其体系结构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06500"/>
            <a:ext cx="8229600" cy="57785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的系统结构：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12.9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16150" y="1739900"/>
            <a:ext cx="4698148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设备及其体系结构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49695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主控制器与主控制器驱动程序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主机中至少有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片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主控制器（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HC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）芯片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，常用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UHCI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（通用主控制器接口）芯片，或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Microsoft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Compaq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NSC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联合设计的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OHCI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（开放主控制器接口）芯片作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主控制器。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为管理该芯片，应在主机中安装相应的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主控制器驱动程序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Host Controller Driver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HCD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），负责最底层的调度、队列和控制器管理，以及数据的位编码、封包、循环校验、发送、错误处理等。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设备及其体系结构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驱动程序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简称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 Host Driver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），是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系统软件与用户软件间的接口，位于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HCD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之上，独立于硬件，为用户软件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提供使用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设备的功能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以管理每个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，包括配置管理、用户管理、总线管理和数据传输，还负责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电力和带宽的自动处理，并管理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和设备的动态插拔。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设备及其体系结构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00650"/>
          </a:xfrm>
        </p:spPr>
        <p:txBody>
          <a:bodyPr>
            <a:normAutofit fontScale="92500"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控制器和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设备驱动程序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设备中有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，它由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收发器（也叫串行接口引擎，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SIE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）与控制它的单片机（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MCU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）组成，如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Philips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PDIUSBP12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NSC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USBN9603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等都是收发器芯片。有些单片机植入了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SIE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形成单片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控制器，如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Cypress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EZ-USB FX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Microchip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PIC16C765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芯片。还有针对扫描仪、打印机或鼠标等设备的专用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控制芯片。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这样，每个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设备有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设备驱动程序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，主机通过它来管理该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设备，并依靠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为用户软件提供与该设备的接口和管道，控制它与主机间的数据流传输。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设备及其体系结构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95400"/>
            <a:ext cx="8229600" cy="4709160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机和手提电脑的操作系统中，均配置了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设备的驱动程序。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通常将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设备分成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Class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），具有相似特性的分到一类，并为它们提供一个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通用的设备驱动程序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。例如，人机接口（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Human Interface Device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HID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）类、音频类、静止图像类、海量存储类、显示类、图像类、通信类、电源供给类、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类设备等等。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如没有合适的驱动程序，主机会到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InterNet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上去寻找，并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自动安装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只有少数新产品，其驱动程序是随设备提供的，要由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用户自己安装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.4  USB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8350" y="2095500"/>
            <a:ext cx="6356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.4.1  USB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 特点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.4.2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规范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12.4.3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接口规范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12.4.4  USB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的数据编码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12.4.5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的传输方式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12.4.6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包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12.4.7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设备的枚举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081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12.4.4  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的数据编码</a:t>
            </a:r>
            <a:b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1.NRZI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编码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39900"/>
            <a:ext cx="8229600" cy="45694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数据要转换成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NRZI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码，与时钟一起调制后再传输。为保证转换连续，编码时还要进行位插入，封装成有固定间隔的数据包，并附上同步信号，使接收方能还原出总线时钟信号，实现解码。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电缆上传送的是在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线上变化的差动信号，摆幅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3.3V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，并定义：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4330">
              <a:buNone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逻辑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“0”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电压跳变（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3.3V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，或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3.3V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indent="354330">
              <a:buNone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逻辑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“1”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电压不变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这称为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不归零反转编码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NRZI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Non-Return-to-Zero Inverted Code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.4  USB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8350" y="2095500"/>
            <a:ext cx="6356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.4.1  USB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的特点</a:t>
            </a:r>
            <a:endParaRPr lang="zh-CN" altLang="en-US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.4.2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规范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12.4.3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接口规范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12.4.4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的数据编码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12.4.5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的传输方式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12.4.6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包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12.4.7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设备的枚举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1.NRZI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编码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1733550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上行是待传送的串行数据流，下行是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NRZI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编码后实际发送的数据流波形。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编码规则：逢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保持，逢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跳变，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NRZI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译码为相反操作。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数据流的传送电路示意图。</a:t>
            </a:r>
            <a:endParaRPr lang="zh-CN" altLang="en-US" sz="2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1600" y="2940050"/>
            <a:ext cx="6802643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29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位填充</a:t>
            </a:r>
            <a:r>
              <a:rPr lang="en-US" altLang="zh-CN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Bit-stuffing)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3150"/>
            <a:ext cx="8229600" cy="19558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解码器在每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位时间检测跳变来同步数据，若遇无跳变长串会丢失同步。</a:t>
            </a:r>
            <a:r>
              <a:rPr lang="zh-CN" alt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位填充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在连续发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后，在码流中加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个跳变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。接收方用</a:t>
            </a:r>
            <a:r>
              <a:rPr lang="zh-CN" alt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位反填充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丢弃这个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接收器能自动判定连续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后发生跳变，并将该跳变丢弃。若原数据第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，会照样进行位填充。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700" y="3073400"/>
            <a:ext cx="59118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>
          <a:xfrm>
            <a:off x="6305550" y="3117850"/>
            <a:ext cx="2489200" cy="333375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</a:pPr>
            <a:r>
              <a:rPr kumimoji="0" lang="zh-CN" altLang="en-US" sz="2200" b="1" dirty="0" smtClean="0">
                <a:solidFill>
                  <a:srgbClr val="FFFF00"/>
                </a:solidFill>
                <a:cs typeface="Times New Roman" panose="02020603050405020304" pitchFamily="18" charset="0"/>
                <a:sym typeface="Wingdings 3" panose="05040102010807070707"/>
              </a:rPr>
              <a:t></a:t>
            </a:r>
            <a:r>
              <a:rPr kumimoji="0" lang="zh-CN" altLang="en-US" sz="22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Wingdings 3" panose="05040102010807070707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要发送数据，含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的长串。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85000"/>
            </a:pPr>
            <a:r>
              <a:rPr kumimoji="0" lang="zh-CN" altLang="en-US" sz="2200" b="1" dirty="0" smtClean="0">
                <a:solidFill>
                  <a:srgbClr val="FFFF00"/>
                </a:solidFill>
                <a:cs typeface="Times New Roman" panose="02020603050405020304" pitchFamily="18" charset="0"/>
                <a:sym typeface="Wingdings 3" panose="05040102010807070707"/>
              </a:rPr>
              <a:t>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在第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之间加了填充位，使第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的发送延迟了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位。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FF00"/>
              </a:buClr>
              <a:buSzPct val="85000"/>
            </a:pPr>
            <a:r>
              <a:rPr kumimoji="0" lang="zh-CN" altLang="en-US" sz="2200" b="1" dirty="0" smtClean="0">
                <a:solidFill>
                  <a:srgbClr val="FFFF00"/>
                </a:solidFill>
                <a:cs typeface="Times New Roman" panose="02020603050405020304" pitchFamily="18" charset="0"/>
                <a:sym typeface="Wingdings 3" panose="05040102010807070707"/>
              </a:rPr>
              <a:t>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实际发送出去的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NRZI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数据流。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.4  USB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8350" y="2095500"/>
            <a:ext cx="6356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.4.1  USB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 特点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.4.2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规范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12.4.3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接口规范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12.4.4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的数据编码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12.4.5  USB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的传输方式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12.4.6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包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12.4.7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设备的枚举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12.4.5  USB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的传输方式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 USB</a:t>
            </a:r>
            <a:r>
              <a:rPr lang="zh-CN" altLang="en-US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的数据流类型</a:t>
            </a:r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种数据流类型：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）控制信号流：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设备插入时与系统软件间的控制信息传输，不允许出错或丢失。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）实时数据流：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连续的固定速率数据的传输，要求低延时传送，应开辟较大缓冲区，并确保低误码率。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）块数据流：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大批量数据的传送。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）中断数据流：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少量随机输入信号的传输，如事件通知信号、字符或坐标等。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．</a:t>
            </a:r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的数据传输方式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种数据传输方式，也称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事务格式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。即：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）控制传输（双向）：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传输对设备的控制指令、设备状态查询和确认命令，以及设备枚举，按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原则处理这些数据和命令。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）批量（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）传输（单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双向）：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传输时间性不强但要求可靠的大批量数据，若出错应重新传输，如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盘、打印机、数码相机等。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）同步（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Isochronous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）传输（单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双向）：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传输速率固定、时间性强的连续实时数据，出错不重传，如摄像头、麦克风、喇叭、数字电话等。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）中断传输（单向）：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仅输入主机的小量数据，需及时处理，如键盘、鼠标、操纵杆等输入设备。“中断”指主机按一定频率轮询外设。全速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查询周期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255ms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，低速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255ms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，即最快查询频率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1KHz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USB2.0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是半双工发送，只能一方占用线路；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是全双工传输。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.4  USB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8350" y="2095500"/>
            <a:ext cx="6356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.4.1  USB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 特点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.4.2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规范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12.4.3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接口规范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12.4.4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的数据编码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12.4.5  USB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的传输方式</a:t>
            </a: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lang="en-US" altLang="zh-CN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12.4.6  USB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包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12.4.7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设备的枚举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3012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12.4.6  USB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包的构成</a:t>
            </a:r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ts val="2400"/>
              </a:spcBef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数据传输包含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个或多个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事务处理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总线中称为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交易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。事务由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信息包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组成，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信息交换的基本单位。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信息包封装完美，因此主机可采取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广播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的形式，沿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的塔形信号链路向下传输信息包，遇到地址符合的设备时才被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捕获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。很像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的信息传输方式。信息包也可由外设发出，上行传输。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是串行通信，所有信息串，都按自左到右、先低位、后高位的顺序发送。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Font typeface="Wingdings 3" panose="05040102010807070707" pitchFamily="18" charset="2"/>
              <a:buChar char="u"/>
            </a:pPr>
            <a:r>
              <a:rPr lang="zh-CN" altLang="en-US" sz="26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下面的讨论针对传输速率</a:t>
            </a:r>
            <a:r>
              <a:rPr lang="en-US" sz="26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12Mbps</a:t>
            </a:r>
            <a:r>
              <a:rPr lang="zh-CN" altLang="en-US" sz="26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的全速</a:t>
            </a:r>
            <a:r>
              <a:rPr lang="en-US" sz="26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3562350"/>
            <a:ext cx="8229600" cy="2978150"/>
          </a:xfrm>
        </p:spPr>
        <p:txBody>
          <a:bodyPr>
            <a:noAutofit/>
          </a:bodyPr>
          <a:lstStyle/>
          <a:p>
            <a:pPr marL="179705" indent="-179705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起始：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D-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同时切到相反极性，通知接收方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开始发送信息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Start)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了。</a:t>
            </a:r>
            <a:endParaRPr lang="zh-CN" altLang="en-US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同步：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接着发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个跳变，并保持当前状态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个码位，形成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同步信号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SYNC)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高速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同步信号有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码位长。</a:t>
            </a:r>
            <a:endParaRPr lang="zh-CN" altLang="en-US" sz="2400" dirty="0" smtClean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标识：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个码位起发信息，首字节是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包标识符</a:t>
            </a:r>
            <a:r>
              <a:rPr lang="en-US" altLang="zh-CN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Packet Identification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PID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，指明包的内容。</a:t>
            </a:r>
            <a:endParaRPr lang="en-US" altLang="zh-CN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选项：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要发送的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信息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，含</a:t>
            </a:r>
            <a:r>
              <a:rPr lang="en-US" altLang="zh-CN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PID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，长度为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1025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字节。</a:t>
            </a:r>
            <a:endParaRPr lang="zh-CN" altLang="en-US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终止：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D+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D-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保持两个码位低电平，表示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包结束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End of Packet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EOP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）。</a:t>
            </a:r>
            <a:endParaRPr lang="zh-CN" altLang="en-US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16000" y="361950"/>
            <a:ext cx="7074356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包的类型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428750"/>
            <a:ext cx="8229600" cy="41783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令牌包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数据包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握手包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专用包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每类包又包含几种类型，用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位来区分，高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位是低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位的补码，用于校验。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增加了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，主要用于高速传输。包括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MDATA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握手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NYET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专用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的信息包</a:t>
            </a:r>
            <a:endParaRPr lang="zh-CN" altLang="en-US" sz="3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3606800"/>
            <a:ext cx="84899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62050"/>
            <a:ext cx="8493491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.4.1  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的特点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00650"/>
          </a:xfrm>
        </p:spPr>
        <p:txBody>
          <a:bodyPr>
            <a:normAutofit fontScale="85000" lnSpcReduction="20000"/>
          </a:bodyPr>
          <a:lstStyle/>
          <a:p>
            <a:pPr algn="just">
              <a:spcBef>
                <a:spcPts val="600"/>
              </a:spcBef>
              <a:buNone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传输速度快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USB1.0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提供两种传输速度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低速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1.5Mbps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支持键盘、鼠标、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盘、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Modem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、硬盘、光驱、网卡、扫描仪、数码相机等低速设备。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全速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12Mbps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比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RS-232C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串口的速度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20Kbps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快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多倍，用于更大范围的多媒体设备。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USB2.0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速度高达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480Mbps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60MB/s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USB3.0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速度可达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5Gbps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 algn="just">
              <a:spcBef>
                <a:spcPts val="1200"/>
              </a:spcBef>
              <a:buNone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连接简单快捷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0" algn="just"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支持热插拔与即插即用，可在通电状态下任意插拔，而且主机能自动识别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1200"/>
              </a:spcBef>
              <a:buNone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通用连接器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0" algn="just">
              <a:spcBef>
                <a:spcPts val="600"/>
              </a:spcBef>
              <a:buNone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连接器可连接多种外设，用来替代硬盘的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接口、串行的鼠标接口和并行的打印机接口等。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包的格式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925060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采用基于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的数据传输协议，包由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域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组成，包括：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同步域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同步信号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，所有包均以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SYNC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打头。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位指定包的类型。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设备地址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，即包的传输目的地，最多可有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个地址。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端点域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端点号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，包要传去的端点，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个设备最多可有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个端点。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检查域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5/16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位检查域，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循环冗余校验码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，用于地址、端点和数据的校验。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要传输的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包的格式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555625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类信息包的构成：</a:t>
            </a:r>
            <a:endParaRPr lang="en-US" altLang="zh-CN" dirty="0" smtClean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）令牌包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种令牌包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SOF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IN,  OUT,  SETUP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帧开始包（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of Frame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  格式：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SYNC(8</a:t>
            </a:r>
            <a:r>
              <a:rPr lang="zh-CN" alt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—PID(8</a:t>
            </a:r>
            <a:r>
              <a:rPr lang="zh-CN" alt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—FR#(11</a:t>
            </a:r>
            <a:r>
              <a:rPr lang="zh-CN" alt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—CRC(5</a:t>
            </a:r>
            <a:r>
              <a:rPr lang="zh-CN" altLang="en-US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dirty="0" smtClean="0">
              <a:solidFill>
                <a:srgbClr val="00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SOF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包不含地址，被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广播到所有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设备。</a:t>
            </a:r>
            <a:endParaRPr lang="en-US" altLang="zh-CN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1ms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</a:t>
            </a:r>
            <a:r>
              <a:rPr lang="en-US" altLang="zh-CN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SOF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包，两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SOF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包的间隔为</a:t>
            </a:r>
            <a:r>
              <a:rPr lang="en-US" altLang="zh-CN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帧。</a:t>
            </a:r>
            <a:endParaRPr lang="en-US" altLang="zh-CN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帧可传送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1ms/12MHz=12000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个码位或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1500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字节，去除同步和终止后，约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字节，封装成若干数据包。</a:t>
            </a:r>
            <a:endParaRPr lang="en-US" altLang="zh-CN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FR#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域是</a:t>
            </a:r>
            <a:r>
              <a:rPr lang="en-US" altLang="zh-CN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位（低速</a:t>
            </a:r>
            <a:r>
              <a:rPr lang="en-US" altLang="zh-CN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位）</a:t>
            </a:r>
            <a:r>
              <a:rPr lang="zh-CN" altLang="en-US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序号标签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，按包的顺序改变，在约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秒内从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增到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2047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再归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，然后重新计数。它是数据包的序号，可同步数据传送。接收端的音、视频设备等，可用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FR#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作节拍信号。</a:t>
            </a:r>
            <a:endParaRPr lang="zh-CN" altLang="en-US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zh-CN" altLang="en-US" sz="24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包的格式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54229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令牌包格式相同，即</a:t>
            </a:r>
            <a:endParaRPr lang="zh-CN" alt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SYNC(8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)-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PID(8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)-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ADDR(7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)-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ENDP(4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)-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CRC(5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endParaRPr lang="zh-CN" altLang="en-US" dirty="0" smtClean="0">
              <a:solidFill>
                <a:srgbClr val="00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接收包：主机要求设备传回数据。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广播接收包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设备返回数据包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发握手包。这适用于全部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种传输类型，但同步传输无握手包。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发送包：主机向设备发送数据。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广播发送包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发数据包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设备发握手包。适用于同步传输外的其它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种传输类型，只有批传输才发回握手包。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设置包：主机发此包表示传输开始，后面会跟若干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它是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包的特例，总指向双向控制的端点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，优先级最高，指定设备必须接受它。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包的格式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50950"/>
            <a:ext cx="8229600" cy="52451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）数据包。传输数据由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包组成。格式：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SYNC(8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)-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PID(8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)-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DATA(0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～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1023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-CRC(16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endParaRPr lang="zh-CN" altLang="en-US" dirty="0" smtClean="0">
              <a:solidFill>
                <a:srgbClr val="00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包只是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不同，可含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1023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位数据（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USB2.0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8192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位）。应交替发送两种包，接收方可检测是否交替来判断接收是否出错。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）握手包。用来报告交换的状态，由接收方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设备或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发给发送方。格式：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SYNC(8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)-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PID(8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endParaRPr lang="zh-CN" altLang="en-US" dirty="0" smtClean="0">
              <a:solidFill>
                <a:srgbClr val="00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含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ACK(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确认包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NAK(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不确认包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STALL(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挂起包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等几种。</a:t>
            </a:r>
            <a:endParaRPr 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）专用包。仅有前同步包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PREamble)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，只含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域。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主机希望与低速设备进行传输时发此包，只有控制和中断传输才用到。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.4  USB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8350" y="2095500"/>
            <a:ext cx="6356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.4.1  USB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 特点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.4.2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规范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12.4.3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接口规范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12.4.4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的数据编码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12.4.5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的传输方式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12.4.6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包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12.4.7  USB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设备的枚举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12.4.7  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设备的枚举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50950"/>
            <a:ext cx="8229600" cy="514731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设备的枚举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Enumeration)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例如，要下载数码相机中的照片，将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端插入相机，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端插入计算机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口，打开相机电源。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计算机发现有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设备联机了，并判断出是静止图像类设备。它要寻找出合用的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驱动程序，然后对相机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端口进行配置。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先去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提供的常用类型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驱动程序中寻找；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未找到，便在机器里寻找已为该相机安装的驱动程序；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仍没找到，便上网搜索或要求插入设备驱动程序光盘，指定目录，进行加载。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配置完成后，该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设备将被赋予地址，完成枚举。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枚举是很复杂的过程，涉及不少数据交换和设备请求操作。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控制传输事务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56515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控制传输事务只在枚举和命令初始化阶段，发生在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RHub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与指定地址的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设备端点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之间。控制传输事务包含三个阶段：</a:t>
            </a:r>
            <a:endParaRPr lang="zh-CN" alt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）建立阶段</a:t>
            </a:r>
            <a:endParaRPr lang="en-US" altLang="zh-CN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主机通过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SETUP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令牌包（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SETUP-ADDR-ENDP-CRC5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）和配置数据包（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DAT0-8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字节配置数据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-CRC16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），外设收到后发回握手包（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ACK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）。在配置进程的不同时间点，请求的内容不一样。</a:t>
            </a:r>
            <a:endParaRPr lang="zh-CN" altLang="en-US" sz="31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）数据阶段</a:t>
            </a:r>
            <a:endParaRPr lang="en-US" altLang="zh-CN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若配置数据超过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字节就应增加数据阶段，数据也可由设备送回。</a:t>
            </a:r>
            <a:endParaRPr lang="en-US" altLang="zh-CN" sz="31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可用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令牌向外设发多字节配置数据，换成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令牌就可让外设向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送回配置需要的数据。</a:t>
            </a:r>
            <a:endParaRPr lang="en-US" altLang="zh-CN" sz="31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如有多个数据包，要交替使用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DATA0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DATA1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PID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。数据量很大时应封装成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个包，长度等于允许的最大长度，最后</a:t>
            </a:r>
            <a:r>
              <a:rPr lang="en-US" altLang="zh-CN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个包装余下数据，故能根据长度判断出最后的包。</a:t>
            </a:r>
            <a:endParaRPr lang="zh-CN" altLang="en-US" sz="31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控制传输事务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537845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）状态阶段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控制传输事务以状态阶段结尾，向主机报告建立阶段和数据阶段的结果。约定用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长度数据包表示成功，而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NAK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响应则出错了。会有三种返回状态：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外设提供状态：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令牌包，询问配置任务是否完成？外设送回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空心数据包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DATA1-CRC16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）表示成功完成，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ACK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握手包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应答。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根集线器提供状态：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令牌包，随后接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空心数据包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表示建立过程已顺利结束，外设应答，表示明白了。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外设负面回应：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令牌包，请外设回应。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外设忙碌，发回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NAK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握手包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，表示还在忙于完成指令。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若建立阶段和数据阶段出错，命令序列没能完成，外设发回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STALL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握手包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描述符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描述符是记载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设备属性和配置信息的数据结构，在枚举阶段发挥作用。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）主机请求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枚举是主机通过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RHub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对刚连上的外设进行配置，将用控制传输向外设发一系列请求，包含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字节配置数据：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规定传输方向，请求类型（标准的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按类的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厂商定义的），送往设备、接口或端点。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是请求代码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，如返回状态、返回描述符、给设备指定地址、设定配置等。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其余字节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指定请求内容、接口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端点号、数据长度等。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描述符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528955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）设备描述符（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Descriptor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即在内存中为设备定义的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字节表格，内容包括其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版本，属于的类（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Class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）、子类（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Sub Class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）及使用的协议、厂商标志、产品标志、设备序列号等。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4625" indent="-174625" algn="just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类和子类指明是否能用系统支持的设备驱动程序；若不能归类，应说明类定义中有无使用协议，是否由供应商提供驱动程序。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）配置描述符（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Descriptor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字节，包括该配置支持的接口数、供电方式、最大功率等。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4625" indent="-174625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若只要总线提供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电流，在最大功耗字节填入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，主机就知道是低功率设备。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.4.1  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533900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无须外接电源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插头插入时电源先接上，能从总线向设备提供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500mA /+5V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电源，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则提高到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900mA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，用于键盘、鼠标、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盘等低功耗设备的电源。打印机等高功耗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设备仍需自带电源。目前大部分手机已采用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接口充电。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扩充外设能力强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采用星形层式结构和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技术，理论上允许一个主控机连接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127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个外设，两个外设间的距离可达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米。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现在，无线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也已投入使用。</a:t>
            </a:r>
            <a:endParaRPr lang="zh-CN" altLang="en-US" sz="26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2.USB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描述符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05841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）接口描述符（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Descriptor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最小设备只有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个接口。若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个设备的配置支持几个接口，每个接口还需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字节接口描述符，以便为每个接口配备不同的设备驱动程序。接口描述符跟在配置描述符后送给主机。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）端点描述符（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Descriptor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除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号端点，接口的其它端点也应有一个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字节端点描述符，规定端点号、传输方向、传输类型、能收发的最大数据包大小、多长时间可被访问一次等。它随接口描述符一起送出。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鼠标、键盘等属最小设备，只有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个接口，接口只有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号端口，配置过程较简单，因此以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鼠标的使用为例。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设备检测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250950"/>
            <a:ext cx="8026400" cy="50673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鼠标插入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插口，电源先接通，为鼠标接口供电。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）上拉电阻使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线电平从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升到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3.3V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仍为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判定一个全速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设备已连上。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）发现新设备后，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设置状态寄存器中的标志位，并等待命令。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）主机有规则地用中断传输轮询所有接入的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，多数情况下它们会回送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NAK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包，无东西可报告。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）发现有设备接入的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，会用状态寄存器内容来回应，主机检测到此标志位状态后，便立即开始枚举过程。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600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枚举过程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750" y="1473200"/>
            <a:ext cx="7537450" cy="3956050"/>
          </a:xfrm>
        </p:spPr>
        <p:txBody>
          <a:bodyPr/>
          <a:lstStyle/>
          <a:p>
            <a:pPr algn="just">
              <a:spcBef>
                <a:spcPts val="18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枚举过程就是为新加入的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设备编址。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主机通过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控制枚举过程，送出一系列请求，都是系统提供的标准函数。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链路中所有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都会接收到请求，它们的责任是在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总线上重复这些信号，不会参加这个过程，因为在这期间它们未被主机编址。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只有刚插入的设备和接纳它的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会接收到这些请求。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枚举过程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80060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枚举过程如下：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）主机让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返回端口状态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其中包含状态寄存器中标志位的内容。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）主机让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清除此端口标志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66FF99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表示已知道有设备连上。</a:t>
            </a:r>
            <a:endParaRPr lang="zh-CN" altLang="en-US" sz="2600" dirty="0" smtClean="0">
              <a:solidFill>
                <a:srgbClr val="66FF99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）主机让该端口功能有效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Hub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马上发复位命令给鼠标，让它准备枚举。同时将此动作记入状态寄存器，并允许端点进行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通信。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）主机再让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送回端点状态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主机会从状态寄存器内容中发现外设已完成复位。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枚举过程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2050"/>
            <a:ext cx="8229600" cy="55118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）主机让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清除端口标志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这时鼠标已通电和复位，处于设备地址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的状态，可用这个地址回答主机的请求了。每个时刻只能有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个设备的地址为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）主机请求鼠标送回设备描述符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）主机为鼠标分配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个地址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之后的请求都发到这个新设备地址，鼠标进入已编制状态。下个接入的设备将被赋予缺省地址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）主机用新的地址再次向鼠标索要设备描述符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若回应与之前不同或超时，主机会转去处理错误，枚举过程可能会以出错终止。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枚举过程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510286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）主机请求鼠标的配置描述符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将从中获得鼠标信息，包括其接口和端点信息。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鼠标配置很简单。若是功能复杂的设备，配置过程会较长；有的设备会有多个配置，也都要在此阶段完成；有时还会与用户交互，需要输入特定信息。</a:t>
            </a:r>
            <a:endParaRPr lang="zh-CN" altLang="en-US" dirty="0" smtClean="0">
              <a:solidFill>
                <a:srgbClr val="FF66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）选择设备驱动程序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鼠标属于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HID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类外设，与键盘、游戏控制杆、轨迹球同属于键盘和指向设备子类，系统已在内存中准备了这类外设的驱动程序，很容易完成枚举过程。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）主机告诉鼠标：配置已完成，你可以正常运行了！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.4  USB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8350" y="2095500"/>
            <a:ext cx="63563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.4.1  USB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 特点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.4.2  USB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规范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12.4.3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接口规范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12.4.4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的数据编码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12.4.5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的传输方式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12.4.6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包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12.4.7  USB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设备的枚举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.4.2  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USB1.0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月推出，速率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1.5Mbps(192KB/s)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年升级为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USB1.1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，速度提到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12Mbps (1.5MB /s)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，称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全速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FullSpeed)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。有些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盘、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等还在用。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USB2.0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2000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年发布，半双工传输，速度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480Mbps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，也称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高速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HighSpeed)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，兼容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USB1.1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，能满足大多数外设的速率要求。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.4.2  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88061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USB3.0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年发布，速度是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倍，称为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超速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(SuperSpeed)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，被誉为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电缆上的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正应用在高清视频、高分辨率网络摄像头、视频监视器、千万象素级数码相机、数码摄像机、蓝光光驱、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级外置硬盘、磁盘阵列系统、大容量手机、便携媒体播放器等领域。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兼容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，并有以下增强功能：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）极大提高了带宽。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新增加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根信号线，以对偶单纯形四线制差分信号的形式，进行双向并发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即全双工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数据流传输，实际速率能达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3.2Gbps(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400MB/s)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11065</Words>
  <Application>WPS 演示</Application>
  <PresentationFormat>全屏显示(4:3)</PresentationFormat>
  <Paragraphs>515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88" baseType="lpstr">
      <vt:lpstr>Arial</vt:lpstr>
      <vt:lpstr>宋体</vt:lpstr>
      <vt:lpstr>Wingdings</vt:lpstr>
      <vt:lpstr>Times New Roman</vt:lpstr>
      <vt:lpstr>华文隶书</vt:lpstr>
      <vt:lpstr>楷体_GB2312</vt:lpstr>
      <vt:lpstr>Wingdings</vt:lpstr>
      <vt:lpstr>Wingdings 3</vt:lpstr>
      <vt:lpstr>Wingdings 2</vt:lpstr>
      <vt:lpstr>华文琥珀</vt:lpstr>
      <vt:lpstr>方正姚体</vt:lpstr>
      <vt:lpstr>华文中宋</vt:lpstr>
      <vt:lpstr>黑体</vt:lpstr>
      <vt:lpstr>微软雅黑</vt:lpstr>
      <vt:lpstr>Arial Unicode MS</vt:lpstr>
      <vt:lpstr>新宋体</vt:lpstr>
      <vt:lpstr>Symbol</vt:lpstr>
      <vt:lpstr>Wingdings 3</vt:lpstr>
      <vt:lpstr>仿宋_GB2312</vt:lpstr>
      <vt:lpstr>Lucida Sans</vt:lpstr>
      <vt:lpstr>仿宋</vt:lpstr>
      <vt:lpstr>Book Antiqua</vt:lpstr>
      <vt:lpstr>顶峰</vt:lpstr>
      <vt:lpstr>第12章 总线技术</vt:lpstr>
      <vt:lpstr>§12.4  USB总线*</vt:lpstr>
      <vt:lpstr>USB（Universal Serial Bus）通用串行总线，是一种外部总线，用于电脑与外设的连接和通讯。</vt:lpstr>
      <vt:lpstr>§12.4  USB总线</vt:lpstr>
      <vt:lpstr>12.4.1  USB的特点</vt:lpstr>
      <vt:lpstr>12.4.1  USB的特点</vt:lpstr>
      <vt:lpstr>§12.4  USB总线</vt:lpstr>
      <vt:lpstr>12.4.2  USB规范</vt:lpstr>
      <vt:lpstr>12.4.2  USB规范</vt:lpstr>
      <vt:lpstr>12.4.2  USB规范</vt:lpstr>
      <vt:lpstr>12.4.2  USB规范</vt:lpstr>
      <vt:lpstr>USB OTG的应用例子</vt:lpstr>
      <vt:lpstr>12.4.2  USB规范</vt:lpstr>
      <vt:lpstr>§12.4  USB总线</vt:lpstr>
      <vt:lpstr>12.4.3  USB接口规范</vt:lpstr>
      <vt:lpstr>USB连接器 分为标准口和Mini口两类，各包括A、B两种规格。</vt:lpstr>
      <vt:lpstr>标准USB  A/B型接口  </vt:lpstr>
      <vt:lpstr>Mini USB A/B型接口</vt:lpstr>
      <vt:lpstr>Mini A和Mini B接口</vt:lpstr>
      <vt:lpstr>USB Micro接口</vt:lpstr>
      <vt:lpstr>MiniUSB和Micro USB的对照</vt:lpstr>
      <vt:lpstr>USB3.0接口有A/B/BM/MINI/MICRO等多种，通常组合进了USB2.0信号。USB3.0连接器的塑料部分规定为蓝色。</vt:lpstr>
      <vt:lpstr>Micro-B型连接器</vt:lpstr>
      <vt:lpstr>USB 3.0 电缆</vt:lpstr>
      <vt:lpstr>2. USB设备的电气连接</vt:lpstr>
      <vt:lpstr>PowerPoint 演示文稿</vt:lpstr>
      <vt:lpstr>3. USB设备及其体系结构</vt:lpstr>
      <vt:lpstr>3. USB设备及其体系结构</vt:lpstr>
      <vt:lpstr>1拖7的USB 扩展器</vt:lpstr>
      <vt:lpstr>3. USB设备及其体系结构</vt:lpstr>
      <vt:lpstr>3. USB设备及其体系结构</vt:lpstr>
      <vt:lpstr>3. USB设备及其体系结构</vt:lpstr>
      <vt:lpstr>3. USB设备及其体系结构</vt:lpstr>
      <vt:lpstr>3. USB设备及其体系结构</vt:lpstr>
      <vt:lpstr>3. USB设备及其体系结构</vt:lpstr>
      <vt:lpstr>3. USB设备及其体系结构</vt:lpstr>
      <vt:lpstr>3. USB设备及其体系结构</vt:lpstr>
      <vt:lpstr>§12.4  USB总线</vt:lpstr>
      <vt:lpstr>12.4.4  USB的数据编码 1.NRZI编码</vt:lpstr>
      <vt:lpstr>1.NRZI编码</vt:lpstr>
      <vt:lpstr>2.位填充(Bit-stuffing)</vt:lpstr>
      <vt:lpstr>§12.4  USB总线</vt:lpstr>
      <vt:lpstr>12.4.5  USB的传输方式   1. USB的数据流类型</vt:lpstr>
      <vt:lpstr>2．USB的数据传输方式</vt:lpstr>
      <vt:lpstr>§12.4  USB总线</vt:lpstr>
      <vt:lpstr>12.4.6  USB包 1.包的构成</vt:lpstr>
      <vt:lpstr>PowerPoint 演示文稿</vt:lpstr>
      <vt:lpstr>2. 包的类型</vt:lpstr>
      <vt:lpstr>USB的信息包</vt:lpstr>
      <vt:lpstr>3.包的格式</vt:lpstr>
      <vt:lpstr>3.包的格式</vt:lpstr>
      <vt:lpstr>3.包的格式</vt:lpstr>
      <vt:lpstr>3.包的格式</vt:lpstr>
      <vt:lpstr>§12.4  USB总线</vt:lpstr>
      <vt:lpstr>12.4.7  USB设备的枚举</vt:lpstr>
      <vt:lpstr>1.控制传输事务</vt:lpstr>
      <vt:lpstr>1.控制传输事务</vt:lpstr>
      <vt:lpstr>2.USB描述符</vt:lpstr>
      <vt:lpstr>2.USB描述符</vt:lpstr>
      <vt:lpstr>2.USB描述符</vt:lpstr>
      <vt:lpstr>3.设备检测</vt:lpstr>
      <vt:lpstr>4.枚举过程</vt:lpstr>
      <vt:lpstr>4.枚举过程</vt:lpstr>
      <vt:lpstr>4.枚举过程</vt:lpstr>
      <vt:lpstr>4.枚举过程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427</cp:revision>
  <dcterms:created xsi:type="dcterms:W3CDTF">2003-06-02T09:23:00Z</dcterms:created>
  <dcterms:modified xsi:type="dcterms:W3CDTF">2018-11-05T08:53:20Z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