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38" r:id="rId3"/>
    <p:sldId id="477" r:id="rId4"/>
    <p:sldId id="518" r:id="rId5"/>
    <p:sldId id="515" r:id="rId6"/>
    <p:sldId id="516" r:id="rId7"/>
    <p:sldId id="533" r:id="rId8"/>
    <p:sldId id="441" r:id="rId9"/>
    <p:sldId id="520" r:id="rId10"/>
    <p:sldId id="521" r:id="rId11"/>
    <p:sldId id="478" r:id="rId12"/>
    <p:sldId id="523" r:id="rId13"/>
    <p:sldId id="524" r:id="rId14"/>
    <p:sldId id="479" r:id="rId15"/>
    <p:sldId id="527" r:id="rId16"/>
    <p:sldId id="480" r:id="rId17"/>
    <p:sldId id="529" r:id="rId18"/>
    <p:sldId id="531" r:id="rId19"/>
    <p:sldId id="519" r:id="rId20"/>
    <p:sldId id="532" r:id="rId21"/>
    <p:sldId id="481" r:id="rId22"/>
    <p:sldId id="482" r:id="rId23"/>
    <p:sldId id="535" r:id="rId24"/>
    <p:sldId id="536" r:id="rId25"/>
    <p:sldId id="483" r:id="rId26"/>
    <p:sldId id="537" r:id="rId27"/>
    <p:sldId id="538" r:id="rId28"/>
    <p:sldId id="484" r:id="rId29"/>
    <p:sldId id="539" r:id="rId30"/>
    <p:sldId id="485" r:id="rId31"/>
    <p:sldId id="540" r:id="rId32"/>
  </p:sldIdLst>
  <p:sldSz cx="9144000" cy="6858000" type="screen4x3"/>
  <p:notesSz cx="6797675" cy="992632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2EE02"/>
    <a:srgbClr val="1408FE"/>
    <a:srgbClr val="99CCFF"/>
    <a:srgbClr val="FF33CC"/>
    <a:srgbClr val="FF00FF"/>
    <a:srgbClr val="660066"/>
    <a:srgbClr val="000080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5332" autoAdjust="0"/>
  </p:normalViewPr>
  <p:slideViewPr>
    <p:cSldViewPr snapToGrid="0">
      <p:cViewPr>
        <p:scale>
          <a:sx n="84" d="100"/>
          <a:sy n="84" d="100"/>
        </p:scale>
        <p:origin x="6" y="516"/>
      </p:cViewPr>
      <p:guideLst>
        <p:guide orient="horz" pos="616"/>
        <p:guide pos="5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54"/>
    </p:cViewPr>
  </p:sorterViewPr>
  <p:notesViewPr>
    <p:cSldViewPr snapToGrid="0">
      <p:cViewPr varScale="1">
        <p:scale>
          <a:sx n="49" d="100"/>
          <a:sy n="49" d="100"/>
        </p:scale>
        <p:origin x="-1620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24.xml"/><Relationship Id="rId8" Type="http://schemas.openxmlformats.org/officeDocument/2006/relationships/slide" Target="slides/slide21.xml"/><Relationship Id="rId7" Type="http://schemas.openxmlformats.org/officeDocument/2006/relationships/slide" Target="slides/slide20.xml"/><Relationship Id="rId6" Type="http://schemas.openxmlformats.org/officeDocument/2006/relationships/slide" Target="slides/slide15.xml"/><Relationship Id="rId5" Type="http://schemas.openxmlformats.org/officeDocument/2006/relationships/slide" Target="slides/slide13.xml"/><Relationship Id="rId4" Type="http://schemas.openxmlformats.org/officeDocument/2006/relationships/slide" Target="slides/slide10.xml"/><Relationship Id="rId3" Type="http://schemas.openxmlformats.org/officeDocument/2006/relationships/slide" Target="slides/slide7.xml"/><Relationship Id="rId2" Type="http://schemas.openxmlformats.org/officeDocument/2006/relationships/slide" Target="slides/slide2.xml"/><Relationship Id="rId11" Type="http://schemas.openxmlformats.org/officeDocument/2006/relationships/slide" Target="slides/slide29.xml"/><Relationship Id="rId10" Type="http://schemas.openxmlformats.org/officeDocument/2006/relationships/slide" Target="slides/slide2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85813"/>
            <a:ext cx="4900612" cy="36750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694238"/>
            <a:ext cx="4984750" cy="4464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/>
          <a:p>
            <a:pPr lvl="0"/>
            <a:r>
              <a:rPr lang="en-GB" altLang="zh-CN" noProof="0" smtClean="0"/>
              <a:t>Click to edit Master text styles</a:t>
            </a:r>
            <a:endParaRPr lang="en-GB" altLang="zh-CN" noProof="0" smtClean="0"/>
          </a:p>
          <a:p>
            <a:pPr lvl="1"/>
            <a:r>
              <a:rPr lang="en-GB" altLang="zh-CN" noProof="0" smtClean="0"/>
              <a:t>Second level</a:t>
            </a:r>
            <a:endParaRPr lang="en-GB" altLang="zh-CN" noProof="0" smtClean="0"/>
          </a:p>
          <a:p>
            <a:pPr lvl="2"/>
            <a:r>
              <a:rPr lang="en-GB" altLang="zh-CN" noProof="0" smtClean="0"/>
              <a:t>Third level</a:t>
            </a:r>
            <a:endParaRPr lang="en-GB" altLang="zh-CN" noProof="0" smtClean="0"/>
          </a:p>
          <a:p>
            <a:pPr lvl="3"/>
            <a:r>
              <a:rPr lang="en-GB" altLang="zh-CN" noProof="0" smtClean="0"/>
              <a:t>Fourth level</a:t>
            </a:r>
            <a:endParaRPr lang="en-GB" altLang="zh-CN" noProof="0" smtClean="0"/>
          </a:p>
          <a:p>
            <a:pPr lvl="4"/>
            <a:r>
              <a:rPr lang="en-GB" altLang="zh-CN" noProof="0" smtClean="0"/>
              <a:t>Fifth level</a:t>
            </a:r>
            <a:endParaRPr lang="en-GB" altLang="zh-CN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88475"/>
            <a:ext cx="295751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C3B2F30-8738-4F23-9AC1-82B4D23BFC66}" type="slidenum">
              <a:rPr lang="zh-CN" altLang="en-GB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版微机原理13章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5FBCCA-3CD9-4099-8A02-73F5ED29056A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E4305-B662-4701-BB2F-754481518D65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9B4795D-6716-41FB-A0A0-A09D817B40D1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70EEF-0A1C-4D8E-842A-A0FF0D69F343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5240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8CBF88-73E3-42F3-964C-3B0FAF00F8DC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2A804-1A49-4D32-8556-B0B00A428621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88C89-DBDD-479A-9408-AA85108790B4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0058B3A-546B-4012-95A9-27FC7AAA0572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0AAF2-6B86-4362-98AE-D91189DC5539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8CC5384-B89A-4551-8912-593E37B19B9E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D6259-3198-4F81-85A1-1957B1479956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42BF1E7-69A8-42F4-85AD-06C65D76BB28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DF3E6-D76D-46DE-8834-9F803EA201E1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53CB37-3D99-4B89-AA09-7EE97C3F77D8}" type="datetimeFigureOut">
              <a:rPr lang="en-US" altLang="zh-CN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520B2-D37A-4126-867A-690D1E8805A7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768464-FCF8-4E37-B786-7500517EE028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95528-7A1B-4923-845F-29E3ED0740E7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625432-E8CA-4598-84A8-30EC968D6E35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EC93B-A925-465F-A92C-139E0E463E9D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4104" name="图片 8"/>
          <p:cNvPicPr>
            <a:picLocks noChangeAspect="1"/>
          </p:cNvPicPr>
          <p:nvPr/>
        </p:nvPicPr>
        <p:blipFill>
          <a:blip r:embed="rId14">
            <a:lum bright="34000" contrast="40000"/>
          </a:blip>
          <a:srcRect/>
          <a:stretch>
            <a:fillRect/>
          </a:stretch>
        </p:blipFill>
        <p:spPr bwMode="auto">
          <a:xfrm>
            <a:off x="0" y="6419850"/>
            <a:ext cx="73009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00113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4033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0"/>
            <a:ext cx="2032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13.1  32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endParaRPr lang="zh-CN" altLang="en-US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43775" y="0"/>
            <a:ext cx="18002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32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位机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19850"/>
            <a:ext cx="73009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heel spokes="2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1408F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2EE02"/>
        </a:buClr>
        <a:buSzPct val="85000"/>
        <a:buFont typeface="Wingdings" panose="05000000000000000000" pitchFamily="2" charset="2"/>
        <a:buChar char="n"/>
        <a:defRPr sz="2800" b="1" kern="1200">
          <a:solidFill>
            <a:srgbClr val="FFFF00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449580" indent="-274955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l"/>
        <a:defRPr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74625" indent="36195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SzPct val="90000"/>
        <a:buFont typeface="Wingdings" panose="05000000000000000000" pitchFamily="2" charset="2"/>
        <a:buChar char="Ø"/>
        <a:defRPr sz="2400" b="1" kern="1200">
          <a:solidFill>
            <a:schemeClr val="tx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732700" y="1149531"/>
            <a:ext cx="7772400" cy="493966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rgbClr val="FFC000"/>
                </a:solidFill>
                <a:ea typeface="黑体" panose="02010609060101010101" pitchFamily="2" charset="-122"/>
              </a:rPr>
              <a:t>《</a:t>
            </a:r>
            <a:r>
              <a:rPr lang="zh-CN" altLang="en-US" sz="4400" dirty="0" smtClean="0">
                <a:solidFill>
                  <a:srgbClr val="FFC000"/>
                </a:solidFill>
                <a:ea typeface="黑体" panose="02010609060101010101" pitchFamily="2" charset="-122"/>
              </a:rPr>
              <a:t>微型计算机原理与接口技术</a:t>
            </a:r>
            <a:r>
              <a:rPr lang="en-US" altLang="zh-CN" sz="4400" dirty="0" smtClean="0">
                <a:solidFill>
                  <a:srgbClr val="FFC000"/>
                </a:solidFill>
                <a:ea typeface="黑体" panose="02010609060101010101" pitchFamily="2" charset="-122"/>
              </a:rPr>
              <a:t>》</a:t>
            </a:r>
            <a:br>
              <a:rPr lang="en-US" altLang="zh-CN" sz="4400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zh-CN" altLang="en-US" sz="3600" dirty="0" smtClean="0">
                <a:solidFill>
                  <a:srgbClr val="02EE02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3600" dirty="0" smtClean="0">
                <a:solidFill>
                  <a:srgbClr val="02EE02"/>
                </a:solidFill>
                <a:ea typeface="宋体" panose="02010600030101010101" pitchFamily="2" charset="-122"/>
              </a:rPr>
              <a:t>5</a:t>
            </a:r>
            <a:r>
              <a:rPr lang="zh-CN" altLang="en-US" sz="3600" dirty="0" smtClean="0">
                <a:solidFill>
                  <a:srgbClr val="02EE02"/>
                </a:solidFill>
                <a:ea typeface="宋体" panose="02010600030101010101" pitchFamily="2" charset="-122"/>
              </a:rPr>
              <a:t>版</a:t>
            </a:r>
            <a:br>
              <a:rPr lang="en-US" altLang="zh-CN" sz="3200" dirty="0" smtClean="0">
                <a:solidFill>
                  <a:srgbClr val="00B0F0"/>
                </a:solidFill>
                <a:ea typeface="宋体" panose="02010600030101010101" pitchFamily="2" charset="-122"/>
              </a:rPr>
            </a:br>
            <a:br>
              <a:rPr lang="en-US" altLang="zh-CN" sz="3200" dirty="0" smtClean="0">
                <a:solidFill>
                  <a:srgbClr val="00B0F0"/>
                </a:solidFill>
                <a:ea typeface="宋体" panose="02010600030101010101" pitchFamily="2" charset="-122"/>
              </a:rPr>
            </a:br>
            <a:br>
              <a:rPr lang="en-US" altLang="zh-CN" sz="3200" dirty="0" smtClean="0">
                <a:solidFill>
                  <a:srgbClr val="00B0F0"/>
                </a:solidFill>
                <a:ea typeface="宋体" panose="02010600030101010101" pitchFamily="2" charset="-122"/>
              </a:rPr>
            </a:br>
            <a:br>
              <a:rPr lang="zh-CN" altLang="en-US" sz="3200" dirty="0" smtClean="0">
                <a:solidFill>
                  <a:srgbClr val="00B0F0"/>
                </a:solidFill>
                <a:ea typeface="宋体" panose="02010600030101010101" pitchFamily="2" charset="-122"/>
              </a:rPr>
            </a:br>
            <a:r>
              <a:rPr lang="zh-CN" altLang="en-US" sz="4000" dirty="0" smtClean="0">
                <a:solidFill>
                  <a:srgbClr val="FF0000"/>
                </a:solidFill>
                <a:ea typeface="方正姚体" panose="0201060103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FF0000"/>
                </a:solidFill>
                <a:ea typeface="方正姚体" panose="02010601030101010101" pitchFamily="2" charset="-122"/>
              </a:rPr>
              <a:t>13</a:t>
            </a:r>
            <a:r>
              <a:rPr lang="zh-CN" altLang="en-US" sz="4000" dirty="0" smtClean="0">
                <a:solidFill>
                  <a:srgbClr val="FF0000"/>
                </a:solidFill>
                <a:ea typeface="方正姚体" panose="02010601030101010101" pitchFamily="2" charset="-122"/>
              </a:rPr>
              <a:t>章  </a:t>
            </a:r>
            <a:br>
              <a:rPr lang="en-US" altLang="zh-CN" dirty="0" smtClean="0">
                <a:ea typeface="黑体" panose="02010609060101010101" pitchFamily="2" charset="-122"/>
              </a:rPr>
            </a:br>
            <a:r>
              <a:rPr lang="en-US" altLang="zh-CN" sz="5400" dirty="0" smtClean="0">
                <a:ea typeface="华文中宋" panose="02010600040101010101" pitchFamily="2" charset="-122"/>
              </a:rPr>
              <a:t>32</a:t>
            </a:r>
            <a:r>
              <a:rPr lang="zh-CN" altLang="en-US" sz="5400" dirty="0" smtClean="0">
                <a:ea typeface="华文中宋" panose="02010600040101010101" pitchFamily="2" charset="-122"/>
              </a:rPr>
              <a:t>位微型机的基本</a:t>
            </a:r>
            <a:br>
              <a:rPr lang="en-US" altLang="zh-CN" sz="5400" dirty="0" smtClean="0">
                <a:ea typeface="华文中宋" panose="02010600040101010101" pitchFamily="2" charset="-122"/>
              </a:rPr>
            </a:br>
            <a:r>
              <a:rPr lang="zh-CN" altLang="en-US" sz="5400" dirty="0" smtClean="0">
                <a:ea typeface="华文中宋" panose="02010600040101010101" pitchFamily="2" charset="-122"/>
              </a:rPr>
              <a:t>工作原理</a:t>
            </a:r>
            <a:endParaRPr lang="zh-CN" altLang="en-US" sz="54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1177925" y="1157288"/>
            <a:ext cx="7966075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kumimoji="1" lang="en-US" altLang="zh-CN" sz="2800" b="1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363538" y="3602038"/>
            <a:ext cx="7966075" cy="1993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lnSpc>
                <a:spcPct val="125000"/>
              </a:lnSpc>
              <a:buFontTx/>
              <a:buChar char="•"/>
            </a:pPr>
            <a:endParaRPr kumimoji="1"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38175" y="261938"/>
            <a:ext cx="8229600" cy="900112"/>
          </a:xfrm>
        </p:spPr>
        <p:txBody>
          <a:bodyPr/>
          <a:lstStyle/>
          <a:p>
            <a:pPr>
              <a:defRPr/>
            </a:pPr>
            <a:r>
              <a:rPr kumimoji="1" lang="en-US" altLang="zh-CN" dirty="0" smtClean="0">
                <a:solidFill>
                  <a:srgbClr val="00B0F0"/>
                </a:solidFill>
                <a:ea typeface="宋体" panose="02010600030101010101" pitchFamily="2" charset="-122"/>
              </a:rPr>
              <a:t>2. 80486 CPU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55650" y="1131888"/>
            <a:ext cx="7750175" cy="4848225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defRPr/>
            </a:pPr>
            <a:r>
              <a:rPr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位微处理器，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基本沿用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体系结构。</a:t>
            </a:r>
            <a:endParaRPr kumimoji="1" lang="zh-CN" altLang="en-US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片内增加了增强型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80387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协处理器，即</a:t>
            </a:r>
            <a:r>
              <a:rPr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浮点部件</a:t>
            </a:r>
            <a:r>
              <a:rPr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FPU</a:t>
            </a:r>
            <a:r>
              <a:rPr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(Floating Point Unit)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，拥有局部专用总线，其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内部数据总线加宽至</a:t>
            </a:r>
            <a:r>
              <a:rPr kumimoji="1"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，速度比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80387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提高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3~5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倍。</a:t>
            </a:r>
            <a:endParaRPr kumimoji="1"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片内高速缓存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kumimoji="1"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 Cache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为频繁访问的数据和指令提供快速的局部存储。</a:t>
            </a:r>
            <a:endParaRPr kumimoji="1"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整数处理部件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精简指令集</a:t>
            </a:r>
            <a:r>
              <a:rPr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结构，提高了指令执行速度，每个时钟可执行</a:t>
            </a:r>
            <a:r>
              <a:rPr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条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指令。</a:t>
            </a:r>
            <a:endParaRPr kumimoji="1"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Char char="•"/>
              <a:defRPr/>
            </a:pPr>
            <a:endParaRPr kumimoji="1" lang="zh-CN" altLang="en-US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5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/>
          <a:lstStyle/>
          <a:p>
            <a:pPr eaLnBrk="1" hangingPunct="1"/>
            <a:r>
              <a:rPr kumimoji="1" lang="en-US" altLang="zh-CN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3. Pentium</a:t>
            </a:r>
            <a:r>
              <a:rPr kumimoji="1"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微处理器</a:t>
            </a:r>
            <a:endParaRPr lang="zh-CN" altLang="en-US" sz="3200" dirty="0" smtClean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25603" name="内容占位符 6"/>
          <p:cNvSpPr>
            <a:spLocks noGrp="1"/>
          </p:cNvSpPr>
          <p:nvPr>
            <p:ph idx="1"/>
          </p:nvPr>
        </p:nvSpPr>
        <p:spPr bwMode="auto">
          <a:xfrm>
            <a:off x="457200" y="1160463"/>
            <a:ext cx="8229600" cy="5283200"/>
          </a:xfrm>
        </p:spPr>
        <p:txBody>
          <a:bodyPr wrap="square" lIns="91440" tIns="45720" rIns="91440" bIns="45720" numCol="1" anchor="t" anchorCtr="0" compatLnSpc="1">
            <a:normAutofit/>
          </a:bodyPr>
          <a:lstStyle/>
          <a:p>
            <a:pPr algn="just" eaLnBrk="1" hangingPunct="1">
              <a:defRPr/>
            </a:pP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</a:t>
            </a:r>
            <a:r>
              <a:rPr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和通用寄存器是</a:t>
            </a:r>
            <a:r>
              <a:rPr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位，外部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数据总线</a:t>
            </a:r>
            <a:r>
              <a:rPr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位。结构上比</a:t>
            </a:r>
            <a:r>
              <a:rPr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80486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有很大改进：</a:t>
            </a:r>
            <a:endParaRPr lang="zh-CN" altLang="en-US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）超标量流水线结构</a:t>
            </a:r>
            <a:endParaRPr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486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起执行指令采用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流水线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Pipeline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）技术，每条指令被分解成多步执行，各步可重叠，能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准并行处理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几条指令。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整数流水线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级流水结构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，即指令预取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译码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地址生成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结果写回。每个时钟周期可执行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条指令。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还采用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超标量流水线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Superscaler Pipeline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）技术，有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两条流水线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，各自都有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、地址生成逻辑及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接口电路，每个时钟可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执行两条整数指令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，速度明显提高。</a:t>
            </a:r>
            <a:endParaRPr lang="zh-CN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zh-CN" alt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3. Pentium</a:t>
            </a:r>
            <a:r>
              <a:rPr kumimoji="1"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微处理器</a:t>
            </a:r>
            <a:endParaRPr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 bwMode="auto">
          <a:xfrm>
            <a:off x="439615" y="1164371"/>
            <a:ext cx="8229600" cy="5400675"/>
          </a:xfrm>
        </p:spPr>
        <p:txBody>
          <a:bodyPr wrap="square" lIns="91440" tIns="45720" rIns="91440" bIns="45720" numCol="1" anchor="t" anchorCtr="0" compatLnSpc="1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）重新设计的浮点部件</a:t>
            </a:r>
            <a:endParaRPr lang="en-US" altLang="zh-CN" sz="2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浮点运算采用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级流水结构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，每周期能完成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个浮点操作，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FPU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对常用指令如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MUL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LOAD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等采用新算法，速度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提高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倍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）独立的指令</a:t>
            </a:r>
            <a:r>
              <a:rPr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和数据</a:t>
            </a:r>
            <a:r>
              <a:rPr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en-US" altLang="zh-CN" sz="2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使数据和指令的存取分开，减少冲突，提高了性能。</a:t>
            </a: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）指令固化</a:t>
            </a:r>
            <a:endParaRPr lang="en-US" altLang="zh-CN" sz="2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常用指令如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MOV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INC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PUSH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JMP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等改用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硬件实现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，提高执行速度。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）分支预测</a:t>
            </a:r>
            <a:endParaRPr lang="en-US" altLang="zh-CN" sz="2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内设分支目标缓存（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BTB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），是个小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，能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动态预测程序分支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，保证流水线的指令预取步骤不会空置。</a:t>
            </a:r>
            <a:endParaRPr lang="zh-CN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zh-CN" altLang="en-US" sz="2400" dirty="0" smtClean="0">
              <a:solidFill>
                <a:srgbClr val="00008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1682750" y="1330325"/>
            <a:ext cx="7966075" cy="4765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lnSpc>
                <a:spcPct val="125000"/>
              </a:lnSpc>
              <a:buFontTx/>
              <a:buChar char="•"/>
              <a:defRPr/>
            </a:pPr>
            <a:endParaRPr kumimoji="1"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128588" y="3017838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349250"/>
            <a:ext cx="8229600" cy="7096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1" lang="en-US" altLang="zh-CN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4. Pentium Pro</a:t>
            </a:r>
            <a:r>
              <a:rPr kumimoji="1"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处理器</a:t>
            </a:r>
            <a:endParaRPr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98463" y="1140178"/>
            <a:ext cx="8229600" cy="534793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高能奔腾，采用</a:t>
            </a:r>
            <a:r>
              <a:rPr 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P6</a:t>
            </a:r>
            <a:r>
              <a:rPr lang="zh-CN" alt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微架构，比</a:t>
            </a:r>
            <a:r>
              <a:rPr 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Pentium</a:t>
            </a:r>
            <a:r>
              <a:rPr lang="zh-CN" alt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增加的特点：</a:t>
            </a:r>
            <a:endParaRPr kumimoji="1" lang="en-US" altLang="zh-CN" sz="37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3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3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）一个封装内安装两个芯片</a:t>
            </a:r>
            <a:endParaRPr kumimoji="1" lang="en-US" altLang="zh-CN" sz="3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CPU</a:t>
            </a:r>
            <a:r>
              <a:rPr lang="zh-CN" alt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内核与</a:t>
            </a:r>
            <a:r>
              <a:rPr 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256KB</a:t>
            </a:r>
            <a:r>
              <a:rPr lang="zh-CN" altLang="en-US" sz="3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二级</a:t>
            </a:r>
            <a:r>
              <a:rPr lang="en-US" sz="3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封装在</a:t>
            </a:r>
            <a:r>
              <a:rPr lang="en-US" altLang="zh-CN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个芯片内。</a:t>
            </a:r>
            <a:endParaRPr kumimoji="1" lang="zh-CN" altLang="en-US" sz="34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3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3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zh-CN" sz="3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乱序执行和分支预测技术</a:t>
            </a:r>
            <a:endParaRPr kumimoji="1" lang="en-US" altLang="zh-CN" sz="3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38455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zh-CN" alt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若</a:t>
            </a:r>
            <a:r>
              <a:rPr kumimoji="1" lang="en-US" altLang="zh-CN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条指令因等待未执行完，会找出其它指令来执行，并与分支预测技术结合，</a:t>
            </a:r>
            <a:r>
              <a:rPr kumimoji="1" lang="zh-CN" altLang="en-US" sz="3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动态“乱序”执行</a:t>
            </a:r>
            <a:r>
              <a:rPr kumimoji="1" lang="zh-CN" alt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，提高效率。</a:t>
            </a:r>
            <a:endParaRPr kumimoji="1" lang="en-US" altLang="zh-CN" sz="34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3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3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zh-CN" sz="3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超流水线和超标量技术</a:t>
            </a:r>
            <a:endParaRPr kumimoji="1" lang="en-US" altLang="zh-CN" sz="3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3</a:t>
            </a:r>
            <a:r>
              <a:rPr lang="zh-CN" altLang="en-US" sz="3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路超标量</a:t>
            </a:r>
            <a:r>
              <a:rPr lang="zh-CN" alt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结构，并行执行指令能力强。</a:t>
            </a:r>
            <a:r>
              <a:rPr lang="en-US" altLang="zh-CN" sz="3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3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级超长流水线</a:t>
            </a:r>
            <a:r>
              <a:rPr lang="zh-CN" alt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结构，将指令执行过程分成一连串的</a:t>
            </a:r>
            <a:r>
              <a:rPr lang="zh-CN" altLang="en-US" sz="3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</a:t>
            </a:r>
            <a:r>
              <a:rPr lang="zh-CN" alt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，进一步提高并行处理能力。</a:t>
            </a:r>
            <a:endParaRPr lang="zh-CN" altLang="en-US" sz="34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zh-CN" altLang="en-US" sz="3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物理地址扩展</a:t>
            </a:r>
            <a:endParaRPr lang="en-US" altLang="zh-CN" sz="3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36</a:t>
            </a:r>
            <a:r>
              <a:rPr lang="zh-CN" altLang="en-US" sz="3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</a:t>
            </a:r>
            <a:r>
              <a:rPr lang="zh-CN" alt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总线，寻址空间扩展到</a:t>
            </a:r>
            <a:r>
              <a:rPr lang="en-US" altLang="zh-CN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4GB</a:t>
            </a:r>
            <a:r>
              <a:rPr lang="zh-CN" alt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以上，支持</a:t>
            </a:r>
            <a:r>
              <a:rPr lang="en-US" altLang="zh-CN" sz="3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64GB</a:t>
            </a:r>
            <a:r>
              <a:rPr lang="zh-CN" alt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内存，但每次操作的线性地址分段范围仍在</a:t>
            </a:r>
            <a:r>
              <a:rPr lang="en-US" altLang="zh-CN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4GB</a:t>
            </a:r>
            <a:r>
              <a:rPr lang="zh-CN" alt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以内。</a:t>
            </a:r>
            <a:endParaRPr lang="zh-CN" altLang="en-US" sz="34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kumimoji="1" lang="en-US" altLang="zh-CN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5. Pentium II </a:t>
            </a:r>
            <a:r>
              <a:rPr kumimoji="1"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处理器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endParaRPr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81087"/>
            <a:ext cx="8229600" cy="5635801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110000"/>
              </a:lnSpc>
              <a:defRPr/>
            </a:pPr>
            <a:r>
              <a:rPr lang="zh-CN" altLang="en-US" sz="31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融合了</a:t>
            </a:r>
            <a:r>
              <a:rPr lang="zh-CN" altLang="en-US" sz="31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多媒体扩展（</a:t>
            </a:r>
            <a:r>
              <a:rPr lang="en-US" sz="31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MMX</a:t>
            </a:r>
            <a:r>
              <a:rPr lang="zh-CN" altLang="en-US" sz="31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1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技术，在</a:t>
            </a:r>
            <a:r>
              <a:rPr lang="en-US" sz="31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Pentium Pro</a:t>
            </a:r>
            <a:r>
              <a:rPr lang="zh-CN" altLang="en-US" sz="31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基础上增强了</a:t>
            </a:r>
            <a:r>
              <a:rPr lang="en-US" altLang="zh-CN" sz="31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CN" altLang="en-US" sz="31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图形、图像和多媒体可视化计算能力与交互功能。采用的先进技术</a:t>
            </a:r>
            <a:r>
              <a:rPr lang="en-US" altLang="zh-CN" sz="31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31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MMX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None/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引入新数据类型和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位寄存器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mm7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mm0,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</a:t>
            </a:r>
            <a:r>
              <a:rPr lang="zh-CN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单指令多数据（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SIMD</a:t>
            </a:r>
            <a:r>
              <a:rPr lang="zh-CN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条指令能并行对多个定点数作相同操作。</a:t>
            </a:r>
            <a:endPara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）动态执行技术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None/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动态执行技术，结合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种处理技巧有效处理多重数据：多分支预测判断数据流向，数据流分析决定指令最佳执行顺序，推测执行技术同时处理多条指</a:t>
            </a:r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）双独立总线结构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1" hangingPunct="1">
              <a:lnSpc>
                <a:spcPct val="110000"/>
              </a:lnSpc>
              <a:buNone/>
              <a:defRPr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条连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条连主存，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同时使用它们，吞吐量和二级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速度均提高一倍。</a:t>
            </a:r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1582738" y="1462088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128588" y="3017838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1" name="Rectangle 8"/>
          <p:cNvSpPr>
            <a:spLocks noChangeArrowheads="1"/>
          </p:cNvSpPr>
          <p:nvPr/>
        </p:nvSpPr>
        <p:spPr bwMode="auto">
          <a:xfrm>
            <a:off x="363538" y="3602038"/>
            <a:ext cx="7966075" cy="1993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lnSpc>
                <a:spcPct val="125000"/>
              </a:lnSpc>
              <a:buFontTx/>
              <a:buChar char="•"/>
            </a:pPr>
            <a:endParaRPr kumimoji="1"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en-US" altLang="zh-CN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6. Pentium III </a:t>
            </a:r>
            <a:r>
              <a:rPr kumimoji="1"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处理器</a:t>
            </a:r>
            <a:endParaRPr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29703" name="内容占位符 10"/>
          <p:cNvSpPr>
            <a:spLocks noGrp="1"/>
          </p:cNvSpPr>
          <p:nvPr>
            <p:ph idx="1"/>
          </p:nvPr>
        </p:nvSpPr>
        <p:spPr bwMode="auto">
          <a:xfrm>
            <a:off x="804863" y="1377950"/>
            <a:ext cx="7802562" cy="3948113"/>
          </a:xfrm>
        </p:spPr>
        <p:txBody>
          <a:bodyPr wrap="square" lIns="91440" tIns="45720" rIns="91440" bIns="45720" numCol="1" anchor="t" anchorCtr="0" compatLnSpc="1"/>
          <a:lstStyle/>
          <a:p>
            <a:pPr>
              <a:spcBef>
                <a:spcPts val="2400"/>
              </a:spcBef>
            </a:pP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主要特点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1"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kumimoji="1"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新的单精度浮点寄存器</a:t>
            </a:r>
            <a:r>
              <a:rPr kumimoji="1"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xmm0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kumimoji="1"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xmm7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增加了</a:t>
            </a:r>
            <a:r>
              <a:rPr kumimoji="1"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条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数据流单指令多数据扩展</a:t>
            </a:r>
            <a:r>
              <a:rPr kumimoji="1"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(SSE)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能同时处理</a:t>
            </a:r>
            <a:r>
              <a:rPr kumimoji="1"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单精度浮点数。</a:t>
            </a:r>
            <a:endParaRPr kumimoji="1"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每秒</a:t>
            </a:r>
            <a:r>
              <a:rPr kumimoji="1"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亿次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的浮点运算速度。</a:t>
            </a:r>
            <a:endParaRPr lang="zh-CN" altLang="en-US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kumimoji="1" lang="en-US" altLang="zh-CN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7. Pentium 4 </a:t>
            </a:r>
            <a:r>
              <a:rPr kumimoji="1"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微处理器</a:t>
            </a:r>
            <a:endParaRPr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60463"/>
            <a:ext cx="8229600" cy="52403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的主要技术特点：</a:t>
            </a:r>
            <a:endParaRPr lang="zh-CN" altLang="en-US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）更快的系统总线</a:t>
            </a:r>
            <a:endParaRPr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080" eaLnBrk="1" hangingPunct="1">
              <a:buNone/>
              <a:defRPr/>
            </a:pP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改变了原来前端总线（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FSB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）与内存时钟同步的设计，能在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100MHz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FSB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下提供</a:t>
            </a:r>
            <a:r>
              <a:rPr 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400MHz</a:t>
            </a:r>
            <a:r>
              <a:rPr lang="en-US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数据传送速度。</a:t>
            </a:r>
            <a:endParaRPr lang="zh-CN" altLang="en-US" sz="26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）高级转移缓存（</a:t>
            </a:r>
            <a:r>
              <a:rPr 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ATC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0" algn="just" eaLnBrk="1" hangingPunct="1">
              <a:buNone/>
              <a:defRPr/>
            </a:pP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具有</a:t>
            </a:r>
            <a:r>
              <a:rPr 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256KB</a:t>
            </a:r>
            <a:r>
              <a:rPr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嵌入核心全速</a:t>
            </a:r>
            <a:r>
              <a:rPr 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L2</a:t>
            </a:r>
            <a:r>
              <a:rPr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缓存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，速度与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时钟同步。例如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1.4GHz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L2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的速度也是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1.4GHz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，数据宽度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位，传送速度达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32bit</a:t>
            </a:r>
            <a:r>
              <a:rPr lang="en-US" altLang="zh-CN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时钟</a:t>
            </a:r>
            <a:r>
              <a:rPr lang="en-US" altLang="zh-CN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1.4GHz = 44.8GB/s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）先进的动态执行技术</a:t>
            </a:r>
            <a:endParaRPr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080" algn="just" eaLnBrk="1" hangingPunct="1">
              <a:buNone/>
              <a:defRPr/>
            </a:pPr>
            <a:r>
              <a:rPr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执行引擎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的暂存容错能力非常大，能有效减轻因等待修复错误太多而延缓执行的问题；</a:t>
            </a:r>
            <a:r>
              <a:rPr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执行追踪缓存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能暂存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126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个微结构指令；</a:t>
            </a:r>
            <a:r>
              <a:rPr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分支预测缓存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增大到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4KB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，改善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33%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的分支预测能力。</a:t>
            </a:r>
            <a:endParaRPr kumimoji="1" lang="zh-CN" alt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3889"/>
            <a:ext cx="8229600" cy="5415668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）超长流水线技术</a:t>
            </a:r>
            <a:endParaRPr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080" algn="just" eaLnBrk="1" hangingPunct="1">
              <a:spcBef>
                <a:spcPts val="600"/>
              </a:spcBef>
              <a:buNone/>
              <a:defRPr/>
            </a:pP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条流水线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，指令流水线深度达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级，时钟频率和效能均显著提升。</a:t>
            </a:r>
            <a:endParaRPr lang="zh-CN" altLang="en-US" sz="26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）快速执行引擎</a:t>
            </a:r>
            <a:endParaRPr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080" algn="just" eaLnBrk="1" hangingPunct="1">
              <a:spcBef>
                <a:spcPts val="600"/>
              </a:spcBef>
              <a:buNone/>
              <a:defRPr/>
            </a:pPr>
            <a:r>
              <a:rPr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每个时钟执行两次算术逻辑运算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1.4GHz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运算速度与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2.8GHz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的相当，提升了运算速度。</a:t>
            </a:r>
            <a:endParaRPr lang="zh-CN" altLang="en-US" sz="26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）高级浮点和</a:t>
            </a:r>
            <a:r>
              <a:rPr 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SSE2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endParaRPr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080" algn="just" eaLnBrk="1" hangingPunct="1">
              <a:spcBef>
                <a:spcPts val="600"/>
              </a:spcBef>
              <a:buNone/>
              <a:defRPr/>
            </a:pP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增加了双精度浮点数操作、寄存器数据交叉操作以及数据高速缓存操作，适用于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图形渲染、语音识别、视频编解码和数据加密等。</a:t>
            </a:r>
            <a:endParaRPr lang="en-US" altLang="zh-CN" sz="26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在不改变</a:t>
            </a:r>
            <a:r>
              <a:rPr 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NetBurst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微架构前提下，将</a:t>
            </a:r>
            <a:r>
              <a:rPr 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升级到</a:t>
            </a:r>
            <a:r>
              <a:rPr 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位，推出了</a:t>
            </a:r>
            <a:r>
              <a:rPr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处理器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711199"/>
            <a:ext cx="8229600" cy="201441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B0F0"/>
                </a:solidFill>
                <a:ea typeface="黑体" panose="02010609060101010101" pitchFamily="2" charset="-122"/>
              </a:rPr>
              <a:t>13.1  32 </a:t>
            </a:r>
            <a:r>
              <a:rPr lang="zh-CN" altLang="en-US" sz="4000" dirty="0" smtClean="0">
                <a:solidFill>
                  <a:srgbClr val="00B0F0"/>
                </a:solidFill>
                <a:ea typeface="黑体" panose="02010609060101010101" pitchFamily="2" charset="-122"/>
              </a:rPr>
              <a:t>位微处理器的结构</a:t>
            </a:r>
            <a:br>
              <a:rPr lang="en-US" altLang="zh-CN" sz="4000" dirty="0" smtClean="0">
                <a:solidFill>
                  <a:srgbClr val="00B0F0"/>
                </a:solidFill>
                <a:ea typeface="黑体" panose="02010609060101010101" pitchFamily="2" charset="-122"/>
              </a:rPr>
            </a:br>
            <a:r>
              <a:rPr lang="zh-CN" altLang="en-US" sz="4000" dirty="0" smtClean="0">
                <a:solidFill>
                  <a:srgbClr val="00B0F0"/>
                </a:solidFill>
                <a:ea typeface="黑体" panose="02010609060101010101" pitchFamily="2" charset="-122"/>
              </a:rPr>
              <a:t>与工作模式</a:t>
            </a:r>
            <a:endParaRPr lang="zh-CN" altLang="en-US" sz="40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 bwMode="auto">
          <a:xfrm>
            <a:off x="1164371" y="3323492"/>
            <a:ext cx="7199312" cy="2127739"/>
          </a:xfrm>
        </p:spPr>
        <p:txBody>
          <a:bodyPr wrap="square" lIns="91440" tIns="45720" rIns="91440" bIns="45720" numCol="1" anchor="t" anchorCtr="0" compatLnSpc="1"/>
          <a:lstStyle/>
          <a:p>
            <a:pPr eaLnBrk="1" hangingPunct="1">
              <a:spcBef>
                <a:spcPts val="4200"/>
              </a:spcBef>
              <a:buFont typeface="Wingdings" panose="05000000000000000000" pitchFamily="2" charset="2"/>
              <a:buNone/>
            </a:pPr>
            <a:r>
              <a:rPr lang="en-US" altLang="zh-CN" sz="3600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13.1.1  32</a:t>
            </a:r>
            <a:r>
              <a:rPr lang="zh-CN" altLang="en-US" sz="3600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位微处理器结构简介</a:t>
            </a:r>
            <a:endParaRPr lang="en-US" altLang="zh-CN" sz="3600" dirty="0" smtClean="0">
              <a:solidFill>
                <a:srgbClr val="92D05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4200"/>
              </a:spcBef>
              <a:buFont typeface="Wingdings" panose="05000000000000000000" pitchFamily="2" charset="2"/>
              <a:buNone/>
            </a:pP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13.1.2  32</a:t>
            </a:r>
            <a:r>
              <a:rPr lang="zh-CN" alt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位微处理器的工作模式</a:t>
            </a:r>
            <a:endParaRPr lang="zh-CN" altLang="en-US" sz="3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8845" y="451556"/>
            <a:ext cx="8229600" cy="90011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13.1.2  32</a:t>
            </a:r>
            <a:r>
              <a:rPr lang="zh-CN" altLang="en-US" dirty="0" smtClean="0">
                <a:solidFill>
                  <a:srgbClr val="FF0000"/>
                </a:solidFill>
              </a:rPr>
              <a:t>位微处理器的工作模式</a:t>
            </a:r>
            <a:endParaRPr lang="zh-CN" altLang="en-US" dirty="0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 bwMode="auto">
          <a:xfrm>
            <a:off x="1162757" y="1670755"/>
            <a:ext cx="6897512" cy="4866192"/>
          </a:xfrm>
        </p:spPr>
        <p:txBody>
          <a:bodyPr wrap="square" lIns="91440" tIns="45720" rIns="91440" bIns="45720" numCol="1" anchor="t" anchorCtr="0" compatLnSpc="1"/>
          <a:lstStyle/>
          <a:p>
            <a:pPr eaLnBrk="1" hangingPunct="1">
              <a:spcBef>
                <a:spcPts val="1200"/>
              </a:spcBef>
            </a:pP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种工作模式，分别是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实模式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保护模式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虚拟</a:t>
            </a:r>
            <a:r>
              <a:rPr lang="en-US" altLang="zh-CN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V86</a:t>
            </a:r>
            <a:r>
              <a:rPr lang="zh-CN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）模式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种工模式可相互转换。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240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Intel 80386 SL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处理器开始增加了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系统管理模式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86423" y="603794"/>
            <a:ext cx="7327900" cy="900113"/>
          </a:xfrm>
        </p:spPr>
        <p:txBody>
          <a:bodyPr/>
          <a:lstStyle/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本章主要内容</a:t>
            </a:r>
            <a:endParaRPr lang="zh-CN" altLang="en-US" sz="3600" dirty="0">
              <a:solidFill>
                <a:srgbClr val="FF33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38551" y="1652498"/>
            <a:ext cx="8113712" cy="4761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13.1  32</a:t>
            </a:r>
            <a:r>
              <a:rPr kumimoji="1"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位微处理器的结构与工作模式</a:t>
            </a:r>
            <a:endParaRPr kumimoji="1" lang="en-US" altLang="zh-CN" sz="3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13.2  </a:t>
            </a:r>
            <a:r>
              <a:rPr kumimoji="1"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寄存器</a:t>
            </a:r>
            <a:endParaRPr kumimoji="1" lang="en-US" altLang="zh-CN" sz="3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13.3  </a:t>
            </a:r>
            <a:r>
              <a:rPr kumimoji="1"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保护模式下的内存管理</a:t>
            </a:r>
            <a:endParaRPr kumimoji="1" lang="en-US" altLang="zh-CN" sz="3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13.4  </a:t>
            </a:r>
            <a:r>
              <a:rPr kumimoji="1"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保护模式下的中断和异</a:t>
            </a:r>
            <a:r>
              <a:rPr kumimoji="1"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常</a:t>
            </a:r>
            <a:r>
              <a:rPr kumimoji="1"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*</a:t>
            </a:r>
            <a:endParaRPr kumimoji="1" lang="en-US" altLang="zh-CN" sz="36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13.5  </a:t>
            </a:r>
            <a:r>
              <a:rPr kumimoji="1"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任务切</a:t>
            </a:r>
            <a:r>
              <a:rPr kumimoji="1"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换</a:t>
            </a:r>
            <a:r>
              <a:rPr kumimoji="1"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*</a:t>
            </a:r>
            <a:endParaRPr kumimoji="1"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endParaRPr kumimoji="1"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200" b="1" dirty="0" smtClean="0">
                <a:solidFill>
                  <a:srgbClr val="FFFF00"/>
                </a:solidFill>
                <a:latin typeface="+mn-ea"/>
                <a:cs typeface="Times New Roman" panose="02020603050405020304" pitchFamily="18" charset="0"/>
              </a:rPr>
              <a:t>         * </a:t>
            </a:r>
            <a:r>
              <a:rPr kumimoji="1" lang="zh-CN" altLang="en-US" sz="3200" b="1" dirty="0" smtClean="0">
                <a:solidFill>
                  <a:srgbClr val="FFFF00"/>
                </a:solidFill>
                <a:latin typeface="+mn-ea"/>
                <a:cs typeface="Times New Roman" panose="02020603050405020304" pitchFamily="18" charset="0"/>
              </a:rPr>
              <a:t>选用</a:t>
            </a:r>
            <a:endParaRPr kumimoji="1" lang="en-US" altLang="zh-CN" sz="3200" b="1" dirty="0">
              <a:solidFill>
                <a:schemeClr val="tx1">
                  <a:lumMod val="9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ts val="2400"/>
              </a:spcBef>
            </a:pPr>
            <a:r>
              <a:rPr kumimoji="1" lang="en-US" altLang="zh-CN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400" b="1" dirty="0">
              <a:solidFill>
                <a:schemeClr val="tx1">
                  <a:lumMod val="95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0" y="296863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800" b="1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-203200" y="4614863"/>
            <a:ext cx="8429625" cy="5080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4338" y="479425"/>
            <a:ext cx="8229600" cy="99768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kumimoji="1" lang="en-US" altLang="zh-CN" dirty="0" smtClean="0">
                <a:solidFill>
                  <a:srgbClr val="00B0F0"/>
                </a:solidFill>
                <a:ea typeface="黑体" panose="02010609060101010101" pitchFamily="2" charset="-122"/>
              </a:rPr>
              <a:t>1. </a:t>
            </a:r>
            <a:r>
              <a:rPr kumimoji="1" lang="zh-CN" altLang="en-US" dirty="0" smtClean="0">
                <a:solidFill>
                  <a:srgbClr val="00B0F0"/>
                </a:solidFill>
                <a:ea typeface="黑体" panose="02010609060101010101" pitchFamily="2" charset="-122"/>
              </a:rPr>
              <a:t>实模式</a:t>
            </a:r>
            <a:br>
              <a:rPr kumimoji="1" lang="en-US" altLang="zh-CN" sz="3200" dirty="0" smtClean="0">
                <a:solidFill>
                  <a:srgbClr val="02EE02"/>
                </a:solidFill>
                <a:ea typeface="黑体" panose="02010609060101010101" pitchFamily="2" charset="-122"/>
              </a:rPr>
            </a:br>
            <a:r>
              <a:rPr kumimoji="1" lang="zh-CN" altLang="en-US" sz="3200" dirty="0" smtClean="0">
                <a:solidFill>
                  <a:srgbClr val="02EE02"/>
                </a:solidFill>
                <a:ea typeface="黑体" panose="02010609060101010101" pitchFamily="2" charset="-122"/>
              </a:rPr>
              <a:t>（</a:t>
            </a:r>
            <a:r>
              <a:rPr kumimoji="1" lang="en-US" altLang="zh-CN" dirty="0" smtClean="0">
                <a:solidFill>
                  <a:srgbClr val="02EE02"/>
                </a:solidFill>
                <a:ea typeface="黑体" panose="02010609060101010101" pitchFamily="2" charset="-122"/>
              </a:rPr>
              <a:t>Real Addressed Mode</a:t>
            </a:r>
            <a:r>
              <a:rPr kumimoji="1" lang="zh-CN" altLang="en-US" dirty="0" smtClean="0">
                <a:solidFill>
                  <a:srgbClr val="02EE02"/>
                </a:solidFill>
                <a:ea typeface="黑体" panose="02010609060101010101" pitchFamily="2" charset="-122"/>
              </a:rPr>
              <a:t>）</a:t>
            </a:r>
            <a:endParaRPr lang="zh-CN" altLang="en-US" dirty="0">
              <a:solidFill>
                <a:srgbClr val="02EE02"/>
              </a:solidFill>
              <a:ea typeface="黑体" panose="02010609060101010101" pitchFamily="2" charset="-122"/>
            </a:endParaRPr>
          </a:p>
        </p:txBody>
      </p:sp>
      <p:sp>
        <p:nvSpPr>
          <p:cNvPr id="34822" name="内容占位符 6"/>
          <p:cNvSpPr>
            <a:spLocks noGrp="1"/>
          </p:cNvSpPr>
          <p:nvPr>
            <p:ph idx="1"/>
          </p:nvPr>
        </p:nvSpPr>
        <p:spPr bwMode="auto">
          <a:xfrm>
            <a:off x="384175" y="1650390"/>
            <a:ext cx="8229600" cy="4295775"/>
          </a:xfrm>
        </p:spPr>
        <p:txBody>
          <a:bodyPr wrap="square" lIns="91440" tIns="45720" rIns="91440" bIns="45720" numCol="1" anchor="t" anchorCtr="0" compatLnSpc="1"/>
          <a:lstStyle/>
          <a:p>
            <a:pPr algn="just" eaLnBrk="1" hangingPunct="1">
              <a:lnSpc>
                <a:spcPct val="125000"/>
              </a:lnSpc>
              <a:buNone/>
            </a:pPr>
            <a:r>
              <a:rPr kumimoji="1" lang="zh-CN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在实模式下，80386相当于一个</a:t>
            </a:r>
            <a:r>
              <a:rPr kumimoji="1" lang="zh-CN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快速的808</a:t>
            </a:r>
            <a:r>
              <a:rPr kumimoji="1"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zh-CN" altLang="en-US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只有</a:t>
            </a:r>
            <a:r>
              <a:rPr kumimoji="1"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1MB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的内存寻址能力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位地址线中仅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kumimoji="1"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位地址有效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zh-CN" altLang="en-US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只支持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单任务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工作方式，不支持多任务方式。</a:t>
            </a:r>
            <a:endParaRPr kumimoji="1"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设置了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个优先级或特权级：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级，其中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级为最高级。在实模式下，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只能在优先级</a:t>
            </a:r>
            <a:r>
              <a:rPr kumimoji="1"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下工作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kumimoji="1"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endParaRPr kumimoji="1" lang="zh-CN" altLang="en-US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3" name="Rectangle 8"/>
          <p:cNvSpPr>
            <a:spLocks noChangeArrowheads="1"/>
          </p:cNvSpPr>
          <p:nvPr/>
        </p:nvSpPr>
        <p:spPr bwMode="auto">
          <a:xfrm>
            <a:off x="-812800" y="3903663"/>
            <a:ext cx="8507413" cy="5211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zh-CN" altLang="en-US" sz="2000"/>
          </a:p>
          <a:p>
            <a:pPr eaLnBrk="1" hangingPunct="1">
              <a:lnSpc>
                <a:spcPct val="125000"/>
              </a:lnSpc>
            </a:pPr>
            <a:endParaRPr kumimoji="1"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kumimoji="1" lang="en-US" altLang="zh-CN" dirty="0" smtClean="0">
                <a:solidFill>
                  <a:srgbClr val="00B0F0"/>
                </a:solidFill>
                <a:ea typeface="黑体" panose="02010609060101010101" pitchFamily="2" charset="-122"/>
              </a:rPr>
              <a:t>2. </a:t>
            </a:r>
            <a:r>
              <a:rPr kumimoji="1" lang="zh-CN" altLang="en-US" dirty="0" smtClean="0">
                <a:solidFill>
                  <a:srgbClr val="00B0F0"/>
                </a:solidFill>
                <a:ea typeface="黑体" panose="02010609060101010101" pitchFamily="2" charset="-122"/>
              </a:rPr>
              <a:t>保护模式</a:t>
            </a:r>
            <a:br>
              <a:rPr kumimoji="1" lang="en-US" altLang="zh-CN" sz="3200" dirty="0" smtClean="0">
                <a:solidFill>
                  <a:srgbClr val="02EE02"/>
                </a:solidFill>
                <a:ea typeface="黑体" panose="02010609060101010101" pitchFamily="2" charset="-122"/>
              </a:rPr>
            </a:br>
            <a:r>
              <a:rPr kumimoji="1" lang="zh-CN" altLang="en-US" sz="3200" dirty="0" smtClean="0">
                <a:solidFill>
                  <a:srgbClr val="02EE02"/>
                </a:solidFill>
                <a:ea typeface="黑体" panose="02010609060101010101" pitchFamily="2" charset="-122"/>
              </a:rPr>
              <a:t>（</a:t>
            </a:r>
            <a:r>
              <a:rPr kumimoji="1" lang="en-US" altLang="zh-CN" dirty="0" smtClean="0">
                <a:solidFill>
                  <a:srgbClr val="02EE02"/>
                </a:solidFill>
                <a:ea typeface="黑体" panose="02010609060101010101" pitchFamily="2" charset="-122"/>
              </a:rPr>
              <a:t>Protected Mode</a:t>
            </a:r>
            <a:r>
              <a:rPr kumimoji="1" lang="zh-CN" altLang="en-US" dirty="0" smtClean="0">
                <a:solidFill>
                  <a:srgbClr val="02EE02"/>
                </a:solidFill>
                <a:ea typeface="黑体" panose="02010609060101010101" pitchFamily="2" charset="-122"/>
              </a:rPr>
              <a:t>）</a:t>
            </a:r>
            <a:endParaRPr lang="zh-CN" altLang="en-US" dirty="0">
              <a:solidFill>
                <a:srgbClr val="02EE02"/>
              </a:solidFill>
              <a:ea typeface="黑体" panose="0201060906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15461" y="1512277"/>
            <a:ext cx="7895492" cy="5064369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None/>
              <a:defRPr/>
            </a:pPr>
            <a:r>
              <a:rPr kumimoji="1"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）保护模式的特点</a:t>
            </a:r>
            <a:endParaRPr kumimoji="1" lang="zh-CN" altLang="en-US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38455" algn="just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采用全新的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分段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分页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内存管理技术，直接寻址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，允许使用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虚拟存储器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，使用户感觉的内存容量达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64TB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zh-CN" altLang="en-US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38455" algn="just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多任务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工作方式。</a:t>
            </a:r>
            <a:endParaRPr kumimoji="1" lang="zh-CN" altLang="en-US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38455" algn="just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可使用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级（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优先级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）保护功能，实现程序与程序之间、用户与操作系统之间的保护与隔离，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为多任务操作系统提供优化支持。</a:t>
            </a:r>
            <a:endParaRPr kumimoji="1"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73723" y="696913"/>
            <a:ext cx="7631723" cy="5703887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）多任务</a:t>
            </a:r>
            <a:endParaRPr lang="zh-CN" altLang="en-US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一台计算机可同时干几件事</a:t>
            </a:r>
            <a:endParaRPr lang="en-US" altLang="zh-C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  <a:defRPr/>
            </a:pP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例如在进行文字处理的同时，在后台打印表格等。它们属于不同的任务（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Task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）。</a:t>
            </a:r>
            <a:endParaRPr lang="en-US" altLang="zh-CN" sz="26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8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386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支持多任务</a:t>
            </a:r>
            <a:endParaRPr lang="en-US" altLang="zh-CN" sz="26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buNone/>
              <a:defRPr/>
            </a:pP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但不是并发的多任务，并非单个处理器在同时处理两个任务，通常采用划分时间片（分时）的策略同时运行多个进程。</a:t>
            </a:r>
            <a:endParaRPr lang="en-US" altLang="zh-CN" sz="26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800"/>
              </a:spcBef>
              <a:buFont typeface="Wingdings" panose="05000000000000000000" pitchFamily="2" charset="2"/>
              <a:buChar char="l"/>
              <a:defRPr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只支持单任务</a:t>
            </a:r>
            <a:endParaRPr lang="zh-CN" altLang="en-US" sz="2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4159"/>
            <a:ext cx="8229600" cy="5703887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）优先级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因多任务需求，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386/486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引入了优先级（或特权级）概念。存放程序和数据的存储器段都被赋予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级的优先级，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级最高。</a:t>
            </a:r>
            <a:endParaRPr lang="en-US" altLang="zh-C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79452" y="2499408"/>
            <a:ext cx="3177685" cy="350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>
          <a:xfrm>
            <a:off x="416170" y="2467098"/>
            <a:ext cx="4982307" cy="4021625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级任务可使用整个处理器的资源。操作系统的核心，如存储器管理、保护和访问控制等的程序被赋予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级特权。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级为可能改变的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程序，如外设驱动、系统服务程序等。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级用来保护数据库管理系统、办公自动化系统等子系统。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2EE0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级为用户级权利，即一般用户的应用程序等。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86058" y="1299918"/>
            <a:ext cx="7566635" cy="48019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52425" indent="-352425" algn="just" eaLnBrk="1" hangingPunct="1">
              <a:lnSpc>
                <a:spcPct val="130000"/>
              </a:lnSpc>
              <a:buClr>
                <a:srgbClr val="02EE02"/>
              </a:buClr>
              <a:buSzPct val="90000"/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优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先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级也称</a:t>
            </a:r>
            <a:r>
              <a:rPr kumimoji="1" lang="zh-CN" altLang="en-US" sz="2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保护环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，它能较好解决多任务环境下各任务间的干扰和冲突。</a:t>
            </a:r>
            <a:endParaRPr kumimoji="1"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52425" indent="-352425" algn="just" eaLnBrk="1" hangingPunct="1">
              <a:lnSpc>
                <a:spcPct val="130000"/>
              </a:lnSpc>
              <a:spcBef>
                <a:spcPts val="2400"/>
              </a:spcBef>
              <a:buClr>
                <a:srgbClr val="02EE02"/>
              </a:buClr>
              <a:buSzPct val="90000"/>
            </a:pPr>
            <a:r>
              <a:rPr kumimoji="1" lang="zh-CN" altLang="en-US" sz="2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例如，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OS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的核心部分优先级最高，它可访问其它段内的程序和数据，其它级别的程序不能访问它，其安全得到保障。</a:t>
            </a:r>
            <a:endParaRPr kumimoji="1"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SzPct val="90000"/>
              <a:buNone/>
            </a:pP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）门（</a:t>
            </a:r>
            <a:r>
              <a:rPr kumimoji="1" lang="en-US" altLang="zh-CN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800"/>
              </a:spcBef>
              <a:buSzPct val="90000"/>
              <a:buFont typeface="Wingdings" panose="05000000000000000000" pitchFamily="2" charset="2"/>
              <a:buChar char="l"/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有了保护机制，优先级低的程序就不能调用高的，否则会产生异常。结果，会禁止用户从</a:t>
            </a: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得到必要的服务。</a:t>
            </a:r>
            <a:endParaRPr kumimoji="1" lang="en-US" altLang="zh-C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800"/>
              </a:spcBef>
              <a:buSzPct val="90000"/>
              <a:buFont typeface="Wingdings" panose="05000000000000000000" pitchFamily="2" charset="2"/>
              <a:buChar char="l"/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为此，</a:t>
            </a: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专门设置了一些合法入口点，允许低级程序从操作系统得到服务，使用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门</a:t>
            </a:r>
            <a:r>
              <a:rPr kumimoji="1" lang="zh-CN" altLang="en-US" sz="2600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通过重定位，来访问这些入口点。</a:t>
            </a:r>
            <a:endParaRPr kumimoji="1" lang="en-US" altLang="zh-C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800"/>
              </a:spcBef>
              <a:buSzPct val="90000"/>
              <a:buFont typeface="Wingdings" panose="05000000000000000000" pitchFamily="2" charset="2"/>
              <a:buChar char="l"/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门分为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调用门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中断门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陷井门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任务门</a:t>
            </a:r>
            <a:r>
              <a:rPr kumimoji="1" lang="zh-CN" altLang="en-US" sz="2600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它们的功能比较复杂。</a:t>
            </a:r>
            <a:endParaRPr kumimoji="1" lang="en-US" altLang="zh-C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）中断和异常（</a:t>
            </a:r>
            <a:r>
              <a:rPr kumimoji="1" lang="en-US" altLang="zh-CN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中断：</a:t>
            </a:r>
            <a:r>
              <a:rPr kumimoji="1" lang="zh-CN" altLang="en-US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处理器外部事件产生的硬件中断，含可屏蔽和不可屏蔽中断两类。</a:t>
            </a:r>
            <a:endParaRPr kumimoji="1" lang="en-US" altLang="zh-CN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异常：</a:t>
            </a:r>
            <a:r>
              <a:rPr kumimoji="1" lang="zh-CN" altLang="en-US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执行某条指令期间，检测到的一种错误，或者无法解决的问题所产生的软件中断调用。</a:t>
            </a:r>
            <a:endParaRPr kumimoji="1" lang="en-US" altLang="zh-CN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kumimoji="1" lang="zh-CN" altLang="en-US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向量号</a:t>
            </a:r>
            <a:r>
              <a:rPr kumimoji="1" lang="zh-CN" altLang="en-US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来标识不同的中断和异常，可根据它们从中断描述符表</a:t>
            </a:r>
            <a:r>
              <a:rPr kumimoji="1" lang="en-US" altLang="zh-CN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</a:t>
            </a:r>
            <a:r>
              <a:rPr kumimoji="1" lang="zh-CN" altLang="en-US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中找到相应的处理程序。</a:t>
            </a:r>
            <a:endParaRPr kumimoji="1" lang="zh-CN" altLang="en-US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623888" y="855663"/>
            <a:ext cx="7837487" cy="538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ctr" eaLnBrk="1" hangingPunct="1"/>
            <a:r>
              <a:rPr kumimoji="1" lang="en-US" altLang="zh-CN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虚拟</a:t>
            </a:r>
            <a:r>
              <a:rPr kumimoji="1" lang="en-US" altLang="zh-CN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86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模</a:t>
            </a:r>
            <a:r>
              <a:rPr kumimoji="1"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式</a:t>
            </a:r>
            <a:endParaRPr kumimoji="1" lang="en-US" altLang="zh-CN" sz="3200" b="1" dirty="0" smtClean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3200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Virtual  86  Mode</a:t>
            </a:r>
            <a:r>
              <a:rPr kumimoji="1" lang="zh-CN" altLang="en-US" sz="3200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200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V86</a:t>
            </a:r>
            <a:r>
              <a:rPr kumimoji="1" lang="zh-CN" altLang="en-US" sz="3200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endParaRPr kumimoji="1" lang="en-US" altLang="zh-CN" sz="3200" b="1" dirty="0">
              <a:solidFill>
                <a:srgbClr val="02EE02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52425" indent="-352425" algn="just" eaLnBrk="1" hangingPunct="1">
              <a:spcBef>
                <a:spcPts val="1200"/>
              </a:spcBef>
              <a:buClr>
                <a:srgbClr val="02EE02"/>
              </a:buClr>
              <a:buFont typeface="Wingdings" panose="05000000000000000000" pitchFamily="2" charset="2"/>
              <a:buChar char="n"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V86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模式下，支持保护机制，也支持内存的分页管理，并可进行任务切换，又与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8086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兼容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52425" indent="-352425" algn="just" eaLnBrk="1" hangingPunct="1">
              <a:spcBef>
                <a:spcPts val="1200"/>
              </a:spcBef>
              <a:buClr>
                <a:srgbClr val="02EE02"/>
              </a:buClr>
              <a:buFont typeface="Wingdings" panose="05000000000000000000" pitchFamily="2" charset="2"/>
              <a:buChar char="n"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存寻址空间仍为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1MB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，段地址的计算方法与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8086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一样。</a:t>
            </a:r>
            <a:endParaRPr kumimoji="1" lang="en-US" altLang="zh-CN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en-US" altLang="zh-CN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1" name="Rectangle 9"/>
          <p:cNvSpPr>
            <a:spLocks noChangeArrowheads="1"/>
          </p:cNvSpPr>
          <p:nvPr/>
        </p:nvSpPr>
        <p:spPr bwMode="auto">
          <a:xfrm>
            <a:off x="228600" y="3500438"/>
            <a:ext cx="8429625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endParaRPr kumimoji="1"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74785" y="844619"/>
            <a:ext cx="8229600" cy="5134149"/>
          </a:xfrm>
        </p:spPr>
        <p:txBody>
          <a:bodyPr>
            <a:normAutofit lnSpcReduction="10000"/>
          </a:bodyPr>
          <a:lstStyle/>
          <a:p>
            <a:pPr algn="ctr" eaLnBrk="1" hangingPunct="1">
              <a:buNone/>
            </a:pPr>
            <a:r>
              <a:rPr kumimoji="1" lang="en-US" altLang="zh-CN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1"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系统管理模式</a:t>
            </a:r>
            <a:endParaRPr kumimoji="1" lang="en-US" altLang="zh-CN" sz="3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kumimoji="1" lang="zh-CN" altLang="en-US" sz="3200" dirty="0" smtClean="0">
                <a:solidFill>
                  <a:srgbClr val="02EE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3200" dirty="0" smtClean="0">
                <a:solidFill>
                  <a:srgbClr val="02EE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Management Mode</a:t>
            </a:r>
            <a:r>
              <a:rPr kumimoji="1" lang="zh-CN" altLang="en-US" sz="3200" dirty="0" smtClean="0">
                <a:solidFill>
                  <a:srgbClr val="02EE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3200" dirty="0" smtClean="0">
                <a:solidFill>
                  <a:srgbClr val="02EE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SMM</a:t>
            </a:r>
            <a:r>
              <a:rPr kumimoji="1" lang="zh-CN" altLang="en-US" sz="3200" dirty="0" smtClean="0">
                <a:solidFill>
                  <a:srgbClr val="02EE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3200" dirty="0" smtClean="0">
              <a:solidFill>
                <a:srgbClr val="02EE0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也是一种存储器管理模式，从</a:t>
            </a: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80386 SL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起成为标准</a:t>
            </a: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IA-32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结构的特点。</a:t>
            </a:r>
            <a:endParaRPr kumimoji="1" lang="en-US" altLang="zh-C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此模式能让</a:t>
            </a: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位机实现电源管理和系统安全等方面的高级管理功能。</a:t>
            </a:r>
            <a:endParaRPr kumimoji="1" lang="en-US" altLang="zh-C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SMM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：触发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外部系统管理中断</a:t>
            </a:r>
            <a:r>
              <a:rPr kumimoji="1"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SMI#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引脚，或</a:t>
            </a:r>
            <a:r>
              <a:rPr kumimoji="1" lang="zh-CN" altLang="en-US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高级可编程中断控制器</a:t>
            </a:r>
            <a:r>
              <a:rPr kumimoji="1"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APIC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接收到一个</a:t>
            </a: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SMI#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中断。</a:t>
            </a:r>
            <a:endParaRPr kumimoji="1" lang="en-US" altLang="zh-C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处理器保存当前程序和任务状态后，切换到一段独立的地址空间，执行指定代码。返回时回到响应</a:t>
            </a: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SMI#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之前的状态。</a:t>
            </a:r>
            <a:endParaRPr kumimoji="1" lang="en-US" altLang="zh-C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</a:pPr>
            <a:endParaRPr kumimoji="1"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756138" y="708025"/>
            <a:ext cx="7311537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en-US" altLang="zh-CN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 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四种模式之间的关系</a:t>
            </a:r>
            <a:endParaRPr kumimoji="1" lang="zh-CN" altLang="en-US" sz="32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8" name="Rectangle 11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70048" y="1778244"/>
            <a:ext cx="7377491" cy="441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9954" y="788743"/>
            <a:ext cx="8229600" cy="5081479"/>
          </a:xfrm>
        </p:spPr>
        <p:txBody>
          <a:bodyPr>
            <a:normAutofit/>
          </a:bodyPr>
          <a:lstStyle/>
          <a:p>
            <a:pPr algn="just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开始，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微处理器采用基本相同的体系架构，包括向前兼容的指令集架构，工作模式和支持的数据类型。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Bef>
                <a:spcPts val="240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起，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将体系架构称为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X86</a:t>
            </a:r>
            <a:r>
              <a:rPr lang="zh-CN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。于是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8086/8088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80186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80286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被称为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X86-16</a:t>
            </a:r>
            <a:r>
              <a:rPr lang="zh-CN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；而后来的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80486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Pentium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等则称为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X86-32</a:t>
            </a:r>
            <a:r>
              <a:rPr lang="zh-CN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Bef>
                <a:spcPts val="24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Pentium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起不再以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X86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命名，统一称为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体系架构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Intel Architecture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IA-32</a:t>
            </a:r>
            <a:r>
              <a:rPr lang="zh-CN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位处理器，意思与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X86-32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架构一样。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方式切换</a:t>
            </a:r>
            <a:endParaRPr lang="zh-CN" altLang="en-US" dirty="0">
              <a:solidFill>
                <a:srgbClr val="00B0F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2369" y="1160585"/>
            <a:ext cx="8229600" cy="5434327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18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进入实模式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80386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加电或复位。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实模式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保护模式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   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置控制寄存器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CR0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的保护模式允许位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PE=1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PE=0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则回到实模式。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保护模式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V86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模式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/>
            </a:endParaRPr>
          </a:p>
          <a:p>
            <a:pPr marL="352425" indent="-352425" algn="just">
              <a:spcBef>
                <a:spcPts val="60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    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执行中断返回指令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IRET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或任务切换，这时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EFLAGS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寄存器中的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VM=1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；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Wingdings 3" panose="05040102010807070707"/>
            </a:endParaRPr>
          </a:p>
          <a:p>
            <a:pPr marL="352425" indent="-352425" algn="just"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    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中断可使保护模式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V86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模式。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Wingdings 3" panose="05040102010807070707"/>
            </a:endParaRPr>
          </a:p>
          <a:p>
            <a:pPr algn="just">
              <a:spcBef>
                <a:spcPts val="18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任一种方式系统管理模式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    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SMI#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到来；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Wingdings 3" panose="05040102010807070707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    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执行管理模式返回指令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RSM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，回到此前的模式。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711200"/>
            <a:ext cx="8229600" cy="5937956"/>
          </a:xfrm>
        </p:spPr>
        <p:txBody>
          <a:bodyPr>
            <a:normAutofit fontScale="92500" lnSpcReduction="20000"/>
          </a:bodyPr>
          <a:lstStyle/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SzPct val="90000"/>
              <a:defRPr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IA-32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基础上对体系架构进行了不少改进，尤其是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微结构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NetBurst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微结构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微结构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 Pro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开始，包括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PⅡ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PⅡ Xeon(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至强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Celeron(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赛扬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PⅢ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PⅢ Xeon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位处理器，制造技术与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同，但基于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三路超标量管道微结构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新技术，引入了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并行处理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机制，增加了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二级高速缓存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L2 Cache)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，每周期执行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条指令，从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PⅡ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PⅢ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开始又引入了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MMX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SSE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指令集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NetBurst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微结构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从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 4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开始采用，并用到了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 EE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 HT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Celeron D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位处理器中，甚至应用于双核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 D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。增加了许多新技术，整体性能更高。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8175"/>
            <a:ext cx="8229600" cy="5762625"/>
          </a:xfrm>
        </p:spPr>
        <p:txBody>
          <a:bodyPr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90000"/>
              <a:defRPr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IA-32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架构被最普遍采用。原因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30505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anose="020B0604020202020204" pitchFamily="34" charset="0"/>
              <a:buChar char="•"/>
              <a:defRPr/>
            </a:pP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这类处理器上运行的软件兼容性好；</a:t>
            </a:r>
            <a:endParaRPr lang="en-US" altLang="zh-CN" sz="2600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indent="-230505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anose="020B0604020202020204" pitchFamily="34" charset="0"/>
              <a:buChar char="•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新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发布的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IA-32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架构处理器性能均优于前一代。</a:t>
            </a:r>
            <a:endParaRPr lang="zh-CN" altLang="en-US" sz="2600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8086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80386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，外部数据总线从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位，地址总线从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位，体系结构、工作模式、内存管理等都有根本改变。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性能比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80386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有很大提高，但工作模式、内存管理等与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386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类似，只是扩充了许多功能。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Wingdings 3" panose="05040102010807070707" pitchFamily="18" charset="2"/>
              <a:buChar char="u"/>
              <a:defRPr/>
            </a:pPr>
            <a:r>
              <a:rPr lang="zh-CN" altLang="en-US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比较起来</a:t>
            </a:r>
            <a:r>
              <a:rPr lang="en-US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386</a:t>
            </a:r>
            <a:r>
              <a:rPr lang="zh-CN" altLang="en-US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要简单很多，所以从</a:t>
            </a:r>
            <a:r>
              <a:rPr lang="en-US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386</a:t>
            </a:r>
            <a:r>
              <a:rPr lang="zh-CN" altLang="en-US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入手介绍</a:t>
            </a:r>
            <a:r>
              <a:rPr lang="en-US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位机。</a:t>
            </a:r>
            <a:endParaRPr lang="en-US" altLang="zh-CN" dirty="0" smtClean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20" y="551543"/>
            <a:ext cx="8229600" cy="1727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B0F0"/>
                </a:solidFill>
                <a:ea typeface="黑体" panose="02010609060101010101" pitchFamily="2" charset="-122"/>
              </a:rPr>
              <a:t>13.1  32</a:t>
            </a:r>
            <a:r>
              <a:rPr lang="zh-CN" altLang="en-US" sz="4000" dirty="0" smtClean="0">
                <a:solidFill>
                  <a:srgbClr val="00B0F0"/>
                </a:solidFill>
                <a:ea typeface="黑体" panose="02010609060101010101" pitchFamily="2" charset="-122"/>
              </a:rPr>
              <a:t>位微处理器的结构</a:t>
            </a:r>
            <a:br>
              <a:rPr lang="en-US" altLang="zh-CN" sz="4000" dirty="0" smtClean="0">
                <a:solidFill>
                  <a:srgbClr val="00B0F0"/>
                </a:solidFill>
                <a:ea typeface="黑体" panose="02010609060101010101" pitchFamily="2" charset="-122"/>
              </a:rPr>
            </a:br>
            <a:r>
              <a:rPr lang="zh-CN" altLang="en-US" sz="4000" dirty="0" smtClean="0">
                <a:solidFill>
                  <a:srgbClr val="00B0F0"/>
                </a:solidFill>
                <a:ea typeface="黑体" panose="02010609060101010101" pitchFamily="2" charset="-122"/>
              </a:rPr>
              <a:t>与工作模式</a:t>
            </a:r>
            <a:endParaRPr lang="zh-CN" altLang="en-US" sz="40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 bwMode="auto">
          <a:xfrm>
            <a:off x="1058863" y="3091543"/>
            <a:ext cx="7199312" cy="2743200"/>
          </a:xfrm>
        </p:spPr>
        <p:txBody>
          <a:bodyPr wrap="square" lIns="91440" tIns="45720" rIns="91440" bIns="45720" numCol="1" anchor="t" anchorCtr="0" compatLnSpc="1"/>
          <a:lstStyle/>
          <a:p>
            <a:pPr eaLnBrk="1" hangingPunct="1">
              <a:spcBef>
                <a:spcPts val="4200"/>
              </a:spcBef>
              <a:buFont typeface="Wingdings" panose="05000000000000000000" pitchFamily="2" charset="2"/>
              <a:buNone/>
            </a:pP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13.1.1  32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位微处理器结构简介</a:t>
            </a:r>
            <a:endParaRPr lang="en-US" altLang="zh-CN" sz="3600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4200"/>
              </a:spcBef>
              <a:buFont typeface="Wingdings" panose="05000000000000000000" pitchFamily="2" charset="2"/>
              <a:buNone/>
            </a:pPr>
            <a:r>
              <a:rPr lang="en-US" altLang="zh-CN" sz="3600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13.1.2  32</a:t>
            </a:r>
            <a:r>
              <a:rPr lang="zh-CN" altLang="en-US" sz="3600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位微处理器的工作模式</a:t>
            </a:r>
            <a:endParaRPr lang="zh-CN" altLang="en-US" sz="3600" dirty="0" smtClean="0">
              <a:solidFill>
                <a:srgbClr val="92D05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90011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  <a:effectLst/>
              </a:rPr>
              <a:t>13.1.1  32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位微处理器结构简介</a:t>
            </a:r>
            <a:endParaRPr lang="zh-CN" alt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4116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01725"/>
            <a:ext cx="8229600" cy="1670050"/>
          </a:xfrm>
        </p:spPr>
        <p:txBody>
          <a:bodyPr>
            <a:normAutofit lnSpcReduction="10000"/>
          </a:bodyPr>
          <a:lstStyle/>
          <a:p>
            <a:pPr marL="514350" indent="-514350" algn="ctr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1. 80386 CPU</a:t>
            </a:r>
            <a:endParaRPr kumimoji="1" lang="en-US" altLang="zh-CN" sz="320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defRPr/>
            </a:pP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数据总线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位，内部寄存器和操作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位；外部地址总线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位，寻址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4GB(2</a:t>
            </a:r>
            <a:r>
              <a:rPr lang="en-US" sz="2400" baseline="30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地址空间，新的分段分页概念；加上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80387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协处理器后可处理浮点数。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361950" y="2706688"/>
            <a:ext cx="8245475" cy="1576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514350" indent="-514350" eaLnBrk="1" hangingPunct="1"/>
            <a:endParaRPr kumimoji="1" lang="en-US" altLang="zh-CN" sz="2800" b="1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14350" indent="-514350" eaLnBrk="1" hangingPunct="1"/>
            <a:endParaRPr kumimoji="1" lang="en-US" altLang="zh-CN" sz="2800" b="1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14350" indent="-514350" eaLnBrk="1" hangingPunct="1"/>
            <a:endParaRPr kumimoji="1" lang="zh-CN" altLang="en-US" sz="2800" b="1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76968" y="2708032"/>
            <a:ext cx="6330896" cy="385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内容占位符 6"/>
          <p:cNvSpPr>
            <a:spLocks noGrp="1"/>
          </p:cNvSpPr>
          <p:nvPr>
            <p:ph idx="1"/>
          </p:nvPr>
        </p:nvSpPr>
        <p:spPr bwMode="auto">
          <a:xfrm>
            <a:off x="457200" y="696912"/>
            <a:ext cx="8229600" cy="5703887"/>
          </a:xfrm>
        </p:spPr>
        <p:txBody>
          <a:bodyPr wrap="square" lIns="91440" tIns="45720" rIns="91440" bIns="45720" numCol="1" anchor="t" anchorCtr="0" compatLnSpc="1"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）总线接口部件（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 Interface Unit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BIU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产生和接受访存和</a:t>
            </a:r>
            <a:r>
              <a:rPr lang="en-US" altLang="zh-CN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端口的地址、数据及命令信号，实现</a:t>
            </a:r>
            <a:r>
              <a:rPr lang="en-US" altLang="zh-CN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80386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80387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间的协调控制。</a:t>
            </a:r>
            <a:endParaRPr lang="zh-CN" altLang="en-US" sz="26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）指令预取部件（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Instruction Prefetch Unit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IPU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将内存中的指令经</a:t>
            </a:r>
            <a:r>
              <a:rPr lang="en-US" altLang="zh-CN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BIU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取到</a:t>
            </a:r>
            <a:r>
              <a:rPr lang="en-US" altLang="zh-CN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字节预取指令队列中，并向指令译码部件输送指令。</a:t>
            </a:r>
            <a:r>
              <a:rPr lang="en-US" altLang="zh-CN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执行当前指令时，译码部件对下条指令译码，预取队列一有空，又会从内存中取出指令，将队列填满。</a:t>
            </a:r>
            <a:endParaRPr lang="zh-CN" altLang="en-US" sz="26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）指令译码部件（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Instruction Decode Unit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IDU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从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IPU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中取出指令译码，然后放入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IDU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中的译码指令队列，供执行部件使用。该队列能容纳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条已译码指令，队列一有空，又会从预取队列中取出下条指令进行译码。</a:t>
            </a:r>
            <a:endParaRPr lang="zh-CN" altLang="en-US" sz="26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355" y="809449"/>
            <a:ext cx="8229600" cy="536557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）执行部件（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Execution Unit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含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算术逻辑运算单元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位通用寄存器，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位移位加法器，执行数据处理和运算操作；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控制部件，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计算有效地址并提供乘除法加速等；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保护测试部件，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检测执行指令是否符合存储器分段分页规则。</a:t>
            </a:r>
            <a:endParaRPr lang="zh-CN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）分段部件（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Unit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  <a:defRPr/>
            </a:pP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将逻辑地址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线性地址。每段容量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~4GB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可变。</a:t>
            </a:r>
            <a:endParaRPr lang="zh-CN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）分页部件（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Paging Unit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  <a:defRPr/>
            </a:pP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SU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产生的线性地址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物理地址，每页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4KB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。总线接口部件通过物理地址访存和进行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操作。</a:t>
            </a:r>
            <a:endParaRPr lang="zh-CN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龙腾四海">
  <a:themeElements>
    <a:clrScheme name="自定义 1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FFC000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5231</Words>
  <Application>WPS 演示</Application>
  <PresentationFormat>全屏显示(4:3)</PresentationFormat>
  <Paragraphs>245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黑体</vt:lpstr>
      <vt:lpstr>楷体_GB2312</vt:lpstr>
      <vt:lpstr>Wingdings 2</vt:lpstr>
      <vt:lpstr>Arial</vt:lpstr>
      <vt:lpstr>仿宋_GB2312</vt:lpstr>
      <vt:lpstr>方正姚体</vt:lpstr>
      <vt:lpstr>华文中宋</vt:lpstr>
      <vt:lpstr>Wingdings 3</vt:lpstr>
      <vt:lpstr>Wingdings 3</vt:lpstr>
      <vt:lpstr>Cambria</vt:lpstr>
      <vt:lpstr>新宋体</vt:lpstr>
      <vt:lpstr>仿宋</vt:lpstr>
      <vt:lpstr>微软雅黑</vt:lpstr>
      <vt:lpstr>Arial Unicode MS</vt:lpstr>
      <vt:lpstr>华文楷体</vt:lpstr>
      <vt:lpstr>龙腾四海</vt:lpstr>
      <vt:lpstr>《微型计算机原理与接口技术》 第5版    第13章   32位微型机的基本 工作原理</vt:lpstr>
      <vt:lpstr>PowerPoint 演示文稿</vt:lpstr>
      <vt:lpstr>PowerPoint 演示文稿</vt:lpstr>
      <vt:lpstr>PowerPoint 演示文稿</vt:lpstr>
      <vt:lpstr>PowerPoint 演示文稿</vt:lpstr>
      <vt:lpstr>13.1  32位微处理器的结构 与工作模式</vt:lpstr>
      <vt:lpstr>13.1.1  32位微处理器结构简介</vt:lpstr>
      <vt:lpstr>PowerPoint 演示文稿</vt:lpstr>
      <vt:lpstr>PowerPoint 演示文稿</vt:lpstr>
      <vt:lpstr>2. 80486 CPU</vt:lpstr>
      <vt:lpstr>3. Pentium微处理器</vt:lpstr>
      <vt:lpstr>3. Pentium微处理器</vt:lpstr>
      <vt:lpstr>4. Pentium Pro处理器</vt:lpstr>
      <vt:lpstr>5. Pentium II 处理器 </vt:lpstr>
      <vt:lpstr>6. Pentium III 处理器</vt:lpstr>
      <vt:lpstr>7. Pentium 4 微处理器</vt:lpstr>
      <vt:lpstr>PowerPoint 演示文稿</vt:lpstr>
      <vt:lpstr>13.1  32 位微处理器的结构 与工作模式</vt:lpstr>
      <vt:lpstr>13.1.2  32位微处理器的工作模式</vt:lpstr>
      <vt:lpstr>1. 实模式 （Real Addressed Mode）</vt:lpstr>
      <vt:lpstr>2. 保护模式 （Protected Mode）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方式切换</vt:lpstr>
    </vt:vector>
  </TitlesOfParts>
  <Company>Oulun yliopisto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ray</dc:creator>
  <cp:lastModifiedBy>zhaowb1394026140</cp:lastModifiedBy>
  <cp:revision>403</cp:revision>
  <cp:lastPrinted>2002-10-24T04:46:00Z</cp:lastPrinted>
  <dcterms:created xsi:type="dcterms:W3CDTF">2002-05-13T07:48:00Z</dcterms:created>
  <dcterms:modified xsi:type="dcterms:W3CDTF">2018-11-05T08:55:34Z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