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8" r:id="rId3"/>
    <p:sldId id="477" r:id="rId4"/>
    <p:sldId id="522" r:id="rId5"/>
    <p:sldId id="519" r:id="rId6"/>
    <p:sldId id="498" r:id="rId7"/>
    <p:sldId id="524" r:id="rId8"/>
    <p:sldId id="499" r:id="rId9"/>
    <p:sldId id="500" r:id="rId10"/>
    <p:sldId id="501" r:id="rId11"/>
    <p:sldId id="502" r:id="rId12"/>
    <p:sldId id="525" r:id="rId13"/>
    <p:sldId id="521" r:id="rId14"/>
    <p:sldId id="526" r:id="rId15"/>
    <p:sldId id="506" r:id="rId16"/>
    <p:sldId id="528" r:id="rId17"/>
    <p:sldId id="507" r:id="rId18"/>
    <p:sldId id="508" r:id="rId19"/>
    <p:sldId id="531" r:id="rId20"/>
    <p:sldId id="532" r:id="rId21"/>
    <p:sldId id="533" r:id="rId22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99CC"/>
    <a:srgbClr val="CCCC00"/>
    <a:srgbClr val="FF3300"/>
    <a:srgbClr val="1408FE"/>
    <a:srgbClr val="02EE02"/>
    <a:srgbClr val="6600CC"/>
    <a:srgbClr val="0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5332" autoAdjust="0"/>
  </p:normalViewPr>
  <p:slideViewPr>
    <p:cSldViewPr snapToGrid="0">
      <p:cViewPr>
        <p:scale>
          <a:sx n="87" d="100"/>
          <a:sy n="87" d="100"/>
        </p:scale>
        <p:origin x="-102" y="234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4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6.xml"/><Relationship Id="rId8" Type="http://schemas.openxmlformats.org/officeDocument/2006/relationships/slide" Target="slides/slide14.xml"/><Relationship Id="rId7" Type="http://schemas.openxmlformats.org/officeDocument/2006/relationships/slide" Target="slides/slide10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3" Type="http://schemas.openxmlformats.org/officeDocument/2006/relationships/slide" Target="slides/slide5.xml"/><Relationship Id="rId2" Type="http://schemas.openxmlformats.org/officeDocument/2006/relationships/slide" Target="slides/slide2.xml"/><Relationship Id="rId10" Type="http://schemas.openxmlformats.org/officeDocument/2006/relationships/slide" Target="slides/slide1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2C5B9B-E9D8-44A6-8EE4-557C2118BA34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5版微机原理13章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1" y="0"/>
            <a:ext cx="3004457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13.3  </a:t>
            </a:r>
            <a:r>
              <a:rPr lang="zh-CN" altLang="en-US" b="0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保护模式内存管理</a:t>
            </a:r>
            <a:endParaRPr lang="zh-CN" altLang="en-US" b="0" dirty="0">
              <a:solidFill>
                <a:srgbClr val="1408F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92913" y="0"/>
            <a:ext cx="2351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位微型机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D9A196-6E78-4CA2-8353-C3E1A2E3B16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41B4-74DE-4716-83FF-3138D3DF5348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2D0E7-D7F3-4125-BC34-6A39B280919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422C1-ADF1-457D-AF75-08480DD13FD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2A8651-91B5-4042-A26C-A28486E99D8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78314-CBF4-453A-BFFD-9F667FEA18A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50819-421E-4447-B85D-2D88ABA13EC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4F6365-071A-4C58-8A13-D7AE02A6DD2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12EC0-202D-4155-BD2A-4BB144EB455F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ACED46-907C-455F-AD77-1E86F75CA5BA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5F6E-E868-461E-A478-BDFCF9F976C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C6C1E4-D409-4CB2-ABA0-E48683F78E4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152D-EF30-41CD-84C4-6C09FA77D4E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897CD5-64A1-4D3D-A5FC-5E724B6879FF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8EE7F-412B-4DB8-8BDA-7C15DA917F5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B68DF8-B8E3-4144-B0BA-8678AB24640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BF00-2DA2-46AF-8B04-4DA3B04E17D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111B4D-794E-4429-9AD8-BB33407CABF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B05D-026B-47A5-98D1-2B18096E1166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224" name="图片 8"/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" y="0"/>
            <a:ext cx="332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13.3  </a:t>
            </a:r>
            <a:r>
              <a:rPr lang="zh-CN" altLang="en-US" b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保护模式内存管理</a:t>
            </a:r>
            <a:endParaRPr lang="zh-CN" altLang="en-US" b="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3775" y="0"/>
            <a:ext cx="1800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1408F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n"/>
        <a:defRPr sz="2800" b="1" kern="1200">
          <a:solidFill>
            <a:srgbClr val="FF0000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600" b="1" kern="1200">
          <a:solidFill>
            <a:srgbClr val="0D0D0D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74625" indent="739775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85000"/>
        <a:buFont typeface="Wingdings" panose="05000000000000000000" pitchFamily="2" charset="2"/>
        <a:buChar char="Ø"/>
        <a:defRPr sz="2400" b="1" kern="120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439058" y="711201"/>
            <a:ext cx="7772400" cy="5080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  <a:t>《</a:t>
            </a:r>
            <a:r>
              <a:rPr lang="zh-CN" altLang="en-US" sz="4400" dirty="0" smtClean="0">
                <a:solidFill>
                  <a:srgbClr val="FFC000"/>
                </a:solidFill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  <a:t>》</a:t>
            </a:r>
            <a:br>
              <a:rPr lang="en-US" altLang="zh-CN" sz="4400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000" dirty="0" smtClean="0">
                <a:solidFill>
                  <a:srgbClr val="02EE02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02EE02"/>
                </a:solidFill>
                <a:ea typeface="宋体" panose="02010600030101010101" pitchFamily="2" charset="-122"/>
              </a:rPr>
              <a:t>5</a:t>
            </a:r>
            <a:r>
              <a:rPr lang="zh-CN" altLang="en-US" sz="4000" dirty="0" smtClean="0">
                <a:solidFill>
                  <a:srgbClr val="02EE02"/>
                </a:solidFill>
                <a:ea typeface="宋体" panose="02010600030101010101" pitchFamily="2" charset="-122"/>
              </a:rPr>
              <a:t>版</a:t>
            </a: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en-US" altLang="zh-CN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br>
              <a:rPr lang="zh-CN" altLang="en-US" sz="3200" dirty="0" smtClean="0">
                <a:solidFill>
                  <a:srgbClr val="02EE02"/>
                </a:solidFill>
                <a:ea typeface="宋体" panose="02010600030101010101" pitchFamily="2" charset="-122"/>
              </a:rPr>
            </a:br>
            <a:r>
              <a:rPr lang="zh-CN" altLang="en-US" sz="4000" dirty="0" smtClean="0">
                <a:solidFill>
                  <a:srgbClr val="FF3300"/>
                </a:solidFill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3300"/>
                </a:solidFill>
                <a:ea typeface="方正姚体" panose="02010601030101010101" pitchFamily="2" charset="-122"/>
              </a:rPr>
              <a:t>13</a:t>
            </a:r>
            <a:r>
              <a:rPr lang="zh-CN" altLang="en-US" sz="4000" dirty="0" smtClean="0">
                <a:solidFill>
                  <a:srgbClr val="FF3300"/>
                </a:solidFill>
                <a:ea typeface="方正姚体" panose="02010601030101010101" pitchFamily="2" charset="-122"/>
              </a:rPr>
              <a:t>章  </a:t>
            </a:r>
            <a:br>
              <a:rPr lang="en-US" altLang="zh-CN" dirty="0" smtClean="0">
                <a:ea typeface="黑体" panose="02010609060101010101" pitchFamily="2" charset="-122"/>
              </a:rPr>
            </a:br>
            <a:r>
              <a:rPr lang="en-US" altLang="zh-CN" sz="5400" dirty="0" smtClean="0">
                <a:ea typeface="华文中宋" panose="02010600040101010101" pitchFamily="2" charset="-122"/>
              </a:rPr>
              <a:t>32</a:t>
            </a:r>
            <a:r>
              <a:rPr lang="zh-CN" altLang="en-US" sz="5400" dirty="0" smtClean="0">
                <a:ea typeface="华文中宋" panose="02010600040101010101" pitchFamily="2" charset="-122"/>
              </a:rPr>
              <a:t>位微型机的基本</a:t>
            </a:r>
            <a:br>
              <a:rPr lang="en-US" altLang="zh-CN" sz="5400" dirty="0" smtClean="0">
                <a:ea typeface="华文中宋" panose="02010600040101010101" pitchFamily="2" charset="-122"/>
              </a:rPr>
            </a:br>
            <a:r>
              <a:rPr lang="zh-CN" altLang="en-US" sz="5400" dirty="0" smtClean="0">
                <a:ea typeface="华文中宋" panose="02010600040101010101" pitchFamily="2" charset="-122"/>
              </a:rPr>
              <a:t>工作原理</a:t>
            </a:r>
            <a:endParaRPr lang="zh-CN" altLang="en-US" sz="54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50396" y="377370"/>
            <a:ext cx="8258175" cy="45429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统段描述符和门描述符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系统段描述符描述有关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80386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操作系统的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等信息。任务状态段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和局部描述符表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LDT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都看作系统段。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）任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务状态段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TSS</a:t>
            </a:r>
            <a:endParaRPr kumimoji="1"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每个任务都有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，用在任务切换时保存任务的环境。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低位部分由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定义，对应一个任务的各种信息，存放各种寄存器值，占用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0~67H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）字节。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高位部分由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创建任务时定义。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通过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任务状态寄存器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来定位内存中的</a:t>
            </a:r>
            <a:r>
              <a:rPr 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段。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字节的</a:t>
            </a:r>
            <a:r>
              <a:rPr 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描述符存放在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sz="2400" b="1" dirty="0" smtClean="0"/>
              <a:t>定义了任务状态段在内存中的基址、限长和类型。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格式</a:t>
            </a:r>
            <a:endParaRPr kumimoji="1" lang="en-US" altLang="zh-CN" sz="2400" b="1" dirty="0" smtClean="0">
              <a:solidFill>
                <a:srgbClr val="66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80" name="Rectangle 40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2228" y="5023449"/>
            <a:ext cx="8650514" cy="149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827314"/>
            <a:ext cx="8229600" cy="573314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5000"/>
              </a:lnSpc>
              <a:buNone/>
            </a:pPr>
            <a:r>
              <a:rPr kumimoji="1"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）门</a:t>
            </a:r>
            <a:r>
              <a:rPr kumimoji="1"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(gate)</a:t>
            </a:r>
            <a:endParaRPr kumimoji="1" lang="en-US" altLang="zh-CN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是一种转换机构。当程序的控制由一个代码段（源代码段）转到另一个目标代码段时，通过门来实现。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门设置在目标代码段入口处，控制对该目标代码段访问的权限。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门描述符为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字节，格式：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字节是门描述符属性，其中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定义门的类型和长度（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16/32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位）。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调用门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，段选择子和偏移量指向要调用子程序的目标代码起始地址；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任务门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只有段选择子，指向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中的一个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描述符。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中断门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陷阱门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选择子和偏移量构成中断处理子程序或陷阱处理程序的入口地址。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lnSpc>
                <a:spcPct val="9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5426" y="2822803"/>
            <a:ext cx="8297438" cy="141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13.3  </a:t>
            </a:r>
            <a:r>
              <a:rPr kumimoji="1"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保护模式下的内存管理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0" y="2684463"/>
            <a:ext cx="6408738" cy="21780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13.3.1  </a:t>
            </a:r>
            <a:r>
              <a:rPr lang="zh-CN" alt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段内存管理技术</a:t>
            </a:r>
            <a:endParaRPr lang="zh-CN" altLang="en-US" sz="3600" dirty="0" smtClean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13.3.2  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分页内存管理技术</a:t>
            </a:r>
            <a:endParaRPr lang="zh-CN" altLang="en-US" sz="36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13.3.2  </a:t>
            </a:r>
            <a:r>
              <a:rPr lang="zh-CN" altLang="en-US" dirty="0" smtClean="0">
                <a:solidFill>
                  <a:srgbClr val="FF0000"/>
                </a:solidFill>
              </a:rPr>
              <a:t>分页内存管理技术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4343"/>
            <a:ext cx="8229600" cy="50371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分页内存管理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Page(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为单位，将内存空间映射到磁盘空间，便于</a:t>
            </a: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实现虚拟存储器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管理，还能提高存取效率，有效利用内存碎片。是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的主要功能扩充。</a:t>
            </a:r>
            <a:endParaRPr lang="zh-CN" altLang="en-US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内存分成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个页，在被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整除的地址（后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=000H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）处分页。</a:t>
            </a:r>
            <a:endParaRPr lang="zh-CN" altLang="en-US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分段技术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将逻辑地址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线性地址</a:t>
            </a:r>
            <a:endParaRPr lang="en-US" altLang="zh-CN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PE=0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禁止分页时，线性地址即物理地址；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PE=1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允许分页时，分页部件把将线性地址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物理地址。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51543" y="304801"/>
            <a:ext cx="8273141" cy="203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514350" indent="-514350" eaLnBrk="1" hangingPunct="1">
              <a:buFontTx/>
              <a:buAutoNum type="arabicPeriod"/>
            </a:pPr>
            <a:r>
              <a:rPr kumimoji="1" lang="zh-CN" altLang="en-US" sz="28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</a:t>
            </a:r>
            <a:r>
              <a:rPr kumimoji="1" lang="zh-CN" alt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目录与页</a:t>
            </a:r>
            <a:r>
              <a:rPr kumimoji="1" lang="zh-CN" altLang="en-US" sz="28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</a:t>
            </a: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SzPct val="85000"/>
              <a:buFont typeface="Wingdings" panose="05000000000000000000" pitchFamily="2" charset="2"/>
              <a:buChar char="l"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80386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页目录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页表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两层表实现分页管理。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页表项共有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=1024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个，每项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字节。如果只是一级页表，要占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4MB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内存。采用两级页表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每级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张表只需占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)×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8KB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内存空间。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>
              <a:buAutoNum type="arabicPeriod"/>
            </a:pP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/>
            <a:endParaRPr kumimoji="1" lang="zh-CN" altLang="en-US" sz="28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2005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9461" y="2311400"/>
            <a:ext cx="7714310" cy="412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914400" y="2881475"/>
            <a:ext cx="667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    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位线性地址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8914" y="2903247"/>
            <a:ext cx="667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    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位物理地址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05177" y="2475075"/>
            <a:ext cx="700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408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</a:t>
            </a:r>
            <a:endParaRPr lang="zh-CN" altLang="en-US" sz="3200" dirty="0">
              <a:solidFill>
                <a:srgbClr val="1408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171" y="653144"/>
            <a:ext cx="8229600" cy="5823856"/>
          </a:xfrm>
        </p:spPr>
        <p:txBody>
          <a:bodyPr>
            <a:normAutofit lnSpcReduction="10000"/>
          </a:bodyPr>
          <a:lstStyle/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页目录表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页目录项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，每项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页表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页表项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，每项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字节对应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每个页目录项最多可以对应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个页表项。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故整个页目录最多可映射物理地址空间为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FFFF00"/>
              </a:buClr>
              <a:buNone/>
            </a:pP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页目录项</a:t>
            </a:r>
            <a:r>
              <a:rPr lang="en-US" altLang="zh-CN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页表项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页目录项</a:t>
            </a:r>
            <a:r>
              <a:rPr lang="en-US" altLang="zh-CN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4KB/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页表项＝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endParaRPr lang="en-US" altLang="zh-CN" sz="2400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分页机制将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位线性地址分成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部分：</a:t>
            </a:r>
            <a:endParaRPr lang="zh-CN" alt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22)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页目录索引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，指向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个页目录项中的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项。页目录项每项长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位，高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位是页表基址，低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位为其属性。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中间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页表索引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，指向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1024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个页表项中的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项。页表项每项长度也是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位，高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位对应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物理地址的高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，也称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页帧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Page Frame)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，低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位为其属性。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3)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页面偏移地址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物理地址的低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利用两层表和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CR3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寄存器，就可从</a:t>
            </a:r>
            <a:r>
              <a:rPr 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位线性地址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求得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位物理地址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595085" y="650649"/>
            <a:ext cx="7707086" cy="5837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页目录项和页表项格</a:t>
            </a:r>
            <a:r>
              <a:rPr kumimoji="1" lang="zh-CN" altLang="en-US" sz="28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式</a:t>
            </a: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即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张表里的内容，都是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字节，格式基本相同：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高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位：页帧地址</a:t>
            </a:r>
            <a:endParaRPr kumimoji="1"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页物理地址的起始基地址，也就是物理地址的高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endParaRPr kumimoji="1"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低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位：属性</a:t>
            </a:r>
            <a:endParaRPr kumimoji="1"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FF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（对各属性位的讨论请参看课本）</a:t>
            </a:r>
            <a:endParaRPr kumimoji="1" lang="zh-CN" altLang="en-US" sz="2400" b="1" dirty="0" smtClean="0">
              <a:solidFill>
                <a:srgbClr val="FF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0" y="2005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11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8343" y="4122508"/>
            <a:ext cx="8405369" cy="136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47198" y="319314"/>
            <a:ext cx="7966075" cy="27141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r>
              <a:rPr kumimoji="1" lang="en-US" altLang="zh-CN" sz="2800" b="1" dirty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举例说明线</a:t>
            </a:r>
            <a:r>
              <a:rPr kumimoji="1"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性地址转换成物理地</a:t>
            </a:r>
            <a:r>
              <a:rPr kumimoji="1" lang="zh-CN" altLang="en-US" sz="28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址的过程</a:t>
            </a:r>
            <a:endParaRPr kumimoji="1" lang="en-US" altLang="zh-CN" sz="2800" b="1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设系统的线性地址为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1234 5678H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0000 8000H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，求对应的物理地址。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如图，将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位线地址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1234  5678H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分成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部分：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最高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 0100 1000B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048H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，作页目录索引号；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中间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 0100 0101B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＝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345H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，作页表索引；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最后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678H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，直接作物理地址的低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b="1" dirty="0" smtClean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2005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0" y="1976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7159" y="3023979"/>
            <a:ext cx="7398784" cy="35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0914"/>
            <a:ext cx="8229600" cy="227874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sz="31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31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查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询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，得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 8000H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，作页目录表物理基址。</a:t>
            </a:r>
            <a:endParaRPr lang="zh-CN" altLang="en-US" sz="31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sz="31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31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取线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性地址高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048H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，作为页目录索引号。每个目录项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字节，要将索引号乘以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048H</a:t>
            </a:r>
            <a:r>
              <a:rPr lang="en-US" altLang="zh-CN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，才是页目录项的偏移地址。</a:t>
            </a:r>
            <a:endParaRPr lang="zh-CN" altLang="en-US" sz="31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sz="31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31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页目录项始址的物理地址。其值＝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中的基址＋页目录项的偏址＝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 8000H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 8120H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31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1484" y="2627086"/>
            <a:ext cx="7901650" cy="380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4383313"/>
            <a:ext cx="8229600" cy="247468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sz="24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查页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目录项的内容。设（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08120H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0001 0021H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，其中高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00010H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，它是页表基址的高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位。低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位为属性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021H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⑤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线性地址的中间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345H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，是页表索引号。同样，页表项长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字节，该页表项的偏址为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345H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0D14H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⑥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该页表项的物理地址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基地址＋偏移量＝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0001 0000H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0D14H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0001 0D14H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1484" y="420924"/>
            <a:ext cx="7961946" cy="38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90550" y="1843088"/>
            <a:ext cx="7827963" cy="885825"/>
          </a:xfrm>
        </p:spPr>
        <p:txBody>
          <a:bodyPr wrap="square" lIns="91440" tIns="45720" rIns="91440" bIns="45720" numCol="1" anchor="t" anchorCtr="0" compatLnSpc="1"/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44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13.3  </a:t>
            </a:r>
            <a:r>
              <a:rPr kumimoji="1" lang="zh-CN" altLang="en-US" sz="4400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保护模式下的内存管理</a:t>
            </a:r>
            <a:endParaRPr kumimoji="1" lang="en-US" altLang="zh-CN" sz="4400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743" y="4194629"/>
            <a:ext cx="8229600" cy="2852057"/>
          </a:xfrm>
        </p:spPr>
        <p:txBody>
          <a:bodyPr>
            <a:normAutofit fontScale="85000" lnSpcReduction="10000"/>
          </a:bodyPr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⑦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查页表项得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010D14H)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54321 021H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。其高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54321H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为页帧地址，即该页的基址为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 1000H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。后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位为属性。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⑧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求物理地址＝页帧＋线性地址低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位＝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 1000H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678H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5432 1678H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。至此，从线性地址求得了物理地址。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在保护模式下，对于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Pentium Pro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及以上的处理器，通过物理地址扩展后可以访问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位即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64GB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的物理地址空间，每页大小可以是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3143" y="449943"/>
            <a:ext cx="7782122" cy="374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172" y="391885"/>
            <a:ext cx="8229600" cy="90011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2EE02"/>
                </a:solidFill>
              </a:rPr>
              <a:t>保护模式内存管理</a:t>
            </a:r>
            <a:endParaRPr lang="zh-CN" altLang="en-US" dirty="0">
              <a:solidFill>
                <a:srgbClr val="02EE0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257" y="1393371"/>
            <a:ext cx="8229600" cy="5240338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02EE02"/>
              </a:buClr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在实模式下，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的段内存管理与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相同，每个段长度都是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KB，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用段基址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偏移量求物理地址。只能访问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内存空间。 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2EE02"/>
              </a:buClr>
            </a:pP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在保护模式下，采用全新的分段分页技术管理内存，能寻址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地址空间。</a:t>
            </a: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采用可变长的分段技术，每段大小：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 </a:t>
            </a: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GB)。</a:t>
            </a:r>
            <a:endParaRPr lang="en-US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分段时还对每段赋予属性和保护信息，进行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级保护。</a:t>
            </a:r>
            <a:endParaRPr lang="en-US" altLang="zh-CN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采用分页管理技术，与分段技术相结合，使虚拟存储空间大大超过物理地址，可达到</a:t>
            </a:r>
            <a:r>
              <a:rPr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TB。</a:t>
            </a:r>
            <a:endParaRPr lang="en-US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多任务系统中有了分页功能，还可明显地提高存取数据的效率，并有效利用内存碎片。 </a:t>
            </a:r>
            <a:endParaRPr lang="en-US" altLang="zh-CN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下面介绍保护模式下的分段分页内存管理技术，主要以</a:t>
            </a:r>
            <a:r>
              <a:rPr lang="en-US" altLang="zh-CN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为例进行讨论。 </a:t>
            </a:r>
            <a:endParaRPr lang="zh-CN" altLang="en-US" dirty="0">
              <a:solidFill>
                <a:srgbClr val="FF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13.3  </a:t>
            </a:r>
            <a:r>
              <a:rPr kumimoji="1"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2" charset="-122"/>
              </a:rPr>
              <a:t>保护模式下的内存管理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4863" y="2670175"/>
            <a:ext cx="6583362" cy="21780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13.3.1  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段内存管理技术</a:t>
            </a:r>
            <a:endParaRPr lang="zh-CN" altLang="en-US" sz="3600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13.3.2  </a:t>
            </a:r>
            <a:r>
              <a:rPr lang="zh-CN" alt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分页内存管理技术</a:t>
            </a: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406400"/>
            <a:ext cx="8799513" cy="696913"/>
          </a:xfrm>
        </p:spPr>
        <p:txBody>
          <a:bodyPr/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13.3.1  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段内存管理技术</a:t>
            </a:r>
            <a:endParaRPr lang="zh-CN" altLang="en-US" sz="3600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1945" y="1189945"/>
            <a:ext cx="8012112" cy="53269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58775" indent="-358775" eaLnBrk="1" hangingPunct="1">
              <a:buFontTx/>
              <a:buAutoNum type="arabicPeriod"/>
              <a:defRPr/>
            </a:pPr>
            <a:r>
              <a:rPr kumimoji="1" lang="zh-CN" alt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逻辑地址、线性地址和物理地址</a:t>
            </a:r>
            <a:endParaRPr kumimoji="1" lang="en-US" altLang="zh-CN" sz="28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逻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辑地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址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Logic Address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对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段</a:t>
            </a:r>
            <a:r>
              <a:rPr kumimoji="1" lang="zh-CN" altLang="en-US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内存空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间寻</a:t>
            </a:r>
            <a:r>
              <a:rPr kumimoji="1" lang="zh-CN" altLang="en-US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址的地址称为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逻辑地址</a:t>
            </a:r>
            <a:r>
              <a:rPr kumimoji="1" lang="zh-CN" altLang="en-US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，也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叫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虚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拟地址</a:t>
            </a:r>
            <a:r>
              <a:rPr kumimoji="1" lang="zh-CN" altLang="en-US" sz="2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，逻辑地址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可表示为“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段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选择子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：偏</a:t>
            </a:r>
            <a:r>
              <a:rPr kumimoji="1" lang="zh-CN" altLang="en-US" sz="2400" b="1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移地址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” 。</a:t>
            </a:r>
            <a:endParaRPr kumimoji="1" lang="en-US" altLang="zh-CN" sz="2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段选择子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位，存于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等段寄存器中，通过它能从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中找到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位段描述符，获得段的全部信息。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偏移地址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位，即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有效地址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EA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，计算方法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偏移地址＝基址＋变址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比例因子＋位移量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基址：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存放于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位通用寄存器中</a:t>
            </a:r>
            <a:endParaRPr kumimoji="1" lang="en-US" altLang="zh-C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变址：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存放于除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外的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位通用寄存器中</a:t>
            </a:r>
            <a:endParaRPr kumimoji="1" lang="en-US" altLang="zh-C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比例因子：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en-US" altLang="zh-CN" sz="2400" b="1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FF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位移量：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位立即数</a:t>
            </a:r>
            <a:r>
              <a:rPr kumimoji="1" lang="zh-CN" altLang="en-US" sz="26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>
              <a:defRPr/>
            </a:pPr>
            <a:endParaRPr kumimoji="1" lang="zh-CN" altLang="en-US" sz="2800" b="1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943429"/>
            <a:ext cx="8229600" cy="5458052"/>
          </a:xfrm>
        </p:spPr>
        <p:txBody>
          <a:bodyPr>
            <a:normAutofit/>
          </a:bodyPr>
          <a:lstStyle/>
          <a:p>
            <a:pPr marL="457200" indent="-457200" eaLnBrk="1" hangingPunct="1">
              <a:spcBef>
                <a:spcPts val="300"/>
              </a:spcBef>
              <a:buClr>
                <a:srgbClr val="FFFF00"/>
              </a:buClr>
              <a:buNone/>
              <a:defRPr/>
            </a:pPr>
            <a:r>
              <a:rPr kumimoji="1" lang="en-US" altLang="zh-CN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逻辑地址、线性地址和物理地址</a:t>
            </a:r>
            <a:endParaRPr kumimoji="1" lang="en-US" altLang="zh-CN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物理地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址  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</a:t>
            </a:r>
            <a:endParaRPr kumimoji="1"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300"/>
              </a:spcBef>
              <a:buNone/>
              <a:defRPr/>
            </a:pPr>
            <a:r>
              <a:rPr kumimoji="1"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物理地址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是指内存芯片阵列中每个阵列所对应的唯一的地址，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位地址线可直接寻址 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内存单元。</a:t>
            </a:r>
            <a:endParaRPr kumimoji="1" lang="en-US" altLang="zh-CN" sz="2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endParaRPr kumimoji="1" lang="en-US" altLang="zh-CN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线性地</a:t>
            </a:r>
            <a:r>
              <a:rPr kumimoji="1"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址  </a:t>
            </a:r>
            <a:r>
              <a:rPr kumimoji="1"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</a:t>
            </a:r>
            <a:endParaRPr kumimoji="1" lang="zh-CN" altLang="en-US" sz="2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300"/>
              </a:spcBef>
              <a:buNone/>
              <a:defRPr/>
            </a:pP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是沟通逻辑地址与物理地址的</a:t>
            </a:r>
            <a:r>
              <a:rPr kumimoji="1"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桥梁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分段部件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将逻辑地址空间转换成</a:t>
            </a:r>
            <a:r>
              <a:rPr kumimoji="1"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kumimoji="1" lang="zh-CN" altLang="en-US" sz="2600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线性地址。</a:t>
            </a:r>
            <a:endParaRPr kumimoji="1" lang="en-US" altLang="zh-CN" sz="2600" dirty="0" smtClean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方法：段选择子中的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Index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LDT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中的一个段描述符，从中可读出线性基地址，加到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位偏移地址上，即形成线性地址。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66511" y="798284"/>
            <a:ext cx="7966075" cy="2351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dirty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逻辑地址、线性地址和物理地址</a:t>
            </a:r>
            <a:endParaRPr kumimoji="1" lang="en-US" altLang="zh-CN" sz="2800" b="1" dirty="0">
              <a:solidFill>
                <a:srgbClr val="00FF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地址转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换</a:t>
            </a:r>
            <a:endParaRPr kumimoji="1" lang="en-US" altLang="zh-CN" sz="26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分段部件先将逻辑地址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/>
              </a:rPr>
              <a:t>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线性地址。若分页功能禁止，则线性地址就是物理地址；如允许分页，则分页部件再将线性地址转换成物理地址。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4929" y="3297919"/>
            <a:ext cx="87249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465138" y="595312"/>
            <a:ext cx="7880576" cy="5805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段描述符</a:t>
            </a:r>
            <a:endParaRPr kumimoji="1" lang="en-US" altLang="zh-CN" sz="28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共有三类段描述符，用段描述符中的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b12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来区分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S=1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内存段描述符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，对应段为代码段、数据段或堆栈段。</a:t>
            </a:r>
            <a:endParaRPr kumimoji="1"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S=0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系统段描述符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门描述符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内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存段描述符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内存段</a:t>
            </a:r>
            <a:r>
              <a:rPr kumimoji="1" lang="zh-CN" alt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</a:t>
            </a:r>
            <a:r>
              <a:rPr kumimoji="1"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节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，分为：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段基地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址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(Base Address)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限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长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(Limit</a:t>
            </a:r>
            <a:r>
              <a:rPr kumimoji="1" lang="en-US" altLang="zh-CN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段属</a:t>
            </a:r>
            <a:r>
              <a:rPr kumimoji="1"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(Attribute)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kumimoji="1" lang="en-US" altLang="zh-CN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3</a:t>
            </a:r>
            <a:r>
              <a:rPr kumimoji="1" lang="zh-CN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部分。</a:t>
            </a:r>
            <a:endParaRPr kumimoji="1" lang="zh-CN" altLang="en-US" sz="24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4929" y="4140655"/>
            <a:ext cx="87249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653143"/>
            <a:ext cx="8229600" cy="5748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</a:rPr>
              <a:t>）段基地址</a:t>
            </a:r>
            <a:endParaRPr lang="zh-CN" altLang="en-US" sz="2400" dirty="0" smtClean="0">
              <a:solidFill>
                <a:srgbClr val="FFFF00"/>
              </a:solidFill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基址是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位线性地址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31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，指出段的起始位置，可以是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位线性地址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4GB)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中的任一个地址。为与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80286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兼容，在段描述符表中，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位基址分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处存放。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Clr>
                <a:srgbClr val="FFFF00"/>
              </a:buCl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）段限长</a:t>
            </a:r>
            <a:endParaRPr lang="zh-CN" alt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限长为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位，决定段的可寻址范围，存于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处，也为与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80286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要与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b23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结合计算实际限长：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5080" algn="just"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G=0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，限长高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位为全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5080" algn="just"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G=1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，段限长＝描述符中的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位限长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1000H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＋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FFFH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）段内存属性</a:t>
            </a: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外，尚有多种属性，尤其是</a:t>
            </a:r>
            <a:r>
              <a:rPr lang="en-US" altLang="zh-CN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lang="en-US" altLang="zh-CN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2400" dirty="0" smtClean="0">
                <a:solidFill>
                  <a:srgbClr val="FF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属性是程序员必须熟悉的。详见课本。</a:t>
            </a:r>
            <a:endParaRPr lang="zh-CN" altLang="en-US" sz="2400" dirty="0" smtClean="0">
              <a:solidFill>
                <a:srgbClr val="FF99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99CC"/>
              </a:buClr>
              <a:buFont typeface="Wingdings 3" panose="05040102010807070707" pitchFamily="18" charset="2"/>
              <a:buChar char="u"/>
            </a:pP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3397</Words>
  <Application>WPS 演示</Application>
  <PresentationFormat>全屏显示(4:3)</PresentationFormat>
  <Paragraphs>170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仿宋_GB2312</vt:lpstr>
      <vt:lpstr>Times New Roman</vt:lpstr>
      <vt:lpstr>黑体</vt:lpstr>
      <vt:lpstr>楷体_GB2312</vt:lpstr>
      <vt:lpstr>Wingdings 2</vt:lpstr>
      <vt:lpstr>Arial</vt:lpstr>
      <vt:lpstr>方正姚体</vt:lpstr>
      <vt:lpstr>华文中宋</vt:lpstr>
      <vt:lpstr>Wingdings 3</vt:lpstr>
      <vt:lpstr>Symbol</vt:lpstr>
      <vt:lpstr>Wingdings 3</vt:lpstr>
      <vt:lpstr>新宋体</vt:lpstr>
      <vt:lpstr>仿宋</vt:lpstr>
      <vt:lpstr>微软雅黑</vt:lpstr>
      <vt:lpstr>Arial Unicode MS</vt:lpstr>
      <vt:lpstr>Cambria</vt:lpstr>
      <vt:lpstr>华文楷体</vt:lpstr>
      <vt:lpstr>龙腾四海</vt:lpstr>
      <vt:lpstr>《微型计算机原理与接口技术》 第5版    第13章   32位微型机的基本 工作原理</vt:lpstr>
      <vt:lpstr>PowerPoint 演示文稿</vt:lpstr>
      <vt:lpstr>保护模式内存管理</vt:lpstr>
      <vt:lpstr>13.3  保护模式下的内存管理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13.3  保护模式下的内存管理</vt:lpstr>
      <vt:lpstr>13.3.2  分页内存管理技术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zhaowb1394026140</cp:lastModifiedBy>
  <cp:revision>387</cp:revision>
  <cp:lastPrinted>2002-10-24T04:46:00Z</cp:lastPrinted>
  <dcterms:created xsi:type="dcterms:W3CDTF">2002-05-13T07:48:00Z</dcterms:created>
  <dcterms:modified xsi:type="dcterms:W3CDTF">2018-11-05T08:57:03Z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