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8" r:id="rId3"/>
    <p:sldId id="477" r:id="rId4"/>
    <p:sldId id="515" r:id="rId5"/>
    <p:sldId id="516" r:id="rId6"/>
    <p:sldId id="509" r:id="rId7"/>
    <p:sldId id="517" r:id="rId8"/>
    <p:sldId id="518" r:id="rId9"/>
    <p:sldId id="519" r:id="rId10"/>
    <p:sldId id="521" r:id="rId11"/>
    <p:sldId id="520" r:id="rId12"/>
    <p:sldId id="510" r:id="rId13"/>
    <p:sldId id="522" r:id="rId14"/>
    <p:sldId id="512" r:id="rId15"/>
    <p:sldId id="529" r:id="rId16"/>
    <p:sldId id="528" r:id="rId17"/>
    <p:sldId id="523" r:id="rId18"/>
    <p:sldId id="530" r:id="rId19"/>
    <p:sldId id="531" r:id="rId20"/>
    <p:sldId id="532" r:id="rId21"/>
    <p:sldId id="533" r:id="rId22"/>
    <p:sldId id="524" r:id="rId23"/>
    <p:sldId id="534" r:id="rId24"/>
    <p:sldId id="514" r:id="rId25"/>
    <p:sldId id="535" r:id="rId26"/>
    <p:sldId id="536" r:id="rId27"/>
    <p:sldId id="526" r:id="rId28"/>
    <p:sldId id="527" r:id="rId29"/>
    <p:sldId id="537" r:id="rId30"/>
    <p:sldId id="538" r:id="rId31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CCFF"/>
    <a:srgbClr val="02EE02"/>
    <a:srgbClr val="FF3300"/>
    <a:srgbClr val="CCCC00"/>
    <a:srgbClr val="FF66FF"/>
    <a:srgbClr val="000080"/>
    <a:srgbClr val="1408FE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5332" autoAdjust="0"/>
  </p:normalViewPr>
  <p:slideViewPr>
    <p:cSldViewPr snapToGrid="0">
      <p:cViewPr>
        <p:scale>
          <a:sx n="87" d="100"/>
          <a:sy n="87" d="100"/>
        </p:scale>
        <p:origin x="78" y="-72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6" Type="http://schemas.openxmlformats.org/officeDocument/2006/relationships/slide" Target="slides/slide23.xml"/><Relationship Id="rId5" Type="http://schemas.openxmlformats.org/officeDocument/2006/relationships/slide" Target="slides/slide13.xml"/><Relationship Id="rId4" Type="http://schemas.openxmlformats.org/officeDocument/2006/relationships/slide" Target="slides/slide11.xml"/><Relationship Id="rId3" Type="http://schemas.openxmlformats.org/officeDocument/2006/relationships/slide" Target="slides/slide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0AB449-8DBF-4FEA-B25D-A79247D51FC1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6857" y="0"/>
            <a:ext cx="2177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位机指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C5EC7-64F7-4513-9B38-40A66D7E40E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BD92E-013C-4714-A4CD-88CF62062B8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B3B46-94E7-487F-9999-4BF7262F46B7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59192-3E0F-4AB4-96DB-3F9FA5758FF1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89F15E9E-AAD1-4F44-9FB6-3AEFB62B731B}" type="datetimeFigureOut">
              <a:rPr lang="en-US" altLang="zh-CN"/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6B643-93D7-4CD3-9035-004ED5C75ED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C27AB-0981-4280-AD39-BD5F80BAD99D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44169-51BC-4DB7-B22C-FF912E7AACE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9B4E0-B707-4BA0-AE82-A8033CC37FCE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E9796-DBC5-460D-BF56-18C44F5C700E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77D78-EF1E-47B5-85CD-D82FB7555C7D}" type="datetimeFigureOut">
              <a:rPr lang="en-US" altLang="zh-CN"/>
            </a:fld>
            <a:endParaRPr lang="en-US" altLang="zh-CN"/>
          </a:p>
        </p:txBody>
      </p:sp>
      <p:sp>
        <p:nvSpPr>
          <p:cNvPr id="4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C5A65-E918-44F4-9009-E687D262DD8A}" type="slidenum">
              <a:rPr lang="en-US"/>
            </a:fld>
            <a:endParaRPr lang="zh-CN" altLang="en-US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2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98BE-0A4B-4BF5-9CA6-7590E615E1FE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D9E66-F66C-4D6E-8052-C37C653320E4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90D06-F772-44E8-9462-3510241A7A4C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4BD1D-697B-4CE6-9332-74E77EED2D3F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ADB12-1A01-412E-A923-3742D9211EB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B3F91-AB34-4E40-A9A1-0217798C0EC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04175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0"/>
            <a:ext cx="2032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14.1 80386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778171" y="0"/>
            <a:ext cx="2365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位机指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cover dir="d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00CC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CCFF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CCFF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CCFF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CCFF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CCFF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CCFF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CCFF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CCFF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9pPr>
    </p:titleStyle>
    <p:bodyStyle>
      <a:lvl1pPr marL="419100" indent="-382905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1746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2600" b="1" kern="1200">
          <a:solidFill>
            <a:srgbClr val="F2F2F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2pPr>
      <a:lvl3pPr marL="1005205" indent="-255905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楷体_GB2312" pitchFamily="49" charset="-122"/>
          <a:cs typeface="Times New Roman" panose="02020603050405020304" pitchFamily="18" charset="0"/>
        </a:defRPr>
      </a:lvl3pPr>
      <a:lvl4pPr marL="1279525" indent="-236855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楷体_GB2312" pitchFamily="49" charset="-122"/>
          <a:cs typeface="Times New Roman" panose="02020603050405020304" pitchFamily="18" charset="0"/>
        </a:defRPr>
      </a:lvl4pPr>
      <a:lvl5pPr marL="1489075" indent="-182880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楷体_GB2312" pitchFamily="49" charset="-122"/>
          <a:cs typeface="Times New Roman" panose="02020603050405020304" pitchFamily="18" charset="0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53143" y="3875314"/>
            <a:ext cx="8066768" cy="1654629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000080"/>
                </a:solidFill>
                <a:ea typeface="方正姚体" panose="02010601030101010101" pitchFamily="2" charset="-122"/>
              </a:rPr>
              <a:t>第</a:t>
            </a:r>
            <a:r>
              <a:rPr altLang="zh-CN" sz="4000" dirty="0" smtClean="0">
                <a:solidFill>
                  <a:srgbClr val="000080"/>
                </a:solidFill>
                <a:ea typeface="方正姚体" panose="02010601030101010101" pitchFamily="2" charset="-122"/>
              </a:rPr>
              <a:t>14</a:t>
            </a:r>
            <a:r>
              <a:rPr lang="zh-CN" altLang="en-US" sz="4000" dirty="0" smtClean="0">
                <a:solidFill>
                  <a:srgbClr val="000080"/>
                </a:solidFill>
                <a:ea typeface="方正姚体" panose="02010601030101010101" pitchFamily="2" charset="-122"/>
              </a:rPr>
              <a:t>章  </a:t>
            </a:r>
            <a:br>
              <a:rPr altLang="zh-CN" dirty="0" smtClean="0">
                <a:ea typeface="黑体" panose="02010609060101010101" pitchFamily="2" charset="-122"/>
              </a:rPr>
            </a:br>
            <a:r>
              <a:rPr altLang="zh-CN" sz="4800" dirty="0" smtClean="0">
                <a:solidFill>
                  <a:schemeClr val="tx1"/>
                </a:solidFill>
                <a:ea typeface="华文中宋" panose="02010600040101010101" pitchFamily="2" charset="-122"/>
              </a:rPr>
              <a:t>32</a:t>
            </a:r>
            <a:r>
              <a:rPr lang="zh-CN" altLang="en-US" sz="4800" dirty="0" smtClean="0">
                <a:solidFill>
                  <a:schemeClr val="tx1"/>
                </a:solidFill>
                <a:ea typeface="华文中宋" panose="02010600040101010101" pitchFamily="2" charset="-122"/>
              </a:rPr>
              <a:t>位机指令系统和程序设计</a:t>
            </a:r>
            <a:endParaRPr lang="zh-CN" altLang="en-US" sz="4800" dirty="0">
              <a:solidFill>
                <a:schemeClr val="tx1"/>
              </a:solidFill>
              <a:ea typeface="华文中宋" panose="02010600040101010101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subTitle" idx="1"/>
          </p:nvPr>
        </p:nvSpPr>
        <p:spPr>
          <a:xfrm>
            <a:off x="624114" y="785132"/>
            <a:ext cx="8128000" cy="17526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altLang="zh-CN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微型计算机原理与接口技术</a:t>
            </a:r>
            <a:r>
              <a:rPr lang="en-US" altLang="zh-CN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endParaRPr lang="en-US" altLang="zh-CN" sz="4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zh-CN" altLang="en-US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</a:t>
            </a:r>
            <a:r>
              <a:rPr lang="en-US" altLang="zh-CN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5</a:t>
            </a:r>
            <a:r>
              <a:rPr lang="zh-CN" altLang="en-US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版</a:t>
            </a:r>
            <a:endParaRPr lang="zh-CN" altLang="en-US" sz="3600" dirty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714" y="232229"/>
            <a:ext cx="7975600" cy="740228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altLang="zh-CN" dirty="0" smtClean="0">
                <a:solidFill>
                  <a:srgbClr val="FF3300"/>
                </a:solidFill>
              </a:rPr>
              <a:t>14.1.2  80386</a:t>
            </a:r>
            <a:r>
              <a:rPr lang="zh-CN" altLang="en-US" dirty="0" smtClean="0">
                <a:solidFill>
                  <a:srgbClr val="FF3300"/>
                </a:solidFill>
              </a:rPr>
              <a:t>的新增指令</a:t>
            </a:r>
            <a:endParaRPr lang="en-US" altLang="zh-CN" dirty="0" smtClean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0515"/>
            <a:ext cx="8004175" cy="5573486"/>
          </a:xfrm>
        </p:spPr>
        <p:txBody>
          <a:bodyPr>
            <a:normAutofit fontScale="77500" lnSpcReduction="20000"/>
          </a:bodyPr>
          <a:lstStyle/>
          <a:p>
            <a:pPr marL="514350" indent="-514350" algn="ctr" eaLnBrk="1" hangingPunct="1">
              <a:buNone/>
              <a:defRPr/>
            </a:pPr>
            <a:r>
              <a:rPr kumimoji="1" lang="en-US" altLang="zh-CN" sz="4000" dirty="0" smtClean="0">
                <a:solidFill>
                  <a:srgbClr val="00B0F0"/>
                </a:solidFill>
              </a:rPr>
              <a:t>1. </a:t>
            </a:r>
            <a:r>
              <a:rPr kumimoji="1" lang="zh-CN" altLang="en-US" sz="4000" dirty="0" smtClean="0">
                <a:solidFill>
                  <a:srgbClr val="00B0F0"/>
                </a:solidFill>
              </a:rPr>
              <a:t>数据传送指令</a:t>
            </a:r>
            <a:endParaRPr kumimoji="1" lang="en-US" altLang="zh-CN" sz="4000" dirty="0" smtClean="0">
              <a:solidFill>
                <a:srgbClr val="00B0F0"/>
              </a:solidFill>
            </a:endParaRPr>
          </a:p>
          <a:p>
            <a:pPr eaLnBrk="1" hangingPunct="1">
              <a:lnSpc>
                <a:spcPct val="125000"/>
              </a:lnSpc>
              <a:buNone/>
              <a:defRPr/>
            </a:pPr>
            <a:r>
              <a:rPr kumimoji="1" lang="en-US" altLang="zh-CN" sz="3700" dirty="0" smtClean="0"/>
              <a:t>1</a:t>
            </a:r>
            <a:r>
              <a:rPr kumimoji="1" lang="zh-CN" altLang="en-US" sz="3700" dirty="0" smtClean="0"/>
              <a:t>）通用数据传送指令</a:t>
            </a:r>
            <a:r>
              <a:rPr kumimoji="1" lang="en-US" altLang="zh-CN" sz="3700" b="0" dirty="0" smtClean="0">
                <a:solidFill>
                  <a:srgbClr val="02EE02"/>
                </a:solidFill>
              </a:rPr>
              <a:t>  </a:t>
            </a:r>
            <a:r>
              <a:rPr kumimoji="1" lang="en-US" altLang="zh-CN" sz="3400" dirty="0" smtClean="0">
                <a:solidFill>
                  <a:srgbClr val="02EE02"/>
                </a:solidFill>
              </a:rPr>
              <a:t>MOVZX</a:t>
            </a:r>
            <a:r>
              <a:rPr kumimoji="1" lang="zh-CN" altLang="en-US" sz="3400" dirty="0" smtClean="0"/>
              <a:t>，</a:t>
            </a:r>
            <a:r>
              <a:rPr kumimoji="1" lang="en-US" altLang="zh-CN" sz="3400" dirty="0" smtClean="0">
                <a:solidFill>
                  <a:srgbClr val="02EE02"/>
                </a:solidFill>
              </a:rPr>
              <a:t>MOVSX</a:t>
            </a:r>
            <a:endParaRPr kumimoji="1" lang="en-US" altLang="zh-CN" sz="3400" dirty="0" smtClean="0">
              <a:solidFill>
                <a:srgbClr val="02EE02"/>
              </a:solidFill>
            </a:endParaRPr>
          </a:p>
          <a:p>
            <a:pPr marL="363855" indent="-327025" algn="just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400" dirty="0" smtClean="0"/>
              <a:t>若源和目的操作数长度不同，采用零扩展指令</a:t>
            </a:r>
            <a:r>
              <a:rPr lang="en-US" sz="3400" dirty="0" smtClean="0"/>
              <a:t>MOVZX</a:t>
            </a:r>
            <a:r>
              <a:rPr lang="zh-CN" altLang="en-US" sz="3400" dirty="0" smtClean="0"/>
              <a:t>和符号扩展指令</a:t>
            </a:r>
            <a:r>
              <a:rPr lang="en-US" sz="3400" dirty="0" smtClean="0"/>
              <a:t>MOVSX</a:t>
            </a:r>
            <a:r>
              <a:rPr lang="zh-CN" altLang="en-US" sz="3400" dirty="0" smtClean="0"/>
              <a:t>，实现数据传送。</a:t>
            </a:r>
            <a:endParaRPr lang="zh-CN" altLang="en-US" sz="34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3400" dirty="0" smtClean="0">
                <a:solidFill>
                  <a:srgbClr val="00CC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400" dirty="0" smtClean="0">
                <a:solidFill>
                  <a:srgbClr val="00CCFF"/>
                </a:solidFill>
              </a:rPr>
              <a:t>例</a:t>
            </a:r>
            <a:r>
              <a:rPr lang="en-US" sz="3400" dirty="0" smtClean="0">
                <a:solidFill>
                  <a:srgbClr val="00CCFF"/>
                </a:solidFill>
              </a:rPr>
              <a:t>14.6    </a:t>
            </a:r>
            <a:r>
              <a:rPr lang="en-US" sz="3400" dirty="0" smtClean="0"/>
              <a:t>MOVZX	  AX</a:t>
            </a:r>
            <a:r>
              <a:rPr lang="zh-CN" altLang="en-US" sz="3400" dirty="0" smtClean="0"/>
              <a:t>，</a:t>
            </a:r>
            <a:r>
              <a:rPr lang="en-US" sz="3400" dirty="0" smtClean="0"/>
              <a:t>BH</a:t>
            </a:r>
            <a:endParaRPr lang="zh-CN" altLang="en-US" sz="3400" dirty="0" smtClean="0"/>
          </a:p>
          <a:p>
            <a:pPr marL="262255" indent="-262255" algn="just">
              <a:lnSpc>
                <a:spcPct val="110000"/>
              </a:lnSpc>
              <a:spcBef>
                <a:spcPts val="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ea typeface="楷体_GB2312" pitchFamily="49" charset="-122"/>
              </a:rPr>
              <a:t>设执行前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AX=1234H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BH=</a:t>
            </a:r>
            <a:r>
              <a:rPr lang="en-US" sz="3400" dirty="0" smtClean="0">
                <a:ea typeface="楷体_GB2312" pitchFamily="49" charset="-122"/>
              </a:rPr>
              <a:t>9EH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，执行时将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BH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中的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9EH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零扩展为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009EH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，再传送至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AX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。</a:t>
            </a:r>
            <a:endParaRPr lang="zh-CN" altLang="en-US" sz="3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262255" indent="-225425">
              <a:lnSpc>
                <a:spcPct val="110000"/>
              </a:lnSpc>
              <a:spcBef>
                <a:spcPts val="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ea typeface="楷体_GB2312" pitchFamily="49" charset="-122"/>
              </a:rPr>
              <a:t>指令执行后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AX=</a:t>
            </a:r>
            <a:r>
              <a:rPr lang="en-US" sz="3400" dirty="0" smtClean="0">
                <a:ea typeface="楷体_GB2312" pitchFamily="49" charset="-122"/>
              </a:rPr>
              <a:t>009EH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BH=9EH</a:t>
            </a:r>
            <a:endParaRPr lang="zh-CN" altLang="en-US" sz="3400" dirty="0" smtClean="0">
              <a:solidFill>
                <a:schemeClr val="tx1">
                  <a:lumMod val="8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zh-TW" altLang="en-US" sz="3400" dirty="0" smtClean="0">
                <a:solidFill>
                  <a:srgbClr val="00CCFF"/>
                </a:solidFill>
              </a:rPr>
              <a:t>例</a:t>
            </a:r>
            <a:r>
              <a:rPr lang="en-US" sz="3400" dirty="0" smtClean="0">
                <a:solidFill>
                  <a:srgbClr val="00CCFF"/>
                </a:solidFill>
              </a:rPr>
              <a:t>14.7    </a:t>
            </a:r>
            <a:r>
              <a:rPr lang="en-US" sz="3400" dirty="0" smtClean="0"/>
              <a:t>MOVSX	AX</a:t>
            </a:r>
            <a:r>
              <a:rPr lang="zh-CN" altLang="en-US" sz="3400" dirty="0" smtClean="0"/>
              <a:t>，</a:t>
            </a:r>
            <a:r>
              <a:rPr lang="en-US" sz="3400" dirty="0" smtClean="0"/>
              <a:t>BH</a:t>
            </a:r>
            <a:endParaRPr lang="zh-CN" altLang="en-US" sz="3400" dirty="0" smtClean="0"/>
          </a:p>
          <a:p>
            <a:pPr marL="262255" indent="-262255" algn="just">
              <a:lnSpc>
                <a:spcPct val="110000"/>
              </a:lnSpc>
              <a:spcBef>
                <a:spcPts val="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ea typeface="楷体_GB2312" pitchFamily="49" charset="-122"/>
              </a:rPr>
              <a:t>设执行前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AX=1234H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BH=</a:t>
            </a:r>
            <a:r>
              <a:rPr lang="en-US" sz="3400" dirty="0" smtClean="0">
                <a:ea typeface="楷体_GB2312" pitchFamily="49" charset="-122"/>
              </a:rPr>
              <a:t>9EH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=1001 1110B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，执行中将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9EH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符号扩展为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FF9EH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，即把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BH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的符号位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“1”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扩展到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AH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中。</a:t>
            </a:r>
            <a:endParaRPr lang="zh-CN" altLang="en-US" sz="3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262255" indent="-225425">
              <a:lnSpc>
                <a:spcPct val="110000"/>
              </a:lnSpc>
              <a:spcBef>
                <a:spcPts val="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ea typeface="楷体_GB2312" pitchFamily="49" charset="-122"/>
              </a:rPr>
              <a:t>指令执行后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AX=</a:t>
            </a:r>
            <a:r>
              <a:rPr lang="en-US" sz="3400" dirty="0" smtClean="0">
                <a:ea typeface="楷体_GB2312" pitchFamily="49" charset="-122"/>
              </a:rPr>
              <a:t>FF9EH</a:t>
            </a:r>
            <a:r>
              <a:rPr lang="zh-CN" alt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BH=9EH</a:t>
            </a:r>
            <a:endParaRPr lang="zh-CN" altLang="en-US" sz="3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22968" y="638855"/>
            <a:ext cx="8199438" cy="4992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514350" indent="-514350" eaLnBrk="1" hangingPunct="1">
              <a:defRPr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2133600" y="1817688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42686" y="653144"/>
            <a:ext cx="8004175" cy="557348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5000"/>
              </a:lnSpc>
              <a:buNone/>
              <a:defRPr/>
            </a:pPr>
            <a:r>
              <a:rPr kumimoji="1" lang="en-US" altLang="zh-CN" sz="2600" dirty="0" smtClean="0"/>
              <a:t>2</a:t>
            </a:r>
            <a:r>
              <a:rPr kumimoji="1" lang="zh-CN" altLang="en-US" sz="2600" dirty="0" smtClean="0"/>
              <a:t>）堆栈操作指令</a:t>
            </a:r>
            <a:endParaRPr kumimoji="1" lang="en-US" altLang="zh-CN" sz="2600" dirty="0" smtClean="0"/>
          </a:p>
          <a:p>
            <a:pPr eaLnBrk="1" hangingPunct="1">
              <a:lnSpc>
                <a:spcPct val="125000"/>
              </a:lnSpc>
              <a:buNone/>
              <a:defRPr/>
            </a:pPr>
            <a:r>
              <a:rPr kumimoji="1" lang="en-US" altLang="zh-CN" sz="2600" dirty="0" smtClean="0">
                <a:solidFill>
                  <a:srgbClr val="02EE02"/>
                </a:solidFill>
              </a:rPr>
              <a:t>PUSH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，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POP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，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PUSHA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，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POPA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，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PUSHAD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，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POPAD</a:t>
            </a:r>
            <a:endParaRPr kumimoji="1" lang="zh-CN" altLang="en-US" sz="2600" dirty="0" smtClean="0">
              <a:solidFill>
                <a:srgbClr val="02EE02"/>
              </a:solidFill>
            </a:endParaRPr>
          </a:p>
          <a:p>
            <a:pPr marL="262255" indent="-225425">
              <a:spcBef>
                <a:spcPts val="0"/>
              </a:spcBef>
              <a:buClr>
                <a:srgbClr val="FF66FF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PUSH</a:t>
            </a:r>
            <a:r>
              <a:rPr lang="zh-CN" altLang="en-US" sz="2400" dirty="0" smtClean="0"/>
              <a:t>的操作数可以是</a:t>
            </a:r>
            <a:r>
              <a:rPr lang="en-US" sz="2400" dirty="0" smtClean="0"/>
              <a:t>16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32</a:t>
            </a:r>
            <a:r>
              <a:rPr lang="zh-CN" altLang="en-US" sz="2400" dirty="0" smtClean="0"/>
              <a:t>位寄存器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存储器，还可以是</a:t>
            </a:r>
            <a:r>
              <a:rPr lang="en-US" sz="2400" dirty="0" smtClean="0"/>
              <a:t>8/16/32</a:t>
            </a:r>
            <a:r>
              <a:rPr lang="zh-CN" altLang="en-US" sz="2400" dirty="0" smtClean="0"/>
              <a:t>位立即数，但</a:t>
            </a:r>
            <a:r>
              <a:rPr lang="en-US" sz="2400" dirty="0" smtClean="0"/>
              <a:t>POP</a:t>
            </a:r>
            <a:r>
              <a:rPr lang="zh-CN" altLang="en-US" sz="2400" dirty="0" smtClean="0"/>
              <a:t>的操作数不能为立即数。</a:t>
            </a:r>
            <a:endParaRPr lang="en-US" altLang="zh-CN" sz="24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rgbClr val="00CCFF"/>
                </a:solidFill>
              </a:rPr>
              <a:t>例</a:t>
            </a:r>
            <a:r>
              <a:rPr lang="en-US" sz="2400" dirty="0" smtClean="0">
                <a:solidFill>
                  <a:srgbClr val="00CCFF"/>
                </a:solidFill>
              </a:rPr>
              <a:t>14.8</a:t>
            </a:r>
            <a:endParaRPr lang="zh-CN" altLang="en-US" sz="2400" dirty="0" smtClean="0">
              <a:solidFill>
                <a:srgbClr val="00CCFF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ea typeface="楷体_GB2312" pitchFamily="49" charset="-122"/>
              </a:rPr>
              <a:t>PUSH	 1234H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将立即数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1234H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压入堆栈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ea typeface="楷体_GB2312" pitchFamily="49" charset="-122"/>
              </a:rPr>
              <a:t>PUSH	 EAX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	;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位寄存器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内容压入堆栈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262255" indent="-225425">
              <a:spcBef>
                <a:spcPts val="1800"/>
              </a:spcBef>
              <a:buClr>
                <a:srgbClr val="FF66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并增加了</a:t>
            </a:r>
            <a:r>
              <a:rPr lang="en-US" sz="2400" dirty="0" smtClean="0"/>
              <a:t>PUSHA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PUSHAD</a:t>
            </a:r>
            <a:r>
              <a:rPr lang="zh-CN" altLang="en-US" sz="2400" dirty="0" smtClean="0"/>
              <a:t>指令，一条指令就可将所有通用寄存器内容压栈，弹出操作用</a:t>
            </a:r>
            <a:r>
              <a:rPr kumimoji="1" lang="en-US" altLang="zh-CN" sz="2400" dirty="0" smtClean="0">
                <a:ea typeface="宋体" panose="02010600030101010101" pitchFamily="2" charset="-122"/>
              </a:rPr>
              <a:t>POPA,  POPAD</a:t>
            </a:r>
            <a:r>
              <a:rPr kumimoji="1"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rgbClr val="00CCFF"/>
                </a:solidFill>
              </a:rPr>
              <a:t>例</a:t>
            </a:r>
            <a:r>
              <a:rPr lang="en-US" sz="2400" dirty="0" smtClean="0">
                <a:solidFill>
                  <a:srgbClr val="00CCFF"/>
                </a:solidFill>
              </a:rPr>
              <a:t>14.9</a:t>
            </a:r>
            <a:endParaRPr lang="zh-CN" altLang="en-US" sz="2400" dirty="0" smtClean="0">
              <a:solidFill>
                <a:srgbClr val="00CCFF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ea typeface="楷体_GB2312" pitchFamily="49" charset="-122"/>
              </a:rPr>
              <a:t>PUSHA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	;AX, CX, DX, BX, SP, BP, SI, DI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顺序入栈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ea typeface="楷体_GB2312" pitchFamily="49" charset="-122"/>
              </a:rPr>
              <a:t>PUSHAD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	;EAX, ECX, EDX, EBX, ESP, EBP, ESI, EDI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                    ;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顺序压栈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262255" indent="-225425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kumimoji="1" lang="en-US" altLang="zh-CN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371"/>
            <a:ext cx="8004175" cy="577668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  <a:buNone/>
              <a:defRPr/>
            </a:pPr>
            <a:r>
              <a:rPr kumimoji="1" lang="en-US" altLang="zh-CN" sz="2600" dirty="0" smtClean="0"/>
              <a:t>3</a:t>
            </a:r>
            <a:r>
              <a:rPr kumimoji="1" lang="zh-CN" altLang="en-US" sz="2600" dirty="0" smtClean="0"/>
              <a:t>）地址目标传送指令</a:t>
            </a:r>
            <a:endParaRPr kumimoji="1" lang="zh-CN" altLang="en-US" sz="2600" dirty="0" smtClean="0"/>
          </a:p>
          <a:p>
            <a:pPr marL="262255" indent="-225425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用于传送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字节地址指针，指针存在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个连续存储单元中，目的地址为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段寄存器：双字通用寄存器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marL="262255" indent="-225425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源操作数必须是存储器操作数，目的操作数为双字通用寄存器，段寄存器隐含在操作码中。</a:t>
            </a:r>
            <a:endParaRPr lang="zh-CN" altLang="en-US" sz="2400" dirty="0" smtClean="0"/>
          </a:p>
          <a:p>
            <a:pPr marL="262255" indent="-225425">
              <a:lnSpc>
                <a:spcPct val="125000"/>
              </a:lnSpc>
              <a:buClr>
                <a:srgbClr val="FF66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适用于</a:t>
            </a:r>
            <a:r>
              <a:rPr lang="en-US" sz="2400" dirty="0" smtClean="0"/>
              <a:t>32</a:t>
            </a:r>
            <a:r>
              <a:rPr lang="zh-CN" altLang="en-US" sz="2400" dirty="0" smtClean="0"/>
              <a:t>位机多任务操作系统，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条指令完成多种功能。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>
                <a:solidFill>
                  <a:srgbClr val="00CCFF"/>
                </a:solidFill>
              </a:rPr>
              <a:t>例</a:t>
            </a:r>
            <a:r>
              <a:rPr lang="en-US" sz="2400" dirty="0" smtClean="0">
                <a:solidFill>
                  <a:srgbClr val="00CCFF"/>
                </a:solidFill>
              </a:rPr>
              <a:t>14.10</a:t>
            </a:r>
            <a:endParaRPr lang="zh-CN" altLang="en-US" sz="2400" dirty="0" smtClean="0">
              <a:solidFill>
                <a:srgbClr val="00CC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LDS	EBX</a:t>
            </a:r>
            <a:r>
              <a:rPr lang="zh-CN" altLang="en-US" sz="2400" dirty="0" smtClean="0">
                <a:solidFill>
                  <a:srgbClr val="02EE02"/>
                </a:solidFill>
                <a:ea typeface="楷体_GB2312" pitchFamily="49" charset="-122"/>
              </a:rPr>
              <a:t>，</a:t>
            </a: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MEM</a:t>
            </a:r>
            <a:r>
              <a:rPr lang="en-US" sz="2400" dirty="0" smtClean="0">
                <a:ea typeface="楷体_GB2312" pitchFamily="49" charset="-122"/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;DS : EBX←MEM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单元开始的内容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LES	EDI</a:t>
            </a:r>
            <a:r>
              <a:rPr lang="zh-CN" altLang="en-US" sz="2400" dirty="0" smtClean="0">
                <a:solidFill>
                  <a:srgbClr val="02EE02"/>
                </a:solidFill>
                <a:ea typeface="楷体_GB2312" pitchFamily="49" charset="-122"/>
              </a:rPr>
              <a:t>，</a:t>
            </a: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MEM</a:t>
            </a:r>
            <a:r>
              <a:rPr lang="en-US" sz="2400" dirty="0" smtClean="0">
                <a:ea typeface="楷体_GB2312" pitchFamily="49" charset="-122"/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;ES : EDI←MEM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单元开始的内容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	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LSS	ESP</a:t>
            </a:r>
            <a:r>
              <a:rPr lang="zh-CN" altLang="en-US" sz="2400" dirty="0" smtClean="0">
                <a:solidFill>
                  <a:srgbClr val="02EE02"/>
                </a:solidFill>
                <a:ea typeface="楷体_GB2312" pitchFamily="49" charset="-122"/>
              </a:rPr>
              <a:t>，</a:t>
            </a: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MEM</a:t>
            </a:r>
            <a:r>
              <a:rPr lang="en-US" sz="2400" dirty="0" smtClean="0">
                <a:ea typeface="楷体_GB2312" pitchFamily="49" charset="-122"/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;SS : ESP←MEM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单元开始的内容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LFS	EDX</a:t>
            </a:r>
            <a:r>
              <a:rPr lang="zh-CN" altLang="en-US" sz="2400" dirty="0" smtClean="0">
                <a:solidFill>
                  <a:srgbClr val="02EE02"/>
                </a:solidFill>
                <a:ea typeface="楷体_GB2312" pitchFamily="49" charset="-122"/>
              </a:rPr>
              <a:t>，</a:t>
            </a: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MEM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;FS : EDX←MEM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单元开始的内容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LGS	ESI</a:t>
            </a:r>
            <a:r>
              <a:rPr lang="zh-CN" altLang="en-US" sz="2400" dirty="0" smtClean="0">
                <a:solidFill>
                  <a:srgbClr val="02EE02"/>
                </a:solidFill>
                <a:ea typeface="楷体_GB2312" pitchFamily="49" charset="-122"/>
              </a:rPr>
              <a:t>，</a:t>
            </a:r>
            <a:r>
              <a:rPr lang="en-US" sz="2400" dirty="0" smtClean="0">
                <a:solidFill>
                  <a:srgbClr val="02EE02"/>
                </a:solidFill>
                <a:ea typeface="楷体_GB2312" pitchFamily="49" charset="-122"/>
              </a:rPr>
              <a:t>MEM</a:t>
            </a:r>
            <a:r>
              <a:rPr lang="en-US" sz="2400" dirty="0" smtClean="0">
                <a:ea typeface="楷体_GB2312" pitchFamily="49" charset="-122"/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;GS : ESI←MEM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单元开始的内容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kumimoji="1" lang="en-US" altLang="zh-CN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666977" y="694418"/>
            <a:ext cx="7925480" cy="58660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</a:t>
            </a:r>
            <a:r>
              <a:rPr kumimoji="1"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endParaRPr kumimoji="1" lang="en-US" altLang="zh-CN" sz="32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）乘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法指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对乘法指令</a:t>
            </a:r>
            <a:r>
              <a:rPr kumimoji="1" lang="en-US" altLang="zh-CN" sz="24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进行了扩展：</a:t>
            </a:r>
            <a:endParaRPr kumimoji="1"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 立即数相乘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个立即数与寄存器或存储器操作数相乘，结果放入指定寄存器，只能用于带符号数相乘。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14.11</a:t>
            </a:r>
            <a:endParaRPr lang="zh-CN" alt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IMUL	EBX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			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;EBX←EBX*10</a:t>
            </a:r>
            <a:endParaRPr lang="zh-CN" altLang="en-US" sz="2400" b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IMUL	BX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CX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  	 	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;BX←CX*123</a:t>
            </a:r>
            <a:endParaRPr lang="zh-CN" altLang="en-US" sz="2400" b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IMUL	EAX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EBX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40H 		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;EAX←EBX*40H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IMUL	ECX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，［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EBX+EDI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］，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		</a:t>
            </a:r>
            <a:endParaRPr 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	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;ECX←50*</a:t>
            </a:r>
            <a:r>
              <a:rPr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双字存储单元内容</a:t>
            </a:r>
            <a:endParaRPr lang="zh-CN" altLang="en-US" sz="2400" b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/>
            <a:endParaRPr kumimoji="1"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5257" y="1204686"/>
            <a:ext cx="8004175" cy="463005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  <a:buNone/>
            </a:pPr>
            <a:r>
              <a:rPr lang="zh-CN" altLang="en-US" sz="3300" dirty="0" smtClean="0"/>
              <a:t>（</a:t>
            </a:r>
            <a:r>
              <a:rPr lang="en-US" sz="3300" dirty="0" smtClean="0"/>
              <a:t>2</a:t>
            </a:r>
            <a:r>
              <a:rPr lang="zh-CN" altLang="en-US" sz="3300" dirty="0" smtClean="0"/>
              <a:t>）寄存器与存储器相乘</a:t>
            </a:r>
            <a:endParaRPr lang="zh-CN" altLang="en-US" sz="3300" dirty="0" smtClean="0"/>
          </a:p>
          <a:p>
            <a:pPr marL="262255" indent="-262255">
              <a:lnSpc>
                <a:spcPct val="120000"/>
              </a:lnSpc>
              <a:buClr>
                <a:srgbClr val="FF66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3100" dirty="0" smtClean="0"/>
              <a:t>8/16/32</a:t>
            </a:r>
            <a:r>
              <a:rPr lang="zh-CN" altLang="en-US" sz="3100" dirty="0" smtClean="0"/>
              <a:t>位寄存器操作数和另一个相同长度的寄存器或存储器操作数相乘，结果放入寄存器。</a:t>
            </a:r>
            <a:endParaRPr kumimoji="1" lang="en-US" altLang="zh-CN" sz="31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100" dirty="0" smtClean="0">
                <a:solidFill>
                  <a:srgbClr val="00CCFF"/>
                </a:solidFill>
              </a:rPr>
              <a:t>例</a:t>
            </a:r>
            <a:r>
              <a:rPr lang="en-US" sz="3100" dirty="0" smtClean="0">
                <a:solidFill>
                  <a:srgbClr val="00CCFF"/>
                </a:solidFill>
              </a:rPr>
              <a:t>14.12</a:t>
            </a:r>
            <a:endParaRPr lang="zh-CN" altLang="en-US" sz="3100" dirty="0" smtClean="0">
              <a:solidFill>
                <a:srgbClr val="00CCFF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3100" dirty="0" smtClean="0">
                <a:ea typeface="楷体_GB2312" pitchFamily="49" charset="-122"/>
              </a:rPr>
              <a:t>IMUL	AX</a:t>
            </a:r>
            <a:r>
              <a:rPr lang="zh-TW" altLang="en-US" sz="3100" dirty="0" smtClean="0">
                <a:ea typeface="楷体_GB2312" pitchFamily="49" charset="-122"/>
              </a:rPr>
              <a:t>，</a:t>
            </a:r>
            <a:r>
              <a:rPr lang="en-US" sz="3100" dirty="0" smtClean="0">
                <a:ea typeface="楷体_GB2312" pitchFamily="49" charset="-122"/>
              </a:rPr>
              <a:t>	BX	   	  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;AX←AX*BX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sz="3100" dirty="0" smtClean="0">
                <a:ea typeface="楷体_GB2312" pitchFamily="49" charset="-122"/>
              </a:rPr>
              <a:t>IMUL	EAX</a:t>
            </a:r>
            <a:r>
              <a:rPr lang="zh-TW" altLang="en-US" sz="3100" dirty="0" smtClean="0">
                <a:ea typeface="楷体_GB2312" pitchFamily="49" charset="-122"/>
              </a:rPr>
              <a:t>，</a:t>
            </a:r>
            <a:r>
              <a:rPr lang="en-US" sz="3100" dirty="0" smtClean="0">
                <a:ea typeface="楷体_GB2312" pitchFamily="49" charset="-122"/>
              </a:rPr>
              <a:t>EDX		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;EAX←EAX*EDX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sz="3100" dirty="0" smtClean="0">
                <a:ea typeface="楷体_GB2312" pitchFamily="49" charset="-122"/>
              </a:rPr>
              <a:t>IMUL	ECX</a:t>
            </a:r>
            <a:r>
              <a:rPr lang="zh-CN" altLang="en-US" sz="3100" dirty="0" smtClean="0">
                <a:ea typeface="楷体_GB2312" pitchFamily="49" charset="-122"/>
              </a:rPr>
              <a:t>，</a:t>
            </a:r>
            <a:r>
              <a:rPr lang="en-US" sz="3100" dirty="0" smtClean="0">
                <a:ea typeface="楷体_GB2312" pitchFamily="49" charset="-122"/>
              </a:rPr>
              <a:t>MEM_DW	  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;ECX←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内存单元内容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*ECX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2400"/>
              </a:spcBef>
              <a:buFont typeface="Wingdings 3" panose="05040102010807070707" pitchFamily="18" charset="2"/>
              <a:buChar char="u"/>
            </a:pPr>
            <a:r>
              <a:rPr lang="zh-CN" altLang="en-US" sz="3100" dirty="0" smtClean="0">
                <a:solidFill>
                  <a:srgbClr val="FF66FF"/>
                </a:solidFill>
              </a:rPr>
              <a:t>这两类</a:t>
            </a:r>
            <a:r>
              <a:rPr lang="en-US" sz="3100" dirty="0" smtClean="0">
                <a:solidFill>
                  <a:srgbClr val="FF66FF"/>
                </a:solidFill>
              </a:rPr>
              <a:t>IMUL</a:t>
            </a:r>
            <a:r>
              <a:rPr lang="zh-CN" altLang="en-US" sz="3100" dirty="0" smtClean="0">
                <a:solidFill>
                  <a:srgbClr val="FF66FF"/>
                </a:solidFill>
              </a:rPr>
              <a:t>扩充指令中，因被乘数、乘数和积的长度一致，相乘后可能发生溢出，溢出时，</a:t>
            </a:r>
            <a:r>
              <a:rPr lang="en-US" sz="3100" dirty="0" smtClean="0">
                <a:solidFill>
                  <a:srgbClr val="FF66FF"/>
                </a:solidFill>
              </a:rPr>
              <a:t>OF</a:t>
            </a:r>
            <a:r>
              <a:rPr lang="zh-CN" altLang="en-US" sz="3100" dirty="0" smtClean="0">
                <a:solidFill>
                  <a:srgbClr val="FF66FF"/>
                </a:solidFill>
              </a:rPr>
              <a:t>标志置</a:t>
            </a:r>
            <a:r>
              <a:rPr lang="en-US" sz="3100" dirty="0" smtClean="0">
                <a:solidFill>
                  <a:srgbClr val="FF66FF"/>
                </a:solidFill>
              </a:rPr>
              <a:t>1</a:t>
            </a:r>
            <a:r>
              <a:rPr lang="zh-CN" altLang="en-US" sz="3100" dirty="0" smtClean="0">
                <a:solidFill>
                  <a:srgbClr val="FF66FF"/>
                </a:solidFill>
              </a:rPr>
              <a:t>。</a:t>
            </a:r>
            <a:endParaRPr kumimoji="1" lang="en-US" altLang="zh-CN" sz="3100" dirty="0" smtClean="0">
              <a:solidFill>
                <a:srgbClr val="FF66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9772" y="667657"/>
            <a:ext cx="8004175" cy="5834744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5000"/>
              </a:lnSpc>
              <a:buNone/>
            </a:pPr>
            <a:r>
              <a:rPr kumimoji="1" lang="en-US" altLang="zh-CN" sz="3100" dirty="0" smtClean="0"/>
              <a:t>2</a:t>
            </a:r>
            <a:r>
              <a:rPr kumimoji="1" lang="zh-CN" altLang="en-US" sz="3100" dirty="0" smtClean="0"/>
              <a:t>）数据类型转换指令</a:t>
            </a:r>
            <a:endParaRPr kumimoji="1" lang="zh-CN" altLang="en-US" sz="3100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2800" dirty="0" smtClean="0">
                <a:solidFill>
                  <a:srgbClr val="02EE02"/>
                </a:solidFill>
                <a:ea typeface="宋体" panose="02010600030101010101" pitchFamily="2" charset="-122"/>
              </a:rPr>
              <a:t>     </a:t>
            </a:r>
            <a:r>
              <a:rPr kumimoji="1" lang="en-US" altLang="zh-CN" sz="2800" dirty="0" smtClean="0">
                <a:solidFill>
                  <a:srgbClr val="02EE02"/>
                </a:solidFill>
                <a:ea typeface="宋体" panose="02010600030101010101" pitchFamily="2" charset="-122"/>
              </a:rPr>
              <a:t>CWB,  CWD,  CWDE,  CWDQ</a:t>
            </a:r>
            <a:endParaRPr kumimoji="1" lang="en-US" altLang="zh-CN" sz="2800" dirty="0" smtClean="0">
              <a:solidFill>
                <a:srgbClr val="02EE02"/>
              </a:solidFill>
              <a:ea typeface="宋体" panose="02010600030101010101" pitchFamily="2" charset="-122"/>
            </a:endParaRPr>
          </a:p>
          <a:p>
            <a:pPr marL="262255" indent="-225425" algn="just">
              <a:lnSpc>
                <a:spcPct val="120000"/>
              </a:lnSpc>
              <a:spcBef>
                <a:spcPts val="600"/>
              </a:spcBef>
              <a:buClr>
                <a:srgbClr val="FF66FF"/>
              </a:buClr>
              <a:buSzPct val="90000"/>
              <a:buFont typeface="Wingdings" panose="05000000000000000000" pitchFamily="2" charset="2"/>
              <a:buChar char="Ø"/>
              <a:tabLst>
                <a:tab pos="261620" algn="l"/>
              </a:tabLst>
            </a:pPr>
            <a:r>
              <a:rPr lang="en-US" sz="2600" dirty="0" smtClean="0"/>
              <a:t>8086</a:t>
            </a:r>
            <a:r>
              <a:rPr lang="zh-CN" altLang="en-US" sz="2600" dirty="0" smtClean="0"/>
              <a:t>中仅有</a:t>
            </a:r>
            <a:r>
              <a:rPr lang="en-US" sz="2600" dirty="0" smtClean="0"/>
              <a:t>CBW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CWD</a:t>
            </a:r>
            <a:r>
              <a:rPr lang="zh-CN" altLang="en-US" sz="2600" dirty="0" smtClean="0"/>
              <a:t>指令。</a:t>
            </a:r>
            <a:r>
              <a:rPr lang="en-US" sz="2600" dirty="0" smtClean="0"/>
              <a:t>80386</a:t>
            </a:r>
            <a:r>
              <a:rPr lang="zh-CN" altLang="en-US" sz="2600" dirty="0" smtClean="0"/>
              <a:t>增加了两条指令：</a:t>
            </a:r>
            <a:endParaRPr lang="zh-CN" altLang="en-US" sz="26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F66FF"/>
              </a:buClr>
              <a:buNone/>
            </a:pPr>
            <a:r>
              <a:rPr lang="en-US" sz="2600" dirty="0" smtClean="0"/>
              <a:t>   </a:t>
            </a:r>
            <a:r>
              <a:rPr lang="en-US" sz="2600" dirty="0" smtClean="0">
                <a:ea typeface="楷体_GB2312" pitchFamily="49" charset="-122"/>
              </a:rPr>
              <a:t>CWDE	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将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AX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中的字扩展成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中的双字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F66FF"/>
              </a:buClr>
              <a:buNone/>
            </a:pPr>
            <a:r>
              <a:rPr lang="en-US" sz="2600" dirty="0" smtClean="0">
                <a:ea typeface="楷体_GB2312" pitchFamily="49" charset="-122"/>
              </a:rPr>
              <a:t>   CDQ	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将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中双字扩展成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EDX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中的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4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字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262255" indent="-225425" algn="just">
              <a:lnSpc>
                <a:spcPct val="120000"/>
              </a:lnSpc>
              <a:spcBef>
                <a:spcPts val="600"/>
              </a:spcBef>
              <a:buClr>
                <a:srgbClr val="FF66FF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操作数都在累加器中，常用在除法指令前，产生双倍字长被除数，对累加器中符号位扩展。</a:t>
            </a:r>
            <a:r>
              <a:rPr lang="en-US" sz="2600" dirty="0" smtClean="0"/>
              <a:t>	</a:t>
            </a:r>
            <a:endParaRPr lang="zh-CN" altLang="en-US" sz="26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rgbClr val="00CCFF"/>
                </a:solidFill>
              </a:rPr>
              <a:t>例</a:t>
            </a:r>
            <a:r>
              <a:rPr lang="en-US" sz="2600" dirty="0" smtClean="0">
                <a:solidFill>
                  <a:srgbClr val="00CCFF"/>
                </a:solidFill>
              </a:rPr>
              <a:t>14.13  </a:t>
            </a:r>
            <a:endParaRPr lang="en-US" sz="2600" dirty="0" smtClean="0">
              <a:solidFill>
                <a:srgbClr val="00CCFF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对于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CWDE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指令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若执行前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 AX=1234H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，执行后 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EAX=0000 1234H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若执行前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 AX=8000H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，执行后 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EAX=FFFF 8000H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653144"/>
            <a:ext cx="8004175" cy="5820227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125000"/>
              </a:lnSpc>
              <a:buNone/>
            </a:pPr>
            <a:r>
              <a:rPr kumimoji="1" lang="en-US" altLang="zh-CN" sz="3800" dirty="0" smtClean="0">
                <a:solidFill>
                  <a:srgbClr val="00B0F0"/>
                </a:solidFill>
              </a:rPr>
              <a:t>3. </a:t>
            </a:r>
            <a:r>
              <a:rPr kumimoji="1" lang="zh-CN" altLang="en-US" sz="3800" dirty="0" smtClean="0">
                <a:solidFill>
                  <a:srgbClr val="00B0F0"/>
                </a:solidFill>
              </a:rPr>
              <a:t>移位指令</a:t>
            </a:r>
            <a:endParaRPr kumimoji="1" lang="en-US" altLang="zh-CN" sz="3800" dirty="0" smtClean="0">
              <a:solidFill>
                <a:srgbClr val="00B0F0"/>
              </a:solidFill>
            </a:endParaRPr>
          </a:p>
          <a:p>
            <a:pPr marL="262255" indent="-225425" algn="just">
              <a:lnSpc>
                <a:spcPct val="120000"/>
              </a:lnSpc>
              <a:spcBef>
                <a:spcPts val="600"/>
              </a:spcBef>
              <a:buClr>
                <a:srgbClr val="FF66FF"/>
              </a:buClr>
              <a:buSzPct val="86000"/>
              <a:buFont typeface="Wingdings" panose="05000000000000000000" pitchFamily="2" charset="2"/>
              <a:buChar char="Ø"/>
            </a:pPr>
            <a:r>
              <a:rPr lang="en-US" sz="2800" dirty="0" smtClean="0"/>
              <a:t>80386</a:t>
            </a:r>
            <a:r>
              <a:rPr lang="zh-CN" altLang="en-US" sz="2800" dirty="0" smtClean="0"/>
              <a:t>增加了两条多字节左移指令</a:t>
            </a:r>
            <a:r>
              <a:rPr lang="en-US" sz="2800" dirty="0" smtClean="0">
                <a:solidFill>
                  <a:srgbClr val="02EE02"/>
                </a:solidFill>
              </a:rPr>
              <a:t>SHLD</a:t>
            </a:r>
            <a:r>
              <a:rPr lang="zh-CN" altLang="en-US" sz="2800" dirty="0" smtClean="0"/>
              <a:t>和多字节右移指令</a:t>
            </a:r>
            <a:r>
              <a:rPr lang="en-US" sz="2800" dirty="0" smtClean="0">
                <a:solidFill>
                  <a:srgbClr val="02EE02"/>
                </a:solidFill>
              </a:rPr>
              <a:t>SHRD</a:t>
            </a:r>
            <a:r>
              <a:rPr lang="zh-CN" altLang="en-US" sz="2800" dirty="0" smtClean="0"/>
              <a:t>，也称双精度移位指令。格式：</a:t>
            </a:r>
            <a:endParaRPr lang="zh-CN" altLang="en-US" sz="28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 smtClean="0"/>
              <a:t>		SHLD	 OP1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OP2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imm8/CL</a:t>
            </a:r>
            <a:endParaRPr lang="zh-CN" altLang="en-US" sz="28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 smtClean="0"/>
              <a:t>		SHRD	 OP1</a:t>
            </a:r>
            <a:r>
              <a:rPr lang="zh-TW" altLang="en-US" sz="2800" dirty="0" smtClean="0"/>
              <a:t>，</a:t>
            </a:r>
            <a:r>
              <a:rPr lang="en-US" sz="2800" dirty="0" smtClean="0"/>
              <a:t>OP2</a:t>
            </a:r>
            <a:r>
              <a:rPr lang="zh-TW" altLang="en-US" sz="2800" dirty="0" smtClean="0"/>
              <a:t>，</a:t>
            </a:r>
            <a:r>
              <a:rPr lang="en-US" sz="2800" dirty="0" smtClean="0"/>
              <a:t>imm8/CL</a:t>
            </a:r>
            <a:endParaRPr lang="zh-CN" altLang="en-US" sz="2800" dirty="0" smtClean="0"/>
          </a:p>
          <a:p>
            <a:pPr marL="262255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dirty="0" smtClean="0"/>
              <a:t>有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个操作数，</a:t>
            </a:r>
            <a:r>
              <a:rPr lang="en-US" sz="2800" dirty="0" smtClean="0"/>
              <a:t>OP1</a:t>
            </a:r>
            <a:r>
              <a:rPr lang="zh-CN" altLang="en-US" sz="2800" dirty="0" smtClean="0"/>
              <a:t>为</a:t>
            </a:r>
            <a:r>
              <a:rPr lang="en-US" sz="2800" dirty="0" smtClean="0"/>
              <a:t>16/32</a:t>
            </a:r>
            <a:r>
              <a:rPr lang="zh-CN" altLang="en-US" sz="2800" dirty="0" smtClean="0"/>
              <a:t>位寄存器或存储器，</a:t>
            </a:r>
            <a:r>
              <a:rPr lang="en-US" sz="2800" dirty="0" smtClean="0"/>
              <a:t>OP2</a:t>
            </a:r>
            <a:r>
              <a:rPr lang="zh-CN" altLang="en-US" sz="2800" dirty="0" smtClean="0"/>
              <a:t>为</a:t>
            </a:r>
            <a:r>
              <a:rPr lang="en-US" sz="2800" dirty="0" smtClean="0"/>
              <a:t>16/32</a:t>
            </a:r>
            <a:r>
              <a:rPr lang="zh-CN" altLang="en-US" sz="2800" dirty="0" smtClean="0"/>
              <a:t>位寄存器，第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操作数为</a:t>
            </a:r>
            <a:r>
              <a:rPr lang="en-US" sz="2800" dirty="0" smtClean="0"/>
              <a:t>8</a:t>
            </a:r>
            <a:r>
              <a:rPr lang="zh-CN" altLang="en-US" sz="2800" dirty="0" smtClean="0"/>
              <a:t>位立即数或</a:t>
            </a:r>
            <a:r>
              <a:rPr lang="en-US" sz="2800" dirty="0" smtClean="0"/>
              <a:t>CL</a:t>
            </a:r>
            <a:r>
              <a:rPr lang="zh-CN" altLang="en-US" sz="2800" dirty="0" smtClean="0"/>
              <a:t>寄存器，</a:t>
            </a:r>
            <a:r>
              <a:rPr lang="en-US" altLang="zh-CN" sz="2800" dirty="0" smtClean="0"/>
              <a:t>CL</a:t>
            </a:r>
            <a:r>
              <a:rPr lang="zh-CN" altLang="en-US" sz="2800" dirty="0" smtClean="0"/>
              <a:t>控制移位次数。</a:t>
            </a:r>
            <a:endParaRPr lang="en-US" altLang="zh-CN" sz="28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solidFill>
                  <a:srgbClr val="00CCFF"/>
                </a:solidFill>
              </a:rPr>
              <a:t>例</a:t>
            </a:r>
            <a:r>
              <a:rPr lang="en-US" sz="2800" dirty="0" smtClean="0">
                <a:solidFill>
                  <a:srgbClr val="00CCFF"/>
                </a:solidFill>
              </a:rPr>
              <a:t>14.14</a:t>
            </a:r>
            <a:endParaRPr lang="zh-CN" altLang="en-US" sz="2800" dirty="0" smtClean="0"/>
          </a:p>
          <a:p>
            <a:pPr marL="363855" indent="-327025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 smtClean="0">
                <a:ea typeface="楷体_GB2312" pitchFamily="49" charset="-122"/>
              </a:rPr>
              <a:t>    SHLD  EAX</a:t>
            </a:r>
            <a:r>
              <a:rPr lang="zh-CN" altLang="en-US" sz="2800" dirty="0" smtClean="0">
                <a:ea typeface="楷体_GB2312" pitchFamily="49" charset="-122"/>
              </a:rPr>
              <a:t>，</a:t>
            </a:r>
            <a:r>
              <a:rPr lang="en-US" sz="2800" dirty="0" smtClean="0">
                <a:ea typeface="楷体_GB2312" pitchFamily="49" charset="-122"/>
              </a:rPr>
              <a:t>EBX</a:t>
            </a:r>
            <a:r>
              <a:rPr lang="zh-CN" altLang="en-US" sz="2800" dirty="0" smtClean="0">
                <a:ea typeface="楷体_GB2312" pitchFamily="49" charset="-122"/>
              </a:rPr>
              <a:t>，</a:t>
            </a:r>
            <a:r>
              <a:rPr lang="en-US" sz="2800" dirty="0" smtClean="0">
                <a:ea typeface="楷体_GB2312" pitchFamily="49" charset="-122"/>
              </a:rPr>
              <a:t>4</a:t>
            </a:r>
            <a:endParaRPr lang="zh-CN" altLang="en-US" sz="2800" dirty="0" smtClean="0">
              <a:ea typeface="楷体_GB2312" pitchFamily="49" charset="-122"/>
            </a:endParaRPr>
          </a:p>
          <a:p>
            <a:pPr marL="363855" indent="-327025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ea typeface="楷体_GB2312" pitchFamily="49" charset="-122"/>
              </a:rPr>
              <a:t>    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将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左移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位，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EBX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的高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位移入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的低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位。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363855" indent="-327025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</a:t>
            </a:r>
            <a:r>
              <a:rPr lang="zh-CN" altLang="en-US" sz="2800" dirty="0" smtClean="0">
                <a:ea typeface="楷体_GB2312" pitchFamily="49" charset="-122"/>
              </a:rPr>
              <a:t>设执行前</a:t>
            </a:r>
            <a:r>
              <a:rPr lang="en-US" sz="2800" dirty="0" smtClean="0">
                <a:ea typeface="楷体_GB2312" pitchFamily="49" charset="-122"/>
              </a:rPr>
              <a:t>:   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EAX=1234 5678H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EBX=8765 4321H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363855" indent="-327025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ea typeface="楷体_GB2312" pitchFamily="49" charset="-122"/>
              </a:rPr>
              <a:t>    执行后：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EAX=2345 6788H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600" cy="87199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200" dirty="0" smtClean="0">
                <a:solidFill>
                  <a:srgbClr val="00B0F0"/>
                </a:solidFill>
                <a:ea typeface="+mn-ea"/>
              </a:rPr>
              <a:t>4. </a:t>
            </a:r>
            <a:r>
              <a:rPr kumimoji="1" lang="zh-CN" altLang="en-US" sz="3200" dirty="0" smtClean="0">
                <a:solidFill>
                  <a:srgbClr val="00B0F0"/>
                </a:solidFill>
                <a:ea typeface="+mn-ea"/>
              </a:rPr>
              <a:t>字符串操作指令</a:t>
            </a:r>
            <a:endParaRPr lang="zh-CN" altLang="en-US" sz="3200" dirty="0">
              <a:ea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17600"/>
            <a:ext cx="8004175" cy="5196114"/>
          </a:xfrm>
        </p:spPr>
        <p:txBody>
          <a:bodyPr>
            <a:noAutofit/>
          </a:bodyPr>
          <a:lstStyle/>
          <a:p>
            <a:pPr marL="262255" indent="-225425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600" dirty="0" smtClean="0"/>
              <a:t>1</a:t>
            </a:r>
            <a:r>
              <a:rPr lang="zh-CN" altLang="en-US" sz="2600" dirty="0" smtClean="0"/>
              <a:t>）基本字符串操作指令</a:t>
            </a:r>
            <a:endParaRPr lang="en-US" altLang="zh-CN" sz="2600" dirty="0" smtClean="0"/>
          </a:p>
          <a:p>
            <a:pPr marL="262255" indent="-225425" eaLnBrk="1" hangingPunct="1">
              <a:spcBef>
                <a:spcPts val="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5</a:t>
            </a:r>
            <a:r>
              <a:rPr lang="zh-CN" altLang="en-US" sz="2400" dirty="0" smtClean="0"/>
              <a:t>大类字符串操作指令</a:t>
            </a:r>
            <a:r>
              <a:rPr lang="en-US" altLang="zh-CN" sz="2400" dirty="0" smtClean="0"/>
              <a:t>: </a:t>
            </a:r>
            <a:endParaRPr lang="en-US" altLang="zh-CN" sz="2400" dirty="0" smtClean="0"/>
          </a:p>
          <a:p>
            <a:pPr marL="262255" indent="-225425" eaLnBrk="1" hangingPunct="1">
              <a:spcBef>
                <a:spcPts val="0"/>
              </a:spcBef>
              <a:buClr>
                <a:srgbClr val="FF66FF"/>
              </a:buClr>
              <a:buNone/>
            </a:pPr>
            <a:r>
              <a:rPr lang="en-US" altLang="zh-CN" sz="2400" dirty="0" smtClean="0">
                <a:solidFill>
                  <a:srgbClr val="02EE02"/>
                </a:solidFill>
              </a:rPr>
              <a:t>            </a:t>
            </a:r>
            <a:r>
              <a:rPr lang="en-US" sz="2400" dirty="0" smtClean="0">
                <a:solidFill>
                  <a:srgbClr val="02EE02"/>
                </a:solidFill>
              </a:rPr>
              <a:t>MOVS      CMPS</a:t>
            </a:r>
            <a:r>
              <a:rPr lang="zh-CN" altLang="en-US" sz="2400" dirty="0" smtClean="0">
                <a:solidFill>
                  <a:srgbClr val="02EE02"/>
                </a:solidFill>
              </a:rPr>
              <a:t>    </a:t>
            </a:r>
            <a:r>
              <a:rPr lang="en-US" sz="2400" dirty="0" smtClean="0">
                <a:solidFill>
                  <a:srgbClr val="02EE02"/>
                </a:solidFill>
              </a:rPr>
              <a:t>SCAS     LODS</a:t>
            </a:r>
            <a:r>
              <a:rPr lang="zh-CN" altLang="en-US" sz="2400" dirty="0" smtClean="0">
                <a:solidFill>
                  <a:srgbClr val="02EE02"/>
                </a:solidFill>
              </a:rPr>
              <a:t>     </a:t>
            </a:r>
            <a:r>
              <a:rPr lang="en-US" sz="2400" dirty="0" smtClean="0">
                <a:solidFill>
                  <a:srgbClr val="02EE02"/>
                </a:solidFill>
              </a:rPr>
              <a:t>STOS</a:t>
            </a:r>
            <a:endParaRPr lang="en-US" sz="2400" dirty="0" smtClean="0">
              <a:solidFill>
                <a:srgbClr val="02EE02"/>
              </a:solidFill>
            </a:endParaRPr>
          </a:p>
          <a:p>
            <a:pPr marL="262255" indent="-225425" eaLnBrk="1" hangingPunct="1">
              <a:spcBef>
                <a:spcPts val="0"/>
              </a:spcBef>
              <a:buClr>
                <a:srgbClr val="FF66FF"/>
              </a:buClr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>
                <a:ea typeface="楷体_GB2312" pitchFamily="49" charset="-122"/>
              </a:rPr>
              <a:t>字符串传送        比较       扫描        装入       存储</a:t>
            </a:r>
            <a:endParaRPr lang="en-US" altLang="zh-CN" sz="2400" dirty="0" smtClean="0">
              <a:ea typeface="楷体_GB2312" pitchFamily="49" charset="-122"/>
            </a:endParaRPr>
          </a:p>
          <a:p>
            <a:pPr marL="262255" indent="-225425" eaLnBrk="1" hangingPunct="1"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可按字节、字、双字操作，每类可有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种形式：</a:t>
            </a:r>
            <a:endParaRPr lang="en-US" altLang="zh-CN" sz="2400" dirty="0" smtClean="0"/>
          </a:p>
          <a:p>
            <a:pPr marL="262255" indent="-225425" eaLnBrk="1" hangingPunct="1">
              <a:spcBef>
                <a:spcPts val="0"/>
              </a:spcBef>
              <a:buClr>
                <a:srgbClr val="FF66FF"/>
              </a:buClr>
              <a:buNone/>
            </a:pPr>
            <a:r>
              <a:rPr lang="en-US" sz="2400" dirty="0" smtClean="0">
                <a:solidFill>
                  <a:srgbClr val="02EE02"/>
                </a:solidFill>
              </a:rPr>
              <a:t>            MOVS     MOVSB      MOVSW      MOVSD</a:t>
            </a:r>
            <a:endParaRPr lang="en-US" altLang="zh-CN" sz="2400" dirty="0" smtClean="0">
              <a:solidFill>
                <a:srgbClr val="02EE02"/>
              </a:solidFill>
            </a:endParaRPr>
          </a:p>
          <a:p>
            <a:pPr marL="262255" indent="-225425" eaLnBrk="1" hangingPunct="1"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ESI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源变址寄存器，</a:t>
            </a:r>
            <a:r>
              <a:rPr lang="en-US" sz="2400" dirty="0" smtClean="0"/>
              <a:t>EDI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目的变址寄存器，</a:t>
            </a:r>
            <a:r>
              <a:rPr lang="en-US" sz="2400" dirty="0" smtClean="0"/>
              <a:t>ECX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要传送的字节、字或双字数。</a:t>
            </a:r>
            <a:endParaRPr lang="zh-CN" altLang="en-US" sz="2400" dirty="0" smtClean="0"/>
          </a:p>
          <a:p>
            <a:pPr marL="262255" indent="-225425">
              <a:spcBef>
                <a:spcPts val="2400"/>
              </a:spcBef>
              <a:buClr>
                <a:srgbClr val="FF66FF"/>
              </a:buClr>
              <a:buNone/>
            </a:pPr>
            <a:r>
              <a:rPr lang="zh-CN" altLang="en-US" sz="2400" dirty="0" smtClean="0">
                <a:solidFill>
                  <a:srgbClr val="00B0F0"/>
                </a:solidFill>
              </a:rPr>
              <a:t>例如，</a:t>
            </a:r>
            <a:r>
              <a:rPr lang="en-US" sz="2400" dirty="0" smtClean="0"/>
              <a:t>MOVSD</a:t>
            </a:r>
            <a:r>
              <a:rPr lang="zh-CN" altLang="en-US" sz="2400" dirty="0" smtClean="0"/>
              <a:t>指令：</a:t>
            </a:r>
            <a:endParaRPr lang="en-US" altLang="zh-CN" sz="2400" dirty="0" smtClean="0"/>
          </a:p>
          <a:p>
            <a:pPr marL="271780" indent="-271780" algn="just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2EE02"/>
                </a:solidFill>
              </a:rPr>
              <a:t>    </a:t>
            </a:r>
            <a:r>
              <a:rPr lang="zh-CN" altLang="en-US" sz="2400" dirty="0" smtClean="0"/>
              <a:t>以</a:t>
            </a:r>
            <a:r>
              <a:rPr lang="en-US" sz="2400" dirty="0" smtClean="0"/>
              <a:t>DS:[ESI]</a:t>
            </a:r>
            <a:r>
              <a:rPr lang="zh-CN" altLang="en-US" sz="2400" dirty="0" smtClean="0"/>
              <a:t>为始址的双字</a:t>
            </a:r>
            <a:r>
              <a:rPr lang="zh-CN" altLang="en-US" sz="2400" dirty="0" smtClean="0">
                <a:sym typeface="Wingdings 3" panose="05040102010807070707"/>
              </a:rPr>
              <a:t></a:t>
            </a:r>
            <a:r>
              <a:rPr lang="zh-CN" altLang="en-US" sz="2400" dirty="0" smtClean="0"/>
              <a:t>以</a:t>
            </a:r>
            <a:r>
              <a:rPr lang="en-US" sz="2400" dirty="0" smtClean="0"/>
              <a:t>ES:[EDI]</a:t>
            </a:r>
            <a:r>
              <a:rPr lang="zh-CN" altLang="en-US" sz="2400" dirty="0" smtClean="0"/>
              <a:t>开始的单元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每传</a:t>
            </a:r>
            <a:endParaRPr lang="en-US" altLang="zh-CN" sz="2400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zh-CN" altLang="en-US" sz="2400" dirty="0" smtClean="0"/>
              <a:t>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个双字，</a:t>
            </a:r>
            <a:r>
              <a:rPr lang="en-US" sz="2400" dirty="0" smtClean="0"/>
              <a:t>ESI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EDI</a:t>
            </a:r>
            <a:r>
              <a:rPr lang="zh-CN" altLang="en-US" sz="2400" dirty="0" smtClean="0"/>
              <a:t>分别</a:t>
            </a:r>
            <a:r>
              <a:rPr lang="en-US" altLang="zh-CN" sz="2400" dirty="0" smtClean="0"/>
              <a:t>+</a:t>
            </a:r>
            <a:r>
              <a:rPr lang="en-US" sz="2400" dirty="0" smtClean="0"/>
              <a:t>4 (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DF=0</a:t>
            </a:r>
            <a:r>
              <a:rPr lang="en-US" sz="2400" dirty="0" smtClean="0"/>
              <a:t>) </a:t>
            </a:r>
            <a:r>
              <a:rPr lang="zh-CN" altLang="en-US" sz="2400" dirty="0" smtClean="0"/>
              <a:t>或</a:t>
            </a:r>
            <a:r>
              <a:rPr lang="en-US" altLang="zh-CN" sz="2400" dirty="0" smtClean="0">
                <a:sym typeface="Symbol" panose="05050102010706020507"/>
              </a:rPr>
              <a:t></a:t>
            </a:r>
            <a:r>
              <a:rPr lang="en-US" sz="2400" dirty="0" smtClean="0"/>
              <a:t>4 (</a:t>
            </a:r>
            <a:r>
              <a:rPr lang="zh-CN" altLang="en-US" sz="2400" dirty="0" smtClean="0"/>
              <a:t>若</a:t>
            </a:r>
            <a:r>
              <a:rPr lang="en-US" sz="2400" dirty="0" smtClean="0"/>
              <a:t>DF=1),  </a:t>
            </a:r>
            <a:r>
              <a:rPr lang="zh-CN" altLang="en-US" sz="2400" dirty="0" smtClean="0"/>
              <a:t>计数器</a:t>
            </a:r>
            <a:r>
              <a:rPr lang="en-US" sz="2400" dirty="0" smtClean="0"/>
              <a:t>CX-1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1486"/>
            <a:ext cx="8294914" cy="53267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sz="3100" dirty="0" smtClean="0">
                <a:solidFill>
                  <a:srgbClr val="00CCFF"/>
                </a:solidFill>
              </a:rPr>
              <a:t>例</a:t>
            </a:r>
            <a:r>
              <a:rPr lang="en-US" sz="3100" dirty="0" smtClean="0">
                <a:solidFill>
                  <a:srgbClr val="00CCFF"/>
                </a:solidFill>
              </a:rPr>
              <a:t>14.16</a:t>
            </a:r>
            <a:endParaRPr lang="zh-CN" altLang="en-US" sz="3100" dirty="0" smtClean="0">
              <a:solidFill>
                <a:srgbClr val="00CCFF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>
                <a:ea typeface="楷体_GB2312" pitchFamily="49" charset="-122"/>
              </a:rPr>
              <a:t>    MOVSD	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	;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传送双字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100" dirty="0" smtClean="0">
                <a:ea typeface="楷体_GB2312" pitchFamily="49" charset="-122"/>
              </a:rPr>
              <a:t>执行前：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ESI=0011 2233H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EDI=4455 6677H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DS: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［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ESI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］中内容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</a:t>
            </a:r>
            <a:r>
              <a:rPr lang="en-US" sz="3100" dirty="0" smtClean="0">
                <a:ea typeface="楷体_GB2312" pitchFamily="49" charset="-122"/>
              </a:rPr>
              <a:t>1234 5678H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(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源地址内容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)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ES: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［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］中内容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</a:t>
            </a:r>
            <a:r>
              <a:rPr lang="en-US" sz="3100" dirty="0" smtClean="0">
                <a:ea typeface="楷体_GB2312" pitchFamily="49" charset="-122"/>
              </a:rPr>
              <a:t>8765 4321H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(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目的地址内容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)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DF=0</a:t>
            </a:r>
            <a:r>
              <a:rPr lang="zh-TW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ECX=5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100" dirty="0" smtClean="0">
                <a:ea typeface="楷体_GB2312" pitchFamily="49" charset="-122"/>
              </a:rPr>
              <a:t>执行后：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ESI=0011 2237H(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加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4)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EDI=4455 667BH(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加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4)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DS: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［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ESI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］中内容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</a:t>
            </a:r>
            <a:r>
              <a:rPr lang="en-US" sz="3100" dirty="0" smtClean="0">
                <a:ea typeface="楷体_GB2312" pitchFamily="49" charset="-122"/>
              </a:rPr>
              <a:t>1234 5678H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(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不变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)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ES: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［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］中内容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</a:t>
            </a:r>
            <a:r>
              <a:rPr lang="en-US" sz="3100" dirty="0" smtClean="0">
                <a:ea typeface="楷体_GB2312" pitchFamily="49" charset="-122"/>
              </a:rPr>
              <a:t>1234 5678H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(</a:t>
            </a:r>
            <a:r>
              <a:rPr lang="zh-CN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由源地址单元送过来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)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ECX=4(</a:t>
            </a:r>
            <a:r>
              <a:rPr lang="zh-TW" alt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减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1)</a:t>
            </a:r>
            <a:endParaRPr lang="zh-CN" altLang="en-US" sz="3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 3" panose="05040102010807070707" pitchFamily="18" charset="2"/>
              <a:buChar char="u"/>
            </a:pPr>
            <a:r>
              <a:rPr lang="zh-CN" altLang="en-US" sz="3100" dirty="0" smtClean="0">
                <a:solidFill>
                  <a:srgbClr val="FF66FF"/>
                </a:solidFill>
                <a:ea typeface="楷体_GB2312" pitchFamily="49" charset="-122"/>
              </a:rPr>
              <a:t>字符串操作指令前也可加重复前缀</a:t>
            </a:r>
            <a:r>
              <a:rPr lang="en-US" sz="3100" dirty="0" smtClean="0">
                <a:solidFill>
                  <a:srgbClr val="FF66FF"/>
                </a:solidFill>
                <a:ea typeface="楷体_GB2312" pitchFamily="49" charset="-122"/>
              </a:rPr>
              <a:t>REP</a:t>
            </a:r>
            <a:r>
              <a:rPr lang="zh-CN" altLang="en-US" sz="3100" dirty="0" smtClean="0">
                <a:solidFill>
                  <a:srgbClr val="FF66FF"/>
                </a:solidFill>
                <a:ea typeface="楷体_GB2312" pitchFamily="49" charset="-122"/>
              </a:rPr>
              <a:t>、</a:t>
            </a:r>
            <a:r>
              <a:rPr lang="en-US" sz="3100" dirty="0" smtClean="0">
                <a:solidFill>
                  <a:srgbClr val="FF66FF"/>
                </a:solidFill>
                <a:ea typeface="楷体_GB2312" pitchFamily="49" charset="-122"/>
              </a:rPr>
              <a:t>REPE</a:t>
            </a:r>
            <a:r>
              <a:rPr lang="zh-CN" altLang="en-US" sz="3100" dirty="0" smtClean="0">
                <a:solidFill>
                  <a:srgbClr val="FF66FF"/>
                </a:solidFill>
                <a:ea typeface="楷体_GB2312" pitchFamily="49" charset="-122"/>
              </a:rPr>
              <a:t>、</a:t>
            </a:r>
            <a:r>
              <a:rPr lang="en-US" sz="3100" dirty="0" smtClean="0">
                <a:solidFill>
                  <a:srgbClr val="FF66FF"/>
                </a:solidFill>
                <a:ea typeface="楷体_GB2312" pitchFamily="49" charset="-122"/>
              </a:rPr>
              <a:t>REPZ</a:t>
            </a:r>
            <a:r>
              <a:rPr lang="zh-CN" altLang="en-US" sz="3100" dirty="0" smtClean="0">
                <a:solidFill>
                  <a:srgbClr val="FF66FF"/>
                </a:solidFill>
                <a:ea typeface="楷体_GB2312" pitchFamily="49" charset="-122"/>
              </a:rPr>
              <a:t>、</a:t>
            </a:r>
            <a:r>
              <a:rPr lang="en-US" sz="3100" dirty="0" smtClean="0">
                <a:solidFill>
                  <a:srgbClr val="FF66FF"/>
                </a:solidFill>
                <a:ea typeface="楷体_GB2312" pitchFamily="49" charset="-122"/>
              </a:rPr>
              <a:t>REPNE</a:t>
            </a:r>
            <a:r>
              <a:rPr lang="zh-CN" altLang="en-US" sz="3100" dirty="0" smtClean="0">
                <a:solidFill>
                  <a:srgbClr val="FF66FF"/>
                </a:solidFill>
                <a:ea typeface="楷体_GB2312" pitchFamily="49" charset="-122"/>
              </a:rPr>
              <a:t>、</a:t>
            </a:r>
            <a:r>
              <a:rPr lang="en-US" sz="3100" dirty="0" smtClean="0">
                <a:solidFill>
                  <a:srgbClr val="FF66FF"/>
                </a:solidFill>
                <a:ea typeface="楷体_GB2312" pitchFamily="49" charset="-122"/>
              </a:rPr>
              <a:t>REPNZ</a:t>
            </a:r>
            <a:r>
              <a:rPr lang="zh-CN" altLang="en-US" sz="3100" dirty="0" smtClean="0">
                <a:solidFill>
                  <a:srgbClr val="FF66FF"/>
                </a:solidFill>
                <a:ea typeface="楷体_GB2312" pitchFamily="49" charset="-122"/>
              </a:rPr>
              <a:t>，以重复执行串操作。</a:t>
            </a:r>
            <a:endParaRPr lang="zh-CN" altLang="en-US" sz="3100" dirty="0" smtClean="0">
              <a:solidFill>
                <a:srgbClr val="FF66FF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0571"/>
            <a:ext cx="8004175" cy="609237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/>
              <a:t>2</a:t>
            </a:r>
            <a:r>
              <a:rPr lang="zh-CN" altLang="en-US" sz="4200" dirty="0" smtClean="0"/>
              <a:t>）输入输出字符串操作指令</a:t>
            </a:r>
            <a:endParaRPr kumimoji="1" lang="zh-CN" altLang="en-US" sz="4200" dirty="0" smtClean="0"/>
          </a:p>
          <a:p>
            <a:pPr marL="262255" indent="-225425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kumimoji="1" lang="zh-CN" altLang="en-US" sz="3800" dirty="0" smtClean="0">
                <a:sym typeface="Wingdings 2" panose="05020102010507070707"/>
              </a:rPr>
              <a:t></a:t>
            </a:r>
            <a:r>
              <a:rPr kumimoji="1" lang="zh-CN" altLang="en-US" sz="3800" dirty="0" smtClean="0"/>
              <a:t>新增</a:t>
            </a:r>
            <a:r>
              <a:rPr lang="zh-CN" altLang="en-US" sz="3800" dirty="0" smtClean="0">
                <a:solidFill>
                  <a:srgbClr val="02EE02"/>
                </a:solidFill>
              </a:rPr>
              <a:t>输入串操作指令</a:t>
            </a:r>
            <a:r>
              <a:rPr lang="en-US" sz="3800" dirty="0" smtClean="0">
                <a:solidFill>
                  <a:srgbClr val="02EE02"/>
                </a:solidFill>
              </a:rPr>
              <a:t>INS</a:t>
            </a:r>
            <a:endParaRPr lang="en-US" sz="3800" dirty="0" smtClean="0">
              <a:solidFill>
                <a:srgbClr val="02EE02"/>
              </a:solidFill>
            </a:endParaRPr>
          </a:p>
          <a:p>
            <a:pPr marL="262255" indent="-225425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3800" dirty="0" smtClean="0"/>
              <a:t>从一个输入端口读入</a:t>
            </a:r>
            <a:r>
              <a:rPr lang="en-US" altLang="zh-CN" sz="3800" dirty="0" smtClean="0"/>
              <a:t>1</a:t>
            </a:r>
            <a:r>
              <a:rPr lang="zh-CN" altLang="en-US" sz="3800" dirty="0" smtClean="0"/>
              <a:t>串数据，传送到以</a:t>
            </a:r>
            <a:r>
              <a:rPr lang="en-US" sz="3800" dirty="0" smtClean="0"/>
              <a:t>ES:</a:t>
            </a:r>
            <a:r>
              <a:rPr lang="zh-CN" altLang="en-US" sz="3800" dirty="0" smtClean="0"/>
              <a:t>［</a:t>
            </a:r>
            <a:r>
              <a:rPr lang="en-US" sz="3800" dirty="0" smtClean="0"/>
              <a:t>EDI</a:t>
            </a:r>
            <a:r>
              <a:rPr lang="zh-CN" altLang="en-US" sz="3800" dirty="0" smtClean="0"/>
              <a:t>］为始址的一连串存储单元中。</a:t>
            </a:r>
            <a:endParaRPr lang="en-US" altLang="zh-CN" sz="3800" dirty="0" smtClean="0"/>
          </a:p>
          <a:p>
            <a:pPr marL="262255" indent="-225425" algn="just">
              <a:lnSpc>
                <a:spcPct val="120000"/>
              </a:lnSpc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en-US" sz="3800" dirty="0" smtClean="0"/>
              <a:t>INS</a:t>
            </a:r>
            <a:r>
              <a:rPr lang="zh-CN" altLang="en-US" sz="3800" dirty="0" smtClean="0"/>
              <a:t>指令有</a:t>
            </a:r>
            <a:r>
              <a:rPr lang="en-US" sz="3800" dirty="0" smtClean="0">
                <a:solidFill>
                  <a:srgbClr val="02EE02"/>
                </a:solidFill>
              </a:rPr>
              <a:t>INSB</a:t>
            </a:r>
            <a:r>
              <a:rPr lang="zh-CN" altLang="en-US" sz="3800" dirty="0" smtClean="0">
                <a:solidFill>
                  <a:srgbClr val="02EE02"/>
                </a:solidFill>
              </a:rPr>
              <a:t>，</a:t>
            </a:r>
            <a:r>
              <a:rPr lang="en-US" sz="3800" dirty="0" smtClean="0">
                <a:solidFill>
                  <a:srgbClr val="02EE02"/>
                </a:solidFill>
              </a:rPr>
              <a:t>INSW</a:t>
            </a:r>
            <a:r>
              <a:rPr lang="zh-CN" altLang="en-US" sz="3800" dirty="0" smtClean="0"/>
              <a:t>和</a:t>
            </a:r>
            <a:r>
              <a:rPr lang="en-US" sz="3800" dirty="0" smtClean="0">
                <a:solidFill>
                  <a:srgbClr val="02EE02"/>
                </a:solidFill>
              </a:rPr>
              <a:t>INSD</a:t>
            </a:r>
            <a:r>
              <a:rPr lang="zh-CN" altLang="en-US" sz="3800" dirty="0" smtClean="0"/>
              <a:t>三种形式，表示字节串、字串或双字串输入操作。每输入</a:t>
            </a:r>
            <a:r>
              <a:rPr lang="en-US" altLang="zh-CN" sz="3800" dirty="0" smtClean="0"/>
              <a:t>1</a:t>
            </a:r>
            <a:r>
              <a:rPr lang="zh-CN" altLang="en-US" sz="3800" dirty="0" smtClean="0"/>
              <a:t>个数据，</a:t>
            </a:r>
            <a:r>
              <a:rPr lang="en-US" sz="3800" dirty="0" smtClean="0"/>
              <a:t>EDI</a:t>
            </a:r>
            <a:r>
              <a:rPr lang="zh-CN" altLang="en-US" sz="3800" dirty="0" smtClean="0"/>
              <a:t>增或减</a:t>
            </a:r>
            <a:r>
              <a:rPr lang="en-US" sz="3800" dirty="0" smtClean="0"/>
              <a:t>1</a:t>
            </a:r>
            <a:r>
              <a:rPr lang="zh-CN" altLang="en-US" sz="3800" dirty="0" smtClean="0"/>
              <a:t>，</a:t>
            </a:r>
            <a:r>
              <a:rPr lang="en-US" sz="3800" dirty="0" smtClean="0"/>
              <a:t>2</a:t>
            </a:r>
            <a:r>
              <a:rPr lang="zh-CN" altLang="en-US" sz="3800" dirty="0" smtClean="0"/>
              <a:t>，</a:t>
            </a:r>
            <a:r>
              <a:rPr lang="en-US" sz="3800" dirty="0" smtClean="0"/>
              <a:t>4</a:t>
            </a:r>
            <a:r>
              <a:rPr lang="zh-CN" altLang="en-US" sz="3800" dirty="0" smtClean="0"/>
              <a:t>。</a:t>
            </a:r>
            <a:r>
              <a:rPr lang="en-US" sz="3800" dirty="0" smtClean="0"/>
              <a:t>DF=0</a:t>
            </a:r>
            <a:r>
              <a:rPr lang="zh-CN" altLang="en-US" sz="3800" dirty="0" smtClean="0"/>
              <a:t>时增量，</a:t>
            </a:r>
            <a:r>
              <a:rPr lang="en-US" sz="3800" dirty="0" smtClean="0"/>
              <a:t>DF=1</a:t>
            </a:r>
            <a:r>
              <a:rPr lang="zh-CN" altLang="en-US" sz="3800" dirty="0" smtClean="0"/>
              <a:t>时减量。</a:t>
            </a:r>
            <a:r>
              <a:rPr lang="en-US" sz="3800" dirty="0" smtClean="0">
                <a:effectLst/>
                <a:ea typeface="黑体" panose="02010609060101010101" pitchFamily="2" charset="-122"/>
              </a:rPr>
              <a:t>DX=</a:t>
            </a:r>
            <a:r>
              <a:rPr lang="zh-TW" altLang="en-US" sz="3800" dirty="0" smtClean="0">
                <a:effectLst/>
                <a:ea typeface="黑体" panose="02010609060101010101" pitchFamily="2" charset="-122"/>
              </a:rPr>
              <a:t>端口号。</a:t>
            </a:r>
            <a:endParaRPr lang="en-US" altLang="zh-CN" sz="3800" dirty="0" smtClean="0"/>
          </a:p>
          <a:p>
            <a:pPr marL="262255" indent="-225425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800" dirty="0" smtClean="0">
                <a:sym typeface="Wingdings 2" panose="05020102010507070707"/>
              </a:rPr>
              <a:t></a:t>
            </a:r>
            <a:r>
              <a:rPr lang="zh-CN" altLang="en-US" sz="3800" dirty="0" smtClean="0"/>
              <a:t>新增</a:t>
            </a:r>
            <a:r>
              <a:rPr lang="zh-CN" altLang="en-US" sz="3800" dirty="0" smtClean="0">
                <a:solidFill>
                  <a:srgbClr val="02EE02"/>
                </a:solidFill>
              </a:rPr>
              <a:t>输出串操作指令</a:t>
            </a:r>
            <a:r>
              <a:rPr lang="en-US" sz="3800" dirty="0" smtClean="0">
                <a:solidFill>
                  <a:srgbClr val="02EE02"/>
                </a:solidFill>
              </a:rPr>
              <a:t>OUTS</a:t>
            </a:r>
            <a:endParaRPr lang="en-US" sz="3800" dirty="0" smtClean="0">
              <a:solidFill>
                <a:srgbClr val="02EE02"/>
              </a:solidFill>
            </a:endParaRPr>
          </a:p>
          <a:p>
            <a:pPr marL="262255" indent="-225425" algn="just">
              <a:lnSpc>
                <a:spcPct val="120000"/>
              </a:lnSpc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3800" dirty="0" smtClean="0"/>
              <a:t>从以</a:t>
            </a:r>
            <a:r>
              <a:rPr lang="en-US" sz="3800" dirty="0" smtClean="0"/>
              <a:t>DS:</a:t>
            </a:r>
            <a:r>
              <a:rPr lang="zh-CN" altLang="en-US" sz="3800" dirty="0" smtClean="0"/>
              <a:t>［</a:t>
            </a:r>
            <a:r>
              <a:rPr lang="en-US" sz="3800" dirty="0" smtClean="0"/>
              <a:t>ESI</a:t>
            </a:r>
            <a:r>
              <a:rPr lang="zh-CN" altLang="en-US" sz="3800" dirty="0" smtClean="0"/>
              <a:t>］开始的连续存储单元向输出口写入</a:t>
            </a:r>
            <a:r>
              <a:rPr lang="en-US" altLang="zh-CN" sz="3800" dirty="0" smtClean="0"/>
              <a:t>1</a:t>
            </a:r>
            <a:r>
              <a:rPr lang="zh-CN" altLang="en-US" sz="3800" dirty="0" smtClean="0"/>
              <a:t>串数</a:t>
            </a:r>
            <a:r>
              <a:rPr lang="zh-CN" altLang="en-US" sz="3800" dirty="0" smtClean="0">
                <a:effectLst/>
              </a:rPr>
              <a:t>据。</a:t>
            </a:r>
            <a:r>
              <a:rPr lang="en-US" sz="3800" dirty="0" smtClean="0">
                <a:effectLst/>
                <a:ea typeface="黑体" panose="02010609060101010101" pitchFamily="2" charset="-122"/>
              </a:rPr>
              <a:t>DX=</a:t>
            </a:r>
            <a:r>
              <a:rPr lang="zh-TW" altLang="en-US" sz="3800" dirty="0" smtClean="0">
                <a:effectLst/>
                <a:ea typeface="黑体" panose="02010609060101010101" pitchFamily="2" charset="-122"/>
              </a:rPr>
              <a:t>端口号。</a:t>
            </a:r>
            <a:endParaRPr lang="zh-CN" altLang="en-US" sz="3800" dirty="0" smtClean="0">
              <a:ea typeface="黑体" panose="02010609060101010101" pitchFamily="2" charset="-122"/>
            </a:endParaRPr>
          </a:p>
          <a:p>
            <a:pPr marL="262255" indent="-225425" algn="just">
              <a:lnSpc>
                <a:spcPct val="120000"/>
              </a:lnSpc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en-US" sz="3800" dirty="0" smtClean="0"/>
              <a:t>OUTS</a:t>
            </a:r>
            <a:r>
              <a:rPr lang="zh-CN" altLang="en-US" sz="3800" dirty="0" smtClean="0"/>
              <a:t>指令也有</a:t>
            </a:r>
            <a:r>
              <a:rPr lang="en-US" sz="3800" dirty="0" smtClean="0">
                <a:solidFill>
                  <a:srgbClr val="02EE02"/>
                </a:solidFill>
              </a:rPr>
              <a:t>OUTSB</a:t>
            </a:r>
            <a:r>
              <a:rPr lang="zh-CN" altLang="en-US" sz="3800" dirty="0" smtClean="0">
                <a:solidFill>
                  <a:srgbClr val="02EE02"/>
                </a:solidFill>
              </a:rPr>
              <a:t>、</a:t>
            </a:r>
            <a:r>
              <a:rPr lang="en-US" sz="3800" dirty="0" smtClean="0">
                <a:solidFill>
                  <a:srgbClr val="02EE02"/>
                </a:solidFill>
              </a:rPr>
              <a:t>OUTSW</a:t>
            </a:r>
            <a:r>
              <a:rPr lang="zh-CN" altLang="en-US" sz="3800" dirty="0" smtClean="0"/>
              <a:t>和</a:t>
            </a:r>
            <a:r>
              <a:rPr lang="en-US" sz="3800" dirty="0" smtClean="0">
                <a:solidFill>
                  <a:srgbClr val="02EE02"/>
                </a:solidFill>
              </a:rPr>
              <a:t>OUTSD</a:t>
            </a:r>
            <a:r>
              <a:rPr lang="zh-CN" altLang="en-US" sz="3800" dirty="0" smtClean="0"/>
              <a:t>三种形式，</a:t>
            </a:r>
            <a:r>
              <a:rPr lang="en-US" sz="3800" dirty="0" smtClean="0"/>
              <a:t>ESI</a:t>
            </a:r>
            <a:r>
              <a:rPr lang="zh-CN" altLang="en-US" sz="3800" dirty="0" smtClean="0"/>
              <a:t>根据</a:t>
            </a:r>
            <a:r>
              <a:rPr lang="en-US" sz="3800" dirty="0" smtClean="0"/>
              <a:t>DF=0</a:t>
            </a:r>
            <a:r>
              <a:rPr lang="en-US" altLang="zh-CN" sz="3800" dirty="0" smtClean="0"/>
              <a:t>/</a:t>
            </a:r>
            <a:r>
              <a:rPr lang="en-US" sz="3800" dirty="0" smtClean="0"/>
              <a:t>1</a:t>
            </a:r>
            <a:r>
              <a:rPr lang="zh-CN" altLang="en-US" sz="3800" dirty="0" smtClean="0"/>
              <a:t>作增</a:t>
            </a:r>
            <a:r>
              <a:rPr lang="en-US" altLang="zh-CN" sz="3800" dirty="0" smtClean="0"/>
              <a:t>/</a:t>
            </a:r>
            <a:r>
              <a:rPr lang="zh-CN" altLang="en-US" sz="3800" dirty="0" smtClean="0"/>
              <a:t>减量操作。</a:t>
            </a:r>
            <a:endParaRPr lang="en-US" altLang="zh-CN" sz="3800" dirty="0" smtClean="0"/>
          </a:p>
          <a:p>
            <a:pPr marL="262255" indent="-225425" algn="just">
              <a:lnSpc>
                <a:spcPct val="120000"/>
              </a:lnSpc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sz="3800" dirty="0" smtClean="0">
                <a:solidFill>
                  <a:srgbClr val="FF66FF"/>
                </a:solidFill>
              </a:rPr>
              <a:t>输入输出字符串操作指令前可加</a:t>
            </a:r>
            <a:r>
              <a:rPr lang="en-US" sz="3800" dirty="0" smtClean="0">
                <a:solidFill>
                  <a:srgbClr val="FF66FF"/>
                </a:solidFill>
              </a:rPr>
              <a:t>REP</a:t>
            </a:r>
            <a:r>
              <a:rPr lang="zh-CN" altLang="en-US" sz="3800" dirty="0" smtClean="0">
                <a:solidFill>
                  <a:srgbClr val="FF66FF"/>
                </a:solidFill>
              </a:rPr>
              <a:t>等重复前缀，重复执行串操作。</a:t>
            </a:r>
            <a:endParaRPr lang="zh-CN" altLang="en-US" sz="3800" dirty="0" smtClean="0">
              <a:solidFill>
                <a:srgbClr val="FF66FF"/>
              </a:solidFill>
            </a:endParaRPr>
          </a:p>
          <a:p>
            <a:pPr marL="262255" indent="-225425"/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77863" y="812800"/>
            <a:ext cx="7327900" cy="900113"/>
          </a:xfrm>
        </p:spPr>
        <p:txBody>
          <a:bodyPr/>
          <a:lstStyle/>
          <a:p>
            <a:pPr marL="420370" indent="-384175" algn="ctr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本章主要内容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420370" indent="-384175" algn="ctr" fontAlgn="auto">
              <a:spcBef>
                <a:spcPct val="0"/>
              </a:spcBef>
              <a:spcAft>
                <a:spcPts val="0"/>
              </a:spcAft>
              <a:buFont typeface="Wingdings 2" panose="05020102010507070707"/>
              <a:buChar char=""/>
              <a:defRPr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88570" y="1900917"/>
            <a:ext cx="7604806" cy="3883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200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14.1  </a:t>
            </a:r>
            <a:r>
              <a:rPr kumimoji="1" lang="en-US" altLang="zh-CN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kumimoji="1" lang="zh-CN" altLang="en-US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新增指令和程序设计</a:t>
            </a:r>
            <a:endParaRPr kumimoji="1" lang="en-US" altLang="zh-CN" sz="3200" b="1" dirty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14.2  </a:t>
            </a:r>
            <a:r>
              <a:rPr kumimoji="1" lang="zh-CN" altLang="en-US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浮点数的表示方法和奔腾处理器</a:t>
            </a:r>
            <a:endParaRPr kumimoji="1" lang="en-US" altLang="zh-CN" sz="3200" b="1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1" lang="zh-CN" altLang="en-US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kumimoji="1" lang="zh-CN" altLang="en-US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kumimoji="1" lang="en-US" altLang="zh-CN" sz="3200" b="1" dirty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14.3  SIMD</a:t>
            </a:r>
            <a:r>
              <a:rPr kumimoji="1" lang="zh-CN" altLang="en-US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指令系统</a:t>
            </a:r>
            <a:endParaRPr kumimoji="1" lang="en-US" altLang="zh-CN" sz="3200" b="1" dirty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200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kumimoji="1" lang="en-US" altLang="zh-CN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kumimoji="1" lang="en-US" altLang="zh-CN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kumimoji="1" lang="zh-CN" altLang="en-US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指令进行程序设计</a:t>
            </a:r>
            <a:r>
              <a:rPr kumimoji="1" lang="en-US" altLang="zh-CN" sz="32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3200" b="1" dirty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004175" cy="3363686"/>
          </a:xfrm>
        </p:spPr>
        <p:txBody>
          <a:bodyPr/>
          <a:lstStyle/>
          <a:p>
            <a:pPr>
              <a:buNone/>
            </a:pPr>
            <a:r>
              <a:rPr lang="zh-CN" altLang="en-US" sz="2600" dirty="0" smtClean="0">
                <a:solidFill>
                  <a:srgbClr val="00B0F0"/>
                </a:solidFill>
              </a:rPr>
              <a:t>例</a:t>
            </a:r>
            <a:r>
              <a:rPr lang="en-US" sz="2600" dirty="0" smtClean="0">
                <a:solidFill>
                  <a:srgbClr val="00B0F0"/>
                </a:solidFill>
              </a:rPr>
              <a:t>14.17</a:t>
            </a:r>
            <a:endParaRPr lang="zh-CN" altLang="en-US" sz="2600" dirty="0" smtClean="0">
              <a:solidFill>
                <a:srgbClr val="00B0F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sz="2600" dirty="0" smtClean="0"/>
              <a:t>INSD			</a:t>
            </a:r>
            <a:r>
              <a:rPr lang="en-US" sz="2600" dirty="0" smtClean="0">
                <a:ea typeface="楷体_GB2312" pitchFamily="49" charset="-122"/>
              </a:rPr>
              <a:t>;</a:t>
            </a:r>
            <a:r>
              <a:rPr lang="zh-CN" altLang="en-US" sz="2600" dirty="0" smtClean="0">
                <a:ea typeface="楷体_GB2312" pitchFamily="49" charset="-122"/>
              </a:rPr>
              <a:t>从端口输入</a:t>
            </a:r>
            <a:r>
              <a:rPr lang="en-US" altLang="zh-CN" sz="2600" dirty="0" smtClean="0">
                <a:ea typeface="楷体_GB2312" pitchFamily="49" charset="-122"/>
              </a:rPr>
              <a:t>4</a:t>
            </a:r>
            <a:r>
              <a:rPr lang="zh-CN" altLang="en-US" sz="2600" dirty="0" smtClean="0">
                <a:ea typeface="楷体_GB2312" pitchFamily="49" charset="-122"/>
              </a:rPr>
              <a:t>个字节</a:t>
            </a:r>
            <a:endParaRPr lang="zh-CN" altLang="en-US" sz="2600" dirty="0" smtClean="0"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600" dirty="0" smtClean="0">
                <a:ea typeface="楷体_GB2312" pitchFamily="49" charset="-122"/>
              </a:rPr>
              <a:t>执行前：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EDI=0000 0052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DX=004CH(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端口号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)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 DF=0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DX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端口内容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 </a:t>
            </a:r>
            <a:r>
              <a:rPr lang="en-US" sz="2600" dirty="0" smtClean="0">
                <a:ea typeface="楷体_GB2312" pitchFamily="49" charset="-122"/>
              </a:rPr>
              <a:t>FFFF D832H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(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源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)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600" dirty="0" smtClean="0">
                <a:ea typeface="楷体_GB2312" pitchFamily="49" charset="-122"/>
              </a:rPr>
              <a:t>执行后：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EDI=0000 0056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H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(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加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4)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 ES: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［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］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 </a:t>
            </a:r>
            <a:r>
              <a:rPr lang="en-US" sz="2600" dirty="0" smtClean="0">
                <a:ea typeface="楷体_GB2312" pitchFamily="49" charset="-122"/>
              </a:rPr>
              <a:t>FFFF D832H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，源数据传到了目的地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86229" y="435429"/>
            <a:ext cx="8207828" cy="6139542"/>
          </a:xfrm>
        </p:spPr>
        <p:txBody>
          <a:bodyPr>
            <a:normAutofit fontScale="47500" lnSpcReduction="20000"/>
          </a:bodyPr>
          <a:lstStyle/>
          <a:p>
            <a:pPr algn="ctr" eaLnBrk="1" hangingPunct="1">
              <a:lnSpc>
                <a:spcPct val="125000"/>
              </a:lnSpc>
              <a:buNone/>
            </a:pPr>
            <a:r>
              <a:rPr kumimoji="1" lang="en-US" altLang="zh-CN" sz="6700" dirty="0" smtClean="0">
                <a:solidFill>
                  <a:srgbClr val="00B0F0"/>
                </a:solidFill>
              </a:rPr>
              <a:t>5. </a:t>
            </a:r>
            <a:r>
              <a:rPr kumimoji="1" lang="zh-CN" altLang="en-US" sz="6700" dirty="0" smtClean="0">
                <a:solidFill>
                  <a:srgbClr val="00B0F0"/>
                </a:solidFill>
              </a:rPr>
              <a:t>转移指令</a:t>
            </a:r>
            <a:endParaRPr kumimoji="1" lang="en-US" altLang="zh-CN" sz="6700" dirty="0" smtClean="0">
              <a:solidFill>
                <a:srgbClr val="00B0F0"/>
              </a:solidFill>
            </a:endParaRPr>
          </a:p>
          <a:p>
            <a:pPr marL="262255" indent="-225425">
              <a:spcBef>
                <a:spcPts val="12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5100" dirty="0" smtClean="0"/>
              <a:t>包括无条件转移、条件转移、调用和返回指令。</a:t>
            </a:r>
            <a:endParaRPr lang="zh-CN" altLang="en-US" sz="5100" dirty="0" smtClean="0"/>
          </a:p>
          <a:p>
            <a:pPr>
              <a:spcBef>
                <a:spcPts val="600"/>
              </a:spcBef>
              <a:buNone/>
            </a:pPr>
            <a:r>
              <a:rPr lang="en-US" sz="5100" dirty="0" smtClean="0"/>
              <a:t>1</a:t>
            </a:r>
            <a:r>
              <a:rPr lang="zh-CN" altLang="en-US" sz="5100" dirty="0" smtClean="0"/>
              <a:t>）无条件转移指令</a:t>
            </a:r>
            <a:r>
              <a:rPr lang="en-US" sz="5100" dirty="0" smtClean="0"/>
              <a:t>JMP</a:t>
            </a:r>
            <a:endParaRPr lang="zh-CN" altLang="en-US" sz="5100" dirty="0" smtClean="0"/>
          </a:p>
          <a:p>
            <a:pPr marL="363855" indent="-327025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5100" dirty="0" smtClean="0"/>
              <a:t>格式：</a:t>
            </a:r>
            <a:r>
              <a:rPr lang="en-US" sz="5100" dirty="0" smtClean="0">
                <a:solidFill>
                  <a:srgbClr val="02EE02"/>
                </a:solidFill>
              </a:rPr>
              <a:t>JMP    </a:t>
            </a:r>
            <a:r>
              <a:rPr lang="zh-CN" altLang="en-US" sz="5100" dirty="0" smtClean="0">
                <a:solidFill>
                  <a:srgbClr val="02EE02"/>
                </a:solidFill>
              </a:rPr>
              <a:t>目标地址</a:t>
            </a:r>
            <a:endParaRPr lang="zh-CN" altLang="en-US" sz="5100" dirty="0" smtClean="0">
              <a:solidFill>
                <a:srgbClr val="02EE02"/>
              </a:solidFill>
            </a:endParaRPr>
          </a:p>
          <a:p>
            <a:pPr marL="363855" indent="-327025" algn="just">
              <a:lnSpc>
                <a:spcPct val="110000"/>
              </a:lnSpc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5100" dirty="0" smtClean="0"/>
              <a:t>功能：跳转到指定偏移量处执行。目标地址可以是标号，包含</a:t>
            </a:r>
            <a:r>
              <a:rPr lang="en-US" sz="5100" dirty="0" smtClean="0"/>
              <a:t>32</a:t>
            </a:r>
            <a:r>
              <a:rPr lang="zh-CN" altLang="en-US" sz="5100" dirty="0" smtClean="0"/>
              <a:t>位偏移量；也可以是</a:t>
            </a:r>
            <a:r>
              <a:rPr lang="en-US" sz="5100" dirty="0" smtClean="0"/>
              <a:t>32</a:t>
            </a:r>
            <a:r>
              <a:rPr lang="zh-CN" altLang="en-US" sz="5100" dirty="0" smtClean="0"/>
              <a:t>位内存操作数，用作指针。</a:t>
            </a:r>
            <a:endParaRPr lang="zh-CN" altLang="en-US" sz="5100" dirty="0" smtClean="0"/>
          </a:p>
          <a:p>
            <a:pPr>
              <a:buNone/>
            </a:pPr>
            <a:r>
              <a:rPr lang="zh-CN" altLang="en-US" sz="5100" dirty="0" smtClean="0">
                <a:solidFill>
                  <a:srgbClr val="00B0F0"/>
                </a:solidFill>
              </a:rPr>
              <a:t>例</a:t>
            </a:r>
            <a:r>
              <a:rPr lang="en-US" sz="5100" dirty="0" smtClean="0">
                <a:solidFill>
                  <a:srgbClr val="00B0F0"/>
                </a:solidFill>
              </a:rPr>
              <a:t>14.18</a:t>
            </a:r>
            <a:endParaRPr lang="zh-CN" altLang="en-US" sz="51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5100" dirty="0" smtClean="0">
                <a:ea typeface="楷体_GB2312" pitchFamily="49" charset="-122"/>
              </a:rPr>
              <a:t>    JMP      label</a:t>
            </a:r>
            <a:endParaRPr lang="zh-CN" altLang="en-US" sz="5100" dirty="0" smtClean="0"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5100" dirty="0" smtClean="0">
                <a:ea typeface="楷体_GB2312" pitchFamily="49" charset="-122"/>
              </a:rPr>
              <a:t>执行前</a:t>
            </a:r>
            <a:r>
              <a:rPr lang="en-US" altLang="zh-CN" sz="5100" dirty="0" smtClean="0">
                <a:ea typeface="楷体_GB2312" pitchFamily="49" charset="-122"/>
              </a:rPr>
              <a:t>: 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label</a:t>
            </a:r>
            <a:r>
              <a:rPr lang="zh-CN" alt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0000 1234H     </a:t>
            </a:r>
            <a:r>
              <a:rPr lang="zh-CN" altLang="en-US" sz="5100" dirty="0" smtClean="0">
                <a:ea typeface="楷体_GB2312" pitchFamily="49" charset="-122"/>
              </a:rPr>
              <a:t>执行后</a:t>
            </a:r>
            <a:r>
              <a:rPr lang="en-US" altLang="zh-CN" sz="5100" dirty="0" smtClean="0">
                <a:ea typeface="楷体_GB2312" pitchFamily="49" charset="-122"/>
              </a:rPr>
              <a:t>: </a:t>
            </a:r>
            <a:r>
              <a:rPr lang="en-US" altLang="zh-CN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EIP</a:t>
            </a:r>
            <a:r>
              <a:rPr lang="zh-CN" alt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0000 1234H</a:t>
            </a:r>
            <a:endParaRPr lang="zh-CN" altLang="en-US" sz="5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TW" altLang="en-US" sz="5100" dirty="0" smtClean="0">
                <a:solidFill>
                  <a:srgbClr val="00B0F0"/>
                </a:solidFill>
              </a:rPr>
              <a:t>例</a:t>
            </a:r>
            <a:r>
              <a:rPr lang="en-US" sz="5100" dirty="0" smtClean="0">
                <a:solidFill>
                  <a:srgbClr val="00B0F0"/>
                </a:solidFill>
              </a:rPr>
              <a:t>14.19</a:t>
            </a:r>
            <a:endParaRPr lang="zh-CN" altLang="en-US" sz="51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5100" dirty="0" smtClean="0"/>
              <a:t>    JMP     </a:t>
            </a:r>
            <a:r>
              <a:rPr lang="zh-TW" altLang="en-US" sz="5100" dirty="0" smtClean="0"/>
              <a:t>［</a:t>
            </a:r>
            <a:r>
              <a:rPr lang="en-US" sz="5100" dirty="0" smtClean="0"/>
              <a:t>EBX</a:t>
            </a:r>
            <a:r>
              <a:rPr lang="zh-TW" altLang="en-US" sz="5100" dirty="0" smtClean="0"/>
              <a:t>＋</a:t>
            </a:r>
            <a:r>
              <a:rPr lang="en-US" sz="5100" dirty="0" smtClean="0"/>
              <a:t>EDI*4</a:t>
            </a:r>
            <a:r>
              <a:rPr lang="zh-TW" altLang="en-US" sz="5100" dirty="0" smtClean="0"/>
              <a:t>］</a:t>
            </a:r>
            <a:endParaRPr lang="en-US" altLang="zh-TW" sz="5100" dirty="0" smtClean="0"/>
          </a:p>
          <a:p>
            <a:pPr>
              <a:lnSpc>
                <a:spcPct val="110000"/>
              </a:lnSpc>
              <a:buNone/>
            </a:pPr>
            <a:r>
              <a:rPr lang="zh-CN" altLang="en-US" sz="5100" dirty="0" smtClean="0">
                <a:ea typeface="楷体_GB2312" pitchFamily="49" charset="-122"/>
              </a:rPr>
              <a:t>执行前</a:t>
            </a:r>
            <a:r>
              <a:rPr lang="en-US" altLang="zh-CN" sz="5100" dirty="0" smtClean="0">
                <a:ea typeface="楷体_GB2312" pitchFamily="49" charset="-122"/>
              </a:rPr>
              <a:t>:  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DS:[EBX</a:t>
            </a:r>
            <a:r>
              <a:rPr lang="zh-CN" alt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＋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EDI*4]</a:t>
            </a:r>
            <a:r>
              <a:rPr lang="zh-CN" alt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指向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32</a:t>
            </a:r>
            <a:r>
              <a:rPr lang="zh-CN" alt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字节内存单元</a:t>
            </a:r>
            <a:r>
              <a:rPr lang="en-US" altLang="zh-CN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内容</a:t>
            </a:r>
            <a:r>
              <a:rPr lang="en-US" altLang="zh-CN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2000 FAB0H</a:t>
            </a:r>
            <a:r>
              <a:rPr lang="zh-CN" alt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。</a:t>
            </a:r>
            <a:endParaRPr lang="zh-CN" altLang="en-US" sz="5100" dirty="0" smtClean="0"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5100" dirty="0" smtClean="0">
                <a:ea typeface="楷体_GB2312" pitchFamily="49" charset="-122"/>
              </a:rPr>
              <a:t>执行后</a:t>
            </a:r>
            <a:r>
              <a:rPr lang="en-US" altLang="zh-CN" sz="5100" dirty="0" smtClean="0">
                <a:ea typeface="楷体_GB2312" pitchFamily="49" charset="-122"/>
              </a:rPr>
              <a:t>: </a:t>
            </a:r>
            <a:r>
              <a:rPr lang="en-US" altLang="zh-CN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EIP</a:t>
            </a:r>
            <a:r>
              <a:rPr lang="zh-CN" alt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sz="51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2000 FAB0H</a:t>
            </a:r>
            <a:endParaRPr lang="zh-CN" altLang="en-US" sz="51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004175" cy="5211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）条件转移指令</a:t>
            </a:r>
            <a:r>
              <a:rPr lang="en-US" dirty="0" err="1" smtClean="0">
                <a:solidFill>
                  <a:srgbClr val="02EE02"/>
                </a:solidFill>
              </a:rPr>
              <a:t>Jcc</a:t>
            </a:r>
            <a:endParaRPr lang="zh-CN" altLang="en-US" dirty="0" smtClean="0">
              <a:solidFill>
                <a:srgbClr val="02EE02"/>
              </a:solidFill>
            </a:endParaRPr>
          </a:p>
          <a:p>
            <a:pPr marL="358775" indent="-322580" algn="just">
              <a:lnSpc>
                <a:spcPct val="110000"/>
              </a:lnSpc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这类指令有</a:t>
            </a:r>
            <a:r>
              <a:rPr lang="en-US" sz="2800" dirty="0" smtClean="0">
                <a:solidFill>
                  <a:srgbClr val="02EE02"/>
                </a:solidFill>
              </a:rPr>
              <a:t>JO</a:t>
            </a:r>
            <a:r>
              <a:rPr lang="zh-CN" altLang="en-US" sz="2800" dirty="0" smtClean="0">
                <a:solidFill>
                  <a:srgbClr val="02EE02"/>
                </a:solidFill>
              </a:rPr>
              <a:t>、</a:t>
            </a:r>
            <a:r>
              <a:rPr lang="en-US" sz="2800" dirty="0" smtClean="0">
                <a:solidFill>
                  <a:srgbClr val="02EE02"/>
                </a:solidFill>
              </a:rPr>
              <a:t>JNO</a:t>
            </a:r>
            <a:r>
              <a:rPr lang="zh-CN" altLang="en-US" sz="2800" dirty="0" smtClean="0">
                <a:solidFill>
                  <a:srgbClr val="02EE02"/>
                </a:solidFill>
              </a:rPr>
              <a:t>、</a:t>
            </a:r>
            <a:r>
              <a:rPr lang="en-US" sz="2800" dirty="0" smtClean="0">
                <a:solidFill>
                  <a:srgbClr val="02EE02"/>
                </a:solidFill>
              </a:rPr>
              <a:t>JB</a:t>
            </a:r>
            <a:r>
              <a:rPr lang="zh-CN" altLang="en-US" sz="2800" dirty="0" smtClean="0">
                <a:solidFill>
                  <a:srgbClr val="02EE02"/>
                </a:solidFill>
              </a:rPr>
              <a:t>、</a:t>
            </a:r>
            <a:r>
              <a:rPr lang="en-US" sz="2800" dirty="0" smtClean="0">
                <a:solidFill>
                  <a:srgbClr val="02EE02"/>
                </a:solidFill>
              </a:rPr>
              <a:t>JC</a:t>
            </a:r>
            <a:r>
              <a:rPr lang="zh-CN" altLang="en-US" sz="2800" dirty="0" smtClean="0">
                <a:solidFill>
                  <a:srgbClr val="02EE02"/>
                </a:solidFill>
              </a:rPr>
              <a:t>等</a:t>
            </a:r>
            <a:r>
              <a:rPr lang="zh-CN" altLang="en-US" sz="2800" dirty="0" smtClean="0"/>
              <a:t>，共有</a:t>
            </a:r>
            <a:r>
              <a:rPr lang="en-US" sz="2800" dirty="0" smtClean="0"/>
              <a:t>16</a:t>
            </a:r>
            <a:r>
              <a:rPr lang="zh-CN" altLang="en-US" sz="2800" dirty="0" smtClean="0"/>
              <a:t>种，形式与</a:t>
            </a:r>
            <a:r>
              <a:rPr lang="en-US" sz="2800" dirty="0" smtClean="0"/>
              <a:t>8086</a:t>
            </a:r>
            <a:r>
              <a:rPr lang="zh-CN" altLang="en-US" sz="2800" dirty="0" smtClean="0"/>
              <a:t>条件转移指令相同，但</a:t>
            </a:r>
            <a:r>
              <a:rPr lang="en-US" sz="2800" dirty="0" smtClean="0"/>
              <a:t>8086</a:t>
            </a:r>
            <a:r>
              <a:rPr lang="zh-CN" altLang="en-US" sz="2800" dirty="0" smtClean="0"/>
              <a:t>相对地址用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字节表示，转移范围仅为（</a:t>
            </a:r>
            <a:r>
              <a:rPr lang="en-US" sz="2800" dirty="0" smtClean="0"/>
              <a:t>-128~+127</a:t>
            </a:r>
            <a:r>
              <a:rPr lang="zh-CN" altLang="en-US" sz="2800" dirty="0" smtClean="0"/>
              <a:t>），而</a:t>
            </a:r>
            <a:r>
              <a:rPr lang="en-US" sz="2800" dirty="0" smtClean="0"/>
              <a:t>80386</a:t>
            </a:r>
            <a:r>
              <a:rPr lang="zh-CN" altLang="en-US" sz="2800" dirty="0" smtClean="0"/>
              <a:t>相对转移地址可用</a:t>
            </a:r>
            <a:r>
              <a:rPr lang="en-US" sz="2800" dirty="0" smtClean="0"/>
              <a:t>4</a:t>
            </a:r>
            <a:r>
              <a:rPr lang="zh-CN" altLang="en-US" sz="2800" dirty="0" smtClean="0"/>
              <a:t>字节表示，范围大多了。</a:t>
            </a:r>
            <a:endParaRPr lang="zh-CN" altLang="en-US" sz="2800" dirty="0" smtClean="0"/>
          </a:p>
          <a:p>
            <a:pPr>
              <a:lnSpc>
                <a:spcPct val="110000"/>
              </a:lnSpc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rgbClr val="00CCFF"/>
                </a:solidFill>
              </a:rPr>
              <a:t>例</a:t>
            </a:r>
            <a:r>
              <a:rPr lang="en-US" sz="2800" dirty="0" smtClean="0">
                <a:solidFill>
                  <a:srgbClr val="00CCFF"/>
                </a:solidFill>
              </a:rPr>
              <a:t>14.20</a:t>
            </a:r>
            <a:endParaRPr lang="zh-CN" altLang="en-US" sz="2800" dirty="0" smtClean="0">
              <a:solidFill>
                <a:srgbClr val="00CCFF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smtClean="0"/>
              <a:t>    JO     LAB_N		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根据溢出标志转移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ea typeface="楷体_GB2312" pitchFamily="49" charset="-122"/>
              </a:rPr>
              <a:t>执行前：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EIP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sz="2800" dirty="0" smtClean="0">
                <a:ea typeface="楷体_GB2312" pitchFamily="49" charset="-122"/>
              </a:rPr>
              <a:t>1234 0000H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，近标号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LAB_N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在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JO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指令后偏移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200H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处。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ea typeface="楷体_GB2312" pitchFamily="49" charset="-122"/>
              </a:rPr>
              <a:t>执行后：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如果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OF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，则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EIP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sz="2800" dirty="0" smtClean="0">
                <a:ea typeface="楷体_GB2312" pitchFamily="49" charset="-122"/>
              </a:rPr>
              <a:t>1234 0200H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；如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OF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0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，则执行下条指令。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827767" y="1582056"/>
            <a:ext cx="7691438" cy="4484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/>
            <a:endParaRPr kumimoji="1"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4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en-US" altLang="zh-CN" sz="24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3786188" y="1176338"/>
            <a:ext cx="8428037" cy="1951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en-US" altLang="zh-CN" sz="200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523875" y="3471863"/>
            <a:ext cx="8428038" cy="1951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en-US" altLang="zh-CN" sz="200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31825" y="798286"/>
            <a:ext cx="8004175" cy="5820228"/>
          </a:xfrm>
        </p:spPr>
        <p:txBody>
          <a:bodyPr>
            <a:normAutofit fontScale="92500"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en-US" altLang="zh-CN" sz="3800" dirty="0" smtClean="0">
                <a:solidFill>
                  <a:srgbClr val="00B0F0"/>
                </a:solidFill>
              </a:rPr>
              <a:t>6. </a:t>
            </a:r>
            <a:r>
              <a:rPr kumimoji="1" lang="zh-CN" altLang="en-US" sz="3800" dirty="0" smtClean="0">
                <a:solidFill>
                  <a:srgbClr val="00B0F0"/>
                </a:solidFill>
              </a:rPr>
              <a:t>条件设置指令</a:t>
            </a:r>
            <a:endParaRPr kumimoji="1" lang="en-US" altLang="zh-CN" sz="3800" dirty="0" smtClean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格式：</a:t>
            </a:r>
            <a:r>
              <a:rPr lang="en-US" dirty="0" smtClean="0">
                <a:solidFill>
                  <a:srgbClr val="02EE02"/>
                </a:solidFill>
              </a:rPr>
              <a:t>SETcc    8</a:t>
            </a:r>
            <a:r>
              <a:rPr lang="zh-CN" altLang="en-US" dirty="0" smtClean="0">
                <a:solidFill>
                  <a:srgbClr val="02EE02"/>
                </a:solidFill>
              </a:rPr>
              <a:t>位寄存器或存储器</a:t>
            </a:r>
            <a:endParaRPr lang="zh-CN" altLang="en-US" dirty="0" smtClean="0">
              <a:solidFill>
                <a:srgbClr val="02EE02"/>
              </a:solidFill>
            </a:endParaRPr>
          </a:p>
          <a:p>
            <a:pPr marL="0" indent="36830" algn="just">
              <a:lnSpc>
                <a:spcPct val="110000"/>
              </a:lnSpc>
              <a:buNone/>
            </a:pPr>
            <a:r>
              <a:rPr lang="zh-CN" altLang="en-US" dirty="0" smtClean="0"/>
              <a:t>    指令中条件</a:t>
            </a:r>
            <a:r>
              <a:rPr lang="en-US" dirty="0" smtClean="0"/>
              <a:t>cc</a:t>
            </a:r>
            <a:r>
              <a:rPr lang="zh-CN" altLang="en-US" dirty="0" smtClean="0"/>
              <a:t>可以是</a:t>
            </a:r>
            <a:r>
              <a:rPr lang="en-US" dirty="0" smtClean="0"/>
              <a:t>O</a:t>
            </a:r>
            <a:r>
              <a:rPr lang="zh-CN" altLang="en-US" dirty="0" smtClean="0"/>
              <a:t>、</a:t>
            </a:r>
            <a:r>
              <a:rPr lang="en-US" dirty="0" smtClean="0"/>
              <a:t>NO</a:t>
            </a:r>
            <a:r>
              <a:rPr lang="zh-CN" altLang="en-US" dirty="0" smtClean="0"/>
              <a:t>、</a:t>
            </a:r>
            <a:r>
              <a:rPr lang="en-US" dirty="0" smtClean="0"/>
              <a:t>C</a:t>
            </a:r>
            <a:r>
              <a:rPr lang="zh-CN" altLang="en-US" dirty="0" smtClean="0"/>
              <a:t>、</a:t>
            </a:r>
            <a:r>
              <a:rPr lang="en-US" dirty="0" smtClean="0"/>
              <a:t>NC</a:t>
            </a:r>
            <a:r>
              <a:rPr lang="zh-CN" altLang="en-US" dirty="0" smtClean="0"/>
              <a:t>等，共有</a:t>
            </a:r>
            <a:r>
              <a:rPr lang="en-US" dirty="0" smtClean="0"/>
              <a:t>16</a:t>
            </a:r>
            <a:r>
              <a:rPr lang="zh-CN" altLang="en-US" dirty="0" smtClean="0"/>
              <a:t>种，与</a:t>
            </a:r>
            <a:r>
              <a:rPr lang="en-US" dirty="0" smtClean="0"/>
              <a:t>Jcc</a:t>
            </a:r>
            <a:r>
              <a:rPr lang="zh-CN" altLang="en-US" dirty="0" smtClean="0"/>
              <a:t>指令中的条件一样。如果条件成立，则使</a:t>
            </a:r>
            <a:r>
              <a:rPr lang="en-US" dirty="0" smtClean="0"/>
              <a:t>8</a:t>
            </a:r>
            <a:r>
              <a:rPr lang="zh-CN" altLang="en-US" dirty="0" smtClean="0"/>
              <a:t>位寄存器或存储器操作数置</a:t>
            </a:r>
            <a:r>
              <a:rPr lang="en-US" dirty="0" smtClean="0"/>
              <a:t>1</a:t>
            </a:r>
            <a:r>
              <a:rPr lang="zh-CN" altLang="en-US" dirty="0" smtClean="0"/>
              <a:t>，否则清</a:t>
            </a:r>
            <a:r>
              <a:rPr lang="en-US" dirty="0" smtClean="0"/>
              <a:t>0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00CCFF"/>
                </a:solidFill>
              </a:rPr>
              <a:t>例</a:t>
            </a:r>
            <a:r>
              <a:rPr lang="en-US" dirty="0" smtClean="0">
                <a:solidFill>
                  <a:srgbClr val="00CCFF"/>
                </a:solidFill>
              </a:rPr>
              <a:t>14.21</a:t>
            </a:r>
            <a:endParaRPr lang="zh-CN" altLang="en-US" dirty="0" smtClean="0">
              <a:solidFill>
                <a:srgbClr val="00CCFF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SETZ	  BL</a:t>
            </a:r>
            <a:endParaRPr lang="en-US" dirty="0" smtClean="0"/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ZF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1,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则使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BL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置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1,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否则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BL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清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0</a:t>
            </a:r>
            <a:endParaRPr lang="zh-CN" altLang="en-US" dirty="0" smtClean="0">
              <a:ea typeface="楷体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SETNBE	MEM8</a:t>
            </a:r>
            <a:endParaRPr lang="en-US" dirty="0" smtClean="0"/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;CF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0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ZF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＝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0,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则使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MEM8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单元置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1,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否则清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0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Font typeface="Wingdings 3" panose="05040102010807070707" pitchFamily="18" charset="2"/>
              <a:buChar char="u"/>
            </a:pPr>
            <a:endParaRPr lang="zh-CN" altLang="en-US" dirty="0" smtClean="0">
              <a:solidFill>
                <a:srgbClr val="FF66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600" cy="784905"/>
          </a:xfrm>
        </p:spPr>
        <p:txBody>
          <a:bodyPr>
            <a:normAutofit/>
          </a:bodyPr>
          <a:lstStyle/>
          <a:p>
            <a:pPr algn="ctr" eaLnBrk="1" hangingPunct="1"/>
            <a:r>
              <a:rPr kumimoji="1" lang="en-US" altLang="zh-CN" sz="3200" dirty="0" smtClean="0">
                <a:solidFill>
                  <a:srgbClr val="00B0F0"/>
                </a:solidFill>
                <a:ea typeface="+mn-ea"/>
              </a:rPr>
              <a:t>7. </a:t>
            </a:r>
            <a:r>
              <a:rPr kumimoji="1" lang="zh-CN" altLang="en-US" sz="3200" dirty="0" smtClean="0">
                <a:solidFill>
                  <a:srgbClr val="00B0F0"/>
                </a:solidFill>
                <a:ea typeface="+mn-ea"/>
              </a:rPr>
              <a:t>位处理指令</a:t>
            </a:r>
            <a:endParaRPr lang="zh-CN" altLang="en-US" sz="3200" dirty="0"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172" y="1146630"/>
            <a:ext cx="8004175" cy="5007427"/>
          </a:xfrm>
        </p:spPr>
        <p:txBody>
          <a:bodyPr>
            <a:normAutofit lnSpcReduction="10000"/>
          </a:bodyPr>
          <a:lstStyle/>
          <a:p>
            <a:pPr marL="358775" indent="-322580" algn="just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/>
              <a:t>80386</a:t>
            </a:r>
            <a:r>
              <a:rPr lang="zh-CN" altLang="en-US" sz="2800" dirty="0" smtClean="0"/>
              <a:t>设置了</a:t>
            </a:r>
            <a:r>
              <a:rPr lang="zh-CN" altLang="en-US" sz="2800" dirty="0" smtClean="0">
                <a:solidFill>
                  <a:srgbClr val="02EE02"/>
                </a:solidFill>
              </a:rPr>
              <a:t>位处理</a:t>
            </a:r>
            <a:r>
              <a:rPr lang="zh-CN" altLang="en-US" sz="2800" dirty="0" smtClean="0"/>
              <a:t>指令，包含</a:t>
            </a:r>
            <a:r>
              <a:rPr lang="zh-CN" altLang="en-US" sz="2800" dirty="0" smtClean="0">
                <a:solidFill>
                  <a:srgbClr val="02EE02"/>
                </a:solidFill>
              </a:rPr>
              <a:t>位测试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02EE02"/>
                </a:solidFill>
              </a:rPr>
              <a:t>位扫描</a:t>
            </a:r>
            <a:r>
              <a:rPr lang="zh-CN" altLang="en-US" sz="2800" dirty="0" smtClean="0"/>
              <a:t>指令，它们功能很强，也很复杂。</a:t>
            </a:r>
            <a:endParaRPr lang="en-US" sz="2800" dirty="0" smtClean="0"/>
          </a:p>
          <a:p>
            <a:pPr marL="262255" indent="-225425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）位测试指令</a:t>
            </a:r>
            <a:endParaRPr lang="en-US" sz="2800" dirty="0" smtClean="0"/>
          </a:p>
          <a:p>
            <a:pPr marL="550545" indent="-51435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02EE02"/>
                </a:solidFill>
              </a:rPr>
              <a:t>    </a:t>
            </a:r>
            <a:r>
              <a:rPr lang="en-US" sz="2800" dirty="0" smtClean="0">
                <a:solidFill>
                  <a:srgbClr val="02EE02"/>
                </a:solidFill>
                <a:ea typeface="楷体_GB2312" pitchFamily="49" charset="-122"/>
              </a:rPr>
              <a:t>BT	     OP1</a:t>
            </a:r>
            <a:r>
              <a:rPr lang="zh-CN" altLang="en-US" sz="2800" dirty="0" smtClean="0">
                <a:solidFill>
                  <a:srgbClr val="02EE02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rgbClr val="02EE02"/>
                </a:solidFill>
                <a:ea typeface="楷体_GB2312" pitchFamily="49" charset="-122"/>
              </a:rPr>
              <a:t>OP2	</a:t>
            </a:r>
            <a:r>
              <a:rPr lang="en-US" sz="2800" dirty="0" smtClean="0">
                <a:ea typeface="楷体_GB2312" pitchFamily="49" charset="-122"/>
              </a:rPr>
              <a:t>;</a:t>
            </a:r>
            <a:r>
              <a:rPr lang="zh-CN" altLang="en-US" sz="2800" dirty="0" smtClean="0">
                <a:ea typeface="楷体_GB2312" pitchFamily="49" charset="-122"/>
              </a:rPr>
              <a:t>位测试</a:t>
            </a:r>
            <a:endParaRPr lang="zh-CN" altLang="en-US" sz="2800" dirty="0" smtClean="0"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02EE02"/>
                </a:solidFill>
                <a:ea typeface="楷体_GB2312" pitchFamily="49" charset="-122"/>
              </a:rPr>
              <a:t>    BTR   OP1</a:t>
            </a:r>
            <a:r>
              <a:rPr lang="zh-CN" altLang="en-US" sz="2800" dirty="0" smtClean="0">
                <a:solidFill>
                  <a:srgbClr val="02EE02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rgbClr val="02EE02"/>
                </a:solidFill>
                <a:ea typeface="楷体_GB2312" pitchFamily="49" charset="-122"/>
              </a:rPr>
              <a:t>OP2	</a:t>
            </a:r>
            <a:r>
              <a:rPr lang="en-US" sz="2800" dirty="0" smtClean="0">
                <a:ea typeface="楷体_GB2312" pitchFamily="49" charset="-122"/>
              </a:rPr>
              <a:t>;</a:t>
            </a:r>
            <a:r>
              <a:rPr lang="zh-CN" altLang="en-US" sz="2800" dirty="0" smtClean="0">
                <a:ea typeface="楷体_GB2312" pitchFamily="49" charset="-122"/>
              </a:rPr>
              <a:t>位测试，并复位</a:t>
            </a:r>
            <a:endParaRPr lang="zh-CN" altLang="en-US" sz="2800" dirty="0" smtClean="0"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02EE02"/>
                </a:solidFill>
                <a:ea typeface="楷体_GB2312" pitchFamily="49" charset="-122"/>
              </a:rPr>
              <a:t>    BTS    OP1</a:t>
            </a:r>
            <a:r>
              <a:rPr lang="zh-CN" altLang="en-US" sz="2800" dirty="0" smtClean="0">
                <a:solidFill>
                  <a:srgbClr val="02EE02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rgbClr val="02EE02"/>
                </a:solidFill>
                <a:ea typeface="楷体_GB2312" pitchFamily="49" charset="-122"/>
              </a:rPr>
              <a:t>OP2	</a:t>
            </a:r>
            <a:r>
              <a:rPr lang="en-US" sz="2800" dirty="0" smtClean="0">
                <a:ea typeface="楷体_GB2312" pitchFamily="49" charset="-122"/>
              </a:rPr>
              <a:t>;</a:t>
            </a:r>
            <a:r>
              <a:rPr lang="zh-CN" altLang="en-US" sz="2800" dirty="0" smtClean="0">
                <a:ea typeface="楷体_GB2312" pitchFamily="49" charset="-122"/>
              </a:rPr>
              <a:t>位测试，并置位</a:t>
            </a:r>
            <a:endParaRPr lang="zh-CN" altLang="en-US" sz="2800" dirty="0" smtClean="0"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02EE02"/>
                </a:solidFill>
                <a:ea typeface="楷体_GB2312" pitchFamily="49" charset="-122"/>
              </a:rPr>
              <a:t>    BTC   OP1</a:t>
            </a:r>
            <a:r>
              <a:rPr lang="zh-CN" altLang="en-US" sz="2800" dirty="0" smtClean="0">
                <a:solidFill>
                  <a:srgbClr val="02EE02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rgbClr val="02EE02"/>
                </a:solidFill>
                <a:ea typeface="楷体_GB2312" pitchFamily="49" charset="-122"/>
              </a:rPr>
              <a:t>OP2	</a:t>
            </a:r>
            <a:r>
              <a:rPr lang="en-US" sz="2800" dirty="0" smtClean="0">
                <a:ea typeface="楷体_GB2312" pitchFamily="49" charset="-122"/>
              </a:rPr>
              <a:t>;</a:t>
            </a:r>
            <a:r>
              <a:rPr lang="zh-CN" altLang="en-US" sz="2800" dirty="0" smtClean="0">
                <a:ea typeface="楷体_GB2312" pitchFamily="49" charset="-122"/>
              </a:rPr>
              <a:t>位测试，并求反</a:t>
            </a:r>
            <a:endParaRPr lang="zh-CN" altLang="en-US" sz="2800" dirty="0" smtClean="0">
              <a:ea typeface="楷体_GB2312" pitchFamily="49" charset="-122"/>
            </a:endParaRPr>
          </a:p>
          <a:p>
            <a:pPr marL="358775" indent="-322580" algn="just">
              <a:lnSpc>
                <a:spcPct val="110000"/>
              </a:lnSpc>
              <a:spcBef>
                <a:spcPts val="1200"/>
              </a:spcBef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它们均有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个操作数，</a:t>
            </a:r>
            <a:r>
              <a:rPr lang="en-US" sz="2800" dirty="0" smtClean="0"/>
              <a:t>OP1</a:t>
            </a:r>
            <a:r>
              <a:rPr lang="zh-CN" altLang="en-US" sz="2800" dirty="0" smtClean="0"/>
              <a:t>可以是</a:t>
            </a:r>
            <a:r>
              <a:rPr lang="en-US" sz="2800" dirty="0" smtClean="0"/>
              <a:t>16/32</a:t>
            </a:r>
            <a:r>
              <a:rPr lang="zh-CN" altLang="en-US" sz="2800" dirty="0" smtClean="0"/>
              <a:t>位寄存器或存储器，</a:t>
            </a:r>
            <a:r>
              <a:rPr lang="en-US" sz="2800" dirty="0" smtClean="0"/>
              <a:t>OP2</a:t>
            </a:r>
            <a:r>
              <a:rPr lang="zh-CN" altLang="en-US" sz="2800" dirty="0" smtClean="0"/>
              <a:t>为</a:t>
            </a:r>
            <a:r>
              <a:rPr lang="en-US" sz="2800" dirty="0" smtClean="0"/>
              <a:t>8</a:t>
            </a:r>
            <a:r>
              <a:rPr lang="zh-CN" altLang="en-US" sz="2800" dirty="0" smtClean="0"/>
              <a:t>位立即数或</a:t>
            </a:r>
            <a:r>
              <a:rPr lang="en-US" sz="2800" dirty="0" smtClean="0"/>
              <a:t>16/32</a:t>
            </a:r>
            <a:r>
              <a:rPr lang="zh-CN" altLang="en-US" sz="2800" dirty="0" smtClean="0"/>
              <a:t>位寄存器。当</a:t>
            </a:r>
            <a:r>
              <a:rPr lang="en-US" sz="2800" dirty="0" smtClean="0"/>
              <a:t>OP2</a:t>
            </a:r>
            <a:r>
              <a:rPr lang="zh-CN" altLang="en-US" sz="2800" dirty="0" smtClean="0"/>
              <a:t>为寄存器时，长度应与</a:t>
            </a:r>
            <a:r>
              <a:rPr lang="en-US" sz="2800" dirty="0" smtClean="0"/>
              <a:t>OP1</a:t>
            </a:r>
            <a:r>
              <a:rPr lang="zh-CN" altLang="en-US" sz="2800" dirty="0" smtClean="0"/>
              <a:t>相同。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342" y="696686"/>
            <a:ext cx="8004175" cy="5616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ea typeface="黑体" panose="02010609060101010101" pitchFamily="2" charset="-122"/>
              </a:rPr>
              <a:t>2</a:t>
            </a:r>
            <a:r>
              <a:rPr lang="zh-CN" altLang="en-US" sz="2800" dirty="0" smtClean="0">
                <a:ea typeface="黑体" panose="02010609060101010101" pitchFamily="2" charset="-122"/>
              </a:rPr>
              <a:t>）</a:t>
            </a:r>
            <a:r>
              <a:rPr lang="zh-TW" altLang="en-US" sz="2800" dirty="0" smtClean="0">
                <a:ea typeface="黑体" panose="02010609060101010101" pitchFamily="2" charset="-122"/>
              </a:rPr>
              <a:t>位扫描指令</a:t>
            </a:r>
            <a:endParaRPr lang="zh-CN" altLang="en-US" sz="2800" dirty="0" smtClean="0"/>
          </a:p>
          <a:p>
            <a:pPr marL="352425" indent="-31623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02EE02"/>
                </a:solidFill>
              </a:rPr>
              <a:t>BSF    OP1</a:t>
            </a:r>
            <a:r>
              <a:rPr lang="zh-CN" altLang="en-US" sz="2600" dirty="0" smtClean="0">
                <a:solidFill>
                  <a:srgbClr val="02EE02"/>
                </a:solidFill>
              </a:rPr>
              <a:t>，</a:t>
            </a:r>
            <a:r>
              <a:rPr lang="en-US" sz="2600" dirty="0" smtClean="0">
                <a:solidFill>
                  <a:srgbClr val="02EE02"/>
                </a:solidFill>
              </a:rPr>
              <a:t>OP2   </a:t>
            </a:r>
            <a:r>
              <a:rPr lang="en-US" sz="2600" dirty="0" smtClean="0"/>
              <a:t>	</a:t>
            </a:r>
            <a:r>
              <a:rPr lang="en-US" sz="2600" dirty="0" smtClean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前向扫描指令</a:t>
            </a:r>
            <a:endParaRPr lang="en-US" altLang="zh-CN" sz="2600" dirty="0" smtClean="0">
              <a:latin typeface="楷体_GB2312" pitchFamily="49" charset="-122"/>
              <a:ea typeface="楷体_GB2312" pitchFamily="49" charset="-122"/>
            </a:endParaRPr>
          </a:p>
          <a:p>
            <a:pPr marL="262255" indent="-225425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OP1</a:t>
            </a:r>
            <a:r>
              <a:rPr lang="zh-CN" altLang="en-US" sz="2600" dirty="0" smtClean="0"/>
              <a:t>为</a:t>
            </a:r>
            <a:r>
              <a:rPr lang="en-US" sz="2600" dirty="0" smtClean="0"/>
              <a:t>16/32</a:t>
            </a:r>
            <a:r>
              <a:rPr lang="zh-CN" altLang="en-US" sz="2600" dirty="0" smtClean="0"/>
              <a:t>位的寄存器，</a:t>
            </a:r>
            <a:r>
              <a:rPr lang="en-US" sz="2600" dirty="0" smtClean="0"/>
              <a:t>OP2</a:t>
            </a:r>
            <a:r>
              <a:rPr lang="zh-CN" altLang="en-US" sz="2600" dirty="0" smtClean="0"/>
              <a:t>可以是</a:t>
            </a:r>
            <a:r>
              <a:rPr lang="en-US" sz="2600" dirty="0" smtClean="0"/>
              <a:t>16/32</a:t>
            </a:r>
            <a:r>
              <a:rPr lang="zh-CN" altLang="en-US" sz="2600" dirty="0" smtClean="0"/>
              <a:t>位寄存器</a:t>
            </a:r>
            <a:r>
              <a:rPr lang="en-US" sz="2600" dirty="0" smtClean="0"/>
              <a:t>/</a:t>
            </a:r>
            <a:r>
              <a:rPr lang="zh-CN" altLang="en-US" sz="2600" dirty="0" smtClean="0"/>
              <a:t>存储器，两者长度应一致。</a:t>
            </a:r>
            <a:endParaRPr lang="en-US" altLang="zh-CN" sz="2600" dirty="0" smtClean="0"/>
          </a:p>
          <a:p>
            <a:pPr marL="262255" indent="-225425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功能：对</a:t>
            </a:r>
            <a:r>
              <a:rPr lang="en-US" sz="2600" dirty="0" smtClean="0"/>
              <a:t>OP2</a:t>
            </a:r>
            <a:r>
              <a:rPr lang="zh-CN" altLang="en-US" sz="2600" dirty="0" smtClean="0"/>
              <a:t>指定的字或双字，</a:t>
            </a:r>
            <a:r>
              <a:rPr lang="zh-CN" altLang="en-US" sz="2600" dirty="0" smtClean="0">
                <a:solidFill>
                  <a:srgbClr val="02EE02"/>
                </a:solidFill>
              </a:rPr>
              <a:t>从低位向高位</a:t>
            </a:r>
            <a:r>
              <a:rPr lang="en-US" sz="2600" dirty="0" smtClean="0"/>
              <a:t>(</a:t>
            </a:r>
            <a:r>
              <a:rPr lang="zh-CN" altLang="en-US" sz="2600" dirty="0" smtClean="0"/>
              <a:t>向左</a:t>
            </a:r>
            <a:r>
              <a:rPr lang="en-US" sz="2600" dirty="0" smtClean="0"/>
              <a:t>)</a:t>
            </a:r>
            <a:r>
              <a:rPr lang="zh-CN" altLang="en-US" sz="2600" dirty="0" smtClean="0"/>
              <a:t>扫描，遇到第一个</a:t>
            </a:r>
            <a:r>
              <a:rPr lang="en-US" sz="2600" dirty="0" smtClean="0"/>
              <a:t>“1”</a:t>
            </a:r>
            <a:r>
              <a:rPr lang="zh-CN" altLang="en-US" sz="2600" dirty="0" smtClean="0"/>
              <a:t>时停止扫描，并将其索引号送入</a:t>
            </a:r>
            <a:r>
              <a:rPr lang="en-US" sz="2600" dirty="0" smtClean="0"/>
              <a:t>OP1</a:t>
            </a:r>
            <a:r>
              <a:rPr lang="zh-CN" altLang="en-US" sz="2600" dirty="0" smtClean="0"/>
              <a:t>中。</a:t>
            </a:r>
            <a:endParaRPr lang="zh-CN" altLang="en-US" sz="2600" dirty="0" smtClean="0"/>
          </a:p>
          <a:p>
            <a:pPr marL="262255" indent="-225425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如果源操作数</a:t>
            </a:r>
            <a:r>
              <a:rPr lang="en-US" sz="2600" dirty="0" smtClean="0"/>
              <a:t>OP2=0</a:t>
            </a:r>
            <a:r>
              <a:rPr lang="zh-CN" altLang="en-US" sz="2600" dirty="0" smtClean="0"/>
              <a:t>，则</a:t>
            </a:r>
            <a:r>
              <a:rPr lang="en-US" sz="2600" dirty="0" smtClean="0"/>
              <a:t>ZF</a:t>
            </a:r>
            <a:r>
              <a:rPr lang="zh-CN" altLang="en-US" sz="2600" dirty="0" smtClean="0"/>
              <a:t>置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，否则</a:t>
            </a:r>
            <a:r>
              <a:rPr lang="en-US" sz="2600" dirty="0" smtClean="0"/>
              <a:t>ZF</a:t>
            </a:r>
            <a:r>
              <a:rPr lang="zh-CN" altLang="en-US" sz="2600" dirty="0" smtClean="0"/>
              <a:t>清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262255" indent="-225425" algn="just"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marL="352425" indent="-316230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02EE02"/>
                </a:solidFill>
              </a:rPr>
              <a:t>BSR    OP1</a:t>
            </a:r>
            <a:r>
              <a:rPr lang="zh-CN" altLang="en-US" sz="2600" dirty="0" smtClean="0">
                <a:solidFill>
                  <a:srgbClr val="02EE02"/>
                </a:solidFill>
              </a:rPr>
              <a:t>，</a:t>
            </a:r>
            <a:r>
              <a:rPr lang="en-US" sz="2600" dirty="0" smtClean="0">
                <a:solidFill>
                  <a:srgbClr val="02EE02"/>
                </a:solidFill>
              </a:rPr>
              <a:t>OP2 </a:t>
            </a:r>
            <a:r>
              <a:rPr lang="en-US" sz="2600" dirty="0" smtClean="0"/>
              <a:t>	</a:t>
            </a:r>
            <a:r>
              <a:rPr lang="en-US" sz="2600" dirty="0" smtClean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逆向扫描指令</a:t>
            </a:r>
            <a:endParaRPr lang="en-US" altLang="zh-CN" sz="2600" dirty="0" smtClean="0">
              <a:latin typeface="楷体_GB2312" pitchFamily="49" charset="-122"/>
              <a:ea typeface="楷体_GB2312" pitchFamily="49" charset="-122"/>
            </a:endParaRPr>
          </a:p>
          <a:p>
            <a:pPr marL="262255" indent="-225425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功能</a:t>
            </a:r>
            <a:r>
              <a:rPr lang="en-US" altLang="zh-CN" sz="2600" dirty="0" smtClean="0"/>
              <a:t>: </a:t>
            </a:r>
            <a:r>
              <a:rPr lang="zh-CN" altLang="en-US" sz="2600" dirty="0" smtClean="0"/>
              <a:t>对</a:t>
            </a:r>
            <a:r>
              <a:rPr lang="en-US" sz="2600" dirty="0" smtClean="0"/>
              <a:t>OP2</a:t>
            </a:r>
            <a:r>
              <a:rPr lang="zh-CN" altLang="en-US" sz="2600" dirty="0" smtClean="0">
                <a:solidFill>
                  <a:srgbClr val="02EE02"/>
                </a:solidFill>
              </a:rPr>
              <a:t>自高位向低位</a:t>
            </a:r>
            <a:r>
              <a:rPr lang="en-US" sz="2600" dirty="0" smtClean="0"/>
              <a:t>(</a:t>
            </a:r>
            <a:r>
              <a:rPr lang="zh-CN" altLang="en-US" sz="2600" dirty="0" smtClean="0"/>
              <a:t>向右</a:t>
            </a:r>
            <a:r>
              <a:rPr lang="en-US" sz="2600" dirty="0" smtClean="0"/>
              <a:t>)</a:t>
            </a:r>
            <a:r>
              <a:rPr lang="zh-CN" altLang="en-US" sz="2600" dirty="0" smtClean="0"/>
              <a:t>扫描，遇到第一个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则停止扫描，并将该位的索引号送入</a:t>
            </a:r>
            <a:r>
              <a:rPr lang="en-US" sz="2600" dirty="0" smtClean="0"/>
              <a:t>OP1</a:t>
            </a:r>
            <a:r>
              <a:rPr lang="zh-CN" altLang="en-US" sz="2600" dirty="0" smtClean="0"/>
              <a:t>中。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446314"/>
            <a:ext cx="8004175" cy="6259286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None/>
            </a:pPr>
            <a:r>
              <a:rPr kumimoji="1" lang="en-US" altLang="zh-CN" sz="3600" dirty="0" smtClean="0">
                <a:solidFill>
                  <a:srgbClr val="00B0F0"/>
                </a:solidFill>
              </a:rPr>
              <a:t>8. </a:t>
            </a:r>
            <a:r>
              <a:rPr kumimoji="1" lang="zh-CN" altLang="en-US" sz="3600" dirty="0" smtClean="0">
                <a:solidFill>
                  <a:srgbClr val="00B0F0"/>
                </a:solidFill>
              </a:rPr>
              <a:t>部分操作系统类指令</a:t>
            </a:r>
            <a:endParaRPr kumimoji="1" lang="en-US" altLang="zh-CN" sz="3600" dirty="0" smtClean="0">
              <a:solidFill>
                <a:srgbClr val="00B0F0"/>
              </a:solidFill>
            </a:endParaRPr>
          </a:p>
          <a:p>
            <a:pPr marL="550545" indent="-514350">
              <a:spcBef>
                <a:spcPts val="1200"/>
              </a:spcBef>
              <a:buNone/>
            </a:pPr>
            <a:r>
              <a:rPr lang="en-US" altLang="zh-CN" sz="3400" dirty="0" smtClean="0"/>
              <a:t>1</a:t>
            </a:r>
            <a:r>
              <a:rPr lang="zh-CN" altLang="en-US" sz="3400" dirty="0" smtClean="0"/>
              <a:t>）加载和存储指令</a:t>
            </a:r>
            <a:endParaRPr lang="en-US" altLang="zh-CN" sz="3400" dirty="0" smtClean="0"/>
          </a:p>
          <a:p>
            <a:pPr marL="53975" indent="-17780">
              <a:lnSpc>
                <a:spcPct val="110000"/>
              </a:lnSpc>
              <a:buNone/>
            </a:pPr>
            <a:r>
              <a:rPr lang="zh-CN" altLang="en-US" sz="3100" dirty="0" smtClean="0">
                <a:solidFill>
                  <a:srgbClr val="02EE02"/>
                </a:solidFill>
              </a:rPr>
              <a:t> </a:t>
            </a:r>
            <a:r>
              <a:rPr lang="zh-CN" altLang="en-US" sz="3100" dirty="0" smtClean="0">
                <a:solidFill>
                  <a:srgbClr val="02EE02"/>
                </a:solidFill>
                <a:sym typeface="Wingdings 2" panose="05020102010507070707"/>
              </a:rPr>
              <a:t></a:t>
            </a:r>
            <a:r>
              <a:rPr lang="zh-CN" altLang="en-US" sz="3100" dirty="0" smtClean="0">
                <a:sym typeface="Wingdings 2" panose="05020102010507070707"/>
              </a:rPr>
              <a:t>加载指令</a:t>
            </a:r>
            <a:r>
              <a:rPr lang="zh-CN" altLang="en-US" sz="3100" dirty="0" smtClean="0">
                <a:solidFill>
                  <a:srgbClr val="02EE02"/>
                </a:solidFill>
                <a:sym typeface="Wingdings 2" panose="05020102010507070707"/>
              </a:rPr>
              <a:t> </a:t>
            </a:r>
            <a:r>
              <a:rPr lang="en-US" sz="3100" dirty="0" smtClean="0">
                <a:solidFill>
                  <a:srgbClr val="02EE02"/>
                </a:solidFill>
              </a:rPr>
              <a:t>LGDT</a:t>
            </a:r>
            <a:r>
              <a:rPr lang="zh-CN" altLang="en-US" sz="3100" dirty="0" smtClean="0">
                <a:solidFill>
                  <a:srgbClr val="02EE02"/>
                </a:solidFill>
              </a:rPr>
              <a:t>，</a:t>
            </a:r>
            <a:r>
              <a:rPr lang="en-US" sz="3100" dirty="0" smtClean="0">
                <a:solidFill>
                  <a:srgbClr val="02EE02"/>
                </a:solidFill>
              </a:rPr>
              <a:t>LIDT</a:t>
            </a:r>
            <a:r>
              <a:rPr lang="zh-CN" altLang="en-US" sz="3100" dirty="0" smtClean="0">
                <a:solidFill>
                  <a:srgbClr val="02EE02"/>
                </a:solidFill>
              </a:rPr>
              <a:t>，</a:t>
            </a:r>
            <a:r>
              <a:rPr lang="en-US" sz="3100" dirty="0" smtClean="0">
                <a:solidFill>
                  <a:srgbClr val="02EE02"/>
                </a:solidFill>
              </a:rPr>
              <a:t>LLDT</a:t>
            </a:r>
            <a:r>
              <a:rPr lang="zh-CN" altLang="en-US" sz="3100" dirty="0" smtClean="0">
                <a:solidFill>
                  <a:srgbClr val="02EE02"/>
                </a:solidFill>
              </a:rPr>
              <a:t>、</a:t>
            </a:r>
            <a:r>
              <a:rPr lang="en-US" sz="3100" dirty="0" smtClean="0">
                <a:solidFill>
                  <a:srgbClr val="02EE02"/>
                </a:solidFill>
              </a:rPr>
              <a:t>LTR</a:t>
            </a:r>
            <a:endParaRPr lang="en-US" sz="3100" dirty="0" smtClean="0">
              <a:solidFill>
                <a:srgbClr val="02EE02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100" dirty="0" smtClean="0">
                <a:solidFill>
                  <a:srgbClr val="FF3300"/>
                </a:solidFill>
              </a:rPr>
              <a:t>功能：</a:t>
            </a:r>
            <a:r>
              <a:rPr lang="zh-CN" altLang="en-US" sz="3100" dirty="0" smtClean="0"/>
              <a:t>加载</a:t>
            </a:r>
            <a:r>
              <a:rPr lang="en-US" sz="3100" dirty="0" smtClean="0"/>
              <a:t>GDT</a:t>
            </a:r>
            <a:r>
              <a:rPr lang="zh-CN" altLang="en-US" sz="3100" dirty="0" smtClean="0"/>
              <a:t>表寄存器、</a:t>
            </a:r>
            <a:r>
              <a:rPr lang="en-US" sz="3100" dirty="0" smtClean="0"/>
              <a:t>IDT</a:t>
            </a:r>
            <a:r>
              <a:rPr lang="zh-CN" altLang="en-US" sz="3100" dirty="0" smtClean="0"/>
              <a:t>表寄存器、</a:t>
            </a:r>
            <a:r>
              <a:rPr lang="en-US" sz="3100" dirty="0" smtClean="0"/>
              <a:t>LDT</a:t>
            </a:r>
            <a:r>
              <a:rPr lang="zh-CN" altLang="en-US" sz="3100" dirty="0" smtClean="0"/>
              <a:t>表寄存器和任务寄存器</a:t>
            </a:r>
            <a:r>
              <a:rPr lang="en-US" sz="3100" dirty="0" smtClean="0"/>
              <a:t>TR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pPr marL="262255" indent="-225425">
              <a:lnSpc>
                <a:spcPct val="110000"/>
              </a:lnSpc>
              <a:buClr>
                <a:srgbClr val="FFFF00"/>
              </a:buClr>
              <a:buFont typeface="Wingdings 3" panose="05040102010807070707" pitchFamily="18" charset="2"/>
              <a:buChar char="u"/>
            </a:pPr>
            <a:r>
              <a:rPr lang="zh-CN" altLang="en-US" sz="3100" dirty="0" smtClean="0">
                <a:solidFill>
                  <a:srgbClr val="FF66FF"/>
                </a:solidFill>
              </a:rPr>
              <a:t>只用在操作系统代码中，不会出现在应用程序中。</a:t>
            </a:r>
            <a:endParaRPr lang="zh-CN" altLang="en-US" sz="3100" dirty="0" smtClean="0">
              <a:solidFill>
                <a:srgbClr val="FF66FF"/>
              </a:solidFill>
            </a:endParaRPr>
          </a:p>
          <a:p>
            <a:pPr marL="53975" indent="-1778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100" dirty="0" smtClean="0">
                <a:solidFill>
                  <a:srgbClr val="02EE02"/>
                </a:solidFill>
                <a:sym typeface="Wingdings 2" panose="05020102010507070707"/>
              </a:rPr>
              <a:t></a:t>
            </a:r>
            <a:r>
              <a:rPr lang="zh-CN" altLang="en-US" sz="3100" dirty="0" smtClean="0">
                <a:sym typeface="Wingdings 2" panose="05020102010507070707"/>
              </a:rPr>
              <a:t>存储指令</a:t>
            </a:r>
            <a:r>
              <a:rPr lang="zh-CN" altLang="en-US" sz="3100" dirty="0" smtClean="0">
                <a:solidFill>
                  <a:srgbClr val="02EE02"/>
                </a:solidFill>
                <a:sym typeface="Wingdings 2" panose="05020102010507070707"/>
              </a:rPr>
              <a:t> </a:t>
            </a:r>
            <a:r>
              <a:rPr lang="en-US" sz="3100" dirty="0" smtClean="0">
                <a:solidFill>
                  <a:srgbClr val="02EE02"/>
                </a:solidFill>
              </a:rPr>
              <a:t>SGDT</a:t>
            </a:r>
            <a:r>
              <a:rPr lang="zh-CN" altLang="en-US" sz="3100" dirty="0" smtClean="0">
                <a:solidFill>
                  <a:srgbClr val="02EE02"/>
                </a:solidFill>
              </a:rPr>
              <a:t>，</a:t>
            </a:r>
            <a:r>
              <a:rPr lang="en-US" sz="3100" dirty="0" smtClean="0">
                <a:solidFill>
                  <a:srgbClr val="02EE02"/>
                </a:solidFill>
              </a:rPr>
              <a:t>SIDT</a:t>
            </a:r>
            <a:r>
              <a:rPr lang="zh-CN" altLang="en-US" sz="3100" dirty="0" smtClean="0">
                <a:solidFill>
                  <a:srgbClr val="02EE02"/>
                </a:solidFill>
              </a:rPr>
              <a:t>，</a:t>
            </a:r>
            <a:r>
              <a:rPr lang="en-US" sz="3100" dirty="0" smtClean="0">
                <a:solidFill>
                  <a:srgbClr val="02EE02"/>
                </a:solidFill>
              </a:rPr>
              <a:t>SLDT</a:t>
            </a:r>
            <a:r>
              <a:rPr lang="zh-CN" altLang="en-US" sz="3100" dirty="0" smtClean="0">
                <a:solidFill>
                  <a:srgbClr val="02EE02"/>
                </a:solidFill>
              </a:rPr>
              <a:t>、</a:t>
            </a:r>
            <a:r>
              <a:rPr lang="en-US" sz="3100" dirty="0" smtClean="0">
                <a:solidFill>
                  <a:srgbClr val="02EE02"/>
                </a:solidFill>
              </a:rPr>
              <a:t>STR</a:t>
            </a:r>
            <a:endParaRPr lang="en-US" sz="3100" dirty="0" smtClean="0">
              <a:solidFill>
                <a:srgbClr val="02EE02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100" dirty="0" smtClean="0">
                <a:solidFill>
                  <a:srgbClr val="FF3300"/>
                </a:solidFill>
              </a:rPr>
              <a:t>功能：</a:t>
            </a:r>
            <a:r>
              <a:rPr lang="zh-CN" altLang="en-US" sz="3100" dirty="0" smtClean="0"/>
              <a:t>将</a:t>
            </a:r>
            <a:r>
              <a:rPr lang="en-US" sz="3100" dirty="0" smtClean="0"/>
              <a:t>GDT</a:t>
            </a:r>
            <a:r>
              <a:rPr lang="zh-CN" altLang="en-US" sz="3100" dirty="0" smtClean="0"/>
              <a:t>表寄存器、</a:t>
            </a:r>
            <a:r>
              <a:rPr lang="en-US" sz="3100" dirty="0" smtClean="0"/>
              <a:t>IDT</a:t>
            </a:r>
            <a:r>
              <a:rPr lang="zh-CN" altLang="en-US" sz="3100" dirty="0" smtClean="0"/>
              <a:t>表寄存器、</a:t>
            </a:r>
            <a:r>
              <a:rPr lang="en-US" sz="3100" dirty="0" smtClean="0"/>
              <a:t>LDT</a:t>
            </a:r>
            <a:r>
              <a:rPr lang="zh-CN" altLang="en-US" sz="3100" dirty="0" smtClean="0"/>
              <a:t>表寄存器和任务寄存器</a:t>
            </a:r>
            <a:r>
              <a:rPr lang="en-US" sz="3100" dirty="0" smtClean="0"/>
              <a:t>TR</a:t>
            </a:r>
            <a:r>
              <a:rPr lang="zh-CN" altLang="en-US" sz="3100" dirty="0" smtClean="0"/>
              <a:t>内容存入存储器。</a:t>
            </a:r>
            <a:endParaRPr lang="en-US" altLang="zh-CN" sz="3100" dirty="0" smtClean="0"/>
          </a:p>
          <a:p>
            <a:pPr marL="262255" indent="-225425">
              <a:lnSpc>
                <a:spcPct val="110000"/>
              </a:lnSpc>
              <a:buClr>
                <a:srgbClr val="FFFF00"/>
              </a:buClr>
              <a:buFont typeface="Wingdings 3" panose="05040102010807070707" pitchFamily="18" charset="2"/>
              <a:buChar char="u"/>
              <a:tabLst>
                <a:tab pos="261620" algn="l"/>
              </a:tabLst>
            </a:pPr>
            <a:r>
              <a:rPr lang="zh-CN" altLang="en-US" sz="3100" dirty="0" smtClean="0">
                <a:solidFill>
                  <a:srgbClr val="FF66FF"/>
                </a:solidFill>
              </a:rPr>
              <a:t>它们可在</a:t>
            </a:r>
            <a:r>
              <a:rPr lang="en-US" sz="3100" dirty="0" smtClean="0">
                <a:solidFill>
                  <a:srgbClr val="FF66FF"/>
                </a:solidFill>
              </a:rPr>
              <a:t>0~3</a:t>
            </a:r>
            <a:r>
              <a:rPr lang="zh-CN" altLang="en-US" sz="3100" dirty="0" smtClean="0">
                <a:solidFill>
                  <a:srgbClr val="FF66FF"/>
                </a:solidFill>
              </a:rPr>
              <a:t>级上运行。</a:t>
            </a:r>
            <a:endParaRPr lang="en-US" altLang="zh-CN" sz="3100" dirty="0" smtClean="0">
              <a:solidFill>
                <a:srgbClr val="FF66FF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100" dirty="0" smtClean="0">
                <a:solidFill>
                  <a:srgbClr val="00B0F0"/>
                </a:solidFill>
              </a:rPr>
              <a:t>例</a:t>
            </a:r>
            <a:r>
              <a:rPr lang="en-US" sz="3100" dirty="0" smtClean="0">
                <a:solidFill>
                  <a:srgbClr val="00B0F0"/>
                </a:solidFill>
              </a:rPr>
              <a:t>14.28</a:t>
            </a:r>
            <a:endParaRPr lang="zh-CN" altLang="en-US" sz="3100" dirty="0" smtClean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sz="3100" dirty="0" smtClean="0"/>
              <a:t>SGDT	  MEMORY	</a:t>
            </a:r>
            <a:r>
              <a:rPr 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  ;</a:t>
            </a:r>
            <a:r>
              <a:rPr lang="zh-CN" alt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将</a:t>
            </a:r>
            <a:r>
              <a:rPr 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GDTR</a:t>
            </a:r>
            <a:r>
              <a:rPr lang="zh-CN" alt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的内容存储到以</a:t>
            </a:r>
            <a:endParaRPr lang="en-US" altLang="zh-CN" sz="31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sz="3100" dirty="0" smtClean="0"/>
              <a:t>				</a:t>
            </a:r>
            <a:r>
              <a:rPr lang="en-US" sz="3100" dirty="0" smtClean="0">
                <a:ea typeface="楷体_GB2312" pitchFamily="49" charset="-122"/>
              </a:rPr>
              <a:t>  </a:t>
            </a:r>
            <a:r>
              <a:rPr 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;MEMORY</a:t>
            </a:r>
            <a:r>
              <a:rPr lang="zh-CN" alt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开始的</a:t>
            </a:r>
            <a:r>
              <a:rPr 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6</a:t>
            </a:r>
            <a:r>
              <a:rPr lang="zh-CN" alt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个字节单元中</a:t>
            </a:r>
            <a:endParaRPr lang="zh-CN" altLang="en-US" sz="31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sz="3100" dirty="0" smtClean="0"/>
              <a:t>SLDT	</a:t>
            </a:r>
            <a:r>
              <a:rPr lang="zh-CN" altLang="en-US" sz="3100" dirty="0" smtClean="0"/>
              <a:t>［</a:t>
            </a:r>
            <a:r>
              <a:rPr lang="en-US" sz="3100" dirty="0" smtClean="0"/>
              <a:t>EAX</a:t>
            </a:r>
            <a:r>
              <a:rPr lang="zh-CN" altLang="en-US" sz="3100" dirty="0" smtClean="0"/>
              <a:t>］</a:t>
            </a:r>
            <a:r>
              <a:rPr lang="en-US" sz="3100" dirty="0" smtClean="0"/>
              <a:t>	</a:t>
            </a:r>
            <a:r>
              <a:rPr 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  ;</a:t>
            </a:r>
            <a:r>
              <a:rPr lang="zh-CN" alt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将</a:t>
            </a:r>
            <a:r>
              <a:rPr 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LDTR</a:t>
            </a:r>
            <a:r>
              <a:rPr lang="zh-CN" alt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内容存储到</a:t>
            </a:r>
            <a:r>
              <a:rPr 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EAX</a:t>
            </a:r>
            <a:endParaRPr lang="en-US" sz="31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3100" dirty="0" smtClean="0"/>
              <a:t>				</a:t>
            </a:r>
            <a:r>
              <a:rPr lang="en-US" altLang="zh-CN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  ;</a:t>
            </a:r>
            <a:r>
              <a:rPr lang="zh-CN" alt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指出的字单元中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5" y="1037493"/>
            <a:ext cx="8135258" cy="46956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2</a:t>
            </a:r>
            <a:r>
              <a:rPr lang="zh-CN" altLang="en-US" sz="2600" dirty="0" smtClean="0"/>
              <a:t>）设置和存储控制寄存器指令</a:t>
            </a:r>
            <a:endParaRPr lang="zh-CN" alt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02EE02"/>
                </a:solidFill>
              </a:rPr>
              <a:t>MOV	CRn</a:t>
            </a:r>
            <a:r>
              <a:rPr lang="zh-CN" altLang="en-US" sz="2400" dirty="0" smtClean="0">
                <a:solidFill>
                  <a:srgbClr val="02EE02"/>
                </a:solidFill>
              </a:rPr>
              <a:t>，</a:t>
            </a:r>
            <a:r>
              <a:rPr lang="en-US" sz="2400" dirty="0" smtClean="0">
                <a:solidFill>
                  <a:srgbClr val="02EE02"/>
                </a:solidFill>
              </a:rPr>
              <a:t>EAX 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的值赋予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CR0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					;CR2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或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CR3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中的一个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2EE02"/>
                </a:solidFill>
              </a:rPr>
              <a:t>MOV	EBX</a:t>
            </a:r>
            <a:r>
              <a:rPr lang="zh-CN" altLang="en-US" sz="2400" dirty="0" smtClean="0">
                <a:solidFill>
                  <a:srgbClr val="02EE02"/>
                </a:solidFill>
              </a:rPr>
              <a:t>，</a:t>
            </a:r>
            <a:r>
              <a:rPr lang="en-US" sz="2400" dirty="0" smtClean="0">
                <a:solidFill>
                  <a:srgbClr val="02EE02"/>
                </a:solidFill>
              </a:rPr>
              <a:t>CRn   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CR0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CR2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或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CR3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的值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					;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存到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EBX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sz="2600" dirty="0" smtClean="0"/>
              <a:t>3</a:t>
            </a:r>
            <a:r>
              <a:rPr lang="zh-CN" altLang="en-US" sz="2600" dirty="0" smtClean="0"/>
              <a:t>）设置和存储调试寄存器指令</a:t>
            </a:r>
            <a:endParaRPr lang="zh-CN" alt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02EE02"/>
                </a:solidFill>
              </a:rPr>
              <a:t>MOV	DRn</a:t>
            </a:r>
            <a:r>
              <a:rPr lang="zh-CN" altLang="en-US" sz="2400" dirty="0" smtClean="0">
                <a:solidFill>
                  <a:srgbClr val="02EE02"/>
                </a:solidFill>
              </a:rPr>
              <a:t>，</a:t>
            </a:r>
            <a:r>
              <a:rPr lang="en-US" sz="2400" dirty="0" smtClean="0">
                <a:solidFill>
                  <a:srgbClr val="02EE02"/>
                </a:solidFill>
              </a:rPr>
              <a:t>EAX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的值赋予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DR0~DR3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、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					;DR6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DR7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中的一个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2EE02"/>
                </a:solidFill>
              </a:rPr>
              <a:t>MOV	EBX</a:t>
            </a:r>
            <a:r>
              <a:rPr lang="zh-CN" altLang="en-US" sz="2400" dirty="0" smtClean="0">
                <a:solidFill>
                  <a:srgbClr val="02EE02"/>
                </a:solidFill>
              </a:rPr>
              <a:t>，</a:t>
            </a:r>
            <a:r>
              <a:rPr lang="en-US" sz="2400" dirty="0" smtClean="0">
                <a:solidFill>
                  <a:srgbClr val="02EE02"/>
                </a:solidFill>
              </a:rPr>
              <a:t>DRn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将调试寄存器的值存到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EBX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257" y="753609"/>
            <a:ext cx="7975600" cy="1143000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</a:pPr>
            <a:r>
              <a:rPr kumimoji="1" lang="en-US" altLang="zh-CN" dirty="0" smtClean="0">
                <a:solidFill>
                  <a:srgbClr val="00B0F0"/>
                </a:solidFill>
                <a:ea typeface="+mn-ea"/>
              </a:rPr>
              <a:t>14.1  80386</a:t>
            </a:r>
            <a:r>
              <a:rPr kumimoji="1" lang="zh-CN" altLang="en-US" dirty="0" smtClean="0">
                <a:solidFill>
                  <a:srgbClr val="00B0F0"/>
                </a:solidFill>
                <a:ea typeface="+mn-ea"/>
              </a:rPr>
              <a:t>新增指令和程序设计</a:t>
            </a:r>
            <a:endParaRPr kumimoji="1" lang="en-US" altLang="zh-CN" dirty="0">
              <a:solidFill>
                <a:srgbClr val="00B0F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686" y="2481942"/>
            <a:ext cx="5718629" cy="24819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14.1.1  80386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的寻址方式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14.1.2  80386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的新增指令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14.1.3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程序设计实例</a:t>
            </a:r>
            <a:endParaRPr lang="zh-CN" altLang="en-US" sz="36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2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14.1.3  </a:t>
            </a:r>
            <a:r>
              <a:rPr lang="zh-CN" altLang="en-US" dirty="0" smtClean="0">
                <a:solidFill>
                  <a:srgbClr val="FF0000"/>
                </a:solidFill>
              </a:rPr>
              <a:t>程序设计实例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 smtClean="0"/>
              <a:t>本章关于</a:t>
            </a:r>
            <a:r>
              <a:rPr lang="en-US" altLang="zh-CN" sz="2800" dirty="0" smtClean="0"/>
              <a:t>80386</a:t>
            </a:r>
            <a:r>
              <a:rPr lang="zh-CN" altLang="en-US" sz="2800" dirty="0" smtClean="0"/>
              <a:t>指令系统的编程实例，采用了与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（或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）混合编程的思路，程序均在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环境下编写、调试和运行。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给出了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个程序设计实例：冒泡法排序、字符串查找和阶乘运算，请参考本教材</a:t>
            </a:r>
            <a:r>
              <a:rPr lang="en-US" altLang="zh-CN" sz="2800" dirty="0" smtClean="0"/>
              <a:t>14.1.3 </a:t>
            </a:r>
            <a:r>
              <a:rPr lang="zh-CN" altLang="en-US" sz="2800" dirty="0" smtClean="0"/>
              <a:t>节。</a:t>
            </a:r>
            <a:endParaRPr lang="zh-CN" altLang="en-US" sz="28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849086"/>
            <a:ext cx="8001001" cy="489857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buClr>
                <a:srgbClr val="00B0F0"/>
              </a:buClr>
            </a:pPr>
            <a:r>
              <a:rPr lang="en-US" sz="2800" dirty="0" smtClean="0"/>
              <a:t>80386~ Pentium</a:t>
            </a:r>
            <a:r>
              <a:rPr lang="zh-CN" altLang="en-US" sz="2800" dirty="0" smtClean="0"/>
              <a:t>除与</a:t>
            </a:r>
            <a:r>
              <a:rPr lang="en-US" sz="2800" dirty="0" smtClean="0"/>
              <a:t>8086</a:t>
            </a:r>
            <a:r>
              <a:rPr lang="zh-CN" altLang="en-US" sz="2800" dirty="0" smtClean="0"/>
              <a:t>兼容，可直接处理</a:t>
            </a:r>
            <a:r>
              <a:rPr lang="en-US" sz="2800" dirty="0" smtClean="0"/>
              <a:t>8/16</a:t>
            </a:r>
            <a:r>
              <a:rPr lang="zh-CN" altLang="en-US" sz="2800" dirty="0" smtClean="0"/>
              <a:t>位操作数外，还增加了许多新的指令，能直接处理</a:t>
            </a:r>
            <a:r>
              <a:rPr lang="en-US" sz="2800" dirty="0" smtClean="0"/>
              <a:t>32</a:t>
            </a:r>
            <a:r>
              <a:rPr lang="zh-CN" altLang="en-US" sz="2800" dirty="0" smtClean="0"/>
              <a:t>位操作数。</a:t>
            </a:r>
            <a:endParaRPr lang="en-US" altLang="zh-CN" sz="2800" dirty="0" smtClean="0"/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sz="2800" dirty="0" smtClean="0"/>
              <a:t>8086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80386</a:t>
            </a:r>
            <a:r>
              <a:rPr lang="zh-CN" altLang="en-US" sz="2800" dirty="0" smtClean="0"/>
              <a:t>，协处理器置于</a:t>
            </a:r>
            <a:r>
              <a:rPr lang="en-US" sz="2800" dirty="0" smtClean="0"/>
              <a:t>CPU</a:t>
            </a:r>
            <a:r>
              <a:rPr lang="zh-CN" altLang="en-US" sz="2800" dirty="0" smtClean="0"/>
              <a:t>芯片之外。</a:t>
            </a:r>
            <a:r>
              <a:rPr lang="en-US" sz="2800" dirty="0" smtClean="0"/>
              <a:t>80486 DX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Pentium</a:t>
            </a:r>
            <a:r>
              <a:rPr lang="zh-CN" altLang="en-US" sz="2800" dirty="0" smtClean="0"/>
              <a:t>芯片内包含了能完成复杂浮点运算的协处理器（</a:t>
            </a:r>
            <a:r>
              <a:rPr lang="en-US" altLang="zh-CN" sz="2800" dirty="0" smtClean="0"/>
              <a:t>FPU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 smtClean="0"/>
              <a:t>奔腾处理器的</a:t>
            </a:r>
            <a:r>
              <a:rPr lang="en-US" sz="2800" dirty="0" smtClean="0"/>
              <a:t>SIMD</a:t>
            </a:r>
            <a:r>
              <a:rPr lang="zh-CN" altLang="en-US" sz="2800" dirty="0" smtClean="0"/>
              <a:t>指令，编程复杂，但非常有用，特别是在</a:t>
            </a:r>
            <a:r>
              <a:rPr lang="en-US" sz="2800" dirty="0" smtClean="0"/>
              <a:t>3D</a:t>
            </a:r>
            <a:r>
              <a:rPr lang="zh-CN" altLang="en-US" sz="2800" dirty="0" smtClean="0"/>
              <a:t>图像处理等方面。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257" y="753609"/>
            <a:ext cx="7975600" cy="1143000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</a:pPr>
            <a:r>
              <a:rPr kumimoji="1" lang="en-US" altLang="zh-CN" dirty="0" smtClean="0">
                <a:solidFill>
                  <a:srgbClr val="00B0F0"/>
                </a:solidFill>
                <a:ea typeface="+mn-ea"/>
              </a:rPr>
              <a:t>14.1  80386</a:t>
            </a:r>
            <a:r>
              <a:rPr kumimoji="1" lang="zh-CN" altLang="en-US" dirty="0" smtClean="0">
                <a:solidFill>
                  <a:srgbClr val="00B0F0"/>
                </a:solidFill>
                <a:ea typeface="+mn-ea"/>
              </a:rPr>
              <a:t>新增指令和程序设计</a:t>
            </a:r>
            <a:endParaRPr kumimoji="1" lang="en-US" altLang="zh-CN" dirty="0">
              <a:solidFill>
                <a:srgbClr val="00B0F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686" y="2481942"/>
            <a:ext cx="5718629" cy="24819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14.1.1  80386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的寻址方式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14.1.2  80386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的新增指令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14.1.3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程序设计实例</a:t>
            </a:r>
            <a:endParaRPr lang="zh-CN" altLang="en-US" sz="3600" dirty="0">
              <a:solidFill>
                <a:srgbClr val="CCCC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450850" y="2613025"/>
            <a:ext cx="8428038" cy="2198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zh-CN" altLang="en-US" sz="20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14.1.1  80386</a:t>
            </a:r>
            <a:r>
              <a:rPr lang="zh-CN" altLang="en-US" dirty="0" smtClean="0">
                <a:solidFill>
                  <a:srgbClr val="FF0000"/>
                </a:solidFill>
              </a:rPr>
              <a:t>的寻址方式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33713"/>
            <a:ext cx="8004175" cy="5341257"/>
          </a:xfrm>
        </p:spPr>
        <p:txBody>
          <a:bodyPr>
            <a:normAutofit fontScale="77500" lnSpcReduction="20000"/>
          </a:bodyPr>
          <a:lstStyle/>
          <a:p>
            <a:pPr marL="363855" indent="-327025" algn="just">
              <a:lnSpc>
                <a:spcPct val="120000"/>
              </a:lnSpc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p"/>
              <a:defRPr/>
            </a:pPr>
            <a:r>
              <a:rPr lang="en-US" sz="3100" dirty="0" smtClean="0"/>
              <a:t>80386</a:t>
            </a:r>
            <a:r>
              <a:rPr lang="zh-CN" altLang="en-US" sz="3100" dirty="0" smtClean="0"/>
              <a:t>的寻址方式与</a:t>
            </a:r>
            <a:r>
              <a:rPr lang="en-US" sz="3100" dirty="0" smtClean="0"/>
              <a:t>8086</a:t>
            </a:r>
            <a:r>
              <a:rPr lang="zh-CN" altLang="en-US" sz="3100" dirty="0" smtClean="0"/>
              <a:t>类似，也可以分成立即数寻址、寄存器寻址和存储器寻址等三大类，但操作数可以是</a:t>
            </a:r>
            <a:r>
              <a:rPr lang="en-US" sz="3100" dirty="0" smtClean="0"/>
              <a:t>8</a:t>
            </a:r>
            <a:r>
              <a:rPr lang="zh-CN" altLang="en-US" sz="3100" dirty="0" smtClean="0"/>
              <a:t>位、</a:t>
            </a:r>
            <a:r>
              <a:rPr lang="en-US" sz="3100" dirty="0" smtClean="0"/>
              <a:t>16</a:t>
            </a:r>
            <a:r>
              <a:rPr lang="zh-CN" altLang="en-US" sz="3100" dirty="0" smtClean="0"/>
              <a:t>位和</a:t>
            </a:r>
            <a:r>
              <a:rPr lang="en-US" sz="3100" dirty="0" smtClean="0"/>
              <a:t>32</a:t>
            </a:r>
            <a:r>
              <a:rPr lang="zh-CN" altLang="en-US" sz="3100" dirty="0" smtClean="0"/>
              <a:t>位。以</a:t>
            </a:r>
            <a:r>
              <a:rPr lang="en-US" sz="3100" dirty="0" smtClean="0"/>
              <a:t>MOV</a:t>
            </a:r>
            <a:r>
              <a:rPr lang="zh-CN" altLang="en-US" sz="3100" dirty="0" smtClean="0"/>
              <a:t>指令的源操作数为例，概要介绍这几种寻址方式，主要介绍</a:t>
            </a:r>
            <a:r>
              <a:rPr lang="en-US" sz="3100" dirty="0" smtClean="0"/>
              <a:t>32</a:t>
            </a:r>
            <a:r>
              <a:rPr lang="zh-CN" altLang="en-US" sz="3100" dirty="0" smtClean="0"/>
              <a:t>位存储器寻址方式。</a:t>
            </a:r>
            <a:endParaRPr lang="zh-CN" altLang="en-US" sz="3100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kumimoji="1" lang="en-US" altLang="zh-CN" sz="3100" dirty="0" smtClean="0">
              <a:ea typeface="宋体" panose="02010600030101010101" pitchFamily="2" charset="-122"/>
            </a:endParaRPr>
          </a:p>
          <a:p>
            <a:pPr marL="262255" indent="-262255" algn="ctr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kumimoji="1" lang="en-US" altLang="zh-CN" sz="4100" dirty="0" smtClean="0">
                <a:solidFill>
                  <a:srgbClr val="00B0F0"/>
                </a:solidFill>
              </a:rPr>
              <a:t>1. </a:t>
            </a:r>
            <a:r>
              <a:rPr kumimoji="1" lang="zh-CN" altLang="en-US" sz="4100" dirty="0" smtClean="0">
                <a:solidFill>
                  <a:srgbClr val="00B0F0"/>
                </a:solidFill>
              </a:rPr>
              <a:t>立即数寻址</a:t>
            </a:r>
            <a:endParaRPr kumimoji="1" lang="en-US" altLang="zh-CN" sz="4100" dirty="0" smtClean="0">
              <a:solidFill>
                <a:srgbClr val="00B0F0"/>
              </a:solidFill>
            </a:endParaRPr>
          </a:p>
          <a:p>
            <a:pPr marL="358775" indent="-32258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3100" dirty="0" smtClean="0"/>
              <a:t>操作数以立即数的形式出现在指令中。</a:t>
            </a:r>
            <a:endParaRPr kumimoji="1" lang="en-US" altLang="zh-CN" sz="31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100" dirty="0" smtClean="0">
                <a:solidFill>
                  <a:srgbClr val="00CCFF"/>
                </a:solidFill>
              </a:rPr>
              <a:t>例</a:t>
            </a:r>
            <a:r>
              <a:rPr lang="en-US" sz="3100" dirty="0" smtClean="0">
                <a:solidFill>
                  <a:srgbClr val="00CCFF"/>
                </a:solidFill>
              </a:rPr>
              <a:t>14.1</a:t>
            </a:r>
            <a:endParaRPr lang="zh-CN" altLang="en-US" sz="3100" dirty="0" smtClean="0">
              <a:solidFill>
                <a:srgbClr val="00CCFF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/>
              <a:t>MOV	EBX</a:t>
            </a:r>
            <a:r>
              <a:rPr lang="zh-CN" altLang="en-US" sz="3100" dirty="0" smtClean="0"/>
              <a:t>，</a:t>
            </a:r>
            <a:r>
              <a:rPr lang="en-US" sz="3100" dirty="0" smtClean="0"/>
              <a:t>1234 5678H	  </a:t>
            </a:r>
            <a:endParaRPr lang="en-US" sz="31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/>
              <a:t>				</a:t>
            </a:r>
            <a:r>
              <a:rPr lang="en-US" sz="3100" dirty="0" smtClean="0">
                <a:solidFill>
                  <a:srgbClr val="00CCFF"/>
                </a:solidFill>
              </a:rPr>
              <a:t>;EBX</a:t>
            </a:r>
            <a:r>
              <a:rPr lang="zh-CN" altLang="en-US" sz="3100" dirty="0" smtClean="0">
                <a:solidFill>
                  <a:srgbClr val="00CCFF"/>
                </a:solidFill>
              </a:rPr>
              <a:t>←</a:t>
            </a:r>
            <a:r>
              <a:rPr lang="en-US" sz="3100" dirty="0" smtClean="0">
                <a:solidFill>
                  <a:srgbClr val="00CCFF"/>
                </a:solidFill>
              </a:rPr>
              <a:t>1234 5678H</a:t>
            </a:r>
            <a:endParaRPr lang="zh-CN" altLang="en-US" sz="3100" dirty="0" smtClean="0">
              <a:solidFill>
                <a:srgbClr val="00CCFF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/>
              <a:t>MOV	DWORD PTR</a:t>
            </a:r>
            <a:r>
              <a:rPr lang="zh-CN" altLang="en-US" sz="3100" dirty="0" smtClean="0"/>
              <a:t>［</a:t>
            </a:r>
            <a:r>
              <a:rPr lang="en-US" sz="3100" dirty="0" smtClean="0"/>
              <a:t>MEM</a:t>
            </a:r>
            <a:r>
              <a:rPr lang="zh-CN" altLang="en-US" sz="3100" dirty="0" smtClean="0"/>
              <a:t>］，</a:t>
            </a:r>
            <a:r>
              <a:rPr lang="en-US" sz="3100" dirty="0" smtClean="0"/>
              <a:t>0100 FF20H	</a:t>
            </a:r>
            <a:endParaRPr lang="en-US" sz="31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/>
              <a:t>				</a:t>
            </a:r>
            <a:r>
              <a:rPr lang="en-US" sz="3100" dirty="0" smtClean="0">
                <a:solidFill>
                  <a:srgbClr val="00CCFF"/>
                </a:solidFill>
                <a:ea typeface="楷体_GB2312" pitchFamily="49" charset="-122"/>
              </a:rPr>
              <a:t>;</a:t>
            </a:r>
            <a:r>
              <a:rPr lang="zh-CN" altLang="en-US" sz="3100" dirty="0" smtClean="0">
                <a:solidFill>
                  <a:srgbClr val="00CCFF"/>
                </a:solidFill>
                <a:ea typeface="楷体_GB2312" pitchFamily="49" charset="-122"/>
              </a:rPr>
              <a:t>双字存储单元←</a:t>
            </a:r>
            <a:r>
              <a:rPr lang="en-US" sz="3100" dirty="0" smtClean="0">
                <a:solidFill>
                  <a:srgbClr val="00CCFF"/>
                </a:solidFill>
                <a:ea typeface="楷体_GB2312" pitchFamily="49" charset="-122"/>
              </a:rPr>
              <a:t>0100 FF20H</a:t>
            </a:r>
            <a:endParaRPr kumimoji="1" lang="en-US" altLang="zh-CN" sz="3100" dirty="0" smtClean="0">
              <a:ea typeface="宋体" panose="02010600030101010101" pitchFamily="2" charset="-122"/>
            </a:endParaRPr>
          </a:p>
          <a:p>
            <a:pPr marL="514350" indent="-514350" eaLnBrk="1" hangingPunct="1">
              <a:buNone/>
              <a:defRPr/>
            </a:pPr>
            <a:endParaRPr kumimoji="1" lang="en-US" altLang="zh-CN" sz="3100" dirty="0" smtClean="0">
              <a:ea typeface="宋体" panose="02010600030101010101" pitchFamily="2" charset="-122"/>
            </a:endParaRPr>
          </a:p>
          <a:p>
            <a:pPr marL="514350" indent="-514350" eaLnBrk="1" hangingPunct="1">
              <a:buNone/>
              <a:defRPr/>
            </a:pPr>
            <a:endParaRPr kumimoji="1" lang="en-US" altLang="zh-CN" sz="31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772" y="740230"/>
            <a:ext cx="8004175" cy="5326742"/>
          </a:xfrm>
        </p:spPr>
        <p:txBody>
          <a:bodyPr>
            <a:normAutofit/>
          </a:bodyPr>
          <a:lstStyle/>
          <a:p>
            <a:pPr marL="514350" indent="-514350" algn="ctr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sz="3200" dirty="0" smtClean="0">
                <a:solidFill>
                  <a:srgbClr val="00B0F0"/>
                </a:solidFill>
              </a:rPr>
              <a:t>2. </a:t>
            </a:r>
            <a:r>
              <a:rPr kumimoji="1" lang="zh-CN" altLang="en-US" sz="3200" dirty="0" smtClean="0">
                <a:solidFill>
                  <a:srgbClr val="00B0F0"/>
                </a:solidFill>
              </a:rPr>
              <a:t>寄存器寻址</a:t>
            </a:r>
            <a:endParaRPr kumimoji="1" lang="en-US" altLang="zh-CN" sz="3200" dirty="0" smtClean="0">
              <a:solidFill>
                <a:srgbClr val="00B0F0"/>
              </a:solidFill>
            </a:endParaRPr>
          </a:p>
          <a:p>
            <a:pPr marL="363855" indent="-363855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dirty="0" smtClean="0"/>
              <a:t>操作数在寄存器中的寻址方式，寄存器间、寄存器与存储器间可以互相传送数据。</a:t>
            </a:r>
            <a:endParaRPr kumimoji="1" lang="en-US" altLang="zh-CN" sz="2600" dirty="0" smtClean="0"/>
          </a:p>
          <a:p>
            <a:pPr>
              <a:spcBef>
                <a:spcPts val="2400"/>
              </a:spcBef>
              <a:buNone/>
            </a:pPr>
            <a:r>
              <a:rPr lang="zh-CN" altLang="en-US" sz="2600" dirty="0" smtClean="0">
                <a:solidFill>
                  <a:srgbClr val="00CCFF"/>
                </a:solidFill>
              </a:rPr>
              <a:t>例</a:t>
            </a:r>
            <a:r>
              <a:rPr lang="en-US" sz="2600" dirty="0" smtClean="0">
                <a:solidFill>
                  <a:srgbClr val="00CCFF"/>
                </a:solidFill>
              </a:rPr>
              <a:t>14.2</a:t>
            </a:r>
            <a:endParaRPr lang="zh-CN" altLang="en-US" sz="2600" dirty="0" smtClean="0">
              <a:solidFill>
                <a:srgbClr val="00CCFF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sz="2600" dirty="0" smtClean="0"/>
              <a:t> MOV    EAX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EBX		</a:t>
            </a:r>
            <a:r>
              <a:rPr lang="en-US" sz="2600" dirty="0" smtClean="0">
                <a:solidFill>
                  <a:srgbClr val="00CCFF"/>
                </a:solidFill>
              </a:rPr>
              <a:t>;EAX</a:t>
            </a:r>
            <a:r>
              <a:rPr lang="zh-CN" altLang="en-US" sz="2600" dirty="0" smtClean="0">
                <a:solidFill>
                  <a:srgbClr val="00CCFF"/>
                </a:solidFill>
              </a:rPr>
              <a:t>←</a:t>
            </a:r>
            <a:r>
              <a:rPr lang="en-US" sz="2600" dirty="0" smtClean="0">
                <a:solidFill>
                  <a:srgbClr val="00CCFF"/>
                </a:solidFill>
              </a:rPr>
              <a:t>EBX</a:t>
            </a:r>
            <a:endParaRPr lang="zh-CN" altLang="en-US" sz="2600" dirty="0" smtClean="0">
              <a:solidFill>
                <a:srgbClr val="00CCFF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sz="2600" dirty="0" smtClean="0"/>
              <a:t> MOV    M_DWORD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EDX</a:t>
            </a: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CCFF"/>
                </a:solidFill>
                <a:ea typeface="楷体_GB2312" pitchFamily="49" charset="-122"/>
              </a:rPr>
              <a:t>;</a:t>
            </a:r>
            <a:r>
              <a:rPr lang="zh-CN" altLang="en-US" sz="2600" dirty="0" smtClean="0">
                <a:solidFill>
                  <a:srgbClr val="00CCFF"/>
                </a:solidFill>
                <a:ea typeface="楷体_GB2312" pitchFamily="49" charset="-122"/>
              </a:rPr>
              <a:t>存储单元←</a:t>
            </a:r>
            <a:r>
              <a:rPr lang="en-US" sz="2600" dirty="0" smtClean="0">
                <a:solidFill>
                  <a:srgbClr val="00CCFF"/>
                </a:solidFill>
                <a:ea typeface="楷体_GB2312" pitchFamily="49" charset="-122"/>
              </a:rPr>
              <a:t>EDX</a:t>
            </a:r>
            <a:endParaRPr lang="zh-CN" altLang="en-US" sz="2600" dirty="0" smtClean="0">
              <a:solidFill>
                <a:srgbClr val="00CCFF"/>
              </a:solidFill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400" dirty="0" smtClean="0">
                <a:solidFill>
                  <a:srgbClr val="FF66FF"/>
                </a:solidFill>
              </a:rPr>
              <a:t>注意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ea typeface="楷体_GB2312" pitchFamily="49" charset="-122"/>
              </a:rPr>
              <a:t>对于</a:t>
            </a:r>
            <a:r>
              <a:rPr lang="en-US" sz="2400" dirty="0" smtClean="0">
                <a:ea typeface="楷体_GB2312" pitchFamily="49" charset="-122"/>
              </a:rPr>
              <a:t>MOV</a:t>
            </a:r>
            <a:r>
              <a:rPr lang="zh-CN" altLang="en-US" sz="2400" dirty="0" smtClean="0">
                <a:ea typeface="楷体_GB2312" pitchFamily="49" charset="-122"/>
              </a:rPr>
              <a:t>指令，目标操作数与源操作数的长度必须一致，段寄存器之间不能传送数据，</a:t>
            </a:r>
            <a:r>
              <a:rPr lang="en-US" sz="2400" dirty="0" smtClean="0">
                <a:ea typeface="楷体_GB2312" pitchFamily="49" charset="-122"/>
              </a:rPr>
              <a:t>CS</a:t>
            </a:r>
            <a:r>
              <a:rPr lang="zh-CN" altLang="en-US" sz="2400" dirty="0" smtClean="0">
                <a:ea typeface="楷体_GB2312" pitchFamily="49" charset="-122"/>
              </a:rPr>
              <a:t>不能作目的操作数。</a:t>
            </a:r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6686"/>
            <a:ext cx="8004175" cy="5588000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ts val="600"/>
              </a:spcBef>
              <a:buNone/>
              <a:tabLst>
                <a:tab pos="0" algn="l"/>
              </a:tabLst>
              <a:defRPr/>
            </a:pPr>
            <a:r>
              <a:rPr kumimoji="1" lang="en-US" altLang="zh-CN" sz="3200" dirty="0" smtClean="0">
                <a:solidFill>
                  <a:srgbClr val="00B0F0"/>
                </a:solidFill>
              </a:rPr>
              <a:t>3. </a:t>
            </a:r>
            <a:r>
              <a:rPr kumimoji="1" lang="zh-CN" altLang="en-US" sz="3200" dirty="0" smtClean="0">
                <a:solidFill>
                  <a:srgbClr val="00B0F0"/>
                </a:solidFill>
              </a:rPr>
              <a:t>存储器寻址</a:t>
            </a:r>
            <a:endParaRPr kumimoji="1" lang="en-US" altLang="zh-CN" sz="3200" dirty="0" smtClean="0">
              <a:solidFill>
                <a:srgbClr val="00B0F0"/>
              </a:solidFill>
            </a:endParaRPr>
          </a:p>
          <a:p>
            <a:pPr marL="363855" indent="-327025" algn="just" eaLnBrk="1" hangingPunct="1"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/>
            </a:pPr>
            <a:r>
              <a:rPr kumimoji="1" lang="zh-CN" altLang="en-US" sz="2600" dirty="0" smtClean="0"/>
              <a:t>操作数放在存储器中，需用不同方法求得它的物理地址，来获得操作数。</a:t>
            </a:r>
            <a:endParaRPr kumimoji="1" lang="en-US" altLang="zh-CN" sz="2600" dirty="0" smtClean="0"/>
          </a:p>
          <a:p>
            <a:pPr marL="363855" indent="-327025" algn="just"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/>
            </a:pPr>
            <a:r>
              <a:rPr lang="zh-CN" altLang="en-US" sz="2600" dirty="0" smtClean="0"/>
              <a:t>保护模式下，计算机会根据</a:t>
            </a:r>
            <a:r>
              <a:rPr lang="zh-CN" altLang="en-US" sz="2600" dirty="0" smtClean="0">
                <a:solidFill>
                  <a:srgbClr val="00CCFF"/>
                </a:solidFill>
              </a:rPr>
              <a:t>逻辑地址</a:t>
            </a:r>
            <a:r>
              <a:rPr lang="zh-CN" altLang="en-US" sz="2600" dirty="0" smtClean="0"/>
              <a:t>，自动计算出</a:t>
            </a:r>
            <a:r>
              <a:rPr lang="zh-CN" altLang="en-US" sz="2600" dirty="0" smtClean="0">
                <a:solidFill>
                  <a:srgbClr val="00CCFF"/>
                </a:solidFill>
              </a:rPr>
              <a:t>线性地址</a:t>
            </a:r>
            <a:r>
              <a:rPr lang="zh-CN" altLang="en-US" sz="2600" dirty="0" smtClean="0"/>
              <a:t>，并把它转换成</a:t>
            </a:r>
            <a:r>
              <a:rPr lang="zh-CN" altLang="en-US" sz="2600" dirty="0" smtClean="0">
                <a:solidFill>
                  <a:srgbClr val="00CCFF"/>
                </a:solidFill>
              </a:rPr>
              <a:t>物理地址</a:t>
            </a:r>
            <a:r>
              <a:rPr lang="zh-CN" altLang="en-US" sz="2600" dirty="0" smtClean="0"/>
              <a:t>，再从中取出存储器操作数，或者将别的操作数送入该存储单元。</a:t>
            </a:r>
            <a:endParaRPr lang="zh-CN" altLang="en-US" sz="2600" dirty="0" smtClean="0"/>
          </a:p>
          <a:p>
            <a:pPr marL="363855" indent="-327025" algn="just"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/>
            </a:pPr>
            <a:r>
              <a:rPr lang="zh-CN" altLang="en-US" sz="2600" dirty="0" smtClean="0"/>
              <a:t>逻辑地址由段选择子和偏移地址组成，可用“</a:t>
            </a:r>
            <a:r>
              <a:rPr lang="zh-CN" altLang="en-US" sz="2600" dirty="0" smtClean="0">
                <a:solidFill>
                  <a:srgbClr val="00CCFF"/>
                </a:solidFill>
              </a:rPr>
              <a:t>段寄存器：偏移量</a:t>
            </a:r>
            <a:r>
              <a:rPr lang="zh-CN" altLang="en-US" sz="2600" dirty="0" smtClean="0"/>
              <a:t>”来表示，并用显式、隐式或默认方式来指定段寄存器。</a:t>
            </a:r>
            <a:endParaRPr lang="en-US" altLang="zh-CN" sz="2600" dirty="0" smtClean="0"/>
          </a:p>
          <a:p>
            <a:pPr marL="363855" indent="-327025" algn="just"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/>
            </a:pPr>
            <a:r>
              <a:rPr lang="zh-CN" altLang="en-US" sz="2600" dirty="0" smtClean="0"/>
              <a:t>由段选择子从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或</a:t>
            </a:r>
            <a:r>
              <a:rPr lang="en-US" sz="2600" dirty="0" smtClean="0"/>
              <a:t>LDT</a:t>
            </a:r>
            <a:r>
              <a:rPr lang="zh-CN" altLang="en-US" sz="2600" dirty="0" smtClean="0"/>
              <a:t>表中找到段描述符，获得段基地址等信息。</a:t>
            </a:r>
            <a:r>
              <a:rPr lang="zh-CN" altLang="en-US" sz="2600" dirty="0" smtClean="0">
                <a:solidFill>
                  <a:srgbClr val="00CCFF"/>
                </a:solidFill>
              </a:rPr>
              <a:t>段基地址加上偏移地址等于物理地址。</a:t>
            </a:r>
            <a:endParaRPr kumimoji="1" lang="zh-CN" altLang="en-US" sz="2600" dirty="0" smtClean="0">
              <a:solidFill>
                <a:srgbClr val="00CCFF"/>
              </a:solidFill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971" y="1146630"/>
            <a:ext cx="7641771" cy="4194628"/>
          </a:xfrm>
        </p:spPr>
        <p:txBody>
          <a:bodyPr>
            <a:normAutofit/>
          </a:bodyPr>
          <a:lstStyle/>
          <a:p>
            <a:pPr marL="262255" indent="-225425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/>
            </a:pPr>
            <a:r>
              <a:rPr lang="zh-CN" altLang="en-US" sz="2600" dirty="0" smtClean="0"/>
              <a:t>偏移地址的计算公式：</a:t>
            </a:r>
            <a:endParaRPr lang="zh-CN" altLang="en-US" sz="2600" dirty="0" smtClean="0"/>
          </a:p>
          <a:p>
            <a:pPr algn="ctr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dirty="0" smtClean="0">
                <a:solidFill>
                  <a:srgbClr val="00CCFF"/>
                </a:solidFill>
              </a:rPr>
              <a:t>偏移地址 </a:t>
            </a:r>
            <a:r>
              <a:rPr kumimoji="1" lang="en-US" altLang="zh-CN" sz="2600" dirty="0" smtClean="0">
                <a:solidFill>
                  <a:srgbClr val="00CCFF"/>
                </a:solidFill>
              </a:rPr>
              <a:t>= </a:t>
            </a:r>
            <a:r>
              <a:rPr kumimoji="1" lang="zh-CN" altLang="en-US" sz="2600" dirty="0" smtClean="0">
                <a:solidFill>
                  <a:srgbClr val="00CCFF"/>
                </a:solidFill>
              </a:rPr>
              <a:t>基址 </a:t>
            </a:r>
            <a:r>
              <a:rPr kumimoji="1" lang="en-US" altLang="zh-CN" sz="2600" dirty="0" smtClean="0">
                <a:solidFill>
                  <a:srgbClr val="00CCFF"/>
                </a:solidFill>
              </a:rPr>
              <a:t>+ </a:t>
            </a:r>
            <a:r>
              <a:rPr kumimoji="1" lang="zh-CN" altLang="en-US" sz="2600" dirty="0" smtClean="0">
                <a:solidFill>
                  <a:srgbClr val="00CCFF"/>
                </a:solidFill>
              </a:rPr>
              <a:t>变址</a:t>
            </a:r>
            <a:r>
              <a:rPr kumimoji="1" lang="zh-CN" altLang="en-US" sz="2600" dirty="0" smtClean="0">
                <a:solidFill>
                  <a:srgbClr val="00CCFF"/>
                </a:solidFill>
                <a:sym typeface="Symbol" panose="05050102010706020507"/>
              </a:rPr>
              <a:t></a:t>
            </a:r>
            <a:r>
              <a:rPr kumimoji="1" lang="zh-CN" altLang="en-US" sz="2600" dirty="0" smtClean="0">
                <a:solidFill>
                  <a:srgbClr val="00CCFF"/>
                </a:solidFill>
              </a:rPr>
              <a:t>比例因子 </a:t>
            </a:r>
            <a:r>
              <a:rPr kumimoji="1" lang="en-US" altLang="zh-CN" sz="2600" dirty="0" smtClean="0">
                <a:solidFill>
                  <a:srgbClr val="00CCFF"/>
                </a:solidFill>
              </a:rPr>
              <a:t>+ </a:t>
            </a:r>
            <a:r>
              <a:rPr kumimoji="1" lang="zh-CN" altLang="en-US" sz="2600" dirty="0" smtClean="0">
                <a:solidFill>
                  <a:srgbClr val="00CCFF"/>
                </a:solidFill>
              </a:rPr>
              <a:t>位移量</a:t>
            </a:r>
            <a:endParaRPr kumimoji="1" lang="zh-CN" altLang="en-US" sz="2600" dirty="0" smtClean="0">
              <a:solidFill>
                <a:srgbClr val="00CCFF"/>
              </a:solidFill>
            </a:endParaRPr>
          </a:p>
          <a:p>
            <a:pPr marL="262255" indent="-225425" eaLnBrk="1" hangingPunct="1">
              <a:spcBef>
                <a:spcPts val="1200"/>
              </a:spcBef>
              <a:buClr>
                <a:srgbClr val="FF66FF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dirty="0" smtClean="0"/>
              <a:t>基址寄存器：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EAX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RBX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ECX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EDX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EBP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endParaRPr kumimoji="1" lang="en-US" altLang="zh-CN" sz="2600" dirty="0" smtClean="0">
              <a:solidFill>
                <a:srgbClr val="02EE02"/>
              </a:solidFill>
            </a:endParaRPr>
          </a:p>
          <a:p>
            <a:pPr marL="262255" indent="-225425" eaLnBrk="1" hangingPunct="1">
              <a:spcBef>
                <a:spcPts val="1200"/>
              </a:spcBef>
              <a:buClr>
                <a:srgbClr val="FF66FF"/>
              </a:buClr>
              <a:buNone/>
              <a:defRPr/>
            </a:pPr>
            <a:r>
              <a:rPr kumimoji="1" lang="en-US" altLang="zh-CN" sz="2600" dirty="0" smtClean="0">
                <a:solidFill>
                  <a:srgbClr val="02EE02"/>
                </a:solidFill>
              </a:rPr>
              <a:t>                           ESP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EDI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ESI</a:t>
            </a:r>
            <a:endParaRPr kumimoji="1" lang="en-US" altLang="zh-CN" sz="2600" dirty="0" smtClean="0">
              <a:solidFill>
                <a:srgbClr val="02EE02"/>
              </a:solidFill>
            </a:endParaRPr>
          </a:p>
          <a:p>
            <a:pPr marL="262255" indent="-225425" eaLnBrk="1" hangingPunct="1"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dirty="0" smtClean="0"/>
              <a:t>变址寄存器：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EAX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RBX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ECX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EDX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EBP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endParaRPr kumimoji="1" lang="en-US" altLang="zh-CN" sz="2600" dirty="0" smtClean="0">
              <a:solidFill>
                <a:srgbClr val="02EE02"/>
              </a:solidFill>
            </a:endParaRPr>
          </a:p>
          <a:p>
            <a:pPr marL="262255" indent="-225425" eaLnBrk="1" hangingPunct="1">
              <a:spcBef>
                <a:spcPts val="600"/>
              </a:spcBef>
              <a:buClr>
                <a:srgbClr val="FF66FF"/>
              </a:buClr>
              <a:buNone/>
              <a:defRPr/>
            </a:pPr>
            <a:r>
              <a:rPr kumimoji="1" lang="en-US" altLang="zh-CN" sz="2600" dirty="0" smtClean="0">
                <a:solidFill>
                  <a:srgbClr val="02EE02"/>
                </a:solidFill>
              </a:rPr>
              <a:t>                           EDI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ESI</a:t>
            </a:r>
            <a:endParaRPr kumimoji="1" lang="en-US" altLang="zh-CN" sz="2600" dirty="0" smtClean="0">
              <a:solidFill>
                <a:srgbClr val="02EE02"/>
              </a:solidFill>
            </a:endParaRPr>
          </a:p>
          <a:p>
            <a:pPr marL="262255" indent="-225425" eaLnBrk="1" hangingPunct="1"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dirty="0" smtClean="0"/>
              <a:t>比例因子</a:t>
            </a:r>
            <a:r>
              <a:rPr kumimoji="1" lang="en-US" altLang="zh-CN" sz="2600" dirty="0" smtClean="0"/>
              <a:t>: 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    1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2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4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、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8</a:t>
            </a:r>
            <a:endParaRPr kumimoji="1" lang="en-US" altLang="zh-CN" sz="2600" dirty="0" smtClean="0">
              <a:solidFill>
                <a:srgbClr val="02EE02"/>
              </a:solidFill>
            </a:endParaRPr>
          </a:p>
          <a:p>
            <a:pPr marL="262255" indent="-225425" eaLnBrk="1" hangingPunct="1">
              <a:spcBef>
                <a:spcPts val="600"/>
              </a:spcBef>
              <a:buClr>
                <a:srgbClr val="FF66FF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dirty="0" smtClean="0"/>
              <a:t>位移量：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 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8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位</a:t>
            </a:r>
            <a:r>
              <a:rPr kumimoji="1" lang="en-US" altLang="zh-CN" sz="2600" dirty="0" smtClean="0">
                <a:solidFill>
                  <a:srgbClr val="02EE02"/>
                </a:solidFill>
              </a:rPr>
              <a:t>/32</a:t>
            </a:r>
            <a:r>
              <a:rPr kumimoji="1" lang="zh-CN" altLang="en-US" sz="2600" dirty="0" smtClean="0">
                <a:solidFill>
                  <a:srgbClr val="02EE02"/>
                </a:solidFill>
              </a:rPr>
              <a:t>位立即数 </a:t>
            </a:r>
            <a:endParaRPr kumimoji="1" lang="zh-CN" altLang="en-US" sz="2600" dirty="0" smtClean="0">
              <a:solidFill>
                <a:srgbClr val="02EE02"/>
              </a:solidFill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257" y="753609"/>
            <a:ext cx="7975600" cy="1143000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</a:pPr>
            <a:r>
              <a:rPr kumimoji="1" lang="en-US" altLang="zh-CN" dirty="0" smtClean="0">
                <a:solidFill>
                  <a:srgbClr val="00B0F0"/>
                </a:solidFill>
                <a:ea typeface="+mn-ea"/>
              </a:rPr>
              <a:t>14.1  80386</a:t>
            </a:r>
            <a:r>
              <a:rPr kumimoji="1" lang="zh-CN" altLang="en-US" dirty="0" smtClean="0">
                <a:solidFill>
                  <a:srgbClr val="00B0F0"/>
                </a:solidFill>
                <a:ea typeface="+mn-ea"/>
              </a:rPr>
              <a:t>新增指令和程序设计</a:t>
            </a:r>
            <a:endParaRPr kumimoji="1" lang="en-US" altLang="zh-CN" dirty="0">
              <a:solidFill>
                <a:srgbClr val="00B0F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686" y="2481942"/>
            <a:ext cx="5718629" cy="24819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14.1.1  80386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的寻址方式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FF3300"/>
                </a:solidFill>
                <a:ea typeface="楷体_GB2312" pitchFamily="49" charset="-122"/>
              </a:rPr>
              <a:t>14.1.2  80386</a:t>
            </a:r>
            <a:r>
              <a:rPr lang="zh-CN" altLang="en-US" sz="3600" dirty="0" smtClean="0">
                <a:solidFill>
                  <a:srgbClr val="FF3300"/>
                </a:solidFill>
                <a:ea typeface="楷体_GB2312" pitchFamily="49" charset="-122"/>
              </a:rPr>
              <a:t>的新增指令</a:t>
            </a:r>
            <a:endParaRPr lang="en-US" altLang="zh-CN" sz="3600" dirty="0" smtClean="0">
              <a:solidFill>
                <a:srgbClr val="FF33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14.1.3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程序设计实例</a:t>
            </a:r>
            <a:endParaRPr lang="zh-CN" altLang="en-US" sz="3600" dirty="0">
              <a:solidFill>
                <a:srgbClr val="CCCC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5984</Words>
  <Application>WPS 演示</Application>
  <PresentationFormat>全屏显示(4:3)</PresentationFormat>
  <Paragraphs>296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宋体</vt:lpstr>
      <vt:lpstr>Wingdings</vt:lpstr>
      <vt:lpstr>仿宋_GB2312</vt:lpstr>
      <vt:lpstr>Times New Roman</vt:lpstr>
      <vt:lpstr>楷体_GB2312</vt:lpstr>
      <vt:lpstr>Wingdings 2</vt:lpstr>
      <vt:lpstr>Arial</vt:lpstr>
      <vt:lpstr>方正姚体</vt:lpstr>
      <vt:lpstr>黑体</vt:lpstr>
      <vt:lpstr>华文中宋</vt:lpstr>
      <vt:lpstr>Wingdings 2</vt:lpstr>
      <vt:lpstr>Symbol</vt:lpstr>
      <vt:lpstr>仿宋</vt:lpstr>
      <vt:lpstr>微软雅黑</vt:lpstr>
      <vt:lpstr>Arial Unicode MS</vt:lpstr>
      <vt:lpstr>新宋体</vt:lpstr>
      <vt:lpstr>Wingdings 3</vt:lpstr>
      <vt:lpstr>Wingdings 3</vt:lpstr>
      <vt:lpstr>技巧</vt:lpstr>
      <vt:lpstr>第14章   32位机指令系统和程序设计</vt:lpstr>
      <vt:lpstr>PowerPoint 演示文稿</vt:lpstr>
      <vt:lpstr>PowerPoint 演示文稿</vt:lpstr>
      <vt:lpstr>14.1  80386新增指令和程序设计</vt:lpstr>
      <vt:lpstr>14.1.1  80386的寻址方式</vt:lpstr>
      <vt:lpstr>PowerPoint 演示文稿</vt:lpstr>
      <vt:lpstr>PowerPoint 演示文稿</vt:lpstr>
      <vt:lpstr>PowerPoint 演示文稿</vt:lpstr>
      <vt:lpstr>14.1  80386新增指令和程序设计</vt:lpstr>
      <vt:lpstr>14.1.2  80386的新增指令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字符串操作指令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 位处理指令</vt:lpstr>
      <vt:lpstr>PowerPoint 演示文稿</vt:lpstr>
      <vt:lpstr>PowerPoint 演示文稿</vt:lpstr>
      <vt:lpstr>PowerPoint 演示文稿</vt:lpstr>
      <vt:lpstr>14.1  80386新增指令和程序设计</vt:lpstr>
      <vt:lpstr>14.1.3  程序设计实例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zhaowb1394026140</cp:lastModifiedBy>
  <cp:revision>388</cp:revision>
  <cp:lastPrinted>2002-10-24T04:46:00Z</cp:lastPrinted>
  <dcterms:created xsi:type="dcterms:W3CDTF">2002-05-13T07:48:00Z</dcterms:created>
  <dcterms:modified xsi:type="dcterms:W3CDTF">2018-11-05T09:04:57Z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