
<file path=[Content_Types].xml><?xml version="1.0" encoding="utf-8"?>
<Types xmlns="http://schemas.openxmlformats.org/package/2006/content-types">
  <Default Extension="jpeg" ContentType="image/jpe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74" r:id="rId3"/>
    <p:sldId id="704" r:id="rId4"/>
    <p:sldId id="754" r:id="rId5"/>
    <p:sldId id="756" r:id="rId6"/>
    <p:sldId id="755" r:id="rId7"/>
    <p:sldId id="753" r:id="rId8"/>
    <p:sldId id="757" r:id="rId9"/>
    <p:sldId id="750" r:id="rId10"/>
    <p:sldId id="744" r:id="rId11"/>
    <p:sldId id="751" r:id="rId12"/>
    <p:sldId id="752" r:id="rId13"/>
    <p:sldId id="749" r:id="rId14"/>
    <p:sldId id="742" r:id="rId15"/>
    <p:sldId id="747" r:id="rId16"/>
    <p:sldId id="743" r:id="rId17"/>
    <p:sldId id="740" r:id="rId18"/>
    <p:sldId id="739" r:id="rId19"/>
    <p:sldId id="748" r:id="rId20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FF99"/>
    <a:srgbClr val="FF66FF"/>
    <a:srgbClr val="00FF00"/>
    <a:srgbClr val="33CCFF"/>
    <a:srgbClr val="FF9933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81" d="100"/>
          <a:sy n="81" d="100"/>
        </p:scale>
        <p:origin x="-960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4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15.1 PC/XT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机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794500" y="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15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微型机系统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15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60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微型计算机系统结构</a:t>
            </a:r>
            <a:endParaRPr lang="zh-CN" altLang="en-US" sz="6000" kern="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8700" y="584200"/>
            <a:ext cx="3911600" cy="600075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地址信号分三路送地址总线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AB: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74LS373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锁存后送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 algn="just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总是地址信号，用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74LS244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缓冲后送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9725" indent="-339725" algn="just">
              <a:lnSpc>
                <a:spcPct val="110000"/>
              </a:lnSpc>
              <a:spcBef>
                <a:spcPts val="600"/>
              </a:spcBef>
              <a:buNone/>
              <a:tabLst>
                <a:tab pos="457200" algn="l"/>
              </a:tabLst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上的信号要经过地址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数据分离后才能送出。即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0" indent="-234950" algn="just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先出现低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74LS373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锁存后送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0" indent="-234950" algn="just">
              <a:lnSpc>
                <a:spcPct val="11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后出现的是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，经双向数据缓冲器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74LS245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驱动后送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15.1-f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317500"/>
            <a:ext cx="4222750" cy="65405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6700" y="762000"/>
            <a:ext cx="2266950" cy="5734050"/>
          </a:xfrm>
        </p:spPr>
        <p:txBody>
          <a:bodyPr>
            <a:normAutofit/>
          </a:bodyPr>
          <a:lstStyle/>
          <a:p>
            <a:pPr marL="176530" indent="-176530" algn="just">
              <a:spcBef>
                <a:spcPts val="600"/>
              </a:spcBef>
              <a:buClr>
                <a:srgbClr val="33CCFF"/>
              </a:buClr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控制总线还需要控制主板上的其它电路。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Clr>
                <a:srgbClr val="33CCFF"/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位地址需经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74LS244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进一步驱动后形成地址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供其它电路使用。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spcBef>
                <a:spcPts val="600"/>
              </a:spcBef>
              <a:buClr>
                <a:srgbClr val="33CCFF"/>
              </a:buClr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位数据需经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74LS245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驱动后形成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XD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-XD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，再送到其它电路和存储器去。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3" descr="15.1-f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95300"/>
            <a:ext cx="6618231" cy="63627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15.1-f2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495300"/>
            <a:ext cx="6618231" cy="6362700"/>
          </a:xfrm>
        </p:spPr>
      </p:pic>
      <p:sp>
        <p:nvSpPr>
          <p:cNvPr id="3" name="矩形 2"/>
          <p:cNvSpPr/>
          <p:nvPr/>
        </p:nvSpPr>
        <p:spPr>
          <a:xfrm>
            <a:off x="6750050" y="410081"/>
            <a:ext cx="2082800" cy="644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buClr>
                <a:srgbClr val="33CCFF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控制、地址和数据总线信号被送到扩展槽上，组成</a:t>
            </a:r>
            <a:r>
              <a:rPr lang="en-US" b="1" dirty="0" smtClean="0">
                <a:solidFill>
                  <a:srgbClr val="FFFF00"/>
                </a:solidFill>
                <a:latin typeface="+mj-ea"/>
                <a:ea typeface="+mj-ea"/>
              </a:rPr>
              <a:t>62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芯的</a:t>
            </a:r>
            <a:r>
              <a:rPr lang="en-US" b="1" dirty="0" smtClean="0">
                <a:solidFill>
                  <a:srgbClr val="FFFF00"/>
                </a:solidFill>
                <a:latin typeface="+mj-ea"/>
                <a:ea typeface="+mj-ea"/>
              </a:rPr>
              <a:t>PC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系统总线信号，在那里还要经过驱动后才能使用。</a:t>
            </a:r>
            <a:endParaRPr lang="en-US" altLang="zh-CN" b="1" dirty="0" smtClean="0">
              <a:solidFill>
                <a:srgbClr val="FFFF00"/>
              </a:solidFill>
              <a:latin typeface="+mj-ea"/>
              <a:ea typeface="+mj-ea"/>
            </a:endParaRPr>
          </a:p>
          <a:p>
            <a:pPr marL="234950" indent="-234950">
              <a:spcBef>
                <a:spcPts val="600"/>
              </a:spcBef>
              <a:buClr>
                <a:srgbClr val="33CCFF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latin typeface="+mj-ea"/>
                <a:ea typeface="+mj-ea"/>
              </a:rPr>
              <a:t>8088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经</a:t>
            </a:r>
            <a:r>
              <a:rPr lang="en-US" b="1" dirty="0" smtClean="0">
                <a:solidFill>
                  <a:srgbClr val="FFFF00"/>
                </a:solidFill>
                <a:latin typeface="+mj-ea"/>
                <a:ea typeface="+mj-ea"/>
              </a:rPr>
              <a:t>PC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总线和扩展槽上的</a:t>
            </a:r>
            <a:r>
              <a:rPr lang="en-US" b="1" dirty="0" smtClean="0">
                <a:solidFill>
                  <a:srgbClr val="FFFF00"/>
                </a:solidFill>
                <a:latin typeface="+mj-ea"/>
                <a:ea typeface="+mj-ea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端口以及</a:t>
            </a:r>
            <a:r>
              <a:rPr lang="en-US" b="1" dirty="0" smtClean="0">
                <a:solidFill>
                  <a:srgbClr val="FFFF00"/>
                </a:solidFill>
                <a:latin typeface="+mj-ea"/>
                <a:ea typeface="+mj-ea"/>
              </a:rPr>
              <a:t>RAM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latin typeface="+mj-ea"/>
                <a:ea typeface="+mj-ea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latin typeface="+mj-ea"/>
                <a:ea typeface="+mj-ea"/>
              </a:rPr>
              <a:t>进行通信。</a:t>
            </a:r>
            <a:endParaRPr lang="zh-CN" altLang="en-US" b="1" dirty="0" smtClean="0">
              <a:solidFill>
                <a:srgbClr val="FFFF00"/>
              </a:solidFill>
              <a:latin typeface="+mj-ea"/>
              <a:ea typeface="+mj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93850" y="2451100"/>
            <a:ext cx="5556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sz="40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.1.2  </a:t>
            </a:r>
            <a:r>
              <a:rPr lang="zh-CN" altLang="en-US" sz="40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接口部件子系统</a:t>
            </a:r>
            <a:endParaRPr lang="en-US" altLang="zh-CN" sz="40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806450"/>
            <a:ext cx="8229600" cy="568960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接口部件子系统由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74LS138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译码器和一组可编程接口芯片组成，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74LS138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对这些接口芯片进行编址，生成片选信号。端口地址分配表见第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章的表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译码器输出端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Y0-Y5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分别连接以下接口芯片：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8237A-5 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控制器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74LS670 DMA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页寄存器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中断控制器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8253-5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定时器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计数器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8255A-5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通用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接口芯片</a:t>
            </a:r>
            <a:endParaRPr lang="zh-CN" altLang="en-US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>
              <a:buFont typeface="Wingdings 3" panose="05040102010807070707" pitchFamily="18" charset="2"/>
              <a:buChar char="u"/>
            </a:pP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这些可编程接口芯片的工作原理以及它们在</a:t>
            </a:r>
            <a:r>
              <a:rPr lang="en-US" altLang="zh-CN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solidFill>
                  <a:srgbClr val="FF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机中的作用，前面的章节中都作了详细介绍。</a:t>
            </a:r>
            <a:endParaRPr lang="zh-CN" altLang="en-US" dirty="0" smtClean="0">
              <a:solidFill>
                <a:srgbClr val="FF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82750" y="2451100"/>
            <a:ext cx="5467350" cy="898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0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15.1.3  </a:t>
            </a:r>
            <a:r>
              <a:rPr lang="zh-CN" altLang="en-US" sz="40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存储器子系统</a:t>
            </a:r>
            <a:endParaRPr lang="en-US" altLang="zh-CN" sz="40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450850"/>
            <a:ext cx="8229600" cy="1333500"/>
          </a:xfrm>
        </p:spPr>
        <p:txBody>
          <a:bodyPr>
            <a:normAutofit/>
          </a:bodyPr>
          <a:lstStyle/>
          <a:p>
            <a:pPr algn="just"/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位地址，可寻址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存储空间，每个存储单元存放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字节数据，存储容量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字节，即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1024KB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，地址范围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00000H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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FFFFFH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16100" y="1711529"/>
            <a:ext cx="4711700" cy="514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39800"/>
            <a:ext cx="8337550" cy="5369560"/>
          </a:xfrm>
        </p:spPr>
        <p:txBody>
          <a:bodyPr/>
          <a:lstStyle/>
          <a:p>
            <a:pPr algn="just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字节存储空间分为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个区域</a:t>
            </a: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lvl="0" indent="-186055" algn="just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常规内存区，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640KB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00000H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9FFFFH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/>
            </a:endParaRPr>
          </a:p>
          <a:p>
            <a:pPr marL="186055" lvl="0" indent="-186055" algn="just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运行操作系统和应用程序，存放数据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/>
            </a:endParaRPr>
          </a:p>
          <a:p>
            <a:pPr marL="186055" lvl="0" indent="-186055" algn="just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其中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1KB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00000H003FFH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）为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BIOS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数据区，存放中断矢量表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缓冲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055" lvl="0" indent="-186055" algn="just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字符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图形显示缓冲区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128KB,  A0000H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BFFFFH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86055" indent="-186055"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各种显示器要求的缓冲区大小不同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541401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ROM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256KB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存储空间，用途：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lvl="0" indent="-176530"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区，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192KB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lvl="0" indent="-17653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安装各种显卡以及其它外设（如磁盘驱动器）和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扩展卡的控制程序。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lvl="0" indent="-17653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解释程序，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32KB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lvl="0" indent="-17653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固化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BASIC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解释程序，供没有磁盘的用户使用。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lvl="0" indent="-176530"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8KB</a:t>
            </a:r>
            <a:endParaRPr lang="en-US" altLang="zh-CN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176530" lvl="0" indent="-176530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固化操作系统中的基本输入输出程序，即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 BIOS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 bwMode="auto">
          <a:xfrm>
            <a:off x="793750" y="806450"/>
            <a:ext cx="7200900" cy="519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本章主要内容</a:t>
            </a:r>
            <a:r>
              <a:rPr lang="en-US" altLang="zh-CN" sz="4000" b="1" dirty="0" smtClean="0">
                <a:solidFill>
                  <a:srgbClr val="FF66FF"/>
                </a:solidFill>
                <a:ea typeface="楷体_GB2312" pitchFamily="49" charset="-122"/>
                <a:cs typeface="Times New Roman" panose="02020603050405020304" pitchFamily="18" charset="0"/>
              </a:rPr>
              <a:t>:</a:t>
            </a:r>
            <a:b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sz="4000" b="1" dirty="0" smtClean="0">
                <a:ea typeface="楷体_GB2312" pitchFamily="49" charset="-122"/>
                <a:cs typeface="Times New Roman" panose="02020603050405020304" pitchFamily="18" charset="0"/>
              </a:rPr>
              <a:t>   	</a:t>
            </a:r>
            <a:r>
              <a:rPr lang="en-US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§15.1  PC/XT</a:t>
            </a:r>
            <a:r>
              <a:rPr lang="zh-CN" altLang="en-US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机的系统板</a:t>
            </a:r>
            <a:r>
              <a:rPr lang="en-US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 </a:t>
            </a:r>
            <a:br>
              <a:rPr lang="en-US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   	</a:t>
            </a:r>
            <a:r>
              <a:rPr lang="zh-CN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15.2  32</a:t>
            </a:r>
            <a:r>
              <a:rPr lang="zh-CN" altLang="en-US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位微型机的典型结构</a:t>
            </a:r>
            <a:endParaRPr lang="en-US" altLang="zh-CN" sz="3600" b="1" dirty="0" smtClean="0">
              <a:solidFill>
                <a:srgbClr val="00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15.3  64</a:t>
            </a:r>
            <a:r>
              <a:rPr lang="zh-CN" altLang="en-US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位微型机</a:t>
            </a:r>
            <a:endParaRPr lang="en-US" altLang="zh-CN" sz="3600" b="1" dirty="0" smtClean="0">
              <a:solidFill>
                <a:srgbClr val="00FF00"/>
              </a:solidFill>
              <a:ea typeface="+mj-ea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    	</a:t>
            </a:r>
            <a:r>
              <a:rPr lang="zh-CN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15.4  </a:t>
            </a:r>
            <a:r>
              <a:rPr lang="zh-CN" altLang="en-US" sz="3600" b="1" dirty="0" smtClean="0">
                <a:solidFill>
                  <a:srgbClr val="00FF00"/>
                </a:solidFill>
                <a:ea typeface="+mj-ea"/>
                <a:cs typeface="Times New Roman" panose="02020603050405020304" pitchFamily="18" charset="0"/>
              </a:rPr>
              <a:t>多核处理器技术</a:t>
            </a:r>
            <a:endParaRPr lang="en-US" altLang="zh-CN" sz="3600" b="1" dirty="0" smtClean="0">
              <a:solidFill>
                <a:srgbClr val="00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91770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15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.1  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PC/XT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机的系统板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900" y="1428750"/>
            <a:ext cx="2381250" cy="38735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机基本配置：机箱，键盘，显示器等，还可配上打印机，绘图仪、调制解调器等外设，构成微型计算机系统。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 descr="Ibm_pc_xt_color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073150"/>
            <a:ext cx="6000750" cy="4718050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616700" y="1517650"/>
            <a:ext cx="226695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机箱中有</a:t>
            </a:r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块系统板（主板），并安装了电源、扬声器、</a:t>
            </a:r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10MB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硬盘驱动器，</a:t>
            </a:r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个软盘驱动器。</a:t>
            </a:r>
            <a:endParaRPr lang="en-US" altLang="zh-CN" b="1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主板上安装了</a:t>
            </a:r>
            <a:r>
              <a:rPr lang="en-US" altLang="zh-CN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8088 CPU</a:t>
            </a:r>
            <a:r>
              <a:rPr lang="zh-CN" altLang="en-US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、存储器以及所有元器件。</a:t>
            </a:r>
            <a:endParaRPr lang="en-US" altLang="zh-CN" b="1" dirty="0" smtClean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" name="内容占位符 3" descr="PC-XT机箱内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1473200"/>
            <a:ext cx="6278033" cy="4708525"/>
          </a:xfrm>
          <a:prstGeom prst="rect">
            <a:avLst/>
          </a:prstGeom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3250" y="673100"/>
            <a:ext cx="3003550" cy="5734050"/>
          </a:xfrm>
        </p:spPr>
        <p:txBody>
          <a:bodyPr>
            <a:normAutofit/>
          </a:bodyPr>
          <a:lstStyle/>
          <a:p>
            <a:pPr marL="0" lvl="0" indent="0" algn="just">
              <a:spcBef>
                <a:spcPts val="1200"/>
              </a:spcBef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IBM PC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机的主板照片，只有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个扩展槽，而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PC/XT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主板上有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个插槽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其余雷同。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扩展槽有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插脚，信号符合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总线标准，扩展槽中可插入外设适配器卡，也称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扩展卡，将显示器、数据采集卡、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等外设连到系统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，扩展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机的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功能。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6" name="内容占位符 4"/>
          <p:cNvSpPr txBox="1"/>
          <p:nvPr/>
        </p:nvSpPr>
        <p:spPr>
          <a:xfrm>
            <a:off x="482600" y="1739900"/>
            <a:ext cx="1155700" cy="4044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5" name="图片 4" descr="PC 5150主板照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361950"/>
            <a:ext cx="4889500" cy="6229350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5版新书\PPT设计\15章-ppt\PC-XT主板排列.T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04850" y="361950"/>
            <a:ext cx="6061645" cy="614997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061200" y="2362200"/>
            <a:ext cx="137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/>
                <a:ea typeface="+mj-ea"/>
                <a:cs typeface="Times New Roman" panose="02020603050405020304" pitchFamily="18" charset="0"/>
              </a:rPr>
              <a:t>PC/XT</a:t>
            </a:r>
            <a:endParaRPr lang="en-US" altLang="zh-CN" b="1" dirty="0" smtClean="0">
              <a:solidFill>
                <a:srgbClr val="FFFF00"/>
              </a:solidFill>
              <a:effectLst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  <a:effectLst/>
                <a:ea typeface="+mj-ea"/>
                <a:cs typeface="Times New Roman" panose="02020603050405020304" pitchFamily="18" charset="0"/>
              </a:rPr>
              <a:t>主板的</a:t>
            </a:r>
            <a:endParaRPr lang="en-US" altLang="zh-CN" b="1" dirty="0" smtClean="0">
              <a:solidFill>
                <a:srgbClr val="FFFF00"/>
              </a:solidFill>
              <a:effectLst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  <a:effectLst/>
                <a:ea typeface="+mj-ea"/>
                <a:cs typeface="Times New Roman" panose="02020603050405020304" pitchFamily="18" charset="0"/>
              </a:rPr>
              <a:t>元件排</a:t>
            </a:r>
            <a:endParaRPr lang="en-US" altLang="zh-CN" b="1" dirty="0" smtClean="0">
              <a:solidFill>
                <a:srgbClr val="FFFF00"/>
              </a:solidFill>
              <a:effectLst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  <a:effectLst/>
                <a:ea typeface="+mj-ea"/>
                <a:cs typeface="Times New Roman" panose="02020603050405020304" pitchFamily="18" charset="0"/>
              </a:rPr>
              <a:t>列图</a:t>
            </a:r>
            <a:endParaRPr lang="zh-CN" altLang="en-US" b="1" dirty="0">
              <a:solidFill>
                <a:srgbClr val="FFFF00"/>
              </a:solidFill>
              <a:effectLst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7399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子系统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5.1-f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0" y="317500"/>
            <a:ext cx="4222750" cy="65405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3100" y="317500"/>
            <a:ext cx="4114800" cy="65405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</a:t>
            </a:r>
            <a:r>
              <a:rPr lang="zh-CN" altLang="en-US" sz="2300" b="0" dirty="0" smtClean="0">
                <a:solidFill>
                  <a:srgbClr val="66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控制总线</a:t>
            </a:r>
            <a:r>
              <a:rPr lang="en-US" altLang="zh-CN" sz="2300" b="0" dirty="0" smtClean="0">
                <a:solidFill>
                  <a:srgbClr val="66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CB</a:t>
            </a:r>
            <a:endParaRPr lang="en-US" altLang="zh-CN" sz="2300" b="0" dirty="0" smtClean="0">
              <a:solidFill>
                <a:srgbClr val="66FF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</a:t>
            </a:r>
            <a:r>
              <a:rPr lang="zh-CN" altLang="en-US" sz="2300" b="0" dirty="0" smtClean="0">
                <a:solidFill>
                  <a:srgbClr val="66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地址总线</a:t>
            </a:r>
            <a:r>
              <a:rPr lang="en-US" altLang="zh-CN" sz="2300" b="0" dirty="0" smtClean="0">
                <a:solidFill>
                  <a:srgbClr val="66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AB</a:t>
            </a:r>
            <a:endParaRPr lang="en-US" sz="2300" b="0" dirty="0" smtClean="0">
              <a:solidFill>
                <a:srgbClr val="66FF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Wingdings 3" panose="05040102010807070707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2300" b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</a:t>
            </a:r>
            <a:r>
              <a:rPr lang="zh-CN" altLang="en-US" sz="2300" b="0" dirty="0" smtClean="0">
                <a:solidFill>
                  <a:srgbClr val="66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数据总线</a:t>
            </a:r>
            <a:r>
              <a:rPr lang="en-US" altLang="zh-CN" sz="2300" b="0" dirty="0" smtClean="0">
                <a:solidFill>
                  <a:srgbClr val="66FF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 3" panose="05040102010807070707"/>
              </a:rPr>
              <a:t>DB</a:t>
            </a:r>
            <a:endParaRPr lang="en-US" sz="2300" b="0" dirty="0" smtClean="0">
              <a:solidFill>
                <a:srgbClr val="66FF9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子系统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 CPU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8284A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时钟产生器、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8288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总线控制器、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74LS373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地址锁存器、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74LS244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74LS245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数据缓冲器等组成。</a:t>
            </a:r>
            <a:endParaRPr lang="en-US" altLang="zh-CN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需要时可插入</a:t>
            </a:r>
            <a:r>
              <a:rPr 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8087</a:t>
            </a:r>
            <a:r>
              <a:rPr lang="zh-CN" alt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协处理器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，它跟踪和译码每条指令，发现</a:t>
            </a:r>
            <a:r>
              <a:rPr lang="zh-CN" alt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换码符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时由它来执行指令。</a:t>
            </a:r>
            <a:endParaRPr lang="zh-CN" alt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8284A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将晶体振荡器产生的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14.31818MHz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信号分频后，向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及系统提供时钟信号、准备好信号和系统复位信号。送给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的频率是</a:t>
            </a:r>
            <a:r>
              <a:rPr 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4.77MHz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76530" algn="just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工作于</a:t>
            </a:r>
            <a:r>
              <a:rPr lang="zh-CN" alt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最大模式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，有些控制信号由</a:t>
            </a:r>
            <a:r>
              <a:rPr lang="en-US" sz="2300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8288</a:t>
            </a:r>
            <a:r>
              <a:rPr lang="zh-CN" alt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形成后送到控制总线。</a:t>
            </a:r>
            <a:endParaRPr lang="zh-CN" altLang="en-US" sz="2300" dirty="0" smtClean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1649</Words>
  <Application>WPS 演示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华文隶书</vt:lpstr>
      <vt:lpstr>楷体_GB2312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Symbol</vt:lpstr>
      <vt:lpstr>Wingdings 3</vt:lpstr>
      <vt:lpstr>微软雅黑</vt:lpstr>
      <vt:lpstr>Arial Unicode MS</vt:lpstr>
      <vt:lpstr>新宋体</vt:lpstr>
      <vt:lpstr>Lucida Sans</vt:lpstr>
      <vt:lpstr>Book Antiqua</vt:lpstr>
      <vt:lpstr>顶峰</vt:lpstr>
      <vt:lpstr>第15章 微型计算机系统结构</vt:lpstr>
      <vt:lpstr>PowerPoint 演示文稿</vt:lpstr>
      <vt:lpstr>§15.1  PC/XT机的系统板</vt:lpstr>
      <vt:lpstr>PowerPoint 演示文稿</vt:lpstr>
      <vt:lpstr>PowerPoint 演示文稿</vt:lpstr>
      <vt:lpstr>PowerPoint 演示文稿</vt:lpstr>
      <vt:lpstr>PowerPoint 演示文稿</vt:lpstr>
      <vt:lpstr>15.1.1  CPU子系统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409</cp:revision>
  <dcterms:created xsi:type="dcterms:W3CDTF">2003-06-02T09:23:00Z</dcterms:created>
  <dcterms:modified xsi:type="dcterms:W3CDTF">2018-11-05T09:07:37Z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