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574" r:id="rId3"/>
    <p:sldId id="598" r:id="rId4"/>
    <p:sldId id="745" r:id="rId5"/>
    <p:sldId id="744" r:id="rId6"/>
    <p:sldId id="743" r:id="rId7"/>
    <p:sldId id="752" r:id="rId8"/>
    <p:sldId id="755" r:id="rId9"/>
    <p:sldId id="754" r:id="rId10"/>
    <p:sldId id="753" r:id="rId11"/>
    <p:sldId id="757" r:id="rId12"/>
    <p:sldId id="741" r:id="rId13"/>
    <p:sldId id="750" r:id="rId14"/>
    <p:sldId id="749" r:id="rId15"/>
    <p:sldId id="747" r:id="rId16"/>
    <p:sldId id="758" r:id="rId17"/>
    <p:sldId id="759" r:id="rId18"/>
    <p:sldId id="763" r:id="rId19"/>
    <p:sldId id="762" r:id="rId20"/>
    <p:sldId id="742" r:id="rId21"/>
    <p:sldId id="740" r:id="rId22"/>
    <p:sldId id="767" r:id="rId23"/>
    <p:sldId id="765" r:id="rId24"/>
    <p:sldId id="739" r:id="rId25"/>
    <p:sldId id="769" r:id="rId26"/>
    <p:sldId id="770" r:id="rId27"/>
    <p:sldId id="772" r:id="rId28"/>
    <p:sldId id="774" r:id="rId29"/>
    <p:sldId id="775" r:id="rId30"/>
    <p:sldId id="777" r:id="rId31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66FF99"/>
    <a:srgbClr val="FFFF00"/>
    <a:srgbClr val="FF66FF"/>
    <a:srgbClr val="00FF00"/>
    <a:srgbClr val="FF9933"/>
    <a:srgbClr val="00CC00"/>
    <a:srgbClr val="B4B9BE"/>
    <a:srgbClr val="235CCD"/>
    <a:srgbClr val="486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649" autoAdjust="0"/>
    <p:restoredTop sz="94687" autoAdjust="0"/>
  </p:normalViewPr>
  <p:slideViewPr>
    <p:cSldViewPr>
      <p:cViewPr>
        <p:scale>
          <a:sx n="60" d="100"/>
          <a:sy n="60" d="100"/>
        </p:scale>
        <p:origin x="-5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  <a:defRPr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  <a:lvl2pPr>
              <a:buClr>
                <a:srgbClr val="00FF00"/>
              </a:buClr>
              <a:buSzPct val="85000"/>
              <a:buFont typeface="Wingdings" panose="05000000000000000000" pitchFamily="2" charset="2"/>
              <a:buChar char="Ø"/>
              <a:defRPr sz="26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defRPr>
            </a:lvl2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 eaLnBrk="1" latinLnBrk="0" hangingPunct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 eaLnBrk="1" latinLnBrk="0" hangingPunct="1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 eaLnBrk="1" latinLnBrk="0" hangingPunct="1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025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  <a:endParaRPr kumimoji="0" lang="zh-CN" altLang="en-US" dirty="0" smtClean="0"/>
          </a:p>
          <a:p>
            <a:pPr lvl="1" eaLnBrk="1" latinLnBrk="0" hangingPunct="1"/>
            <a:r>
              <a:rPr kumimoji="0" lang="zh-CN" altLang="en-US" dirty="0" smtClean="0"/>
              <a:t>第二级</a:t>
            </a:r>
            <a:endParaRPr kumimoji="0" lang="zh-CN" alt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99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15.2  32</a:t>
            </a:r>
            <a:r>
              <a:rPr lang="zh-CN" altLang="en-US" sz="1800" b="1" dirty="0" smtClean="0">
                <a:solidFill>
                  <a:srgbClr val="FF99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位机</a:t>
            </a:r>
            <a:endParaRPr lang="zh-CN" altLang="en-US" sz="1800" b="0" dirty="0">
              <a:solidFill>
                <a:srgbClr val="FF9933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883400" y="0"/>
            <a:ext cx="226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章  微型机系统  </a:t>
            </a:r>
            <a:endParaRPr lang="zh-CN" altLang="en-US" sz="1800" b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edg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3600" b="1" kern="1200" cap="none" baseline="0">
          <a:ln w="6350">
            <a:noFill/>
          </a:ln>
          <a:solidFill>
            <a:srgbClr val="00FF00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楷体_GB2312" pitchFamily="49" charset="-122"/>
          <a:ea typeface="楷体_GB2312" pitchFamily="49" charset="-122"/>
          <a:cs typeface="+mj-cs"/>
        </a:defRPr>
      </a:lvl1pPr>
    </p:titleStyle>
    <p:bodyStyle>
      <a:lvl1pPr marL="365125" indent="-365125" algn="l" rtl="0" eaLnBrk="1" latinLnBrk="0" hangingPunct="1">
        <a:spcBef>
          <a:spcPct val="20000"/>
        </a:spcBef>
        <a:buClr>
          <a:srgbClr val="FFFF00"/>
        </a:buClr>
        <a:buSzPct val="84000"/>
        <a:buFont typeface="Wingdings" panose="05000000000000000000" pitchFamily="2" charset="2"/>
        <a:buChar char="l"/>
        <a:defRPr kumimoji="0" sz="28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+mn-cs"/>
        </a:defRPr>
      </a:lvl1pPr>
      <a:lvl2pPr marL="92075" indent="0" algn="l" rtl="0" eaLnBrk="1" latinLnBrk="0" hangingPunct="1">
        <a:spcBef>
          <a:spcPct val="20000"/>
        </a:spcBef>
        <a:buClr>
          <a:srgbClr val="00FF00"/>
        </a:buClr>
        <a:buSzPct val="80000"/>
        <a:buFont typeface="Wingdings" panose="05000000000000000000" pitchFamily="2" charset="2"/>
        <a:buChar char="n"/>
        <a:defRPr kumimoji="0" sz="26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楷体_GB2312" pitchFamily="49" charset="-122"/>
          <a:ea typeface="楷体_GB2312" pitchFamily="49" charset="-122"/>
          <a:cs typeface="+mn-cs"/>
        </a:defRPr>
      </a:lvl2pPr>
      <a:lvl3pPr marL="1134110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None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185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 panose="050401020108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59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665" indent="-182880" algn="l" rtl="0" eaLnBrk="1" latinLnBrk="0" hangingPunct="1">
        <a:spcBef>
          <a:spcPct val="20000"/>
        </a:spcBef>
        <a:buClr>
          <a:schemeClr val="tx1"/>
        </a:buClr>
        <a:buFont typeface="Wingdings 3" panose="05040102010807070707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255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55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0400" y="2628900"/>
            <a:ext cx="7772400" cy="3111500"/>
          </a:xfrm>
        </p:spPr>
        <p:txBody>
          <a:bodyPr>
            <a:normAutofit/>
          </a:bodyPr>
          <a:lstStyle/>
          <a:p>
            <a:pPr lvl="0">
              <a:lnSpc>
                <a:spcPts val="9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0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lang="en-US" altLang="zh-CN" sz="40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15</a:t>
            </a:r>
            <a:r>
              <a:rPr lang="zh-CN" altLang="en-US" sz="40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章</a:t>
            </a:r>
            <a:br>
              <a:rPr lang="en-US" altLang="zh-CN" sz="6000" dirty="0" smtClean="0">
                <a:solidFill>
                  <a:srgbClr val="FFFF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6000" dirty="0" smtClean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微型计算机系统结构</a:t>
            </a:r>
            <a:endParaRPr lang="zh-CN" altLang="en-US" sz="6000" kern="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M/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393700" y="895350"/>
            <a:ext cx="8534400" cy="146685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600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600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版</a:t>
            </a:r>
            <a:endParaRPr lang="zh-CN" altLang="en-US" sz="3600" dirty="0">
              <a:solidFill>
                <a:srgbClr val="33CCFF"/>
              </a:solidFill>
              <a:latin typeface="Times New Roman" panose="02020603050405020304" pitchFamily="18" charset="0"/>
              <a:ea typeface="华文隶书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主板的组成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2875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）其它器件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主板上还有：晶体振荡器、键盘插座、电源插座、喇叭插座等。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900" y="984250"/>
            <a:ext cx="8534400" cy="102235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15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.2  32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位微型机的典型结构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16100" y="2495550"/>
            <a:ext cx="54673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15</a:t>
            </a:r>
            <a:r>
              <a:rPr 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.1  </a:t>
            </a:r>
            <a:r>
              <a:rPr lang="zh-CN" alt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主板的组成</a:t>
            </a:r>
            <a:endParaRPr lang="en-US" altLang="zh-CN" sz="3600" b="1" dirty="0" smtClean="0">
              <a:solidFill>
                <a:schemeClr val="bg2">
                  <a:lumMod val="10000"/>
                  <a:lumOff val="9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15</a:t>
            </a:r>
            <a:r>
              <a:rPr 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.2  </a:t>
            </a: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Pentium II</a:t>
            </a:r>
            <a:r>
              <a:rPr lang="zh-CN" alt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主板</a:t>
            </a:r>
            <a:endParaRPr lang="en-US" altLang="zh-CN" sz="3600" b="1" dirty="0" smtClean="0">
              <a:solidFill>
                <a:srgbClr val="00FF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15.2.3  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集成型主板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.2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Pentium II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339850"/>
            <a:ext cx="8229600" cy="5067300"/>
          </a:xfrm>
        </p:spPr>
        <p:txBody>
          <a:bodyPr>
            <a:normAutofit fontScale="92500"/>
          </a:bodyPr>
          <a:lstStyle/>
          <a:p>
            <a:pPr marL="361950" indent="-361950" algn="just">
              <a:buNone/>
            </a:pPr>
            <a:r>
              <a:rPr lang="en-US" altLang="zh-CN" sz="35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35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具有</a:t>
            </a:r>
            <a:r>
              <a:rPr lang="en-US" sz="35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sz="35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总线的</a:t>
            </a:r>
            <a:r>
              <a:rPr lang="en-US" sz="35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5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Ⅱ</a:t>
            </a:r>
            <a:r>
              <a:rPr lang="zh-CN" altLang="en-US" sz="35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主板</a:t>
            </a:r>
            <a:endParaRPr lang="en-US" altLang="zh-CN" sz="35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-361950" algn="just">
              <a:spcBef>
                <a:spcPts val="12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PCI2.2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问世后，出现了有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总线和北桥、南桥芯片的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主板，例如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440BX AGP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主板。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CPU: PII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处理器，主频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400MHz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芯片组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两块接口芯片，为主板提供多种新的接口技术，如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接口。即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1) 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Intel 440BX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芯片组的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82433BX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芯片，即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北桥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North Bridge)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或主桥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Host Bridge)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2) 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Intel 82371 AB/EB PCI/ISA IDE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加速器，也称为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Ⅱ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X4E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，是多功能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芯片，即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南桥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South Bridge)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27150" y="406400"/>
            <a:ext cx="6654945" cy="6163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900" y="939800"/>
            <a:ext cx="1022350" cy="2800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sz="2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15.3</a:t>
            </a:r>
            <a:r>
              <a:rPr lang="zh-CN" altLang="en-US" sz="2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440BX AGP</a:t>
            </a:r>
            <a:r>
              <a:rPr lang="zh-CN" altLang="en-US" sz="2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主板的结构框图</a:t>
            </a:r>
            <a:endParaRPr lang="zh-CN" alt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895350"/>
            <a:ext cx="8229600" cy="555625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cs typeface="Times New Roman" panose="02020603050405020304" pitchFamily="18" charset="0"/>
              </a:rPr>
              <a:t>北桥</a:t>
            </a:r>
            <a:r>
              <a:rPr lang="en-US" altLang="zh-CN" dirty="0" smtClean="0">
                <a:cs typeface="Times New Roman" panose="02020603050405020304" pitchFamily="18" charset="0"/>
              </a:rPr>
              <a:t>:</a:t>
            </a:r>
            <a:r>
              <a:rPr lang="en-US" altLang="zh-CN" dirty="0" smtClean="0">
                <a:solidFill>
                  <a:srgbClr val="66FF99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北桥主内。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桥接主处理器和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总线，实现信号双向翻译，为主处理器提供数据缓冲和二级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Cache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，管理主存，还通过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AGP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接口管理图形显示设备。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cs typeface="Times New Roman" panose="02020603050405020304" pitchFamily="18" charset="0"/>
              </a:rPr>
              <a:t>南桥</a:t>
            </a:r>
            <a:r>
              <a:rPr lang="en-US" altLang="zh-CN" dirty="0" smtClean="0">
                <a:cs typeface="Times New Roman" panose="02020603050405020304" pitchFamily="18" charset="0"/>
              </a:rPr>
              <a:t>: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南桥主外。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连接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ISA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还支持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IDE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接口以连接硬盘，通过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Super I/O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接口与键盘、鼠标、软驱和打印机等相连，支持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接口。此外，还提供全部的即插即用功能，扩展卡插入时系统自动配置扩展卡，合理分配系统资源。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Wingdings 3" panose="05040102010807070707" pitchFamily="18" charset="2"/>
              <a:buChar char="u"/>
            </a:pPr>
            <a:r>
              <a:rPr lang="zh-CN" altLang="en-US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在主板上或框图中，若</a:t>
            </a:r>
            <a:r>
              <a:rPr lang="en-US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在上方，紧靠它的是北桥，下面才是南桥，即</a:t>
            </a:r>
            <a:r>
              <a:rPr lang="en-US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上北下南</a:t>
            </a:r>
            <a:r>
              <a:rPr lang="en-US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。南桥离</a:t>
            </a:r>
            <a:r>
              <a:rPr lang="en-US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较远，靠</a:t>
            </a:r>
            <a:r>
              <a:rPr lang="en-US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插槽，其数据处理量不大，一般不覆盖散热片。</a:t>
            </a:r>
            <a:endParaRPr lang="zh-CN" altLang="en-US" dirty="0" smtClean="0">
              <a:solidFill>
                <a:srgbClr val="FF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29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</a:t>
            </a:r>
            <a:r>
              <a:rPr lang="zh-CN" alt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北桥芯片</a:t>
            </a:r>
            <a:r>
              <a:rPr 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82443BX</a:t>
            </a:r>
            <a:endParaRPr lang="zh-CN" altLang="en-US" sz="3200" dirty="0">
              <a:solidFill>
                <a:srgbClr val="00B0F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17600"/>
            <a:ext cx="8229600" cy="5511800"/>
          </a:xfrm>
        </p:spPr>
        <p:txBody>
          <a:bodyPr>
            <a:noAutofit/>
          </a:bodyPr>
          <a:lstStyle/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82443BX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使用四端口加速技术，把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、主存、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AGP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端口和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总线相互连接，控制其间的数据传送。具有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492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个引脚，主要功能：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）处理器总线接口。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支持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Slot1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Socket 370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引脚的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Ⅱ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PIII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和赛扬，能支持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两个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。支持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位数据、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36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位地址的处理，总线频率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100MHz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）主存控制器。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主存为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100/66MHz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SDRAM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DIMM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，最大容量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512MB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，可扩展到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1GB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。也支持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EDO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主存，但两者不能混用。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总线接口。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提供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位的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CPU-PCI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仲裁扩展器接口，能支持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3.3/5V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30/33MHz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 2.1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插槽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。支持处理器总线、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AGP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设备到主存的并发数据传输。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</a:t>
            </a:r>
            <a:r>
              <a:rPr lang="zh-CN" alt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北桥芯片</a:t>
            </a:r>
            <a:r>
              <a:rPr 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82443BX</a:t>
            </a:r>
            <a:endParaRPr lang="zh-CN" altLang="en-US" sz="3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513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）集成了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AGP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接口。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该接口支持基于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总线的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AGP 2X 3.3V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显卡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，数据传输率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133MHz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。在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3D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图形显示时，能将大容量纹理数据存于主存，通过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AGP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图形加速端口从主存中快速存取数据，解决纹理数据高速存取的瓶颈。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）强大的省电功能以及高级配置和电源接口（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ACPI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）管理能力。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）提供对南桥芯片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PIIX4E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的接口信号。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 </a:t>
            </a:r>
            <a:r>
              <a:rPr lang="zh-CN" alt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南桥芯片</a:t>
            </a:r>
            <a:r>
              <a:rPr 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82371</a:t>
            </a:r>
            <a:r>
              <a:rPr lang="zh-CN" alt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</a:t>
            </a:r>
            <a:r>
              <a:rPr lang="en-US" altLang="zh-CN" sz="32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Ⅱ</a:t>
            </a:r>
            <a:r>
              <a:rPr 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X4 E</a:t>
            </a:r>
            <a:r>
              <a:rPr lang="zh-CN" alt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lang="zh-CN" altLang="en-US" sz="3200" dirty="0">
              <a:solidFill>
                <a:srgbClr val="00B0F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384300"/>
            <a:ext cx="8229600" cy="4889500"/>
          </a:xfrm>
        </p:spPr>
        <p:txBody>
          <a:bodyPr>
            <a:noAutofit/>
          </a:bodyPr>
          <a:lstStyle/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Ⅱ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X4E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集成了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机需要的大部分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功能，含许多逻辑部件，有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引脚。主要逻辑功能：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PCI-ISA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总线接口桥。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能驱动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ISA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插槽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，并支持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ISA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的子集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EIO(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扩展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I/O)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总线，形成通用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接口。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提供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14/33MHz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速率的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IDE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，连接硬盘和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CD-ROM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驱动器。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）具有兼容性模块。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集成进了与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80X86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Pentium Pro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兼容的功能，含两个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8237C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82C54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2C59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，可级联成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通道，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个计数通道、提供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15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个中断。还提供串行中断、可编程中断控制器支持逻辑。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84200"/>
            <a:ext cx="8229600" cy="5822950"/>
          </a:xfrm>
        </p:spPr>
        <p:txBody>
          <a:bodyPr>
            <a:noAutofit/>
          </a:bodyPr>
          <a:lstStyle/>
          <a:p>
            <a:pPr algn="just">
              <a:spcBef>
                <a:spcPts val="1200"/>
              </a:spcBef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接口。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 1.1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，支持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盘、数码相机等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设备，也可连接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键盘和鼠标。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）实时时钟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RTC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带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3V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锂电池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256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CMOS RAM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，电池寿命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，跟踪时间和保存断电时的系统数据。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）系统电源管理。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采用动态电源管理结构（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DPMA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），适用于笔记本电脑以延长电源寿命；支持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ACPI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电源管理规范，使台式机也能进行电源管理，实现节能保护和控制。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）通用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X-BUS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支持逻辑。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为自定义系统设计提供了各种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通用串行总线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，能将速度较慢的设备连在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X-bus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上，不需要外部译码逻辑。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900" y="984250"/>
            <a:ext cx="8534400" cy="102235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15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.2  32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位微型机的典型结构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16100" y="2495550"/>
            <a:ext cx="54673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15</a:t>
            </a:r>
            <a:r>
              <a:rPr 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.1  </a:t>
            </a:r>
            <a:r>
              <a:rPr lang="zh-CN" alt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主板的组成</a:t>
            </a:r>
            <a:endParaRPr lang="en-US" altLang="zh-CN" sz="3600" b="1" dirty="0" smtClean="0">
              <a:solidFill>
                <a:schemeClr val="bg2">
                  <a:lumMod val="10000"/>
                  <a:lumOff val="9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15</a:t>
            </a:r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.2  </a:t>
            </a: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Pentium II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主板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15.2.3  </a:t>
            </a:r>
            <a:r>
              <a:rPr lang="zh-CN" alt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集成型主板</a:t>
            </a:r>
            <a:endParaRPr lang="en-US" altLang="zh-CN" sz="3600" b="1" dirty="0" smtClean="0">
              <a:solidFill>
                <a:srgbClr val="00FF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900" y="984250"/>
            <a:ext cx="8534400" cy="102235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15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.2  32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位微型机的典型结构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16100" y="2495550"/>
            <a:ext cx="54673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15</a:t>
            </a:r>
            <a:r>
              <a:rPr 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.1  </a:t>
            </a:r>
            <a:r>
              <a:rPr lang="zh-CN" alt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主板的组成</a:t>
            </a:r>
            <a:endParaRPr lang="en-US" altLang="zh-CN" sz="3600" b="1" dirty="0" smtClean="0">
              <a:solidFill>
                <a:srgbClr val="00FF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15</a:t>
            </a:r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.2  </a:t>
            </a: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Pentium II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主板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15.2.3  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集成型主板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15.2.3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集成型主板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250950"/>
            <a:ext cx="8229600" cy="50673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1999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年开始，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把对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卡和其它功能卡（如显卡、声卡、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MODEM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、硬盘接口等）的支持功能整合一起，形成了集成型芯片组（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Chipset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 810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820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是最早的集成型芯片组，结构特点：</a:t>
            </a:r>
            <a:endParaRPr lang="en-US" altLang="zh-CN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图形和存储器控制芯片</a:t>
            </a:r>
            <a:r>
              <a:rPr 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GMCH</a:t>
            </a:r>
            <a:r>
              <a:rPr 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(Graphics and Memo-ry Control Hub)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，取代北桥；</a:t>
            </a:r>
            <a:endParaRPr lang="en-US" altLang="zh-CN" sz="31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输入</a:t>
            </a:r>
            <a:r>
              <a:rPr 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输出控制中心</a:t>
            </a:r>
            <a:r>
              <a:rPr 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ICH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 Control Hub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），取代南桥；</a:t>
            </a:r>
            <a:endParaRPr lang="en-US" altLang="zh-CN" sz="31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BIOS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改为</a:t>
            </a:r>
            <a:r>
              <a:rPr 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FWH </a:t>
            </a:r>
            <a:r>
              <a:rPr 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(Firmware Hub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，固件集线器</a:t>
            </a:r>
            <a:r>
              <a:rPr 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31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两芯片由带宽为</a:t>
            </a:r>
            <a:r>
              <a:rPr 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两倍的专用</a:t>
            </a:r>
            <a:r>
              <a:rPr 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Hub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连接</a:t>
            </a:r>
            <a:r>
              <a:rPr lang="en-US" altLang="zh-CN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 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用分流方式改善</a:t>
            </a:r>
            <a:r>
              <a:rPr 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的瓶颈，充分发挥新</a:t>
            </a:r>
            <a:r>
              <a:rPr 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Intel CPU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的性能。</a:t>
            </a:r>
            <a:endParaRPr lang="en-US" altLang="zh-CN" sz="31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多种设备可方便地连到</a:t>
            </a:r>
            <a:r>
              <a:rPr lang="en-US" altLang="zh-CN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ICH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上，直接与</a:t>
            </a:r>
            <a:r>
              <a:rPr 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交换数据，提高了整体效率。芯片尺寸也明显变小。</a:t>
            </a:r>
            <a:endParaRPr lang="zh-CN" altLang="en-US" sz="31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17500"/>
            <a:ext cx="8229600" cy="110013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 845G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集成型芯片组</a:t>
            </a:r>
            <a:endParaRPr lang="zh-CN" altLang="en-US" sz="3200" dirty="0">
              <a:solidFill>
                <a:srgbClr val="00B0F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18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 845G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是专为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处理器设计的集成型芯片组，包含北桥芯片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82845G </a:t>
            </a: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GMCH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和南桥芯片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82801DB </a:t>
            </a: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ICH4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北桥芯片</a:t>
            </a:r>
            <a:r>
              <a:rPr 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82845G</a:t>
            </a:r>
            <a:endParaRPr lang="zh-CN" altLang="en-US" sz="32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GMCH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经系统总线接到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，提供内存接口和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专用</a:t>
            </a: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，内部集成了图形控制器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Graphics Device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，并支持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接口和普通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VGA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显卡接口。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7412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15.4 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845G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芯片组的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平台方框图</a:t>
            </a:r>
            <a:endParaRPr lang="zh-CN" altLang="en-US" sz="24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16000" y="939800"/>
            <a:ext cx="7052734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628650"/>
            <a:ext cx="8229600" cy="57785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）主接口（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 Interface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845G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适用于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P4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台式机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，支持前端总线频率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400/533MHz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）系统存储器接口。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支持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DDR200/266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SDRAM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，或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SDR PC133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SDRAM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位数据接口，总容量可达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2GB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由控制寄存器配置内存条规格和页面大小。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接口。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GMCH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连接到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ICH4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，大多数通信都经此接口完成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工作频率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66MHz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，传输速率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266MB/s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）多路复用的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接口。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GMCH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支持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AGP 2.0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接口，可插一张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AGP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图形加速卡，或一个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PCI-66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MHz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）部件。因内部集成了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IGD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，不一定非要用外部图形加速卡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当系统检测到已安装了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AGP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显卡时，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BIOS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将禁用内部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IGD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073150"/>
            <a:ext cx="8229600" cy="511175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）两个多路复用的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DVO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端口。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即数字视频输出端口，与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AGP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接口复用，能驱动象素频率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165MHz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的数字显示设备。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）显示器接口。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图形核心中整合了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350MHz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高速数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模转换器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RAMDAC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，能直接驱动逐行扫描模拟（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VGA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）显示器。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）集成的图形加速控制器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IGD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IGD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能够处理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3D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2D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和视频图像，它提供一套扩展指令集，能支持视频会议和其它视频应用，并通过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AGP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接口支持外部图形加速卡。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806450"/>
            <a:ext cx="8229600" cy="5638800"/>
          </a:xfrm>
        </p:spPr>
        <p:txBody>
          <a:bodyPr>
            <a:normAutofit fontScale="92500"/>
          </a:bodyPr>
          <a:lstStyle/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为显著提高图形数据和数字视频的处理速度和显示质量，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GMCH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通过内存端口提供高带宽数据存取。主要措施：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SDR PC133/200/266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内存条配套，存取内存中图像数据的速度能达到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1.0/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1.6/2.2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GB/s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使用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Intel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的直接内存执行模式获取内存中纹理数据。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采用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Cache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控制器来避免对刚使用过的纹理数据频繁读取。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能为数据块传输提供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2D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硬件加速。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支持数字视频技术，达到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330MPixel/s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DVO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象素生成率。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支持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DVD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回放中的硬件动态补偿技术，使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DVD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在缩放时生成更平滑的画面。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提供两个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DVO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端口，与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AGP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多路复用，能驱动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AGP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数字显卡，因此能支持多种视频输出接口，可直接驱动平板显示器、数字电视机等。因此，也适用于手提电脑。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 </a:t>
            </a:r>
            <a:r>
              <a:rPr lang="zh-CN" alt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南桥芯片</a:t>
            </a:r>
            <a:r>
              <a:rPr 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82801DB</a:t>
            </a:r>
            <a:endParaRPr lang="zh-CN" altLang="en-US" sz="3200" dirty="0">
              <a:solidFill>
                <a:srgbClr val="00B0F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17600"/>
            <a:ext cx="8229600" cy="528955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ICH4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是高集成度的多功能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控制器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，提供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总线接口，集成进了许多先进的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平台功能：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300"/>
              </a:spcBef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结构。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它将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桥设置在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Hub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接口上，确保集成到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ICH4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中的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功能和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设备都获得足够带宽，达到最佳性能。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300"/>
              </a:spcBef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接口。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集成了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 2.2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仲裁器，支持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33MHz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外部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总线主控制器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ICH4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内部的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请求。还可设计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一个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ISA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插槽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300"/>
              </a:spcBef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接口。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个独立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IDE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通道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，设置成主从通道，支持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个独立时钟的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IDE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设备（如硬盘）。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300"/>
              </a:spcBef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LPC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接口。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按照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LPC1.0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低引脚数（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Low Pin Count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LPC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）规范设计的接口，能由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总线驱动，传输速率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16MB/s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，能替代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ISA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总线，连接键盘、鼠标、打印机等。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17550"/>
            <a:ext cx="8229600" cy="5734050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总线控制器。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提供</a:t>
            </a:r>
            <a:r>
              <a:rPr lang="en-US" altLang="zh-CN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速率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480Mb/s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USB2.0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接口和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高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低速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 2.0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接口。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控制器。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该局域网控制器含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控制器，提供增强的分散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聚集总线，通过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完成高速数据传递。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AC’97 2.3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规范音频控制器。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提供能与音频或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MODEM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编解码器等连接的数字接口，用于价格低廉、性能优良的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声道立体声音响系统设计。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）兼容模块。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Ⅱ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X4E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芯片一样，包含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82C37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82C54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和两个级联的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8259A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，兼容之前的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，还支持一种串行中断控制方案。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）先进的可编程中断控制器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APIC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None/>
            </a:pPr>
            <a:endParaRPr lang="zh-CN" altLang="en-US" sz="2600" dirty="0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673100"/>
            <a:ext cx="8229600" cy="586740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）系统管理总线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SMBus 2.0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是专门用于控制电源、充电电池、系统传感器、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EEPROM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等设备的二线串行总线，与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baseline="30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总线兼容，支持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个命令，数据传输率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100Kb/s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）支持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FWH Flash BIOS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）包含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MC146818A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兼容的实时时钟。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晶振频率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32.768KHz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，带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256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RAM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，电池供电，存储时间和系统数据。掉电时数据会被保存。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3V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锂电池寿命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年。还能预置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天内的唤醒事件，到时便警示（此前仅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小时）。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）提供各种可由用户裁剪的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数目随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ICH4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配置而改变。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）支持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ACPI2.0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电源管理规范。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例如增强的时钟控制，对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个器件和各种挂起的低功率状态进行局部和全局的监视，基于硬件的热管理电路能不通过软件将系统从低功率状态下唤醒等。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0" y="450850"/>
            <a:ext cx="8229600" cy="45085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15.5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 845G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主板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F:\0-新书写作\1编写-资料\15章-PC主板\图片-待修改\图15-5 845G主板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38200" y="939800"/>
            <a:ext cx="7423150" cy="556736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主板的组成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428750"/>
            <a:ext cx="8229600" cy="5200650"/>
          </a:xfrm>
        </p:spPr>
        <p:txBody>
          <a:bodyPr>
            <a:normAutofit fontScale="92500" lnSpcReduction="20000"/>
          </a:bodyPr>
          <a:lstStyle/>
          <a:p>
            <a:pPr marL="363855" indent="-363855" algn="just">
              <a:lnSpc>
                <a:spcPct val="11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主板随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与芯片组不断更新而更新。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位机主板上包含的主要部件：</a:t>
            </a:r>
            <a:endParaRPr lang="en-US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CPU</a:t>
            </a:r>
            <a:r>
              <a:rPr lang="zh-CN" altLang="en-US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芯片</a:t>
            </a:r>
            <a:endParaRPr lang="zh-CN" altLang="en-US" sz="30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386/486 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芯片可直接插进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插座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Socket)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部分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II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AMD K7 Athlon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，改用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插槽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Slot)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封装在电路板上，像扩展卡那样插入插槽。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此后的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位和全部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，仍用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插座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，形状、体积和针脚数不一样。如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用过</a:t>
            </a: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Socket 423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478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针脚式插座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P4 HT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开始，采用</a:t>
            </a: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LGA775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封装，引脚为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775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触点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主板的组成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428750"/>
            <a:ext cx="8229600" cy="4806950"/>
          </a:xfrm>
        </p:spPr>
        <p:txBody>
          <a:bodyPr>
            <a:normAutofit/>
          </a:bodyPr>
          <a:lstStyle/>
          <a:p>
            <a:pPr marL="358775" indent="-358775">
              <a:buNone/>
            </a:pPr>
            <a:r>
              <a:rPr lang="en-US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内存条插槽</a:t>
            </a:r>
            <a:endParaRPr lang="zh-CN" altLang="en-US" sz="30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PC/XT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开始，存储器都以</a:t>
            </a:r>
            <a:r>
              <a:rPr lang="zh-CN" altLang="en-US" sz="26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内存条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形式插入存储器插槽。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位机用过</a:t>
            </a:r>
            <a:r>
              <a:rPr lang="zh-CN" altLang="en-US" sz="26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单列直插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SIMM)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6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双列直插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DIMM)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两大类内存条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容量和规格由</a:t>
            </a:r>
            <a:r>
              <a:rPr lang="zh-CN" altLang="en-US" sz="26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芯片组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确定。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不同时期的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位机，配置过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FPM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EDO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BEDO DRAM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Burst EDO DRAM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）、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SDRAM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RDRAM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DDR-SDRAM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等内存条。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主板的组成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546735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外部</a:t>
            </a:r>
            <a:r>
              <a:rPr lang="en-US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endParaRPr lang="zh-CN" altLang="en-US" sz="30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位机上一般有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两级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605" indent="-268605" algn="just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80486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Pentium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容量小，内置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中；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L2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装在主板上，容量可达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256KB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512KB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8605" indent="-268605" algn="just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Pentium Pro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已将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L2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封装到一起，容量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256KB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512KB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8605" indent="-268605" algn="just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P4 HT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L2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达到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1MB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，能显著提高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访问内存的速度。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总线插槽</a:t>
            </a:r>
            <a:endParaRPr lang="zh-CN" altLang="en-US" sz="30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605" indent="-268605" algn="just">
              <a:lnSpc>
                <a:spcPct val="120000"/>
              </a:lnSpc>
              <a:spcBef>
                <a:spcPts val="300"/>
              </a:spcBef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主板应有多个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扩展槽，先后用过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EISA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MCA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AGP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等总线扩展槽，多数主板上同时有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2/3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种插槽，适应不同的扩展卡。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605" indent="-268605" algn="just">
              <a:lnSpc>
                <a:spcPct val="120000"/>
              </a:lnSpc>
              <a:spcBef>
                <a:spcPts val="300"/>
              </a:spcBef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时代，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位机上主要是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总线扩展槽，也常伴有少量的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插槽和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AGP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图形卡插槽。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主板的组成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206500"/>
            <a:ext cx="8229600" cy="493395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配置芯片和器件</a:t>
            </a:r>
            <a:endParaRPr lang="zh-CN" altLang="en-US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接口芯片和器件协调配合使计算机正常工作。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）芯片组芯片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PC/XT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主板上有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8253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计数器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定时器、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8259A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中断控制器、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 DMA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控制器等接口芯片，实现各种接口功能。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位机同样需要这类接口电路，但从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286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起，就不再采用独立的接口芯片，而采用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VLSI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技术将它们按不同功能集成到几块芯片中，构成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芯片组芯片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Chipset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，不同的主板上有不同的芯片组芯片。</a:t>
            </a:r>
            <a:endParaRPr lang="zh-CN" altLang="en-US" sz="2600" dirty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主板的组成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40055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例如，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386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486 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时代，与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EISA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总线主板配套的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82350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芯片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系列，包含了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82357 ISP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（集成系统外设）、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82358 EBC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EISA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总线控制器）和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82352 EBB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EISA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总线缓冲器）等芯片。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其中的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82357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芯片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中就包含了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82C37A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82C59A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82C54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的主要功能，能提供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8/16/32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位的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通道，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个定时器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计数器通道，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通道的中断控制器等等。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芯片组中许多芯片的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端口地址仍与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PC/XT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机的兼容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。例如端口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40H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，仍是计数器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定时器通道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的端口地址，提供频率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f=18.2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次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秒的时间基准。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主板的组成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562100"/>
            <a:ext cx="8229600" cy="4709160"/>
          </a:xfrm>
        </p:spPr>
        <p:txBody>
          <a:bodyPr/>
          <a:lstStyle/>
          <a:p>
            <a:pPr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）系统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芯片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BIOS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芯片中的程序完成启动、上电自检、基本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设备（键盘、显示器、打印机等）的驱动，引导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DOS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启动等功能，其程序固化在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ROM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芯片中，称为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ROM BIOS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2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早期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机上的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BIOS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芯片采用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27C512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EPROM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586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后的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机则采用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EEPROM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主板的组成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9850"/>
            <a:ext cx="8229600" cy="528955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CMOS  RAM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芯片</a:t>
            </a:r>
            <a:endParaRPr lang="en-US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286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主板上有一片实时时钟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RTC)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芯片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MC146818A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，提供日期和时间，还含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字节低功耗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SRAM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，保存硬件有关的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BIOS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配置参数，称为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CMOS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芯片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自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386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开始，它集成到外设控制器芯片中，例如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引脚的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82C206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芯片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其中除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CMOS RAM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RTC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外，还含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片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82C37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片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82C59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片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82C54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586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之后的主板上，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CMOS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RTC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被集成到了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DS1287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芯片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现在，它们的功能都由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南桥芯片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提供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随着要设置的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BIOS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参数增多，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CMOS RAM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也增大到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128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256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5800</Words>
  <Application>WPS 演示</Application>
  <PresentationFormat>全屏显示(4:3)</PresentationFormat>
  <Paragraphs>197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50" baseType="lpstr">
      <vt:lpstr>Arial</vt:lpstr>
      <vt:lpstr>宋体</vt:lpstr>
      <vt:lpstr>Wingdings</vt:lpstr>
      <vt:lpstr>Times New Roman</vt:lpstr>
      <vt:lpstr>华文隶书</vt:lpstr>
      <vt:lpstr>楷体_GB2312</vt:lpstr>
      <vt:lpstr>Wingdings</vt:lpstr>
      <vt:lpstr>Wingdings 3</vt:lpstr>
      <vt:lpstr>Wingdings 2</vt:lpstr>
      <vt:lpstr>华文琥珀</vt:lpstr>
      <vt:lpstr>方正姚体</vt:lpstr>
      <vt:lpstr>华文中宋</vt:lpstr>
      <vt:lpstr>黑体</vt:lpstr>
      <vt:lpstr>微软雅黑</vt:lpstr>
      <vt:lpstr>Arial Unicode MS</vt:lpstr>
      <vt:lpstr>新宋体</vt:lpstr>
      <vt:lpstr>Symbol</vt:lpstr>
      <vt:lpstr>Wingdings 3</vt:lpstr>
      <vt:lpstr>Lucida Sans</vt:lpstr>
      <vt:lpstr>Book Antiqua</vt:lpstr>
      <vt:lpstr>顶峰</vt:lpstr>
      <vt:lpstr>第15章 微型计算机系统结构</vt:lpstr>
      <vt:lpstr>§15.2  32位微型机的典型结构</vt:lpstr>
      <vt:lpstr>15.2.1  主板的组成</vt:lpstr>
      <vt:lpstr>15.2.1  主板的组成</vt:lpstr>
      <vt:lpstr>15.2.1  主板的组成</vt:lpstr>
      <vt:lpstr>15.2.1  主板的组成</vt:lpstr>
      <vt:lpstr>15.2.1  主板的组成</vt:lpstr>
      <vt:lpstr>15.2.1  主板的组成</vt:lpstr>
      <vt:lpstr>15.2.1  主板的组成</vt:lpstr>
      <vt:lpstr>15.2.1  主板的组成</vt:lpstr>
      <vt:lpstr>§15.2  32位微型机的典型结构</vt:lpstr>
      <vt:lpstr>15.2.2  Pentium II主板</vt:lpstr>
      <vt:lpstr>PowerPoint 演示文稿</vt:lpstr>
      <vt:lpstr>PowerPoint 演示文稿</vt:lpstr>
      <vt:lpstr>2.北桥芯片82443BX</vt:lpstr>
      <vt:lpstr>2.北桥芯片82443BX</vt:lpstr>
      <vt:lpstr>3. 南桥芯片82371（PⅡX4 E）</vt:lpstr>
      <vt:lpstr>PowerPoint 演示文稿</vt:lpstr>
      <vt:lpstr>§15.2  32位微型机的典型结构</vt:lpstr>
      <vt:lpstr>15.2.3  集成型主板</vt:lpstr>
      <vt:lpstr>Intel 845G集成型芯片组</vt:lpstr>
      <vt:lpstr>图15.4 基于845G芯片组的PC平台方框图</vt:lpstr>
      <vt:lpstr>PowerPoint 演示文稿</vt:lpstr>
      <vt:lpstr>PowerPoint 演示文稿</vt:lpstr>
      <vt:lpstr>PowerPoint 演示文稿</vt:lpstr>
      <vt:lpstr>2. 南桥芯片82801DB</vt:lpstr>
      <vt:lpstr>PowerPoint 演示文稿</vt:lpstr>
      <vt:lpstr>PowerPoint 演示文稿</vt:lpstr>
      <vt:lpstr>PowerPoint 演示文稿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zhaowb1394026140</cp:lastModifiedBy>
  <cp:revision>420</cp:revision>
  <dcterms:created xsi:type="dcterms:W3CDTF">2003-06-02T09:23:00Z</dcterms:created>
  <dcterms:modified xsi:type="dcterms:W3CDTF">2018-11-05T09:07:59Z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