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9"/>
  </p:handoutMasterIdLst>
  <p:sldIdLst>
    <p:sldId id="598" r:id="rId3"/>
    <p:sldId id="612" r:id="rId4"/>
    <p:sldId id="599" r:id="rId5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11" r:id="rId18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DFCE5"/>
    <a:srgbClr val="00FF00"/>
    <a:srgbClr val="FFFF00"/>
    <a:srgbClr val="00CC00"/>
    <a:srgbClr val="FF9933"/>
    <a:srgbClr val="FF66FF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3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8086 CPU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FF00"/>
                </a:solidFill>
                <a:latin typeface="+mj-lt"/>
                <a:ea typeface="黑体" panose="02010609060101010101" pitchFamily="2" charset="-122"/>
              </a:rPr>
              <a:t>2.2  8086</a:t>
            </a:r>
            <a:r>
              <a:rPr lang="zh-CN" altLang="en-US" sz="1800" b="0" dirty="0" smtClean="0">
                <a:solidFill>
                  <a:srgbClr val="FFFF00"/>
                </a:solidFill>
                <a:latin typeface="+mj-lt"/>
                <a:ea typeface="黑体" panose="02010609060101010101" pitchFamily="2" charset="-122"/>
              </a:rPr>
              <a:t>引脚</a:t>
            </a:r>
            <a:endParaRPr lang="zh-CN" altLang="en-US" sz="1800" b="0" dirty="0">
              <a:solidFill>
                <a:srgbClr val="FFFF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18.bin"/><Relationship Id="rId7" Type="http://schemas.openxmlformats.org/officeDocument/2006/relationships/image" Target="../media/image19.png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wmf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19.bin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304800" y="1117600"/>
            <a:ext cx="8534400" cy="44005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zh-CN" altLang="en-US" sz="6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6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6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章   </a:t>
            </a:r>
            <a:r>
              <a:rPr lang="en-US" altLang="zh-CN" sz="6000" b="1" kern="5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8086 CPU</a:t>
            </a:r>
            <a:endParaRPr lang="en-US" altLang="zh-CN" sz="6000" b="1" kern="500" dirty="0" smtClean="0">
              <a:solidFill>
                <a:srgbClr val="00FF00"/>
              </a:solidFill>
              <a:latin typeface="+mn-lt"/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762000"/>
            <a:ext cx="8372475" cy="52895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12.        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Data Enable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数据允许信号。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       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才允许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发送或接收数据。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13. 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READY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准备就绪信号。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4625" indent="2749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READY=0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，被访问的存储器或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端口还未准备好，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周期结束后自动插入等待周期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Tw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4625" indent="2749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READY=1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，已准备好，则进入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周期，完成数据传送。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4625" indent="274955" algn="just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 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14.          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测试信号。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71550" y="762000"/>
          <a:ext cx="933450" cy="54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762000"/>
                        <a:ext cx="933450" cy="5471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3105150" y="1206500"/>
          <a:ext cx="83409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8839200" imgH="5181600" progId="Equation.DSMT4">
                  <p:embed/>
                </p:oleObj>
              </mc:Choice>
              <mc:Fallback>
                <p:oleObj name="Equation" r:id="rId3" imgW="8839200" imgH="51816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5150" y="1206500"/>
                        <a:ext cx="83409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16000" y="4895850"/>
          <a:ext cx="1155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0363200" imgH="5181600" progId="Equation.DSMT4">
                  <p:embed/>
                </p:oleObj>
              </mc:Choice>
              <mc:Fallback>
                <p:oleObj name="Equation" r:id="rId5" imgW="10363200" imgH="5181600" progId="Equation.DSMT4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4895850"/>
                        <a:ext cx="115570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30226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latin typeface="+mn-lt"/>
              </a:rPr>
              <a:t>15.  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最小模式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/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最大模式复用信号</a:t>
            </a:r>
            <a:endParaRPr lang="en-US" altLang="zh-CN" sz="3200" dirty="0" smtClean="0">
              <a:solidFill>
                <a:srgbClr val="FFFF99"/>
              </a:solidFill>
              <a:latin typeface="+mn-lt"/>
            </a:endParaRPr>
          </a:p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2.1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24~31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引脚为最小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最大模式复用信号，下面是带（）的最大模式信号。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>
              <a:buNone/>
            </a:pP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r>
              <a:rPr lang="en-US" dirty="0" smtClean="0">
                <a:latin typeface="+mn-lt"/>
                <a:ea typeface="+mn-ea"/>
              </a:rPr>
              <a:t>QS</a:t>
            </a:r>
            <a:r>
              <a:rPr lang="en-US" baseline="-25000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QS</a:t>
            </a:r>
            <a:r>
              <a:rPr lang="en-US" baseline="-25000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（</a:t>
            </a:r>
            <a:r>
              <a:rPr lang="en-US" dirty="0" smtClean="0">
                <a:latin typeface="+mn-lt"/>
                <a:ea typeface="+mn-ea"/>
              </a:rPr>
              <a:t>Instruction Queue Status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SzPct val="9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指令队列状态信号。指示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中指令队列的当前状态组合功能：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49400" y="3517900"/>
            <a:ext cx="6334377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15113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）     </a:t>
            </a:r>
            <a:r>
              <a:rPr lang="en-US" dirty="0" smtClean="0">
                <a:latin typeface="+mn-lt"/>
                <a:sym typeface="Symbol" panose="05050102010706020507"/>
              </a:rPr>
              <a:t>     </a:t>
            </a:r>
            <a:r>
              <a:rPr lang="zh-CN" altLang="en-US" dirty="0" smtClean="0">
                <a:latin typeface="+mn-lt"/>
              </a:rPr>
              <a:t>（</a:t>
            </a:r>
            <a:r>
              <a:rPr lang="en-US" dirty="0" smtClean="0">
                <a:latin typeface="+mn-lt"/>
              </a:rPr>
              <a:t>Bus Cycle Status</a:t>
            </a:r>
            <a:r>
              <a:rPr lang="zh-CN" altLang="en-US" dirty="0" smtClean="0">
                <a:latin typeface="+mn-lt"/>
              </a:rPr>
              <a:t>）</a:t>
            </a:r>
            <a:endParaRPr lang="zh-CN" altLang="en-US" dirty="0" smtClean="0">
              <a:latin typeface="+mn-lt"/>
            </a:endParaRPr>
          </a:p>
          <a:p>
            <a:pPr>
              <a:buSzPct val="91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总线周期状态信号。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将它们传送给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8288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总线控制器，经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8288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译码后产生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的总线周期类型信号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0" y="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3657600" imgH="4572000" progId="Equation.DSMT4">
                  <p:embed/>
                </p:oleObj>
              </mc:Choice>
              <mc:Fallback>
                <p:oleObj name="" r:id="rId1" imgW="3657600" imgH="45720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2400" cy="190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0" y="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3657600" imgH="4572000" progId="Equation.DSMT4">
                  <p:embed/>
                </p:oleObj>
              </mc:Choice>
              <mc:Fallback>
                <p:oleObj name="" r:id="rId3" imgW="3657600" imgH="45720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2400" cy="190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" name="Object 1"/>
          <p:cNvGraphicFramePr>
            <a:graphicFrameLocks noChangeAspect="1"/>
          </p:cNvGraphicFramePr>
          <p:nvPr/>
        </p:nvGraphicFramePr>
        <p:xfrm>
          <a:off x="0" y="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5" imgW="3657600" imgH="4572000" progId="Equation.DSMT4">
                  <p:embed/>
                </p:oleObj>
              </mc:Choice>
              <mc:Fallback>
                <p:oleObj name="" r:id="rId5" imgW="3657600" imgH="45720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2400" cy="190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82750" y="2362200"/>
            <a:ext cx="5245100" cy="420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71550" y="895350"/>
          <a:ext cx="4667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4572000" imgH="6096000" progId="Equation.DSMT4">
                  <p:embed/>
                </p:oleObj>
              </mc:Choice>
              <mc:Fallback>
                <p:oleObj name="Equation" r:id="rId8" imgW="4572000" imgH="6096000" progId="Equation.DSMT4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550" y="895350"/>
                        <a:ext cx="466725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93850" y="895350"/>
          <a:ext cx="577850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4572000" imgH="6096000" progId="Equation.DSMT4">
                  <p:embed/>
                </p:oleObj>
              </mc:Choice>
              <mc:Fallback>
                <p:oleObj name="Equation" r:id="rId10" imgW="4572000" imgH="6096000" progId="Equation.DSMT4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93850" y="895350"/>
                        <a:ext cx="577850" cy="6356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314450"/>
            <a:ext cx="8097838" cy="51752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             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总线封锁信号。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）             、            （</a:t>
            </a:r>
            <a:r>
              <a:rPr lang="en-US" dirty="0" smtClean="0">
                <a:latin typeface="+mn-lt"/>
              </a:rPr>
              <a:t>Request/Grant</a:t>
            </a:r>
            <a:r>
              <a:rPr lang="zh-CN" altLang="en-US" dirty="0" smtClean="0">
                <a:latin typeface="+mn-lt"/>
              </a:rPr>
              <a:t>）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总线请求信号输入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总线请求允许信号输出。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9350" y="1250950"/>
          <a:ext cx="124011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12192000" imgH="5181600" progId="Equation.DSMT4">
                  <p:embed/>
                </p:oleObj>
              </mc:Choice>
              <mc:Fallback>
                <p:oleObj name="Equation" r:id="rId1" imgW="12192000" imgH="51816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9350" y="1250950"/>
                        <a:ext cx="1240118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14600" y="2851150"/>
          <a:ext cx="122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4325600" imgH="6096000" progId="Equation.DSMT4">
                  <p:embed/>
                </p:oleObj>
              </mc:Choice>
              <mc:Fallback>
                <p:oleObj name="Equation" r:id="rId3" imgW="14325600" imgH="6096000" progId="Equation.DSMT4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851150"/>
                        <a:ext cx="1222375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181100" y="2851150"/>
          <a:ext cx="1222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4325600" imgH="6096000" progId="Equation.DSMT4">
                  <p:embed/>
                </p:oleObj>
              </mc:Choice>
              <mc:Fallback>
                <p:oleObj name="Equation" r:id="rId5" imgW="14325600" imgH="6096000" progId="Equation.DSMT4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1100" y="2851150"/>
                        <a:ext cx="1222375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latin typeface="+mn-lt"/>
              </a:rPr>
              <a:t>16.         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/S</a:t>
            </a:r>
            <a:r>
              <a:rPr lang="en-US" sz="3200" baseline="-25000" dirty="0" smtClean="0">
                <a:solidFill>
                  <a:srgbClr val="FFFF99"/>
                </a:solidFill>
                <a:latin typeface="+mn-lt"/>
              </a:rPr>
              <a:t>7 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Bus High Enable/Status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高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位总线允许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状态信号，它用在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8086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低电平时，高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位数据总线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15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~D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有效。状态位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始终为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pPr>
              <a:buNone/>
            </a:pPr>
            <a:r>
              <a:rPr lang="en-US" sz="3200" dirty="0" smtClean="0">
                <a:latin typeface="+mn-lt"/>
              </a:rPr>
              <a:t>17.         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8088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最小模式信号，相当于最大模式下的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altLang="zh-CN" baseline="-25000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     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  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组合产生的总线类型与  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组合产生的信号一样，见表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2.3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60450" y="1295400"/>
          <a:ext cx="989806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8839200" imgH="4876800" progId="Equation.DSMT4">
                  <p:embed/>
                </p:oleObj>
              </mc:Choice>
              <mc:Fallback>
                <p:oleObj name="Equation" r:id="rId1" imgW="8839200" imgH="48768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1295400"/>
                        <a:ext cx="989806" cy="546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60450" y="3829050"/>
          <a:ext cx="850900" cy="77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6705600" imgH="6096000" progId="Equation.DSMT4">
                  <p:embed/>
                </p:oleObj>
              </mc:Choice>
              <mc:Fallback>
                <p:oleObj name="Equation" r:id="rId3" imgW="6705600" imgH="6096000" progId="Equation.DSMT4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450" y="3829050"/>
                        <a:ext cx="850900" cy="7735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60450" y="5029200"/>
          <a:ext cx="9064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0363200" imgH="5181600" progId="Equation.DSMT4">
                  <p:embed/>
                </p:oleObj>
              </mc:Choice>
              <mc:Fallback>
                <p:oleObj name="Equation" r:id="rId5" imgW="10363200" imgH="5181600" progId="Equation.DSMT4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0450" y="5029200"/>
                        <a:ext cx="906462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71700" y="4984750"/>
          <a:ext cx="10255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0363200" imgH="5181600" progId="Equation.DSMT4">
                  <p:embed/>
                </p:oleObj>
              </mc:Choice>
              <mc:Fallback>
                <p:oleObj name="Equation" r:id="rId7" imgW="10363200" imgH="5181600" progId="Equation.DSMT4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1700" y="4984750"/>
                        <a:ext cx="1025525" cy="512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3416300" y="4984750"/>
          <a:ext cx="675695" cy="613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6705600" imgH="6096000" progId="Equation.DSMT4">
                  <p:embed/>
                </p:oleObj>
              </mc:Choice>
              <mc:Fallback>
                <p:oleObj name="Equation" r:id="rId9" imgW="6705600" imgH="6096000" progId="Equation.DSMT4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6300" y="4984750"/>
                        <a:ext cx="675695" cy="6139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7416800" y="4895850"/>
          <a:ext cx="12144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1887200" imgH="6096000" progId="Equation.DSMT4">
                  <p:embed/>
                </p:oleObj>
              </mc:Choice>
              <mc:Fallback>
                <p:oleObj name="Equation" r:id="rId11" imgW="11887200" imgH="6096000" progId="Equation.DSMT4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16800" y="4895850"/>
                        <a:ext cx="1214437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latin typeface="+mn-lt"/>
              </a:rPr>
              <a:t>18. 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MN/      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Minimum/Maximum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最小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最大模式选择信号。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MN/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+5V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工作于最小模式，组成单处理器系统。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MN/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接地，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工作于最大模式，支持构成多处理器系统。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/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3200" dirty="0" smtClean="0">
                <a:latin typeface="+mn-lt"/>
              </a:rPr>
              <a:t>1</a:t>
            </a:r>
            <a:r>
              <a:rPr lang="en-US" altLang="zh-CN" sz="3200" dirty="0" smtClean="0">
                <a:latin typeface="+mn-lt"/>
              </a:rPr>
              <a:t>9</a:t>
            </a:r>
            <a:r>
              <a:rPr lang="en-US" sz="3200" dirty="0" smtClean="0">
                <a:latin typeface="+mn-lt"/>
              </a:rPr>
              <a:t>.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V</a:t>
            </a:r>
            <a:r>
              <a:rPr lang="en-US" sz="3200" baseline="-25000" dirty="0" smtClean="0">
                <a:solidFill>
                  <a:srgbClr val="FFFF99"/>
                </a:solidFill>
                <a:latin typeface="+mn-lt"/>
              </a:rPr>
              <a:t>cc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和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GND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cc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电源输入，为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提供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+5V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电源。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GND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是接地引脚。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/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05000" y="1295400"/>
          <a:ext cx="7524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7315200" imgH="4876800" progId="Equation.DSMT4">
                  <p:embed/>
                </p:oleObj>
              </mc:Choice>
              <mc:Fallback>
                <p:oleObj name="Equation" r:id="rId1" imgW="7315200" imgH="48768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295400"/>
                        <a:ext cx="752475" cy="501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1638300" y="2451100"/>
          <a:ext cx="685799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7315200" imgH="4876800" progId="Equation.DSMT4">
                  <p:embed/>
                </p:oleObj>
              </mc:Choice>
              <mc:Fallback>
                <p:oleObj name="Equation" r:id="rId3" imgW="7315200" imgH="4876800" progId="Equation.DSMT4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300" y="2451100"/>
                        <a:ext cx="685799" cy="4571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638300" y="33401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7315200" imgH="4876800" progId="Equation.DSMT4">
                  <p:embed/>
                </p:oleObj>
              </mc:Choice>
              <mc:Fallback>
                <p:oleObj name="Equation" r:id="rId5" imgW="7315200" imgH="4876800" progId="Equation.DSMT4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300" y="3340100"/>
                        <a:ext cx="685800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260350" y="2006600"/>
            <a:ext cx="8534400" cy="1866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0" lang="en-US" altLang="zh-CN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Times New Roman" panose="02020603050405020304"/>
              </a:rPr>
              <a:t>2</a:t>
            </a:r>
            <a:r>
              <a:rPr kumimoji="0" 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j-cs"/>
              </a:rPr>
              <a:t>.2  8086 CPU</a:t>
            </a:r>
            <a:r>
              <a:rPr kumimoji="0" lang="zh-CN" altLang="en-US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2" charset="-122"/>
                <a:cs typeface="+mj-cs"/>
              </a:rPr>
              <a:t>的引脚功能</a:t>
            </a:r>
            <a:endParaRPr kumimoji="0" lang="zh-CN" altLang="en-US" sz="5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3700" y="6140450"/>
            <a:ext cx="8178799" cy="438150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>
                <a:latin typeface="+mn-ea"/>
                <a:ea typeface="+mn-ea"/>
              </a:rPr>
              <a:t>（）最大模式信号，</a:t>
            </a:r>
            <a:r>
              <a:rPr lang="zh-CN" altLang="en-US" sz="2400" dirty="0" smtClean="0">
                <a:latin typeface="+mn-ea"/>
                <a:ea typeface="+mn-ea"/>
                <a:sym typeface="Wingdings 3" panose="05040102010807070707"/>
              </a:rPr>
              <a:t> </a:t>
            </a:r>
            <a:r>
              <a:rPr lang="zh-CN" altLang="en-US" sz="2400" dirty="0" smtClean="0">
                <a:latin typeface="+mn-ea"/>
                <a:ea typeface="+mn-ea"/>
              </a:rPr>
              <a:t>数据传输方向，    低电平有效</a:t>
            </a:r>
            <a:endParaRPr lang="zh-CN" altLang="en-US" sz="2400" dirty="0">
              <a:latin typeface="+mn-ea"/>
              <a:ea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861049" y="6140450"/>
          <a:ext cx="516731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6400800" imgH="4876800" progId="Equation.DSMT4">
                  <p:embed/>
                </p:oleObj>
              </mc:Choice>
              <mc:Fallback>
                <p:oleObj name="Equation" r:id="rId1" imgW="6400800" imgH="48768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1049" y="6140450"/>
                        <a:ext cx="516731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LF_t2.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495300"/>
            <a:ext cx="7689850" cy="5522441"/>
          </a:xfrm>
          <a:prstGeom prst="rect">
            <a:avLst/>
          </a:prstGeom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17600"/>
            <a:ext cx="7920037" cy="5219700"/>
          </a:xfrm>
        </p:spPr>
        <p:txBody>
          <a:bodyPr/>
          <a:lstStyle/>
          <a:p>
            <a:pPr algn="just">
              <a:buNone/>
            </a:pPr>
            <a:r>
              <a:rPr lang="en-US" sz="3200" dirty="0" smtClean="0">
                <a:latin typeface="+mn-lt"/>
              </a:rPr>
              <a:t>1. 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AD</a:t>
            </a:r>
            <a:r>
              <a:rPr lang="en-US" sz="3200" baseline="-25000" dirty="0" smtClean="0">
                <a:solidFill>
                  <a:srgbClr val="FFFF99"/>
                </a:solidFill>
                <a:latin typeface="+mn-lt"/>
              </a:rPr>
              <a:t>15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~AD</a:t>
            </a:r>
            <a:r>
              <a:rPr lang="en-US" sz="3200" baseline="-25000" dirty="0" smtClean="0">
                <a:solidFill>
                  <a:srgbClr val="FFFF99"/>
                </a:solidFill>
                <a:latin typeface="+mn-lt"/>
              </a:rPr>
              <a:t>0 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Address Data Bus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en-US" altLang="zh-CN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30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地址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数据总线，双向、三态、分时复用。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3000"/>
              </a:spcBef>
              <a:buFont typeface="Wingdings" panose="05000000000000000000" pitchFamily="2" charset="2"/>
              <a:buChar char="n"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访向内存或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设备时，先在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AD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线上传送地址信号，并锁存起来，再传送数据信号，在时间上把地址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数据信号分开。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3000"/>
              </a:spcBef>
              <a:buFont typeface="Wingdings" panose="05000000000000000000" pitchFamily="2" charset="2"/>
              <a:buChar char="n"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8088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只需传送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位数据，只有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AD</a:t>
            </a:r>
            <a:r>
              <a:rPr lang="en-US" sz="2800" baseline="-25000" dirty="0" smtClean="0">
                <a:solidFill>
                  <a:schemeClr val="tx1"/>
                </a:solidFill>
                <a:latin typeface="+mn-lt"/>
                <a:ea typeface="+mn-ea"/>
              </a:rPr>
              <a:t>7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~AD</a:t>
            </a:r>
            <a:r>
              <a:rPr lang="en-US" sz="2800" baseline="-25000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为地址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数据线，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sz="28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15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~A</a:t>
            </a:r>
            <a:r>
              <a:rPr lang="en-US" sz="2800" baseline="-25000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上只传送地址信号。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06400"/>
            <a:ext cx="8372475" cy="3111500"/>
          </a:xfrm>
        </p:spPr>
        <p:txBody>
          <a:bodyPr/>
          <a:lstStyle/>
          <a:p>
            <a:pPr algn="just">
              <a:spcBef>
                <a:spcPts val="600"/>
              </a:spcBef>
              <a:buNone/>
            </a:pPr>
            <a:r>
              <a:rPr lang="en-US" sz="3200" dirty="0" smtClean="0">
                <a:latin typeface="+mn-lt"/>
              </a:rPr>
              <a:t>2. 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A</a:t>
            </a:r>
            <a:r>
              <a:rPr lang="en-US" sz="3200" baseline="-25000" dirty="0" smtClean="0">
                <a:solidFill>
                  <a:srgbClr val="FFFF99"/>
                </a:solidFill>
                <a:latin typeface="+mn-lt"/>
              </a:rPr>
              <a:t>19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/S</a:t>
            </a:r>
            <a:r>
              <a:rPr lang="en-US" sz="3200" baseline="-25000" dirty="0" smtClean="0">
                <a:solidFill>
                  <a:srgbClr val="FFFF99"/>
                </a:solidFill>
                <a:latin typeface="+mn-lt"/>
              </a:rPr>
              <a:t>6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~A</a:t>
            </a:r>
            <a:r>
              <a:rPr lang="en-US" sz="3200" baseline="-25000" dirty="0" smtClean="0">
                <a:solidFill>
                  <a:srgbClr val="FFFF99"/>
                </a:solidFill>
                <a:latin typeface="+mn-lt"/>
              </a:rPr>
              <a:t>16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/S</a:t>
            </a:r>
            <a:r>
              <a:rPr lang="en-US" sz="32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Address/Status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en-US" altLang="zh-CN" sz="32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地址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状态线，先传送高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位地址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19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，后传送状态信号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T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周期用作高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位地址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19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，存储器操作时需锁存；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操作时，高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位无效，仅用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15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~A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寻址。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T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~T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周期，用作状态信号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~S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。其中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sym typeface="Symbol" panose="05050102010706020507"/>
              </a:rPr>
              <a:t>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sym typeface="Symbol" panose="05050102010706020507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=1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允许可屏蔽中断，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=0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禁止；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指出当前使用的段寄存器：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71650" y="3517900"/>
            <a:ext cx="5911850" cy="289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5816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3.     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Read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读信号。当 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时，允许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从存储器或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端口读出数据。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4.       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Write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写信号。当      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时，允许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向存储器或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端口写入数据。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5.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 M/    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Memory/Input and Output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存储器或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端口控制信号。它为高电平时访问内存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低电平时访问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8088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该引脚为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IO/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端口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,  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0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访存。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>
              <a:latin typeface="+mn-lt"/>
            </a:endParaRPr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/>
        </p:nvGraphicFramePr>
        <p:xfrm>
          <a:off x="838200" y="660400"/>
          <a:ext cx="675084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400800" imgH="4876800" progId="Equation.DSMT4">
                  <p:embed/>
                </p:oleObj>
              </mc:Choice>
              <mc:Fallback>
                <p:oleObj name="Equation" r:id="rId1" imgW="6400800" imgH="48768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660400"/>
                        <a:ext cx="675084" cy="514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12813" y="2362200"/>
          <a:ext cx="752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7620000" imgH="5181600" progId="Equation.DSMT4">
                  <p:embed/>
                </p:oleObj>
              </mc:Choice>
              <mc:Fallback>
                <p:oleObj name="Equation" r:id="rId3" imgW="7620000" imgH="51816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813" y="2362200"/>
                        <a:ext cx="752475" cy="511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00163" y="3962400"/>
          <a:ext cx="4968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5486400" imgH="5181600" progId="Equation.DSMT4">
                  <p:embed/>
                </p:oleObj>
              </mc:Choice>
              <mc:Fallback>
                <p:oleObj name="Equation" r:id="rId5" imgW="5486400" imgH="51816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163" y="3962400"/>
                        <a:ext cx="496887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05200" y="5295900"/>
          <a:ext cx="406400" cy="43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4572000" imgH="4876800" progId="Equation.DSMT4">
                  <p:embed/>
                </p:oleObj>
              </mc:Choice>
              <mc:Fallback>
                <p:oleObj name="Equation" r:id="rId7" imgW="4572000" imgH="48768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5200" y="5295900"/>
                        <a:ext cx="406400" cy="4334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2794000" y="1117600"/>
          <a:ext cx="6746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6400800" imgH="4876800" progId="Equation.DSMT4">
                  <p:embed/>
                </p:oleObj>
              </mc:Choice>
              <mc:Fallback>
                <p:oleObj name="Equation" r:id="rId9" imgW="6400800" imgH="4876800" progId="Equation.DSMT4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4000" y="1117600"/>
                        <a:ext cx="674687" cy="514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2660650" y="2806700"/>
          <a:ext cx="7524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0" imgW="7620000" imgH="5181600" progId="Equation.DSMT4">
                  <p:embed/>
                </p:oleObj>
              </mc:Choice>
              <mc:Fallback>
                <p:oleObj name="Equation" r:id="rId10" imgW="7620000" imgH="5181600" progId="Equation.DSMT4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0650" y="2806700"/>
                        <a:ext cx="752475" cy="511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latin typeface="+mn-lt"/>
              </a:rPr>
              <a:t>6. 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CLK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时钟信号，是外部时钟产生器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8284A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提供的基本定时脉冲。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8086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</a:rPr>
              <a:t>f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+mn-lt"/>
                <a:ea typeface="+mn-ea"/>
              </a:rPr>
              <a:t>CLK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</a:rPr>
              <a:t>=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5MHz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8086-1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+mn-lt"/>
              </a:rPr>
              <a:t>CLK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=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10MHz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，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8086-2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800" baseline="-25000" dirty="0" err="1" smtClean="0">
                <a:solidFill>
                  <a:schemeClr val="tx1"/>
                </a:solidFill>
                <a:latin typeface="+mn-lt"/>
              </a:rPr>
              <a:t>CLK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</a:rPr>
              <a:t>=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8MHz</a:t>
            </a:r>
            <a:endParaRPr lang="zh-CN" altLang="en-US" dirty="0" smtClean="0"/>
          </a:p>
          <a:p>
            <a:pPr>
              <a:buNone/>
            </a:pPr>
            <a:r>
              <a:rPr lang="en-US" sz="3200" dirty="0" smtClean="0">
                <a:latin typeface="+mn-lt"/>
              </a:rPr>
              <a:t>7. 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RESET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复位信号，至少要维持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个时钟周期。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复位后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停止所有操作，总线无效；使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ES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SS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FLAGS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清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CS: IP=FFFF: 0000H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；使指令队列变空，禁止中断。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复位结束后，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执行重启动过程。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8. </a:t>
            </a:r>
            <a:r>
              <a:rPr lang="zh-CN" altLang="en-US" sz="3200" b="0" dirty="0" smtClean="0">
                <a:solidFill>
                  <a:srgbClr val="FFFF99"/>
                </a:solidFill>
                <a:latin typeface="+mn-lt"/>
              </a:rPr>
              <a:t>与中断有关的信号</a:t>
            </a:r>
            <a:endParaRPr lang="zh-CN" altLang="en-US" sz="3200" b="0" dirty="0" smtClean="0">
              <a:solidFill>
                <a:srgbClr val="FFFF99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r>
              <a:rPr lang="en-US" dirty="0" smtClean="0">
                <a:latin typeface="+mn-lt"/>
                <a:ea typeface="+mn-ea"/>
              </a:rPr>
              <a:t>INTR</a:t>
            </a:r>
            <a:r>
              <a:rPr lang="zh-CN" altLang="en-US" dirty="0" smtClean="0">
                <a:latin typeface="+mn-lt"/>
                <a:ea typeface="+mn-ea"/>
              </a:rPr>
              <a:t>（</a:t>
            </a:r>
            <a:r>
              <a:rPr lang="en-US" dirty="0" smtClean="0">
                <a:latin typeface="+mn-lt"/>
                <a:ea typeface="+mn-ea"/>
              </a:rPr>
              <a:t>Interrupt Request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可屏蔽中断请求信号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当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INTR=1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时，若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FLAGS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IF=1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，则允许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响应可屏蔽中断；若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IF=0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，则不能响应。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lvl="0">
              <a:spcBef>
                <a:spcPts val="0"/>
              </a:spcBef>
              <a:buNone/>
            </a:pPr>
            <a:endParaRPr lang="en-US" altLang="zh-CN" dirty="0" smtClean="0">
              <a:latin typeface="+mn-lt"/>
              <a:ea typeface="+mn-ea"/>
            </a:endParaRPr>
          </a:p>
          <a:p>
            <a:pPr lvl="0"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r>
              <a:rPr lang="en-US" dirty="0" smtClean="0">
                <a:latin typeface="+mn-lt"/>
                <a:ea typeface="+mn-ea"/>
              </a:rPr>
              <a:t>NMI</a:t>
            </a:r>
            <a:r>
              <a:rPr lang="zh-CN" altLang="en-US" dirty="0" smtClean="0">
                <a:latin typeface="+mn-lt"/>
                <a:ea typeface="+mn-ea"/>
              </a:rPr>
              <a:t>（</a:t>
            </a:r>
            <a:r>
              <a:rPr lang="en-US" dirty="0" smtClean="0">
                <a:latin typeface="+mn-lt"/>
                <a:ea typeface="+mn-ea"/>
              </a:rPr>
              <a:t>Non-Maskable Interrupt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不可屏蔽中断请求信号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这类中断不能用软件屏蔽，也不受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标志的影响。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 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）           （</a:t>
            </a:r>
            <a:r>
              <a:rPr lang="en-US" dirty="0" smtClean="0">
                <a:latin typeface="+mn-lt"/>
                <a:ea typeface="+mn-ea"/>
              </a:rPr>
              <a:t>Interrupt Acknowledge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中断响应信号。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是在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响应外部可屏蔽中断请求后，向外设发出的回答信号。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16000" y="4718050"/>
          <a:ext cx="8778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0363200" imgH="5181600" progId="Equation.DSMT4">
                  <p:embed/>
                </p:oleObj>
              </mc:Choice>
              <mc:Fallback>
                <p:oleObj name="Equation" r:id="rId1" imgW="103632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4718050"/>
                        <a:ext cx="877888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72475" cy="59753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>
                <a:latin typeface="+mn-lt"/>
              </a:rPr>
              <a:t>9. 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HOLD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Hold Request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en-US" altLang="zh-CN" sz="3200" dirty="0" smtClean="0">
              <a:solidFill>
                <a:srgbClr val="FFFF99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     HLDA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Hold Acknowledge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总线保持请求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总线保持响应信号，这两个信号在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DMA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操作时使用。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 </a:t>
            </a:r>
            <a:endParaRPr lang="zh-CN" altLang="en-US" sz="10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3200" dirty="0" smtClean="0">
                <a:latin typeface="+mn-lt"/>
              </a:rPr>
              <a:t>10. 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ALE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Address Latch Enable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地址锁存允许信号。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+mn-lt"/>
              </a:rPr>
              <a:t> </a:t>
            </a:r>
            <a:endParaRPr lang="zh-CN" altLang="en-US" sz="10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3200" dirty="0" smtClean="0">
                <a:latin typeface="+mn-lt"/>
              </a:rPr>
              <a:t>11. 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 DT/    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（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Data Transmit/Receive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）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数据发送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接收信号，用来控制数据传送的方向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: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4625" indent="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                 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用写操作向外部发送数据；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174625" indent="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                 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读取外部传送过来的数据。</a:t>
            </a:r>
            <a:endParaRPr lang="zh-CN" altLang="en-US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16101" y="4095751"/>
          <a:ext cx="433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3962400" imgH="4876800" progId="Equation.DSMT4">
                  <p:embed/>
                </p:oleObj>
              </mc:Choice>
              <mc:Fallback>
                <p:oleObj name="Equation" r:id="rId1" imgW="3962400" imgH="48768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6101" y="4095751"/>
                        <a:ext cx="433388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71550" y="5207000"/>
          <a:ext cx="1434727" cy="53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4020800" imgH="5181600" progId="Equation.DSMT4">
                  <p:embed/>
                </p:oleObj>
              </mc:Choice>
              <mc:Fallback>
                <p:oleObj name="Equation" r:id="rId3" imgW="14020800" imgH="51816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5207000"/>
                        <a:ext cx="1434727" cy="5302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971550" y="5695950"/>
          <a:ext cx="1465916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4325600" imgH="5181600" progId="Equation.DSMT4">
                  <p:embed/>
                </p:oleObj>
              </mc:Choice>
              <mc:Fallback>
                <p:oleObj name="Equation" r:id="rId5" imgW="14325600" imgH="51816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5695950"/>
                        <a:ext cx="1465916" cy="530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2106</Words>
  <Application>WPS 演示</Application>
  <PresentationFormat>全屏显示(4:3)</PresentationFormat>
  <Paragraphs>117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31</vt:i4>
      </vt:variant>
      <vt:variant>
        <vt:lpstr>幻灯片标题</vt:lpstr>
      </vt:variant>
      <vt:variant>
        <vt:i4>15</vt:i4>
      </vt:variant>
    </vt:vector>
  </HeadingPairs>
  <TitlesOfParts>
    <vt:vector size="60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华文琥珀</vt:lpstr>
      <vt:lpstr>Times New Roman</vt:lpstr>
      <vt:lpstr>Wingdings 3</vt:lpstr>
      <vt:lpstr>Symbol</vt:lpstr>
      <vt:lpstr>微软雅黑</vt:lpstr>
      <vt:lpstr>Arial Unicode MS</vt:lpstr>
      <vt:lpstr>微机模板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赵文彬</cp:lastModifiedBy>
  <cp:revision>363</cp:revision>
  <dcterms:created xsi:type="dcterms:W3CDTF">2003-06-02T09:23:00Z</dcterms:created>
  <dcterms:modified xsi:type="dcterms:W3CDTF">2020-09-21T01:18:11Z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