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636" r:id="rId3"/>
    <p:sldId id="598" r:id="rId4"/>
    <p:sldId id="612" r:id="rId5"/>
    <p:sldId id="634" r:id="rId6"/>
    <p:sldId id="613" r:id="rId7"/>
    <p:sldId id="614" r:id="rId8"/>
    <p:sldId id="615" r:id="rId9"/>
    <p:sldId id="617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35" r:id="rId18"/>
    <p:sldId id="626" r:id="rId19"/>
    <p:sldId id="627" r:id="rId20"/>
    <p:sldId id="629" r:id="rId21"/>
    <p:sldId id="631" r:id="rId22"/>
    <p:sldId id="632" r:id="rId23"/>
    <p:sldId id="633" r:id="rId24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00CC00"/>
    <a:srgbClr val="FFFF00"/>
    <a:srgbClr val="FF9933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6" d="100"/>
          <a:sy n="66" d="100"/>
        </p:scale>
        <p:origin x="-3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CPU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2.3  8086</a:t>
            </a:r>
            <a:r>
              <a:rPr lang="zh-CN" altLang="en-US" sz="1800" b="0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存储器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1228725"/>
            <a:ext cx="8534400" cy="44005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zh-CN" altLang="en-US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sz="6000" b="1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章   </a:t>
            </a:r>
            <a:r>
              <a:rPr lang="en-US" altLang="zh-CN" sz="6000" b="1" kern="500" dirty="0" smtClean="0">
                <a:solidFill>
                  <a:srgbClr val="00FF00"/>
                </a:solidFill>
                <a:latin typeface="+mn-lt"/>
                <a:ea typeface="宋体" panose="02010600030101010101" pitchFamily="2" charset="-122"/>
              </a:rPr>
              <a:t>8086 CPU</a:t>
            </a:r>
            <a:endParaRPr lang="en-US" altLang="zh-CN" sz="6000" b="1" kern="500" dirty="0" smtClean="0">
              <a:solidFill>
                <a:srgbClr val="00FF00"/>
              </a:solidFill>
              <a:latin typeface="+mn-lt"/>
              <a:ea typeface="宋体" panose="02010600030101010101" pitchFamily="2" charset="-122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17550"/>
            <a:ext cx="8372475" cy="57721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/>
              <a:t>实</a:t>
            </a:r>
            <a:r>
              <a:rPr lang="zh-CN" altLang="en-US" dirty="0" smtClean="0">
                <a:latin typeface="+mn-lt"/>
              </a:rPr>
              <a:t>模式下，只能从能被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整除的那些单元开始分段。</a:t>
            </a:r>
            <a:endParaRPr lang="en-US" altLang="zh-CN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一个物理地址可以由不同的逻辑地址来形成。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j-ea"/>
              </a:rPr>
              <a:t>2.5 </a:t>
            </a:r>
            <a:endParaRPr lang="en-US" sz="3600" dirty="0" smtClean="0">
              <a:solidFill>
                <a:srgbClr val="00FF00"/>
              </a:solidFill>
              <a:latin typeface="+mn-lt"/>
              <a:ea typeface="+mj-ea"/>
            </a:endParaRPr>
          </a:p>
          <a:p>
            <a:pPr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latin typeface="+mn-lt"/>
                <a:ea typeface="+mn-ea"/>
              </a:rPr>
              <a:t>一个存储单元的物理地址为</a:t>
            </a:r>
            <a:r>
              <a:rPr lang="en-US" sz="2800" dirty="0" smtClean="0">
                <a:latin typeface="+mn-lt"/>
                <a:ea typeface="+mn-ea"/>
              </a:rPr>
              <a:t>12345H</a:t>
            </a:r>
            <a:r>
              <a:rPr lang="zh-CN" altLang="en-US" sz="2800" dirty="0" smtClean="0">
                <a:latin typeface="+mn-lt"/>
                <a:ea typeface="+mn-ea"/>
              </a:rPr>
              <a:t>，它可以由哪些逻辑地址形成</a:t>
            </a:r>
            <a:r>
              <a:rPr lang="en-US" altLang="zh-CN" sz="2800" dirty="0" smtClean="0">
                <a:latin typeface="+mn-lt"/>
                <a:ea typeface="+mn-ea"/>
              </a:rPr>
              <a:t>?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解答：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1200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0345H     	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     1234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0005H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     1232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0025H    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                   …  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262255" indent="-262255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这说明从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单元偏移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345H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单元和从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12340H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偏移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个单元等，均指向同一个内存单元。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453437" cy="5175250"/>
          </a:xfrm>
        </p:spPr>
        <p:txBody>
          <a:bodyPr/>
          <a:lstStyle/>
          <a:p>
            <a:pPr>
              <a:spcBef>
                <a:spcPts val="1800"/>
              </a:spcBef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2.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默认段寄存器和偏移地址寄存器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CS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IP</a:t>
            </a:r>
            <a:r>
              <a:rPr lang="zh-CN" altLang="en-US" sz="2800" dirty="0" smtClean="0">
                <a:latin typeface="+mn-lt"/>
                <a:ea typeface="+mn-ea"/>
              </a:rPr>
              <a:t>组合寻址下一条要执行指令的字节单元；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SS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SP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latin typeface="+mn-lt"/>
                <a:ea typeface="+mn-ea"/>
              </a:rPr>
              <a:t>组合寻址存储器堆栈段中的数据；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DS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SI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、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组合寻址数据段中的</a:t>
            </a:r>
            <a:r>
              <a:rPr lang="en-US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位或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位数据；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ES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组合寻址目的串地址。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</a:pPr>
            <a:r>
              <a:rPr lang="zh-CN" altLang="en-US" sz="2800" dirty="0" smtClean="0">
                <a:latin typeface="+mn-lt"/>
                <a:ea typeface="+mn-ea"/>
              </a:rPr>
              <a:t>通过段超越前缀可以对某些隐含规则进行修改。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3. 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堆栈的设置和操作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buClr>
                <a:srgbClr val="FF66FF"/>
              </a:buClr>
            </a:pPr>
            <a:r>
              <a:rPr lang="zh-CN" altLang="en-US" sz="2800" dirty="0" smtClean="0"/>
              <a:t>什么是堆栈？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堆栈是在内存中开辟的一个特定数据区域</a:t>
            </a:r>
            <a:endParaRPr lang="en-US" altLang="zh-CN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堆栈存放需暂时保存的数据，如调用子程序时的返回地址、中断处理时的断点及现场信息等。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/>
              <a:t> </a:t>
            </a:r>
            <a:endParaRPr lang="zh-CN" altLang="en-US" sz="2800" dirty="0" smtClean="0"/>
          </a:p>
          <a:p>
            <a:pPr>
              <a:buClr>
                <a:srgbClr val="FF66FF"/>
              </a:buClr>
            </a:pPr>
            <a:r>
              <a:rPr lang="zh-CN" altLang="en-US" sz="2800" dirty="0" smtClean="0"/>
              <a:t>如何设置堆栈？</a:t>
            </a:r>
            <a:endParaRPr lang="zh-CN" altLang="en-US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堆栈位置和长度由</a:t>
            </a: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SS</a:t>
            </a:r>
            <a:r>
              <a:rPr lang="zh-CN" altLang="en-US" sz="2800" dirty="0" smtClean="0">
                <a:latin typeface="+mn-lt"/>
              </a:rPr>
              <a:t>：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来设定</a:t>
            </a:r>
            <a:endParaRPr lang="en-US" altLang="zh-CN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可设置的堆栈最大容量为</a:t>
            </a:r>
            <a:r>
              <a:rPr lang="en-US" sz="2800" dirty="0" smtClean="0">
                <a:latin typeface="+mn-lt"/>
              </a:rPr>
              <a:t>64KB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2266950"/>
          </a:xfrm>
        </p:spPr>
        <p:txBody>
          <a:bodyPr/>
          <a:lstStyle/>
          <a:p>
            <a:pPr>
              <a:buClr>
                <a:srgbClr val="FF66FF"/>
              </a:buClr>
            </a:pPr>
            <a:r>
              <a:rPr lang="zh-CN" altLang="en-US" dirty="0" smtClean="0"/>
              <a:t>堆栈设置和操作举例</a:t>
            </a:r>
            <a:endParaRPr lang="zh-CN" altLang="en-US" dirty="0" smtClean="0"/>
          </a:p>
          <a:p>
            <a:pPr>
              <a:buClr>
                <a:srgbClr val="00FF00"/>
              </a:buClr>
              <a:buNone/>
            </a:pPr>
            <a:r>
              <a:rPr lang="en-US" altLang="zh-CN" dirty="0" smtClean="0">
                <a:latin typeface="+mn-lt"/>
                <a:ea typeface="+mn-ea"/>
              </a:rPr>
              <a:t>a</a:t>
            </a:r>
            <a:r>
              <a:rPr lang="zh-CN" altLang="en-US" dirty="0" smtClean="0">
                <a:latin typeface="+mn-lt"/>
                <a:ea typeface="+mn-ea"/>
              </a:rPr>
              <a:t>）设置堆栈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en-US" altLang="zh-CN" dirty="0" smtClean="0">
                <a:latin typeface="+mn-lt"/>
                <a:ea typeface="+mn-ea"/>
              </a:rPr>
              <a:t>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令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SS=2000H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SP=1300H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。堆栈范围为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2000: 0000H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2000: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（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1300H-1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即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20000H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sym typeface="Symbol" panose="05050102010706020507"/>
              </a:rPr>
              <a:t>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212FFH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Clr>
                <a:srgbClr val="00FF00"/>
              </a:buCl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SS=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堆栈的段基址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2000H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栈顶地址，见图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(a)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5" name="图片 4" descr="LF_t2.6-m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818181"/>
              </a:clrFrom>
              <a:clrTo>
                <a:srgbClr val="81818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117850"/>
            <a:ext cx="9144000" cy="3002419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8372475" cy="51752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用</a:t>
            </a:r>
            <a:r>
              <a:rPr lang="en-US" altLang="zh-CN" sz="2800" dirty="0" smtClean="0">
                <a:latin typeface="+mn-lt"/>
                <a:ea typeface="+mn-ea"/>
              </a:rPr>
              <a:t>PUSH/POP</a:t>
            </a:r>
            <a:r>
              <a:rPr lang="zh-CN" altLang="en-US" sz="2800" dirty="0" smtClean="0">
                <a:latin typeface="+mn-lt"/>
                <a:ea typeface="+mn-ea"/>
              </a:rPr>
              <a:t>指令进行堆栈操作，遵循先进后出的原则。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b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PUSH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操作将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个字压入栈，并使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←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SP-2</a:t>
            </a:r>
            <a:endParaRPr lang="en-US" altLang="zh-CN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设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AX=1234H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BX=5678H</a:t>
            </a:r>
            <a:endParaRPr lang="en-US" altLang="zh-CN" dirty="0" smtClean="0"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执行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PUSH  AX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PUSH  BX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指令</a:t>
            </a:r>
            <a:endParaRPr lang="en-US" altLang="zh-CN" dirty="0" smtClean="0"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字节先后压入堆栈，并使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SP=12FCH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，如图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(b)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c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 执行</a:t>
            </a:r>
            <a:r>
              <a:rPr lang="en-US" dirty="0" smtClean="0">
                <a:latin typeface="+mn-lt"/>
                <a:ea typeface="华文中宋" panose="02010600040101010101" pitchFamily="2" charset="-122"/>
              </a:rPr>
              <a:t>POP  DX</a:t>
            </a:r>
            <a:r>
              <a:rPr lang="zh-CN" altLang="en-US" dirty="0" smtClean="0">
                <a:latin typeface="+mn-lt"/>
                <a:ea typeface="华文中宋" panose="02010600040101010101" pitchFamily="2" charset="-122"/>
              </a:rPr>
              <a:t>指令</a:t>
            </a:r>
            <a:endParaRPr lang="en-US" altLang="zh-CN" dirty="0" smtClean="0">
              <a:latin typeface="+mn-lt"/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     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从栈里取出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字节，送入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DX=5678H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SP= 12FEH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，如图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c)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华文中宋" panose="02010600040101010101" pitchFamily="2" charset="-122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华文中宋" panose="02010600040101010101" pitchFamily="2" charset="-122"/>
            </a:endParaRPr>
          </a:p>
          <a:p>
            <a:pPr algn="just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通过</a:t>
            </a:r>
            <a:r>
              <a:rPr lang="en-US" sz="2800" dirty="0" smtClean="0"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latin typeface="+mn-lt"/>
                <a:ea typeface="+mn-ea"/>
              </a:rPr>
              <a:t>指针也可从堆栈中获取数据，或向堆栈存入数据。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4.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段加偏移量寻址机制允许重定位</a:t>
            </a:r>
            <a:endParaRPr lang="en-US" altLang="zh-CN" dirty="0" smtClean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可重定位程序</a:t>
            </a:r>
            <a:r>
              <a:rPr lang="zh-CN" altLang="en-US" sz="2800" dirty="0" smtClean="0">
                <a:latin typeface="+mn-lt"/>
              </a:rPr>
              <a:t>，是指一个可以存放在存储器的任何区域，不加修改就可以执行的程序。</a:t>
            </a:r>
            <a:endParaRPr lang="en-US" altLang="zh-CN" sz="2800" dirty="0" smtClean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可重定位数据</a:t>
            </a:r>
            <a:r>
              <a:rPr lang="zh-CN" altLang="en-US" sz="2800" dirty="0" smtClean="0">
                <a:latin typeface="+mn-lt"/>
              </a:rPr>
              <a:t>，是指可以存放在存储器的任何区域，不用修改就可以被程序引用的数据。</a:t>
            </a:r>
            <a:endParaRPr lang="en-US" altLang="zh-CN" sz="2800" dirty="0" smtClean="0">
              <a:latin typeface="+mn-lt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由于存储器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采用偏移地址在段内寻址</a:t>
            </a:r>
            <a:r>
              <a:rPr lang="zh-CN" altLang="en-US" sz="2800" dirty="0" smtClean="0">
                <a:latin typeface="+mn-lt"/>
              </a:rPr>
              <a:t>，因此一个程序段或数据块，在内存中搬移时，可以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保持其偏移地址不变，只改变段寄存器的内容</a:t>
            </a:r>
            <a:r>
              <a:rPr lang="zh-CN" altLang="en-US" sz="2800" dirty="0" smtClean="0">
                <a:latin typeface="+mn-lt"/>
              </a:rPr>
              <a:t>，因此搬到哪里都只要修改段寄存器内容后就可以执行，即它们具有了重定位的特点。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b="0" dirty="0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700" y="2317750"/>
            <a:ext cx="7208838" cy="22225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2.3.1  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段地址和偏移地址</a:t>
            </a:r>
            <a:endParaRPr lang="en-US" altLang="zh-CN" sz="36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2.3.2  8086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存储器的分体结构</a:t>
            </a:r>
            <a:b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</a:b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1950"/>
            <a:ext cx="8229600" cy="10429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2.3.2  8086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存储器的分体结构</a:t>
            </a:r>
            <a:br>
              <a:rPr lang="en-US" altLang="zh-CN" sz="3600" dirty="0" smtClean="0">
                <a:solidFill>
                  <a:srgbClr val="00FF00"/>
                </a:solidFill>
                <a:ea typeface="+mn-ea"/>
              </a:rPr>
            </a:br>
            <a:r>
              <a:rPr lang="en-US" dirty="0" smtClean="0"/>
              <a:t>1. 8086</a:t>
            </a:r>
            <a:r>
              <a:rPr lang="zh-CN" altLang="en-US" dirty="0" smtClean="0"/>
              <a:t>的奇偶存储体</a:t>
            </a:r>
            <a:endParaRPr lang="zh-CN" altLang="en-US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0" y="1784350"/>
            <a:ext cx="4000500" cy="43116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1MB</a:t>
            </a:r>
            <a:r>
              <a:rPr lang="zh-CN" altLang="en-US" sz="2800" dirty="0" smtClean="0">
                <a:latin typeface="+mn-lt"/>
              </a:rPr>
              <a:t>存储空间分成两个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位的存储体：偶地址体和奇地址体，各占</a:t>
            </a:r>
            <a:r>
              <a:rPr lang="en-US" sz="2800" dirty="0" smtClean="0">
                <a:latin typeface="+mn-lt"/>
              </a:rPr>
              <a:t>512K</a:t>
            </a:r>
            <a:r>
              <a:rPr lang="zh-CN" altLang="en-US" sz="2800" dirty="0" smtClean="0">
                <a:latin typeface="+mn-lt"/>
              </a:rPr>
              <a:t>字节。</a:t>
            </a:r>
            <a:endParaRPr lang="zh-CN" altLang="en-US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偶地址体包含所有地址偶数的存储单元，奇地址体包含所有地址奇数的存储单元。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  <a:ea typeface="+mn-ea"/>
                <a:sym typeface="Wingdings 3" panose="05040102010807070707"/>
              </a:rPr>
              <a:t> </a:t>
            </a:r>
            <a:r>
              <a:rPr lang="zh-CN" altLang="en-US" sz="2800" dirty="0" smtClean="0">
                <a:latin typeface="+mn-lt"/>
                <a:ea typeface="+mn-ea"/>
              </a:rPr>
              <a:t>结构如图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5" name="图片 4" descr="LF_t2.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78072"/>
            <a:ext cx="5149850" cy="3596516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9779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用</a:t>
            </a:r>
            <a:r>
              <a:rPr lang="en-US" dirty="0" smtClean="0">
                <a:latin typeface="+mn-lt"/>
              </a:rPr>
              <a:t>8086 CPU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引脚信号和地址线</a:t>
            </a:r>
            <a:r>
              <a:rPr lang="en-US" dirty="0" smtClean="0">
                <a:latin typeface="+mn-lt"/>
              </a:rPr>
              <a:t>A</a:t>
            </a:r>
            <a:r>
              <a:rPr lang="en-US" baseline="-25000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来选择一个或两个存储体进行数据传送，组合功能如表</a:t>
            </a:r>
            <a:r>
              <a:rPr lang="en-US" dirty="0" smtClean="0">
                <a:latin typeface="+mn-lt"/>
              </a:rPr>
              <a:t>2.4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graphicFrame>
        <p:nvGraphicFramePr>
          <p:cNvPr id="107521" name="Object 1"/>
          <p:cNvGraphicFramePr>
            <a:graphicFrameLocks noChangeAspect="1"/>
          </p:cNvGraphicFramePr>
          <p:nvPr/>
        </p:nvGraphicFramePr>
        <p:xfrm>
          <a:off x="0" y="0"/>
          <a:ext cx="2762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705600" imgH="3962400" progId="Equation.DSMT4">
                  <p:embed/>
                </p:oleObj>
              </mc:Choice>
              <mc:Fallback>
                <p:oleObj name="" r:id="rId1" imgW="6705600" imgH="39624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76225" cy="161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600" y="1428750"/>
            <a:ext cx="8113648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内容占位符 4"/>
          <p:cNvSpPr txBox="1"/>
          <p:nvPr/>
        </p:nvSpPr>
        <p:spPr bwMode="auto">
          <a:xfrm>
            <a:off x="393700" y="4406900"/>
            <a:ext cx="8372475" cy="2222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=0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访问偶地址体，偶体数据线与数据总线低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7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连，传送低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位数据；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           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=0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访奇地址体，奇体数据线与数据总线高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15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连，传送高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位数据；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           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和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都为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，同时选中两个存储体，可传送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16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位数据。</a:t>
            </a:r>
            <a:endParaRPr lang="zh-CN" altLang="en-US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4850" y="5159552"/>
          <a:ext cx="844550" cy="49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8839200" imgH="4876800" progId="Equation.DSMT4">
                  <p:embed/>
                </p:oleObj>
              </mc:Choice>
              <mc:Fallback>
                <p:oleObj name="Equation" r:id="rId4" imgW="8839200" imgH="48768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850" y="5159552"/>
                        <a:ext cx="844550" cy="4919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749300" y="5962650"/>
          <a:ext cx="844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8839200" imgH="4876800" progId="Equation.DSMT4">
                  <p:embed/>
                </p:oleObj>
              </mc:Choice>
              <mc:Fallback>
                <p:oleObj name="Equation" r:id="rId6" imgW="8839200" imgH="48768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9300" y="5962650"/>
                        <a:ext cx="844550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8086 CPU</a:t>
            </a:r>
            <a:r>
              <a:rPr lang="zh-CN" altLang="en-US" dirty="0" smtClean="0"/>
              <a:t>对存储器的存取操作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1073150"/>
            <a:ext cx="8623300" cy="933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存取都从偶体开始。从偶地址单元开始存取一个字只要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次操作，从奇地址开始要</a:t>
            </a:r>
            <a:r>
              <a:rPr lang="en-US" altLang="zh-CN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次操作。</a:t>
            </a:r>
            <a:endParaRPr lang="zh-CN" altLang="en-US" sz="2800" dirty="0" smtClean="0">
              <a:latin typeface="+mn-lt"/>
            </a:endParaRPr>
          </a:p>
        </p:txBody>
      </p:sp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05550" y="2362200"/>
            <a:ext cx="2533650" cy="254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0" y="2184400"/>
            <a:ext cx="6216651" cy="2933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FF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从偶地址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开始，一次操作就可读取字数据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5D7FH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lvl="0" indent="-533400" eaLnBrk="0" hangingPunct="0"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若要读取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奇地址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1001H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开始的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345DH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，要先从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开始读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个字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5D7FH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，取</a:t>
            </a:r>
            <a:r>
              <a:rPr kumimoji="0" 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5DH</a:t>
            </a:r>
            <a:r>
              <a:rPr kumimoji="0" lang="zh-CN" altLang="en-US" sz="26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为结果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低字节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舍弃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7FH,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再从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1002H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单元读取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1234H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，取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34H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作结果高字节，舍弃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15900" y="5295900"/>
            <a:ext cx="8623300" cy="933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533400" indent="-533400" algn="l" eaLnBrk="0" hangingPunct="0">
              <a:spcBef>
                <a:spcPct val="3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0"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因此，存放字数据时，应放在偶地址开始单元中。</a:t>
            </a:r>
            <a:r>
              <a:rPr kumimoji="0" lang="zh-CN" altLang="en-US" sz="2800" b="1" kern="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对准伪指令</a:t>
            </a:r>
            <a:r>
              <a:rPr kumimoji="0" lang="en-US" sz="2800" b="1" kern="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EVEN</a:t>
            </a:r>
            <a:r>
              <a:rPr kumimoji="0" lang="zh-CN" altLang="en-US" sz="2800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黑体" panose="02010609060101010101" pitchFamily="2" charset="-122"/>
              </a:rPr>
              <a:t>能自动完成这种操作。</a:t>
            </a:r>
            <a:endParaRPr kumimoji="0" lang="zh-CN" altLang="en-US" sz="28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黑体" panose="02010609060101010101" pitchFamily="2" charset="-122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2184400"/>
            <a:ext cx="8534400" cy="1866900"/>
          </a:xfrm>
        </p:spPr>
        <p:txBody>
          <a:bodyPr/>
          <a:lstStyle/>
          <a:p>
            <a:r>
              <a:rPr lang="en-US" sz="54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cs typeface="Times New Roman" panose="02020603050405020304"/>
              </a:rPr>
              <a:t>2</a:t>
            </a:r>
            <a:r>
              <a:rPr lang="en-US" sz="5400" dirty="0" smtClean="0">
                <a:solidFill>
                  <a:srgbClr val="FFFF00"/>
                </a:solidFill>
              </a:rPr>
              <a:t>.</a:t>
            </a:r>
            <a:r>
              <a:rPr lang="en-US" altLang="zh-CN" sz="5400" dirty="0" smtClean="0">
                <a:solidFill>
                  <a:srgbClr val="FFFF00"/>
                </a:solidFill>
              </a:rPr>
              <a:t>3 </a:t>
            </a:r>
            <a:r>
              <a:rPr lang="en-US" sz="5400" dirty="0" smtClean="0">
                <a:solidFill>
                  <a:srgbClr val="FFFF00"/>
                </a:solidFill>
              </a:rPr>
              <a:t> 8086</a:t>
            </a:r>
            <a:r>
              <a:rPr lang="zh-CN" altLang="en-US" sz="5400" dirty="0" smtClean="0">
                <a:solidFill>
                  <a:srgbClr val="FFFF00"/>
                </a:solidFill>
              </a:rPr>
              <a:t>的存储器组织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571500" y="45085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/>
          <a:lstStyle/>
          <a:p>
            <a:r>
              <a:rPr lang="en-US" dirty="0" smtClean="0"/>
              <a:t>3 . 8088 CPU</a:t>
            </a:r>
            <a:r>
              <a:rPr lang="zh-CN" altLang="en-US" dirty="0" smtClean="0"/>
              <a:t>对存储器的存取操作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562100"/>
            <a:ext cx="7956550" cy="220345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8088 </a:t>
            </a:r>
            <a:r>
              <a:rPr lang="zh-CN" altLang="en-US" sz="2800" dirty="0" smtClean="0">
                <a:latin typeface="+mn-lt"/>
              </a:rPr>
              <a:t>的外部数据总线为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位，它每次访问存储器只读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写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个字节，读</a:t>
            </a:r>
            <a:r>
              <a:rPr lang="en-US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写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个字要分</a:t>
            </a:r>
            <a:r>
              <a:rPr lang="en-US" altLang="zh-CN" sz="2800" dirty="0" smtClean="0">
                <a:latin typeface="+mn-lt"/>
              </a:rPr>
              <a:t>2</a:t>
            </a:r>
            <a:r>
              <a:rPr lang="zh-CN" altLang="en-US" sz="2800" dirty="0" smtClean="0">
                <a:latin typeface="+mn-lt"/>
              </a:rPr>
              <a:t>次完成。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1MB</a:t>
            </a:r>
            <a:r>
              <a:rPr lang="zh-CN" altLang="en-US" sz="2800" dirty="0" smtClean="0">
                <a:latin typeface="+mn-lt"/>
              </a:rPr>
              <a:t>存储器被看作一个存储体，由</a:t>
            </a:r>
            <a:r>
              <a:rPr lang="en-US" sz="2800" dirty="0" smtClean="0">
                <a:latin typeface="+mn-lt"/>
              </a:rPr>
              <a:t>A</a:t>
            </a:r>
            <a:r>
              <a:rPr lang="en-US" sz="2800" baseline="-25000" dirty="0" smtClean="0">
                <a:latin typeface="+mn-lt"/>
              </a:rPr>
              <a:t>19</a:t>
            </a:r>
            <a:r>
              <a:rPr lang="en-US" sz="2800" dirty="0" smtClean="0">
                <a:latin typeface="+mn-lt"/>
              </a:rPr>
              <a:t>~A</a:t>
            </a:r>
            <a:r>
              <a:rPr lang="en-US" sz="2800" baseline="-250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直接寻址，系统运行速度要慢些。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8086/8088</a:t>
            </a:r>
            <a:r>
              <a:rPr lang="zh-CN" altLang="en-US" dirty="0" smtClean="0"/>
              <a:t>系统中存储器与总线的连接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372475" cy="469900"/>
          </a:xfrm>
        </p:spPr>
        <p:txBody>
          <a:bodyPr/>
          <a:lstStyle/>
          <a:p>
            <a:pPr marL="363855" indent="-363855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+mn-lt"/>
              </a:rPr>
              <a:t>连线如图</a:t>
            </a:r>
            <a:r>
              <a:rPr lang="en-US" sz="2400" dirty="0" smtClean="0">
                <a:latin typeface="+mn-lt"/>
              </a:rPr>
              <a:t>2.9</a:t>
            </a:r>
            <a:r>
              <a:rPr lang="zh-CN" altLang="en-US" sz="2400" dirty="0" smtClean="0">
                <a:latin typeface="+mn-lt"/>
              </a:rPr>
              <a:t>，左侧的系统总线是连到</a:t>
            </a:r>
            <a:r>
              <a:rPr lang="en-US" sz="2400" dirty="0" smtClean="0">
                <a:latin typeface="+mn-lt"/>
              </a:rPr>
              <a:t>CPU</a:t>
            </a:r>
            <a:r>
              <a:rPr lang="zh-CN" altLang="en-US" sz="2400" dirty="0" smtClean="0">
                <a:latin typeface="+mn-lt"/>
              </a:rPr>
              <a:t>的总线信号。</a:t>
            </a:r>
            <a:endParaRPr lang="zh-CN" altLang="en-US" sz="2400" dirty="0" smtClean="0">
              <a:latin typeface="+mn-lt"/>
            </a:endParaRPr>
          </a:p>
        </p:txBody>
      </p:sp>
      <p:pic>
        <p:nvPicPr>
          <p:cNvPr id="5" name="图片 4" descr="LF_t2.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9144000" cy="4305138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8086/8088</a:t>
            </a:r>
            <a:r>
              <a:rPr lang="zh-CN" altLang="en-US" dirty="0" smtClean="0"/>
              <a:t>系统中存储器与总线的连接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</a:rPr>
              <a:t>图</a:t>
            </a:r>
            <a:r>
              <a:rPr lang="en-US" sz="2800" dirty="0" smtClean="0">
                <a:latin typeface="+mn-lt"/>
              </a:rPr>
              <a:t>a)</a:t>
            </a:r>
            <a:r>
              <a:rPr lang="zh-CN" altLang="en-US" sz="2800" dirty="0" smtClean="0">
                <a:latin typeface="+mn-lt"/>
              </a:rPr>
              <a:t>是</a:t>
            </a:r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系统存储器，分奇</a:t>
            </a:r>
            <a:r>
              <a:rPr lang="en-US" altLang="zh-CN" sz="2800" dirty="0" smtClean="0">
                <a:latin typeface="+mn-lt"/>
              </a:rPr>
              <a:t>/</a:t>
            </a:r>
            <a:r>
              <a:rPr lang="zh-CN" altLang="en-US" sz="2800" dirty="0" smtClean="0">
                <a:latin typeface="+mn-lt"/>
              </a:rPr>
              <a:t>偶地址体。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选择信号       与        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相连，选中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个存储体或两个都选中。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奇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偶地址体的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位数据线，分别与数据总线的高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位相连，传送高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根地址线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与地址总线的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～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相连，用来选择存储体内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512KB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单元中的某一个单元。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</a:rPr>
              <a:t>图</a:t>
            </a:r>
            <a:r>
              <a:rPr lang="en-US" sz="2800" dirty="0" smtClean="0">
                <a:latin typeface="+mn-lt"/>
              </a:rPr>
              <a:t>b)</a:t>
            </a:r>
            <a:r>
              <a:rPr lang="zh-CN" altLang="en-US" sz="2800" dirty="0" smtClean="0">
                <a:latin typeface="+mn-lt"/>
              </a:rPr>
              <a:t>是</a:t>
            </a:r>
            <a:r>
              <a:rPr lang="en-US" sz="2800" dirty="0" smtClean="0">
                <a:latin typeface="+mn-lt"/>
              </a:rPr>
              <a:t>8088</a:t>
            </a:r>
            <a:r>
              <a:rPr lang="zh-CN" altLang="en-US" sz="2800" dirty="0" smtClean="0">
                <a:latin typeface="+mn-lt"/>
              </a:rPr>
              <a:t>系统的</a:t>
            </a:r>
            <a:r>
              <a:rPr lang="en-US" sz="2800" dirty="0" smtClean="0">
                <a:latin typeface="+mn-lt"/>
              </a:rPr>
              <a:t>1MB</a:t>
            </a:r>
            <a:r>
              <a:rPr lang="zh-CN" altLang="en-US" sz="2800" dirty="0" smtClean="0">
                <a:latin typeface="+mn-lt"/>
              </a:rPr>
              <a:t>存储体。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位数据线直接与低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位数据总线相连，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位地址线直接与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根地址总线相连。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800" dirty="0"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49500" y="1828800"/>
          <a:ext cx="709706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7620000" imgH="5181600" progId="Equation.DSMT4">
                  <p:embed/>
                </p:oleObj>
              </mc:Choice>
              <mc:Fallback>
                <p:oleObj name="Equation" r:id="rId1" imgW="76200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9500" y="1828800"/>
                        <a:ext cx="709706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416300" y="1873250"/>
          <a:ext cx="755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534400" imgH="4876800" progId="Equation.DSMT4">
                  <p:embed/>
                </p:oleObj>
              </mc:Choice>
              <mc:Fallback>
                <p:oleObj name="Equation" r:id="rId3" imgW="8534400" imgH="48768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6300" y="1873250"/>
                        <a:ext cx="75565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539750"/>
            <a:ext cx="8229600" cy="674688"/>
          </a:xfrm>
        </p:spPr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的工作方式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473200"/>
            <a:ext cx="7467600" cy="4267200"/>
          </a:xfrm>
        </p:spPr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8086/8088 </a:t>
            </a:r>
            <a:r>
              <a:rPr lang="zh-CN" altLang="en-US" sz="2800" dirty="0" smtClean="0">
                <a:latin typeface="+mn-lt"/>
              </a:rPr>
              <a:t>只能工作于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实模式</a:t>
            </a:r>
            <a:r>
              <a:rPr lang="zh-CN" altLang="en-US" sz="2800" dirty="0" smtClean="0">
                <a:latin typeface="+mn-lt"/>
              </a:rPr>
              <a:t>，仅能访问</a:t>
            </a:r>
            <a:r>
              <a:rPr lang="en-US" sz="2800" dirty="0" smtClean="0">
                <a:latin typeface="+mn-lt"/>
              </a:rPr>
              <a:t>      2</a:t>
            </a:r>
            <a:r>
              <a:rPr lang="en-US" sz="2800" baseline="30000" dirty="0" smtClean="0">
                <a:latin typeface="+mn-lt"/>
              </a:rPr>
              <a:t>2</a:t>
            </a:r>
            <a:r>
              <a:rPr lang="en-US" altLang="zh-CN" sz="2800" baseline="30000" dirty="0" smtClean="0">
                <a:latin typeface="+mn-lt"/>
              </a:rPr>
              <a:t>0 </a:t>
            </a:r>
            <a:r>
              <a:rPr lang="en-US" sz="2800" dirty="0" smtClean="0">
                <a:latin typeface="+mn-lt"/>
              </a:rPr>
              <a:t>= 1MB</a:t>
            </a:r>
            <a:r>
              <a:rPr lang="zh-CN" altLang="en-US" sz="2800" dirty="0" smtClean="0">
                <a:latin typeface="+mn-lt"/>
              </a:rPr>
              <a:t>存储器</a:t>
            </a:r>
            <a:endParaRPr lang="en-US" altLang="zh-CN" sz="2800" dirty="0" smtClean="0">
              <a:latin typeface="+mn-lt"/>
            </a:endParaRPr>
          </a:p>
          <a:p>
            <a:pPr>
              <a:buClr>
                <a:srgbClr val="FF0000"/>
              </a:buClr>
              <a:buNone/>
            </a:pPr>
            <a:endParaRPr lang="zh-CN" altLang="en-US" sz="2800" dirty="0" smtClean="0">
              <a:latin typeface="+mn-lt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</a:rPr>
              <a:t>80286</a:t>
            </a:r>
            <a:r>
              <a:rPr lang="zh-CN" altLang="en-US" sz="2800" dirty="0" smtClean="0">
                <a:latin typeface="+mn-lt"/>
              </a:rPr>
              <a:t>及以上</a:t>
            </a:r>
            <a:r>
              <a:rPr lang="en-US" sz="2800" dirty="0" smtClean="0">
                <a:latin typeface="+mn-lt"/>
              </a:rPr>
              <a:t>CPU</a:t>
            </a:r>
            <a:r>
              <a:rPr lang="zh-CN" altLang="en-US" sz="2800" dirty="0" smtClean="0">
                <a:latin typeface="+mn-lt"/>
              </a:rPr>
              <a:t>可工作于实模式和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保护模式</a:t>
            </a:r>
            <a:r>
              <a:rPr lang="zh-CN" altLang="en-US" sz="2800" dirty="0" smtClean="0">
                <a:latin typeface="+mn-lt"/>
              </a:rPr>
              <a:t>。在保护模式下，寻址范围为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None/>
            </a:pPr>
            <a:r>
              <a:rPr lang="en-US" sz="2800" dirty="0" smtClean="0">
                <a:latin typeface="+mn-lt"/>
              </a:rPr>
              <a:t>      80286 </a:t>
            </a:r>
            <a:r>
              <a:rPr lang="zh-CN" altLang="en-US" sz="2800" dirty="0" smtClean="0">
                <a:latin typeface="+mn-lt"/>
              </a:rPr>
              <a:t>：寻址</a:t>
            </a:r>
            <a:r>
              <a:rPr lang="en-US" sz="2800" dirty="0" smtClean="0">
                <a:latin typeface="+mn-lt"/>
              </a:rPr>
              <a:t>2</a:t>
            </a:r>
            <a:r>
              <a:rPr lang="en-US" sz="2800" baseline="30000" dirty="0" smtClean="0">
                <a:latin typeface="+mn-lt"/>
              </a:rPr>
              <a:t>24</a:t>
            </a:r>
            <a:r>
              <a:rPr lang="en-US" sz="2800" dirty="0" smtClean="0">
                <a:latin typeface="+mn-lt"/>
              </a:rPr>
              <a:t>=16MB</a:t>
            </a:r>
            <a:r>
              <a:rPr lang="zh-CN" altLang="en-US" sz="2800" dirty="0" smtClean="0">
                <a:latin typeface="+mn-lt"/>
              </a:rPr>
              <a:t>内存</a:t>
            </a:r>
            <a:endParaRPr lang="en-US" altLang="zh-CN" sz="2800" dirty="0" smtClean="0">
              <a:latin typeface="+mn-lt"/>
            </a:endParaRPr>
          </a:p>
          <a:p>
            <a:pPr algn="just">
              <a:buClr>
                <a:srgbClr val="00FF00"/>
              </a:buClr>
              <a:buNone/>
            </a:pPr>
            <a:r>
              <a:rPr lang="en-US" sz="2800" dirty="0" smtClean="0">
                <a:latin typeface="+mn-lt"/>
              </a:rPr>
              <a:t>      80386</a:t>
            </a:r>
            <a:r>
              <a:rPr lang="zh-CN" altLang="en-US" sz="2800" dirty="0" smtClean="0">
                <a:latin typeface="+mn-lt"/>
              </a:rPr>
              <a:t>：寻址</a:t>
            </a:r>
            <a:r>
              <a:rPr lang="en-US" sz="2800" dirty="0" smtClean="0">
                <a:latin typeface="+mn-lt"/>
              </a:rPr>
              <a:t>2</a:t>
            </a:r>
            <a:r>
              <a:rPr lang="en-US" sz="2800" baseline="30000" dirty="0" smtClean="0">
                <a:latin typeface="+mn-lt"/>
              </a:rPr>
              <a:t>32</a:t>
            </a:r>
            <a:r>
              <a:rPr lang="en-US" sz="2800" dirty="0" smtClean="0">
                <a:latin typeface="+mn-lt"/>
              </a:rPr>
              <a:t>=    4GB</a:t>
            </a:r>
            <a:r>
              <a:rPr lang="zh-CN" altLang="en-US" sz="2800" dirty="0" smtClean="0">
                <a:latin typeface="+mn-lt"/>
              </a:rPr>
              <a:t>内存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2700" y="2317750"/>
            <a:ext cx="7208838" cy="22225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2.3.1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段地址和偏移地址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2.3.2  8086</a:t>
            </a:r>
            <a:r>
              <a:rPr lang="zh-CN" altLang="en-US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存储器的分体结构</a:t>
            </a:r>
            <a:br>
              <a:rPr lang="en-US" altLang="zh-CN" sz="36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</a:br>
            <a:endParaRPr lang="zh-CN" altLang="en-US" sz="36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064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2.3.1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段地址和偏移地址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1.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段地址和偏移地址组合成物理地址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algn="just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8086/8088</a:t>
            </a:r>
            <a:r>
              <a:rPr lang="zh-CN" altLang="en-US" sz="2800" dirty="0" smtClean="0">
                <a:latin typeface="+mn-lt"/>
                <a:ea typeface="+mn-ea"/>
              </a:rPr>
              <a:t>有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根地址线，寻址</a:t>
            </a:r>
            <a:r>
              <a:rPr lang="en-US" sz="2800" dirty="0" smtClean="0">
                <a:latin typeface="+mn-lt"/>
                <a:ea typeface="+mn-ea"/>
              </a:rPr>
              <a:t>2</a:t>
            </a:r>
            <a:r>
              <a:rPr lang="en-US" sz="2800" baseline="30000" dirty="0" smtClean="0">
                <a:latin typeface="+mn-lt"/>
                <a:ea typeface="+mn-ea"/>
              </a:rPr>
              <a:t>20</a:t>
            </a:r>
            <a:r>
              <a:rPr lang="en-US" sz="2800" dirty="0" smtClean="0">
                <a:latin typeface="+mn-lt"/>
                <a:ea typeface="+mn-ea"/>
              </a:rPr>
              <a:t>=1MB</a:t>
            </a:r>
            <a:r>
              <a:rPr lang="zh-CN" altLang="en-US" sz="2800" dirty="0" smtClean="0">
                <a:latin typeface="+mn-lt"/>
                <a:ea typeface="+mn-ea"/>
              </a:rPr>
              <a:t>单元，地址范围</a:t>
            </a:r>
            <a:r>
              <a:rPr lang="en-US" sz="2800" dirty="0" smtClean="0">
                <a:latin typeface="+mn-lt"/>
                <a:ea typeface="+mn-ea"/>
              </a:rPr>
              <a:t>00000~FFFFFH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每个单元有</a:t>
            </a:r>
            <a:r>
              <a:rPr lang="en-US" altLang="zh-CN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个绝对地址，即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物理地址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CPU</a:t>
            </a:r>
            <a:r>
              <a:rPr lang="zh-CN" altLang="en-US" sz="2800" dirty="0" smtClean="0">
                <a:latin typeface="+mn-lt"/>
                <a:ea typeface="+mn-ea"/>
              </a:rPr>
              <a:t>应先确定物理地址，才能存取该单元。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latin typeface="+mn-lt"/>
                <a:ea typeface="+mn-ea"/>
              </a:rPr>
              <a:t>1MB</a:t>
            </a:r>
            <a:r>
              <a:rPr lang="zh-CN" altLang="en-US" sz="2800" dirty="0" smtClean="0">
                <a:latin typeface="+mn-lt"/>
                <a:ea typeface="+mn-ea"/>
              </a:rPr>
              <a:t>内存空间分成多个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逻辑段</a:t>
            </a:r>
            <a:r>
              <a:rPr lang="zh-CN" altLang="en-US" sz="2800" dirty="0" smtClean="0">
                <a:latin typeface="+mn-lt"/>
                <a:ea typeface="+mn-ea"/>
              </a:rPr>
              <a:t>，每段最大</a:t>
            </a:r>
            <a:r>
              <a:rPr lang="en-US" sz="2800" dirty="0" smtClean="0">
                <a:latin typeface="+mn-lt"/>
                <a:ea typeface="+mn-ea"/>
              </a:rPr>
              <a:t>2</a:t>
            </a:r>
            <a:r>
              <a:rPr lang="en-US" sz="2800" baseline="30000" dirty="0" smtClean="0">
                <a:latin typeface="+mn-lt"/>
                <a:ea typeface="+mn-ea"/>
              </a:rPr>
              <a:t>16</a:t>
            </a:r>
            <a:r>
              <a:rPr lang="en-US" sz="2800" dirty="0" smtClean="0">
                <a:latin typeface="+mn-lt"/>
                <a:ea typeface="+mn-ea"/>
              </a:rPr>
              <a:t>= 64KB</a:t>
            </a:r>
            <a:r>
              <a:rPr lang="zh-CN" altLang="en-US" sz="2800" dirty="0" smtClean="0">
                <a:latin typeface="+mn-lt"/>
                <a:ea typeface="+mn-ea"/>
              </a:rPr>
              <a:t>，段内地址连续。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各段相互独立，可连续排列，也可部分重叠或完全重叠。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5270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73150"/>
            <a:ext cx="8372475" cy="54229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用两个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位寄存器来形成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位地址，形式为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                   </a:t>
            </a:r>
            <a:r>
              <a:rPr lang="zh-CN" altLang="en-US" sz="2800" dirty="0" smtClean="0">
                <a:latin typeface="+mn-lt"/>
                <a:ea typeface="+mn-ea"/>
              </a:rPr>
              <a:t>段地址：偏移量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>
                <a:latin typeface="+mn-lt"/>
                <a:ea typeface="+mn-ea"/>
              </a:rPr>
              <a:t>这也称为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逻辑地址，</a:t>
            </a:r>
            <a:r>
              <a:rPr lang="zh-CN" altLang="en-US" sz="2800" dirty="0" smtClean="0">
                <a:latin typeface="+mn-lt"/>
                <a:ea typeface="+mn-ea"/>
              </a:rPr>
              <a:t>段地址也称为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段基地址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段基地址</a:t>
            </a:r>
            <a:r>
              <a:rPr lang="zh-CN" altLang="en-US" sz="2800" dirty="0" smtClean="0">
                <a:latin typeface="+mn-lt"/>
                <a:ea typeface="+mn-ea"/>
              </a:rPr>
              <a:t>定义任何</a:t>
            </a:r>
            <a:r>
              <a:rPr lang="en-US" sz="2800" dirty="0" smtClean="0">
                <a:latin typeface="+mn-lt"/>
                <a:ea typeface="+mn-ea"/>
              </a:rPr>
              <a:t>64KB</a:t>
            </a:r>
            <a:r>
              <a:rPr lang="zh-CN" altLang="en-US" sz="2800" dirty="0" smtClean="0">
                <a:latin typeface="+mn-lt"/>
                <a:ea typeface="+mn-ea"/>
              </a:rPr>
              <a:t>存储器的起始地址，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偏移量</a:t>
            </a:r>
            <a:r>
              <a:rPr lang="zh-CN" altLang="en-US" sz="2800" dirty="0" smtClean="0">
                <a:latin typeface="+mn-lt"/>
                <a:ea typeface="+mn-ea"/>
              </a:rPr>
              <a:t>在</a:t>
            </a:r>
            <a:r>
              <a:rPr lang="en-US" sz="2800" dirty="0" smtClean="0">
                <a:latin typeface="+mn-lt"/>
                <a:ea typeface="+mn-ea"/>
              </a:rPr>
              <a:t>64KB</a:t>
            </a:r>
            <a:r>
              <a:rPr lang="zh-CN" altLang="en-US" sz="2800" dirty="0" smtClean="0">
                <a:latin typeface="+mn-lt"/>
                <a:ea typeface="+mn-ea"/>
              </a:rPr>
              <a:t>存储器中选择任一单元。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由逻辑地址转换为物理地址的公式：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ctr">
              <a:buClr>
                <a:srgbClr val="FF0000"/>
              </a:buClr>
              <a:buNone/>
            </a:pP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20</a:t>
            </a:r>
            <a:r>
              <a:rPr lang="zh-CN" altLang="en-US" sz="2800" b="0" dirty="0" smtClean="0">
                <a:solidFill>
                  <a:srgbClr val="00FF00"/>
                </a:solidFill>
                <a:latin typeface="+mn-lt"/>
              </a:rPr>
              <a:t>位物理地址</a:t>
            </a: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=</a:t>
            </a:r>
            <a:r>
              <a:rPr lang="zh-CN" altLang="en-US" sz="2800" b="0" dirty="0" smtClean="0">
                <a:solidFill>
                  <a:srgbClr val="00FF00"/>
                </a:solidFill>
                <a:latin typeface="+mn-lt"/>
              </a:rPr>
              <a:t>段基地址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rgbClr val="00FF00"/>
                </a:solidFill>
                <a:latin typeface="+mn-lt"/>
              </a:rPr>
              <a:t>16+16</a:t>
            </a:r>
            <a:r>
              <a:rPr lang="zh-CN" altLang="en-US" sz="2800" b="0" dirty="0" smtClean="0">
                <a:solidFill>
                  <a:srgbClr val="00FF00"/>
                </a:solidFill>
                <a:latin typeface="+mn-lt"/>
              </a:rPr>
              <a:t>位偏移量</a:t>
            </a:r>
            <a:endParaRPr lang="en-US" altLang="zh-CN" sz="2800" b="0" dirty="0" smtClean="0">
              <a:solidFill>
                <a:srgbClr val="00FF00"/>
              </a:solidFill>
              <a:latin typeface="+mn-lt"/>
            </a:endParaRPr>
          </a:p>
          <a:p>
            <a:pPr>
              <a:buClr>
                <a:srgbClr val="FF0000"/>
              </a:buCl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即：段寄存器中的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位数自动左移</a:t>
            </a: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位</a:t>
            </a:r>
            <a:r>
              <a:rPr lang="en-US" altLang="zh-CN" sz="3600" dirty="0" smtClean="0">
                <a:solidFill>
                  <a:srgbClr val="00FF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+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位偏移量就形成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位物理地址。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由</a:t>
            </a:r>
            <a:r>
              <a:rPr lang="en-US" sz="2800" dirty="0" smtClean="0">
                <a:latin typeface="+mn-lt"/>
                <a:ea typeface="+mn-ea"/>
              </a:rPr>
              <a:t>BIU</a:t>
            </a:r>
            <a:r>
              <a:rPr lang="zh-CN" altLang="en-US" sz="2800" dirty="0" smtClean="0">
                <a:latin typeface="+mn-lt"/>
                <a:ea typeface="+mn-ea"/>
              </a:rPr>
              <a:t>的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  <a:ea typeface="+mn-ea"/>
              </a:rPr>
              <a:t>地址加法器</a:t>
            </a:r>
            <a:r>
              <a:rPr lang="en-US" sz="2800" dirty="0" smtClean="0">
                <a:solidFill>
                  <a:srgbClr val="00FF00"/>
                </a:solidFill>
                <a:latin typeface="+mn-lt"/>
                <a:ea typeface="+mn-ea"/>
                <a:sym typeface="Symbol" panose="05050102010706020507"/>
              </a:rPr>
              <a:t></a:t>
            </a:r>
            <a:r>
              <a:rPr lang="zh-CN" altLang="en-US" sz="2800" dirty="0" smtClean="0">
                <a:latin typeface="+mn-lt"/>
                <a:ea typeface="+mn-ea"/>
                <a:sym typeface="Symbol" panose="05050102010706020507"/>
              </a:rPr>
              <a:t>来</a:t>
            </a:r>
            <a:r>
              <a:rPr lang="zh-CN" altLang="en-US" sz="2800" dirty="0" smtClean="0">
                <a:latin typeface="+mn-lt"/>
                <a:ea typeface="+mn-ea"/>
              </a:rPr>
              <a:t>计算物理地址。 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62050"/>
            <a:ext cx="8372475" cy="10223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  <a:ea typeface="+mn-ea"/>
              </a:rPr>
              <a:t>设段地址：偏移地址</a:t>
            </a:r>
            <a:r>
              <a:rPr lang="en-US" sz="2800" dirty="0" smtClean="0">
                <a:latin typeface="+mn-lt"/>
                <a:ea typeface="+mn-ea"/>
              </a:rPr>
              <a:t>=1234</a:t>
            </a:r>
            <a:r>
              <a:rPr lang="zh-CN" altLang="en-US" sz="2800" dirty="0" smtClean="0">
                <a:latin typeface="+mn-lt"/>
                <a:ea typeface="+mn-ea"/>
              </a:rPr>
              <a:t>：</a:t>
            </a:r>
            <a:r>
              <a:rPr lang="en-US" sz="2800" dirty="0" smtClean="0">
                <a:latin typeface="+mn-lt"/>
                <a:ea typeface="+mn-ea"/>
              </a:rPr>
              <a:t>0025H</a:t>
            </a:r>
            <a:r>
              <a:rPr lang="zh-CN" altLang="en-US" sz="2800" dirty="0" smtClean="0">
                <a:latin typeface="+mn-lt"/>
                <a:ea typeface="+mn-ea"/>
              </a:rPr>
              <a:t>，形成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位物理地址</a:t>
            </a:r>
            <a:r>
              <a:rPr lang="en-US" altLang="zh-CN" sz="2800" dirty="0" smtClean="0">
                <a:latin typeface="+mn-lt"/>
                <a:ea typeface="+mn-ea"/>
              </a:rPr>
              <a:t>12365H</a:t>
            </a:r>
            <a:r>
              <a:rPr lang="zh-CN" altLang="en-US" sz="2800" dirty="0" smtClean="0">
                <a:latin typeface="+mn-lt"/>
                <a:ea typeface="+mn-ea"/>
              </a:rPr>
              <a:t>的过程：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  <p:pic>
        <p:nvPicPr>
          <p:cNvPr id="4" name="图片 3" descr="LF_t2.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2362200"/>
            <a:ext cx="8533695" cy="3157467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673100"/>
            <a:ext cx="8372475" cy="9334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如何用段基地址和偏移地址形成一个段，由偏移地址来选择段中的一个存储单元。</a:t>
            </a:r>
            <a:endParaRPr lang="zh-CN" altLang="en-US" dirty="0" smtClean="0">
              <a:latin typeface="+mn-lt"/>
              <a:ea typeface="+mn-ea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5238750" y="1606550"/>
            <a:ext cx="3733800" cy="4400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段基址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1000H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，该段始址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1000H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  <a:sym typeface="Symbol" panose="05050102010706020507"/>
              </a:rPr>
              <a:t>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16=10000H</a:t>
            </a:r>
            <a:endParaRPr lang="en-US" altLang="zh-CN" sz="2600" b="1" dirty="0" smtClean="0"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段内偏址范围为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0000~ FFFFH</a:t>
            </a:r>
            <a:r>
              <a:rPr lang="zh-CN" altLang="en-US" sz="2600" b="1" dirty="0" smtClean="0">
                <a:latin typeface="+mn-lt"/>
                <a:ea typeface="黑体" panose="02010609060101010101" pitchFamily="2" charset="-122"/>
              </a:rPr>
              <a:t>，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即段开始到所选单元的距离</a:t>
            </a:r>
            <a:endParaRPr lang="en-US" altLang="zh-CN" sz="2600" dirty="0" smtClean="0"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段长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64KB, 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该段末址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=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1000H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  <a:sym typeface="Symbol" panose="05050102010706020507"/>
              </a:rPr>
              <a:t>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16+FFFFH =1FFFFH</a:t>
            </a:r>
            <a:endParaRPr lang="en-US" altLang="zh-CN" sz="2600" b="1" dirty="0" smtClean="0">
              <a:latin typeface="+mn-lt"/>
              <a:ea typeface="黑体" panose="02010609060101010101" pitchFamily="2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即段始址</a:t>
            </a:r>
            <a:r>
              <a:rPr lang="en-US" altLang="zh-CN" sz="2600" b="1" dirty="0" smtClean="0">
                <a:latin typeface="+mn-lt"/>
                <a:ea typeface="黑体" panose="02010609060101010101" pitchFamily="2" charset="-122"/>
              </a:rPr>
              <a:t>+</a:t>
            </a:r>
            <a:r>
              <a:rPr lang="en-US" sz="2600" b="1" dirty="0" smtClean="0">
                <a:latin typeface="+mn-lt"/>
                <a:ea typeface="黑体" panose="02010609060101010101" pitchFamily="2" charset="-122"/>
              </a:rPr>
              <a:t>FFFFH=</a:t>
            </a:r>
            <a:r>
              <a:rPr lang="zh-CN" altLang="en-US" sz="2600" dirty="0" smtClean="0">
                <a:latin typeface="+mn-lt"/>
                <a:ea typeface="黑体" panose="02010609060101010101" pitchFamily="2" charset="-122"/>
              </a:rPr>
              <a:t>该段的结束地址。</a:t>
            </a:r>
            <a:endParaRPr lang="zh-CN" altLang="en-US" sz="2600" dirty="0" smtClean="0"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6" name="图片 5" descr="LF_t2.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17700"/>
            <a:ext cx="5196253" cy="3756328"/>
          </a:xfrm>
          <a:prstGeom prst="rect">
            <a:avLst/>
          </a:prstGeom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5461000"/>
          </a:xfrm>
        </p:spPr>
        <p:txBody>
          <a:bodyPr/>
          <a:lstStyle/>
          <a:p>
            <a:pPr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例</a:t>
            </a:r>
            <a:r>
              <a:rPr lang="en-US" sz="3600" dirty="0" smtClean="0">
                <a:solidFill>
                  <a:srgbClr val="00FF00"/>
                </a:solidFill>
                <a:latin typeface="+mj-ea"/>
                <a:ea typeface="+mj-ea"/>
              </a:rPr>
              <a:t>2.4 </a:t>
            </a:r>
            <a:endParaRPr lang="en-US" sz="3600" dirty="0" smtClean="0">
              <a:solidFill>
                <a:srgbClr val="00FF00"/>
              </a:solidFill>
              <a:latin typeface="+mj-ea"/>
              <a:ea typeface="+mj-ea"/>
            </a:endParaRPr>
          </a:p>
          <a:p>
            <a:pPr algn="just">
              <a:buClr>
                <a:srgbClr val="FF66FF"/>
              </a:buClr>
              <a:buFont typeface="Wingdings 3" panose="05040102010807070707" pitchFamily="18" charset="2"/>
              <a:buChar char=""/>
            </a:pPr>
            <a:r>
              <a:rPr lang="zh-CN" altLang="en-US" sz="2800" dirty="0" smtClean="0">
                <a:latin typeface="+mn-lt"/>
                <a:ea typeface="+mn-ea"/>
              </a:rPr>
              <a:t>设某个段寄存器的内容为</a:t>
            </a:r>
            <a:r>
              <a:rPr lang="en-US" sz="2800" dirty="0" smtClean="0">
                <a:latin typeface="+mn-lt"/>
                <a:ea typeface="+mn-ea"/>
              </a:rPr>
              <a:t>3000H</a:t>
            </a:r>
            <a:r>
              <a:rPr lang="zh-CN" altLang="en-US" sz="2800" dirty="0" smtClean="0">
                <a:latin typeface="+mn-lt"/>
                <a:ea typeface="+mn-ea"/>
              </a:rPr>
              <a:t>，则该段的起始地址和末地址各是什么？如果偏移地址</a:t>
            </a:r>
            <a:r>
              <a:rPr lang="en-US" sz="2800" dirty="0" smtClean="0">
                <a:latin typeface="+mn-lt"/>
                <a:ea typeface="+mn-ea"/>
              </a:rPr>
              <a:t>OFFSET = 500H</a:t>
            </a:r>
            <a:r>
              <a:rPr lang="zh-CN" altLang="en-US" sz="2800" dirty="0" smtClean="0">
                <a:latin typeface="+mn-lt"/>
                <a:ea typeface="+mn-ea"/>
              </a:rPr>
              <a:t>，则该单元的物理地址是多少？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根据物理地址的形成方法可知：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ea"/>
              <a:ea typeface="+mn-ea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段起始地址为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3000H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16=30000H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段结束地址为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3000H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16+FFFFH=3FFFFH</a:t>
            </a:r>
            <a:endParaRPr lang="en-US" altLang="zh-CN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偏移地址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OFFSET=500H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时，该单元的物理地址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=3000H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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16+500H=30500H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2953</Words>
  <Application>WPS 演示</Application>
  <PresentationFormat>全屏显示(4:3)</PresentationFormat>
  <Paragraphs>158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华文琥珀</vt:lpstr>
      <vt:lpstr>Times New Roman</vt:lpstr>
      <vt:lpstr>Symbol</vt:lpstr>
      <vt:lpstr>Wingdings 3</vt:lpstr>
      <vt:lpstr>华文中宋</vt:lpstr>
      <vt:lpstr>微软雅黑</vt:lpstr>
      <vt:lpstr>Arial Unicode MS</vt:lpstr>
      <vt:lpstr>Wingdings 3</vt:lpstr>
      <vt:lpstr>华文隶书</vt:lpstr>
      <vt:lpstr>楷体_GB2312</vt:lpstr>
      <vt:lpstr>微机模板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§2.3  8086的存储器组织</vt:lpstr>
      <vt:lpstr>CPU的工作方式</vt:lpstr>
      <vt:lpstr>PowerPoint 演示文稿</vt:lpstr>
      <vt:lpstr>2.3.1  段地址和偏移地址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2.3.2  8086存储器的分体结构 1. 8086的奇偶存储体</vt:lpstr>
      <vt:lpstr>PowerPoint 演示文稿</vt:lpstr>
      <vt:lpstr>2.  8086 CPU对存储器的存取操作</vt:lpstr>
      <vt:lpstr>3 . 8088 CPU对存储器的存取操作</vt:lpstr>
      <vt:lpstr>4. 8086/8088系统中存储器与总线的连接</vt:lpstr>
      <vt:lpstr>4. 8086/8088系统中存储器与总线的连接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赵文彬</cp:lastModifiedBy>
  <cp:revision>371</cp:revision>
  <dcterms:created xsi:type="dcterms:W3CDTF">2003-06-02T09:23:00Z</dcterms:created>
  <dcterms:modified xsi:type="dcterms:W3CDTF">2021-09-08T01:29:49Z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F944486C2EB64E74890EBA6D4297A85B</vt:lpwstr>
  </property>
</Properties>
</file>