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653" r:id="rId3"/>
    <p:sldId id="598" r:id="rId4"/>
    <p:sldId id="612" r:id="rId5"/>
    <p:sldId id="648" r:id="rId6"/>
    <p:sldId id="613" r:id="rId7"/>
    <p:sldId id="614" r:id="rId8"/>
    <p:sldId id="628" r:id="rId9"/>
    <p:sldId id="626" r:id="rId10"/>
    <p:sldId id="624" r:id="rId11"/>
    <p:sldId id="622" r:id="rId12"/>
    <p:sldId id="621" r:id="rId13"/>
    <p:sldId id="619" r:id="rId14"/>
    <p:sldId id="617" r:id="rId15"/>
    <p:sldId id="629" r:id="rId16"/>
    <p:sldId id="651" r:id="rId17"/>
    <p:sldId id="630" r:id="rId18"/>
    <p:sldId id="631" r:id="rId19"/>
    <p:sldId id="632" r:id="rId20"/>
    <p:sldId id="633" r:id="rId21"/>
    <p:sldId id="652" r:id="rId22"/>
    <p:sldId id="635" r:id="rId23"/>
    <p:sldId id="637" r:id="rId24"/>
    <p:sldId id="638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  <a:srgbClr val="00FF00"/>
    <a:srgbClr val="00CC00"/>
    <a:srgbClr val="FF9933"/>
    <a:srgbClr val="FF66FF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022" autoAdjust="0"/>
    <p:restoredTop sz="94687" autoAdjust="0"/>
  </p:normalViewPr>
  <p:slideViewPr>
    <p:cSldViewPr>
      <p:cViewPr>
        <p:scale>
          <a:sx n="66" d="100"/>
          <a:sy n="66" d="100"/>
        </p:scale>
        <p:origin x="-3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9" Type="http://schemas.openxmlformats.org/officeDocument/2006/relationships/image" Target="../media/image59.wmf"/><Relationship Id="rId18" Type="http://schemas.openxmlformats.org/officeDocument/2006/relationships/image" Target="../media/image58.wmf"/><Relationship Id="rId17" Type="http://schemas.openxmlformats.org/officeDocument/2006/relationships/image" Target="../media/image57.wmf"/><Relationship Id="rId16" Type="http://schemas.openxmlformats.org/officeDocument/2006/relationships/image" Target="../media/image56.wmf"/><Relationship Id="rId15" Type="http://schemas.openxmlformats.org/officeDocument/2006/relationships/image" Target="../media/image55.wmf"/><Relationship Id="rId14" Type="http://schemas.openxmlformats.org/officeDocument/2006/relationships/image" Target="../media/image54.wmf"/><Relationship Id="rId13" Type="http://schemas.openxmlformats.org/officeDocument/2006/relationships/image" Target="../media/image53.wmf"/><Relationship Id="rId12" Type="http://schemas.openxmlformats.org/officeDocument/2006/relationships/image" Target="../media/image52.wmf"/><Relationship Id="rId11" Type="http://schemas.openxmlformats.org/officeDocument/2006/relationships/image" Target="../media/image51.wmf"/><Relationship Id="rId10" Type="http://schemas.openxmlformats.org/officeDocument/2006/relationships/image" Target="../media/image50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image" Target="../media/image85.wmf"/><Relationship Id="rId7" Type="http://schemas.openxmlformats.org/officeDocument/2006/relationships/image" Target="../media/image84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2" Type="http://schemas.openxmlformats.org/officeDocument/2006/relationships/image" Target="../media/image89.wmf"/><Relationship Id="rId11" Type="http://schemas.openxmlformats.org/officeDocument/2006/relationships/image" Target="../media/image88.wmf"/><Relationship Id="rId10" Type="http://schemas.openxmlformats.org/officeDocument/2006/relationships/image" Target="../media/image87.wmf"/><Relationship Id="rId1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image" Target="../media/image97.wmf"/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1" Type="http://schemas.openxmlformats.org/officeDocument/2006/relationships/image" Target="../media/image100.wmf"/><Relationship Id="rId10" Type="http://schemas.openxmlformats.org/officeDocument/2006/relationships/image" Target="../media/image99.wmf"/><Relationship Id="rId1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wmf"/><Relationship Id="rId8" Type="http://schemas.openxmlformats.org/officeDocument/2006/relationships/image" Target="../media/image108.wmf"/><Relationship Id="rId7" Type="http://schemas.openxmlformats.org/officeDocument/2006/relationships/image" Target="../media/image107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8086 CPU</a:t>
            </a:r>
            <a:endParaRPr lang="zh-CN" altLang="en-US" sz="1800" b="1" dirty="0"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2.4  8086</a:t>
            </a:r>
            <a:r>
              <a:rPr lang="zh-CN" altLang="en-US" sz="1800" b="1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工作模式</a:t>
            </a:r>
            <a:endParaRPr lang="zh-CN" altLang="en-US" sz="1800" b="1" dirty="0">
              <a:solidFill>
                <a:srgbClr val="FFC0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oleObject" Target="../embeddings/oleObject23.bin"/><Relationship Id="rId7" Type="http://schemas.openxmlformats.org/officeDocument/2006/relationships/oleObject" Target="../embeddings/oleObject22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6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3.wmf"/><Relationship Id="rId15" Type="http://schemas.openxmlformats.org/officeDocument/2006/relationships/vmlDrawing" Target="../drawings/vmlDrawing8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8.wmf"/><Relationship Id="rId12" Type="http://schemas.openxmlformats.org/officeDocument/2006/relationships/oleObject" Target="../embeddings/oleObject34.bin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oleObject" Target="../embeddings/oleObject38.bin"/><Relationship Id="rId7" Type="http://schemas.openxmlformats.org/officeDocument/2006/relationships/image" Target="../media/image33.wmf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6.bin"/><Relationship Id="rId3" Type="http://schemas.openxmlformats.org/officeDocument/2006/relationships/image" Target="../media/image31.wmf"/><Relationship Id="rId2" Type="http://schemas.openxmlformats.org/officeDocument/2006/relationships/oleObject" Target="../embeddings/oleObject35.bin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5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7.bin"/><Relationship Id="rId40" Type="http://schemas.openxmlformats.org/officeDocument/2006/relationships/vmlDrawing" Target="../drawings/vmlDrawing11.vml"/><Relationship Id="rId4" Type="http://schemas.openxmlformats.org/officeDocument/2006/relationships/image" Target="../media/image42.wmf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59.wmf"/><Relationship Id="rId37" Type="http://schemas.openxmlformats.org/officeDocument/2006/relationships/oleObject" Target="../embeddings/oleObject63.bin"/><Relationship Id="rId36" Type="http://schemas.openxmlformats.org/officeDocument/2006/relationships/image" Target="../media/image58.wmf"/><Relationship Id="rId35" Type="http://schemas.openxmlformats.org/officeDocument/2006/relationships/oleObject" Target="../embeddings/oleObject62.bin"/><Relationship Id="rId34" Type="http://schemas.openxmlformats.org/officeDocument/2006/relationships/image" Target="../media/image57.wmf"/><Relationship Id="rId33" Type="http://schemas.openxmlformats.org/officeDocument/2006/relationships/oleObject" Target="../embeddings/oleObject61.bin"/><Relationship Id="rId32" Type="http://schemas.openxmlformats.org/officeDocument/2006/relationships/image" Target="../media/image56.wmf"/><Relationship Id="rId31" Type="http://schemas.openxmlformats.org/officeDocument/2006/relationships/oleObject" Target="../embeddings/oleObject60.bin"/><Relationship Id="rId30" Type="http://schemas.openxmlformats.org/officeDocument/2006/relationships/image" Target="../media/image55.wmf"/><Relationship Id="rId3" Type="http://schemas.openxmlformats.org/officeDocument/2006/relationships/oleObject" Target="../embeddings/oleObject46.bin"/><Relationship Id="rId29" Type="http://schemas.openxmlformats.org/officeDocument/2006/relationships/oleObject" Target="../embeddings/oleObject59.bin"/><Relationship Id="rId28" Type="http://schemas.openxmlformats.org/officeDocument/2006/relationships/image" Target="../media/image54.wmf"/><Relationship Id="rId27" Type="http://schemas.openxmlformats.org/officeDocument/2006/relationships/oleObject" Target="../embeddings/oleObject58.bin"/><Relationship Id="rId26" Type="http://schemas.openxmlformats.org/officeDocument/2006/relationships/image" Target="../media/image53.wmf"/><Relationship Id="rId25" Type="http://schemas.openxmlformats.org/officeDocument/2006/relationships/oleObject" Target="../embeddings/oleObject57.bin"/><Relationship Id="rId24" Type="http://schemas.openxmlformats.org/officeDocument/2006/relationships/image" Target="../media/image52.wmf"/><Relationship Id="rId23" Type="http://schemas.openxmlformats.org/officeDocument/2006/relationships/oleObject" Target="../embeddings/oleObject56.bin"/><Relationship Id="rId22" Type="http://schemas.openxmlformats.org/officeDocument/2006/relationships/image" Target="../media/image51.wmf"/><Relationship Id="rId21" Type="http://schemas.openxmlformats.org/officeDocument/2006/relationships/oleObject" Target="../embeddings/oleObject55.bin"/><Relationship Id="rId20" Type="http://schemas.openxmlformats.org/officeDocument/2006/relationships/image" Target="../media/image50.wmf"/><Relationship Id="rId2" Type="http://schemas.openxmlformats.org/officeDocument/2006/relationships/image" Target="../media/image41.wmf"/><Relationship Id="rId19" Type="http://schemas.openxmlformats.org/officeDocument/2006/relationships/oleObject" Target="../embeddings/oleObject54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8.bin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1.wmf"/><Relationship Id="rId15" Type="http://schemas.openxmlformats.org/officeDocument/2006/relationships/vmlDrawing" Target="../drawings/vmlDrawing12.vml"/><Relationship Id="rId14" Type="http://schemas.openxmlformats.org/officeDocument/2006/relationships/slideLayout" Target="../slideLayouts/slideLayout2.xml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6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66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72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7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68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7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8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87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89.wmf"/><Relationship Id="rId23" Type="http://schemas.openxmlformats.org/officeDocument/2006/relationships/oleObject" Target="../embeddings/oleObject97.bin"/><Relationship Id="rId22" Type="http://schemas.openxmlformats.org/officeDocument/2006/relationships/image" Target="../media/image88.wmf"/><Relationship Id="rId21" Type="http://schemas.openxmlformats.org/officeDocument/2006/relationships/oleObject" Target="../embeddings/oleObject96.bin"/><Relationship Id="rId20" Type="http://schemas.openxmlformats.org/officeDocument/2006/relationships/image" Target="../media/image87.wmf"/><Relationship Id="rId2" Type="http://schemas.openxmlformats.org/officeDocument/2006/relationships/image" Target="../media/image78.wmf"/><Relationship Id="rId19" Type="http://schemas.openxmlformats.org/officeDocument/2006/relationships/oleObject" Target="../embeddings/oleObject95.bin"/><Relationship Id="rId18" Type="http://schemas.openxmlformats.org/officeDocument/2006/relationships/image" Target="../media/image86.wmf"/><Relationship Id="rId17" Type="http://schemas.openxmlformats.org/officeDocument/2006/relationships/oleObject" Target="../embeddings/oleObject94.bin"/><Relationship Id="rId16" Type="http://schemas.openxmlformats.org/officeDocument/2006/relationships/image" Target="../media/image85.wmf"/><Relationship Id="rId15" Type="http://schemas.openxmlformats.org/officeDocument/2006/relationships/oleObject" Target="../embeddings/oleObject93.bin"/><Relationship Id="rId14" Type="http://schemas.openxmlformats.org/officeDocument/2006/relationships/image" Target="../media/image84.w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8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9.bin"/><Relationship Id="rId24" Type="http://schemas.openxmlformats.org/officeDocument/2006/relationships/vmlDrawing" Target="../drawings/vmlDrawing18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00.wmf"/><Relationship Id="rId21" Type="http://schemas.openxmlformats.org/officeDocument/2006/relationships/oleObject" Target="../embeddings/oleObject108.bin"/><Relationship Id="rId20" Type="http://schemas.openxmlformats.org/officeDocument/2006/relationships/image" Target="../media/image99.wmf"/><Relationship Id="rId2" Type="http://schemas.openxmlformats.org/officeDocument/2006/relationships/image" Target="../media/image90.wmf"/><Relationship Id="rId19" Type="http://schemas.openxmlformats.org/officeDocument/2006/relationships/oleObject" Target="../embeddings/oleObject107.bin"/><Relationship Id="rId18" Type="http://schemas.openxmlformats.org/officeDocument/2006/relationships/image" Target="../media/image98.wmf"/><Relationship Id="rId17" Type="http://schemas.openxmlformats.org/officeDocument/2006/relationships/oleObject" Target="../embeddings/oleObject106.bin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105.bin"/><Relationship Id="rId14" Type="http://schemas.openxmlformats.org/officeDocument/2006/relationships/image" Target="../media/image96.wmf"/><Relationship Id="rId13" Type="http://schemas.openxmlformats.org/officeDocument/2006/relationships/oleObject" Target="../embeddings/oleObject104.bin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8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10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101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09.wmf"/><Relationship Id="rId17" Type="http://schemas.openxmlformats.org/officeDocument/2006/relationships/oleObject" Target="../embeddings/oleObject117.bin"/><Relationship Id="rId16" Type="http://schemas.openxmlformats.org/officeDocument/2006/relationships/image" Target="../media/image108.wmf"/><Relationship Id="rId15" Type="http://schemas.openxmlformats.org/officeDocument/2006/relationships/oleObject" Target="../embeddings/oleObject116.bin"/><Relationship Id="rId14" Type="http://schemas.openxmlformats.org/officeDocument/2006/relationships/image" Target="../media/image107.wmf"/><Relationship Id="rId13" Type="http://schemas.openxmlformats.org/officeDocument/2006/relationships/oleObject" Target="../embeddings/oleObject115.bin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0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oleObject" Target="../embeddings/oleObject7.bin"/><Relationship Id="rId7" Type="http://schemas.openxmlformats.org/officeDocument/2006/relationships/oleObject" Target="../embeddings/oleObject6.bin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oleObject" Target="../embeddings/oleObject14.bin"/><Relationship Id="rId7" Type="http://schemas.openxmlformats.org/officeDocument/2006/relationships/oleObject" Target="../embeddings/oleObject13.bin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1228725"/>
            <a:ext cx="8534400" cy="44005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zh-CN" altLang="en-US" sz="60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60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sz="60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章   </a:t>
            </a:r>
            <a:r>
              <a:rPr lang="en-US" altLang="zh-CN" sz="6000" b="1" kern="500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8086 CPU</a:t>
            </a:r>
            <a:endParaRPr lang="en-US" altLang="zh-CN" sz="6000" b="1" kern="500" dirty="0" smtClean="0">
              <a:solidFill>
                <a:srgbClr val="00FF00"/>
              </a:solidFill>
              <a:latin typeface="+mn-lt"/>
              <a:ea typeface="宋体" panose="02010600030101010101" pitchFamily="2" charset="-122"/>
            </a:endParaRPr>
          </a:p>
          <a:p>
            <a:pPr algn="ctr"/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时钟发生器</a:t>
            </a:r>
            <a:r>
              <a:rPr lang="en-US" dirty="0" smtClean="0"/>
              <a:t>8284A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17600"/>
            <a:ext cx="8372475" cy="558800"/>
          </a:xfrm>
        </p:spPr>
        <p:txBody>
          <a:bodyPr/>
          <a:lstStyle/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在用</a:t>
            </a:r>
            <a:r>
              <a:rPr lang="en-US" dirty="0" smtClean="0">
                <a:latin typeface="+mn-lt"/>
                <a:ea typeface="+mn-ea"/>
              </a:rPr>
              <a:t>8088</a:t>
            </a:r>
            <a:r>
              <a:rPr lang="zh-CN" altLang="en-US" dirty="0" smtClean="0">
                <a:latin typeface="+mn-lt"/>
                <a:ea typeface="+mn-ea"/>
              </a:rPr>
              <a:t>设计的</a:t>
            </a:r>
            <a:r>
              <a:rPr lang="en-US" dirty="0" smtClean="0">
                <a:latin typeface="+mn-lt"/>
                <a:ea typeface="+mn-ea"/>
              </a:rPr>
              <a:t>PC/XT</a:t>
            </a:r>
            <a:r>
              <a:rPr lang="zh-CN" altLang="en-US" dirty="0" smtClean="0">
                <a:latin typeface="+mn-lt"/>
                <a:ea typeface="+mn-ea"/>
              </a:rPr>
              <a:t>中，</a:t>
            </a:r>
            <a:r>
              <a:rPr lang="en-US" dirty="0" smtClean="0">
                <a:latin typeface="+mn-lt"/>
                <a:ea typeface="+mn-ea"/>
              </a:rPr>
              <a:t>8284A</a:t>
            </a:r>
            <a:r>
              <a:rPr lang="zh-CN" altLang="en-US" dirty="0" smtClean="0">
                <a:latin typeface="+mn-lt"/>
                <a:ea typeface="+mn-ea"/>
              </a:rPr>
              <a:t>与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的连线：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93700" y="5073650"/>
            <a:ext cx="8372475" cy="1422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8284A</a:t>
            </a:r>
            <a:r>
              <a:rPr kumimoji="0" lang="zh-CN" altLang="en-US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为</a:t>
            </a:r>
            <a:r>
              <a:rPr kumimoji="0" lang="en-US" altLang="zh-CN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8086/8088</a:t>
            </a:r>
            <a:r>
              <a:rPr kumimoji="0" lang="zh-CN" altLang="en-US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系统提供：</a:t>
            </a:r>
            <a:endParaRPr kumimoji="0" lang="en-US" altLang="zh-CN" sz="2600" b="1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63855" marR="0" lvl="0" indent="-363855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系统时钟信号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CLK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、复位信号</a:t>
            </a:r>
            <a:r>
              <a:rPr kumimoji="0" lang="en-US" altLang="zh-CN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RESET</a:t>
            </a:r>
            <a:r>
              <a:rPr kumimoji="0" lang="zh-CN" altLang="en-US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、准备好信号</a:t>
            </a:r>
            <a:r>
              <a:rPr kumimoji="0" lang="en-US" altLang="zh-CN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READY</a:t>
            </a:r>
            <a:r>
              <a:rPr kumimoji="0" lang="zh-CN" altLang="en-US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以及供外设用的时钟信号。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 descr="LF_t2.1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873250"/>
            <a:ext cx="8732288" cy="2774761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628650"/>
            <a:ext cx="7912100" cy="5956300"/>
          </a:xfrm>
        </p:spPr>
        <p:txBody>
          <a:bodyPr/>
          <a:lstStyle/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+mn-lt"/>
                <a:ea typeface="+mn-ea"/>
              </a:rPr>
              <a:t>8284A</a:t>
            </a:r>
            <a:r>
              <a:rPr lang="zh-CN" altLang="en-US" sz="2800" dirty="0" smtClean="0">
                <a:latin typeface="+mn-lt"/>
                <a:ea typeface="+mn-ea"/>
              </a:rPr>
              <a:t>的时钟信号来源：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63855" indent="-363855"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F/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接低电平，时钟信号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源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由晶体振荡器提供，频率为f = 14.31818MHz；</a:t>
            </a:r>
            <a:endParaRPr 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F/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接高电平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EFI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端接入的外加振荡信号作时钟信号源。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>
              <a:spcBef>
                <a:spcPts val="24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从</a:t>
            </a:r>
            <a:r>
              <a:rPr lang="en-US" sz="2800" dirty="0" smtClean="0">
                <a:latin typeface="+mn-lt"/>
                <a:ea typeface="+mn-ea"/>
              </a:rPr>
              <a:t>8284A</a:t>
            </a:r>
            <a:r>
              <a:rPr lang="zh-CN" altLang="en-US" sz="2800" dirty="0" smtClean="0">
                <a:latin typeface="+mn-lt"/>
                <a:ea typeface="+mn-ea"/>
              </a:rPr>
              <a:t>输出端可产生的信号：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63855" indent="-363855"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  <a:ea typeface="宋体" panose="02010600030101010101" pitchFamily="2" charset="-122"/>
              </a:rPr>
              <a:t>CLK88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－频率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4.77MHz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，输入时钟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分频后得到，可送给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8088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8288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作时钟脉冲。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  <a:ea typeface="宋体" panose="02010600030101010101" pitchFamily="2" charset="-122"/>
              </a:rPr>
              <a:t>PCLK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－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CLK88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经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8284A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内部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分频产生的脉冲信号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频率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2.385MHz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  <a:ea typeface="宋体" panose="02010600030101010101" pitchFamily="2" charset="-122"/>
              </a:rPr>
              <a:t>OSC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－从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OSC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脚输出的脉冲信号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频率为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14. 31818 MHz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PCLK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OSC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信号输出到系统外部，供外部电路（如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8253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）使用。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38300" y="1028700"/>
          <a:ext cx="340659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3657600" imgH="5181600" progId="Equation.DSMT4">
                  <p:embed/>
                </p:oleObj>
              </mc:Choice>
              <mc:Fallback>
                <p:oleObj name="Equation" r:id="rId1" imgW="3657600" imgH="51816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8300" y="1028700"/>
                        <a:ext cx="340659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593850" y="1828800"/>
          <a:ext cx="3413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657600" imgH="5181600" progId="Equation.DSMT4">
                  <p:embed/>
                </p:oleObj>
              </mc:Choice>
              <mc:Fallback>
                <p:oleObj name="Equation" r:id="rId3" imgW="3657600" imgH="5181600" progId="Equation.DSMT4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3850" y="1828800"/>
                        <a:ext cx="341312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/>
          <a:lstStyle/>
          <a:p>
            <a:pPr marL="363855" indent="-36385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+mn-lt"/>
                <a:ea typeface="+mn-ea"/>
              </a:rPr>
              <a:t>8284A</a:t>
            </a:r>
            <a:r>
              <a:rPr lang="zh-CN" altLang="en-US" sz="2800" dirty="0" smtClean="0">
                <a:latin typeface="+mn-lt"/>
                <a:ea typeface="+mn-ea"/>
              </a:rPr>
              <a:t>的作用：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系统加电，电源准备好信号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PWR GOOD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8284A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复位端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RES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，经它同步后形成系统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复位信号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RESET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当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与慢速存储器或外设交换数据时，会向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8284A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RDY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输入信号，经它同步后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使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READY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变低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并送到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READY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端，在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周期后插入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1~n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个等待周期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，直至外部数据准备就绪，使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READY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变高才进入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周期，完成数据传送。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端接频率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15MHz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24MHz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晶振，则经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8284A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做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分频，在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CLK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端获得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5MHz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CLK86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或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8MHz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CLK86-2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信号，供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8086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8086-2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作时钟脉冲信号。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71700" y="2628900"/>
          <a:ext cx="9496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10668000" imgH="5181600" progId="Equation.DSMT4">
                  <p:embed/>
                </p:oleObj>
              </mc:Choice>
              <mc:Fallback>
                <p:oleObj name="Equation" r:id="rId1" imgW="10668000" imgH="51816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71700" y="2628900"/>
                        <a:ext cx="949662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最小模式系统工作过程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0" y="1162050"/>
            <a:ext cx="8497888" cy="5416550"/>
          </a:xfrm>
        </p:spPr>
        <p:txBody>
          <a:bodyPr/>
          <a:lstStyle/>
          <a:p>
            <a:pPr marL="363855" indent="-36385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可从存储器或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接口中读出数据，也可向它们写入数据。以读存操作为例说明最小模式工作过程。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送出</a:t>
            </a:r>
            <a:r>
              <a:rPr lang="en-US" dirty="0" smtClean="0">
                <a:latin typeface="+mn-lt"/>
              </a:rPr>
              <a:t>M/      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DT/    </a:t>
            </a:r>
            <a:r>
              <a:rPr lang="zh-CN" altLang="en-US" dirty="0" smtClean="0">
                <a:latin typeface="+mn-lt"/>
              </a:rPr>
              <a:t>信号</a:t>
            </a:r>
            <a:endParaRPr lang="zh-CN" altLang="en-US" dirty="0" smtClean="0">
              <a:latin typeface="+mn-lt"/>
            </a:endParaRPr>
          </a:p>
          <a:p>
            <a:pPr marL="363855" indent="-363855" algn="just"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   选中存储器；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连到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74LS245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DIR,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控制传送方向。           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DIR=0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，数据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Wingdings 3" panose="05040102010807070707"/>
              </a:rPr>
              <a:t>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准备接收内存读出的数据。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先送出地址和      </a:t>
            </a:r>
            <a:r>
              <a:rPr lang="en-US" dirty="0" smtClean="0">
                <a:latin typeface="+mn-lt"/>
              </a:rPr>
              <a:t>    </a:t>
            </a:r>
            <a:r>
              <a:rPr lang="zh-CN" altLang="en-US" dirty="0" smtClean="0">
                <a:latin typeface="+mn-lt"/>
              </a:rPr>
              <a:t>信号，再送出地址锁存</a:t>
            </a:r>
            <a:r>
              <a:rPr lang="en-US" dirty="0" smtClean="0">
                <a:latin typeface="+mn-lt"/>
              </a:rPr>
              <a:t>ALE</a:t>
            </a:r>
            <a:endParaRPr lang="zh-CN" altLang="en-US" dirty="0" smtClean="0">
              <a:latin typeface="+mn-lt"/>
            </a:endParaRPr>
          </a:p>
          <a:p>
            <a:pPr marL="363855" indent="-363855" algn="just"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19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6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16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～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、  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片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74LS373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输入；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这时，地址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状态线和地址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数据线上传送地址信号；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当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ALE=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分离出的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19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          打入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74LS373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；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当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ALE=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Wingdings 3" panose="05040102010807070707"/>
              </a:rPr>
              <a:t>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位地址和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被锁存在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74LS373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中。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5950" y="2495550"/>
          <a:ext cx="15208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14935200" imgH="5181600" progId="Equation.DSMT4">
                  <p:embed/>
                </p:oleObj>
              </mc:Choice>
              <mc:Fallback>
                <p:oleObj name="Equation" r:id="rId1" imgW="14935200" imgH="5181600" progId="Equation.DSMT4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5950" y="2495550"/>
                        <a:ext cx="1520825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505200" y="3917950"/>
          <a:ext cx="851694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8839200" imgH="4876800" progId="Equation.DSMT4">
                  <p:embed/>
                </p:oleObj>
              </mc:Choice>
              <mc:Fallback>
                <p:oleObj name="Equation" r:id="rId3" imgW="8839200" imgH="4876800" progId="Equation.DSMT4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3917950"/>
                        <a:ext cx="851694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149850" y="5340350"/>
          <a:ext cx="8524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8839200" imgH="4876800" progId="Equation.DSMT4">
                  <p:embed/>
                </p:oleObj>
              </mc:Choice>
              <mc:Fallback>
                <p:oleObj name="Equation" r:id="rId5" imgW="8839200" imgH="4876800" progId="Equation.DSMT4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9850" y="5340350"/>
                        <a:ext cx="852487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4616450" y="4362450"/>
          <a:ext cx="8524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8839200" imgH="4876800" progId="Equation.DSMT4">
                  <p:embed/>
                </p:oleObj>
              </mc:Choice>
              <mc:Fallback>
                <p:oleObj name="Equation" r:id="rId7" imgW="8839200" imgH="4876800" progId="Equation.DSMT4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6450" y="4362450"/>
                        <a:ext cx="852487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305300" y="5784850"/>
          <a:ext cx="8524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8" imgW="8839200" imgH="4876800" progId="Equation.DSMT4">
                  <p:embed/>
                </p:oleObj>
              </mc:Choice>
              <mc:Fallback>
                <p:oleObj name="Equation" r:id="rId8" imgW="8839200" imgH="4876800" progId="Equation.DSMT4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5300" y="5784850"/>
                        <a:ext cx="852487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571750" y="2051050"/>
          <a:ext cx="51167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9" imgW="5486400" imgH="5181600" progId="Equation.DSMT4">
                  <p:embed/>
                </p:oleObj>
              </mc:Choice>
              <mc:Fallback>
                <p:oleObj name="Equation" r:id="rId9" imgW="5486400" imgH="5181600" progId="Equation.DSMT4">
                  <p:embed/>
                  <p:pic>
                    <p:nvPicPr>
                      <p:cNvPr id="0" name="图片 717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1750" y="2051050"/>
                        <a:ext cx="511672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3905250" y="2006600"/>
          <a:ext cx="4000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1" imgW="3962400" imgH="4876800" progId="Equation.DSMT4">
                  <p:embed/>
                </p:oleObj>
              </mc:Choice>
              <mc:Fallback>
                <p:oleObj name="Equation" r:id="rId11" imgW="3962400" imgH="4876800" progId="Equation.DSMT4">
                  <p:embed/>
                  <p:pic>
                    <p:nvPicPr>
                      <p:cNvPr id="0" name="图片 717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05250" y="2006600"/>
                        <a:ext cx="400050" cy="492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71500" y="2984500"/>
          <a:ext cx="977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3" imgW="10363200" imgH="5181600" progId="Equation.DSMT4">
                  <p:embed/>
                </p:oleObj>
              </mc:Choice>
              <mc:Fallback>
                <p:oleObj name="Equation" r:id="rId13" imgW="10363200" imgH="5181600" progId="Equation.DSMT4">
                  <p:embed/>
                  <p:pic>
                    <p:nvPicPr>
                      <p:cNvPr id="0" name="图片 7175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1500" y="2984500"/>
                        <a:ext cx="977900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6838950" y="2984500"/>
          <a:ext cx="1497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5" imgW="15849600" imgH="5181600" progId="Equation.DSMT4">
                  <p:embed/>
                </p:oleObj>
              </mc:Choice>
              <mc:Fallback>
                <p:oleObj name="Equation" r:id="rId15" imgW="15849600" imgH="5181600" progId="Equation.DSMT4">
                  <p:embed/>
                  <p:pic>
                    <p:nvPicPr>
                      <p:cNvPr id="0" name="图片 7176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38950" y="2984500"/>
                        <a:ext cx="1497012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51752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74LS373</a:t>
            </a:r>
            <a:r>
              <a:rPr lang="zh-CN" altLang="en-US" dirty="0" smtClean="0">
                <a:latin typeface="+mn-lt"/>
              </a:rPr>
              <a:t>的输出允许端        恒接地</a:t>
            </a:r>
            <a:endParaRPr lang="en-US" altLang="zh-CN" dirty="0" smtClean="0">
              <a:latin typeface="+mn-lt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锁存的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位地址和        信号直接送到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总线上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也被送到存储器系统，用来选择存储单元。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sz="2800" dirty="0" smtClean="0">
                <a:latin typeface="+mn-lt"/>
              </a:rPr>
              <a:t>CPU</a:t>
            </a:r>
            <a:r>
              <a:rPr lang="zh-CN" altLang="en-US" sz="2800" dirty="0" smtClean="0">
                <a:latin typeface="+mn-lt"/>
              </a:rPr>
              <a:t>使</a:t>
            </a:r>
            <a:r>
              <a:rPr lang="en-US" sz="2800" dirty="0" smtClean="0">
                <a:latin typeface="+mn-lt"/>
              </a:rPr>
              <a:t>         =0</a:t>
            </a:r>
            <a:r>
              <a:rPr lang="zh-CN" altLang="en-US" sz="2800" dirty="0" smtClean="0">
                <a:latin typeface="+mn-lt"/>
              </a:rPr>
              <a:t>，        </a:t>
            </a:r>
            <a:r>
              <a:rPr lang="en-US" sz="2800" dirty="0" smtClean="0">
                <a:latin typeface="+mn-lt"/>
              </a:rPr>
              <a:t>=0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要从指定存储单元读数据；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，表示允许收发数据。   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74LS245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相连，允许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74LS245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传送数据。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由于第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）步中已设置缓冲器数据传送方向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Wingdings 3" panose="05040102010807070707"/>
              </a:rPr>
              <a:t>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，所以可从存储单元读出数据，经数据总线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74LS245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端传送到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端，再从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总线送入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的寄存器。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/>
            <a:endParaRPr lang="zh-CN" altLang="en-US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60850" y="1162050"/>
          <a:ext cx="601383" cy="486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6400800" imgH="5181600" progId="Equation.DSMT4">
                  <p:embed/>
                </p:oleObj>
              </mc:Choice>
              <mc:Fallback>
                <p:oleObj name="Equation" r:id="rId1" imgW="6400800" imgH="5181600" progId="Equation.DSMT4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0850" y="1162050"/>
                        <a:ext cx="601383" cy="48683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71700" y="2540000"/>
          <a:ext cx="666750" cy="50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6400800" imgH="4876800" progId="Equation.DSMT4">
                  <p:embed/>
                </p:oleObj>
              </mc:Choice>
              <mc:Fallback>
                <p:oleObj name="Equation" r:id="rId3" imgW="6400800" imgH="4876800" progId="Equation.DSMT4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1700" y="2540000"/>
                        <a:ext cx="666750" cy="5080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416300" y="2540000"/>
          <a:ext cx="89908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8839200" imgH="5181600" progId="Equation.DSMT4">
                  <p:embed/>
                </p:oleObj>
              </mc:Choice>
              <mc:Fallback>
                <p:oleObj name="Equation" r:id="rId5" imgW="8839200" imgH="5181600" progId="Equation.DSMT4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6300" y="2540000"/>
                        <a:ext cx="899085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060450" y="3162300"/>
          <a:ext cx="550069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6400800" imgH="4876800" progId="Equation.DSMT4">
                  <p:embed/>
                </p:oleObj>
              </mc:Choice>
              <mc:Fallback>
                <p:oleObj name="Equation" r:id="rId7" imgW="6400800" imgH="4876800" progId="Equation.DSMT4">
                  <p:embed/>
                  <p:pic>
                    <p:nvPicPr>
                      <p:cNvPr id="0" name="图片 819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0450" y="3162300"/>
                        <a:ext cx="550069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6750050" y="3073400"/>
          <a:ext cx="898526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8839200" imgH="5181600" progId="Equation.DSMT4">
                  <p:embed/>
                </p:oleObj>
              </mc:Choice>
              <mc:Fallback>
                <p:oleObj name="Equation" r:id="rId9" imgW="8839200" imgH="5181600" progId="Equation.DSMT4">
                  <p:embed/>
                  <p:pic>
                    <p:nvPicPr>
                      <p:cNvPr id="0" name="图片 819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50050" y="3073400"/>
                        <a:ext cx="898526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683000" y="3517900"/>
          <a:ext cx="898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8839200" imgH="5181600" progId="Equation.DSMT4">
                  <p:embed/>
                </p:oleObj>
              </mc:Choice>
              <mc:Fallback>
                <p:oleObj name="Equation" r:id="rId11" imgW="8839200" imgH="5181600" progId="Equation.DSMT4">
                  <p:embed/>
                  <p:pic>
                    <p:nvPicPr>
                      <p:cNvPr id="0" name="图片 819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3000" y="3517900"/>
                        <a:ext cx="898525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683000" y="1695450"/>
          <a:ext cx="77112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2" imgW="8839200" imgH="4876800" progId="Equation.DSMT4">
                  <p:embed/>
                </p:oleObj>
              </mc:Choice>
              <mc:Fallback>
                <p:oleObj name="Equation" r:id="rId12" imgW="8839200" imgH="4876800" progId="Equation.DSMT4">
                  <p:embed/>
                  <p:pic>
                    <p:nvPicPr>
                      <p:cNvPr id="0" name="图片 8198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83000" y="1695450"/>
                        <a:ext cx="771128" cy="425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8350" y="2139950"/>
            <a:ext cx="5156200" cy="253365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2.4.1  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最小模式系统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2.4.2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最大模式系统</a:t>
            </a:r>
            <a:endParaRPr lang="en-US" altLang="zh-CN" sz="36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2.4.3  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总线操作时序</a:t>
            </a:r>
            <a:endParaRPr lang="zh-CN" altLang="en-US" sz="3600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73050"/>
            <a:ext cx="8229600" cy="674688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2.4.2  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最大模式系统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39800"/>
            <a:ext cx="8372475" cy="488950"/>
          </a:xfrm>
        </p:spPr>
        <p:txBody>
          <a:bodyPr/>
          <a:lstStyle/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  <a:ea typeface="+mn-ea"/>
              </a:rPr>
              <a:t>8086</a:t>
            </a:r>
            <a:r>
              <a:rPr lang="zh-CN" altLang="en-US" dirty="0" smtClean="0">
                <a:latin typeface="+mn-lt"/>
                <a:ea typeface="+mn-ea"/>
              </a:rPr>
              <a:t>工作于最大模式时，需增加一片总线控制器</a:t>
            </a:r>
            <a:r>
              <a:rPr lang="en-US" dirty="0" smtClean="0">
                <a:latin typeface="+mn-lt"/>
                <a:ea typeface="+mn-ea"/>
              </a:rPr>
              <a:t>8288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4850" y="1473200"/>
            <a:ext cx="7788460" cy="510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762000"/>
            <a:ext cx="8372475" cy="1022350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工作于最大模式时，    、</a:t>
            </a:r>
            <a:r>
              <a:rPr lang="en-US" dirty="0" smtClean="0">
                <a:latin typeface="+mn-lt"/>
                <a:ea typeface="+mn-ea"/>
              </a:rPr>
              <a:t>M/     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dirty="0" smtClean="0">
                <a:latin typeface="+mn-lt"/>
                <a:ea typeface="+mn-ea"/>
              </a:rPr>
              <a:t>DT/    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dirty="0" smtClean="0">
                <a:latin typeface="+mn-lt"/>
                <a:ea typeface="+mn-ea"/>
              </a:rPr>
              <a:t>DEN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            </a:t>
            </a:r>
            <a:r>
              <a:rPr lang="zh-CN" altLang="en-US" dirty="0" smtClean="0">
                <a:latin typeface="+mn-lt"/>
                <a:ea typeface="+mn-ea"/>
              </a:rPr>
              <a:t>等信号，要由总线控制器</a:t>
            </a:r>
            <a:r>
              <a:rPr lang="en-US" dirty="0" smtClean="0">
                <a:latin typeface="+mn-lt"/>
                <a:ea typeface="+mn-ea"/>
              </a:rPr>
              <a:t>8288</a:t>
            </a:r>
            <a:r>
              <a:rPr lang="zh-CN" altLang="en-US" dirty="0" smtClean="0">
                <a:latin typeface="+mn-lt"/>
                <a:ea typeface="+mn-ea"/>
              </a:rPr>
              <a:t>产生。</a:t>
            </a:r>
            <a:endParaRPr lang="zh-CN" altLang="en-US" dirty="0" smtClean="0">
              <a:latin typeface="+mn-lt"/>
              <a:ea typeface="+mn-e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700" y="1962150"/>
            <a:ext cx="838262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71600" y="5829300"/>
            <a:ext cx="662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+mn-lt"/>
                <a:ea typeface="黑体" panose="02010609060101010101" pitchFamily="2" charset="-122"/>
              </a:rPr>
              <a:t>图</a:t>
            </a:r>
            <a:r>
              <a:rPr 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+mn-lt"/>
                <a:ea typeface="黑体" panose="02010609060101010101" pitchFamily="2" charset="-122"/>
              </a:rPr>
              <a:t>2.16  8288</a:t>
            </a: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+mn-lt"/>
                <a:ea typeface="黑体" panose="02010609060101010101" pitchFamily="2" charset="-122"/>
              </a:rPr>
              <a:t>总线控制器的引脚及内部结构框图</a:t>
            </a:r>
            <a:endParaRPr lang="en-US" altLang="zh-CN" dirty="0" smtClean="0">
              <a:solidFill>
                <a:schemeClr val="bg1">
                  <a:lumMod val="20000"/>
                  <a:lumOff val="80000"/>
                </a:schemeClr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438650" y="762000"/>
          <a:ext cx="709706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2" imgW="7620000" imgH="5181600" progId="Equation.DSMT4">
                  <p:embed/>
                </p:oleObj>
              </mc:Choice>
              <mc:Fallback>
                <p:oleObj name="Equation" r:id="rId2" imgW="7620000" imgH="5181600" progId="Equation.DSMT4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38650" y="762000"/>
                        <a:ext cx="709706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861051" y="762000"/>
          <a:ext cx="47737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5486400" imgH="5181600" progId="Equation.DSMT4">
                  <p:embed/>
                </p:oleObj>
              </mc:Choice>
              <mc:Fallback>
                <p:oleObj name="Equation" r:id="rId4" imgW="5486400" imgH="5181600" progId="Equation.DSMT4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1051" y="762000"/>
                        <a:ext cx="477370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239000" y="762000"/>
          <a:ext cx="363935" cy="447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3962400" imgH="4876800" progId="Equation.DSMT4">
                  <p:embed/>
                </p:oleObj>
              </mc:Choice>
              <mc:Fallback>
                <p:oleObj name="Equation" r:id="rId6" imgW="3962400" imgH="4876800" progId="Equation.DSMT4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9000" y="762000"/>
                        <a:ext cx="363935" cy="44791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60500" y="1162050"/>
          <a:ext cx="9271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8" imgW="10363200" imgH="5181600" progId="Equation.DSMT4">
                  <p:embed/>
                </p:oleObj>
              </mc:Choice>
              <mc:Fallback>
                <p:oleObj name="Equation" r:id="rId8" imgW="10363200" imgH="5181600" progId="Equation.DSMT4">
                  <p:embed/>
                  <p:pic>
                    <p:nvPicPr>
                      <p:cNvPr id="0" name="图片 9219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60500" y="1162050"/>
                        <a:ext cx="927100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273050"/>
            <a:ext cx="8229600" cy="971550"/>
          </a:xfrm>
        </p:spPr>
        <p:txBody>
          <a:bodyPr/>
          <a:lstStyle/>
          <a:p>
            <a:r>
              <a:rPr lang="en-US" dirty="0" smtClean="0"/>
              <a:t>8288</a:t>
            </a:r>
            <a:r>
              <a:rPr lang="zh-CN" altLang="en-US" dirty="0" smtClean="0"/>
              <a:t>的输入输出总线信号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其总线信号分成</a:t>
            </a:r>
            <a:r>
              <a:rPr lang="en-US" sz="2800" dirty="0" smtClean="0">
                <a:latin typeface="+mn-lt"/>
                <a:ea typeface="+mn-ea"/>
              </a:rPr>
              <a:t>4</a:t>
            </a:r>
            <a:r>
              <a:rPr lang="zh-CN" altLang="en-US" sz="2800" dirty="0" smtClean="0">
                <a:latin typeface="+mn-lt"/>
                <a:ea typeface="+mn-ea"/>
              </a:rPr>
              <a:t>组，一般信号大致了解即可。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+mn-lt"/>
              </a:rPr>
              <a:t>1. </a:t>
            </a:r>
            <a:r>
              <a:rPr lang="zh-CN" altLang="en-US" dirty="0" smtClean="0">
                <a:latin typeface="+mn-lt"/>
              </a:rPr>
              <a:t>状态输入信号</a:t>
            </a:r>
            <a:r>
              <a:rPr lang="en-US" dirty="0" smtClean="0">
                <a:latin typeface="+mn-lt"/>
              </a:rPr>
              <a:t>     </a:t>
            </a:r>
            <a:r>
              <a:rPr lang="en-US" dirty="0" smtClean="0">
                <a:latin typeface="+mn-lt"/>
                <a:sym typeface="Symbol" panose="05050102010706020507"/>
              </a:rPr>
              <a:t></a:t>
            </a:r>
            <a:r>
              <a:rPr lang="en-US" baseline="-25000" dirty="0" smtClean="0">
                <a:latin typeface="+mn-lt"/>
              </a:rPr>
              <a:t> </a:t>
            </a:r>
            <a:endParaRPr lang="en-US" baseline="-25000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8086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送来，译码后产生总线周期类型信号。</a:t>
            </a:r>
            <a:endParaRPr lang="zh-CN" altLang="en-US" baseline="-25000" dirty="0" smtClean="0"/>
          </a:p>
          <a:p>
            <a:pPr>
              <a:buNone/>
            </a:pPr>
            <a:r>
              <a:rPr lang="en-US" dirty="0" smtClean="0">
                <a:latin typeface="+mn-lt"/>
              </a:rPr>
              <a:t>2. </a:t>
            </a:r>
            <a:r>
              <a:rPr lang="zh-CN" altLang="en-US" dirty="0" smtClean="0">
                <a:latin typeface="+mn-lt"/>
              </a:rPr>
              <a:t>由外部输入的控制信号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CLK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—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时钟输入信号，由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8284A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时钟发生器提供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—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地址允许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CEN—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命令允许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IOB—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总线模式信号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3. </a:t>
            </a:r>
            <a:r>
              <a:rPr lang="zh-CN" altLang="en-US" dirty="0" smtClean="0">
                <a:latin typeface="+mn-lt"/>
              </a:rPr>
              <a:t>总线控制信号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DT/   ,  DEN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（反相后为          ），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ALE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与最小模式类似，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MCE/     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为主控级联允许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外设数据允许信号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/>
            <a:endParaRPr lang="zh-CN" altLang="en-US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38450" y="1828800"/>
          <a:ext cx="444500" cy="59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4572000" imgH="6096000" progId="Equation.DSMT4">
                  <p:embed/>
                </p:oleObj>
              </mc:Choice>
              <mc:Fallback>
                <p:oleObj name="Equation" r:id="rId1" imgW="4572000" imgH="6096000" progId="Equation.DSMT4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8450" y="1828800"/>
                        <a:ext cx="444500" cy="5926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371850" y="1828800"/>
          <a:ext cx="4445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4572000" imgH="6096000" progId="Equation.DSMT4">
                  <p:embed/>
                </p:oleObj>
              </mc:Choice>
              <mc:Fallback>
                <p:oleObj name="Equation" r:id="rId3" imgW="4572000" imgH="6096000" progId="Equation.DSMT4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1850" y="1828800"/>
                        <a:ext cx="444500" cy="592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27100" y="3651250"/>
          <a:ext cx="85164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9144000" imgH="5181600" progId="Equation.DSMT4">
                  <p:embed/>
                </p:oleObj>
              </mc:Choice>
              <mc:Fallback>
                <p:oleObj name="Equation" r:id="rId5" imgW="9144000" imgH="5181600" progId="Equation.DSMT4">
                  <p:embed/>
                  <p:pic>
                    <p:nvPicPr>
                      <p:cNvPr id="0" name="图片 1024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7100" y="3651250"/>
                        <a:ext cx="851648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49400" y="5518150"/>
          <a:ext cx="266700" cy="43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3962400" imgH="4876800" progId="Equation.DSMT4">
                  <p:embed/>
                </p:oleObj>
              </mc:Choice>
              <mc:Fallback>
                <p:oleObj name="Equation" r:id="rId7" imgW="3962400" imgH="4876800" progId="Equation.DSMT4">
                  <p:embed/>
                  <p:pic>
                    <p:nvPicPr>
                      <p:cNvPr id="0" name="图片 1024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9400" y="5518150"/>
                        <a:ext cx="266700" cy="437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527550" y="5518150"/>
          <a:ext cx="823259" cy="48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8839200" imgH="5181600" progId="Equation.DSMT4">
                  <p:embed/>
                </p:oleObj>
              </mc:Choice>
              <mc:Fallback>
                <p:oleObj name="Equation" r:id="rId9" imgW="8839200" imgH="5181600" progId="Equation.DSMT4">
                  <p:embed/>
                  <p:pic>
                    <p:nvPicPr>
                      <p:cNvPr id="0" name="图片 1024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7550" y="5518150"/>
                        <a:ext cx="823259" cy="4826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16200" y="5918200"/>
          <a:ext cx="95362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11277600" imgH="5181600" progId="Equation.DSMT4">
                  <p:embed/>
                </p:oleObj>
              </mc:Choice>
              <mc:Fallback>
                <p:oleObj name="Equation" r:id="rId11" imgW="11277600" imgH="5181600" progId="Equation.DSMT4">
                  <p:embed/>
                  <p:pic>
                    <p:nvPicPr>
                      <p:cNvPr id="0" name="图片 1024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6200" y="5918200"/>
                        <a:ext cx="95362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8288</a:t>
            </a:r>
            <a:r>
              <a:rPr lang="zh-CN" altLang="en-US" dirty="0" smtClean="0"/>
              <a:t>的信号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54673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n-lt"/>
              </a:rPr>
              <a:t>4. </a:t>
            </a:r>
            <a:r>
              <a:rPr lang="zh-CN" altLang="en-US" dirty="0" smtClean="0">
                <a:latin typeface="+mn-lt"/>
              </a:rPr>
              <a:t>总线命令信号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正常的存储器读信号。是最小模式下  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</a:t>
            </a:r>
            <a:endParaRPr 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          的组合，送到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PC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总线后称为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—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正常的存储器写信号。等于最小模式下  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=0</a:t>
            </a:r>
            <a:endParaRPr 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                  的组合，送到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PC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总线后称为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—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超前的存储器写信号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有时需给存储器提供一个较早的超前写信号。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—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正常的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读信号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是             和                   的组合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在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PC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总线中称为           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正常的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写信号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等于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                  的组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合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在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PC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总线中称为         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超前的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写信号。在某些情况下需要给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端口提供一个较早的超前写信号。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            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中断响应信号。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endParaRPr lang="zh-CN" alt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endParaRPr lang="zh-CN" alt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550" y="1473200"/>
          <a:ext cx="105671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12496800" imgH="5181600" progId="Equation.DSMT4">
                  <p:embed/>
                </p:oleObj>
              </mc:Choice>
              <mc:Fallback>
                <p:oleObj name="Equation" r:id="rId1" imgW="12496800" imgH="5181600" progId="Equation.DSMT4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473200"/>
                        <a:ext cx="1056715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16000" y="2228850"/>
          <a:ext cx="1111250" cy="455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3411200" imgH="5181600" progId="Equation.DSMT4">
                  <p:embed/>
                </p:oleObj>
              </mc:Choice>
              <mc:Fallback>
                <p:oleObj name="Equation" r:id="rId3" imgW="13411200" imgH="5181600" progId="Equation.DSMT4">
                  <p:embed/>
                  <p:pic>
                    <p:nvPicPr>
                      <p:cNvPr id="0" name="图片 1126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2228850"/>
                        <a:ext cx="1111250" cy="45554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16000" y="2984500"/>
          <a:ext cx="1066800" cy="440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3716000" imgH="5181600" progId="Equation.DSMT4">
                  <p:embed/>
                </p:oleObj>
              </mc:Choice>
              <mc:Fallback>
                <p:oleObj name="Equation" r:id="rId5" imgW="13716000" imgH="5181600" progId="Equation.DSMT4">
                  <p:embed/>
                  <p:pic>
                    <p:nvPicPr>
                      <p:cNvPr id="0" name="图片 1126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00" y="2984500"/>
                        <a:ext cx="1066800" cy="4408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71550" y="3651250"/>
          <a:ext cx="902074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0668000" imgH="5181600" progId="Equation.DSMT4">
                  <p:embed/>
                </p:oleObj>
              </mc:Choice>
              <mc:Fallback>
                <p:oleObj name="Equation" r:id="rId7" imgW="10668000" imgH="5181600" progId="Equation.DSMT4">
                  <p:embed/>
                  <p:pic>
                    <p:nvPicPr>
                      <p:cNvPr id="0" name="图片 1126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3651250"/>
                        <a:ext cx="902074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71550" y="4406900"/>
          <a:ext cx="1066800" cy="47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11582400" imgH="5181600" progId="Equation.DSMT4">
                  <p:embed/>
                </p:oleObj>
              </mc:Choice>
              <mc:Fallback>
                <p:oleObj name="Equation" r:id="rId9" imgW="11582400" imgH="5181600" progId="Equation.DSMT4">
                  <p:embed/>
                  <p:pic>
                    <p:nvPicPr>
                      <p:cNvPr id="0" name="图片 1126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550" y="4406900"/>
                        <a:ext cx="1066800" cy="4772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82650" y="5162550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15544800" imgH="5181600" progId="Equation.DSMT4">
                  <p:embed/>
                </p:oleObj>
              </mc:Choice>
              <mc:Fallback>
                <p:oleObj name="Equation" r:id="rId11" imgW="15544800" imgH="5181600" progId="Equation.DSMT4">
                  <p:embed/>
                  <p:pic>
                    <p:nvPicPr>
                      <p:cNvPr id="0" name="图片 1126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2650" y="5162550"/>
                        <a:ext cx="13335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27100" y="587375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10363200" imgH="5181600" progId="Equation.DSMT4">
                  <p:embed/>
                </p:oleObj>
              </mc:Choice>
              <mc:Fallback>
                <p:oleObj name="Equation" r:id="rId13" imgW="10363200" imgH="5181600" progId="Equation.DSMT4">
                  <p:embed/>
                  <p:pic>
                    <p:nvPicPr>
                      <p:cNvPr id="0" name="图片 1127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7100" y="5873750"/>
                        <a:ext cx="8890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527800" y="2584450"/>
          <a:ext cx="1211356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14325600" imgH="5181600" progId="Equation.DSMT4">
                  <p:embed/>
                </p:oleObj>
              </mc:Choice>
              <mc:Fallback>
                <p:oleObj name="Equation" r:id="rId15" imgW="14325600" imgH="5181600" progId="Equation.DSMT4">
                  <p:embed/>
                  <p:pic>
                    <p:nvPicPr>
                      <p:cNvPr id="0" name="图片 11271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27800" y="2584450"/>
                        <a:ext cx="1211356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6216650" y="1828800"/>
          <a:ext cx="1230313" cy="44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7" imgW="13411200" imgH="4876800" progId="Equation.DSMT4">
                  <p:embed/>
                </p:oleObj>
              </mc:Choice>
              <mc:Fallback>
                <p:oleObj name="Equation" r:id="rId17" imgW="13411200" imgH="4876800" progId="Equation.DSMT4">
                  <p:embed/>
                  <p:pic>
                    <p:nvPicPr>
                      <p:cNvPr id="0" name="图片 11272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16650" y="1828800"/>
                        <a:ext cx="1230313" cy="44738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3771900" y="4806950"/>
          <a:ext cx="721660" cy="408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9" imgW="9144000" imgH="5181600" progId="Equation.DSMT4">
                  <p:embed/>
                </p:oleObj>
              </mc:Choice>
              <mc:Fallback>
                <p:oleObj name="Equation" r:id="rId19" imgW="9144000" imgH="5181600" progId="Equation.DSMT4">
                  <p:embed/>
                  <p:pic>
                    <p:nvPicPr>
                      <p:cNvPr id="0" name="图片 11273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71900" y="4806950"/>
                        <a:ext cx="721660" cy="40894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3327400" y="4006850"/>
          <a:ext cx="76648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21" imgW="8229600" imgH="5181600" progId="Equation.DSMT4">
                  <p:embed/>
                </p:oleObj>
              </mc:Choice>
              <mc:Fallback>
                <p:oleObj name="Equation" r:id="rId21" imgW="8229600" imgH="5181600" progId="Equation.DSMT4">
                  <p:embed/>
                  <p:pic>
                    <p:nvPicPr>
                      <p:cNvPr id="0" name="图片 11274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27400" y="4006850"/>
                        <a:ext cx="766482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7594600" y="2184400"/>
          <a:ext cx="709706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23" imgW="7620000" imgH="5181600" progId="Equation.DSMT4">
                  <p:embed/>
                </p:oleObj>
              </mc:Choice>
              <mc:Fallback>
                <p:oleObj name="Equation" r:id="rId23" imgW="7620000" imgH="5181600" progId="Equation.DSMT4">
                  <p:embed/>
                  <p:pic>
                    <p:nvPicPr>
                      <p:cNvPr id="0" name="图片 11275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94600" y="2184400"/>
                        <a:ext cx="709706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7283450" y="1473200"/>
          <a:ext cx="55840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25" imgW="6400800" imgH="4876800" progId="Equation.DSMT4">
                  <p:embed/>
                </p:oleObj>
              </mc:Choice>
              <mc:Fallback>
                <p:oleObj name="Equation" r:id="rId25" imgW="6400800" imgH="4876800" progId="Equation.DSMT4">
                  <p:embed/>
                  <p:pic>
                    <p:nvPicPr>
                      <p:cNvPr id="0" name="图片 11276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83450" y="1473200"/>
                        <a:ext cx="558403" cy="425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4927600" y="3651250"/>
          <a:ext cx="930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27" imgW="11887200" imgH="5181600" progId="Equation.DSMT4">
                  <p:embed/>
                </p:oleObj>
              </mc:Choice>
              <mc:Fallback>
                <p:oleObj name="Equation" r:id="rId27" imgW="11887200" imgH="5181600" progId="Equation.DSMT4">
                  <p:embed/>
                  <p:pic>
                    <p:nvPicPr>
                      <p:cNvPr id="0" name="图片 11277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27600" y="3651250"/>
                        <a:ext cx="9302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572250" y="4362450"/>
          <a:ext cx="1447796" cy="48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29" imgW="15544800" imgH="5181600" progId="Equation.DSMT4">
                  <p:embed/>
                </p:oleObj>
              </mc:Choice>
              <mc:Fallback>
                <p:oleObj name="Equation" r:id="rId29" imgW="15544800" imgH="5181600" progId="Equation.DSMT4">
                  <p:embed/>
                  <p:pic>
                    <p:nvPicPr>
                      <p:cNvPr id="0" name="图片 11278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572250" y="4362450"/>
                        <a:ext cx="1447796" cy="48259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372100" y="4406900"/>
          <a:ext cx="979394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31" imgW="11582400" imgH="5181600" progId="Equation.DSMT4">
                  <p:embed/>
                </p:oleObj>
              </mc:Choice>
              <mc:Fallback>
                <p:oleObj name="Equation" r:id="rId31" imgW="11582400" imgH="5181600" progId="Equation.DSMT4">
                  <p:embed/>
                  <p:pic>
                    <p:nvPicPr>
                      <p:cNvPr id="0" name="图片 11279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372100" y="4406900"/>
                        <a:ext cx="979394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6172200" y="3651250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33" imgW="15544800" imgH="5181600" progId="Equation.DSMT4">
                  <p:embed/>
                </p:oleObj>
              </mc:Choice>
              <mc:Fallback>
                <p:oleObj name="Equation" r:id="rId33" imgW="15544800" imgH="5181600" progId="Equation.DSMT4">
                  <p:embed/>
                  <p:pic>
                    <p:nvPicPr>
                      <p:cNvPr id="0" name="图片 11280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172200" y="3651250"/>
                        <a:ext cx="14478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1282700" y="2584450"/>
          <a:ext cx="1390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35" imgW="14935200" imgH="5181600" progId="Equation.DSMT4">
                  <p:embed/>
                </p:oleObj>
              </mc:Choice>
              <mc:Fallback>
                <p:oleObj name="Equation" r:id="rId35" imgW="14935200" imgH="5181600" progId="Equation.DSMT4">
                  <p:embed/>
                  <p:pic>
                    <p:nvPicPr>
                      <p:cNvPr id="0" name="图片 11281"/>
                      <p:cNvPicPr>
                        <a:picLocks noChangeAspect="1"/>
                      </p:cNvPicPr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282700" y="2584450"/>
                        <a:ext cx="139065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23"/>
          <p:cNvGraphicFramePr>
            <a:graphicFrameLocks noChangeAspect="1"/>
          </p:cNvGraphicFramePr>
          <p:nvPr/>
        </p:nvGraphicFramePr>
        <p:xfrm>
          <a:off x="971550" y="1828800"/>
          <a:ext cx="1390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37" imgW="14935200" imgH="5181600" progId="Equation.DSMT4">
                  <p:embed/>
                </p:oleObj>
              </mc:Choice>
              <mc:Fallback>
                <p:oleObj name="Equation" r:id="rId37" imgW="14935200" imgH="5181600" progId="Equation.DSMT4">
                  <p:embed/>
                  <p:pic>
                    <p:nvPicPr>
                      <p:cNvPr id="0" name="图片 11282"/>
                      <p:cNvPicPr>
                        <a:picLocks noChangeAspect="1"/>
                      </p:cNvPicPr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971550" y="1828800"/>
                        <a:ext cx="139065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2095500"/>
            <a:ext cx="8534400" cy="186690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2</a:t>
            </a:r>
            <a:r>
              <a:rPr lang="en-US" sz="4800" dirty="0" smtClean="0">
                <a:solidFill>
                  <a:srgbClr val="FFFF00"/>
                </a:solidFill>
              </a:rPr>
              <a:t>.</a:t>
            </a:r>
            <a:r>
              <a:rPr lang="en-US" altLang="zh-CN" sz="4800" dirty="0" smtClean="0">
                <a:solidFill>
                  <a:srgbClr val="FFFF00"/>
                </a:solidFill>
              </a:rPr>
              <a:t>4</a:t>
            </a:r>
            <a:r>
              <a:rPr lang="en-US" sz="4800" dirty="0" smtClean="0">
                <a:solidFill>
                  <a:srgbClr val="FFFF00"/>
                </a:solidFill>
              </a:rPr>
              <a:t>   8086</a:t>
            </a:r>
            <a:r>
              <a:rPr lang="zh-CN" altLang="en-US" sz="4800" dirty="0" smtClean="0">
                <a:solidFill>
                  <a:srgbClr val="FFFF00"/>
                </a:solidFill>
              </a:rPr>
              <a:t>的工作模式和</a:t>
            </a:r>
            <a:br>
              <a:rPr lang="en-US" altLang="zh-CN" sz="4800" dirty="0" smtClean="0">
                <a:solidFill>
                  <a:srgbClr val="FFFF00"/>
                </a:solidFill>
              </a:rPr>
            </a:br>
            <a:r>
              <a:rPr lang="zh-CN" altLang="en-US" sz="4800" dirty="0" smtClean="0">
                <a:solidFill>
                  <a:srgbClr val="FFFF00"/>
                </a:solidFill>
              </a:rPr>
              <a:t>总线操作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8350" y="2139950"/>
            <a:ext cx="5156200" cy="253365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2.4.1  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最小模式系统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2.4.2  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最大模式系统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2.4.3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总线操作时序</a:t>
            </a:r>
            <a:endParaRPr lang="zh-CN" altLang="en-US" sz="3600" dirty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2.4.3  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总线操作时序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84250"/>
            <a:ext cx="8372475" cy="5556250"/>
          </a:xfrm>
        </p:spPr>
        <p:txBody>
          <a:bodyPr/>
          <a:lstStyle/>
          <a:p>
            <a:pPr marL="363855" indent="-363855" algn="just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计算机都是在时钟脉冲</a:t>
            </a:r>
            <a:r>
              <a:rPr lang="en-US" dirty="0" smtClean="0">
                <a:latin typeface="+mn-lt"/>
                <a:ea typeface="+mn-ea"/>
              </a:rPr>
              <a:t>CLK</a:t>
            </a:r>
            <a:r>
              <a:rPr lang="zh-CN" altLang="en-US" dirty="0" smtClean="0">
                <a:latin typeface="+mn-lt"/>
                <a:ea typeface="+mn-ea"/>
              </a:rPr>
              <a:t>控制下，一步步进行工作的，完成每种操作都要一定时间。</a:t>
            </a:r>
            <a:endParaRPr lang="zh-CN" altLang="en-US" dirty="0" smtClean="0">
              <a:latin typeface="+mn-lt"/>
              <a:ea typeface="+mn-ea"/>
            </a:endParaRPr>
          </a:p>
          <a:p>
            <a:pPr marL="363855" indent="-363855" algn="just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读</a:t>
            </a:r>
            <a:r>
              <a:rPr lang="en-US" dirty="0" smtClean="0">
                <a:latin typeface="+mn-lt"/>
                <a:ea typeface="+mn-ea"/>
              </a:rPr>
              <a:t>/</a:t>
            </a:r>
            <a:r>
              <a:rPr lang="zh-CN" altLang="en-US" dirty="0" smtClean="0">
                <a:latin typeface="+mn-lt"/>
                <a:ea typeface="+mn-ea"/>
              </a:rPr>
              <a:t>写存储器或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端口，是</a:t>
            </a:r>
            <a:r>
              <a:rPr lang="en-US" dirty="0" smtClean="0">
                <a:latin typeface="+mn-lt"/>
                <a:ea typeface="+mn-ea"/>
              </a:rPr>
              <a:t>8086</a:t>
            </a:r>
            <a:r>
              <a:rPr lang="zh-CN" altLang="en-US" dirty="0" smtClean="0">
                <a:latin typeface="+mn-lt"/>
                <a:ea typeface="+mn-ea"/>
              </a:rPr>
              <a:t>最基本的操作。</a:t>
            </a:r>
            <a:endParaRPr lang="zh-CN" altLang="en-US" dirty="0" smtClean="0">
              <a:latin typeface="+mn-lt"/>
              <a:ea typeface="+mn-ea"/>
            </a:endParaRPr>
          </a:p>
          <a:p>
            <a:pPr marL="363855" indent="-363855" algn="just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读写一次存储器或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端口的时间叫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总线周期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  <a:p>
            <a:pPr marL="363855" indent="-363855" algn="just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执行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条指令的时间称为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指令周期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个指令周期可包含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个或几个总线周期。</a:t>
            </a:r>
            <a:endParaRPr lang="zh-CN" altLang="en-US" dirty="0" smtClean="0">
              <a:latin typeface="+mn-lt"/>
              <a:ea typeface="+mn-ea"/>
            </a:endParaRPr>
          </a:p>
          <a:p>
            <a:pPr marL="363855" indent="-363855" algn="just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个总线周期需要</a:t>
            </a:r>
            <a:r>
              <a:rPr lang="en-US" dirty="0" smtClean="0">
                <a:latin typeface="+mn-lt"/>
                <a:ea typeface="+mn-ea"/>
              </a:rPr>
              <a:t>4</a:t>
            </a:r>
            <a:r>
              <a:rPr lang="zh-CN" altLang="en-US" dirty="0" smtClean="0">
                <a:latin typeface="+mn-lt"/>
                <a:ea typeface="+mn-ea"/>
              </a:rPr>
              <a:t>个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系统时钟周期</a:t>
            </a:r>
            <a:r>
              <a:rPr lang="zh-CN" altLang="en-US" dirty="0" smtClean="0">
                <a:latin typeface="+mn-lt"/>
                <a:ea typeface="+mn-ea"/>
              </a:rPr>
              <a:t>（</a:t>
            </a:r>
            <a:r>
              <a:rPr lang="en-US" dirty="0" smtClean="0">
                <a:latin typeface="+mn-lt"/>
                <a:ea typeface="+mn-ea"/>
              </a:rPr>
              <a:t>T</a:t>
            </a:r>
            <a:r>
              <a:rPr lang="en-US" baseline="-25000" dirty="0" smtClean="0">
                <a:latin typeface="+mn-lt"/>
                <a:ea typeface="+mn-ea"/>
              </a:rPr>
              <a:t>1</a:t>
            </a:r>
            <a:r>
              <a:rPr lang="en-US" dirty="0" smtClean="0">
                <a:latin typeface="+mn-lt"/>
                <a:ea typeface="+mn-ea"/>
              </a:rPr>
              <a:t>~T</a:t>
            </a:r>
            <a:r>
              <a:rPr lang="en-US" baseline="-25000" dirty="0" smtClean="0">
                <a:latin typeface="+mn-lt"/>
                <a:ea typeface="+mn-ea"/>
              </a:rPr>
              <a:t>4</a:t>
            </a:r>
            <a:r>
              <a:rPr lang="zh-CN" altLang="en-US" dirty="0" smtClean="0">
                <a:latin typeface="+mn-lt"/>
                <a:ea typeface="+mn-ea"/>
              </a:rPr>
              <a:t>），时钟周期也称为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T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周期</a:t>
            </a:r>
            <a:r>
              <a:rPr lang="zh-CN" altLang="en-US" dirty="0" smtClean="0">
                <a:latin typeface="+mn-lt"/>
                <a:ea typeface="+mn-ea"/>
              </a:rPr>
              <a:t>或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T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状态</a:t>
            </a:r>
            <a:r>
              <a:rPr lang="zh-CN" altLang="en-US" dirty="0" smtClean="0">
                <a:latin typeface="+mn-lt"/>
                <a:ea typeface="+mn-ea"/>
              </a:rPr>
              <a:t>，它为时钟频率的倒数，是</a:t>
            </a:r>
            <a:r>
              <a:rPr lang="en-US" dirty="0" smtClean="0">
                <a:latin typeface="+mn-lt"/>
                <a:ea typeface="+mn-ea"/>
              </a:rPr>
              <a:t>8086 CPU</a:t>
            </a:r>
            <a:r>
              <a:rPr lang="zh-CN" altLang="en-US" dirty="0" smtClean="0">
                <a:latin typeface="+mn-lt"/>
                <a:ea typeface="+mn-ea"/>
              </a:rPr>
              <a:t>动作的最小单位。</a:t>
            </a:r>
            <a:endParaRPr lang="zh-CN" altLang="en-US" dirty="0" smtClean="0">
              <a:latin typeface="+mn-lt"/>
              <a:ea typeface="+mn-ea"/>
            </a:endParaRPr>
          </a:p>
          <a:p>
            <a:pPr marL="363855" indent="-363855" algn="just"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8086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工作时钟为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5MHz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，即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周期为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200ns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，总线周期为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800ns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。则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与内存或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接口间传送数据的最大速率可达每秒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125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万次。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8086-1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的频率为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10MHz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，每秒最多可执行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250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万条指令，运算速度达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2.5 MIPS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（百万指令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秒）。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50850"/>
            <a:ext cx="8229600" cy="674688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最小模式下的读总线周期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1003300"/>
          </a:xfrm>
        </p:spPr>
        <p:txBody>
          <a:bodyPr/>
          <a:lstStyle/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读总线周期从存储器或</a:t>
            </a:r>
            <a:r>
              <a:rPr lang="en-US" sz="2800" dirty="0" smtClean="0">
                <a:latin typeface="+mn-lt"/>
                <a:ea typeface="+mn-ea"/>
              </a:rPr>
              <a:t>I/O</a:t>
            </a:r>
            <a:r>
              <a:rPr lang="zh-CN" altLang="en-US" sz="2800" dirty="0" smtClean="0">
                <a:latin typeface="+mn-lt"/>
                <a:ea typeface="+mn-ea"/>
              </a:rPr>
              <a:t>端口读出一个数据。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algn="ctr">
              <a:buClr>
                <a:srgbClr val="FF0000"/>
              </a:buClr>
              <a:buNone/>
            </a:pPr>
            <a:r>
              <a:rPr lang="zh-CN" altLang="en-US" b="0" dirty="0" smtClean="0">
                <a:latin typeface="+mn-lt"/>
                <a:ea typeface="Gulim" pitchFamily="34" charset="-127"/>
              </a:rPr>
              <a:t>图</a:t>
            </a:r>
            <a:r>
              <a:rPr lang="en-US" b="0" dirty="0" smtClean="0">
                <a:latin typeface="+mn-lt"/>
                <a:ea typeface="Gulim" pitchFamily="34" charset="-127"/>
              </a:rPr>
              <a:t>2.17  </a:t>
            </a:r>
            <a:r>
              <a:rPr lang="zh-CN" altLang="en-US" b="0" dirty="0" smtClean="0">
                <a:latin typeface="+mn-lt"/>
                <a:ea typeface="Gulim" pitchFamily="34" charset="-127"/>
              </a:rPr>
              <a:t>最小</a:t>
            </a:r>
            <a:r>
              <a:rPr lang="zh-CN" altLang="en-US" b="0" dirty="0" smtClean="0"/>
              <a:t>模式下读总线周期时序</a:t>
            </a:r>
            <a:endParaRPr lang="zh-CN" altLang="en-US" b="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1600" y="2139950"/>
            <a:ext cx="6356350" cy="446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最小模式读总线周期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028700"/>
            <a:ext cx="8372475" cy="5467350"/>
          </a:xfrm>
        </p:spPr>
        <p:txBody>
          <a:bodyPr/>
          <a:lstStyle/>
          <a:p>
            <a:pPr lvl="0">
              <a:buNone/>
            </a:pP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T</a:t>
            </a:r>
            <a:r>
              <a:rPr lang="en-US" baseline="-25000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状态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首先，由   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确定是读内存或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端口。时序图中，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可能是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。若执行读内存指令      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endParaRPr 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操作       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其次，给出指定单元地址以便读出。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开始，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位地址及         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19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6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16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及      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线输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出到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74LS373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锁存器。若读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端口，不用传送高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位地址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19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同时，从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ALE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输出地址锁存信号。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ALE=1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时，地址和        打入锁存器，在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ALE=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Wingdings 3" panose="05040102010807070707"/>
              </a:rPr>
              <a:t>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时锁定。此后复用信号线就用来传送数据和状态信号。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此外，还置    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74LS245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DIR=0,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设定数据传送方向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←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，允许从内存或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端口读入数据。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38400" y="1428750"/>
          <a:ext cx="79748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10058400" imgH="5181600" progId="Equation.DSMT4">
                  <p:embed/>
                </p:oleObj>
              </mc:Choice>
              <mc:Fallback>
                <p:oleObj name="Equation" r:id="rId1" imgW="10058400" imgH="5181600" progId="Equation.DSMT4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1428750"/>
                        <a:ext cx="797486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060450" y="1828800"/>
          <a:ext cx="796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0058400" imgH="5181600" progId="Equation.DSMT4">
                  <p:embed/>
                </p:oleObj>
              </mc:Choice>
              <mc:Fallback>
                <p:oleObj name="Equation" r:id="rId3" imgW="10058400" imgH="5181600" progId="Equation.DSMT4">
                  <p:embed/>
                  <p:pic>
                    <p:nvPicPr>
                      <p:cNvPr id="0" name="图片 1228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0450" y="1828800"/>
                        <a:ext cx="796925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771650" y="2184400"/>
          <a:ext cx="87661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0058400" imgH="5181600" progId="Equation.DSMT4">
                  <p:embed/>
                </p:oleObj>
              </mc:Choice>
              <mc:Fallback>
                <p:oleObj name="Equation" r:id="rId5" imgW="10058400" imgH="5181600" progId="Equation.DSMT4">
                  <p:embed/>
                  <p:pic>
                    <p:nvPicPr>
                      <p:cNvPr id="0" name="图片 1229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1650" y="2184400"/>
                        <a:ext cx="876618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6527800" y="1828800"/>
          <a:ext cx="7969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6" imgW="10058400" imgH="5181600" progId="Equation.DSMT4">
                  <p:embed/>
                </p:oleObj>
              </mc:Choice>
              <mc:Fallback>
                <p:oleObj name="Equation" r:id="rId6" imgW="10058400" imgH="5181600" progId="Equation.DSMT4">
                  <p:embed/>
                  <p:pic>
                    <p:nvPicPr>
                      <p:cNvPr id="0" name="图片 1229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7800" y="1828800"/>
                        <a:ext cx="796925" cy="442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27200" y="2984500"/>
          <a:ext cx="80565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7" imgW="8839200" imgH="4876800" progId="Equation.DSMT4">
                  <p:embed/>
                </p:oleObj>
              </mc:Choice>
              <mc:Fallback>
                <p:oleObj name="Equation" r:id="rId7" imgW="8839200" imgH="4876800" progId="Equation.DSMT4">
                  <p:embed/>
                  <p:pic>
                    <p:nvPicPr>
                      <p:cNvPr id="0" name="图片 1229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7200" y="2984500"/>
                        <a:ext cx="805656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6794500" y="3028950"/>
          <a:ext cx="8048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9" imgW="8839200" imgH="4876800" progId="Equation.DSMT4">
                  <p:embed/>
                </p:oleObj>
              </mc:Choice>
              <mc:Fallback>
                <p:oleObj name="Equation" r:id="rId9" imgW="8839200" imgH="4876800" progId="Equation.DSMT4">
                  <p:embed/>
                  <p:pic>
                    <p:nvPicPr>
                      <p:cNvPr id="0" name="图片 1229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94500" y="3028950"/>
                        <a:ext cx="804862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749550" y="5340350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1" imgW="10363200" imgH="5181600" progId="Equation.DSMT4">
                  <p:embed/>
                </p:oleObj>
              </mc:Choice>
              <mc:Fallback>
                <p:oleObj name="Equation" r:id="rId11" imgW="10363200" imgH="5181600" progId="Equation.DSMT4">
                  <p:embed/>
                  <p:pic>
                    <p:nvPicPr>
                      <p:cNvPr id="0" name="图片 1229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9550" y="5340350"/>
                        <a:ext cx="9652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416050" y="4584700"/>
          <a:ext cx="8048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3" imgW="8839200" imgH="4876800" progId="Equation.DSMT4">
                  <p:embed/>
                </p:oleObj>
              </mc:Choice>
              <mc:Fallback>
                <p:oleObj name="Equation" r:id="rId13" imgW="8839200" imgH="4876800" progId="Equation.DSMT4">
                  <p:embed/>
                  <p:pic>
                    <p:nvPicPr>
                      <p:cNvPr id="0" name="图片 1229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6050" y="4584700"/>
                        <a:ext cx="804862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最小模式读总线周期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39800"/>
            <a:ext cx="8372475" cy="5556250"/>
          </a:xfrm>
        </p:spPr>
        <p:txBody>
          <a:bodyPr/>
          <a:lstStyle/>
          <a:p>
            <a:pPr lvl="0">
              <a:buNone/>
            </a:pPr>
            <a:r>
              <a:rPr lang="en-US" altLang="zh-CN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T</a:t>
            </a:r>
            <a:r>
              <a:rPr lang="en-US" baseline="-25000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状态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19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6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16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、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总线上传送状态信息。</a:t>
            </a:r>
            <a:r>
              <a:rPr lang="en-US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AD</a:t>
            </a:r>
            <a:r>
              <a:rPr lang="en-US" baseline="-2500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en-US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~AD</a:t>
            </a:r>
            <a:r>
              <a:rPr lang="en-US" baseline="-2500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呈高阻态，为接收数据作好准备。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状态的后半周期，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，允许从内存或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端口读出数据；数据允许信号  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74LS245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的门控输入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，允许接收数据。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T</a:t>
            </a:r>
            <a:r>
              <a:rPr lang="en-US" baseline="-25000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状态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读取数据。数据出现在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～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上，数据从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74LS245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Wingdings 3" panose="05040102010807070707"/>
              </a:rPr>
              <a:t>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，经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送入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寄存器。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若是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位数据操作，仅用低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位数据线传送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位数据。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与慢速设备交换数据时，需在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状态之间插入等待周期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305300" y="2362200"/>
          <a:ext cx="582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6400800" imgH="4876800" progId="Equation.DSMT4">
                  <p:embed/>
                </p:oleObj>
              </mc:Choice>
              <mc:Fallback>
                <p:oleObj name="Equation" r:id="rId1" imgW="6400800" imgH="4876800" progId="Equation.DSMT4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05300" y="2362200"/>
                        <a:ext cx="582613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505200" y="1473200"/>
          <a:ext cx="804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8839200" imgH="4876800" progId="Equation.DSMT4">
                  <p:embed/>
                </p:oleObj>
              </mc:Choice>
              <mc:Fallback>
                <p:oleObj name="Equation" r:id="rId3" imgW="8839200" imgH="4876800" progId="Equation.DSMT4">
                  <p:embed/>
                  <p:pic>
                    <p:nvPicPr>
                      <p:cNvPr id="0" name="图片 1331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1473200"/>
                        <a:ext cx="804863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4660900" y="2762250"/>
          <a:ext cx="8048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8839200" imgH="5181600" progId="Equation.DSMT4">
                  <p:embed/>
                </p:oleObj>
              </mc:Choice>
              <mc:Fallback>
                <p:oleObj name="Equation" r:id="rId5" imgW="8839200" imgH="5181600" progId="Equation.DSMT4">
                  <p:embed/>
                  <p:pic>
                    <p:nvPicPr>
                      <p:cNvPr id="0" name="图片 1331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0900" y="2762250"/>
                        <a:ext cx="804863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727200" y="3162300"/>
          <a:ext cx="3603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3962400" imgH="5181600" progId="Equation.DSMT4">
                  <p:embed/>
                </p:oleObj>
              </mc:Choice>
              <mc:Fallback>
                <p:oleObj name="Equation" r:id="rId7" imgW="3962400" imgH="5181600" progId="Equation.DSMT4">
                  <p:embed/>
                  <p:pic>
                    <p:nvPicPr>
                      <p:cNvPr id="0" name="图片 1331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7200" y="3162300"/>
                        <a:ext cx="360363" cy="473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最小模式读总线周期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073150"/>
            <a:ext cx="7623175" cy="51752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T</a:t>
            </a:r>
            <a:r>
              <a:rPr lang="en-US" baseline="-25000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状态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数据、状态信号在总线上维持一段时间。到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后半周期，数据信号撤除，各控制和状态信号无效，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无效，禁止收发数据，读总线周期结束。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216150" y="2406650"/>
          <a:ext cx="8048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8839200" imgH="5181600" progId="Equation.DSMT4">
                  <p:embed/>
                </p:oleObj>
              </mc:Choice>
              <mc:Fallback>
                <p:oleObj name="Equation" r:id="rId1" imgW="8839200" imgH="5181600" progId="Equation.DSMT4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6150" y="2406650"/>
                        <a:ext cx="804863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zh-CN" altLang="en-US" dirty="0" smtClean="0"/>
              <a:t>最小模式下的写总线周期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977900"/>
          </a:xfrm>
        </p:spPr>
        <p:txBody>
          <a:bodyPr/>
          <a:lstStyle/>
          <a:p>
            <a:pPr marL="363855" indent="-363855" algn="just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把数据写入存储单元或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端口。</a:t>
            </a:r>
            <a:endParaRPr lang="en-US" altLang="zh-CN" dirty="0" smtClean="0">
              <a:latin typeface="+mn-lt"/>
              <a:ea typeface="+mn-ea"/>
            </a:endParaRPr>
          </a:p>
          <a:p>
            <a:pPr algn="ctr">
              <a:buClr>
                <a:srgbClr val="FFC000"/>
              </a:buClr>
              <a:buNone/>
            </a:pPr>
            <a:r>
              <a:rPr lang="zh-CN" altLang="en-US" sz="2400" b="0" dirty="0" smtClean="0">
                <a:latin typeface="+mn-lt"/>
              </a:rPr>
              <a:t>图</a:t>
            </a:r>
            <a:r>
              <a:rPr lang="en-US" sz="2400" b="0" dirty="0" smtClean="0">
                <a:latin typeface="+mn-lt"/>
              </a:rPr>
              <a:t>2.18  </a:t>
            </a:r>
            <a:r>
              <a:rPr lang="zh-CN" altLang="en-US" sz="2400" b="0" dirty="0" smtClean="0">
                <a:latin typeface="+mn-lt"/>
              </a:rPr>
              <a:t>最小模式下写总线周期的时序</a:t>
            </a:r>
            <a:endParaRPr lang="zh-CN" altLang="en-US" sz="2400" b="0" dirty="0" smtClean="0">
              <a:latin typeface="+mn-lt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16050" y="2095500"/>
            <a:ext cx="6400800" cy="445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最小模式写总线周期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073150"/>
            <a:ext cx="8372475" cy="5175250"/>
          </a:xfrm>
        </p:spPr>
        <p:txBody>
          <a:bodyPr/>
          <a:lstStyle/>
          <a:p>
            <a:pPr lvl="0">
              <a:buNone/>
            </a:pP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T</a:t>
            </a:r>
            <a:r>
              <a:rPr lang="en-US" baseline="-25000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状态</a:t>
            </a:r>
            <a:endParaRPr lang="zh-CN" altLang="en-US" dirty="0" smtClean="0">
              <a:latin typeface="+mn-lt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先使          有效，指出是写内存还是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端口。再在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19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6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16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及      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</a:t>
            </a:r>
            <a:r>
              <a:rPr lang="en-US" altLang="zh-CN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线上，传送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位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地址和          。接着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ALE</a:t>
            </a:r>
            <a:r>
              <a:rPr 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dirty="0" smtClean="0">
                <a:solidFill>
                  <a:schemeClr val="tx1"/>
                </a:solidFill>
                <a:ea typeface="宋体" panose="02010600030101010101" pitchFamily="2" charset="-122"/>
                <a:sym typeface="Wingdings 3" panose="05040102010807070707"/>
              </a:rPr>
              <a:t>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，锁存地址和           。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    =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，表示要写数据到内存或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端口。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T</a:t>
            </a:r>
            <a:r>
              <a:rPr lang="en-US" baseline="-25000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状态</a:t>
            </a:r>
            <a:endParaRPr lang="zh-CN" altLang="en-US" dirty="0" smtClean="0">
              <a:latin typeface="+mn-lt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撤销地址信号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在地址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状态线和   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上传送状态信号。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用锁存的地址，从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向缓冲器发送数据，并保持到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状态中间，保证写数据可靠。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还使         和         有效，允许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74LS245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向外发送数据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经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将数据写入内存或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端口。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660650" y="5118100"/>
          <a:ext cx="8048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1" imgW="8839200" imgH="5181600" progId="Equation.DSMT4">
                  <p:embed/>
                </p:oleObj>
              </mc:Choice>
              <mc:Fallback>
                <p:oleObj name="Equation" r:id="rId1" imgW="8839200" imgH="5181600" progId="Equation.DSMT4">
                  <p:embed/>
                  <p:pic>
                    <p:nvPicPr>
                      <p:cNvPr id="0" name="图片 1536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0650" y="5118100"/>
                        <a:ext cx="804863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682750" y="5118100"/>
          <a:ext cx="6953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7620000" imgH="5181600" progId="Equation.DSMT4">
                  <p:embed/>
                </p:oleObj>
              </mc:Choice>
              <mc:Fallback>
                <p:oleObj name="Equation" r:id="rId3" imgW="7620000" imgH="5181600" progId="Equation.DSMT4">
                  <p:embed/>
                  <p:pic>
                    <p:nvPicPr>
                      <p:cNvPr id="0" name="图片 1536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2750" y="5118100"/>
                        <a:ext cx="695325" cy="471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082800" y="2362200"/>
          <a:ext cx="8048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8839200" imgH="4876800" progId="Equation.DSMT4">
                  <p:embed/>
                </p:oleObj>
              </mc:Choice>
              <mc:Fallback>
                <p:oleObj name="Equation" r:id="rId5" imgW="8839200" imgH="4876800" progId="Equation.DSMT4">
                  <p:embed/>
                  <p:pic>
                    <p:nvPicPr>
                      <p:cNvPr id="0" name="图片 1536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2800" y="2362200"/>
                        <a:ext cx="804863" cy="442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7016750" y="2362200"/>
          <a:ext cx="804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8839200" imgH="4876800" progId="Equation.DSMT4">
                  <p:embed/>
                </p:oleObj>
              </mc:Choice>
              <mc:Fallback>
                <p:oleObj name="Equation" r:id="rId7" imgW="8839200" imgH="4876800" progId="Equation.DSMT4">
                  <p:embed/>
                  <p:pic>
                    <p:nvPicPr>
                      <p:cNvPr id="0" name="图片 1536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6750" y="2362200"/>
                        <a:ext cx="804863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5016500" y="1962150"/>
          <a:ext cx="8048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8839200" imgH="4876800" progId="Equation.DSMT4">
                  <p:embed/>
                </p:oleObj>
              </mc:Choice>
              <mc:Fallback>
                <p:oleObj name="Equation" r:id="rId9" imgW="8839200" imgH="4876800" progId="Equation.DSMT4">
                  <p:embed/>
                  <p:pic>
                    <p:nvPicPr>
                      <p:cNvPr id="0" name="图片 1536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16500" y="1962150"/>
                        <a:ext cx="804863" cy="442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593850" y="1606550"/>
          <a:ext cx="915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10058400" imgH="5181600" progId="Equation.DSMT4">
                  <p:embed/>
                </p:oleObj>
              </mc:Choice>
              <mc:Fallback>
                <p:oleObj name="Equation" r:id="rId11" imgW="10058400" imgH="5181600" progId="Equation.DSMT4">
                  <p:embed/>
                  <p:pic>
                    <p:nvPicPr>
                      <p:cNvPr id="0" name="图片 1536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93850" y="1606550"/>
                        <a:ext cx="915987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1060450" y="2762250"/>
          <a:ext cx="9445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10363200" imgH="5181600" progId="Equation.DSMT4">
                  <p:embed/>
                </p:oleObj>
              </mc:Choice>
              <mc:Fallback>
                <p:oleObj name="Equation" r:id="rId13" imgW="10363200" imgH="5181600" progId="Equation.DSMT4">
                  <p:embed/>
                  <p:pic>
                    <p:nvPicPr>
                      <p:cNvPr id="0" name="图片 15366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0450" y="2762250"/>
                        <a:ext cx="944562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5505450" y="3784600"/>
          <a:ext cx="8048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5" imgW="8839200" imgH="4876800" progId="Equation.DSMT4">
                  <p:embed/>
                </p:oleObj>
              </mc:Choice>
              <mc:Fallback>
                <p:oleObj name="Equation" r:id="rId15" imgW="8839200" imgH="4876800" progId="Equation.DSMT4">
                  <p:embed/>
                  <p:pic>
                    <p:nvPicPr>
                      <p:cNvPr id="0" name="图片 15367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05450" y="3784600"/>
                        <a:ext cx="804862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最小模式写总线周期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36703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T</a:t>
            </a:r>
            <a:r>
              <a:rPr lang="en-US" baseline="-25000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状态</a:t>
            </a:r>
            <a:endParaRPr lang="zh-CN" altLang="en-US" dirty="0" smtClean="0">
              <a:latin typeface="+mn-lt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采样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REDAY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线，决定是否要插入等待周期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。图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2.17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中没有画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周期。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T</a:t>
            </a:r>
            <a:r>
              <a:rPr lang="en-US" baseline="-25000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状态</a:t>
            </a:r>
            <a:endParaRPr lang="zh-CN" altLang="en-US" dirty="0" smtClean="0">
              <a:latin typeface="+mn-lt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从总线上撤消数据，各控制信号和状态信号无效，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</a:t>
            </a:r>
            <a:endParaRPr 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  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，禁止收发数据，完成一个写总线周期。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016000" y="3651250"/>
          <a:ext cx="8048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1" imgW="8839200" imgH="5181600" progId="Equation.DSMT4">
                  <p:embed/>
                </p:oleObj>
              </mc:Choice>
              <mc:Fallback>
                <p:oleObj name="Equation" r:id="rId1" imgW="8839200" imgH="5181600" progId="Equation.DSMT4">
                  <p:embed/>
                  <p:pic>
                    <p:nvPicPr>
                      <p:cNvPr id="0" name="图片 1638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00" y="3651250"/>
                        <a:ext cx="804863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zh-CN" altLang="en-US" dirty="0" smtClean="0"/>
              <a:t>最大模式下的读</a:t>
            </a:r>
            <a:r>
              <a:rPr lang="en-US" dirty="0" smtClean="0"/>
              <a:t>/</a:t>
            </a:r>
            <a:r>
              <a:rPr lang="zh-CN" altLang="en-US" dirty="0" smtClean="0"/>
              <a:t>写总线周期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仅说明与最小模式下读</a:t>
            </a:r>
            <a:r>
              <a:rPr lang="en-US" dirty="0" smtClean="0">
                <a:latin typeface="+mn-lt"/>
                <a:ea typeface="+mn-ea"/>
              </a:rPr>
              <a:t>/</a:t>
            </a:r>
            <a:r>
              <a:rPr lang="zh-CN" altLang="en-US" dirty="0" smtClean="0">
                <a:latin typeface="+mn-lt"/>
                <a:ea typeface="+mn-ea"/>
              </a:rPr>
              <a:t>写总线周期的主要不同点，还应搞清                、           、       和          信号功能。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en-US" altLang="zh-CN" dirty="0" smtClean="0"/>
          </a:p>
          <a:p>
            <a:pPr lvl="0" algn="ctr">
              <a:buNone/>
            </a:pPr>
            <a:r>
              <a:rPr lang="zh-CN" altLang="en-US" sz="3200" dirty="0" smtClean="0">
                <a:solidFill>
                  <a:srgbClr val="FFFF99"/>
                </a:solidFill>
              </a:rPr>
              <a:t>最大模式读总线周期</a:t>
            </a:r>
            <a:endParaRPr lang="zh-CN" altLang="en-US" sz="3200" dirty="0" smtClean="0">
              <a:solidFill>
                <a:srgbClr val="FFFF99"/>
              </a:solidFill>
            </a:endParaRPr>
          </a:p>
          <a:p>
            <a:pPr algn="just"/>
            <a:r>
              <a:rPr lang="zh-CN" altLang="en-US" dirty="0" smtClean="0">
                <a:latin typeface="+mn-lt"/>
                <a:ea typeface="+mn-ea"/>
              </a:rPr>
              <a:t>在最大模式下无           信号，用             和        来区分是存储器读还是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读周期。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/>
            <a:r>
              <a:rPr lang="zh-CN" altLang="en-US" dirty="0" smtClean="0">
                <a:latin typeface="+mn-lt"/>
                <a:ea typeface="+mn-ea"/>
              </a:rPr>
              <a:t>如果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执行的是存储器读指令，则               </a:t>
            </a:r>
            <a:r>
              <a:rPr lang="en-US" dirty="0" smtClean="0">
                <a:latin typeface="+mn-lt"/>
                <a:ea typeface="+mn-ea"/>
              </a:rPr>
              <a:t>=0</a:t>
            </a:r>
            <a:r>
              <a:rPr lang="zh-CN" altLang="en-US" dirty="0" smtClean="0">
                <a:latin typeface="+mn-lt"/>
                <a:ea typeface="+mn-ea"/>
              </a:rPr>
              <a:t>，同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       时它还表示       </a:t>
            </a:r>
            <a:r>
              <a:rPr lang="en-US" dirty="0" smtClean="0">
                <a:latin typeface="+mn-lt"/>
                <a:ea typeface="+mn-ea"/>
              </a:rPr>
              <a:t>=0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进入读存储器总线周期，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       </a:t>
            </a:r>
            <a:r>
              <a:rPr lang="zh-CN" altLang="en-US" dirty="0" smtClean="0">
                <a:latin typeface="+mn-lt"/>
                <a:ea typeface="+mn-ea"/>
              </a:rPr>
              <a:t>这时可以用              信号来代替最小模式下的        信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       号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其中还包含了           </a:t>
            </a:r>
            <a:r>
              <a:rPr lang="en-US" dirty="0" smtClean="0">
                <a:latin typeface="+mn-lt"/>
                <a:ea typeface="+mn-ea"/>
              </a:rPr>
              <a:t>=1</a:t>
            </a:r>
            <a:r>
              <a:rPr lang="zh-CN" altLang="en-US" dirty="0" smtClean="0">
                <a:latin typeface="+mn-lt"/>
                <a:ea typeface="+mn-ea"/>
              </a:rPr>
              <a:t>的功能。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349500" y="1739900"/>
          <a:ext cx="1304926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1" imgW="14325600" imgH="5181600" progId="Equation.DSMT4">
                  <p:embed/>
                </p:oleObj>
              </mc:Choice>
              <mc:Fallback>
                <p:oleObj name="Equation" r:id="rId1" imgW="14325600" imgH="5181600" progId="Equation.DSMT4">
                  <p:embed/>
                  <p:pic>
                    <p:nvPicPr>
                      <p:cNvPr id="0" name="图片 1740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1739900"/>
                        <a:ext cx="1304926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5505450" y="3340100"/>
          <a:ext cx="12223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13411200" imgH="4876800" progId="Equation.DSMT4">
                  <p:embed/>
                </p:oleObj>
              </mc:Choice>
              <mc:Fallback>
                <p:oleObj name="Equation" r:id="rId3" imgW="13411200" imgH="4876800" progId="Equation.DSMT4">
                  <p:embed/>
                  <p:pic>
                    <p:nvPicPr>
                      <p:cNvPr id="0" name="图片 1740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5450" y="3340100"/>
                        <a:ext cx="1222375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6350000" y="4273550"/>
          <a:ext cx="12207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13411200" imgH="4876800" progId="Equation.DSMT4">
                  <p:embed/>
                </p:oleObj>
              </mc:Choice>
              <mc:Fallback>
                <p:oleObj name="Equation" r:id="rId5" imgW="13411200" imgH="4876800" progId="Equation.DSMT4">
                  <p:embed/>
                  <p:pic>
                    <p:nvPicPr>
                      <p:cNvPr id="0" name="图片 1741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0000" y="4273550"/>
                        <a:ext cx="1220788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3727450" y="1739900"/>
          <a:ext cx="12223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13411200" imgH="4876800" progId="Equation.DSMT4">
                  <p:embed/>
                </p:oleObj>
              </mc:Choice>
              <mc:Fallback>
                <p:oleObj name="Equation" r:id="rId7" imgW="13411200" imgH="4876800" progId="Equation.DSMT4">
                  <p:embed/>
                  <p:pic>
                    <p:nvPicPr>
                      <p:cNvPr id="0" name="图片 1741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27450" y="1739900"/>
                        <a:ext cx="1222375" cy="442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6972300" y="3340100"/>
          <a:ext cx="750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8229600" imgH="5181600" progId="Equation.DSMT4">
                  <p:embed/>
                </p:oleObj>
              </mc:Choice>
              <mc:Fallback>
                <p:oleObj name="Equation" r:id="rId9" imgW="8229600" imgH="5181600" progId="Equation.DSMT4">
                  <p:embed/>
                  <p:pic>
                    <p:nvPicPr>
                      <p:cNvPr id="0" name="图片 1741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72300" y="3340100"/>
                        <a:ext cx="750888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6127750" y="1739900"/>
          <a:ext cx="750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8229600" imgH="5181600" progId="Equation.DSMT4">
                  <p:embed/>
                </p:oleObj>
              </mc:Choice>
              <mc:Fallback>
                <p:oleObj name="Equation" r:id="rId11" imgW="8229600" imgH="5181600" progId="Equation.DSMT4">
                  <p:embed/>
                  <p:pic>
                    <p:nvPicPr>
                      <p:cNvPr id="0" name="图片 1741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27750" y="1739900"/>
                        <a:ext cx="750888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5016500" y="1739900"/>
          <a:ext cx="835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3" imgW="9144000" imgH="5181600" progId="Equation.DSMT4">
                  <p:embed/>
                </p:oleObj>
              </mc:Choice>
              <mc:Fallback>
                <p:oleObj name="Equation" r:id="rId13" imgW="9144000" imgH="5181600" progId="Equation.DSMT4">
                  <p:embed/>
                  <p:pic>
                    <p:nvPicPr>
                      <p:cNvPr id="0" name="图片 1741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16500" y="1739900"/>
                        <a:ext cx="835025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7594600" y="5073650"/>
          <a:ext cx="58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5" imgW="6400800" imgH="4876800" progId="Equation.DSMT4">
                  <p:embed/>
                </p:oleObj>
              </mc:Choice>
              <mc:Fallback>
                <p:oleObj name="Equation" r:id="rId15" imgW="6400800" imgH="4876800" progId="Equation.DSMT4">
                  <p:embed/>
                  <p:pic>
                    <p:nvPicPr>
                      <p:cNvPr id="0" name="图片 1741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94600" y="5073650"/>
                        <a:ext cx="584200" cy="441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2705100" y="4673600"/>
          <a:ext cx="58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7" imgW="6400800" imgH="4876800" progId="Equation.DSMT4">
                  <p:embed/>
                </p:oleObj>
              </mc:Choice>
              <mc:Fallback>
                <p:oleObj name="Equation" r:id="rId17" imgW="6400800" imgH="4876800" progId="Equation.DSMT4">
                  <p:embed/>
                  <p:pic>
                    <p:nvPicPr>
                      <p:cNvPr id="0" name="图片 17416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05100" y="4673600"/>
                        <a:ext cx="584200" cy="441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2705100" y="5073650"/>
          <a:ext cx="12207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19" imgW="13411200" imgH="4876800" progId="Equation.DSMT4">
                  <p:embed/>
                </p:oleObj>
              </mc:Choice>
              <mc:Fallback>
                <p:oleObj name="Equation" r:id="rId19" imgW="13411200" imgH="4876800" progId="Equation.DSMT4">
                  <p:embed/>
                  <p:pic>
                    <p:nvPicPr>
                      <p:cNvPr id="0" name="图片 17417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05100" y="5073650"/>
                        <a:ext cx="1220787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594100" y="54737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21" imgW="10058400" imgH="5181600" progId="Equation.DSMT4">
                  <p:embed/>
                </p:oleObj>
              </mc:Choice>
              <mc:Fallback>
                <p:oleObj name="Equation" r:id="rId21" imgW="10058400" imgH="5181600" progId="Equation.DSMT4">
                  <p:embed/>
                  <p:pic>
                    <p:nvPicPr>
                      <p:cNvPr id="0" name="图片 17418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94100" y="547370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3416300" y="33401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23" imgW="10058400" imgH="5181600" progId="Equation.DSMT4">
                  <p:embed/>
                </p:oleObj>
              </mc:Choice>
              <mc:Fallback>
                <p:oleObj name="Equation" r:id="rId23" imgW="10058400" imgH="5181600" progId="Equation.DSMT4">
                  <p:embed/>
                  <p:pic>
                    <p:nvPicPr>
                      <p:cNvPr id="0" name="图片 17419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416300" y="334010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855" indent="-363855" algn="just">
              <a:spcBef>
                <a:spcPts val="300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latin typeface="+mn-lt"/>
                <a:ea typeface="+mn-ea"/>
              </a:rPr>
              <a:t>工作于最小模式时，送到存储器和</a:t>
            </a:r>
            <a:r>
              <a:rPr lang="en-US" sz="2800" dirty="0" smtClean="0">
                <a:latin typeface="+mn-lt"/>
                <a:ea typeface="+mn-ea"/>
              </a:rPr>
              <a:t>I/O</a:t>
            </a:r>
            <a:r>
              <a:rPr lang="zh-CN" altLang="en-US" sz="2800" dirty="0" smtClean="0">
                <a:latin typeface="+mn-lt"/>
                <a:ea typeface="+mn-ea"/>
              </a:rPr>
              <a:t>接口的所有信号都由</a:t>
            </a:r>
            <a:r>
              <a:rPr lang="en-US" sz="2800" dirty="0" smtClean="0"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latin typeface="+mn-lt"/>
                <a:ea typeface="+mn-ea"/>
              </a:rPr>
              <a:t>产生。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63855" indent="-36385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工作于最大模式时，某些控制信号由</a:t>
            </a:r>
            <a:r>
              <a:rPr lang="en-US" sz="2800" dirty="0" smtClean="0">
                <a:latin typeface="+mn-lt"/>
                <a:ea typeface="+mn-ea"/>
              </a:rPr>
              <a:t>8288</a:t>
            </a:r>
            <a:r>
              <a:rPr lang="zh-CN" altLang="en-US" sz="2800" dirty="0" smtClean="0">
                <a:latin typeface="+mn-lt"/>
                <a:ea typeface="+mn-ea"/>
              </a:rPr>
              <a:t>总线控制器产生。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363855" indent="-36385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最大模式主要用于包含数值协处理器（</a:t>
            </a:r>
            <a:r>
              <a:rPr lang="en-US" sz="2800" dirty="0" smtClean="0">
                <a:latin typeface="+mn-lt"/>
                <a:ea typeface="+mn-ea"/>
              </a:rPr>
              <a:t>Numeric Data Processor, NDP</a:t>
            </a:r>
            <a:r>
              <a:rPr lang="zh-CN" altLang="en-US" sz="2800" dirty="0" smtClean="0">
                <a:latin typeface="+mn-lt"/>
                <a:ea typeface="+mn-ea"/>
              </a:rPr>
              <a:t>）</a:t>
            </a:r>
            <a:r>
              <a:rPr lang="en-US" sz="2800" dirty="0" smtClean="0">
                <a:latin typeface="+mn-lt"/>
                <a:ea typeface="+mn-ea"/>
              </a:rPr>
              <a:t>8087</a:t>
            </a:r>
            <a:r>
              <a:rPr lang="zh-CN" altLang="en-US" sz="2800" dirty="0" smtClean="0">
                <a:latin typeface="+mn-lt"/>
                <a:ea typeface="+mn-ea"/>
              </a:rPr>
              <a:t>的系统中。</a:t>
            </a:r>
            <a:endParaRPr lang="zh-CN" alt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539750"/>
            <a:ext cx="8229600" cy="674688"/>
          </a:xfrm>
        </p:spPr>
        <p:txBody>
          <a:bodyPr/>
          <a:lstStyle/>
          <a:p>
            <a:r>
              <a:rPr lang="zh-CN" altLang="en-US" dirty="0" smtClean="0"/>
              <a:t>最大模式读总线周期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73200"/>
            <a:ext cx="8372475" cy="3181350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+mn-lt"/>
                <a:ea typeface="+mn-ea"/>
              </a:rPr>
              <a:t>若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执行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读指令，则         </a:t>
            </a:r>
            <a:r>
              <a:rPr lang="en-US" dirty="0" smtClean="0">
                <a:latin typeface="+mn-lt"/>
                <a:ea typeface="+mn-ea"/>
              </a:rPr>
              <a:t>=0,</a:t>
            </a:r>
            <a:r>
              <a:rPr lang="zh-CN" altLang="en-US" dirty="0" smtClean="0">
                <a:latin typeface="+mn-lt"/>
                <a:ea typeface="+mn-ea"/>
              </a:rPr>
              <a:t>它也表示       </a:t>
            </a:r>
            <a:r>
              <a:rPr lang="en-US" dirty="0" smtClean="0">
                <a:latin typeface="+mn-lt"/>
                <a:ea typeface="+mn-ea"/>
              </a:rPr>
              <a:t>=0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       </a:t>
            </a:r>
            <a:r>
              <a:rPr lang="zh-CN" altLang="en-US" dirty="0" smtClean="0">
                <a:latin typeface="+mn-lt"/>
                <a:ea typeface="+mn-ea"/>
              </a:rPr>
              <a:t>进入读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总线周期，可用         信号代替最小模式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       </a:t>
            </a:r>
            <a:r>
              <a:rPr lang="zh-CN" altLang="en-US" dirty="0" smtClean="0">
                <a:latin typeface="+mn-lt"/>
                <a:ea typeface="+mn-ea"/>
              </a:rPr>
              <a:t>下的       信号，也包含了           </a:t>
            </a:r>
            <a:r>
              <a:rPr lang="en-US" dirty="0" smtClean="0">
                <a:latin typeface="+mn-lt"/>
                <a:ea typeface="+mn-ea"/>
              </a:rPr>
              <a:t>=0</a:t>
            </a:r>
            <a:r>
              <a:rPr lang="zh-CN" altLang="en-US" dirty="0" smtClean="0">
                <a:latin typeface="+mn-lt"/>
                <a:ea typeface="+mn-ea"/>
              </a:rPr>
              <a:t>的功能。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/>
            <a:r>
              <a:rPr lang="zh-CN" altLang="en-US" dirty="0" smtClean="0">
                <a:latin typeface="+mn-lt"/>
                <a:ea typeface="+mn-ea"/>
              </a:rPr>
              <a:t>最大模式下，</a:t>
            </a:r>
            <a:r>
              <a:rPr lang="en-US" dirty="0" smtClean="0">
                <a:latin typeface="+mn-lt"/>
                <a:ea typeface="+mn-ea"/>
              </a:rPr>
              <a:t>ALE</a:t>
            </a:r>
            <a:r>
              <a:rPr lang="zh-CN" altLang="en-US" dirty="0" smtClean="0">
                <a:latin typeface="+mn-lt"/>
                <a:ea typeface="+mn-ea"/>
              </a:rPr>
              <a:t>、           和         信号由</a:t>
            </a:r>
            <a:r>
              <a:rPr lang="en-US" dirty="0" smtClean="0">
                <a:latin typeface="+mn-lt"/>
                <a:ea typeface="+mn-ea"/>
              </a:rPr>
              <a:t>8288</a:t>
            </a:r>
            <a:r>
              <a:rPr lang="zh-CN" altLang="en-US" dirty="0" smtClean="0">
                <a:latin typeface="+mn-lt"/>
                <a:ea typeface="+mn-ea"/>
              </a:rPr>
              <a:t>产生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               </a:t>
            </a:r>
            <a:r>
              <a:rPr lang="zh-CN" altLang="en-US" dirty="0" smtClean="0">
                <a:latin typeface="+mn-lt"/>
                <a:ea typeface="+mn-ea"/>
              </a:rPr>
              <a:t>和        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zh-CN" altLang="en-US" dirty="0" smtClean="0">
                <a:latin typeface="+mn-lt"/>
                <a:ea typeface="+mn-ea"/>
              </a:rPr>
              <a:t>也由</a:t>
            </a:r>
            <a:r>
              <a:rPr lang="en-US" dirty="0" smtClean="0">
                <a:latin typeface="+mn-lt"/>
                <a:ea typeface="+mn-ea"/>
              </a:rPr>
              <a:t>8288</a:t>
            </a:r>
            <a:r>
              <a:rPr lang="zh-CN" altLang="en-US" dirty="0" smtClean="0">
                <a:latin typeface="+mn-lt"/>
                <a:ea typeface="+mn-ea"/>
              </a:rPr>
              <a:t>输出，它代替最小模式下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       </a:t>
            </a:r>
            <a:r>
              <a:rPr lang="zh-CN" altLang="en-US" dirty="0" smtClean="0">
                <a:latin typeface="+mn-lt"/>
                <a:ea typeface="+mn-ea"/>
              </a:rPr>
              <a:t>的</a:t>
            </a:r>
            <a:r>
              <a:rPr lang="en-US" dirty="0" smtClean="0">
                <a:latin typeface="+mn-lt"/>
                <a:ea typeface="+mn-ea"/>
              </a:rPr>
              <a:t>       </a:t>
            </a:r>
            <a:r>
              <a:rPr lang="zh-CN" altLang="en-US" dirty="0" smtClean="0">
                <a:latin typeface="+mn-lt"/>
                <a:ea typeface="+mn-ea"/>
              </a:rPr>
              <a:t>和           。</a:t>
            </a:r>
            <a:endParaRPr lang="zh-CN" altLang="en-US" dirty="0" smtClean="0">
              <a:latin typeface="+mn-lt"/>
              <a:ea typeface="+mn-ea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4527550" y="22288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1" imgW="10058400" imgH="5181600" progId="Equation.DSMT4">
                  <p:embed/>
                </p:oleObj>
              </mc:Choice>
              <mc:Fallback>
                <p:oleObj name="Equation" r:id="rId1" imgW="10058400" imgH="5181600" progId="Equation.DSMT4">
                  <p:embed/>
                  <p:pic>
                    <p:nvPicPr>
                      <p:cNvPr id="0" name="图片 1843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222885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171700" y="35623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10058400" imgH="5181600" progId="Equation.DSMT4">
                  <p:embed/>
                </p:oleObj>
              </mc:Choice>
              <mc:Fallback>
                <p:oleObj name="Equation" r:id="rId3" imgW="10058400" imgH="5181600" progId="Equation.DSMT4">
                  <p:embed/>
                  <p:pic>
                    <p:nvPicPr>
                      <p:cNvPr id="0" name="图片 1843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1700" y="356235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7283450" y="1428750"/>
          <a:ext cx="58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6400800" imgH="4876800" progId="Equation.DSMT4">
                  <p:embed/>
                </p:oleObj>
              </mc:Choice>
              <mc:Fallback>
                <p:oleObj name="Equation" r:id="rId5" imgW="6400800" imgH="4876800" progId="Equation.DSMT4">
                  <p:embed/>
                  <p:pic>
                    <p:nvPicPr>
                      <p:cNvPr id="0" name="图片 1843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83450" y="1428750"/>
                        <a:ext cx="584200" cy="441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282700" y="3562350"/>
          <a:ext cx="58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6400800" imgH="4876800" progId="Equation.DSMT4">
                  <p:embed/>
                </p:oleObj>
              </mc:Choice>
              <mc:Fallback>
                <p:oleObj name="Equation" r:id="rId7" imgW="6400800" imgH="4876800" progId="Equation.DSMT4">
                  <p:embed/>
                  <p:pic>
                    <p:nvPicPr>
                      <p:cNvPr id="0" name="图片 1843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2700" y="3562350"/>
                        <a:ext cx="584200" cy="441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638300" y="2228850"/>
          <a:ext cx="58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6400800" imgH="4876800" progId="Equation.DSMT4">
                  <p:embed/>
                </p:oleObj>
              </mc:Choice>
              <mc:Fallback>
                <p:oleObj name="Equation" r:id="rId9" imgW="6400800" imgH="4876800" progId="Equation.DSMT4">
                  <p:embed/>
                  <p:pic>
                    <p:nvPicPr>
                      <p:cNvPr id="0" name="图片 1843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38300" y="2228850"/>
                        <a:ext cx="584200" cy="441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4749800" y="1428750"/>
          <a:ext cx="7508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8229600" imgH="5181600" progId="Equation.DSMT4">
                  <p:embed/>
                </p:oleObj>
              </mc:Choice>
              <mc:Fallback>
                <p:oleObj name="Equation" r:id="rId11" imgW="8229600" imgH="5181600" progId="Equation.DSMT4">
                  <p:embed/>
                  <p:pic>
                    <p:nvPicPr>
                      <p:cNvPr id="0" name="图片 1843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49800" y="1428750"/>
                        <a:ext cx="750888" cy="468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4838700" y="1828800"/>
          <a:ext cx="7508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8229600" imgH="5181600" progId="Equation.DSMT4">
                  <p:embed/>
                </p:oleObj>
              </mc:Choice>
              <mc:Fallback>
                <p:oleObj name="Equation" r:id="rId13" imgW="8229600" imgH="5181600" progId="Equation.DSMT4">
                  <p:embed/>
                  <p:pic>
                    <p:nvPicPr>
                      <p:cNvPr id="0" name="图片 1843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38700" y="1828800"/>
                        <a:ext cx="750887" cy="468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2571750" y="3162300"/>
          <a:ext cx="7508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5" imgW="8229600" imgH="5181600" progId="Equation.DSMT4">
                  <p:embed/>
                </p:oleObj>
              </mc:Choice>
              <mc:Fallback>
                <p:oleObj name="Equation" r:id="rId15" imgW="8229600" imgH="5181600" progId="Equation.DSMT4">
                  <p:embed/>
                  <p:pic>
                    <p:nvPicPr>
                      <p:cNvPr id="0" name="图片 18439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71750" y="3162300"/>
                        <a:ext cx="750887" cy="468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1016000" y="3162300"/>
          <a:ext cx="12239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7" imgW="13411200" imgH="4876800" progId="Equation.DSMT4">
                  <p:embed/>
                </p:oleObj>
              </mc:Choice>
              <mc:Fallback>
                <p:oleObj name="Equation" r:id="rId17" imgW="13411200" imgH="4876800" progId="Equation.DSMT4">
                  <p:embed/>
                  <p:pic>
                    <p:nvPicPr>
                      <p:cNvPr id="0" name="图片 18440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6000" y="3162300"/>
                        <a:ext cx="1223962" cy="439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5149850" y="2762250"/>
          <a:ext cx="8064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19" imgW="8839200" imgH="5181600" progId="Equation.DSMT4">
                  <p:embed/>
                </p:oleObj>
              </mc:Choice>
              <mc:Fallback>
                <p:oleObj name="Equation" r:id="rId19" imgW="8839200" imgH="5181600" progId="Equation.DSMT4">
                  <p:embed/>
                  <p:pic>
                    <p:nvPicPr>
                      <p:cNvPr id="0" name="图片 18441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49850" y="2762250"/>
                        <a:ext cx="806450" cy="468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3860800" y="2762250"/>
          <a:ext cx="9445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21" imgW="10363200" imgH="5181600" progId="Equation.DSMT4">
                  <p:embed/>
                </p:oleObj>
              </mc:Choice>
              <mc:Fallback>
                <p:oleObj name="Equation" r:id="rId21" imgW="10363200" imgH="5181600" progId="Equation.DSMT4">
                  <p:embed/>
                  <p:pic>
                    <p:nvPicPr>
                      <p:cNvPr id="0" name="图片 18442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60800" y="2762250"/>
                        <a:ext cx="944562" cy="468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50850"/>
            <a:ext cx="8229600" cy="674688"/>
          </a:xfrm>
        </p:spPr>
        <p:txBody>
          <a:bodyPr/>
          <a:lstStyle/>
          <a:p>
            <a:pPr lvl="0"/>
            <a:r>
              <a:rPr lang="zh-CN" altLang="en-US" dirty="0" smtClean="0"/>
              <a:t>最大模式写总线周期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与读总线周期一样，最大模式下也无           信号，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       </a:t>
            </a:r>
            <a:r>
              <a:rPr lang="zh-CN" altLang="en-US" dirty="0" smtClean="0">
                <a:latin typeface="+mn-lt"/>
                <a:ea typeface="+mn-ea"/>
              </a:rPr>
              <a:t>用              和        区分存储器写和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写。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若执行存储器写指令，则进入存储器写总线周期，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               =0</a:t>
            </a:r>
            <a:r>
              <a:rPr lang="zh-CN" altLang="en-US" dirty="0" smtClean="0">
                <a:latin typeface="+mn-lt"/>
                <a:ea typeface="+mn-ea"/>
              </a:rPr>
              <a:t>，它用来代替最小模式下的          信号，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       </a:t>
            </a:r>
            <a:r>
              <a:rPr lang="zh-CN" altLang="en-US" dirty="0" smtClean="0">
                <a:latin typeface="+mn-lt"/>
                <a:ea typeface="+mn-ea"/>
              </a:rPr>
              <a:t>并包含了           </a:t>
            </a:r>
            <a:r>
              <a:rPr lang="en-US" dirty="0" smtClean="0">
                <a:latin typeface="+mn-lt"/>
                <a:ea typeface="+mn-ea"/>
              </a:rPr>
              <a:t>=1</a:t>
            </a:r>
            <a:r>
              <a:rPr lang="zh-CN" altLang="en-US" dirty="0" smtClean="0">
                <a:latin typeface="+mn-lt"/>
                <a:ea typeface="+mn-ea"/>
              </a:rPr>
              <a:t>的信号。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如</a:t>
            </a:r>
            <a:r>
              <a:rPr lang="en-US" altLang="zh-CN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执行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写指令，则进入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写总线周期，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               =0</a:t>
            </a:r>
            <a:r>
              <a:rPr lang="zh-CN" altLang="en-US" dirty="0" smtClean="0">
                <a:latin typeface="+mn-lt"/>
                <a:ea typeface="+mn-ea"/>
              </a:rPr>
              <a:t>，它用来代替最小模式下的        信号，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      </a:t>
            </a:r>
            <a:r>
              <a:rPr lang="zh-CN" altLang="en-US" dirty="0" smtClean="0">
                <a:latin typeface="+mn-lt"/>
                <a:ea typeface="+mn-ea"/>
              </a:rPr>
              <a:t>并包含了           </a:t>
            </a:r>
            <a:r>
              <a:rPr lang="en-US" dirty="0" smtClean="0">
                <a:latin typeface="+mn-lt"/>
                <a:ea typeface="+mn-ea"/>
              </a:rPr>
              <a:t>=0</a:t>
            </a:r>
            <a:r>
              <a:rPr lang="zh-CN" altLang="en-US" dirty="0" smtClean="0">
                <a:latin typeface="+mn-lt"/>
                <a:ea typeface="+mn-ea"/>
              </a:rPr>
              <a:t>的信号。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327150" y="1695450"/>
          <a:ext cx="13065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1" imgW="14325600" imgH="5181600" progId="Equation.DSMT4">
                  <p:embed/>
                </p:oleObj>
              </mc:Choice>
              <mc:Fallback>
                <p:oleObj name="Equation" r:id="rId1" imgW="14325600" imgH="5181600" progId="Equation.DSMT4">
                  <p:embed/>
                  <p:pic>
                    <p:nvPicPr>
                      <p:cNvPr id="0" name="图片 1945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7150" y="1695450"/>
                        <a:ext cx="1306513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016000" y="2628900"/>
          <a:ext cx="13065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14325600" imgH="5181600" progId="Equation.DSMT4">
                  <p:embed/>
                </p:oleObj>
              </mc:Choice>
              <mc:Fallback>
                <p:oleObj name="Equation" r:id="rId3" imgW="14325600" imgH="5181600" progId="Equation.DSMT4">
                  <p:embed/>
                  <p:pic>
                    <p:nvPicPr>
                      <p:cNvPr id="0" name="图片 1945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2628900"/>
                        <a:ext cx="1306512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016000" y="3917950"/>
          <a:ext cx="13065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14325600" imgH="5181600" progId="Equation.DSMT4">
                  <p:embed/>
                </p:oleObj>
              </mc:Choice>
              <mc:Fallback>
                <p:oleObj name="Equation" r:id="rId5" imgW="14325600" imgH="5181600" progId="Equation.DSMT4">
                  <p:embed/>
                  <p:pic>
                    <p:nvPicPr>
                      <p:cNvPr id="0" name="图片 1945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00" y="3917950"/>
                        <a:ext cx="1306512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6350000" y="12954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10058400" imgH="5181600" progId="Equation.DSMT4">
                  <p:embed/>
                </p:oleObj>
              </mc:Choice>
              <mc:Fallback>
                <p:oleObj name="Equation" r:id="rId7" imgW="10058400" imgH="5181600" progId="Equation.DSMT4">
                  <p:embed/>
                  <p:pic>
                    <p:nvPicPr>
                      <p:cNvPr id="0" name="图片 1945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0000" y="129540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2438400" y="30289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10058400" imgH="5181600" progId="Equation.DSMT4">
                  <p:embed/>
                </p:oleObj>
              </mc:Choice>
              <mc:Fallback>
                <p:oleObj name="Equation" r:id="rId9" imgW="10058400" imgH="5181600" progId="Equation.DSMT4">
                  <p:embed/>
                  <p:pic>
                    <p:nvPicPr>
                      <p:cNvPr id="0" name="图片 1946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302895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2305050" y="43180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10058400" imgH="5181600" progId="Equation.DSMT4">
                  <p:embed/>
                </p:oleObj>
              </mc:Choice>
              <mc:Fallback>
                <p:oleObj name="Equation" r:id="rId11" imgW="10058400" imgH="5181600" progId="Equation.DSMT4">
                  <p:embed/>
                  <p:pic>
                    <p:nvPicPr>
                      <p:cNvPr id="0" name="图片 1946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05050" y="431800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6616700" y="3962400"/>
          <a:ext cx="695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3" imgW="7620000" imgH="5181600" progId="Equation.DSMT4">
                  <p:embed/>
                </p:oleObj>
              </mc:Choice>
              <mc:Fallback>
                <p:oleObj name="Equation" r:id="rId13" imgW="7620000" imgH="5181600" progId="Equation.DSMT4">
                  <p:embed/>
                  <p:pic>
                    <p:nvPicPr>
                      <p:cNvPr id="0" name="图片 19462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16700" y="3962400"/>
                        <a:ext cx="695325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6750050" y="2584450"/>
          <a:ext cx="695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5" imgW="7620000" imgH="5181600" progId="Equation.DSMT4">
                  <p:embed/>
                </p:oleObj>
              </mc:Choice>
              <mc:Fallback>
                <p:oleObj name="Equation" r:id="rId15" imgW="7620000" imgH="5181600" progId="Equation.DSMT4">
                  <p:embed/>
                  <p:pic>
                    <p:nvPicPr>
                      <p:cNvPr id="0" name="图片 19463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50050" y="2584450"/>
                        <a:ext cx="695325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2794000" y="1695450"/>
          <a:ext cx="8350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17" imgW="9144000" imgH="5181600" progId="Equation.DSMT4">
                  <p:embed/>
                </p:oleObj>
              </mc:Choice>
              <mc:Fallback>
                <p:oleObj name="Equation" r:id="rId17" imgW="9144000" imgH="5181600" progId="Equation.DSMT4">
                  <p:embed/>
                  <p:pic>
                    <p:nvPicPr>
                      <p:cNvPr id="0" name="图片 19464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94000" y="1695450"/>
                        <a:ext cx="835025" cy="465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1295400"/>
            <a:ext cx="8229600" cy="39497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sz="4000" dirty="0" smtClean="0">
                <a:solidFill>
                  <a:srgbClr val="00FF00"/>
                </a:solidFill>
                <a:ea typeface="+mn-ea"/>
              </a:rPr>
              <a:t>2.4.1  </a:t>
            </a:r>
            <a:r>
              <a:rPr lang="zh-CN" altLang="en-US" sz="4000" dirty="0" smtClean="0">
                <a:solidFill>
                  <a:srgbClr val="00FF00"/>
                </a:solidFill>
                <a:ea typeface="+mn-ea"/>
              </a:rPr>
              <a:t>最小模式系统</a:t>
            </a:r>
            <a:br>
              <a:rPr lang="en-US" altLang="zh-CN" sz="4000" dirty="0" smtClean="0">
                <a:solidFill>
                  <a:srgbClr val="00FF00"/>
                </a:solidFill>
                <a:ea typeface="+mn-ea"/>
              </a:rPr>
            </a:br>
            <a:r>
              <a:rPr lang="en-US" sz="4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2.4.2  </a:t>
            </a:r>
            <a:r>
              <a:rPr lang="zh-CN" altLang="en-US" sz="4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最大模式系统</a:t>
            </a:r>
            <a:br>
              <a:rPr lang="en-US" altLang="zh-CN" sz="4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</a:br>
            <a:r>
              <a:rPr lang="en-US" sz="4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2.4.3  </a:t>
            </a:r>
            <a:r>
              <a:rPr lang="zh-CN" altLang="en-US" sz="4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总线操作时序</a:t>
            </a:r>
            <a:br>
              <a:rPr lang="zh-CN" altLang="en-US" sz="4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</a:br>
            <a:endParaRPr lang="zh-CN" altLang="en-US" sz="4000" dirty="0"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2.4.1  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最小模式系统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28700"/>
            <a:ext cx="8372475" cy="1066800"/>
          </a:xfrm>
        </p:spPr>
        <p:txBody>
          <a:bodyPr/>
          <a:lstStyle/>
          <a:p>
            <a:pPr algn="ctr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1.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系统配置图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 marL="363855" indent="-363855">
              <a:buClr>
                <a:srgbClr val="00B0F0"/>
              </a:buClr>
            </a:pPr>
            <a:r>
              <a:rPr lang="en-US" dirty="0" smtClean="0">
                <a:latin typeface="+mn-lt"/>
              </a:rPr>
              <a:t>8086</a:t>
            </a:r>
            <a:r>
              <a:rPr lang="zh-CN" altLang="en-US" dirty="0" smtClean="0">
                <a:latin typeface="+mn-lt"/>
              </a:rPr>
              <a:t>工作于最小模式时，系统配置图如图</a:t>
            </a:r>
            <a:r>
              <a:rPr lang="en-US" dirty="0" smtClean="0">
                <a:latin typeface="+mn-lt"/>
              </a:rPr>
              <a:t>2.10</a:t>
            </a:r>
            <a:endParaRPr lang="zh-CN" altLang="en-US" dirty="0">
              <a:latin typeface="+mn-lt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8150" y="2228850"/>
            <a:ext cx="8151771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704850" y="6096000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图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2.10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450850"/>
            <a:ext cx="8229600" cy="674688"/>
          </a:xfrm>
        </p:spPr>
        <p:txBody>
          <a:bodyPr/>
          <a:lstStyle/>
          <a:p>
            <a:r>
              <a:rPr lang="zh-CN" altLang="en-US" dirty="0" smtClean="0"/>
              <a:t>最小模式系统配置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64537" cy="5175250"/>
          </a:xfrm>
        </p:spPr>
        <p:txBody>
          <a:bodyPr/>
          <a:lstStyle/>
          <a:p>
            <a:pPr marL="363855" indent="-36385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硬件包含：</a:t>
            </a:r>
            <a:r>
              <a:rPr lang="en-US" dirty="0" smtClean="0">
                <a:latin typeface="+mn-lt"/>
              </a:rPr>
              <a:t>8086 CPU</a:t>
            </a:r>
            <a:r>
              <a:rPr lang="zh-CN" altLang="en-US" dirty="0" smtClean="0">
                <a:latin typeface="+mn-lt"/>
              </a:rPr>
              <a:t>、存储器、</a:t>
            </a:r>
            <a:r>
              <a:rPr lang="en-US" dirty="0" smtClean="0">
                <a:latin typeface="+mn-lt"/>
              </a:rPr>
              <a:t>I/O</a:t>
            </a:r>
            <a:r>
              <a:rPr lang="zh-CN" altLang="en-US" dirty="0" smtClean="0">
                <a:latin typeface="+mn-lt"/>
              </a:rPr>
              <a:t>接口芯片，还有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位地址锁存器</a:t>
            </a:r>
            <a:r>
              <a:rPr lang="en-US" dirty="0" smtClean="0">
                <a:latin typeface="+mn-lt"/>
              </a:rPr>
              <a:t>74LS373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位双向数据总线缓冲器</a:t>
            </a:r>
            <a:r>
              <a:rPr lang="en-US" dirty="0" smtClean="0">
                <a:latin typeface="+mn-lt"/>
              </a:rPr>
              <a:t>74LS245</a:t>
            </a:r>
            <a:r>
              <a:rPr lang="zh-CN" altLang="en-US" dirty="0" smtClean="0">
                <a:latin typeface="+mn-lt"/>
              </a:rPr>
              <a:t>和时钟产生器</a:t>
            </a:r>
            <a:r>
              <a:rPr lang="en-US" dirty="0" smtClean="0">
                <a:latin typeface="+mn-lt"/>
              </a:rPr>
              <a:t>8284A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marL="363855" indent="-36385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片</a:t>
            </a:r>
            <a:r>
              <a:rPr lang="en-US" dirty="0" smtClean="0">
                <a:latin typeface="+mn-lt"/>
              </a:rPr>
              <a:t>74LS373</a:t>
            </a:r>
            <a:r>
              <a:rPr lang="zh-CN" altLang="en-US" dirty="0" smtClean="0">
                <a:latin typeface="+mn-lt"/>
              </a:rPr>
              <a:t>锁存器，分离地址</a:t>
            </a:r>
            <a:r>
              <a:rPr lang="en-US" dirty="0" smtClean="0">
                <a:latin typeface="+mn-lt"/>
              </a:rPr>
              <a:t>/</a:t>
            </a:r>
            <a:r>
              <a:rPr lang="zh-CN" altLang="en-US" dirty="0" smtClean="0">
                <a:latin typeface="+mn-lt"/>
              </a:rPr>
              <a:t>数据线</a:t>
            </a:r>
            <a:r>
              <a:rPr lang="en-US" dirty="0" smtClean="0">
                <a:latin typeface="+mn-lt"/>
              </a:rPr>
              <a:t>AD</a:t>
            </a:r>
            <a:r>
              <a:rPr lang="en-US" baseline="-25000" dirty="0" smtClean="0">
                <a:latin typeface="+mn-lt"/>
              </a:rPr>
              <a:t>15</a:t>
            </a:r>
            <a:r>
              <a:rPr lang="en-US" dirty="0" smtClean="0">
                <a:latin typeface="+mn-lt"/>
              </a:rPr>
              <a:t>~AD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、地址状态线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19</a:t>
            </a:r>
            <a:r>
              <a:rPr lang="en-US" dirty="0" smtClean="0">
                <a:latin typeface="+mn-lt"/>
              </a:rPr>
              <a:t>/S</a:t>
            </a:r>
            <a:r>
              <a:rPr lang="en-US" baseline="-25000" dirty="0" smtClean="0">
                <a:latin typeface="+mn-lt"/>
              </a:rPr>
              <a:t>6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16</a:t>
            </a:r>
            <a:r>
              <a:rPr lang="en-US" dirty="0" smtClean="0">
                <a:latin typeface="+mn-lt"/>
              </a:rPr>
              <a:t>/S</a:t>
            </a:r>
            <a:r>
              <a:rPr lang="en-US" baseline="-25000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和          </a:t>
            </a:r>
            <a:r>
              <a:rPr lang="en-US" altLang="zh-CN" dirty="0" smtClean="0">
                <a:latin typeface="+mn-lt"/>
              </a:rPr>
              <a:t>  </a:t>
            </a:r>
            <a:r>
              <a:rPr lang="zh-CN" altLang="en-US" dirty="0" smtClean="0">
                <a:latin typeface="+mn-lt"/>
              </a:rPr>
              <a:t>信号。这些总线上先传地址信号，然后被锁存，再传送数据或状态信号。</a:t>
            </a:r>
            <a:endParaRPr lang="zh-CN" altLang="en-US" dirty="0" smtClean="0">
              <a:latin typeface="+mn-lt"/>
            </a:endParaRPr>
          </a:p>
          <a:p>
            <a:pPr marL="363855" indent="-36385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8086</a:t>
            </a:r>
            <a:r>
              <a:rPr lang="zh-CN" altLang="en-US" dirty="0" smtClean="0">
                <a:latin typeface="+mn-lt"/>
              </a:rPr>
              <a:t>系统传送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位数据，要用</a:t>
            </a:r>
            <a:r>
              <a:rPr lang="en-US" altLang="zh-CN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片</a:t>
            </a:r>
            <a:r>
              <a:rPr lang="en-US" altLang="zh-CN" dirty="0" smtClean="0">
                <a:latin typeface="+mn-lt"/>
              </a:rPr>
              <a:t>74LS245</a:t>
            </a:r>
            <a:r>
              <a:rPr lang="zh-CN" altLang="en-US" dirty="0" smtClean="0">
                <a:latin typeface="+mn-lt"/>
              </a:rPr>
              <a:t>驱动。</a:t>
            </a:r>
            <a:r>
              <a:rPr lang="en-US" dirty="0" smtClean="0">
                <a:latin typeface="+mn-lt"/>
              </a:rPr>
              <a:t>8088</a:t>
            </a:r>
            <a:r>
              <a:rPr lang="zh-CN" altLang="en-US" dirty="0" smtClean="0">
                <a:latin typeface="+mn-lt"/>
              </a:rPr>
              <a:t>仅传送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位数据，只要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片缓冲器。缓冲器还可控制数据传送方向。锁存器也具有缓冲功能。</a:t>
            </a:r>
            <a:endParaRPr lang="zh-CN" altLang="en-US" dirty="0" smtClean="0">
              <a:latin typeface="+mn-lt"/>
            </a:endParaRPr>
          </a:p>
          <a:p>
            <a:pPr marL="363855" indent="-36385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8284A</a:t>
            </a:r>
            <a:r>
              <a:rPr lang="zh-CN" altLang="en-US" dirty="0" smtClean="0">
                <a:latin typeface="+mn-lt"/>
              </a:rPr>
              <a:t>产生系统所需的时钟信号。</a:t>
            </a:r>
            <a:endParaRPr lang="zh-CN" altLang="en-US" dirty="0" smtClean="0">
              <a:latin typeface="+mn-lt"/>
            </a:endParaRPr>
          </a:p>
          <a:p>
            <a:pPr algn="just">
              <a:buClr>
                <a:srgbClr val="FF0000"/>
              </a:buClr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394200" y="3028950"/>
          <a:ext cx="12811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3411200" imgH="6096000" progId="Equation.DSMT4">
                  <p:embed/>
                </p:oleObj>
              </mc:Choice>
              <mc:Fallback>
                <p:oleObj name="Equation" r:id="rId1" imgW="13411200" imgH="60960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94200" y="3028950"/>
                        <a:ext cx="1281112" cy="58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zh-CN" altLang="en-US" dirty="0" smtClean="0"/>
              <a:t>数据总线缓冲器</a:t>
            </a:r>
            <a:r>
              <a:rPr lang="en-US" dirty="0" smtClean="0"/>
              <a:t>74LS244</a:t>
            </a:r>
            <a:r>
              <a:rPr lang="zh-CN" altLang="en-US" dirty="0" smtClean="0"/>
              <a:t>和</a:t>
            </a:r>
            <a:r>
              <a:rPr lang="en-US" dirty="0" smtClean="0"/>
              <a:t>74LS245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977900"/>
          </a:xfrm>
        </p:spPr>
        <p:txBody>
          <a:bodyPr/>
          <a:lstStyle/>
          <a:p>
            <a:pPr lvl="0">
              <a:buClr>
                <a:srgbClr val="00B0F0"/>
              </a:buClr>
            </a:pPr>
            <a:r>
              <a:rPr lang="en-US" dirty="0" smtClean="0">
                <a:latin typeface="+mn-lt"/>
              </a:rPr>
              <a:t>74LS 244  </a:t>
            </a:r>
            <a:r>
              <a:rPr lang="zh-CN" altLang="en-US" dirty="0" smtClean="0">
                <a:latin typeface="+mn-lt"/>
              </a:rPr>
              <a:t>单向数据总线缓冲器</a:t>
            </a:r>
            <a:endParaRPr lang="zh-CN" altLang="en-US" dirty="0" smtClean="0">
              <a:latin typeface="+mn-lt"/>
            </a:endParaRPr>
          </a:p>
          <a:p>
            <a:pPr algn="ctr">
              <a:buNone/>
            </a:pPr>
            <a:r>
              <a:rPr lang="zh-CN" altLang="en-US" sz="2400" dirty="0" smtClean="0">
                <a:latin typeface="+mn-lt"/>
              </a:rPr>
              <a:t>图</a:t>
            </a:r>
            <a:r>
              <a:rPr lang="en-US" sz="2400" dirty="0" smtClean="0">
                <a:latin typeface="+mn-lt"/>
              </a:rPr>
              <a:t>2.11  74LS 244</a:t>
            </a:r>
            <a:r>
              <a:rPr lang="zh-CN" altLang="en-US" sz="2400" dirty="0" smtClean="0">
                <a:latin typeface="+mn-lt"/>
              </a:rPr>
              <a:t>的逻辑功能和引脚</a:t>
            </a:r>
            <a:endParaRPr lang="zh-CN" altLang="en-US" sz="2400" dirty="0">
              <a:latin typeface="+mn-lt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305550" y="2139950"/>
            <a:ext cx="2644775" cy="431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      =0, </a:t>
            </a:r>
            <a:r>
              <a:rPr lang="en-US" b="1" dirty="0" smtClean="0"/>
              <a:t>1A</a:t>
            </a:r>
            <a:r>
              <a:rPr lang="en-US" b="1" baseline="-25000" dirty="0" smtClean="0"/>
              <a:t>1</a:t>
            </a:r>
            <a:r>
              <a:rPr lang="en-US" b="1" dirty="0" smtClean="0">
                <a:sym typeface="Symbol" panose="05050102010706020507"/>
              </a:rPr>
              <a:t></a:t>
            </a:r>
            <a:r>
              <a:rPr lang="en-US" b="1" dirty="0" smtClean="0"/>
              <a:t>1A</a:t>
            </a:r>
            <a:r>
              <a:rPr lang="en-US" b="1" baseline="-25000" dirty="0" smtClean="0"/>
              <a:t>4</a:t>
            </a:r>
            <a:r>
              <a:rPr lang="zh-CN" altLang="en-US" b="1" dirty="0" smtClean="0"/>
              <a:t>端的信号被传送到</a:t>
            </a:r>
            <a:r>
              <a:rPr lang="en-US" b="1" dirty="0" smtClean="0"/>
              <a:t>1Y</a:t>
            </a:r>
            <a:r>
              <a:rPr lang="en-US" b="1" baseline="-25000" dirty="0" smtClean="0"/>
              <a:t>1</a:t>
            </a:r>
            <a:r>
              <a:rPr lang="en-US" b="1" dirty="0" smtClean="0">
                <a:sym typeface="Symbol" panose="05050102010706020507"/>
              </a:rPr>
              <a:t></a:t>
            </a:r>
            <a:r>
              <a:rPr lang="en-US" b="1" dirty="0" smtClean="0"/>
              <a:t>1Y</a:t>
            </a:r>
            <a:r>
              <a:rPr lang="en-US" b="1" baseline="-25000" dirty="0" smtClean="0"/>
              <a:t>4</a:t>
            </a:r>
            <a:r>
              <a:rPr lang="zh-CN" altLang="en-US" b="1" dirty="0" smtClean="0"/>
              <a:t>；</a:t>
            </a:r>
            <a:endParaRPr lang="zh-CN" altLang="en-US" b="1" dirty="0" smtClean="0"/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      =0, </a:t>
            </a:r>
            <a:r>
              <a:rPr lang="en-US" b="1" dirty="0" smtClean="0"/>
              <a:t>2A</a:t>
            </a:r>
            <a:r>
              <a:rPr lang="en-US" b="1" baseline="-25000" dirty="0" smtClean="0"/>
              <a:t>1</a:t>
            </a:r>
            <a:r>
              <a:rPr lang="en-US" b="1" dirty="0" smtClean="0">
                <a:sym typeface="Symbol" panose="05050102010706020507"/>
              </a:rPr>
              <a:t></a:t>
            </a:r>
            <a:r>
              <a:rPr lang="en-US" b="1" dirty="0" smtClean="0"/>
              <a:t>2A</a:t>
            </a:r>
            <a:r>
              <a:rPr lang="en-US" b="1" baseline="-25000" dirty="0" smtClean="0"/>
              <a:t>4</a:t>
            </a:r>
            <a:r>
              <a:rPr lang="zh-CN" altLang="en-US" b="1" dirty="0" smtClean="0"/>
              <a:t>端的信号被传送到</a:t>
            </a:r>
            <a:r>
              <a:rPr lang="en-US" b="1" dirty="0" smtClean="0"/>
              <a:t>2Y</a:t>
            </a:r>
            <a:r>
              <a:rPr lang="en-US" b="1" baseline="-25000" dirty="0" smtClean="0"/>
              <a:t>1</a:t>
            </a:r>
            <a:r>
              <a:rPr lang="en-US" b="1" dirty="0" smtClean="0"/>
              <a:t>~2Y</a:t>
            </a:r>
            <a:r>
              <a:rPr lang="en-US" b="1" baseline="-25000" dirty="0" smtClean="0"/>
              <a:t>4</a:t>
            </a:r>
            <a:r>
              <a:rPr lang="zh-CN" altLang="en-US" b="1" dirty="0" smtClean="0"/>
              <a:t>；</a:t>
            </a:r>
            <a:endParaRPr lang="zh-CN" altLang="en-US" b="1" dirty="0" smtClean="0"/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当     和  </a:t>
            </a:r>
            <a:r>
              <a:rPr lang="en-US" altLang="zh-CN" b="1" dirty="0" smtClean="0"/>
              <a:t>  =1</a:t>
            </a:r>
            <a:r>
              <a:rPr lang="zh-CN" altLang="en-US" b="1" dirty="0" smtClean="0"/>
              <a:t>时，输出呈高阻态。</a:t>
            </a:r>
            <a:endParaRPr lang="zh-CN" altLang="en-US" b="1" dirty="0" smtClean="0"/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常把     和  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连起来，由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个片选信号控制。</a:t>
            </a:r>
            <a:endParaRPr lang="zh-CN" altLang="en-US" b="1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616700" y="2139950"/>
          <a:ext cx="488950" cy="43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5791200" imgH="5181600" progId="Equation.DSMT4">
                  <p:embed/>
                </p:oleObj>
              </mc:Choice>
              <mc:Fallback>
                <p:oleObj name="Equation" r:id="rId1" imgW="5791200" imgH="51816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16700" y="2139950"/>
                        <a:ext cx="488950" cy="43748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572250" y="3295650"/>
          <a:ext cx="527050" cy="471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5791200" imgH="5181600" progId="Equation.DSMT4">
                  <p:embed/>
                </p:oleObj>
              </mc:Choice>
              <mc:Fallback>
                <p:oleObj name="Equation" r:id="rId3" imgW="5791200" imgH="51816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2250" y="3295650"/>
                        <a:ext cx="527050" cy="4715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7727950" y="4451350"/>
          <a:ext cx="5270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5791200" imgH="5181600" progId="Equation.DSMT4">
                  <p:embed/>
                </p:oleObj>
              </mc:Choice>
              <mc:Fallback>
                <p:oleObj name="Equation" r:id="rId5" imgW="5791200" imgH="51816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27950" y="4451350"/>
                        <a:ext cx="527050" cy="471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8039100" y="5295900"/>
          <a:ext cx="5270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6" imgW="5791200" imgH="5181600" progId="Equation.DSMT4">
                  <p:embed/>
                </p:oleObj>
              </mc:Choice>
              <mc:Fallback>
                <p:oleObj name="Equation" r:id="rId6" imgW="5791200" imgH="5181600" progId="Equation.DSMT4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39100" y="5295900"/>
                        <a:ext cx="527050" cy="471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6972300" y="4451350"/>
          <a:ext cx="488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7" imgW="5791200" imgH="5181600" progId="Equation.DSMT4">
                  <p:embed/>
                </p:oleObj>
              </mc:Choice>
              <mc:Fallback>
                <p:oleObj name="Equation" r:id="rId7" imgW="5791200" imgH="5181600" progId="Equation.DSMT4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72300" y="4451350"/>
                        <a:ext cx="48895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7283450" y="5295900"/>
          <a:ext cx="488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8" imgW="5791200" imgH="5181600" progId="Equation.DSMT4">
                  <p:embed/>
                </p:oleObj>
              </mc:Choice>
              <mc:Fallback>
                <p:oleObj name="Equation" r:id="rId8" imgW="5791200" imgH="5181600" progId="Equation.DSMT4">
                  <p:embed/>
                  <p:pic>
                    <p:nvPicPr>
                      <p:cNvPr id="0" name="图片 205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83450" y="5295900"/>
                        <a:ext cx="48895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 descr="LF_t2.1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350" y="2184400"/>
            <a:ext cx="5857936" cy="4410739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317500"/>
            <a:ext cx="8372475" cy="1022350"/>
          </a:xfrm>
        </p:spPr>
        <p:txBody>
          <a:bodyPr/>
          <a:lstStyle/>
          <a:p>
            <a:pPr lvl="0">
              <a:buClr>
                <a:srgbClr val="00B0F0"/>
              </a:buClr>
            </a:pPr>
            <a:r>
              <a:rPr lang="en-US" dirty="0" smtClean="0">
                <a:latin typeface="+mn-lt"/>
              </a:rPr>
              <a:t>74LS 245  </a:t>
            </a:r>
            <a:r>
              <a:rPr lang="zh-CN" altLang="en-US" dirty="0" smtClean="0">
                <a:latin typeface="+mn-lt"/>
              </a:rPr>
              <a:t>双向数据总线缓冲器</a:t>
            </a:r>
            <a:endParaRPr lang="zh-CN" altLang="en-US" dirty="0" smtClean="0">
              <a:latin typeface="+mn-lt"/>
            </a:endParaRPr>
          </a:p>
          <a:p>
            <a:pPr algn="ctr">
              <a:buNone/>
            </a:pPr>
            <a:r>
              <a:rPr lang="zh-CN" altLang="en-US" sz="2400" dirty="0" smtClean="0">
                <a:latin typeface="+mn-lt"/>
              </a:rPr>
              <a:t>图</a:t>
            </a:r>
            <a:r>
              <a:rPr lang="en-US" sz="2400" dirty="0" smtClean="0">
                <a:latin typeface="+mn-lt"/>
              </a:rPr>
              <a:t>2.12  74LS245</a:t>
            </a:r>
            <a:r>
              <a:rPr lang="zh-CN" altLang="en-US" sz="2400" dirty="0" smtClean="0">
                <a:latin typeface="+mn-lt"/>
              </a:rPr>
              <a:t>的逻辑功能和引脚图</a:t>
            </a:r>
            <a:endParaRPr lang="zh-CN" altLang="en-US" sz="2400" dirty="0" smtClean="0">
              <a:latin typeface="+mn-lt"/>
            </a:endParaRPr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572250" y="1784350"/>
            <a:ext cx="2222500" cy="431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除门控信号   ，还有方向控制端</a:t>
            </a:r>
            <a:r>
              <a:rPr lang="en-US" b="1" dirty="0" smtClean="0">
                <a:latin typeface="+mn-lt"/>
                <a:ea typeface="宋体" panose="02010600030101010101" pitchFamily="2" charset="-122"/>
              </a:rPr>
              <a:t>DIR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。</a:t>
            </a:r>
            <a:endParaRPr lang="zh-CN" altLang="en-US" b="1" dirty="0" smtClean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只有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 </a:t>
            </a:r>
            <a:r>
              <a:rPr lang="en-US" b="1" dirty="0" smtClean="0">
                <a:latin typeface="+mn-lt"/>
                <a:ea typeface="宋体" panose="02010600030101010101" pitchFamily="2" charset="-122"/>
              </a:rPr>
              <a:t>=0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，数据才能传输，</a:t>
            </a:r>
            <a:r>
              <a:rPr lang="en-US" b="1" dirty="0" smtClean="0">
                <a:latin typeface="+mn-lt"/>
                <a:ea typeface="宋体" panose="02010600030101010101" pitchFamily="2" charset="-122"/>
              </a:rPr>
              <a:t>A</a:t>
            </a:r>
            <a:r>
              <a:rPr lang="en-US" b="1" dirty="0" smtClean="0">
                <a:latin typeface="+mn-lt"/>
                <a:ea typeface="宋体" panose="02010600030101010101" pitchFamily="2" charset="-122"/>
                <a:sym typeface="Wingdings 3" panose="05040102010807070707"/>
              </a:rPr>
              <a:t></a:t>
            </a:r>
            <a:r>
              <a:rPr lang="en-US" b="1" dirty="0" smtClean="0"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或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sym typeface="Wingdings 3" panose="05040102010807070707"/>
              </a:rPr>
              <a:t>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sym typeface="Wingdings 3" panose="05040102010807070707"/>
              </a:rPr>
              <a:t>B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；</a:t>
            </a:r>
            <a:endParaRPr lang="zh-CN" altLang="en-US" b="1" dirty="0" smtClean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+mn-lt"/>
                <a:ea typeface="宋体" panose="02010600030101010101" pitchFamily="2" charset="-122"/>
              </a:rPr>
              <a:t>DIR=1,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传输方向</a:t>
            </a:r>
            <a:r>
              <a:rPr lang="en-US" b="1" dirty="0" smtClean="0">
                <a:latin typeface="+mn-lt"/>
                <a:ea typeface="宋体" panose="02010600030101010101" pitchFamily="2" charset="-122"/>
              </a:rPr>
              <a:t>A</a:t>
            </a:r>
            <a:r>
              <a:rPr lang="en-US" b="1" dirty="0" smtClean="0">
                <a:latin typeface="+mn-lt"/>
                <a:ea typeface="宋体" panose="02010600030101010101" pitchFamily="2" charset="-122"/>
                <a:sym typeface="Wingdings 3" panose="05040102010807070707"/>
              </a:rPr>
              <a:t></a:t>
            </a:r>
            <a:r>
              <a:rPr lang="en-US" b="1" dirty="0" smtClean="0"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；</a:t>
            </a:r>
            <a:endParaRPr lang="en-US" altLang="zh-CN" b="1" dirty="0" smtClean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+mn-lt"/>
                <a:ea typeface="宋体" panose="02010600030101010101" pitchFamily="2" charset="-122"/>
              </a:rPr>
              <a:t>DIR=0,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传输方向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sym typeface="Wingdings 3" panose="05040102010807070707"/>
              </a:rPr>
              <a:t>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。</a:t>
            </a:r>
            <a:endParaRPr lang="zh-CN" altLang="en-US" b="1" dirty="0" smtClean="0">
              <a:latin typeface="+mn-lt"/>
              <a:ea typeface="宋体" panose="02010600030101010101" pitchFamily="2" charset="-12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8439150" y="1784350"/>
          <a:ext cx="3349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3962400" imgH="5181600" progId="Equation.DSMT4">
                  <p:embed/>
                </p:oleObj>
              </mc:Choice>
              <mc:Fallback>
                <p:oleObj name="Equation" r:id="rId1" imgW="3962400" imgH="5181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39150" y="1784350"/>
                        <a:ext cx="334963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7461250" y="3028950"/>
          <a:ext cx="3349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962400" imgH="5181600" progId="Equation.DSMT4">
                  <p:embed/>
                </p:oleObj>
              </mc:Choice>
              <mc:Fallback>
                <p:oleObj name="Equation" r:id="rId3" imgW="3962400" imgH="5181600" progId="Equation.DSMT4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250" y="3028950"/>
                        <a:ext cx="334962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LF_t2.12-m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818181"/>
              </a:clrFrom>
              <a:clrTo>
                <a:srgbClr val="818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50" y="1562100"/>
            <a:ext cx="6143022" cy="492605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锁存器</a:t>
            </a:r>
            <a:r>
              <a:rPr lang="en-US" dirty="0" smtClean="0"/>
              <a:t>74LS373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84250"/>
            <a:ext cx="8372475" cy="558800"/>
          </a:xfrm>
        </p:spPr>
        <p:txBody>
          <a:bodyPr/>
          <a:lstStyle/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  <a:ea typeface="+mn-ea"/>
              </a:rPr>
              <a:t>74LS373</a:t>
            </a:r>
            <a:r>
              <a:rPr lang="zh-CN" altLang="en-US" dirty="0" smtClean="0">
                <a:latin typeface="+mn-lt"/>
                <a:ea typeface="+mn-ea"/>
              </a:rPr>
              <a:t>的逻辑功能图和真值表：</a:t>
            </a:r>
            <a:endParaRPr lang="zh-CN" altLang="en-US" dirty="0">
              <a:latin typeface="+mn-lt"/>
              <a:ea typeface="+mn-ea"/>
            </a:endParaRPr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0" y="0"/>
          <a:ext cx="2000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4876800" imgH="3962400" progId="Equation.DSMT4">
                  <p:embed/>
                </p:oleObj>
              </mc:Choice>
              <mc:Fallback>
                <p:oleObj name="" r:id="rId1" imgW="4876800" imgH="39624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00025" cy="161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562100"/>
            <a:ext cx="54102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/>
          <p:nvPr/>
        </p:nvSpPr>
        <p:spPr bwMode="auto">
          <a:xfrm>
            <a:off x="3727450" y="3473450"/>
            <a:ext cx="5200650" cy="3155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8550" y="3517900"/>
            <a:ext cx="533400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两个控制端：</a:t>
            </a:r>
            <a:r>
              <a:rPr lang="zh-CN" altLang="en-US" sz="20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输入使能端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G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和</a:t>
            </a:r>
            <a:r>
              <a:rPr lang="zh-CN" altLang="en-US" sz="20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允许输出端</a:t>
            </a:r>
            <a:endParaRPr lang="zh-CN" altLang="en-US" sz="2000" b="1" dirty="0" smtClean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G=1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，触发器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D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端电平打到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Q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端，并记忆住</a:t>
            </a:r>
            <a:endParaRPr lang="zh-CN" altLang="en-US" sz="2000" b="1" dirty="0" smtClean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若置      </a:t>
            </a:r>
            <a:r>
              <a:rPr lang="en-US" altLang="zh-CN" sz="2000" b="1" dirty="0" smtClean="0">
                <a:latin typeface="+mn-lt"/>
                <a:ea typeface="宋体" panose="02010600030101010101" pitchFamily="2" charset="-122"/>
              </a:rPr>
              <a:t>=0, Q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端记忆的电平经三态门反相后</a:t>
            </a:r>
            <a:r>
              <a:rPr lang="en-US" altLang="zh-CN" sz="2000" b="1" dirty="0" smtClean="0"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传到输出端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O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，使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O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端与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D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端信号一致</a:t>
            </a:r>
            <a:endParaRPr lang="zh-CN" altLang="en-US" sz="2000" b="1" dirty="0" smtClean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如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G=1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，     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=0, 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输出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Q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随输入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D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而变</a:t>
            </a:r>
            <a:endParaRPr lang="zh-CN" altLang="en-US" sz="2000" b="1" dirty="0" smtClean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如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G=0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，   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=0, O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端为前面锁存的数据，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D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端变化不影响输出</a:t>
            </a:r>
            <a:endParaRPr lang="zh-CN" altLang="en-US" sz="2000" b="1" dirty="0" smtClean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如果      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=1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，则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G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控制无效，输出呈高阻态，与总线断开</a:t>
            </a:r>
            <a:endParaRPr lang="zh-CN" altLang="en-US" sz="2000" b="1" dirty="0"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438650" y="4273550"/>
          <a:ext cx="463176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6096000" imgH="5181600" progId="Equation.DSMT4">
                  <p:embed/>
                </p:oleObj>
              </mc:Choice>
              <mc:Fallback>
                <p:oleObj name="Equation" r:id="rId4" imgW="6096000" imgH="51816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38650" y="4273550"/>
                        <a:ext cx="463176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8483600" y="3473450"/>
          <a:ext cx="463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6096000" imgH="5181600" progId="Equation.DSMT4">
                  <p:embed/>
                </p:oleObj>
              </mc:Choice>
              <mc:Fallback>
                <p:oleObj name="Equation" r:id="rId6" imgW="6096000" imgH="5181600" progId="Equation.DSMT4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83600" y="3473450"/>
                        <a:ext cx="463550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794250" y="5340350"/>
          <a:ext cx="463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6096000" imgH="5181600" progId="Equation.DSMT4">
                  <p:embed/>
                </p:oleObj>
              </mc:Choice>
              <mc:Fallback>
                <p:oleObj name="Equation" r:id="rId7" imgW="6096000" imgH="5181600" progId="Equation.DSMT4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4250" y="5340350"/>
                        <a:ext cx="463550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794250" y="4940300"/>
          <a:ext cx="463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8" imgW="6096000" imgH="5181600" progId="Equation.DSMT4">
                  <p:embed/>
                </p:oleObj>
              </mc:Choice>
              <mc:Fallback>
                <p:oleObj name="Equation" r:id="rId8" imgW="6096000" imgH="5181600" progId="Equation.DSMT4">
                  <p:embed/>
                  <p:pic>
                    <p:nvPicPr>
                      <p:cNvPr id="0" name="图片 4100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4250" y="4940300"/>
                        <a:ext cx="463550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438650" y="6007100"/>
          <a:ext cx="463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9" imgW="6096000" imgH="5181600" progId="Equation.DSMT4">
                  <p:embed/>
                </p:oleObj>
              </mc:Choice>
              <mc:Fallback>
                <p:oleObj name="Equation" r:id="rId9" imgW="6096000" imgH="5181600" progId="Equation.DSMT4">
                  <p:embed/>
                  <p:pic>
                    <p:nvPicPr>
                      <p:cNvPr id="0" name="图片 410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38650" y="6007100"/>
                        <a:ext cx="463550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 descr="LF_t2.13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828800"/>
            <a:ext cx="3652406" cy="4718050"/>
          </a:xfrm>
          <a:prstGeom prst="rect">
            <a:avLst/>
          </a:prstGeom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5704</Words>
  <Application>WPS 演示</Application>
  <PresentationFormat>全屏显示(4:3)</PresentationFormat>
  <Paragraphs>260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117</vt:i4>
      </vt:variant>
      <vt:variant>
        <vt:lpstr>幻灯片标题</vt:lpstr>
      </vt:variant>
      <vt:variant>
        <vt:i4>31</vt:i4>
      </vt:variant>
    </vt:vector>
  </HeadingPairs>
  <TitlesOfParts>
    <vt:vector size="165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华文琥珀</vt:lpstr>
      <vt:lpstr>Times New Roman</vt:lpstr>
      <vt:lpstr>Symbol</vt:lpstr>
      <vt:lpstr>Wingdings 3</vt:lpstr>
      <vt:lpstr>微软雅黑</vt:lpstr>
      <vt:lpstr>Arial Unicode MS</vt:lpstr>
      <vt:lpstr>Wingdings 3</vt:lpstr>
      <vt:lpstr>Gulim</vt:lpstr>
      <vt:lpstr>Malgun Gothic</vt:lpstr>
      <vt:lpstr>微机模板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§2.4   8086的工作模式和 总线操作</vt:lpstr>
      <vt:lpstr>工作模式</vt:lpstr>
      <vt:lpstr>2.4.1  最小模式系统 2.4.2  最大模式系统 2.4.3  总线操作时序 </vt:lpstr>
      <vt:lpstr>2.4.1  最小模式系统</vt:lpstr>
      <vt:lpstr>最小模式系统配置</vt:lpstr>
      <vt:lpstr>2. 数据总线缓冲器74LS244和74LS245</vt:lpstr>
      <vt:lpstr>PowerPoint 演示文稿</vt:lpstr>
      <vt:lpstr>锁存器74LS373</vt:lpstr>
      <vt:lpstr>时钟发生器8284A</vt:lpstr>
      <vt:lpstr>PowerPoint 演示文稿</vt:lpstr>
      <vt:lpstr>PowerPoint 演示文稿</vt:lpstr>
      <vt:lpstr>最小模式系统工作过程</vt:lpstr>
      <vt:lpstr>最小模式</vt:lpstr>
      <vt:lpstr>PowerPoint 演示文稿</vt:lpstr>
      <vt:lpstr>2.4.2  最大模式系统</vt:lpstr>
      <vt:lpstr>PowerPoint 演示文稿</vt:lpstr>
      <vt:lpstr>8288的输入输出总线信号</vt:lpstr>
      <vt:lpstr>8288的信号</vt:lpstr>
      <vt:lpstr>PowerPoint 演示文稿</vt:lpstr>
      <vt:lpstr>2.4.3  总线操作时序</vt:lpstr>
      <vt:lpstr>1. 最小模式下的读总线周期</vt:lpstr>
      <vt:lpstr>最小模式读总线周期</vt:lpstr>
      <vt:lpstr>最小模式读总线周期</vt:lpstr>
      <vt:lpstr>最小模式读总线周期</vt:lpstr>
      <vt:lpstr>2. 最小模式下的写总线周期</vt:lpstr>
      <vt:lpstr>最小模式写总线周期</vt:lpstr>
      <vt:lpstr>最小模式写总线周期</vt:lpstr>
      <vt:lpstr>3. 最大模式下的读/写总线周期</vt:lpstr>
      <vt:lpstr>最大模式读总线周期</vt:lpstr>
      <vt:lpstr>最大模式写总线周期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赵文彬</cp:lastModifiedBy>
  <cp:revision>425</cp:revision>
  <dcterms:created xsi:type="dcterms:W3CDTF">2003-06-02T09:23:00Z</dcterms:created>
  <dcterms:modified xsi:type="dcterms:W3CDTF">2020-09-23T23:44:31Z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